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Lst>
  <p:notesMasterIdLst>
    <p:notesMasterId r:id="rId73"/>
  </p:notesMasterIdLst>
  <p:handoutMasterIdLst>
    <p:handoutMasterId r:id="rId74"/>
  </p:handoutMasterIdLst>
  <p:sldIdLst>
    <p:sldId id="2916" r:id="rId4"/>
    <p:sldId id="2357" r:id="rId5"/>
    <p:sldId id="2358" r:id="rId6"/>
    <p:sldId id="2796" r:id="rId7"/>
    <p:sldId id="2810" r:id="rId8"/>
    <p:sldId id="2858" r:id="rId9"/>
    <p:sldId id="2832" r:id="rId10"/>
    <p:sldId id="2831" r:id="rId11"/>
    <p:sldId id="2868" r:id="rId12"/>
    <p:sldId id="2853" r:id="rId13"/>
    <p:sldId id="2852" r:id="rId14"/>
    <p:sldId id="2875" r:id="rId15"/>
    <p:sldId id="2876" r:id="rId16"/>
    <p:sldId id="2844" r:id="rId17"/>
    <p:sldId id="2845" r:id="rId18"/>
    <p:sldId id="2860" r:id="rId19"/>
    <p:sldId id="2877" r:id="rId20"/>
    <p:sldId id="2878" r:id="rId21"/>
    <p:sldId id="2846" r:id="rId22"/>
    <p:sldId id="2847" r:id="rId23"/>
    <p:sldId id="2881" r:id="rId24"/>
    <p:sldId id="2890" r:id="rId25"/>
    <p:sldId id="2882" r:id="rId26"/>
    <p:sldId id="2879" r:id="rId27"/>
    <p:sldId id="2857" r:id="rId28"/>
    <p:sldId id="2880" r:id="rId29"/>
    <p:sldId id="2807" r:id="rId30"/>
    <p:sldId id="2926" r:id="rId31"/>
    <p:sldId id="2899" r:id="rId32"/>
    <p:sldId id="2848" r:id="rId33"/>
    <p:sldId id="2849" r:id="rId34"/>
    <p:sldId id="2927" r:id="rId35"/>
    <p:sldId id="2839" r:id="rId36"/>
    <p:sldId id="2891" r:id="rId37"/>
    <p:sldId id="2896" r:id="rId38"/>
    <p:sldId id="2892" r:id="rId39"/>
    <p:sldId id="2893" r:id="rId40"/>
    <p:sldId id="2897" r:id="rId41"/>
    <p:sldId id="2928" r:id="rId42"/>
    <p:sldId id="2898" r:id="rId43"/>
    <p:sldId id="2905" r:id="rId44"/>
    <p:sldId id="2929" r:id="rId45"/>
    <p:sldId id="2930" r:id="rId46"/>
    <p:sldId id="2931" r:id="rId47"/>
    <p:sldId id="2932" r:id="rId48"/>
    <p:sldId id="2933" r:id="rId49"/>
    <p:sldId id="2906" r:id="rId50"/>
    <p:sldId id="2911" r:id="rId51"/>
    <p:sldId id="2903" r:id="rId52"/>
    <p:sldId id="2907" r:id="rId53"/>
    <p:sldId id="2908" r:id="rId54"/>
    <p:sldId id="2934" r:id="rId55"/>
    <p:sldId id="2909" r:id="rId56"/>
    <p:sldId id="2895" r:id="rId57"/>
    <p:sldId id="2910" r:id="rId58"/>
    <p:sldId id="2904" r:id="rId59"/>
    <p:sldId id="2913" r:id="rId60"/>
    <p:sldId id="2917" r:id="rId61"/>
    <p:sldId id="2918" r:id="rId62"/>
    <p:sldId id="2912" r:id="rId63"/>
    <p:sldId id="2925" r:id="rId64"/>
    <p:sldId id="2919" r:id="rId65"/>
    <p:sldId id="2920" r:id="rId66"/>
    <p:sldId id="2921" r:id="rId67"/>
    <p:sldId id="2922" r:id="rId68"/>
    <p:sldId id="2935" r:id="rId69"/>
    <p:sldId id="2923" r:id="rId70"/>
    <p:sldId id="2924" r:id="rId71"/>
    <p:sldId id="2936" r:id="rId72"/>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44" autoAdjust="0"/>
    <p:restoredTop sz="91097" autoAdjust="0"/>
  </p:normalViewPr>
  <p:slideViewPr>
    <p:cSldViewPr>
      <p:cViewPr varScale="1">
        <p:scale>
          <a:sx n="110" d="100"/>
          <a:sy n="110" d="100"/>
        </p:scale>
        <p:origin x="64" y="372"/>
      </p:cViewPr>
      <p:guideLst>
        <p:guide orient="horz" pos="1620"/>
        <p:guide pos="2765"/>
      </p:guideLst>
    </p:cSldViewPr>
  </p:slideViewPr>
  <p:outlineViewPr>
    <p:cViewPr>
      <p:scale>
        <a:sx n="33" d="100"/>
        <a:sy n="33" d="100"/>
      </p:scale>
      <p:origin x="0" y="0"/>
    </p:cViewPr>
  </p:outlineViewPr>
  <p:notesTextViewPr>
    <p:cViewPr>
      <p:scale>
        <a:sx n="133" d="100"/>
        <a:sy n="133" d="100"/>
      </p:scale>
      <p:origin x="0" y="0"/>
    </p:cViewPr>
  </p:notesTextViewPr>
  <p:sorterViewPr>
    <p:cViewPr varScale="1">
      <p:scale>
        <a:sx n="100" d="100"/>
        <a:sy n="100" d="100"/>
      </p:scale>
      <p:origin x="0" y="-15536"/>
    </p:cViewPr>
  </p:sorterViewPr>
  <p:notesViewPr>
    <p:cSldViewPr>
      <p:cViewPr varScale="1">
        <p:scale>
          <a:sx n="81" d="100"/>
          <a:sy n="81" d="100"/>
        </p:scale>
        <p:origin x="1980"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22.15-22. Ceasar and G-d</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Dec.30,2017  5778</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22.15-22. Ceasar and G-d</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Dec.30,2017  5778</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n.wikipedia.org/wiki/Separation_of_church_and_state_in_the_United_State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5975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aseline="0" dirty="0"/>
              <a:t>Questions, She-a-lot a whole style of literature later, </a:t>
            </a:r>
            <a:r>
              <a:rPr lang="en-US" altLang="en-US" sz="2000" i="1" baseline="0" dirty="0" err="1"/>
              <a:t>Responsa</a:t>
            </a:r>
            <a:r>
              <a:rPr lang="en-US" altLang="en-US" sz="2000" i="1" baseline="0" dirty="0"/>
              <a:t>.  </a:t>
            </a:r>
            <a:r>
              <a:rPr lang="en-US" altLang="en-US" sz="2000" i="0" baseline="0" dirty="0"/>
              <a:t>4 categories: </a:t>
            </a:r>
            <a:r>
              <a:rPr lang="en-US" altLang="en-US" sz="2000" i="0" baseline="0" dirty="0" err="1"/>
              <a:t>halakah</a:t>
            </a:r>
            <a:r>
              <a:rPr lang="en-US" altLang="en-US" sz="2000" i="0" baseline="0" dirty="0"/>
              <a:t>/law [here], </a:t>
            </a:r>
            <a:r>
              <a:rPr lang="en-US" altLang="en-US" sz="2000" i="0" baseline="0" dirty="0" err="1"/>
              <a:t>burut</a:t>
            </a:r>
            <a:r>
              <a:rPr lang="en-US" altLang="en-US" sz="2000" i="0" baseline="0" dirty="0"/>
              <a:t>/mockery, </a:t>
            </a:r>
            <a:r>
              <a:rPr lang="en-US" altLang="en-US" sz="2000" i="0" baseline="0" dirty="0" err="1"/>
              <a:t>derekh</a:t>
            </a:r>
            <a:r>
              <a:rPr lang="en-US" altLang="en-US" sz="2000" i="0" baseline="0" dirty="0"/>
              <a:t> </a:t>
            </a:r>
            <a:r>
              <a:rPr lang="en-US" altLang="en-US" sz="2000" i="0" baseline="0" dirty="0" err="1"/>
              <a:t>eretz</a:t>
            </a:r>
            <a:r>
              <a:rPr lang="en-US" altLang="en-US" sz="2000" i="0" baseline="0" dirty="0"/>
              <a:t>/successful life [most imp. commandment], Haggadah/scripture clarification [Ps 110]</a:t>
            </a:r>
          </a:p>
          <a:p>
            <a:r>
              <a:rPr lang="en-US" altLang="en-US" sz="2000" u="sng" baseline="0" dirty="0"/>
              <a:t>Interesting combination.  </a:t>
            </a:r>
            <a:r>
              <a:rPr lang="en-US" altLang="en-US" sz="2000" baseline="0" dirty="0"/>
              <a:t>Not older </a:t>
            </a:r>
            <a:r>
              <a:rPr lang="en-US" altLang="en-US" sz="2000" baseline="0" dirty="0" err="1"/>
              <a:t>P’rushim</a:t>
            </a:r>
            <a:r>
              <a:rPr lang="en-US" altLang="en-US" sz="2000" baseline="0" dirty="0"/>
              <a:t> might be jaded committed to agenda, but younger open minded, fresh, earnest, zealous, conscientious young men.   </a:t>
            </a:r>
          </a:p>
          <a:p>
            <a:r>
              <a:rPr lang="en-US" altLang="en-US" sz="2000" baseline="0" dirty="0"/>
              <a:t>With </a:t>
            </a:r>
            <a:r>
              <a:rPr lang="en-US" altLang="en-US" sz="2000" u="sng" baseline="0" dirty="0"/>
              <a:t>Herod’s Party</a:t>
            </a:r>
            <a:r>
              <a:rPr lang="en-US" altLang="en-US" sz="2000" baseline="0" dirty="0"/>
              <a:t>, who wanted to restore Herod’s full kingdom:  [extreme section of the </a:t>
            </a:r>
            <a:r>
              <a:rPr lang="en-US" altLang="en-US" sz="2000" baseline="0" dirty="0" err="1"/>
              <a:t>P’rushim</a:t>
            </a:r>
            <a:r>
              <a:rPr lang="en-US" altLang="en-US" sz="2000" baseline="0" dirty="0"/>
              <a:t> hated Herod, Nationalists/Zealots hated Herod.]  semi-Roman, semi-Nationalist [</a:t>
            </a:r>
            <a:r>
              <a:rPr lang="en-US" altLang="en-US" sz="2000" baseline="0" dirty="0" err="1"/>
              <a:t>Edersheim</a:t>
            </a:r>
            <a:r>
              <a:rPr lang="en-US" altLang="en-US" sz="2000" baseline="0" dirty="0"/>
              <a:t> </a:t>
            </a:r>
            <a:r>
              <a:rPr lang="en-US" altLang="en-US" sz="2000" i="1" baseline="0" dirty="0"/>
              <a:t>Life and Times</a:t>
            </a:r>
            <a:r>
              <a:rPr lang="en-US" altLang="en-US" sz="2000" baseline="0" dirty="0"/>
              <a:t> ii 384]</a:t>
            </a:r>
          </a:p>
        </p:txBody>
      </p:sp>
    </p:spTree>
    <p:extLst>
      <p:ext uri="{BB962C8B-B14F-4D97-AF65-F5344CB8AC3E}">
        <p14:creationId xmlns:p14="http://schemas.microsoft.com/office/powerpoint/2010/main" val="171215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Rhetorical disarming device: </a:t>
            </a:r>
            <a:r>
              <a:rPr lang="en-US" altLang="en-US" i="1" dirty="0" err="1"/>
              <a:t>capatito</a:t>
            </a:r>
            <a:r>
              <a:rPr lang="en-US" altLang="en-US" i="1" dirty="0"/>
              <a:t> </a:t>
            </a:r>
            <a:r>
              <a:rPr lang="en-US" altLang="en-US" i="1" dirty="0" err="1"/>
              <a:t>benevolentiae</a:t>
            </a:r>
            <a:endParaRPr lang="en-US" altLang="en-US" i="1" dirty="0"/>
          </a:p>
        </p:txBody>
      </p:sp>
    </p:spTree>
    <p:extLst>
      <p:ext uri="{BB962C8B-B14F-4D97-AF65-F5344CB8AC3E}">
        <p14:creationId xmlns:p14="http://schemas.microsoft.com/office/powerpoint/2010/main" val="3241848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66958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6075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384175" y="685800"/>
            <a:ext cx="6083300"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14</a:t>
            </a:fld>
            <a:endPar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3693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627715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228600" indent="-228600">
              <a:buAutoNum type="arabicPeriod"/>
            </a:pPr>
            <a:r>
              <a:rPr lang="en-US" altLang="en-US" dirty="0"/>
              <a:t>A shock to His followers, and a lie to His own claim to be Messiah-King!</a:t>
            </a:r>
          </a:p>
          <a:p>
            <a:pPr marL="228600" indent="-228600">
              <a:buAutoNum type="arabicPeriod"/>
            </a:pPr>
            <a:r>
              <a:rPr lang="en-US" altLang="en-US" dirty="0"/>
              <a:t>Rebellion.  Serious issue to refuse Roman taxes.  One historical precedent.  Charged used later against Yeshua.  During Messianic awakening after the great Shavuot /Pentecost outpouring, leaders considering what do to…</a:t>
            </a:r>
          </a:p>
        </p:txBody>
      </p:sp>
    </p:spTree>
    <p:extLst>
      <p:ext uri="{BB962C8B-B14F-4D97-AF65-F5344CB8AC3E}">
        <p14:creationId xmlns:p14="http://schemas.microsoft.com/office/powerpoint/2010/main" val="2770620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22.15-22. Ceasar and G-d</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Dec.30,2017  5778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the Messianic pretender, </a:t>
            </a:r>
            <a:r>
              <a:rPr lang="en-US" sz="2000" b="0" i="0" kern="1200" dirty="0" err="1">
                <a:solidFill>
                  <a:schemeClr val="tx1"/>
                </a:solidFill>
                <a:effectLst/>
                <a:latin typeface="Arial Rounded MT Bold" pitchFamily="34" charset="0"/>
                <a:ea typeface="+mn-ea"/>
                <a:cs typeface="Arial" charset="0"/>
              </a:rPr>
              <a:t>Y'hudah</a:t>
            </a:r>
            <a:r>
              <a:rPr lang="en-US" sz="2000" b="0" i="0" kern="1200" dirty="0">
                <a:solidFill>
                  <a:schemeClr val="tx1"/>
                </a:solidFill>
                <a:effectLst/>
                <a:latin typeface="Arial Rounded MT Bold" pitchFamily="34" charset="0"/>
                <a:ea typeface="+mn-ea"/>
                <a:cs typeface="Arial" charset="0"/>
              </a:rPr>
              <a:t> </a:t>
            </a:r>
            <a:r>
              <a:rPr lang="en-US" sz="2000" b="0" i="0" kern="1200" dirty="0" err="1">
                <a:solidFill>
                  <a:schemeClr val="tx1"/>
                </a:solidFill>
                <a:effectLst/>
                <a:latin typeface="Arial Rounded MT Bold" pitchFamily="34" charset="0"/>
                <a:ea typeface="+mn-ea"/>
                <a:cs typeface="Arial" charset="0"/>
              </a:rPr>
              <a:t>HaG'lili</a:t>
            </a:r>
            <a:r>
              <a:rPr lang="en-US" sz="2000" b="0" i="0" kern="1200" dirty="0">
                <a:solidFill>
                  <a:schemeClr val="tx1"/>
                </a:solidFill>
                <a:effectLst/>
                <a:latin typeface="Arial Rounded MT Bold" pitchFamily="34" charset="0"/>
                <a:ea typeface="+mn-ea"/>
                <a:cs typeface="Arial" charset="0"/>
              </a:rPr>
              <a:t> who, according to Josephus, said that people who paid Roman taxes were cowards (Wars of the Jews 2:8:1). </a:t>
            </a:r>
          </a:p>
          <a:p>
            <a:endParaRPr lang="en-US" altLang="en-US" dirty="0"/>
          </a:p>
          <a:p>
            <a:r>
              <a:rPr lang="en-US" altLang="en-US" dirty="0"/>
              <a:t>And at </a:t>
            </a:r>
            <a:r>
              <a:rPr lang="en-US" altLang="en-US" dirty="0" err="1"/>
              <a:t>Yeshua’s</a:t>
            </a:r>
            <a:r>
              <a:rPr lang="en-US" altLang="en-US" dirty="0"/>
              <a:t> incarceration and trial</a:t>
            </a:r>
          </a:p>
        </p:txBody>
      </p:sp>
    </p:spTree>
    <p:extLst>
      <p:ext uri="{BB962C8B-B14F-4D97-AF65-F5344CB8AC3E}">
        <p14:creationId xmlns:p14="http://schemas.microsoft.com/office/powerpoint/2010/main" val="2028564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22.15-22. Ceasar and G-d</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Dec.30,2017  5778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88727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didn’t really want to know His view on taxation.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87671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New template for </a:t>
            </a:r>
            <a:r>
              <a:rPr lang="en-US" altLang="en-US" dirty="0" err="1"/>
              <a:t>OrHaOlam</a:t>
            </a:r>
            <a:r>
              <a:rPr lang="en-US" altLang="en-US" dirty="0"/>
              <a:t> website</a:t>
            </a:r>
          </a:p>
          <a:p>
            <a:r>
              <a:rPr lang="en-US" altLang="en-US" dirty="0"/>
              <a:t>Click on downloads tab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Denarius was a day’s wage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11946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solidFill>
                  <a:schemeClr val="tx1"/>
                </a:solidFill>
              </a:rPr>
              <a:t>Other side: feminine image, perhaps Empress Livia </a:t>
            </a:r>
            <a:r>
              <a:rPr lang="en-US" altLang="en-US" dirty="0" err="1">
                <a:solidFill>
                  <a:schemeClr val="tx1"/>
                </a:solidFill>
              </a:rPr>
              <a:t>personafied</a:t>
            </a:r>
            <a:r>
              <a:rPr lang="en-US" altLang="en-US" dirty="0">
                <a:solidFill>
                  <a:schemeClr val="tx1"/>
                </a:solidFill>
              </a:rPr>
              <a:t> as the goddess Roma: PONTIF. MAXIM</a:t>
            </a:r>
          </a:p>
          <a:p>
            <a:r>
              <a:rPr lang="en-US" altLang="en-US" dirty="0"/>
              <a:t>Not exact match to above</a:t>
            </a:r>
          </a:p>
          <a:p>
            <a:r>
              <a:rPr lang="en-US" altLang="en-US" dirty="0">
                <a:solidFill>
                  <a:schemeClr val="tx1"/>
                </a:solidFill>
              </a:rPr>
              <a:t>Jewish people expected to avoid images, Josephus, but they had to use this coin</a:t>
            </a:r>
          </a:p>
          <a:p>
            <a:pPr marL="117475" indent="-117475">
              <a:buFont typeface="Arial" panose="020B0604020202020204" pitchFamily="34" charset="0"/>
              <a:buChar char="•"/>
            </a:pPr>
            <a:r>
              <a:rPr lang="en-US" altLang="en-US" dirty="0"/>
              <a:t>Poll tax: one per person, including women</a:t>
            </a:r>
          </a:p>
          <a:p>
            <a:pPr marL="117475" indent="-117475">
              <a:buFont typeface="Arial" panose="020B0604020202020204" pitchFamily="34" charset="0"/>
              <a:buChar char="•"/>
            </a:pPr>
            <a:r>
              <a:rPr lang="en-US" altLang="en-US" dirty="0">
                <a:solidFill>
                  <a:schemeClr val="tx1"/>
                </a:solidFill>
              </a:rPr>
              <a:t>Property tax 1%</a:t>
            </a:r>
          </a:p>
          <a:p>
            <a:endParaRPr lang="en-US" altLang="en-US" dirty="0"/>
          </a:p>
        </p:txBody>
      </p:sp>
    </p:spTree>
    <p:extLst>
      <p:ext uri="{BB962C8B-B14F-4D97-AF65-F5344CB8AC3E}">
        <p14:creationId xmlns:p14="http://schemas.microsoft.com/office/powerpoint/2010/main" val="2234003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22.15-22. Ceasar and G-d</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Dec.30,2017  5778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err="1"/>
              <a:t>Edersheim</a:t>
            </a:r>
            <a:r>
              <a:rPr lang="en-US" altLang="en-US" sz="1050" dirty="0"/>
              <a:t> </a:t>
            </a:r>
            <a:r>
              <a:rPr lang="en-US" altLang="en-US" sz="1050" i="1" dirty="0"/>
              <a:t>Life and Times</a:t>
            </a:r>
            <a:r>
              <a:rPr lang="en-US" altLang="en-US" sz="1050" dirty="0"/>
              <a:t> ii 385</a:t>
            </a:r>
          </a:p>
        </p:txBody>
      </p:sp>
    </p:spTree>
    <p:extLst>
      <p:ext uri="{BB962C8B-B14F-4D97-AF65-F5344CB8AC3E}">
        <p14:creationId xmlns:p14="http://schemas.microsoft.com/office/powerpoint/2010/main" val="2745235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Obverse: the Jewish Temple facade with the rising star, surrounded by "Shimon". </a:t>
            </a:r>
          </a:p>
          <a:p>
            <a:endParaRPr lang="en-US" altLang="en-US" sz="2000" dirty="0"/>
          </a:p>
          <a:p>
            <a:r>
              <a:rPr lang="en-US" altLang="en-US" sz="2000" dirty="0"/>
              <a:t>Reverse: A lulav, the text reads: "to the freedom of Jerusalem".</a:t>
            </a:r>
          </a:p>
        </p:txBody>
      </p:sp>
    </p:spTree>
    <p:extLst>
      <p:ext uri="{BB962C8B-B14F-4D97-AF65-F5344CB8AC3E}">
        <p14:creationId xmlns:p14="http://schemas.microsoft.com/office/powerpoint/2010/main" val="1159573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21717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36225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Coin of Alexander </a:t>
            </a:r>
            <a:r>
              <a:rPr lang="en-US" sz="2000" b="0" i="0" kern="1200" dirty="0" err="1">
                <a:solidFill>
                  <a:schemeClr val="tx1"/>
                </a:solidFill>
                <a:effectLst/>
                <a:latin typeface="Arial Rounded MT Bold" pitchFamily="34" charset="0"/>
                <a:ea typeface="+mn-ea"/>
                <a:cs typeface="Arial" charset="0"/>
              </a:rPr>
              <a:t>Jannaeus</a:t>
            </a:r>
            <a:r>
              <a:rPr lang="en-US" sz="2000" b="0" i="0" kern="1200" dirty="0">
                <a:solidFill>
                  <a:schemeClr val="tx1"/>
                </a:solidFill>
                <a:effectLst/>
                <a:latin typeface="Arial Rounded MT Bold" pitchFamily="34" charset="0"/>
                <a:ea typeface="+mn-ea"/>
                <a:cs typeface="Arial" charset="0"/>
              </a:rPr>
              <a:t> (103 to 76 BCE). </a:t>
            </a:r>
            <a:r>
              <a:rPr lang="en-US" sz="2000" b="0" i="0" kern="1200" dirty="0" err="1">
                <a:solidFill>
                  <a:schemeClr val="tx1"/>
                </a:solidFill>
                <a:effectLst/>
                <a:latin typeface="Arial Rounded MT Bold" pitchFamily="34" charset="0"/>
                <a:ea typeface="+mn-ea"/>
                <a:cs typeface="Arial" charset="0"/>
              </a:rPr>
              <a:t>Obv</a:t>
            </a:r>
            <a:r>
              <a:rPr lang="en-US" sz="2000" b="0" i="0" kern="1200" dirty="0">
                <a:solidFill>
                  <a:schemeClr val="tx1"/>
                </a:solidFill>
                <a:effectLst/>
                <a:latin typeface="Arial Rounded MT Bold" pitchFamily="34" charset="0"/>
                <a:ea typeface="+mn-ea"/>
                <a:cs typeface="Arial" charset="0"/>
              </a:rPr>
              <a:t>: Seleucid anchor and Greek Legend: BASILEOS ALEXANDROU "King Alexander". Rev: Eight-spoke wheel or starburst ...</a:t>
            </a:r>
            <a:endParaRPr lang="en-US" altLang="en-US" sz="1050" dirty="0"/>
          </a:p>
        </p:txBody>
      </p:sp>
    </p:spTree>
    <p:extLst>
      <p:ext uri="{BB962C8B-B14F-4D97-AF65-F5344CB8AC3E}">
        <p14:creationId xmlns:p14="http://schemas.microsoft.com/office/powerpoint/2010/main" val="2705855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5842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34517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22.15-22. Ceasar and G-d</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Dec.30,2017  5778</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err="1"/>
              <a:t>Edersheim</a:t>
            </a:r>
            <a:r>
              <a:rPr lang="en-US" altLang="en-US" sz="1050" dirty="0"/>
              <a:t> </a:t>
            </a:r>
            <a:r>
              <a:rPr lang="en-US" altLang="en-US" sz="1050" i="1" dirty="0"/>
              <a:t>Life and Times</a:t>
            </a:r>
            <a:r>
              <a:rPr lang="en-US" altLang="en-US" sz="1050" dirty="0"/>
              <a:t> ii 385</a:t>
            </a:r>
          </a:p>
        </p:txBody>
      </p:sp>
    </p:spTree>
    <p:extLst>
      <p:ext uri="{BB962C8B-B14F-4D97-AF65-F5344CB8AC3E}">
        <p14:creationId xmlns:p14="http://schemas.microsoft.com/office/powerpoint/2010/main" val="1596856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6078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New </a:t>
            </a:r>
            <a:r>
              <a:rPr lang="en-US" altLang="en-US" dirty="0" err="1"/>
              <a:t>OrHaOlam</a:t>
            </a:r>
            <a:r>
              <a:rPr lang="en-US" altLang="en-US" dirty="0"/>
              <a:t> website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455890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Hold.  1969 I was new believer.  Read this the first time.  Tried to stop here and imagine an answer.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4136671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 is a </a:t>
            </a:r>
            <a:r>
              <a:rPr lang="en-US" dirty="0" err="1"/>
              <a:t>Yiddishism</a:t>
            </a:r>
            <a:r>
              <a:rPr lang="en-US" dirty="0"/>
              <a:t> meaning, “so, considering all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6434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Marvelous beauty and depth…not harshly of Nationalist aspirations, nor yet plead the cause of Rome.  </a:t>
            </a:r>
            <a:r>
              <a:rPr lang="en-US" altLang="en-US" dirty="0" err="1"/>
              <a:t>Edersheim</a:t>
            </a:r>
            <a:r>
              <a:rPr lang="en-US" altLang="en-US" dirty="0"/>
              <a:t>.  </a:t>
            </a:r>
            <a:endParaRPr lang="he-IL" altLang="en-US" dirty="0"/>
          </a:p>
          <a:p>
            <a:r>
              <a:rPr lang="en-US" altLang="en-US" dirty="0"/>
              <a:t>Me too: 1969, saved April 13, witness of the Spirit in Schenectady, NY.  Loved the Lord, yet read the </a:t>
            </a:r>
            <a:r>
              <a:rPr lang="en-US" altLang="en-US" u="sng" dirty="0"/>
              <a:t>whole</a:t>
            </a:r>
            <a:r>
              <a:rPr lang="en-US" altLang="en-US" dirty="0"/>
              <a:t> Old Testament/</a:t>
            </a:r>
            <a:r>
              <a:rPr lang="en-US" altLang="en-US" dirty="0" err="1"/>
              <a:t>Tanakh</a:t>
            </a:r>
            <a:r>
              <a:rPr lang="en-US" altLang="en-US" dirty="0"/>
              <a:t> to be sure these Gentile Christians got it right.  Therefore, went to the Hasidic store on Delancey St., Manhattan, NY, and bought a Hebrew English </a:t>
            </a:r>
            <a:r>
              <a:rPr lang="en-US" altLang="en-US" dirty="0" err="1"/>
              <a:t>Tanakh</a:t>
            </a:r>
            <a:r>
              <a:rPr lang="en-US" altLang="en-US" dirty="0"/>
              <a:t>.  About October, 69, in Matthew class or devotions, read these words first time.  Tried to guess, NOT to read His response.  What could He say.  </a:t>
            </a:r>
          </a:p>
          <a:p>
            <a:r>
              <a:rPr lang="en-US" altLang="en-US" dirty="0"/>
              <a:t>Evidence of prophetic role, deity…</a:t>
            </a:r>
          </a:p>
        </p:txBody>
      </p:sp>
    </p:spTree>
    <p:extLst>
      <p:ext uri="{BB962C8B-B14F-4D97-AF65-F5344CB8AC3E}">
        <p14:creationId xmlns:p14="http://schemas.microsoft.com/office/powerpoint/2010/main" val="897551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This was WONDERFUL counsel</a:t>
            </a:r>
          </a:p>
        </p:txBody>
      </p:sp>
    </p:spTree>
    <p:extLst>
      <p:ext uri="{BB962C8B-B14F-4D97-AF65-F5344CB8AC3E}">
        <p14:creationId xmlns:p14="http://schemas.microsoft.com/office/powerpoint/2010/main" val="4252955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262395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93992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dirty="0" err="1"/>
              <a:t>Mtt</a:t>
            </a:r>
            <a:r>
              <a:rPr lang="en-US" altLang="en-US" dirty="0"/>
              <a:t>. 22.15-22. </a:t>
            </a:r>
            <a:r>
              <a:rPr lang="en-US" altLang="en-US" dirty="0" err="1"/>
              <a:t>Ceasar</a:t>
            </a:r>
            <a:r>
              <a:rPr lang="en-US" altLang="en-US" dirty="0"/>
              <a:t> and G-d</a:t>
            </a:r>
          </a:p>
        </p:txBody>
      </p:sp>
      <p:sp>
        <p:nvSpPr>
          <p:cNvPr id="5" name="Rectangle 3"/>
          <p:cNvSpPr>
            <a:spLocks noGrp="1" noChangeArrowheads="1"/>
          </p:cNvSpPr>
          <p:nvPr>
            <p:ph type="dt" idx="1"/>
          </p:nvPr>
        </p:nvSpPr>
        <p:spPr>
          <a:ln/>
        </p:spPr>
        <p:txBody>
          <a:bodyPr/>
          <a:lstStyle/>
          <a:p>
            <a:r>
              <a:rPr lang="en-US" altLang="en-US" dirty="0"/>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37671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z="2800">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sz="2800">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sz="2800">
                <a:solidFill>
                  <a:prstClr val="white"/>
                </a:solidFill>
              </a:rPr>
              <a:pPr/>
              <a:t>38</a:t>
            </a:fld>
            <a:endParaRPr lang="en-US" altLang="en-US" sz="2800">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39063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z="2800">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sz="2800">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sz="2800">
                <a:solidFill>
                  <a:prstClr val="white"/>
                </a:solidFill>
              </a:rPr>
              <a:pPr/>
              <a:t>39</a:t>
            </a:fld>
            <a:endParaRPr lang="en-US" altLang="en-US" sz="2800">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Honor Mr. Trump, honor Mr. Obama.  Still the president or ex-president. </a:t>
            </a:r>
          </a:p>
        </p:txBody>
      </p:sp>
    </p:spTree>
    <p:extLst>
      <p:ext uri="{BB962C8B-B14F-4D97-AF65-F5344CB8AC3E}">
        <p14:creationId xmlns:p14="http://schemas.microsoft.com/office/powerpoint/2010/main" val="2667469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Just go to OrHaOlam.com</a:t>
            </a:r>
          </a:p>
          <a:p>
            <a:r>
              <a:rPr lang="en-US" altLang="en-US" sz="1050" dirty="0"/>
              <a:t>Travel agent asking me about registration.  If you are thinking of going, please do.  If not, please pray.</a:t>
            </a:r>
          </a:p>
        </p:txBody>
      </p:sp>
    </p:spTree>
    <p:extLst>
      <p:ext uri="{BB962C8B-B14F-4D97-AF65-F5344CB8AC3E}">
        <p14:creationId xmlns:p14="http://schemas.microsoft.com/office/powerpoint/2010/main" val="3510649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249290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In the IDF, Messianic kids, young adults, known for integrity, honesty, do what told.  Yes sir!</a:t>
            </a:r>
          </a:p>
          <a:p>
            <a:endParaRPr lang="en-US" altLang="en-US" dirty="0"/>
          </a:p>
          <a:p>
            <a:r>
              <a:rPr lang="en-US" altLang="en-US" dirty="0"/>
              <a:t>Pay what’s due, but not a penny more.  Get all the deductions and exemptions that you can.  </a:t>
            </a:r>
          </a:p>
          <a:p>
            <a:r>
              <a:rPr lang="en-US" altLang="en-US" dirty="0"/>
              <a:t>Hopefully better with new tax law.  My liberal acquaintances don’t think so…</a:t>
            </a:r>
          </a:p>
        </p:txBody>
      </p:sp>
    </p:spTree>
    <p:extLst>
      <p:ext uri="{BB962C8B-B14F-4D97-AF65-F5344CB8AC3E}">
        <p14:creationId xmlns:p14="http://schemas.microsoft.com/office/powerpoint/2010/main" val="890039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https://en.wikipedia.org/wiki/Separation_of_church_and_state_in_the_United_States</a:t>
            </a:r>
          </a:p>
        </p:txBody>
      </p:sp>
    </p:spTree>
    <p:extLst>
      <p:ext uri="{BB962C8B-B14F-4D97-AF65-F5344CB8AC3E}">
        <p14:creationId xmlns:p14="http://schemas.microsoft.com/office/powerpoint/2010/main" val="842480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https://en.wikipedia.org/wiki/Separation_of_church_and_state_in_the_United_States</a:t>
            </a:r>
          </a:p>
        </p:txBody>
      </p:sp>
    </p:spTree>
    <p:extLst>
      <p:ext uri="{BB962C8B-B14F-4D97-AF65-F5344CB8AC3E}">
        <p14:creationId xmlns:p14="http://schemas.microsoft.com/office/powerpoint/2010/main" val="4076150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https://en.wikipedia.org/wiki/Separation_of_church_and_state_in_the_United_States</a:t>
            </a:r>
          </a:p>
        </p:txBody>
      </p:sp>
    </p:spTree>
    <p:extLst>
      <p:ext uri="{BB962C8B-B14F-4D97-AF65-F5344CB8AC3E}">
        <p14:creationId xmlns:p14="http://schemas.microsoft.com/office/powerpoint/2010/main" val="1923620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https://en.wikipedia.org/wiki/Separation_of_church_and_state_in_the_United_States</a:t>
            </a:r>
          </a:p>
        </p:txBody>
      </p:sp>
    </p:spTree>
    <p:extLst>
      <p:ext uri="{BB962C8B-B14F-4D97-AF65-F5344CB8AC3E}">
        <p14:creationId xmlns:p14="http://schemas.microsoft.com/office/powerpoint/2010/main" val="4053283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https://en.wikipedia.org/wiki/Separation_of_church_and_state_in_the_United_States</a:t>
            </a:r>
            <a:endParaRPr lang="en-US" altLang="en-US" sz="1050" dirty="0"/>
          </a:p>
          <a:p>
            <a:endParaRPr lang="en-US" altLang="en-US" dirty="0"/>
          </a:p>
          <a:p>
            <a:r>
              <a:rPr lang="en-US" altLang="en-US" dirty="0"/>
              <a:t>Many issues.  Right now two cakemakers/bakers</a:t>
            </a:r>
          </a:p>
        </p:txBody>
      </p:sp>
    </p:spTree>
    <p:extLst>
      <p:ext uri="{BB962C8B-B14F-4D97-AF65-F5344CB8AC3E}">
        <p14:creationId xmlns:p14="http://schemas.microsoft.com/office/powerpoint/2010/main" val="359645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78206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82720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Easy to get captured in the details.  I love the details…</a:t>
            </a:r>
          </a:p>
        </p:txBody>
      </p:sp>
    </p:spTree>
    <p:extLst>
      <p:ext uri="{BB962C8B-B14F-4D97-AF65-F5344CB8AC3E}">
        <p14:creationId xmlns:p14="http://schemas.microsoft.com/office/powerpoint/2010/main" val="3139527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Just go </a:t>
            </a:r>
            <a:r>
              <a:rPr lang="en-US" altLang="en-US" sz="1050"/>
              <a:t>to OrHaOlam.com</a:t>
            </a:r>
            <a:endParaRPr lang="en-US" altLang="en-US" sz="1050" dirty="0"/>
          </a:p>
        </p:txBody>
      </p:sp>
    </p:spTree>
    <p:extLst>
      <p:ext uri="{BB962C8B-B14F-4D97-AF65-F5344CB8AC3E}">
        <p14:creationId xmlns:p14="http://schemas.microsoft.com/office/powerpoint/2010/main" val="3424181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36231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Generally understood that the worship service leads up to message.   One time I had a family in emergency, and came to service JUST in time to deliver message.   MUCH harder.</a:t>
            </a:r>
          </a:p>
          <a:p>
            <a:r>
              <a:rPr lang="en-US" altLang="en-US" sz="2000" dirty="0"/>
              <a:t>But there is a sense in which the message is to open your hearts for worship.  When I see people lost in worship here, raised hands, dance, and hopefully pattern for all week, I am a happy camper.</a:t>
            </a:r>
          </a:p>
        </p:txBody>
      </p:sp>
    </p:spTree>
    <p:extLst>
      <p:ext uri="{BB962C8B-B14F-4D97-AF65-F5344CB8AC3E}">
        <p14:creationId xmlns:p14="http://schemas.microsoft.com/office/powerpoint/2010/main" val="4001811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Heard Francis Chan yesterday, and he just majored on the fundamentals.  Great outreach congregation </a:t>
            </a:r>
            <a:r>
              <a:rPr lang="en-US" altLang="en-US" u="sng" dirty="0"/>
              <a:t>in San Francisco</a:t>
            </a:r>
            <a:r>
              <a:rPr lang="en-US" altLang="en-US" dirty="0"/>
              <a:t>.  Asked about how addresses LGBTQ.  Quoted Beckett Cook, who came to faith from that background.   When Beckett told friends, I now know G-d, they responded, “Now you can’t have sex with men anymore.”</a:t>
            </a:r>
          </a:p>
          <a:p>
            <a:r>
              <a:rPr lang="en-US" altLang="en-US" dirty="0"/>
              <a:t>Beckett: I just told you, I know G-d, and you are talking to me about sex?   I know G-d!!   Mystery.  </a:t>
            </a:r>
          </a:p>
          <a:p>
            <a:r>
              <a:rPr lang="en-US" altLang="en-US" dirty="0" err="1"/>
              <a:t>Cf</a:t>
            </a:r>
            <a:r>
              <a:rPr lang="en-US" altLang="en-US" dirty="0"/>
              <a:t>:  How did you like the service today.  1 to 10.</a:t>
            </a:r>
          </a:p>
          <a:p>
            <a:r>
              <a:rPr lang="en-US" altLang="en-US" dirty="0"/>
              <a:t>4 creatures before the throne…</a:t>
            </a:r>
          </a:p>
          <a:p>
            <a:r>
              <a:rPr lang="en-US" altLang="en-US" dirty="0"/>
              <a:t>Does it consume us.  </a:t>
            </a:r>
            <a:r>
              <a:rPr lang="en-US" altLang="en-US" dirty="0" err="1"/>
              <a:t>V’ahavta</a:t>
            </a:r>
            <a:r>
              <a:rPr lang="en-US" altLang="en-US" dirty="0"/>
              <a:t>…</a:t>
            </a:r>
          </a:p>
        </p:txBody>
      </p:sp>
    </p:spTree>
    <p:extLst>
      <p:ext uri="{BB962C8B-B14F-4D97-AF65-F5344CB8AC3E}">
        <p14:creationId xmlns:p14="http://schemas.microsoft.com/office/powerpoint/2010/main" val="3333061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Look at someone, and smile.  Now.  </a:t>
            </a:r>
          </a:p>
        </p:txBody>
      </p:sp>
    </p:spTree>
    <p:extLst>
      <p:ext uri="{BB962C8B-B14F-4D97-AF65-F5344CB8AC3E}">
        <p14:creationId xmlns:p14="http://schemas.microsoft.com/office/powerpoint/2010/main" val="2628241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err="1"/>
              <a:t>Powerpoint</a:t>
            </a:r>
            <a:r>
              <a:rPr lang="en-US" altLang="en-US" dirty="0"/>
              <a:t>, ushers, food, with that smile…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Mark Hughes came immediately after message and told me he would keep his midriff covered.  </a:t>
            </a:r>
          </a:p>
          <a:p>
            <a:endParaRPr lang="en-US" altLang="en-US" sz="1050" dirty="0"/>
          </a:p>
        </p:txBody>
      </p:sp>
    </p:spTree>
    <p:extLst>
      <p:ext uri="{BB962C8B-B14F-4D97-AF65-F5344CB8AC3E}">
        <p14:creationId xmlns:p14="http://schemas.microsoft.com/office/powerpoint/2010/main" val="280955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dirty="0" err="1"/>
              <a:t>Mtt</a:t>
            </a:r>
            <a:r>
              <a:rPr lang="en-US" altLang="en-US" dirty="0"/>
              <a:t>. 22.15-22. </a:t>
            </a:r>
            <a:r>
              <a:rPr lang="en-US" altLang="en-US" dirty="0" err="1"/>
              <a:t>Ceasar</a:t>
            </a:r>
            <a:r>
              <a:rPr lang="en-US" altLang="en-US" dirty="0"/>
              <a:t> and G-d</a:t>
            </a:r>
          </a:p>
        </p:txBody>
      </p:sp>
      <p:sp>
        <p:nvSpPr>
          <p:cNvPr id="5" name="Rectangle 3"/>
          <p:cNvSpPr>
            <a:spLocks noGrp="1" noChangeArrowheads="1"/>
          </p:cNvSpPr>
          <p:nvPr>
            <p:ph type="dt" idx="1"/>
          </p:nvPr>
        </p:nvSpPr>
        <p:spPr>
          <a:ln/>
        </p:spPr>
        <p:txBody>
          <a:bodyPr/>
          <a:lstStyle/>
          <a:p>
            <a:r>
              <a:rPr lang="en-US" altLang="en-US" dirty="0"/>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err="1"/>
              <a:t>Powerpoint</a:t>
            </a:r>
            <a:r>
              <a:rPr lang="en-US" altLang="en-US" dirty="0"/>
              <a:t>, ushers, food,</a:t>
            </a:r>
          </a:p>
        </p:txBody>
      </p:sp>
    </p:spTree>
    <p:extLst>
      <p:ext uri="{BB962C8B-B14F-4D97-AF65-F5344CB8AC3E}">
        <p14:creationId xmlns:p14="http://schemas.microsoft.com/office/powerpoint/2010/main" val="9955824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57490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We live in very scary times.  Most times are, this maybe more.  NK, Iran.  </a:t>
            </a:r>
          </a:p>
        </p:txBody>
      </p:sp>
    </p:spTree>
    <p:extLst>
      <p:ext uri="{BB962C8B-B14F-4D97-AF65-F5344CB8AC3E}">
        <p14:creationId xmlns:p14="http://schemas.microsoft.com/office/powerpoint/2010/main" val="2388695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774750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Netanyahu was encouraged!!</a:t>
            </a:r>
          </a:p>
        </p:txBody>
      </p:sp>
    </p:spTree>
    <p:extLst>
      <p:ext uri="{BB962C8B-B14F-4D97-AF65-F5344CB8AC3E}">
        <p14:creationId xmlns:p14="http://schemas.microsoft.com/office/powerpoint/2010/main" val="358002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News from Israel…</a:t>
            </a:r>
          </a:p>
        </p:txBody>
      </p:sp>
    </p:spTree>
    <p:extLst>
      <p:ext uri="{BB962C8B-B14F-4D97-AF65-F5344CB8AC3E}">
        <p14:creationId xmlns:p14="http://schemas.microsoft.com/office/powerpoint/2010/main" val="2373296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529790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https://en.wikipedia.org/wiki/Tear_down_this_wall!</a:t>
            </a:r>
          </a:p>
        </p:txBody>
      </p:sp>
    </p:spTree>
    <p:extLst>
      <p:ext uri="{BB962C8B-B14F-4D97-AF65-F5344CB8AC3E}">
        <p14:creationId xmlns:p14="http://schemas.microsoft.com/office/powerpoint/2010/main" val="34259313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592453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https://en.wikipedia.org/wiki/Tear_down_this_wall!</a:t>
            </a:r>
          </a:p>
        </p:txBody>
      </p:sp>
    </p:spTree>
    <p:extLst>
      <p:ext uri="{BB962C8B-B14F-4D97-AF65-F5344CB8AC3E}">
        <p14:creationId xmlns:p14="http://schemas.microsoft.com/office/powerpoint/2010/main" val="3758943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https://en.wikipedia.org/wiki/Tear_down_this_wall!</a:t>
            </a:r>
          </a:p>
        </p:txBody>
      </p:sp>
    </p:spTree>
    <p:extLst>
      <p:ext uri="{BB962C8B-B14F-4D97-AF65-F5344CB8AC3E}">
        <p14:creationId xmlns:p14="http://schemas.microsoft.com/office/powerpoint/2010/main" val="27450676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https://history.state.gov/milestones/1989-1992/collapse-soviet-union</a:t>
            </a:r>
          </a:p>
        </p:txBody>
      </p:sp>
    </p:spTree>
    <p:extLst>
      <p:ext uri="{BB962C8B-B14F-4D97-AF65-F5344CB8AC3E}">
        <p14:creationId xmlns:p14="http://schemas.microsoft.com/office/powerpoint/2010/main" val="42917622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https://history.state.gov/milestones/1989-1992/collapse-soviet-union</a:t>
            </a:r>
          </a:p>
        </p:txBody>
      </p:sp>
    </p:spTree>
    <p:extLst>
      <p:ext uri="{BB962C8B-B14F-4D97-AF65-F5344CB8AC3E}">
        <p14:creationId xmlns:p14="http://schemas.microsoft.com/office/powerpoint/2010/main" val="26293972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jerusalemonline.com/news/world-news/around-the-globe/protests-in-iran-death-to-the-dictator-33344?utm_source=ActiveCampaign&amp;utm_medium=email&amp;utm_content=NBA+lists+Palestinian+Territories+as++occupied++on+website%2C+thousands+of+Iranians+protest+against+Rouhani+and+Khamenei+and+more+news+at+JerusalemOnline&amp;utm_campaign=EveningNewsletter+-+Recurring+2017+Dec+17</a:t>
            </a:r>
          </a:p>
        </p:txBody>
      </p:sp>
    </p:spTree>
    <p:extLst>
      <p:ext uri="{BB962C8B-B14F-4D97-AF65-F5344CB8AC3E}">
        <p14:creationId xmlns:p14="http://schemas.microsoft.com/office/powerpoint/2010/main" val="1242371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www.jerusalemonline.com/news/world-news/around-the-globe/protests-in-iran-death-to-the-dictator-33344?utm_source=ActiveCampaign&amp;utm_medium=email&amp;utm_content=NBA+lists+Palestinian+Territories+as++occupied++on+website%2C+thousands+of+Iranians+protest+against+Rouhani+and+Khamenei+and+more+news+at+JerusalemOnline&amp;utm_campaign=EveningNewsletter+-+Recurring+2017+Dec+17</a:t>
            </a:r>
          </a:p>
          <a:p>
            <a:endParaRPr lang="en-US" altLang="en-US" sz="1050" dirty="0"/>
          </a:p>
        </p:txBody>
      </p:sp>
    </p:spTree>
    <p:extLst>
      <p:ext uri="{BB962C8B-B14F-4D97-AF65-F5344CB8AC3E}">
        <p14:creationId xmlns:p14="http://schemas.microsoft.com/office/powerpoint/2010/main" val="36529880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 is a </a:t>
            </a:r>
            <a:r>
              <a:rPr lang="en-US" dirty="0" err="1"/>
              <a:t>Yiddishism</a:t>
            </a:r>
            <a:r>
              <a:rPr lang="en-US" dirty="0"/>
              <a:t> meaning, “so, considering all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89010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7</a:t>
            </a:r>
            <a:r>
              <a:rPr lang="en-US" altLang="en-US" baseline="30000" dirty="0"/>
              <a:t>th</a:t>
            </a:r>
            <a:r>
              <a:rPr lang="en-US" altLang="en-US" dirty="0"/>
              <a:t> highest cost of living in the world.</a:t>
            </a:r>
          </a:p>
          <a:p>
            <a:endParaRPr lang="en-US" altLang="en-US" sz="1050" dirty="0"/>
          </a:p>
          <a:p>
            <a:r>
              <a:rPr lang="en-US" altLang="en-US" sz="1050" dirty="0"/>
              <a:t>http://www.jerusalemonline.com/israel-news/27.12.17-morning-newscast-from-israel-33312?utm_source=ActiveCampaign&amp;utm_medium=email&amp;utm_content=Israeli+Muslim+convert+convicted+of+attempting+to+join+ISIS%2C+English+Chess+Federation+head+criticizes+Saudi+Arabia+for+discrimination+against+Israelis+and+more+news+at+JerusalemOnline&amp;utm_campaign=MiddayNewsletter+-+Recurring+-+Dec+17</a:t>
            </a:r>
          </a:p>
          <a:p>
            <a:endParaRPr lang="en-US" altLang="en-US" sz="1050" dirty="0"/>
          </a:p>
        </p:txBody>
      </p:sp>
    </p:spTree>
    <p:extLst>
      <p:ext uri="{BB962C8B-B14F-4D97-AF65-F5344CB8AC3E}">
        <p14:creationId xmlns:p14="http://schemas.microsoft.com/office/powerpoint/2010/main" val="185815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USA is the 14th</a:t>
            </a:r>
          </a:p>
        </p:txBody>
      </p:sp>
    </p:spTree>
    <p:extLst>
      <p:ext uri="{BB962C8B-B14F-4D97-AF65-F5344CB8AC3E}">
        <p14:creationId xmlns:p14="http://schemas.microsoft.com/office/powerpoint/2010/main" val="92312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22.15-22. Ceasar and G-d</a:t>
            </a:r>
          </a:p>
        </p:txBody>
      </p:sp>
      <p:sp>
        <p:nvSpPr>
          <p:cNvPr id="5" name="Rectangle 3"/>
          <p:cNvSpPr>
            <a:spLocks noGrp="1" noChangeArrowheads="1"/>
          </p:cNvSpPr>
          <p:nvPr>
            <p:ph type="dt" idx="1"/>
          </p:nvPr>
        </p:nvSpPr>
        <p:spPr>
          <a:ln/>
        </p:spPr>
        <p:txBody>
          <a:bodyPr/>
          <a:lstStyle/>
          <a:p>
            <a:r>
              <a:rPr lang="en-US" altLang="en-US">
                <a:solidFill>
                  <a:prstClr val="white"/>
                </a:solidFill>
              </a:rPr>
              <a:t>Dec.30,2017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21191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fld id="{008EDFD0-AEF6-440D-A2A9-52A80FF54F5E}" type="slidenum">
              <a:rPr lang="en-US" altLang="en-US" smtClean="0">
                <a:latin typeface="Arial" pitchFamily="34" charset="0"/>
                <a:cs typeface="Arial" pitchFamily="34" charset="0"/>
              </a:rPr>
              <a:pPr defTabSz="658459"/>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1420318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a:p>
        </p:txBody>
      </p:sp>
    </p:spTree>
    <p:extLst>
      <p:ext uri="{BB962C8B-B14F-4D97-AF65-F5344CB8AC3E}">
        <p14:creationId xmlns:p14="http://schemas.microsoft.com/office/powerpoint/2010/main" val="424142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a:p>
        </p:txBody>
      </p:sp>
    </p:spTree>
    <p:extLst>
      <p:ext uri="{BB962C8B-B14F-4D97-AF65-F5344CB8AC3E}">
        <p14:creationId xmlns:p14="http://schemas.microsoft.com/office/powerpoint/2010/main" val="127968698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1208776167"/>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pY-CSX4NPtg" TargetMode="External"/><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To easily follow these notes, log on to our </a:t>
            </a:r>
            <a:r>
              <a:rPr lang="en-US" dirty="0" err="1"/>
              <a:t>Wifi</a:t>
            </a:r>
            <a:r>
              <a:rPr lang="en-US" dirty="0"/>
              <a:t> </a:t>
            </a:r>
          </a:p>
          <a:p>
            <a:r>
              <a:rPr lang="en-US" dirty="0" err="1"/>
              <a:t>Wifi</a:t>
            </a:r>
            <a:r>
              <a:rPr lang="en-US" dirty="0"/>
              <a:t>: </a:t>
            </a:r>
            <a:r>
              <a:rPr lang="en-US" dirty="0">
                <a:solidFill>
                  <a:srgbClr val="FFFF66"/>
                </a:solidFill>
              </a:rPr>
              <a:t>mycci01</a:t>
            </a:r>
            <a:br>
              <a:rPr lang="en-US" dirty="0"/>
            </a:br>
            <a:r>
              <a:rPr lang="en-US" dirty="0"/>
              <a:t>p/w: </a:t>
            </a:r>
            <a:r>
              <a:rPr lang="en-US" dirty="0">
                <a:solidFill>
                  <a:srgbClr val="FFFF66"/>
                </a:solidFill>
              </a:rPr>
              <a:t>ancientquail060</a:t>
            </a:r>
          </a:p>
          <a:p>
            <a:r>
              <a:rPr lang="en-US" dirty="0"/>
              <a:t>Go to </a:t>
            </a:r>
            <a:r>
              <a:rPr lang="en-US" dirty="0">
                <a:solidFill>
                  <a:srgbClr val="FFFF66"/>
                </a:solidFill>
              </a:rPr>
              <a:t>OrHaOlam.com</a:t>
            </a:r>
          </a:p>
          <a:p>
            <a:r>
              <a:rPr lang="en-US" dirty="0"/>
              <a:t>Click on</a:t>
            </a:r>
            <a:r>
              <a:rPr lang="en-US" dirty="0">
                <a:solidFill>
                  <a:srgbClr val="FFFF66"/>
                </a:solidFill>
              </a:rPr>
              <a:t> downloads, messages, 2017</a:t>
            </a:r>
          </a:p>
        </p:txBody>
      </p:sp>
    </p:spTree>
    <p:extLst>
      <p:ext uri="{BB962C8B-B14F-4D97-AF65-F5344CB8AC3E}">
        <p14:creationId xmlns:p14="http://schemas.microsoft.com/office/powerpoint/2010/main" val="662018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99"/>
                </a:solidFill>
              </a:rPr>
              <a:t>Mattityahu</a:t>
            </a:r>
            <a:r>
              <a:rPr lang="en-US" altLang="en-US" baseline="30000" dirty="0">
                <a:solidFill>
                  <a:srgbClr val="FFFF99"/>
                </a:solidFill>
              </a:rPr>
              <a:t> (Matthew) 22:15-16 </a:t>
            </a:r>
            <a:r>
              <a:rPr lang="en-US" dirty="0"/>
              <a:t>Then the </a:t>
            </a:r>
            <a:r>
              <a:rPr lang="en-US" i="1" dirty="0" err="1"/>
              <a:t>P’rushim</a:t>
            </a:r>
            <a:r>
              <a:rPr lang="en-US" dirty="0"/>
              <a:t> went away and put together a plan to trap Yeshua with his own words. They sent him some </a:t>
            </a:r>
            <a:r>
              <a:rPr lang="en-US" dirty="0">
                <a:solidFill>
                  <a:srgbClr val="FFFF99"/>
                </a:solidFill>
              </a:rPr>
              <a:t>of their </a:t>
            </a:r>
            <a:r>
              <a:rPr lang="en-US" i="1" dirty="0" err="1">
                <a:solidFill>
                  <a:srgbClr val="FFFF99"/>
                </a:solidFill>
              </a:rPr>
              <a:t>talmidim</a:t>
            </a:r>
            <a:r>
              <a:rPr lang="en-US" dirty="0"/>
              <a:t> and some members of Herod’s party. </a:t>
            </a:r>
          </a:p>
        </p:txBody>
      </p:sp>
    </p:spTree>
    <p:extLst>
      <p:ext uri="{BB962C8B-B14F-4D97-AF65-F5344CB8AC3E}">
        <p14:creationId xmlns:p14="http://schemas.microsoft.com/office/powerpoint/2010/main" val="390151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altLang="en-US" baseline="30000" dirty="0" err="1">
                <a:solidFill>
                  <a:srgbClr val="FFFF99"/>
                </a:solidFill>
              </a:rPr>
              <a:t>Mattityahu</a:t>
            </a:r>
            <a:r>
              <a:rPr lang="en-US" altLang="en-US" baseline="30000" dirty="0">
                <a:solidFill>
                  <a:srgbClr val="FFFF99"/>
                </a:solidFill>
              </a:rPr>
              <a:t> (Matthew) 22:15-16 </a:t>
            </a:r>
            <a:r>
              <a:rPr lang="en-US" dirty="0"/>
              <a:t>They said, “Rabbi, we know that you tell the truth and really teach what God’s way is. You aren’t concerned with what other people think about you, since you pay no attention to a person’s status.</a:t>
            </a:r>
          </a:p>
        </p:txBody>
      </p:sp>
    </p:spTree>
    <p:extLst>
      <p:ext uri="{BB962C8B-B14F-4D97-AF65-F5344CB8AC3E}">
        <p14:creationId xmlns:p14="http://schemas.microsoft.com/office/powerpoint/2010/main" val="3912604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Acts 24.1-3</a:t>
            </a:r>
            <a:r>
              <a:rPr lang="en-US" dirty="0"/>
              <a:t> After five days, the </a:t>
            </a:r>
            <a:r>
              <a:rPr lang="en-US" i="1" dirty="0" err="1"/>
              <a:t>cohen</a:t>
            </a:r>
            <a:r>
              <a:rPr lang="en-US" i="1" dirty="0"/>
              <a:t> </a:t>
            </a:r>
            <a:r>
              <a:rPr lang="en-US" i="1" dirty="0" err="1"/>
              <a:t>hagadol</a:t>
            </a:r>
            <a:r>
              <a:rPr lang="en-US" dirty="0"/>
              <a:t> </a:t>
            </a:r>
            <a:r>
              <a:rPr lang="en-US" dirty="0" err="1"/>
              <a:t>Hananyah</a:t>
            </a:r>
            <a:r>
              <a:rPr lang="en-US" dirty="0"/>
              <a:t> came down with some elders and a lawyer named </a:t>
            </a:r>
            <a:r>
              <a:rPr lang="en-US" dirty="0" err="1"/>
              <a:t>Tertullus</a:t>
            </a:r>
            <a:r>
              <a:rPr lang="en-US" dirty="0"/>
              <a:t>, and they presented their case against </a:t>
            </a:r>
            <a:r>
              <a:rPr lang="en-US" dirty="0" err="1"/>
              <a:t>Sha’ul</a:t>
            </a:r>
            <a:r>
              <a:rPr lang="en-US" dirty="0"/>
              <a:t> to the governor. </a:t>
            </a:r>
            <a:r>
              <a:rPr lang="en-US" b="1" baseline="30000" dirty="0"/>
              <a:t> </a:t>
            </a:r>
            <a:r>
              <a:rPr lang="en-US" dirty="0" err="1"/>
              <a:t>Sha’ul</a:t>
            </a:r>
            <a:r>
              <a:rPr lang="en-US" dirty="0"/>
              <a:t> was called, and </a:t>
            </a:r>
            <a:r>
              <a:rPr lang="en-US" dirty="0" err="1"/>
              <a:t>Tertullus</a:t>
            </a:r>
            <a:r>
              <a:rPr lang="en-US" dirty="0"/>
              <a:t> began to make the charges:</a:t>
            </a:r>
          </a:p>
        </p:txBody>
      </p:sp>
    </p:spTree>
    <p:extLst>
      <p:ext uri="{BB962C8B-B14F-4D97-AF65-F5344CB8AC3E}">
        <p14:creationId xmlns:p14="http://schemas.microsoft.com/office/powerpoint/2010/main" val="204327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Acts 24.1-3</a:t>
            </a:r>
            <a:r>
              <a:rPr lang="en-US" dirty="0"/>
              <a:t> “Felix, your Excellency, it is because of you that we enjoy unbroken peace, and it is your foresight that has brought to this nation</a:t>
            </a:r>
            <a:r>
              <a:rPr lang="en-US" b="1" baseline="30000" dirty="0"/>
              <a:t> </a:t>
            </a:r>
            <a:r>
              <a:rPr lang="en-US" dirty="0"/>
              <a:t>so many reforms in so many areas. It is with the utmost gratitude that we receive this.</a:t>
            </a:r>
          </a:p>
        </p:txBody>
      </p:sp>
    </p:spTree>
    <p:extLst>
      <p:ext uri="{BB962C8B-B14F-4D97-AF65-F5344CB8AC3E}">
        <p14:creationId xmlns:p14="http://schemas.microsoft.com/office/powerpoint/2010/main" val="2872193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a:t>
            </a:r>
            <a:r>
              <a:rPr lang="en-US" altLang="en-US" sz="3456" dirty="0" err="1">
                <a:solidFill>
                  <a:srgbClr val="FFFFFF"/>
                </a:solidFill>
              </a:rPr>
              <a:t>Mattityahu</a:t>
            </a:r>
            <a:r>
              <a:rPr lang="en-US" altLang="en-US" sz="3456" dirty="0">
                <a:solidFill>
                  <a:srgbClr val="FFFFFF"/>
                </a:solidFill>
              </a:rPr>
              <a:t>  </a:t>
            </a:r>
          </a:p>
          <a:p>
            <a:pPr lvl="0" algn="r" eaLnBrk="1" hangingPunct="1"/>
            <a:r>
              <a:rPr lang="en-US" altLang="en-US" sz="3456" dirty="0">
                <a:solidFill>
                  <a:srgbClr val="FFFFFF"/>
                </a:solidFill>
              </a:rPr>
              <a:t>(Matthew) 22:17-21</a:t>
            </a:r>
          </a:p>
        </p:txBody>
      </p:sp>
    </p:spTree>
    <p:extLst>
      <p:ext uri="{BB962C8B-B14F-4D97-AF65-F5344CB8AC3E}">
        <p14:creationId xmlns:p14="http://schemas.microsoft.com/office/powerpoint/2010/main" val="1602311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350837" y="486767"/>
            <a:ext cx="8153400"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עַל כֵּן אֱמֺר נָא לָנוּ, מַה דַּעְתְּךָ: הַאִם מֻתָּר לָתֵת מַס</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לַקֵּיסָר אוֹ לֹא?"</a:t>
            </a:r>
            <a:endParaRPr lang="en-US" sz="4321" b="1" dirty="0">
              <a:latin typeface="David" panose="020E0502060401010101" pitchFamily="34" charset="-79"/>
              <a:cs typeface="David" panose="020E0502060401010101" pitchFamily="34" charset="-79"/>
            </a:endParaRPr>
          </a:p>
          <a:p>
            <a:pPr marL="0">
              <a:spcBef>
                <a:spcPts val="0"/>
              </a:spcBef>
              <a:spcAft>
                <a:spcPts val="576"/>
              </a:spcAft>
            </a:pPr>
            <a:r>
              <a:rPr lang="en-US" sz="4000" dirty="0"/>
              <a:t>So tell us your opinion: does Torah permit paying taxes to the Roman Emperor or not?"</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22:17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91767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Alternatives</a:t>
            </a:r>
          </a:p>
          <a:p>
            <a:pPr marL="457200" indent="-457200" algn="l">
              <a:buFont typeface="+mj-lt"/>
              <a:buAutoNum type="arabicPeriod"/>
            </a:pPr>
            <a:r>
              <a:rPr lang="en-US" dirty="0"/>
              <a:t>If He supports taxes to Rome, then Rome and Caesar are supreme, divine.</a:t>
            </a:r>
          </a:p>
          <a:p>
            <a:pPr marL="457200" indent="-457200" algn="l">
              <a:buFont typeface="+mj-lt"/>
              <a:buAutoNum type="arabicPeriod"/>
            </a:pPr>
            <a:r>
              <a:rPr lang="en-US" dirty="0"/>
              <a:t>If opposes taxes to Rome, then He is </a:t>
            </a:r>
            <a:r>
              <a:rPr lang="en-US" dirty="0">
                <a:solidFill>
                  <a:srgbClr val="FFFF99"/>
                </a:solidFill>
              </a:rPr>
              <a:t>rebelling against the Empire</a:t>
            </a:r>
            <a:r>
              <a:rPr lang="en-US" dirty="0"/>
              <a:t>.  We know that the Empire strikes back.</a:t>
            </a:r>
          </a:p>
        </p:txBody>
      </p:sp>
    </p:spTree>
    <p:extLst>
      <p:ext uri="{BB962C8B-B14F-4D97-AF65-F5344CB8AC3E}">
        <p14:creationId xmlns:p14="http://schemas.microsoft.com/office/powerpoint/2010/main" val="477597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Acts 5.37</a:t>
            </a:r>
            <a:r>
              <a:rPr lang="en-US" dirty="0"/>
              <a:t> </a:t>
            </a:r>
            <a:r>
              <a:rPr lang="en-US" dirty="0" err="1"/>
              <a:t>Y’hudah</a:t>
            </a:r>
            <a:r>
              <a:rPr lang="en-US" dirty="0"/>
              <a:t> </a:t>
            </a:r>
            <a:r>
              <a:rPr lang="en-US" dirty="0" err="1"/>
              <a:t>HaG’lili</a:t>
            </a:r>
            <a:r>
              <a:rPr lang="en-US" dirty="0"/>
              <a:t> led another uprising, back at the time of the </a:t>
            </a:r>
            <a:r>
              <a:rPr lang="en-US" dirty="0">
                <a:solidFill>
                  <a:srgbClr val="FFFF99"/>
                </a:solidFill>
              </a:rPr>
              <a:t>enrollment for the Roman tax [His birth]; </a:t>
            </a:r>
            <a:r>
              <a:rPr lang="en-US" dirty="0"/>
              <a:t>and he got some people to defect to him. But </a:t>
            </a:r>
            <a:r>
              <a:rPr lang="en-US" dirty="0">
                <a:solidFill>
                  <a:srgbClr val="FFFF99"/>
                </a:solidFill>
              </a:rPr>
              <a:t>he was killed, and all his followers were scattered. </a:t>
            </a:r>
          </a:p>
        </p:txBody>
      </p:sp>
    </p:spTree>
    <p:extLst>
      <p:ext uri="{BB962C8B-B14F-4D97-AF65-F5344CB8AC3E}">
        <p14:creationId xmlns:p14="http://schemas.microsoft.com/office/powerpoint/2010/main" val="173555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Lk 23.1-2</a:t>
            </a:r>
            <a:r>
              <a:rPr lang="en-US" dirty="0"/>
              <a:t> With that, the whole Sanhedrin got up and brought Yeshua before Pilate, where they started accusing him. “We found this man subverting our nation, </a:t>
            </a:r>
            <a:r>
              <a:rPr lang="en-US" dirty="0">
                <a:solidFill>
                  <a:srgbClr val="FFFF99"/>
                </a:solidFill>
              </a:rPr>
              <a:t>forbidding us to pay taxes to the Emperor</a:t>
            </a:r>
            <a:r>
              <a:rPr lang="en-US" dirty="0"/>
              <a:t> and claiming that he himself is the Messiah — a king!”</a:t>
            </a:r>
          </a:p>
        </p:txBody>
      </p:sp>
    </p:spTree>
    <p:extLst>
      <p:ext uri="{BB962C8B-B14F-4D97-AF65-F5344CB8AC3E}">
        <p14:creationId xmlns:p14="http://schemas.microsoft.com/office/powerpoint/2010/main" val="349400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הִבְחִין יֵשׁוּעַ בְּרִשְׁעָתָם וְאָמַר: "לָמָּה אַתֶּם</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מְנַסִּים אוֹתִי?</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צְבוּעִים!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r>
              <a:rPr lang="en-US" sz="4000" dirty="0"/>
              <a:t>Yeshua, however, knowing their malicious intent, said, "You hypocrites! Why are you trying to trap me?</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22:18</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288768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pic>
        <p:nvPicPr>
          <p:cNvPr id="4" name="Picture 3">
            <a:extLst>
              <a:ext uri="{FF2B5EF4-FFF2-40B4-BE49-F238E27FC236}">
                <a16:creationId xmlns:a16="http://schemas.microsoft.com/office/drawing/2014/main" id="{A2F62AC1-0B34-4F26-9E20-54F189BD0A60}"/>
              </a:ext>
            </a:extLst>
          </p:cNvPr>
          <p:cNvPicPr>
            <a:picLocks noChangeAspect="1"/>
          </p:cNvPicPr>
          <p:nvPr/>
        </p:nvPicPr>
        <p:blipFill>
          <a:blip r:embed="rId3"/>
          <a:stretch>
            <a:fillRect/>
          </a:stretch>
        </p:blipFill>
        <p:spPr>
          <a:xfrm>
            <a:off x="1417637" y="6028"/>
            <a:ext cx="6357612" cy="5086090"/>
          </a:xfrm>
          <a:prstGeom prst="rect">
            <a:avLst/>
          </a:prstGeom>
        </p:spPr>
      </p:pic>
    </p:spTree>
    <p:extLst>
      <p:ext uri="{BB962C8B-B14F-4D97-AF65-F5344CB8AC3E}">
        <p14:creationId xmlns:p14="http://schemas.microsoft.com/office/powerpoint/2010/main" val="132667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הַרְאוּ לִי אֶת מַטְבֵּעַ הַמַּס."</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הִגִּישׁוּ לוֹ</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דִּינָר.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r>
              <a:rPr lang="en-US" sz="4000" dirty="0"/>
              <a:t>Show me the coin used to pay the tax!" They brought him a denarius;</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22:19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53653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11266" name="Picture 2" descr="Related image">
            <a:extLst>
              <a:ext uri="{FF2B5EF4-FFF2-40B4-BE49-F238E27FC236}">
                <a16:creationId xmlns:a16="http://schemas.microsoft.com/office/drawing/2014/main" id="{9AF02A3A-28C9-431B-BA92-39CFF1663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47" y="0"/>
            <a:ext cx="8168980" cy="40164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3AF361-B9C9-40FA-B9EC-956532D86DB6}"/>
              </a:ext>
            </a:extLst>
          </p:cNvPr>
          <p:cNvSpPr txBox="1"/>
          <p:nvPr/>
        </p:nvSpPr>
        <p:spPr>
          <a:xfrm>
            <a:off x="198431" y="3943350"/>
            <a:ext cx="8240446" cy="1077218"/>
          </a:xfrm>
          <a:prstGeom prst="rect">
            <a:avLst/>
          </a:prstGeom>
          <a:noFill/>
        </p:spPr>
        <p:txBody>
          <a:bodyPr wrap="square" rtlCol="0">
            <a:spAutoFit/>
          </a:bodyPr>
          <a:lstStyle/>
          <a:p>
            <a:pPr algn="l"/>
            <a:r>
              <a:rPr lang="en-US" sz="3600" dirty="0"/>
              <a:t>TI. CAESAR DIVI AVG.F.AVUSTUS</a:t>
            </a:r>
          </a:p>
          <a:p>
            <a:pPr algn="l"/>
            <a:r>
              <a:rPr lang="en-US" sz="2800" dirty="0"/>
              <a:t>Tiberius Caesar, son of the Divine August</a:t>
            </a:r>
          </a:p>
        </p:txBody>
      </p:sp>
    </p:spTree>
    <p:extLst>
      <p:ext uri="{BB962C8B-B14F-4D97-AF65-F5344CB8AC3E}">
        <p14:creationId xmlns:p14="http://schemas.microsoft.com/office/powerpoint/2010/main" val="1378902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Josephus Wars ii.16.4 </a:t>
            </a:r>
            <a:r>
              <a:rPr lang="en-US" dirty="0"/>
              <a:t>The right of coinage implies the authority of levying taxes, and indeed constitutes such evidence of de facto government as to make it a duty absolutely to submit to it.</a:t>
            </a:r>
          </a:p>
        </p:txBody>
      </p:sp>
    </p:spTree>
    <p:extLst>
      <p:ext uri="{BB962C8B-B14F-4D97-AF65-F5344CB8AC3E}">
        <p14:creationId xmlns:p14="http://schemas.microsoft.com/office/powerpoint/2010/main" val="1071322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15362" name="Picture 2" descr="https://upload.wikimedia.org/wikipedia/commons/d/db/Barkokhba-silver-tetradrachm.jpg">
            <a:extLst>
              <a:ext uri="{FF2B5EF4-FFF2-40B4-BE49-F238E27FC236}">
                <a16:creationId xmlns:a16="http://schemas.microsoft.com/office/drawing/2014/main" id="{B8714041-905A-4C6D-9FF3-6F6EF98F1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 y="35930"/>
            <a:ext cx="7620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E8F2BD-3C9F-4143-9881-D24E261C01D7}"/>
              </a:ext>
            </a:extLst>
          </p:cNvPr>
          <p:cNvSpPr txBox="1"/>
          <p:nvPr/>
        </p:nvSpPr>
        <p:spPr>
          <a:xfrm>
            <a:off x="35427" y="3962683"/>
            <a:ext cx="8671989" cy="1200329"/>
          </a:xfrm>
          <a:prstGeom prst="rect">
            <a:avLst/>
          </a:prstGeom>
          <a:noFill/>
        </p:spPr>
        <p:txBody>
          <a:bodyPr wrap="none" rtlCol="0">
            <a:spAutoFit/>
          </a:bodyPr>
          <a:lstStyle/>
          <a:p>
            <a:pPr algn="l"/>
            <a:r>
              <a:rPr lang="en-US" altLang="en-US" sz="3600" dirty="0">
                <a:effectLst>
                  <a:outerShdw blurRad="38100" dist="38100" dir="2700000" algn="tl">
                    <a:srgbClr val="000000">
                      <a:alpha val="43137"/>
                    </a:srgbClr>
                  </a:outerShdw>
                </a:effectLst>
              </a:rPr>
              <a:t>Bar </a:t>
            </a:r>
            <a:r>
              <a:rPr lang="en-US" altLang="en-US" sz="3600" dirty="0" err="1">
                <a:effectLst>
                  <a:outerShdw blurRad="38100" dist="38100" dir="2700000" algn="tl">
                    <a:srgbClr val="000000">
                      <a:alpha val="43137"/>
                    </a:srgbClr>
                  </a:outerShdw>
                </a:effectLst>
              </a:rPr>
              <a:t>Kochba</a:t>
            </a:r>
            <a:r>
              <a:rPr lang="en-US" altLang="en-US" sz="3600" dirty="0">
                <a:effectLst>
                  <a:outerShdw blurRad="38100" dist="38100" dir="2700000" algn="tl">
                    <a:srgbClr val="000000">
                      <a:alpha val="43137"/>
                    </a:srgbClr>
                  </a:outerShdw>
                </a:effectLst>
              </a:rPr>
              <a:t> silver Shekel/tetradrachm</a:t>
            </a:r>
          </a:p>
          <a:p>
            <a:r>
              <a:rPr lang="en-US" sz="3600" dirty="0"/>
              <a:t>Revolt coins, 132-135 CE</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9113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7172" name="Picture 4" descr="JUDAEA Bar Kochba Revolt. 132-135 CE. Æ 25mm, Dated year 2 (133/4 CE).">
            <a:extLst>
              <a:ext uri="{FF2B5EF4-FFF2-40B4-BE49-F238E27FC236}">
                <a16:creationId xmlns:a16="http://schemas.microsoft.com/office/drawing/2014/main" id="{40F156A9-D9DB-4033-8D77-E06EF83BE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6" y="252646"/>
            <a:ext cx="7802561" cy="38434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934EF3-764F-410A-B61F-68426B4A87C8}"/>
              </a:ext>
            </a:extLst>
          </p:cNvPr>
          <p:cNvSpPr txBox="1"/>
          <p:nvPr/>
        </p:nvSpPr>
        <p:spPr>
          <a:xfrm>
            <a:off x="503237" y="3573840"/>
            <a:ext cx="6315062" cy="1569660"/>
          </a:xfrm>
          <a:prstGeom prst="rect">
            <a:avLst/>
          </a:prstGeom>
          <a:noFill/>
        </p:spPr>
        <p:txBody>
          <a:bodyPr wrap="square" rtlCol="0">
            <a:spAutoFit/>
          </a:bodyPr>
          <a:lstStyle/>
          <a:p>
            <a:pPr algn="l"/>
            <a:r>
              <a:rPr lang="en-US" sz="3200" b="1" dirty="0"/>
              <a:t>Bronze </a:t>
            </a:r>
            <a:r>
              <a:rPr lang="en-US" sz="3200" dirty="0" err="1"/>
              <a:t>Obverse:"Year</a:t>
            </a:r>
            <a:r>
              <a:rPr lang="en-US" sz="3200" dirty="0"/>
              <a:t> 2 of the </a:t>
            </a:r>
          </a:p>
          <a:p>
            <a:pPr algn="l"/>
            <a:r>
              <a:rPr lang="en-US" sz="3200" dirty="0"/>
              <a:t>Freedom of Israel", grape leaf</a:t>
            </a:r>
            <a:br>
              <a:rPr lang="en-US" sz="3200" dirty="0"/>
            </a:br>
            <a:r>
              <a:rPr lang="en-US" sz="3200" dirty="0"/>
              <a:t>Reverse: "Shim'", palm tree. </a:t>
            </a:r>
          </a:p>
        </p:txBody>
      </p:sp>
      <p:sp>
        <p:nvSpPr>
          <p:cNvPr id="5" name="TextBox 4">
            <a:extLst>
              <a:ext uri="{FF2B5EF4-FFF2-40B4-BE49-F238E27FC236}">
                <a16:creationId xmlns:a16="http://schemas.microsoft.com/office/drawing/2014/main" id="{2148F0A1-F55E-4451-B733-C81026BA5B54}"/>
              </a:ext>
            </a:extLst>
          </p:cNvPr>
          <p:cNvSpPr txBox="1"/>
          <p:nvPr/>
        </p:nvSpPr>
        <p:spPr>
          <a:xfrm>
            <a:off x="655637" y="57150"/>
            <a:ext cx="7641900" cy="584775"/>
          </a:xfrm>
          <a:prstGeom prst="rect">
            <a:avLst/>
          </a:prstGeom>
          <a:noFill/>
        </p:spPr>
        <p:txBody>
          <a:bodyPr wrap="none" rtlCol="0">
            <a:spAutoFit/>
          </a:bodyPr>
          <a:lstStyle/>
          <a:p>
            <a:pPr algn="l"/>
            <a:r>
              <a:rPr lang="en-US" sz="3200" dirty="0"/>
              <a:t>Bar </a:t>
            </a:r>
            <a:r>
              <a:rPr lang="en-US" sz="3200" dirty="0" err="1"/>
              <a:t>Kochba</a:t>
            </a:r>
            <a:r>
              <a:rPr lang="en-US" sz="3200" dirty="0"/>
              <a:t> Revolt coins, 132-135 CE </a:t>
            </a:r>
          </a:p>
        </p:txBody>
      </p:sp>
    </p:spTree>
    <p:extLst>
      <p:ext uri="{BB962C8B-B14F-4D97-AF65-F5344CB8AC3E}">
        <p14:creationId xmlns:p14="http://schemas.microsoft.com/office/powerpoint/2010/main" val="1965977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Coin of Alexander </a:t>
            </a:r>
            <a:r>
              <a:rPr lang="en-US" dirty="0" err="1"/>
              <a:t>Jannaeus</a:t>
            </a:r>
            <a:r>
              <a:rPr lang="en-US" dirty="0"/>
              <a:t> (103 to 76 BCE). </a:t>
            </a:r>
            <a:r>
              <a:rPr lang="en-US" dirty="0" err="1"/>
              <a:t>Obv</a:t>
            </a:r>
            <a:r>
              <a:rPr lang="en-US" dirty="0"/>
              <a:t>: Seleucid anchor and Greek Legend: BASILEOS ALEXANDROU "King Alexander". Rev: Eight-spoke wheel or starburst ...</a:t>
            </a:r>
          </a:p>
        </p:txBody>
      </p:sp>
    </p:spTree>
    <p:extLst>
      <p:ext uri="{BB962C8B-B14F-4D97-AF65-F5344CB8AC3E}">
        <p14:creationId xmlns:p14="http://schemas.microsoft.com/office/powerpoint/2010/main" val="1278137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12290" name="Picture 2" descr="https://upload.wikimedia.org/wikipedia/commons/thumb/e/eb/JanaeusCoinPhoto.jpg/300px-JanaeusCoinPhoto.jpg">
            <a:extLst>
              <a:ext uri="{FF2B5EF4-FFF2-40B4-BE49-F238E27FC236}">
                <a16:creationId xmlns:a16="http://schemas.microsoft.com/office/drawing/2014/main" id="{D1EEFD7F-40DB-445E-A703-28D0E64AB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7" y="-19049"/>
            <a:ext cx="8143874" cy="4343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A6BED8-E15E-422F-8883-D25E1AA387CD}"/>
              </a:ext>
            </a:extLst>
          </p:cNvPr>
          <p:cNvSpPr txBox="1"/>
          <p:nvPr/>
        </p:nvSpPr>
        <p:spPr>
          <a:xfrm>
            <a:off x="1493837" y="4354180"/>
            <a:ext cx="4540987" cy="707886"/>
          </a:xfrm>
          <a:prstGeom prst="rect">
            <a:avLst/>
          </a:prstGeom>
          <a:noFill/>
        </p:spPr>
        <p:txBody>
          <a:bodyPr wrap="none" rtlCol="0">
            <a:spAutoFit/>
          </a:bodyPr>
          <a:lstStyle/>
          <a:p>
            <a:pPr algn="l"/>
            <a:r>
              <a:rPr lang="en-US" dirty="0" err="1"/>
              <a:t>Macabbean</a:t>
            </a:r>
            <a:r>
              <a:rPr lang="en-US" dirty="0"/>
              <a:t> coins</a:t>
            </a:r>
          </a:p>
        </p:txBody>
      </p:sp>
    </p:spTree>
    <p:extLst>
      <p:ext uri="{BB962C8B-B14F-4D97-AF65-F5344CB8AC3E}">
        <p14:creationId xmlns:p14="http://schemas.microsoft.com/office/powerpoint/2010/main" val="3602209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4C575218-D0B6-4E85-938D-842C505E8424}"/>
              </a:ext>
            </a:extLst>
          </p:cNvPr>
          <p:cNvPicPr>
            <a:picLocks noRot="1" noChangeAspect="1"/>
          </p:cNvPicPr>
          <p:nvPr>
            <a:videoFile r:link="rId1"/>
          </p:nvPr>
        </p:nvPicPr>
        <p:blipFill>
          <a:blip r:embed="rId4"/>
          <a:stretch>
            <a:fillRect/>
          </a:stretch>
        </p:blipFill>
        <p:spPr>
          <a:xfrm>
            <a:off x="3373438" y="1809750"/>
            <a:ext cx="2032000" cy="1524000"/>
          </a:xfrm>
          <a:prstGeom prst="rect">
            <a:avLst/>
          </a:prstGeom>
        </p:spPr>
      </p:pic>
      <p:pic>
        <p:nvPicPr>
          <p:cNvPr id="13316" name="Picture 4" descr="Related image">
            <a:extLst>
              <a:ext uri="{FF2B5EF4-FFF2-40B4-BE49-F238E27FC236}">
                <a16:creationId xmlns:a16="http://schemas.microsoft.com/office/drawing/2014/main" id="{842E1837-9AD7-4F77-B74E-0AD6247E4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37" y="285749"/>
            <a:ext cx="8176900" cy="460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297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Josephus Wars ii.16.4 </a:t>
            </a:r>
            <a:r>
              <a:rPr lang="en-US" dirty="0"/>
              <a:t>The right of coinage implies the authority of levying taxes, and indeed constitutes such evidence of de facto government as to make it a duty absolutely to submit to it.</a:t>
            </a:r>
          </a:p>
        </p:txBody>
      </p:sp>
    </p:spTree>
    <p:extLst>
      <p:ext uri="{BB962C8B-B14F-4D97-AF65-F5344CB8AC3E}">
        <p14:creationId xmlns:p14="http://schemas.microsoft.com/office/powerpoint/2010/main" val="72386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err="1"/>
              <a:t>Rav</a:t>
            </a:r>
            <a:r>
              <a:rPr lang="en-US" dirty="0"/>
              <a:t> </a:t>
            </a:r>
            <a:r>
              <a:rPr lang="en-US" dirty="0" err="1"/>
              <a:t>Shmu'el's</a:t>
            </a:r>
            <a:r>
              <a:rPr lang="en-US" dirty="0"/>
              <a:t> Talmudic dictum </a:t>
            </a:r>
            <a:r>
              <a:rPr lang="en-US" baseline="30000" dirty="0"/>
              <a:t>(</a:t>
            </a:r>
            <a:r>
              <a:rPr lang="en-US" baseline="30000" dirty="0" err="1"/>
              <a:t>N'darim</a:t>
            </a:r>
            <a:r>
              <a:rPr lang="en-US" baseline="30000" dirty="0"/>
              <a:t> 28a), </a:t>
            </a:r>
            <a:r>
              <a:rPr lang="en-US" i="1" dirty="0"/>
              <a:t>Dina </a:t>
            </a:r>
            <a:r>
              <a:rPr lang="en-US" i="1" dirty="0" err="1"/>
              <a:t>dimalkuta</a:t>
            </a:r>
            <a:r>
              <a:rPr lang="en-US" i="1" dirty="0"/>
              <a:t> </a:t>
            </a:r>
            <a:r>
              <a:rPr lang="en-US" i="1" dirty="0" err="1"/>
              <a:t>dina</a:t>
            </a:r>
            <a:r>
              <a:rPr lang="en-US" i="1" dirty="0"/>
              <a:t> </a:t>
            </a:r>
            <a:r>
              <a:rPr lang="en-US" dirty="0"/>
              <a:t>—</a:t>
            </a:r>
            <a:endParaRPr lang="he-IL" dirty="0"/>
          </a:p>
          <a:p>
            <a:pPr algn="r"/>
            <a:r>
              <a:rPr lang="en-US" dirty="0"/>
              <a:t>  </a:t>
            </a:r>
            <a:r>
              <a:rPr lang="he-IL" sz="4400" b="1" dirty="0">
                <a:latin typeface="David" panose="020E0502060401010101" pitchFamily="34" charset="-79"/>
                <a:cs typeface="David" panose="020E0502060401010101" pitchFamily="34" charset="-79"/>
              </a:rPr>
              <a:t>דינא דמלכותא דינא</a:t>
            </a:r>
            <a:endParaRPr lang="he-IL" b="1" dirty="0">
              <a:latin typeface="David" panose="020E0502060401010101" pitchFamily="34" charset="-79"/>
              <a:cs typeface="David" panose="020E0502060401010101" pitchFamily="34" charset="-79"/>
            </a:endParaRPr>
          </a:p>
          <a:p>
            <a:pPr algn="l"/>
            <a:r>
              <a:rPr lang="en-US" dirty="0"/>
              <a:t>"The [</a:t>
            </a:r>
            <a:r>
              <a:rPr lang="en-US" dirty="0" err="1"/>
              <a:t>secularl</a:t>
            </a:r>
            <a:r>
              <a:rPr lang="en-US" dirty="0"/>
              <a:t> law of the [reigning Gentile) government is the Law [binding as </a:t>
            </a:r>
            <a:r>
              <a:rPr lang="en-US" dirty="0" err="1"/>
              <a:t>halakhah</a:t>
            </a:r>
            <a:r>
              <a:rPr lang="en-US" dirty="0"/>
              <a:t> on Jews]."</a:t>
            </a:r>
          </a:p>
        </p:txBody>
      </p:sp>
    </p:spTree>
    <p:extLst>
      <p:ext uri="{BB962C8B-B14F-4D97-AF65-F5344CB8AC3E}">
        <p14:creationId xmlns:p14="http://schemas.microsoft.com/office/powerpoint/2010/main" val="114236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p>
        </p:txBody>
      </p:sp>
      <p:sp>
        <p:nvSpPr>
          <p:cNvPr id="2" name="TextBox 1"/>
          <p:cNvSpPr txBox="1"/>
          <p:nvPr/>
        </p:nvSpPr>
        <p:spPr>
          <a:xfrm>
            <a:off x="1113400" y="691"/>
            <a:ext cx="6896764" cy="697685"/>
          </a:xfrm>
          <a:prstGeom prst="rect">
            <a:avLst/>
          </a:prstGeom>
          <a:noFill/>
          <a:ln w="38100">
            <a:solidFill>
              <a:srgbClr val="FFC000"/>
            </a:solidFill>
          </a:ln>
        </p:spPr>
        <p:txBody>
          <a:bodyPr wrap="none" lIns="81409" tIns="40669" rIns="81409" bIns="40669" rtlCol="0">
            <a:spAutoFit/>
          </a:bodyPr>
          <a:lstStyle/>
          <a:p>
            <a:pPr algn="l"/>
            <a:r>
              <a:rPr lang="en-US" dirty="0">
                <a:solidFill>
                  <a:srgbClr val="FFFFFF"/>
                </a:solidFill>
              </a:rPr>
              <a:t>Downloads\2017 Messages</a:t>
            </a:r>
          </a:p>
        </p:txBody>
      </p:sp>
      <p:pic>
        <p:nvPicPr>
          <p:cNvPr id="4" name="Picture 3">
            <a:extLst>
              <a:ext uri="{FF2B5EF4-FFF2-40B4-BE49-F238E27FC236}">
                <a16:creationId xmlns:a16="http://schemas.microsoft.com/office/drawing/2014/main" id="{A0B0CCEB-73A2-4214-97E0-601B39E3A2E3}"/>
              </a:ext>
            </a:extLst>
          </p:cNvPr>
          <p:cNvPicPr>
            <a:picLocks noChangeAspect="1"/>
          </p:cNvPicPr>
          <p:nvPr/>
        </p:nvPicPr>
        <p:blipFill>
          <a:blip r:embed="rId3"/>
          <a:stretch>
            <a:fillRect/>
          </a:stretch>
        </p:blipFill>
        <p:spPr>
          <a:xfrm>
            <a:off x="1417637" y="715760"/>
            <a:ext cx="5562600" cy="4450080"/>
          </a:xfrm>
          <a:prstGeom prst="rect">
            <a:avLst/>
          </a:prstGeom>
        </p:spPr>
      </p:pic>
    </p:spTree>
    <p:extLst>
      <p:ext uri="{BB962C8B-B14F-4D97-AF65-F5344CB8AC3E}">
        <p14:creationId xmlns:p14="http://schemas.microsoft.com/office/powerpoint/2010/main" val="3814417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marL="0" algn="r" rtl="1">
              <a:spcBef>
                <a:spcPts val="0"/>
              </a:spcBef>
              <a:spcAft>
                <a:spcPts val="576"/>
              </a:spcAft>
            </a:pPr>
            <a:r>
              <a:rPr lang="he-IL" sz="4321" b="1" dirty="0">
                <a:latin typeface="David" panose="020E0502060401010101" pitchFamily="34" charset="-79"/>
                <a:cs typeface="David" panose="020E0502060401010101" pitchFamily="34" charset="-79"/>
              </a:rPr>
              <a:t>שָׁאַל אוֹתָם: "שֶׁל מִי הַדְּמוּת הַזֺּאת וְהַכְּתֺבֶת?"  </a:t>
            </a:r>
            <a:endParaRPr lang="en-US" sz="4033" b="1" dirty="0">
              <a:latin typeface="David" panose="020E0502060401010101" pitchFamily="34" charset="-79"/>
              <a:cs typeface="David" panose="020E0502060401010101" pitchFamily="34" charset="-79"/>
            </a:endParaRPr>
          </a:p>
          <a:p>
            <a:pPr marL="0" indent="0"/>
            <a:endParaRPr lang="en-US" sz="720" dirty="0"/>
          </a:p>
          <a:p>
            <a:pPr marL="0" indent="0"/>
            <a:r>
              <a:rPr lang="en-US" sz="4000" dirty="0"/>
              <a:t>and he asked them, "Whose name and picture are these?"</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22:20</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815654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a:bodyPr>
          <a:lstStyle/>
          <a:p>
            <a:pPr indent="0" algn="r" rtl="1"/>
            <a:r>
              <a:rPr lang="he-IL" sz="4321" b="1" dirty="0">
                <a:latin typeface="David" panose="020E0502060401010101" pitchFamily="34" charset="-79"/>
                <a:cs typeface="David" panose="020E0502060401010101" pitchFamily="34" charset="-79"/>
              </a:rPr>
              <a:t>הֵשִׁיבוּ: "שֶׁל הַקֵּיסָר."</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אָמַר לָהֶם:</a:t>
            </a:r>
            <a:endParaRPr lang="en-US" sz="4321" b="1" dirty="0">
              <a:latin typeface="David" panose="020E0502060401010101" pitchFamily="34" charset="-79"/>
              <a:cs typeface="David" panose="020E0502060401010101" pitchFamily="34" charset="-79"/>
            </a:endParaRPr>
          </a:p>
          <a:p>
            <a:pPr algn="r" rtl="1"/>
            <a:endParaRPr lang="en-US" sz="720" dirty="0"/>
          </a:p>
          <a:p>
            <a:pPr marL="0" indent="0"/>
            <a:r>
              <a:rPr lang="en-US" sz="4300" dirty="0"/>
              <a:t>"The Emperor's," they replied. </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22:21</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916316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fontScale="92500"/>
          </a:bodyPr>
          <a:lstStyle/>
          <a:p>
            <a:pPr indent="0" algn="r" rtl="1"/>
            <a:r>
              <a:rPr lang="he-IL" sz="4321" b="1" dirty="0">
                <a:latin typeface="David" panose="020E0502060401010101" pitchFamily="34" charset="-79"/>
                <a:cs typeface="David" panose="020E0502060401010101" pitchFamily="34" charset="-79"/>
              </a:rPr>
              <a:t>אָמַר לָהֶם: "אִם כֵּן,</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תְּנוּ לַקֵּיסָר אֶת אֲשֶׁר לַקֵּיסָר</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וְלֵאלֹהִים אֶת אֲשֶׁר לֵאלֹהִים."</a:t>
            </a:r>
            <a:endParaRPr lang="en-US" sz="4321" b="1" dirty="0">
              <a:latin typeface="David" panose="020E0502060401010101" pitchFamily="34" charset="-79"/>
              <a:cs typeface="David" panose="020E0502060401010101" pitchFamily="34" charset="-79"/>
            </a:endParaRPr>
          </a:p>
          <a:p>
            <a:pPr algn="r" rtl="1"/>
            <a:endParaRPr lang="en-US" sz="720" dirty="0"/>
          </a:p>
          <a:p>
            <a:pPr marL="0" indent="0"/>
            <a:r>
              <a:rPr lang="en-US" sz="4300" dirty="0"/>
              <a:t>Yeshua said to them, "Nu, give the Emperor what belongs to the Emperor. And give to God what belongs to God!"</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22:21</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067513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solidFill>
                  <a:srgbClr val="FFFF99"/>
                </a:solidFill>
              </a:rPr>
              <a:t>Matityahu/Mt.22.</a:t>
            </a:r>
            <a:r>
              <a:rPr lang="en-US" b="1" baseline="30000" dirty="0">
                <a:solidFill>
                  <a:srgbClr val="FFFF99"/>
                </a:solidFill>
              </a:rPr>
              <a:t>22  </a:t>
            </a:r>
            <a:r>
              <a:rPr lang="en-US" dirty="0"/>
              <a:t>On hearing this, they were amazed; and they left him and went away.</a:t>
            </a:r>
          </a:p>
          <a:p>
            <a:pPr algn="l"/>
            <a:endParaRPr lang="en-US" dirty="0"/>
          </a:p>
        </p:txBody>
      </p:sp>
    </p:spTree>
    <p:extLst>
      <p:ext uri="{BB962C8B-B14F-4D97-AF65-F5344CB8AC3E}">
        <p14:creationId xmlns:p14="http://schemas.microsoft.com/office/powerpoint/2010/main" val="2097707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err="1"/>
              <a:t>Yeshayahu</a:t>
            </a:r>
            <a:r>
              <a:rPr lang="en-US" baseline="30000" dirty="0"/>
              <a:t>/Is 9.5</a:t>
            </a:r>
            <a:r>
              <a:rPr lang="en-US" dirty="0"/>
              <a:t> For to us a child is born, a son will be given to us, and the government will be upon His shoulder.</a:t>
            </a:r>
            <a:br>
              <a:rPr lang="en-US" dirty="0"/>
            </a:br>
            <a:r>
              <a:rPr lang="en-US" dirty="0"/>
              <a:t>His Name will be called</a:t>
            </a:r>
            <a:endParaRPr lang="he-IL" dirty="0"/>
          </a:p>
          <a:p>
            <a:pPr marL="115888" indent="-115888" algn="l">
              <a:buFont typeface="Arial" panose="020B0604020202020204" pitchFamily="34" charset="0"/>
              <a:buChar char="•"/>
            </a:pPr>
            <a:r>
              <a:rPr lang="en-US" dirty="0">
                <a:solidFill>
                  <a:srgbClr val="FFFF99"/>
                </a:solidFill>
              </a:rPr>
              <a:t>Wonderful Counselor, </a:t>
            </a:r>
            <a:r>
              <a:rPr lang="en-US" i="1" dirty="0">
                <a:solidFill>
                  <a:srgbClr val="FFFF99"/>
                </a:solidFill>
              </a:rPr>
              <a:t>Pele </a:t>
            </a:r>
            <a:r>
              <a:rPr lang="en-US" i="1" dirty="0" err="1">
                <a:solidFill>
                  <a:srgbClr val="FFFF99"/>
                </a:solidFill>
              </a:rPr>
              <a:t>Yoatz</a:t>
            </a:r>
            <a:r>
              <a:rPr lang="en-US" i="1" dirty="0">
                <a:solidFill>
                  <a:srgbClr val="FFFF99"/>
                </a:solidFill>
              </a:rPr>
              <a:t>   </a:t>
            </a:r>
            <a:r>
              <a:rPr lang="he-IL" b="1" dirty="0">
                <a:solidFill>
                  <a:srgbClr val="FFFF99"/>
                </a:solidFill>
                <a:latin typeface="David" panose="020E0502060401010101" pitchFamily="34" charset="-79"/>
                <a:cs typeface="David" panose="020E0502060401010101" pitchFamily="34" charset="-79"/>
              </a:rPr>
              <a:t>פֶּלֶא יועץ</a:t>
            </a:r>
            <a:r>
              <a:rPr lang="en-US" b="1" dirty="0">
                <a:solidFill>
                  <a:srgbClr val="FFFF99"/>
                </a:solidFill>
                <a:latin typeface="David" panose="020E0502060401010101" pitchFamily="34" charset="-79"/>
                <a:cs typeface="David" panose="020E0502060401010101" pitchFamily="34" charset="-79"/>
              </a:rPr>
              <a:t>  </a:t>
            </a:r>
          </a:p>
          <a:p>
            <a:pPr rtl="1" fontAlgn="t"/>
            <a:r>
              <a:rPr lang="he-IL" b="1" dirty="0">
                <a:latin typeface="David" panose="020E0502060401010101" pitchFamily="34" charset="-79"/>
                <a:cs typeface="David" panose="020E0502060401010101" pitchFamily="34" charset="-79"/>
              </a:rPr>
              <a:t>פֶּלֶא</a:t>
            </a:r>
            <a:r>
              <a:rPr lang="he-IL" dirty="0"/>
              <a:t> </a:t>
            </a:r>
            <a:r>
              <a:rPr lang="en-US" dirty="0"/>
              <a:t>wonder, miracle ; </a:t>
            </a:r>
          </a:p>
          <a:p>
            <a:pPr marL="115888" indent="-115888" algn="l">
              <a:buFont typeface="Arial" panose="020B0604020202020204" pitchFamily="34" charset="0"/>
              <a:buChar char="•"/>
            </a:pPr>
            <a:endParaRPr lang="en-US" dirty="0"/>
          </a:p>
        </p:txBody>
      </p:sp>
    </p:spTree>
    <p:extLst>
      <p:ext uri="{BB962C8B-B14F-4D97-AF65-F5344CB8AC3E}">
        <p14:creationId xmlns:p14="http://schemas.microsoft.com/office/powerpoint/2010/main" val="1549647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231775" indent="-231775" algn="l">
              <a:buFont typeface="Arial" panose="020B0604020202020204" pitchFamily="34" charset="0"/>
              <a:buChar char="•"/>
            </a:pPr>
            <a:r>
              <a:rPr lang="en-US" dirty="0"/>
              <a:t>Mighty God</a:t>
            </a:r>
            <a:endParaRPr lang="he-IL" dirty="0"/>
          </a:p>
          <a:p>
            <a:pPr marL="231775" indent="-231775" algn="l">
              <a:buFont typeface="Arial" panose="020B0604020202020204" pitchFamily="34" charset="0"/>
              <a:buChar char="•"/>
            </a:pPr>
            <a:r>
              <a:rPr lang="en-US" dirty="0"/>
              <a:t>My Father of Eternity,</a:t>
            </a:r>
            <a:endParaRPr lang="he-IL" dirty="0"/>
          </a:p>
          <a:p>
            <a:pPr marL="231775" indent="-231775" algn="l">
              <a:buFont typeface="Arial" panose="020B0604020202020204" pitchFamily="34" charset="0"/>
              <a:buChar char="•"/>
            </a:pPr>
            <a:r>
              <a:rPr lang="en-US" dirty="0"/>
              <a:t>Prince of Peace.</a:t>
            </a:r>
          </a:p>
        </p:txBody>
      </p:sp>
    </p:spTree>
    <p:extLst>
      <p:ext uri="{BB962C8B-B14F-4D97-AF65-F5344CB8AC3E}">
        <p14:creationId xmlns:p14="http://schemas.microsoft.com/office/powerpoint/2010/main" val="3627608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err="1"/>
              <a:t>Yeshayahu</a:t>
            </a:r>
            <a:r>
              <a:rPr lang="en-US" baseline="30000" dirty="0"/>
              <a:t>/Is 11.3-4</a:t>
            </a:r>
            <a:r>
              <a:rPr lang="en-US" dirty="0"/>
              <a:t> He will not judge by what His eyes see, nor decide by what His ears hear. But with righteousness He will judge the poor, and </a:t>
            </a:r>
            <a:r>
              <a:rPr lang="en-US" dirty="0">
                <a:solidFill>
                  <a:srgbClr val="FFFF99"/>
                </a:solidFill>
              </a:rPr>
              <a:t>decide with fairness for the poor of the land</a:t>
            </a:r>
            <a:r>
              <a:rPr lang="en-US" dirty="0"/>
              <a:t>. He will strike the land with the rod of His mouth,</a:t>
            </a:r>
            <a:r>
              <a:rPr lang="en-US" baseline="30000" dirty="0"/>
              <a:t> </a:t>
            </a:r>
            <a:r>
              <a:rPr lang="en-US" dirty="0"/>
              <a:t>and with the breath of His lips He will slay the wicked.</a:t>
            </a:r>
          </a:p>
        </p:txBody>
      </p:sp>
    </p:spTree>
    <p:extLst>
      <p:ext uri="{BB962C8B-B14F-4D97-AF65-F5344CB8AC3E}">
        <p14:creationId xmlns:p14="http://schemas.microsoft.com/office/powerpoint/2010/main" val="665473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Theocracy is not </a:t>
            </a:r>
            <a:r>
              <a:rPr lang="en-US" dirty="0" err="1"/>
              <a:t>incosistent</a:t>
            </a:r>
            <a:r>
              <a:rPr lang="en-US" dirty="0"/>
              <a:t> with submission to the secular power…they are in different domains.  </a:t>
            </a:r>
          </a:p>
        </p:txBody>
      </p:sp>
    </p:spTree>
    <p:extLst>
      <p:ext uri="{BB962C8B-B14F-4D97-AF65-F5344CB8AC3E}">
        <p14:creationId xmlns:p14="http://schemas.microsoft.com/office/powerpoint/2010/main" val="3907984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19050"/>
            <a:ext cx="8381999" cy="5143500"/>
          </a:xfrm>
        </p:spPr>
        <p:txBody>
          <a:bodyPr>
            <a:normAutofit/>
          </a:bodyPr>
          <a:lstStyle/>
          <a:p>
            <a:pPr algn="l"/>
            <a:r>
              <a:rPr lang="en-US" dirty="0"/>
              <a:t>Give the Emperor what belongs to the Emperor. And give to God what belongs to God!“</a:t>
            </a:r>
          </a:p>
          <a:p>
            <a:pPr algn="l"/>
            <a:r>
              <a:rPr lang="en-US" dirty="0">
                <a:solidFill>
                  <a:srgbClr val="FFFF99"/>
                </a:solidFill>
              </a:rPr>
              <a:t>Nu, What belongs to the Emperor?</a:t>
            </a:r>
          </a:p>
          <a:p>
            <a:pPr algn="l"/>
            <a:r>
              <a:rPr lang="en-US" dirty="0">
                <a:solidFill>
                  <a:srgbClr val="FFFF99"/>
                </a:solidFill>
              </a:rPr>
              <a:t>What belongs to G-d?</a:t>
            </a:r>
          </a:p>
        </p:txBody>
      </p:sp>
    </p:spTree>
    <p:extLst>
      <p:ext uri="{BB962C8B-B14F-4D97-AF65-F5344CB8AC3E}">
        <p14:creationId xmlns:p14="http://schemas.microsoft.com/office/powerpoint/2010/main" val="2227097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19050"/>
            <a:ext cx="8381999" cy="5143500"/>
          </a:xfrm>
        </p:spPr>
        <p:txBody>
          <a:bodyPr>
            <a:normAutofit/>
          </a:bodyPr>
          <a:lstStyle/>
          <a:p>
            <a:pPr algn="l"/>
            <a:r>
              <a:rPr lang="en-US" dirty="0"/>
              <a:t>Give the Emperor what belongs to the Emperor. </a:t>
            </a:r>
          </a:p>
          <a:p>
            <a:pPr algn="l"/>
            <a:endParaRPr lang="en-US" sz="2400" dirty="0"/>
          </a:p>
          <a:p>
            <a:pPr algn="l"/>
            <a:r>
              <a:rPr lang="en-US" baseline="30000" dirty="0"/>
              <a:t>1 </a:t>
            </a:r>
            <a:r>
              <a:rPr lang="en-US" baseline="30000" dirty="0" err="1"/>
              <a:t>Kefa</a:t>
            </a:r>
            <a:r>
              <a:rPr lang="en-US" baseline="30000" dirty="0"/>
              <a:t>/Peter 2.17</a:t>
            </a:r>
            <a:r>
              <a:rPr lang="en-US" b="1" baseline="30000" dirty="0"/>
              <a:t> </a:t>
            </a:r>
            <a:r>
              <a:rPr lang="en-US" dirty="0"/>
              <a:t>Be respectful to all — keep loving the brotherhood, fearing God and </a:t>
            </a:r>
            <a:r>
              <a:rPr lang="en-US" dirty="0">
                <a:solidFill>
                  <a:srgbClr val="FFFF99"/>
                </a:solidFill>
              </a:rPr>
              <a:t>honoring the emperor.</a:t>
            </a:r>
          </a:p>
        </p:txBody>
      </p:sp>
    </p:spTree>
    <p:extLst>
      <p:ext uri="{BB962C8B-B14F-4D97-AF65-F5344CB8AC3E}">
        <p14:creationId xmlns:p14="http://schemas.microsoft.com/office/powerpoint/2010/main" val="272291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lstStyle/>
          <a:p>
            <a:pPr algn="l"/>
            <a:r>
              <a:rPr lang="en-US" dirty="0"/>
              <a:t> </a:t>
            </a:r>
          </a:p>
        </p:txBody>
      </p:sp>
      <p:pic>
        <p:nvPicPr>
          <p:cNvPr id="7" name="Picture 6">
            <a:extLst>
              <a:ext uri="{FF2B5EF4-FFF2-40B4-BE49-F238E27FC236}">
                <a16:creationId xmlns:a16="http://schemas.microsoft.com/office/drawing/2014/main" id="{B796CEB0-DF91-417C-A8CC-7A2B2BEA5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37" y="57150"/>
            <a:ext cx="7772400" cy="5029200"/>
          </a:xfrm>
          <a:prstGeom prst="rect">
            <a:avLst/>
          </a:prstGeom>
        </p:spPr>
      </p:pic>
    </p:spTree>
    <p:extLst>
      <p:ext uri="{BB962C8B-B14F-4D97-AF65-F5344CB8AC3E}">
        <p14:creationId xmlns:p14="http://schemas.microsoft.com/office/powerpoint/2010/main" val="2200144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Ro. 13.4-7 </a:t>
            </a:r>
            <a:r>
              <a:rPr lang="en-US" dirty="0"/>
              <a:t>He [the government official] is God’s servant, an avenger who inflicts punishment on the evildoer. Therefore it is necessary to be in submission—not only because of punishment but also because of conscience.</a:t>
            </a:r>
          </a:p>
        </p:txBody>
      </p:sp>
    </p:spTree>
    <p:extLst>
      <p:ext uri="{BB962C8B-B14F-4D97-AF65-F5344CB8AC3E}">
        <p14:creationId xmlns:p14="http://schemas.microsoft.com/office/powerpoint/2010/main" val="1920662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baseline="30000" dirty="0"/>
              <a:t>Ro. 13.4-7 </a:t>
            </a:r>
            <a:r>
              <a:rPr lang="en-US" dirty="0"/>
              <a:t> For this reason you also </a:t>
            </a:r>
            <a:r>
              <a:rPr lang="en-US" dirty="0">
                <a:solidFill>
                  <a:srgbClr val="FFFF99"/>
                </a:solidFill>
              </a:rPr>
              <a:t>pay taxes</a:t>
            </a:r>
            <a:r>
              <a:rPr lang="en-US" dirty="0"/>
              <a:t>, for the authorities are God’s servants, attending diligently to this very thing.</a:t>
            </a:r>
            <a:r>
              <a:rPr lang="en-US" b="1" baseline="30000" dirty="0"/>
              <a:t> </a:t>
            </a:r>
            <a:r>
              <a:rPr lang="en-US" dirty="0"/>
              <a:t>Pay to everyone what is due them —tribute to whom tribute is due; tax to whom tax is due; respect to whom respect is due; honor to whom honor is due.</a:t>
            </a:r>
          </a:p>
        </p:txBody>
      </p:sp>
    </p:spTree>
    <p:extLst>
      <p:ext uri="{BB962C8B-B14F-4D97-AF65-F5344CB8AC3E}">
        <p14:creationId xmlns:p14="http://schemas.microsoft.com/office/powerpoint/2010/main" val="1317603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solidFill>
                  <a:srgbClr val="FFFF99"/>
                </a:solidFill>
              </a:rPr>
              <a:t>"Separation of church and state" </a:t>
            </a:r>
            <a:r>
              <a:rPr lang="en-US" dirty="0"/>
              <a:t>is paraphrased from Thomas Jefferson and used by others in expressing an understanding of the intent and function of the Establishment Clause and Free Exercise Clause of the First</a:t>
            </a:r>
          </a:p>
        </p:txBody>
      </p:sp>
    </p:spTree>
    <p:extLst>
      <p:ext uri="{BB962C8B-B14F-4D97-AF65-F5344CB8AC3E}">
        <p14:creationId xmlns:p14="http://schemas.microsoft.com/office/powerpoint/2010/main" val="12452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Amendment to the Constitution of the United States which reads: "Congress shall make no law respecting an establishment of religion, or prohibiting the free exercise thereof... </a:t>
            </a:r>
          </a:p>
        </p:txBody>
      </p:sp>
    </p:spTree>
    <p:extLst>
      <p:ext uri="{BB962C8B-B14F-4D97-AF65-F5344CB8AC3E}">
        <p14:creationId xmlns:p14="http://schemas.microsoft.com/office/powerpoint/2010/main" val="1162164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In contrast to </a:t>
            </a:r>
            <a:r>
              <a:rPr lang="en-US" dirty="0" err="1"/>
              <a:t>separationism</a:t>
            </a:r>
            <a:r>
              <a:rPr lang="en-US" dirty="0"/>
              <a:t>, the Supreme Court of the United States in </a:t>
            </a:r>
            <a:r>
              <a:rPr lang="en-US" i="1" dirty="0"/>
              <a:t>Zorach v. Clauson </a:t>
            </a:r>
            <a:r>
              <a:rPr lang="en-US" dirty="0"/>
              <a:t>upheld </a:t>
            </a:r>
            <a:r>
              <a:rPr lang="en-US" dirty="0" err="1"/>
              <a:t>accommodationism</a:t>
            </a:r>
            <a:r>
              <a:rPr lang="en-US" dirty="0"/>
              <a:t>, holding that the nation’s “institutions presuppose a Supreme Being"</a:t>
            </a:r>
          </a:p>
        </p:txBody>
      </p:sp>
    </p:spTree>
    <p:extLst>
      <p:ext uri="{BB962C8B-B14F-4D97-AF65-F5344CB8AC3E}">
        <p14:creationId xmlns:p14="http://schemas.microsoft.com/office/powerpoint/2010/main" val="3251235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and that government recognition of God does not constitute the establishment of a state church as the Constitution's authors intended to prohibit. </a:t>
            </a:r>
          </a:p>
        </p:txBody>
      </p:sp>
    </p:spTree>
    <p:extLst>
      <p:ext uri="{BB962C8B-B14F-4D97-AF65-F5344CB8AC3E}">
        <p14:creationId xmlns:p14="http://schemas.microsoft.com/office/powerpoint/2010/main" val="3154418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As such, the Court has not always interpreted the constitutional principle as absolute, and the proper extent of separation between government and religion in the U.S. remains an on going subject of impassioned debate.</a:t>
            </a:r>
          </a:p>
        </p:txBody>
      </p:sp>
    </p:spTree>
    <p:extLst>
      <p:ext uri="{BB962C8B-B14F-4D97-AF65-F5344CB8AC3E}">
        <p14:creationId xmlns:p14="http://schemas.microsoft.com/office/powerpoint/2010/main" val="2467735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19050"/>
            <a:ext cx="8381999" cy="5143500"/>
          </a:xfrm>
        </p:spPr>
        <p:txBody>
          <a:bodyPr>
            <a:normAutofit/>
          </a:bodyPr>
          <a:lstStyle/>
          <a:p>
            <a:pPr algn="l"/>
            <a:r>
              <a:rPr lang="en-US" dirty="0"/>
              <a:t>And give to God what belongs to God!”</a:t>
            </a:r>
          </a:p>
          <a:p>
            <a:pPr algn="l"/>
            <a:r>
              <a:rPr lang="en-US" dirty="0">
                <a:solidFill>
                  <a:srgbClr val="FFFF99"/>
                </a:solidFill>
              </a:rPr>
              <a:t>What belongs to God?</a:t>
            </a:r>
          </a:p>
          <a:p>
            <a:pPr algn="l"/>
            <a:endParaRPr lang="en-US" dirty="0">
              <a:solidFill>
                <a:srgbClr val="FFFF99"/>
              </a:solidFill>
            </a:endParaRPr>
          </a:p>
        </p:txBody>
      </p:sp>
    </p:spTree>
    <p:extLst>
      <p:ext uri="{BB962C8B-B14F-4D97-AF65-F5344CB8AC3E}">
        <p14:creationId xmlns:p14="http://schemas.microsoft.com/office/powerpoint/2010/main" val="2459438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Mark 12.29-31</a:t>
            </a:r>
            <a:r>
              <a:rPr lang="en-US" dirty="0"/>
              <a:t> Yeshua answered, “The most important is, ‘</a:t>
            </a:r>
            <a:r>
              <a:rPr lang="en-US" dirty="0" err="1"/>
              <a:t>Sh’ma</a:t>
            </a:r>
            <a:r>
              <a:rPr lang="en-US" dirty="0"/>
              <a:t> </a:t>
            </a:r>
            <a:r>
              <a:rPr lang="en-US" dirty="0" err="1"/>
              <a:t>Yisra’el</a:t>
            </a:r>
            <a:r>
              <a:rPr lang="en-US" dirty="0"/>
              <a:t>, </a:t>
            </a:r>
            <a:r>
              <a:rPr lang="en-US" dirty="0" err="1"/>
              <a:t>A</a:t>
            </a:r>
            <a:r>
              <a:rPr lang="en-US" cap="small" dirty="0" err="1"/>
              <a:t>doni</a:t>
            </a:r>
            <a:r>
              <a:rPr lang="en-US" dirty="0"/>
              <a:t> </a:t>
            </a:r>
            <a:r>
              <a:rPr lang="en-US" dirty="0" err="1"/>
              <a:t>Eloheinu</a:t>
            </a:r>
            <a:r>
              <a:rPr lang="en-US" dirty="0"/>
              <a:t>, </a:t>
            </a:r>
            <a:r>
              <a:rPr lang="en-US" dirty="0" err="1"/>
              <a:t>A</a:t>
            </a:r>
            <a:r>
              <a:rPr lang="en-US" cap="small" dirty="0" err="1"/>
              <a:t>doni</a:t>
            </a:r>
            <a:r>
              <a:rPr lang="en-US" dirty="0"/>
              <a:t> </a:t>
            </a:r>
            <a:r>
              <a:rPr lang="en-US" dirty="0" err="1"/>
              <a:t>echad</a:t>
            </a:r>
            <a:r>
              <a:rPr lang="en-US" dirty="0"/>
              <a:t> [Hear, O </a:t>
            </a:r>
            <a:r>
              <a:rPr lang="en-US" dirty="0" err="1"/>
              <a:t>Isra’el</a:t>
            </a:r>
            <a:r>
              <a:rPr lang="en-US" dirty="0"/>
              <a:t>, the Lord our God, the Lord is one], and you are to </a:t>
            </a:r>
            <a:r>
              <a:rPr lang="en-US" dirty="0">
                <a:solidFill>
                  <a:srgbClr val="FFFF99"/>
                </a:solidFill>
              </a:rPr>
              <a:t>love </a:t>
            </a:r>
            <a:r>
              <a:rPr lang="en-US" dirty="0" err="1">
                <a:solidFill>
                  <a:srgbClr val="FFFF99"/>
                </a:solidFill>
              </a:rPr>
              <a:t>A</a:t>
            </a:r>
            <a:r>
              <a:rPr lang="en-US" cap="small" dirty="0" err="1">
                <a:solidFill>
                  <a:srgbClr val="FFFF99"/>
                </a:solidFill>
              </a:rPr>
              <a:t>doni</a:t>
            </a:r>
            <a:r>
              <a:rPr lang="en-US" dirty="0">
                <a:solidFill>
                  <a:srgbClr val="FFFF99"/>
                </a:solidFill>
              </a:rPr>
              <a:t> your God with all your heart</a:t>
            </a:r>
            <a:r>
              <a:rPr lang="en-US" dirty="0"/>
              <a:t>, </a:t>
            </a:r>
          </a:p>
        </p:txBody>
      </p:sp>
    </p:spTree>
    <p:extLst>
      <p:ext uri="{BB962C8B-B14F-4D97-AF65-F5344CB8AC3E}">
        <p14:creationId xmlns:p14="http://schemas.microsoft.com/office/powerpoint/2010/main" val="3828428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Mark 12.29-31</a:t>
            </a:r>
            <a:r>
              <a:rPr lang="en-US" dirty="0"/>
              <a:t> </a:t>
            </a:r>
            <a:r>
              <a:rPr lang="en-US" dirty="0">
                <a:solidFill>
                  <a:srgbClr val="FFFF99"/>
                </a:solidFill>
              </a:rPr>
              <a:t>with all your soul, with all your understanding and with all your strengt</a:t>
            </a:r>
            <a:r>
              <a:rPr lang="en-US" dirty="0"/>
              <a:t>h.’ The second is this: ‘You are to </a:t>
            </a:r>
            <a:r>
              <a:rPr lang="en-US" dirty="0">
                <a:solidFill>
                  <a:srgbClr val="FFFF99"/>
                </a:solidFill>
              </a:rPr>
              <a:t>love your neighbor as yourself</a:t>
            </a:r>
            <a:r>
              <a:rPr lang="en-US" dirty="0"/>
              <a:t>.’ There is no other mitzvah greater than these.”</a:t>
            </a:r>
          </a:p>
        </p:txBody>
      </p:sp>
    </p:spTree>
    <p:extLst>
      <p:ext uri="{BB962C8B-B14F-4D97-AF65-F5344CB8AC3E}">
        <p14:creationId xmlns:p14="http://schemas.microsoft.com/office/powerpoint/2010/main" val="279819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lstStyle/>
          <a:p>
            <a:pPr algn="l"/>
            <a:r>
              <a:rPr lang="en-US" dirty="0"/>
              <a:t> </a:t>
            </a:r>
          </a:p>
        </p:txBody>
      </p:sp>
      <p:pic>
        <p:nvPicPr>
          <p:cNvPr id="7" name="Picture 6">
            <a:extLst>
              <a:ext uri="{FF2B5EF4-FFF2-40B4-BE49-F238E27FC236}">
                <a16:creationId xmlns:a16="http://schemas.microsoft.com/office/drawing/2014/main" id="{B796CEB0-DF91-417C-A8CC-7A2B2BEA508B}"/>
              </a:ext>
            </a:extLst>
          </p:cNvPr>
          <p:cNvPicPr>
            <a:picLocks noChangeAspect="1"/>
          </p:cNvPicPr>
          <p:nvPr/>
        </p:nvPicPr>
        <p:blipFill rotWithShape="1">
          <a:blip r:embed="rId3">
            <a:extLst>
              <a:ext uri="{28A0092B-C50C-407E-A947-70E740481C1C}">
                <a14:useLocalDpi xmlns:a14="http://schemas.microsoft.com/office/drawing/2010/main" val="0"/>
              </a:ext>
            </a:extLst>
          </a:blip>
          <a:srcRect l="57843" t="50000"/>
          <a:stretch/>
        </p:blipFill>
        <p:spPr>
          <a:xfrm>
            <a:off x="1265237" y="-1329"/>
            <a:ext cx="6629400" cy="5087679"/>
          </a:xfrm>
          <a:prstGeom prst="rect">
            <a:avLst/>
          </a:prstGeom>
        </p:spPr>
      </p:pic>
    </p:spTree>
    <p:extLst>
      <p:ext uri="{BB962C8B-B14F-4D97-AF65-F5344CB8AC3E}">
        <p14:creationId xmlns:p14="http://schemas.microsoft.com/office/powerpoint/2010/main" val="1593346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Facility, ministry, sound, video, teaching, music, aesthetics, childcare, food…excellence.  VERY IMPORTANT!  </a:t>
            </a:r>
          </a:p>
          <a:p>
            <a:pPr algn="l"/>
            <a:r>
              <a:rPr lang="en-US" dirty="0"/>
              <a:t>However…</a:t>
            </a:r>
          </a:p>
          <a:p>
            <a:pPr algn="l"/>
            <a:r>
              <a:rPr lang="en-US" dirty="0"/>
              <a:t>Love?</a:t>
            </a:r>
          </a:p>
          <a:p>
            <a:pPr algn="l"/>
            <a:r>
              <a:rPr lang="en-US" dirty="0"/>
              <a:t>When people walk in, what do they feel the most?</a:t>
            </a:r>
          </a:p>
          <a:p>
            <a:pPr algn="l"/>
            <a:r>
              <a:rPr lang="en-US" dirty="0">
                <a:solidFill>
                  <a:srgbClr val="FFFF99"/>
                </a:solidFill>
              </a:rPr>
              <a:t>“These people love G-d.”</a:t>
            </a:r>
          </a:p>
        </p:txBody>
      </p:sp>
    </p:spTree>
    <p:extLst>
      <p:ext uri="{BB962C8B-B14F-4D97-AF65-F5344CB8AC3E}">
        <p14:creationId xmlns:p14="http://schemas.microsoft.com/office/powerpoint/2010/main" val="1133345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err="1"/>
              <a:t>Yeshayahu</a:t>
            </a:r>
            <a:r>
              <a:rPr lang="en-US" baseline="30000" dirty="0"/>
              <a:t>/Is 57.15 </a:t>
            </a:r>
            <a:r>
              <a:rPr lang="en-US" dirty="0"/>
              <a:t>For thus says the High and Exalted One who inhabits eternity, whose Name is Holy: “I dwell in a high and holy place, yet also with a contrite and humble spirit, to revive the spirit of the humble, and revive the heart of the contrite.”</a:t>
            </a:r>
          </a:p>
        </p:txBody>
      </p:sp>
    </p:spTree>
    <p:extLst>
      <p:ext uri="{BB962C8B-B14F-4D97-AF65-F5344CB8AC3E}">
        <p14:creationId xmlns:p14="http://schemas.microsoft.com/office/powerpoint/2010/main" val="2233529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r>
              <a:rPr lang="en-US" baseline="30000" dirty="0"/>
              <a:t>1 Tim 3.16 </a:t>
            </a:r>
            <a:r>
              <a:rPr lang="en-US" dirty="0"/>
              <a:t>Now beyond question, great is the mystery of godliness:</a:t>
            </a:r>
          </a:p>
          <a:p>
            <a:r>
              <a:rPr lang="en-US" dirty="0"/>
              <a:t>He was revealed in the flesh,</a:t>
            </a:r>
            <a:br>
              <a:rPr lang="en-US" dirty="0"/>
            </a:br>
            <a:r>
              <a:rPr lang="en-US" dirty="0"/>
              <a:t>    Vindicated in the Spirit,</a:t>
            </a:r>
            <a:br>
              <a:rPr lang="en-US" dirty="0"/>
            </a:br>
            <a:r>
              <a:rPr lang="en-US" dirty="0"/>
              <a:t>        Seen by angels,</a:t>
            </a:r>
            <a:br>
              <a:rPr lang="en-US" dirty="0"/>
            </a:br>
            <a:r>
              <a:rPr lang="en-US" dirty="0"/>
              <a:t>Proclaimed among the nations,</a:t>
            </a:r>
            <a:br>
              <a:rPr lang="en-US" dirty="0"/>
            </a:br>
            <a:r>
              <a:rPr lang="en-US" dirty="0"/>
              <a:t>    Trusted throughout the world,</a:t>
            </a:r>
            <a:br>
              <a:rPr lang="en-US" dirty="0"/>
            </a:br>
            <a:r>
              <a:rPr lang="en-US" dirty="0"/>
              <a:t>        Taken up in glory.</a:t>
            </a:r>
          </a:p>
          <a:p>
            <a:pPr algn="l"/>
            <a:endParaRPr lang="en-US" dirty="0"/>
          </a:p>
        </p:txBody>
      </p:sp>
    </p:spTree>
    <p:extLst>
      <p:ext uri="{BB962C8B-B14F-4D97-AF65-F5344CB8AC3E}">
        <p14:creationId xmlns:p14="http://schemas.microsoft.com/office/powerpoint/2010/main" val="2326257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solidFill>
                  <a:srgbClr val="FFFF99"/>
                </a:solidFill>
              </a:rPr>
              <a:t>“These people love each other.”</a:t>
            </a:r>
          </a:p>
          <a:p>
            <a:pPr marL="231775" indent="-231775" algn="l">
              <a:buFont typeface="Arial" panose="020B0604020202020204" pitchFamily="34" charset="0"/>
              <a:buChar char="•"/>
            </a:pPr>
            <a:r>
              <a:rPr lang="en-US" u="sng" dirty="0">
                <a:solidFill>
                  <a:srgbClr val="FFFF99"/>
                </a:solidFill>
              </a:rPr>
              <a:t>Smile</a:t>
            </a:r>
            <a:r>
              <a:rPr lang="en-US" dirty="0"/>
              <a:t>.  “Glad as glad to see you.”  6x/sec pre-frontal cortex.</a:t>
            </a:r>
          </a:p>
          <a:p>
            <a:pPr marL="231775" indent="-231775" algn="l">
              <a:buFont typeface="Arial" panose="020B0604020202020204" pitchFamily="34" charset="0"/>
              <a:buChar char="•"/>
            </a:pPr>
            <a:r>
              <a:rPr lang="en-US" u="sng" dirty="0">
                <a:solidFill>
                  <a:srgbClr val="FFFF99"/>
                </a:solidFill>
              </a:rPr>
              <a:t>Time</a:t>
            </a:r>
            <a:r>
              <a:rPr lang="en-US" dirty="0"/>
              <a:t>.  When I hear people are studying, having coffee together…</a:t>
            </a:r>
          </a:p>
        </p:txBody>
      </p:sp>
    </p:spTree>
    <p:extLst>
      <p:ext uri="{BB962C8B-B14F-4D97-AF65-F5344CB8AC3E}">
        <p14:creationId xmlns:p14="http://schemas.microsoft.com/office/powerpoint/2010/main" val="1473228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marL="231775" indent="-231775" algn="l">
              <a:buFont typeface="Arial" panose="020B0604020202020204" pitchFamily="34" charset="0"/>
              <a:buChar char="•"/>
            </a:pPr>
            <a:r>
              <a:rPr lang="en-US" u="sng" dirty="0">
                <a:solidFill>
                  <a:srgbClr val="FFFF99"/>
                </a:solidFill>
              </a:rPr>
              <a:t>Serve</a:t>
            </a:r>
            <a:r>
              <a:rPr lang="en-US" dirty="0"/>
              <a:t> with joy:  </a:t>
            </a:r>
          </a:p>
          <a:p>
            <a:pPr marL="630238" lvl="1" indent="-292100" algn="l">
              <a:buFont typeface="Wingdings" panose="05000000000000000000" pitchFamily="2" charset="2"/>
              <a:buChar char="§"/>
            </a:pPr>
            <a:r>
              <a:rPr lang="en-US" altLang="en-US" dirty="0"/>
              <a:t>Serve and smile, </a:t>
            </a:r>
          </a:p>
          <a:p>
            <a:pPr marL="630238" lvl="1" indent="-292100" algn="l">
              <a:buFont typeface="Wingdings" panose="05000000000000000000" pitchFamily="2" charset="2"/>
              <a:buChar char="§"/>
            </a:pPr>
            <a:r>
              <a:rPr lang="en-US" altLang="en-US" dirty="0"/>
              <a:t>smile and serve</a:t>
            </a:r>
          </a:p>
          <a:p>
            <a:pPr marL="630238" lvl="1" indent="-292100" algn="l">
              <a:buFont typeface="Wingdings" panose="05000000000000000000" pitchFamily="2" charset="2"/>
              <a:buChar char="§"/>
            </a:pPr>
            <a:r>
              <a:rPr lang="en-US" altLang="en-US" dirty="0" err="1"/>
              <a:t>Powerpoint</a:t>
            </a:r>
            <a:r>
              <a:rPr lang="en-US" altLang="en-US" dirty="0"/>
              <a:t>, ushers, food</a:t>
            </a:r>
          </a:p>
          <a:p>
            <a:pPr marL="284163" indent="-284163" algn="l">
              <a:buFont typeface="Arial" panose="020B0604020202020204" pitchFamily="34" charset="0"/>
              <a:buChar char="•"/>
            </a:pPr>
            <a:r>
              <a:rPr lang="en-US" u="sng" dirty="0">
                <a:solidFill>
                  <a:srgbClr val="FFFF99"/>
                </a:solidFill>
              </a:rPr>
              <a:t>Respect and honor</a:t>
            </a:r>
          </a:p>
          <a:p>
            <a:pPr marL="630238" lvl="1" indent="-292100" algn="l">
              <a:buFont typeface="Wingdings" panose="05000000000000000000" pitchFamily="2" charset="2"/>
              <a:buChar char="§"/>
            </a:pPr>
            <a:r>
              <a:rPr lang="en-US" dirty="0"/>
              <a:t>Guys: eyes, hands, words</a:t>
            </a:r>
          </a:p>
          <a:p>
            <a:pPr marL="630238" lvl="1" indent="-292100" algn="l">
              <a:buFont typeface="Wingdings" panose="05000000000000000000" pitchFamily="2" charset="2"/>
              <a:buChar char="§"/>
            </a:pPr>
            <a:r>
              <a:rPr lang="en-US" dirty="0"/>
              <a:t>Ladies: necklines, midriff, hem</a:t>
            </a:r>
          </a:p>
          <a:p>
            <a:pPr algn="l"/>
            <a:endParaRPr lang="en-US" dirty="0"/>
          </a:p>
        </p:txBody>
      </p:sp>
    </p:spTree>
    <p:extLst>
      <p:ext uri="{BB962C8B-B14F-4D97-AF65-F5344CB8AC3E}">
        <p14:creationId xmlns:p14="http://schemas.microsoft.com/office/powerpoint/2010/main" val="4255772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Galatians 5.13-14</a:t>
            </a:r>
            <a:r>
              <a:rPr lang="en-US" dirty="0"/>
              <a:t> Brothers and sisters, you were called to freedom—only do not let your freedom become an opportunity for the flesh, but </a:t>
            </a:r>
            <a:r>
              <a:rPr lang="en-US" dirty="0">
                <a:solidFill>
                  <a:srgbClr val="FFFF99"/>
                </a:solidFill>
              </a:rPr>
              <a:t>through love serve one another</a:t>
            </a:r>
            <a:r>
              <a:rPr lang="en-US" dirty="0"/>
              <a:t>. For the whole Torah can be summed up in a single saying: “Love your neighbor as yourself.”</a:t>
            </a:r>
          </a:p>
        </p:txBody>
      </p:sp>
    </p:spTree>
    <p:extLst>
      <p:ext uri="{BB962C8B-B14F-4D97-AF65-F5344CB8AC3E}">
        <p14:creationId xmlns:p14="http://schemas.microsoft.com/office/powerpoint/2010/main" val="3066060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baseline="30000" dirty="0"/>
              <a:t>1 </a:t>
            </a:r>
            <a:r>
              <a:rPr lang="en-US" baseline="30000" dirty="0" err="1"/>
              <a:t>Yn</a:t>
            </a:r>
            <a:r>
              <a:rPr lang="en-US" baseline="30000" dirty="0"/>
              <a:t> 3.1</a:t>
            </a:r>
            <a:r>
              <a:rPr lang="en-US" dirty="0"/>
              <a:t> See what love the Father has lavished on us in letting us be called God’s children! For that is what we are. The reason </a:t>
            </a:r>
            <a:r>
              <a:rPr lang="en-US" dirty="0">
                <a:solidFill>
                  <a:srgbClr val="FFFF99"/>
                </a:solidFill>
              </a:rPr>
              <a:t>the world does not know us is that it has not known him. </a:t>
            </a:r>
          </a:p>
        </p:txBody>
      </p:sp>
    </p:spTree>
    <p:extLst>
      <p:ext uri="{BB962C8B-B14F-4D97-AF65-F5344CB8AC3E}">
        <p14:creationId xmlns:p14="http://schemas.microsoft.com/office/powerpoint/2010/main" val="2600190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u="sng" dirty="0">
                <a:solidFill>
                  <a:srgbClr val="FFFF99"/>
                </a:solidFill>
              </a:rPr>
              <a:t>Pray</a:t>
            </a:r>
            <a:r>
              <a:rPr lang="en-US" dirty="0"/>
              <a:t>: Love G-d AND each other in prayer times.</a:t>
            </a:r>
          </a:p>
          <a:p>
            <a:pPr algn="l"/>
            <a:r>
              <a:rPr lang="en-US" u="sng" dirty="0">
                <a:solidFill>
                  <a:srgbClr val="FFFF99"/>
                </a:solidFill>
              </a:rPr>
              <a:t>Give</a:t>
            </a:r>
            <a:r>
              <a:rPr lang="en-US" dirty="0"/>
              <a:t>: tithe, offerings</a:t>
            </a:r>
          </a:p>
          <a:p>
            <a:pPr algn="l"/>
            <a:r>
              <a:rPr lang="en-US" u="sng" dirty="0">
                <a:solidFill>
                  <a:srgbClr val="FFFF99"/>
                </a:solidFill>
              </a:rPr>
              <a:t>Trust</a:t>
            </a:r>
          </a:p>
          <a:p>
            <a:pPr algn="l"/>
            <a:endParaRPr lang="en-US" dirty="0"/>
          </a:p>
        </p:txBody>
      </p:sp>
    </p:spTree>
    <p:extLst>
      <p:ext uri="{BB962C8B-B14F-4D97-AF65-F5344CB8AC3E}">
        <p14:creationId xmlns:p14="http://schemas.microsoft.com/office/powerpoint/2010/main" val="1411944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solidFill>
                  <a:srgbClr val="FFFF99"/>
                </a:solidFill>
              </a:rPr>
              <a:t>UN Votes 128-9 To Criticize USA Decision On Jerusalem</a:t>
            </a:r>
            <a:r>
              <a:rPr lang="en-US" dirty="0"/>
              <a:t>: The UN General Assembly on Thurs. 21 Dec. 2017, adopted a resolution criticizing the USA decision to recognize Jerusalem as Israel's capital. </a:t>
            </a:r>
            <a:endParaRPr lang="en-US" u="sng" dirty="0">
              <a:solidFill>
                <a:srgbClr val="FFFF99"/>
              </a:solidFill>
            </a:endParaRPr>
          </a:p>
        </p:txBody>
      </p:sp>
    </p:spTree>
    <p:extLst>
      <p:ext uri="{BB962C8B-B14F-4D97-AF65-F5344CB8AC3E}">
        <p14:creationId xmlns:p14="http://schemas.microsoft.com/office/powerpoint/2010/main" val="2987182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lnSpcReduction="10000"/>
          </a:bodyPr>
          <a:lstStyle/>
          <a:p>
            <a:pPr algn="l"/>
            <a:r>
              <a:rPr lang="en-US" dirty="0"/>
              <a:t>The nonbinding resolution was adopted with 128 nations in favor, </a:t>
            </a:r>
          </a:p>
          <a:p>
            <a:pPr algn="l"/>
            <a:r>
              <a:rPr lang="en-US" dirty="0">
                <a:solidFill>
                  <a:srgbClr val="FFFF99"/>
                </a:solidFill>
              </a:rPr>
              <a:t>However…9 against, 35 abstained, and 21 countries did not vote.  </a:t>
            </a:r>
          </a:p>
          <a:p>
            <a:pPr algn="l"/>
            <a:r>
              <a:rPr lang="en-US" u="sng" dirty="0">
                <a:solidFill>
                  <a:srgbClr val="FFFF99"/>
                </a:solidFill>
              </a:rPr>
              <a:t>65 nations were NOT among the </a:t>
            </a:r>
            <a:r>
              <a:rPr lang="en-US" u="sng" dirty="0" err="1">
                <a:solidFill>
                  <a:srgbClr val="FFFF99"/>
                </a:solidFill>
              </a:rPr>
              <a:t>opposers</a:t>
            </a:r>
            <a:r>
              <a:rPr lang="en-US" u="sng" dirty="0">
                <a:solidFill>
                  <a:srgbClr val="FFFF99"/>
                </a:solidFill>
              </a:rPr>
              <a:t>. </a:t>
            </a:r>
          </a:p>
        </p:txBody>
      </p:sp>
    </p:spTree>
    <p:extLst>
      <p:ext uri="{BB962C8B-B14F-4D97-AF65-F5344CB8AC3E}">
        <p14:creationId xmlns:p14="http://schemas.microsoft.com/office/powerpoint/2010/main" val="23140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8A50E0EE-A133-485A-881F-BB7DA559C0E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532"/>
                    </a14:imgEffect>
                    <a14:imgEffect>
                      <a14:saturation sat="298000"/>
                    </a14:imgEffect>
                  </a14:imgLayer>
                </a14:imgProps>
              </a:ext>
              <a:ext uri="{28A0092B-C50C-407E-A947-70E740481C1C}">
                <a14:useLocalDpi xmlns:a14="http://schemas.microsoft.com/office/drawing/2010/main" val="0"/>
              </a:ext>
            </a:extLst>
          </a:blip>
          <a:srcRect l="2598" t="10609" r="3696" b="18670"/>
          <a:stretch/>
        </p:blipFill>
        <p:spPr>
          <a:xfrm>
            <a:off x="242415" y="0"/>
            <a:ext cx="8261822" cy="3409950"/>
          </a:xfrm>
          <a:prstGeom prst="rect">
            <a:avLst/>
          </a:prstGeom>
        </p:spPr>
      </p:pic>
    </p:spTree>
    <p:extLst>
      <p:ext uri="{BB962C8B-B14F-4D97-AF65-F5344CB8AC3E}">
        <p14:creationId xmlns:p14="http://schemas.microsoft.com/office/powerpoint/2010/main" val="604603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Some of us remember the Cold War, and the daily threat of nuclear annihilation.  Fallout shelters.</a:t>
            </a:r>
          </a:p>
          <a:p>
            <a:pPr algn="l"/>
            <a:r>
              <a:rPr lang="en-US" dirty="0"/>
              <a:t>Aggressive and advancing communism.  Declining West.</a:t>
            </a:r>
          </a:p>
        </p:txBody>
      </p:sp>
    </p:spTree>
    <p:extLst>
      <p:ext uri="{BB962C8B-B14F-4D97-AF65-F5344CB8AC3E}">
        <p14:creationId xmlns:p14="http://schemas.microsoft.com/office/powerpoint/2010/main" val="406173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Arriving in Berlin on </a:t>
            </a:r>
            <a:r>
              <a:rPr lang="en-US" dirty="0">
                <a:solidFill>
                  <a:srgbClr val="FFFF99"/>
                </a:solidFill>
              </a:rPr>
              <a:t>June 12, 1987</a:t>
            </a:r>
            <a:r>
              <a:rPr lang="en-US" dirty="0"/>
              <a:t>, President and Mrs. Reagan were taken to the Reichstag, where they viewed the wall from a balcony. Reagan then made his speech at the Brandenburg Gate at 2:00 pm, in front of two panes of bulletproof glass.</a:t>
            </a:r>
          </a:p>
        </p:txBody>
      </p:sp>
    </p:spTree>
    <p:extLst>
      <p:ext uri="{BB962C8B-B14F-4D97-AF65-F5344CB8AC3E}">
        <p14:creationId xmlns:p14="http://schemas.microsoft.com/office/powerpoint/2010/main" val="485696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pic>
        <p:nvPicPr>
          <p:cNvPr id="2050" name="Picture 2" descr="Image result for mr gorbachev tear down this wall">
            <a:extLst>
              <a:ext uri="{FF2B5EF4-FFF2-40B4-BE49-F238E27FC236}">
                <a16:creationId xmlns:a16="http://schemas.microsoft.com/office/drawing/2014/main" id="{5B49E658-0F3A-4718-AC11-4EA9E47CF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0"/>
            <a:ext cx="8229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290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Reagan said, We welcome change and openness; for we believe that freedom and security go together, that the advance of human liberty can only strengthen the cause of world peace. There is one sign the Soviets can make that would be unmistakable, that would advance dramatically the cause of freedom and peace. </a:t>
            </a:r>
          </a:p>
        </p:txBody>
      </p:sp>
    </p:spTree>
    <p:extLst>
      <p:ext uri="{BB962C8B-B14F-4D97-AF65-F5344CB8AC3E}">
        <p14:creationId xmlns:p14="http://schemas.microsoft.com/office/powerpoint/2010/main" val="472691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General Secretary Gorbachev, if you seek peace, if you seek prosperity for the Soviet Union and Eastern Europe, if you seek liberalization, come here to this gate. Mr. Gorbachev, open this gate. </a:t>
            </a:r>
            <a:r>
              <a:rPr lang="en-US" dirty="0">
                <a:solidFill>
                  <a:srgbClr val="FFFF99"/>
                </a:solidFill>
              </a:rPr>
              <a:t>Mr. Gorbachev, tear down this wall!</a:t>
            </a:r>
          </a:p>
        </p:txBody>
      </p:sp>
    </p:spTree>
    <p:extLst>
      <p:ext uri="{BB962C8B-B14F-4D97-AF65-F5344CB8AC3E}">
        <p14:creationId xmlns:p14="http://schemas.microsoft.com/office/powerpoint/2010/main" val="2419600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On </a:t>
            </a:r>
            <a:r>
              <a:rPr lang="en-US" dirty="0">
                <a:solidFill>
                  <a:srgbClr val="FFFF99"/>
                </a:solidFill>
              </a:rPr>
              <a:t>December 25, 1991</a:t>
            </a:r>
            <a:r>
              <a:rPr lang="en-US" dirty="0"/>
              <a:t>, the Soviet hammer and sickle flag lowered for the last time over the Kremlin, thereafter replaced by the Russian tricolor. Earlier in the day, Mikhail Gorbachev resigned his post as president of the Soviet Union, </a:t>
            </a:r>
            <a:endParaRPr lang="en-US" dirty="0">
              <a:solidFill>
                <a:srgbClr val="FFFF99"/>
              </a:solidFill>
            </a:endParaRPr>
          </a:p>
        </p:txBody>
      </p:sp>
    </p:spTree>
    <p:extLst>
      <p:ext uri="{BB962C8B-B14F-4D97-AF65-F5344CB8AC3E}">
        <p14:creationId xmlns:p14="http://schemas.microsoft.com/office/powerpoint/2010/main" val="3545307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t>leaving Boris Yeltsin as president of the newly independent Russian state. </a:t>
            </a:r>
            <a:r>
              <a:rPr lang="en-US" dirty="0">
                <a:solidFill>
                  <a:srgbClr val="FFFF99"/>
                </a:solidFill>
              </a:rPr>
              <a:t>People all over the world watched in amazement at this relatively peaceful transition from former Communist monolith into multiple separate nations.</a:t>
            </a:r>
          </a:p>
        </p:txBody>
      </p:sp>
    </p:spTree>
    <p:extLst>
      <p:ext uri="{BB962C8B-B14F-4D97-AF65-F5344CB8AC3E}">
        <p14:creationId xmlns:p14="http://schemas.microsoft.com/office/powerpoint/2010/main" val="187473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20000"/>
          </a:bodyPr>
          <a:lstStyle/>
          <a:p>
            <a:pPr algn="l"/>
            <a:r>
              <a:rPr lang="en-US" dirty="0">
                <a:solidFill>
                  <a:srgbClr val="FFFF99"/>
                </a:solidFill>
              </a:rPr>
              <a:t>Thousands protest in Iran in anti-government demonstrations</a:t>
            </a:r>
          </a:p>
          <a:p>
            <a:pPr algn="l"/>
            <a:r>
              <a:rPr lang="en-US" dirty="0"/>
              <a:t>Thousands of Iranians took to the streets throughout the country on Thursday [Dec. 28, 2017] to protest against the deteriorating economic situation. Protesters were filmed shouting anti-government slogans such as “death to the dictator” and “death to Rouhani.”</a:t>
            </a:r>
          </a:p>
        </p:txBody>
      </p:sp>
    </p:spTree>
    <p:extLst>
      <p:ext uri="{BB962C8B-B14F-4D97-AF65-F5344CB8AC3E}">
        <p14:creationId xmlns:p14="http://schemas.microsoft.com/office/powerpoint/2010/main" val="4022041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fontScale="92500" lnSpcReduction="10000"/>
          </a:bodyPr>
          <a:lstStyle/>
          <a:p>
            <a:pPr algn="l"/>
            <a:r>
              <a:rPr lang="en-US" dirty="0"/>
              <a:t>The demonstrators expressed their dissatisfaction with their government’s attempts to expand its influence in the Middle East and demanded that the regime stop supporting the civil war in Syria and focus on its people instead. “Forget Syria, think of us” read the protesters’ banners. “Don’t be afraid, we are all together.”</a:t>
            </a:r>
          </a:p>
        </p:txBody>
      </p:sp>
    </p:spTree>
    <p:extLst>
      <p:ext uri="{BB962C8B-B14F-4D97-AF65-F5344CB8AC3E}">
        <p14:creationId xmlns:p14="http://schemas.microsoft.com/office/powerpoint/2010/main" val="2358439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486767"/>
            <a:ext cx="7900988" cy="4444305"/>
          </a:xfrm>
        </p:spPr>
        <p:txBody>
          <a:bodyPr>
            <a:normAutofit fontScale="92500"/>
          </a:bodyPr>
          <a:lstStyle/>
          <a:p>
            <a:pPr indent="0" algn="r" rtl="1"/>
            <a:r>
              <a:rPr lang="he-IL" sz="4321" b="1" dirty="0">
                <a:latin typeface="David" panose="020E0502060401010101" pitchFamily="34" charset="-79"/>
                <a:cs typeface="David" panose="020E0502060401010101" pitchFamily="34" charset="-79"/>
              </a:rPr>
              <a:t>אָמַר לָהֶם: "אִם כֵּן,</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תְּנוּ לַקֵּיסָר אֶת אֲשֶׁר לַקֵּיסָר</a:t>
            </a:r>
            <a:r>
              <a:rPr lang="en-US" sz="4321" b="1" dirty="0">
                <a:latin typeface="David" panose="020E0502060401010101" pitchFamily="34" charset="-79"/>
                <a:cs typeface="David" panose="020E0502060401010101" pitchFamily="34" charset="-79"/>
              </a:rPr>
              <a:t> </a:t>
            </a:r>
            <a:r>
              <a:rPr lang="he-IL" sz="4321" b="1" dirty="0">
                <a:latin typeface="David" panose="020E0502060401010101" pitchFamily="34" charset="-79"/>
                <a:cs typeface="David" panose="020E0502060401010101" pitchFamily="34" charset="-79"/>
              </a:rPr>
              <a:t>וְלֵאלֹהִים אֶת אֲשֶׁר לֵאלֹהִים."</a:t>
            </a:r>
            <a:endParaRPr lang="en-US" sz="4321" b="1" dirty="0">
              <a:latin typeface="David" panose="020E0502060401010101" pitchFamily="34" charset="-79"/>
              <a:cs typeface="David" panose="020E0502060401010101" pitchFamily="34" charset="-79"/>
            </a:endParaRPr>
          </a:p>
          <a:p>
            <a:pPr algn="r" rtl="1"/>
            <a:endParaRPr lang="en-US" sz="720" dirty="0"/>
          </a:p>
          <a:p>
            <a:pPr marL="0" indent="0"/>
            <a:r>
              <a:rPr lang="en-US" sz="4300" dirty="0"/>
              <a:t>Yeshua said to them, "Nu, give the Emperor what belongs to the Emperor. And give to God what belongs to God!"</a:t>
            </a:r>
          </a:p>
        </p:txBody>
      </p:sp>
      <p:sp>
        <p:nvSpPr>
          <p:cNvPr id="372738" name="Rectangle 2"/>
          <p:cNvSpPr>
            <a:spLocks noGrp="1" noChangeArrowheads="1"/>
          </p:cNvSpPr>
          <p:nvPr>
            <p:ph type="title"/>
          </p:nvPr>
        </p:nvSpPr>
        <p:spPr>
          <a:xfrm>
            <a:off x="1426567" y="157560"/>
            <a:ext cx="5925741" cy="405795"/>
          </a:xfrm>
        </p:spPr>
        <p:txBody>
          <a:bodyPr/>
          <a:lstStyle/>
          <a:p>
            <a:pPr eaLnBrk="1" hangingPunct="1"/>
            <a:r>
              <a:rPr lang="en-US" altLang="en-US" sz="2016" dirty="0" err="1">
                <a:solidFill>
                  <a:srgbClr val="FFFF00"/>
                </a:solidFill>
              </a:rPr>
              <a:t>Mattityahu</a:t>
            </a:r>
            <a:r>
              <a:rPr lang="en-US" altLang="en-US" sz="2016" dirty="0">
                <a:solidFill>
                  <a:srgbClr val="FFFF00"/>
                </a:solidFill>
              </a:rPr>
              <a:t> (Matthew) 22:21</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658635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84611-361E-4300-B38E-0A88EAC1F30E}"/>
              </a:ext>
            </a:extLst>
          </p:cNvPr>
          <p:cNvPicPr>
            <a:picLocks noChangeAspect="1"/>
          </p:cNvPicPr>
          <p:nvPr/>
        </p:nvPicPr>
        <p:blipFill rotWithShape="1">
          <a:blip r:embed="rId3"/>
          <a:srcRect t="14445" b="14444"/>
          <a:stretch/>
        </p:blipFill>
        <p:spPr>
          <a:xfrm>
            <a:off x="253875" y="0"/>
            <a:ext cx="8271123" cy="470535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14265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F193A0-E8C6-4D3B-B649-AA4D91FA83E9}"/>
              </a:ext>
            </a:extLst>
          </p:cNvPr>
          <p:cNvPicPr>
            <a:picLocks noChangeAspect="1"/>
          </p:cNvPicPr>
          <p:nvPr/>
        </p:nvPicPr>
        <p:blipFill rotWithShape="1">
          <a:blip r:embed="rId3"/>
          <a:srcRect t="14445" b="14444"/>
          <a:stretch/>
        </p:blipFill>
        <p:spPr>
          <a:xfrm>
            <a:off x="270619" y="0"/>
            <a:ext cx="8405069" cy="4781550"/>
          </a:xfrm>
          <a:prstGeom prst="rect">
            <a:avLst/>
          </a:prstGeom>
        </p:spPr>
      </p:pic>
      <p:sp>
        <p:nvSpPr>
          <p:cNvPr id="4" name="Subtitle 3"/>
          <p:cNvSpPr>
            <a:spLocks noGrp="1"/>
          </p:cNvSpPr>
          <p:nvPr>
            <p:ph type="subTitle" idx="1"/>
          </p:nvPr>
        </p:nvSpPr>
        <p:spPr>
          <a:xfrm>
            <a:off x="198446" y="0"/>
            <a:ext cx="8381999" cy="5143500"/>
          </a:xfrm>
        </p:spPr>
        <p:txBody>
          <a:bodyPr>
            <a:normAutofit/>
          </a:bodyPr>
          <a:lstStyle/>
          <a:p>
            <a:pPr algn="l"/>
            <a:r>
              <a:rPr lang="en-US" dirty="0"/>
              <a:t> </a:t>
            </a:r>
          </a:p>
        </p:txBody>
      </p:sp>
    </p:spTree>
    <p:extLst>
      <p:ext uri="{BB962C8B-B14F-4D97-AF65-F5344CB8AC3E}">
        <p14:creationId xmlns:p14="http://schemas.microsoft.com/office/powerpoint/2010/main" val="844880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0"/>
            <a:ext cx="8381999" cy="5143500"/>
          </a:xfrm>
        </p:spPr>
        <p:txBody>
          <a:bodyPr>
            <a:normAutofit/>
          </a:bodyPr>
          <a:lstStyle/>
          <a:p>
            <a:pPr algn="l"/>
            <a:r>
              <a:rPr lang="en-US" dirty="0">
                <a:solidFill>
                  <a:srgbClr val="FFFF99"/>
                </a:solidFill>
              </a:rPr>
              <a:t>Impossible questions</a:t>
            </a:r>
          </a:p>
          <a:p>
            <a:pPr marL="457200" indent="-457200" algn="l">
              <a:buFont typeface="+mj-lt"/>
              <a:buAutoNum type="arabicPeriod"/>
            </a:pPr>
            <a:r>
              <a:rPr lang="en-US" dirty="0"/>
              <a:t>Can G-d create a stone that G-d cannot lift?</a:t>
            </a:r>
          </a:p>
          <a:p>
            <a:pPr marL="457200" indent="-457200" algn="l">
              <a:buFont typeface="+mj-lt"/>
              <a:buAutoNum type="arabicPeriod"/>
            </a:pPr>
            <a:r>
              <a:rPr lang="en-US" dirty="0"/>
              <a:t>Did you stop beating your wife yet?</a:t>
            </a:r>
          </a:p>
          <a:p>
            <a:pPr marL="457200" indent="-457200" algn="l">
              <a:buFont typeface="+mj-lt"/>
              <a:buAutoNum type="arabicPeriod"/>
            </a:pPr>
            <a:r>
              <a:rPr lang="en-US" dirty="0"/>
              <a:t>Can you hear me?</a:t>
            </a:r>
          </a:p>
          <a:p>
            <a:pPr marL="457200" indent="-457200" algn="l">
              <a:buFont typeface="+mj-lt"/>
              <a:buAutoNum type="arabicPeriod"/>
            </a:pPr>
            <a:r>
              <a:rPr lang="en-US" dirty="0"/>
              <a:t>Are you sleeping?</a:t>
            </a:r>
          </a:p>
          <a:p>
            <a:pPr algn="l"/>
            <a:endParaRPr lang="en-US" dirty="0"/>
          </a:p>
        </p:txBody>
      </p:sp>
    </p:spTree>
    <p:extLst>
      <p:ext uri="{BB962C8B-B14F-4D97-AF65-F5344CB8AC3E}">
        <p14:creationId xmlns:p14="http://schemas.microsoft.com/office/powerpoint/2010/main" val="338343327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60068</TotalTime>
  <Words>4015</Words>
  <Application>Microsoft Office PowerPoint</Application>
  <PresentationFormat>Custom</PresentationFormat>
  <Paragraphs>401</Paragraphs>
  <Slides>69</Slides>
  <Notes>69</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69</vt:i4>
      </vt:variant>
    </vt:vector>
  </HeadingPairs>
  <TitlesOfParts>
    <vt:vector size="77" baseType="lpstr">
      <vt:lpstr>Arial</vt:lpstr>
      <vt:lpstr>Arial Rounded MT Bold</vt:lpstr>
      <vt:lpstr>David</vt:lpstr>
      <vt:lpstr>Vilna</vt:lpstr>
      <vt:lpstr>Wingdings</vt:lpstr>
      <vt:lpstr>1_Default Design</vt:lpstr>
      <vt:lpstr>136_Default Design</vt:lpstr>
      <vt:lpstr>128_Default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22:17</vt:lpstr>
      <vt:lpstr>PowerPoint Presentation</vt:lpstr>
      <vt:lpstr>PowerPoint Presentation</vt:lpstr>
      <vt:lpstr>PowerPoint Presentation</vt:lpstr>
      <vt:lpstr>Mattityahu (Matthew) 22:18</vt:lpstr>
      <vt:lpstr>Mattityahu (Matthew) 22:19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22:20</vt:lpstr>
      <vt:lpstr>Mattityahu (Matthew) 22:21</vt:lpstr>
      <vt:lpstr>Mattityahu (Matthew) 22:21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22:21</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1545</cp:revision>
  <dcterms:created xsi:type="dcterms:W3CDTF">2006-04-21T19:34:43Z</dcterms:created>
  <dcterms:modified xsi:type="dcterms:W3CDTF">2017-12-30T15:14:25Z</dcterms:modified>
</cp:coreProperties>
</file>