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Lst>
  <p:notesMasterIdLst>
    <p:notesMasterId r:id="rId70"/>
  </p:notesMasterIdLst>
  <p:handoutMasterIdLst>
    <p:handoutMasterId r:id="rId71"/>
  </p:handoutMasterIdLst>
  <p:sldIdLst>
    <p:sldId id="3126" r:id="rId4"/>
    <p:sldId id="3117" r:id="rId5"/>
    <p:sldId id="3118" r:id="rId6"/>
    <p:sldId id="3119" r:id="rId7"/>
    <p:sldId id="3122" r:id="rId8"/>
    <p:sldId id="3123" r:id="rId9"/>
    <p:sldId id="2957" r:id="rId10"/>
    <p:sldId id="2963" r:id="rId11"/>
    <p:sldId id="3011" r:id="rId12"/>
    <p:sldId id="2961" r:id="rId13"/>
    <p:sldId id="3032" r:id="rId14"/>
    <p:sldId id="3057" r:id="rId15"/>
    <p:sldId id="3043" r:id="rId16"/>
    <p:sldId id="3039" r:id="rId17"/>
    <p:sldId id="3070" r:id="rId18"/>
    <p:sldId id="3067" r:id="rId19"/>
    <p:sldId id="3078" r:id="rId20"/>
    <p:sldId id="3079" r:id="rId21"/>
    <p:sldId id="3072" r:id="rId22"/>
    <p:sldId id="3075" r:id="rId23"/>
    <p:sldId id="3069" r:id="rId24"/>
    <p:sldId id="3071" r:id="rId25"/>
    <p:sldId id="3076" r:id="rId26"/>
    <p:sldId id="3077" r:id="rId27"/>
    <p:sldId id="3124" r:id="rId28"/>
    <p:sldId id="3111" r:id="rId29"/>
    <p:sldId id="3074" r:id="rId30"/>
    <p:sldId id="3083" r:id="rId31"/>
    <p:sldId id="3084" r:id="rId32"/>
    <p:sldId id="3088" r:id="rId33"/>
    <p:sldId id="3089" r:id="rId34"/>
    <p:sldId id="3080" r:id="rId35"/>
    <p:sldId id="3090" r:id="rId36"/>
    <p:sldId id="3092" r:id="rId37"/>
    <p:sldId id="3093" r:id="rId38"/>
    <p:sldId id="3094" r:id="rId39"/>
    <p:sldId id="3091" r:id="rId40"/>
    <p:sldId id="3095" r:id="rId41"/>
    <p:sldId id="3086" r:id="rId42"/>
    <p:sldId id="3085" r:id="rId43"/>
    <p:sldId id="3087" r:id="rId44"/>
    <p:sldId id="3096" r:id="rId45"/>
    <p:sldId id="3099" r:id="rId46"/>
    <p:sldId id="3098" r:id="rId47"/>
    <p:sldId id="3097" r:id="rId48"/>
    <p:sldId id="3100" r:id="rId49"/>
    <p:sldId id="3103" r:id="rId50"/>
    <p:sldId id="3125" r:id="rId51"/>
    <p:sldId id="3101" r:id="rId52"/>
    <p:sldId id="3104" r:id="rId53"/>
    <p:sldId id="3106" r:id="rId54"/>
    <p:sldId id="3105" r:id="rId55"/>
    <p:sldId id="3112" r:id="rId56"/>
    <p:sldId id="3109" r:id="rId57"/>
    <p:sldId id="3110" r:id="rId58"/>
    <p:sldId id="3059" r:id="rId59"/>
    <p:sldId id="3048" r:id="rId60"/>
    <p:sldId id="3113" r:id="rId61"/>
    <p:sldId id="3050" r:id="rId62"/>
    <p:sldId id="3051" r:id="rId63"/>
    <p:sldId id="3052" r:id="rId64"/>
    <p:sldId id="3115" r:id="rId65"/>
    <p:sldId id="3116" r:id="rId66"/>
    <p:sldId id="3053" r:id="rId67"/>
    <p:sldId id="3114" r:id="rId68"/>
    <p:sldId id="3054" r:id="rId69"/>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00"/>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60" autoAdjust="0"/>
    <p:restoredTop sz="89729" autoAdjust="0"/>
  </p:normalViewPr>
  <p:slideViewPr>
    <p:cSldViewPr>
      <p:cViewPr varScale="1">
        <p:scale>
          <a:sx n="102" d="100"/>
          <a:sy n="102" d="100"/>
        </p:scale>
        <p:origin x="92" y="480"/>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1" d="100"/>
          <a:sy n="81" d="100"/>
        </p:scale>
        <p:origin x="1980" y="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23.13-15. Exemplary?</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 3,2018  5778</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23.13-15. Exemplary?</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 3,2018  5778</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gx210.infusionsoft.com/app/linkClick/18756/b46c5e8836cb1513/6670926/09e7762770b16ed2"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gx210.infusionsoft.com/app/linkClick/18756/b46c5e8836cb1513/6670926/09e7762770b16ed2"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gx210.infusionsoft.com/app/linkClick/18756/b46c5e8836cb1513/6670926/09e7762770b16ed2"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gx210.infusionsoft.com/app/linkClick/18756/b46c5e8836cb1513/6670926/09e7762770b16ed2"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gx210.infusionsoft.com/app/linkClick/18756/b46c5e8836cb1513/6670926/09e7762770b16ed2"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gx210.infusionsoft.com/app/linkClick/18756/b46c5e8836cb1513/6670926/09e7762770b16ed2"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gx210.infusionsoft.com/app/linkClick/18756/b46c5e8836cb1513/6670926/09e7762770b16ed2"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marchoflife/videos/174482882581279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9156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23.13-15. Exemplary?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3,2018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Some insights from Ted </a:t>
            </a:r>
            <a:r>
              <a:rPr lang="en-US" altLang="en-US" dirty="0" err="1"/>
              <a:t>Alongi</a:t>
            </a:r>
            <a:endParaRPr lang="en-US" altLang="en-US" dirty="0"/>
          </a:p>
        </p:txBody>
      </p:sp>
    </p:spTree>
    <p:extLst>
      <p:ext uri="{BB962C8B-B14F-4D97-AF65-F5344CB8AC3E}">
        <p14:creationId xmlns:p14="http://schemas.microsoft.com/office/powerpoint/2010/main" val="423082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Courtesy of David Lloyd, and Lori Wilson</a:t>
            </a:r>
          </a:p>
        </p:txBody>
      </p:sp>
    </p:spTree>
    <p:extLst>
      <p:ext uri="{BB962C8B-B14F-4D97-AF65-F5344CB8AC3E}">
        <p14:creationId xmlns:p14="http://schemas.microsoft.com/office/powerpoint/2010/main" val="3600857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44340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504825" y="685800"/>
            <a:ext cx="58420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itchFamily="34" charset="0"/>
              </a:rPr>
              <a:t>Continuing in </a:t>
            </a:r>
            <a:r>
              <a:rPr lang="en-US" altLang="en-US" dirty="0" err="1">
                <a:cs typeface="Arial" pitchFamily="34" charset="0"/>
              </a:rPr>
              <a:t>Yeshua’s</a:t>
            </a:r>
            <a:r>
              <a:rPr lang="en-US" altLang="en-US" dirty="0">
                <a:cs typeface="Arial" pitchFamily="34" charset="0"/>
              </a:rPr>
              <a:t> last discourse to Israel.</a:t>
            </a: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13</a:t>
            </a:fld>
            <a:endPar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709075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343400"/>
            <a:ext cx="6232525" cy="4419600"/>
          </a:xfrm>
        </p:spPr>
        <p:txBody>
          <a:bodyPr/>
          <a:lstStyle/>
          <a:p>
            <a:r>
              <a:rPr lang="en-US" dirty="0"/>
              <a:t>Note that Yeshua says “YOU hypocritical…”  not “THE hypocritical…”  So, He’s not condemning the whole group of </a:t>
            </a:r>
            <a:r>
              <a:rPr lang="en-US" dirty="0" err="1"/>
              <a:t>Sofrim</a:t>
            </a:r>
            <a:r>
              <a:rPr lang="en-US" dirty="0"/>
              <a:t>/Scribes and </a:t>
            </a:r>
            <a:r>
              <a:rPr lang="en-US" dirty="0" err="1"/>
              <a:t>P’rushim</a:t>
            </a:r>
            <a:r>
              <a:rPr lang="en-US" dirty="0"/>
              <a:t> [proto-Rabbis], but rather certain of them.  </a:t>
            </a:r>
          </a:p>
          <a:p>
            <a:endParaRPr lang="en-US" dirty="0"/>
          </a:p>
          <a:p>
            <a:r>
              <a:rPr lang="en-US" dirty="0"/>
              <a:t>Woe is not correct…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373340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23.13-15. Exemplary?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3,2018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a:p>
            <a:r>
              <a:rPr lang="en-US" altLang="en-US" dirty="0"/>
              <a:t>Common term to the prophets of Israel.  An “in family discussion.”</a:t>
            </a:r>
          </a:p>
        </p:txBody>
      </p:sp>
    </p:spTree>
    <p:extLst>
      <p:ext uri="{BB962C8B-B14F-4D97-AF65-F5344CB8AC3E}">
        <p14:creationId xmlns:p14="http://schemas.microsoft.com/office/powerpoint/2010/main" val="523315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Yeshua is grieving with our people in their failures and sins.</a:t>
            </a:r>
          </a:p>
        </p:txBody>
      </p:sp>
    </p:spTree>
    <p:extLst>
      <p:ext uri="{BB962C8B-B14F-4D97-AF65-F5344CB8AC3E}">
        <p14:creationId xmlns:p14="http://schemas.microsoft.com/office/powerpoint/2010/main" val="897033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845542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090492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Similar in </a:t>
            </a:r>
            <a:r>
              <a:rPr lang="en-US" altLang="en-US" dirty="0" err="1"/>
              <a:t>Shaul</a:t>
            </a:r>
            <a:r>
              <a:rPr lang="en-US" altLang="en-US" dirty="0"/>
              <a:t>/Paul’s evaluation…</a:t>
            </a:r>
          </a:p>
        </p:txBody>
      </p:sp>
    </p:spTree>
    <p:extLst>
      <p:ext uri="{BB962C8B-B14F-4D97-AF65-F5344CB8AC3E}">
        <p14:creationId xmlns:p14="http://schemas.microsoft.com/office/powerpoint/2010/main" val="436928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http://www.israeltoday.co.il/NewsItem/tabid/178/nid/33481/Default.aspx</a:t>
            </a:r>
          </a:p>
        </p:txBody>
      </p:sp>
    </p:spTree>
    <p:extLst>
      <p:ext uri="{BB962C8B-B14F-4D97-AF65-F5344CB8AC3E}">
        <p14:creationId xmlns:p14="http://schemas.microsoft.com/office/powerpoint/2010/main" val="3224603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They took pride in Torah, yet dishonored G-d.  !!</a:t>
            </a:r>
          </a:p>
          <a:p>
            <a:r>
              <a:rPr lang="en-US" altLang="en-US" dirty="0"/>
              <a:t>Similar in ancient Israel…  </a:t>
            </a:r>
          </a:p>
        </p:txBody>
      </p:sp>
    </p:spTree>
    <p:extLst>
      <p:ext uri="{BB962C8B-B14F-4D97-AF65-F5344CB8AC3E}">
        <p14:creationId xmlns:p14="http://schemas.microsoft.com/office/powerpoint/2010/main" val="2242265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That is, taken away NOT </a:t>
            </a:r>
            <a:r>
              <a:rPr lang="he-IL" altLang="en-US" sz="2000" dirty="0"/>
              <a:t>כי</a:t>
            </a:r>
            <a:r>
              <a:rPr lang="en-US" altLang="en-US" sz="2000" dirty="0"/>
              <a:t> military </a:t>
            </a:r>
            <a:r>
              <a:rPr lang="en-US" altLang="en-US" sz="2000"/>
              <a:t>defeat.</a:t>
            </a:r>
          </a:p>
          <a:p>
            <a:endParaRPr lang="en-US" altLang="en-US" sz="2000" dirty="0"/>
          </a:p>
          <a:p>
            <a:r>
              <a:rPr lang="en-US" altLang="en-US" sz="2000" dirty="0"/>
              <a:t>Name is blasphemed by bad behavior…NOT mispronunciation.</a:t>
            </a:r>
          </a:p>
        </p:txBody>
      </p:sp>
    </p:spTree>
    <p:extLst>
      <p:ext uri="{BB962C8B-B14F-4D97-AF65-F5344CB8AC3E}">
        <p14:creationId xmlns:p14="http://schemas.microsoft.com/office/powerpoint/2010/main" val="3879119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That is, Israel in </a:t>
            </a:r>
            <a:r>
              <a:rPr lang="en-US" altLang="en-US" dirty="0" err="1"/>
              <a:t>Yeshayahu</a:t>
            </a:r>
            <a:r>
              <a:rPr lang="en-US" altLang="en-US" dirty="0"/>
              <a:t>/</a:t>
            </a:r>
            <a:r>
              <a:rPr lang="en-US" altLang="en-US" dirty="0" err="1"/>
              <a:t>Isaih’s</a:t>
            </a:r>
            <a:r>
              <a:rPr lang="en-US" altLang="en-US" dirty="0"/>
              <a:t> day were the gatekeepers of the kingdom.  If they failed, no one else could enter.   Bad example </a:t>
            </a:r>
            <a:r>
              <a:rPr lang="en-US" altLang="en-US" dirty="0">
                <a:sym typeface="Wingdings" panose="05000000000000000000" pitchFamily="2" charset="2"/>
              </a:rPr>
              <a:t> bad fruitfulness.    World suffers.   </a:t>
            </a:r>
          </a:p>
          <a:p>
            <a:endParaRPr lang="en-US" altLang="en-US" dirty="0">
              <a:sym typeface="Wingdings" panose="05000000000000000000" pitchFamily="2" charset="2"/>
            </a:endParaRPr>
          </a:p>
          <a:p>
            <a:r>
              <a:rPr lang="en-US" altLang="en-US" dirty="0">
                <a:sym typeface="Wingdings" panose="05000000000000000000" pitchFamily="2" charset="2"/>
              </a:rPr>
              <a:t>So it was in </a:t>
            </a:r>
            <a:r>
              <a:rPr lang="en-US" altLang="en-US" dirty="0" err="1">
                <a:sym typeface="Wingdings" panose="05000000000000000000" pitchFamily="2" charset="2"/>
              </a:rPr>
              <a:t>Yeshua’s</a:t>
            </a:r>
            <a:r>
              <a:rPr lang="en-US" altLang="en-US" dirty="0">
                <a:sym typeface="Wingdings" panose="05000000000000000000" pitchFamily="2" charset="2"/>
              </a:rPr>
              <a:t> day, and ours.</a:t>
            </a:r>
            <a:endParaRPr lang="en-US" altLang="en-US" dirty="0"/>
          </a:p>
        </p:txBody>
      </p:sp>
    </p:spTree>
    <p:extLst>
      <p:ext uri="{BB962C8B-B14F-4D97-AF65-F5344CB8AC3E}">
        <p14:creationId xmlns:p14="http://schemas.microsoft.com/office/powerpoint/2010/main" val="2102219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By mispronouncing?  No by living licentious, idolatrous, partying lives.</a:t>
            </a:r>
          </a:p>
        </p:txBody>
      </p:sp>
    </p:spTree>
    <p:extLst>
      <p:ext uri="{BB962C8B-B14F-4D97-AF65-F5344CB8AC3E}">
        <p14:creationId xmlns:p14="http://schemas.microsoft.com/office/powerpoint/2010/main" val="437460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15872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As expressed by Mahatma Gandhi…</a:t>
            </a:r>
          </a:p>
        </p:txBody>
      </p:sp>
    </p:spTree>
    <p:extLst>
      <p:ext uri="{BB962C8B-B14F-4D97-AF65-F5344CB8AC3E}">
        <p14:creationId xmlns:p14="http://schemas.microsoft.com/office/powerpoint/2010/main" val="1595908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Illustration from the world of aviation</a:t>
            </a:r>
          </a:p>
        </p:txBody>
      </p:sp>
    </p:spTree>
    <p:extLst>
      <p:ext uri="{BB962C8B-B14F-4D97-AF65-F5344CB8AC3E}">
        <p14:creationId xmlns:p14="http://schemas.microsoft.com/office/powerpoint/2010/main" val="1868126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dirty="0"/>
              <a:t>departed Los Angeles International Airport at 9:04 am PST June 30, 1956, with 53 passengers and five crew members aboard bound for Chicago's Midway Airport. </a:t>
            </a:r>
          </a:p>
          <a:p>
            <a:endParaRPr lang="en-US" altLang="en-US" sz="1050" dirty="0"/>
          </a:p>
          <a:p>
            <a:r>
              <a:rPr lang="en-US" altLang="en-US" sz="1050" dirty="0"/>
              <a:t>https://en.wikipedia.org/wiki/1956_Grand_Canyon_mid-air_collision</a:t>
            </a:r>
          </a:p>
        </p:txBody>
      </p:sp>
    </p:spTree>
    <p:extLst>
      <p:ext uri="{BB962C8B-B14F-4D97-AF65-F5344CB8AC3E}">
        <p14:creationId xmlns:p14="http://schemas.microsoft.com/office/powerpoint/2010/main" val="3124098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Also departed Los Angeles at 9:01 am PST June 30, 1956, with 64 passengers and six crew members and headed to </a:t>
            </a:r>
            <a:r>
              <a:rPr lang="en-US" sz="2000" b="0" i="0" u="none" strike="noStrike" kern="1200" dirty="0">
                <a:solidFill>
                  <a:schemeClr val="tx1"/>
                </a:solidFill>
                <a:effectLst/>
                <a:latin typeface="Arial Rounded MT Bold" pitchFamily="34" charset="0"/>
                <a:ea typeface="+mn-ea"/>
                <a:cs typeface="Arial" charset="0"/>
              </a:rPr>
              <a:t>Kansas City Downtown Airport</a:t>
            </a:r>
          </a:p>
          <a:p>
            <a:endParaRPr lang="en-US" altLang="en-US" dirty="0"/>
          </a:p>
          <a:p>
            <a:r>
              <a:rPr lang="en-US" altLang="en-US" sz="1050" dirty="0"/>
              <a:t>https://en.wikipedia.org/wiki/1956_Grand_Canyon_mid-air_collision</a:t>
            </a:r>
          </a:p>
        </p:txBody>
      </p:sp>
    </p:spTree>
    <p:extLst>
      <p:ext uri="{BB962C8B-B14F-4D97-AF65-F5344CB8AC3E}">
        <p14:creationId xmlns:p14="http://schemas.microsoft.com/office/powerpoint/2010/main" val="10202433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https://en.wikipedia.org/wiki/1956_Grand_Canyon_mid-air_collision</a:t>
            </a:r>
          </a:p>
          <a:p>
            <a:endParaRPr lang="en-US" altLang="en-US" sz="1050" dirty="0"/>
          </a:p>
        </p:txBody>
      </p:sp>
    </p:spTree>
    <p:extLst>
      <p:ext uri="{BB962C8B-B14F-4D97-AF65-F5344CB8AC3E}">
        <p14:creationId xmlns:p14="http://schemas.microsoft.com/office/powerpoint/2010/main" val="4050507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http://www.israeltoday.co.il/NewsItem/tabid/178/nid/33481/Default.aspx</a:t>
            </a:r>
          </a:p>
        </p:txBody>
      </p:sp>
    </p:spTree>
    <p:extLst>
      <p:ext uri="{BB962C8B-B14F-4D97-AF65-F5344CB8AC3E}">
        <p14:creationId xmlns:p14="http://schemas.microsoft.com/office/powerpoint/2010/main" val="1007462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https://en.wikipedia.org/wiki/1956_Grand_Canyon_mid-air_collision</a:t>
            </a:r>
          </a:p>
          <a:p>
            <a:endParaRPr lang="en-US" altLang="en-US" sz="1050" dirty="0"/>
          </a:p>
        </p:txBody>
      </p:sp>
    </p:spTree>
    <p:extLst>
      <p:ext uri="{BB962C8B-B14F-4D97-AF65-F5344CB8AC3E}">
        <p14:creationId xmlns:p14="http://schemas.microsoft.com/office/powerpoint/2010/main" val="13469563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https://en.wikipedia.org/wiki/1956_Grand_Canyon_mid-air_collision</a:t>
            </a:r>
          </a:p>
          <a:p>
            <a:endParaRPr lang="en-US" altLang="en-US" sz="1050" dirty="0"/>
          </a:p>
        </p:txBody>
      </p:sp>
    </p:spTree>
    <p:extLst>
      <p:ext uri="{BB962C8B-B14F-4D97-AF65-F5344CB8AC3E}">
        <p14:creationId xmlns:p14="http://schemas.microsoft.com/office/powerpoint/2010/main" val="2042546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https://en.wikipedia.org/wiki/1956_Grand_Canyon_mid-air_collision</a:t>
            </a:r>
          </a:p>
        </p:txBody>
      </p:sp>
    </p:spTree>
    <p:extLst>
      <p:ext uri="{BB962C8B-B14F-4D97-AF65-F5344CB8AC3E}">
        <p14:creationId xmlns:p14="http://schemas.microsoft.com/office/powerpoint/2010/main" val="30581764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https://en.wikipedia.org/wiki/1956_Grand_Canyon_mid-air_collision</a:t>
            </a:r>
          </a:p>
        </p:txBody>
      </p:sp>
    </p:spTree>
    <p:extLst>
      <p:ext uri="{BB962C8B-B14F-4D97-AF65-F5344CB8AC3E}">
        <p14:creationId xmlns:p14="http://schemas.microsoft.com/office/powerpoint/2010/main" val="34624655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https://en.wikipedia.org/wiki/1956_Grand_Canyon_mid-air_collision</a:t>
            </a:r>
          </a:p>
        </p:txBody>
      </p:sp>
    </p:spTree>
    <p:extLst>
      <p:ext uri="{BB962C8B-B14F-4D97-AF65-F5344CB8AC3E}">
        <p14:creationId xmlns:p14="http://schemas.microsoft.com/office/powerpoint/2010/main" val="846159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https://en.wikipedia.org/wiki/1956_Grand_Canyon_mid-air_collision</a:t>
            </a:r>
          </a:p>
        </p:txBody>
      </p:sp>
    </p:spTree>
    <p:extLst>
      <p:ext uri="{BB962C8B-B14F-4D97-AF65-F5344CB8AC3E}">
        <p14:creationId xmlns:p14="http://schemas.microsoft.com/office/powerpoint/2010/main" val="8768885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https://en.wikipedia.org/wiki/1956_Grand_Canyon_mid-air_collision</a:t>
            </a:r>
          </a:p>
        </p:txBody>
      </p:sp>
    </p:spTree>
    <p:extLst>
      <p:ext uri="{BB962C8B-B14F-4D97-AF65-F5344CB8AC3E}">
        <p14:creationId xmlns:p14="http://schemas.microsoft.com/office/powerpoint/2010/main" val="21198618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https://en.wikipedia.org/wiki/1956_Grand_Canyon_mid-air_collision</a:t>
            </a:r>
          </a:p>
          <a:p>
            <a:endParaRPr lang="en-US" altLang="en-US" sz="1050" dirty="0"/>
          </a:p>
          <a:p>
            <a:r>
              <a:rPr lang="en-US" altLang="en-US" dirty="0"/>
              <a:t>Doesn’t exactly match the artist’s rendering. </a:t>
            </a:r>
          </a:p>
        </p:txBody>
      </p:sp>
    </p:spTree>
    <p:extLst>
      <p:ext uri="{BB962C8B-B14F-4D97-AF65-F5344CB8AC3E}">
        <p14:creationId xmlns:p14="http://schemas.microsoft.com/office/powerpoint/2010/main" val="34870338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https://en.wikipedia.org/wiki/1956_Grand_Canyon_mid-air_collision</a:t>
            </a:r>
          </a:p>
        </p:txBody>
      </p:sp>
    </p:spTree>
    <p:extLst>
      <p:ext uri="{BB962C8B-B14F-4D97-AF65-F5344CB8AC3E}">
        <p14:creationId xmlns:p14="http://schemas.microsoft.com/office/powerpoint/2010/main" val="112192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52475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0" kern="1200" dirty="0">
                <a:solidFill>
                  <a:schemeClr val="tx1"/>
                </a:solidFill>
                <a:effectLst/>
                <a:latin typeface="Arial Rounded MT Bold" pitchFamily="34" charset="0"/>
                <a:ea typeface="+mn-ea"/>
                <a:cs typeface="Arial" charset="0"/>
              </a:rPr>
              <a:t>http://www.israeltoday.co.il/NewsItem/tabid/178/nid/33481/Default.aspx</a:t>
            </a:r>
          </a:p>
          <a:p>
            <a:endParaRPr lang="en-US" sz="2000" b="0" i="0" kern="1200" dirty="0">
              <a:solidFill>
                <a:schemeClr val="tx1"/>
              </a:solidFill>
              <a:effectLst/>
              <a:latin typeface="Arial Rounded MT Bold" pitchFamily="34" charset="0"/>
              <a:ea typeface="+mn-ea"/>
              <a:cs typeface="Arial" charset="0"/>
            </a:endParaRPr>
          </a:p>
          <a:p>
            <a:r>
              <a:rPr lang="en-US" sz="2000" b="0" i="0" kern="1200" dirty="0">
                <a:solidFill>
                  <a:schemeClr val="tx1"/>
                </a:solidFill>
                <a:effectLst/>
                <a:latin typeface="Arial Rounded MT Bold" pitchFamily="34" charset="0"/>
                <a:ea typeface="+mn-ea"/>
                <a:cs typeface="Arial" charset="0"/>
              </a:rPr>
              <a:t>António Guterres Secretary-General of the United Nations with Hassan Rouhani </a:t>
            </a:r>
          </a:p>
          <a:p>
            <a:endParaRPr lang="en-US" altLang="en-US" sz="1050" dirty="0"/>
          </a:p>
        </p:txBody>
      </p:sp>
    </p:spTree>
    <p:extLst>
      <p:ext uri="{BB962C8B-B14F-4D97-AF65-F5344CB8AC3E}">
        <p14:creationId xmlns:p14="http://schemas.microsoft.com/office/powerpoint/2010/main" val="35990077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Family Foundations  https://www.amazon.com/You-Dont-Have-Wrong-Repent-ebook/dp/B005ERPBG2</a:t>
            </a:r>
          </a:p>
        </p:txBody>
      </p:sp>
    </p:spTree>
    <p:extLst>
      <p:ext uri="{BB962C8B-B14F-4D97-AF65-F5344CB8AC3E}">
        <p14:creationId xmlns:p14="http://schemas.microsoft.com/office/powerpoint/2010/main" val="32906017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243464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924689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934837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852327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84163" indent="-284163">
              <a:buFont typeface="+mj-lt"/>
              <a:buAutoNum type="arabicPeriod"/>
            </a:pPr>
            <a:r>
              <a:rPr lang="en-US" altLang="en-US" dirty="0"/>
              <a:t>Usually, the wife wants security, reassurance that she’s love.  Worthy of pursuit, in John Eldredge terminology.   Figure out her needs without her telling you!!</a:t>
            </a:r>
          </a:p>
          <a:p>
            <a:pPr marL="284163" indent="-284163">
              <a:buFont typeface="+mj-lt"/>
              <a:buAutoNum type="arabicPeriod"/>
            </a:pPr>
            <a:r>
              <a:rPr lang="en-US" altLang="en-US" dirty="0"/>
              <a:t>Usually, the guy wants significance, honor.  </a:t>
            </a:r>
          </a:p>
          <a:p>
            <a:pPr marL="284163" indent="-284163">
              <a:buFont typeface="+mj-lt"/>
              <a:buAutoNum type="arabicPeriod"/>
            </a:pPr>
            <a:endParaRPr lang="en-US" altLang="en-US" dirty="0"/>
          </a:p>
          <a:p>
            <a:r>
              <a:rPr lang="en-US" altLang="en-US" dirty="0"/>
              <a:t>Craig Hill summary:</a:t>
            </a:r>
          </a:p>
        </p:txBody>
      </p:sp>
    </p:spTree>
    <p:extLst>
      <p:ext uri="{BB962C8B-B14F-4D97-AF65-F5344CB8AC3E}">
        <p14:creationId xmlns:p14="http://schemas.microsoft.com/office/powerpoint/2010/main" val="25791803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z="2800">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sz="2800">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sz="2800">
                <a:solidFill>
                  <a:prstClr val="white"/>
                </a:solidFill>
              </a:rPr>
              <a:pPr/>
              <a:t>46</a:t>
            </a:fld>
            <a:endParaRPr lang="en-US" altLang="en-US" sz="2800">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P 18  You Don’t have to be wrong to repent.</a:t>
            </a:r>
          </a:p>
        </p:txBody>
      </p:sp>
    </p:spTree>
    <p:extLst>
      <p:ext uri="{BB962C8B-B14F-4D97-AF65-F5344CB8AC3E}">
        <p14:creationId xmlns:p14="http://schemas.microsoft.com/office/powerpoint/2010/main" val="27425879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P 18  You Don’t have to be wrong to repent.</a:t>
            </a:r>
          </a:p>
        </p:txBody>
      </p:sp>
    </p:spTree>
    <p:extLst>
      <p:ext uri="{BB962C8B-B14F-4D97-AF65-F5344CB8AC3E}">
        <p14:creationId xmlns:p14="http://schemas.microsoft.com/office/powerpoint/2010/main" val="8114705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433666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https://www.jointhekindnesschallenge.com/book</a:t>
            </a:r>
          </a:p>
        </p:txBody>
      </p:sp>
    </p:spTree>
    <p:extLst>
      <p:ext uri="{BB962C8B-B14F-4D97-AF65-F5344CB8AC3E}">
        <p14:creationId xmlns:p14="http://schemas.microsoft.com/office/powerpoint/2010/main" val="2803026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br>
              <a:rPr lang="en-US" sz="1050" dirty="0">
                <a:effectLst/>
              </a:rPr>
            </a:br>
            <a:endParaRPr lang="en-US" altLang="en-US" sz="1050" dirty="0"/>
          </a:p>
        </p:txBody>
      </p:sp>
    </p:spTree>
    <p:extLst>
      <p:ext uri="{BB962C8B-B14F-4D97-AF65-F5344CB8AC3E}">
        <p14:creationId xmlns:p14="http://schemas.microsoft.com/office/powerpoint/2010/main" val="19867859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https://www.jointhekindnesschallenge.com/book</a:t>
            </a:r>
          </a:p>
        </p:txBody>
      </p:sp>
    </p:spTree>
    <p:extLst>
      <p:ext uri="{BB962C8B-B14F-4D97-AF65-F5344CB8AC3E}">
        <p14:creationId xmlns:p14="http://schemas.microsoft.com/office/powerpoint/2010/main" val="7798674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Nix the negatives</a:t>
            </a:r>
          </a:p>
          <a:p>
            <a:r>
              <a:rPr lang="en-US" altLang="en-US" dirty="0"/>
              <a:t>P. 63-4, 72, 73</a:t>
            </a:r>
          </a:p>
        </p:txBody>
      </p:sp>
    </p:spTree>
    <p:extLst>
      <p:ext uri="{BB962C8B-B14F-4D97-AF65-F5344CB8AC3E}">
        <p14:creationId xmlns:p14="http://schemas.microsoft.com/office/powerpoint/2010/main" val="38557533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Returning to </a:t>
            </a:r>
            <a:r>
              <a:rPr lang="en-US" altLang="en-US" sz="1050" dirty="0" err="1"/>
              <a:t>Matithayahu</a:t>
            </a:r>
            <a:r>
              <a:rPr lang="en-US" altLang="en-US" sz="1050" dirty="0"/>
              <a:t>…</a:t>
            </a:r>
          </a:p>
        </p:txBody>
      </p:sp>
    </p:spTree>
    <p:extLst>
      <p:ext uri="{BB962C8B-B14F-4D97-AF65-F5344CB8AC3E}">
        <p14:creationId xmlns:p14="http://schemas.microsoft.com/office/powerpoint/2010/main" val="365141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494822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i="0" kern="1200" dirty="0">
                <a:solidFill>
                  <a:schemeClr val="tx1"/>
                </a:solidFill>
                <a:effectLst/>
                <a:latin typeface="Arial Rounded MT Bold" pitchFamily="34" charset="0"/>
                <a:ea typeface="+mn-ea"/>
                <a:cs typeface="Arial" charset="0"/>
              </a:rPr>
              <a:t>Stern: Modern Judaism does not consider itself a missionary religion, and already by the time the Talmud was written Jews had become cautious about receiving converts (see </a:t>
            </a:r>
            <a:r>
              <a:rPr lang="en-US" sz="2000" b="0" i="0" kern="1200" dirty="0" err="1">
                <a:solidFill>
                  <a:schemeClr val="tx1"/>
                </a:solidFill>
                <a:effectLst/>
                <a:latin typeface="Arial Rounded MT Bold" pitchFamily="34" charset="0"/>
                <a:ea typeface="+mn-ea"/>
                <a:cs typeface="Arial" charset="0"/>
              </a:rPr>
              <a:t>Yevamot</a:t>
            </a:r>
            <a:r>
              <a:rPr lang="en-US" sz="2000" b="0" i="0" kern="1200" dirty="0">
                <a:solidFill>
                  <a:schemeClr val="tx1"/>
                </a:solidFill>
                <a:effectLst/>
                <a:latin typeface="Arial Rounded MT Bold" pitchFamily="34" charset="0"/>
                <a:ea typeface="+mn-ea"/>
                <a:cs typeface="Arial" charset="0"/>
              </a:rPr>
              <a:t> 47a). But in the second century B.C.E. the Idumeans were forcibly converted to Judaism, and apparently in </a:t>
            </a:r>
            <a:r>
              <a:rPr lang="en-US" sz="2000" b="0" i="0" kern="1200" dirty="0" err="1">
                <a:solidFill>
                  <a:schemeClr val="tx1"/>
                </a:solidFill>
                <a:effectLst/>
                <a:latin typeface="Arial Rounded MT Bold" pitchFamily="34" charset="0"/>
                <a:ea typeface="+mn-ea"/>
                <a:cs typeface="Arial" charset="0"/>
              </a:rPr>
              <a:t>Yeshua's</a:t>
            </a:r>
            <a:r>
              <a:rPr lang="en-US" sz="2000" b="0" i="0" kern="1200" dirty="0">
                <a:solidFill>
                  <a:schemeClr val="tx1"/>
                </a:solidFill>
                <a:effectLst/>
                <a:latin typeface="Arial Rounded MT Bold" pitchFamily="34" charset="0"/>
                <a:ea typeface="+mn-ea"/>
                <a:cs typeface="Arial" charset="0"/>
              </a:rPr>
              <a:t> time there was still active proselytizing by the Jewish community.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234454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we wanting to lead people to religion, or to Messiah-likeness?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8215412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482990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hlinkClick r:id="rId3"/>
              </a:rPr>
              <a:t>http://www.ulpanor.com/</a:t>
            </a:r>
            <a:r>
              <a:rPr lang="en-US" sz="2000" b="0" i="0" kern="1200" dirty="0">
                <a:solidFill>
                  <a:schemeClr val="tx1"/>
                </a:solidFill>
                <a:effectLst/>
                <a:latin typeface="Arial Rounded MT Bold" pitchFamily="34" charset="0"/>
                <a:ea typeface="+mn-ea"/>
                <a:cs typeface="Arial" charset="0"/>
              </a:rPr>
              <a:t> </a:t>
            </a:r>
            <a:endParaRPr lang="en-US" altLang="en-US" sz="1050" dirty="0"/>
          </a:p>
        </p:txBody>
      </p:sp>
    </p:spTree>
    <p:extLst>
      <p:ext uri="{BB962C8B-B14F-4D97-AF65-F5344CB8AC3E}">
        <p14:creationId xmlns:p14="http://schemas.microsoft.com/office/powerpoint/2010/main" val="34246230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hlinkClick r:id="rId3"/>
              </a:rPr>
              <a:t>http://www.ulpanor.com/</a:t>
            </a:r>
            <a:r>
              <a:rPr lang="en-US" sz="2000" b="0" i="0" kern="1200" dirty="0">
                <a:solidFill>
                  <a:schemeClr val="tx1"/>
                </a:solidFill>
                <a:effectLst/>
                <a:latin typeface="Arial Rounded MT Bold" pitchFamily="34" charset="0"/>
                <a:ea typeface="+mn-ea"/>
                <a:cs typeface="Arial" charset="0"/>
              </a:rPr>
              <a:t> </a:t>
            </a:r>
            <a:endParaRPr lang="en-US" altLang="en-US" sz="1050" dirty="0"/>
          </a:p>
        </p:txBody>
      </p:sp>
    </p:spTree>
    <p:extLst>
      <p:ext uri="{BB962C8B-B14F-4D97-AF65-F5344CB8AC3E}">
        <p14:creationId xmlns:p14="http://schemas.microsoft.com/office/powerpoint/2010/main" val="19630283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hlinkClick r:id="rId3"/>
              </a:rPr>
              <a:t>http://www.ulpanor.com/</a:t>
            </a:r>
            <a:r>
              <a:rPr lang="en-US" sz="2000" b="0" i="0" kern="1200" dirty="0">
                <a:solidFill>
                  <a:schemeClr val="tx1"/>
                </a:solidFill>
                <a:effectLst/>
                <a:latin typeface="Arial Rounded MT Bold" pitchFamily="34" charset="0"/>
                <a:ea typeface="+mn-ea"/>
                <a:cs typeface="Arial" charset="0"/>
              </a:rPr>
              <a:t> </a:t>
            </a:r>
            <a:endParaRPr lang="en-US" altLang="en-US" sz="1050" dirty="0"/>
          </a:p>
        </p:txBody>
      </p:sp>
    </p:spTree>
    <p:extLst>
      <p:ext uri="{BB962C8B-B14F-4D97-AF65-F5344CB8AC3E}">
        <p14:creationId xmlns:p14="http://schemas.microsoft.com/office/powerpoint/2010/main" val="2739824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orldisraelnews.com/israeli-minister-israels-intelligence-helped-30-countries-thwart-terror-attacks-2017/?utm_source=MadMimi&amp;utm_medium=email&amp;utm_content=Billionaire+Buffett+a+%27Big+Believer%27+in+Israel%3B+Palestinians%3A+Israel+%27One+Big+Settlement%27%3B+Israel+Helped+30+Nations+Foil+Terror+Attacks+in+2017&amp;utm_campaign=20180227_m144263370_Billionaire+Buffett+a+%27Big+Believer%27+in+Israel%3B+Palestinians%3A+Israel+%27One+Big+Settlement%27%3B+Israel+Helped+30+Nations+Foil+Terror+Attacks+in+2017&amp;utm_term=more_btn_light_png</a:t>
            </a:r>
          </a:p>
        </p:txBody>
      </p:sp>
    </p:spTree>
    <p:extLst>
      <p:ext uri="{BB962C8B-B14F-4D97-AF65-F5344CB8AC3E}">
        <p14:creationId xmlns:p14="http://schemas.microsoft.com/office/powerpoint/2010/main" val="7559582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hlinkClick r:id="rId3"/>
              </a:rPr>
              <a:t>http://www.ulpanor.com/</a:t>
            </a:r>
            <a:r>
              <a:rPr lang="en-US" sz="2000" b="0" i="0" kern="1200" dirty="0">
                <a:solidFill>
                  <a:schemeClr val="tx1"/>
                </a:solidFill>
                <a:effectLst/>
                <a:latin typeface="Arial Rounded MT Bold" pitchFamily="34" charset="0"/>
                <a:ea typeface="+mn-ea"/>
                <a:cs typeface="Arial" charset="0"/>
              </a:rPr>
              <a:t> </a:t>
            </a:r>
            <a:endParaRPr lang="en-US" altLang="en-US" sz="1050" dirty="0"/>
          </a:p>
        </p:txBody>
      </p:sp>
    </p:spTree>
    <p:extLst>
      <p:ext uri="{BB962C8B-B14F-4D97-AF65-F5344CB8AC3E}">
        <p14:creationId xmlns:p14="http://schemas.microsoft.com/office/powerpoint/2010/main" val="37100447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hlinkClick r:id="rId3"/>
              </a:rPr>
              <a:t>http://www.ulpanor.com/</a:t>
            </a:r>
            <a:r>
              <a:rPr lang="en-US" sz="2000" b="0" i="0" kern="1200" dirty="0">
                <a:solidFill>
                  <a:schemeClr val="tx1"/>
                </a:solidFill>
                <a:effectLst/>
                <a:latin typeface="Arial Rounded MT Bold" pitchFamily="34" charset="0"/>
                <a:ea typeface="+mn-ea"/>
                <a:cs typeface="Arial" charset="0"/>
              </a:rPr>
              <a:t> </a:t>
            </a:r>
            <a:endParaRPr lang="en-US" altLang="en-US" sz="1050" dirty="0"/>
          </a:p>
        </p:txBody>
      </p:sp>
    </p:spTree>
    <p:extLst>
      <p:ext uri="{BB962C8B-B14F-4D97-AF65-F5344CB8AC3E}">
        <p14:creationId xmlns:p14="http://schemas.microsoft.com/office/powerpoint/2010/main" val="14218575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hlinkClick r:id="rId3"/>
              </a:rPr>
              <a:t>http://www.ulpanor.com/</a:t>
            </a:r>
            <a:r>
              <a:rPr lang="en-US" sz="2000" b="0" i="0" kern="1200" dirty="0">
                <a:solidFill>
                  <a:schemeClr val="tx1"/>
                </a:solidFill>
                <a:effectLst/>
                <a:latin typeface="Arial Rounded MT Bold" pitchFamily="34" charset="0"/>
                <a:ea typeface="+mn-ea"/>
                <a:cs typeface="Arial" charset="0"/>
              </a:rPr>
              <a:t> </a:t>
            </a:r>
            <a:endParaRPr lang="en-US" altLang="en-US" sz="1050" dirty="0"/>
          </a:p>
        </p:txBody>
      </p:sp>
    </p:spTree>
    <p:extLst>
      <p:ext uri="{BB962C8B-B14F-4D97-AF65-F5344CB8AC3E}">
        <p14:creationId xmlns:p14="http://schemas.microsoft.com/office/powerpoint/2010/main" val="17011562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hlinkClick r:id="rId3"/>
              </a:rPr>
              <a:t>http://www.ulpanor.com/</a:t>
            </a:r>
            <a:r>
              <a:rPr lang="en-US" sz="2000" b="0" i="0" kern="1200" dirty="0">
                <a:solidFill>
                  <a:schemeClr val="tx1"/>
                </a:solidFill>
                <a:effectLst/>
                <a:latin typeface="Arial Rounded MT Bold" pitchFamily="34" charset="0"/>
                <a:ea typeface="+mn-ea"/>
                <a:cs typeface="Arial" charset="0"/>
              </a:rPr>
              <a:t> </a:t>
            </a:r>
            <a:endParaRPr lang="en-US" altLang="en-US" sz="1050" dirty="0"/>
          </a:p>
        </p:txBody>
      </p:sp>
    </p:spTree>
    <p:extLst>
      <p:ext uri="{BB962C8B-B14F-4D97-AF65-F5344CB8AC3E}">
        <p14:creationId xmlns:p14="http://schemas.microsoft.com/office/powerpoint/2010/main" val="41084356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349447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149409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No more notes.</a:t>
            </a:r>
          </a:p>
        </p:txBody>
      </p:sp>
    </p:spTree>
    <p:extLst>
      <p:ext uri="{BB962C8B-B14F-4D97-AF65-F5344CB8AC3E}">
        <p14:creationId xmlns:p14="http://schemas.microsoft.com/office/powerpoint/2010/main" val="631908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51619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23.13-15. Exemplary?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3,2018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44192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23.13-15. Exemplary?</a:t>
            </a:r>
          </a:p>
        </p:txBody>
      </p:sp>
      <p:sp>
        <p:nvSpPr>
          <p:cNvPr id="5" name="Rectangle 3"/>
          <p:cNvSpPr>
            <a:spLocks noGrp="1" noChangeArrowheads="1"/>
          </p:cNvSpPr>
          <p:nvPr>
            <p:ph type="dt" idx="1"/>
          </p:nvPr>
        </p:nvSpPr>
        <p:spPr>
          <a:ln/>
        </p:spPr>
        <p:txBody>
          <a:bodyPr/>
          <a:lstStyle/>
          <a:p>
            <a:r>
              <a:rPr lang="en-US" altLang="en-US">
                <a:solidFill>
                  <a:prstClr val="white"/>
                </a:solidFill>
              </a:rPr>
              <a:t>Mar. 3,2018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kern="1200" dirty="0">
                <a:solidFill>
                  <a:schemeClr val="tx1"/>
                </a:solidFill>
                <a:effectLst/>
                <a:latin typeface="Arial Rounded MT Bold" pitchFamily="34" charset="0"/>
                <a:ea typeface="+mn-ea"/>
                <a:cs typeface="Arial" charset="0"/>
                <a:hlinkClick r:id="rId3"/>
              </a:rPr>
              <a:t>https://youtu.be/Lb5EozgOs2g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kern="1200" dirty="0">
                <a:solidFill>
                  <a:schemeClr val="tx1"/>
                </a:solidFill>
                <a:effectLst/>
                <a:latin typeface="Arial Rounded MT Bold" pitchFamily="34" charset="0"/>
                <a:ea typeface="+mn-ea"/>
                <a:cs typeface="Arial" charset="0"/>
                <a:hlinkClick r:id="rId3"/>
              </a:rPr>
              <a:t>Also</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kern="1200" dirty="0">
                <a:solidFill>
                  <a:schemeClr val="tx1"/>
                </a:solidFill>
                <a:effectLst/>
                <a:latin typeface="Arial Rounded MT Bold" pitchFamily="34" charset="0"/>
                <a:ea typeface="+mn-ea"/>
                <a:cs typeface="Arial" charset="0"/>
                <a:hlinkClick r:id="rId3"/>
              </a:rPr>
              <a:t>https://www.facebook.com/marchoflife/videos/1744828825812790/</a:t>
            </a:r>
            <a:endParaRPr lang="en-US" sz="2000" kern="1200" dirty="0">
              <a:solidFill>
                <a:schemeClr val="tx1"/>
              </a:solidFill>
              <a:effectLst/>
              <a:latin typeface="Arial Rounded MT Bold" pitchFamily="34" charset="0"/>
              <a:ea typeface="+mn-ea"/>
              <a:cs typeface="Arial" charset="0"/>
            </a:endParaRPr>
          </a:p>
          <a:p>
            <a:endParaRPr lang="en-US" altLang="en-US" sz="1050" dirty="0"/>
          </a:p>
        </p:txBody>
      </p:sp>
    </p:spTree>
    <p:extLst>
      <p:ext uri="{BB962C8B-B14F-4D97-AF65-F5344CB8AC3E}">
        <p14:creationId xmlns:p14="http://schemas.microsoft.com/office/powerpoint/2010/main" val="341145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a:p>
        </p:txBody>
      </p:sp>
    </p:spTree>
    <p:extLst>
      <p:ext uri="{BB962C8B-B14F-4D97-AF65-F5344CB8AC3E}">
        <p14:creationId xmlns:p14="http://schemas.microsoft.com/office/powerpoint/2010/main" val="4177895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3245966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27519291"/>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a:p>
        </p:txBody>
      </p:sp>
    </p:spTree>
    <p:extLst>
      <p:ext uri="{BB962C8B-B14F-4D97-AF65-F5344CB8AC3E}">
        <p14:creationId xmlns:p14="http://schemas.microsoft.com/office/powerpoint/2010/main" val="3973520124"/>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ideo" Target="https://www.youtube.com/embed/Lb5EozgOs2g"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Middle East news for openers…</a:t>
            </a:r>
          </a:p>
        </p:txBody>
      </p:sp>
    </p:spTree>
    <p:extLst>
      <p:ext uri="{BB962C8B-B14F-4D97-AF65-F5344CB8AC3E}">
        <p14:creationId xmlns:p14="http://schemas.microsoft.com/office/powerpoint/2010/main" val="3604233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Be a part of history and prophecy!  70 years after the founding of the State is the year of Release!   </a:t>
            </a:r>
          </a:p>
          <a:p>
            <a:pPr algn="l"/>
            <a:r>
              <a:rPr lang="en-US" dirty="0"/>
              <a:t>Just go to OrHaOlam.com</a:t>
            </a:r>
          </a:p>
          <a:p>
            <a:pPr algn="l"/>
            <a:endParaRPr lang="en-US" dirty="0"/>
          </a:p>
          <a:p>
            <a:pPr algn="l"/>
            <a:r>
              <a:rPr lang="en-US" dirty="0"/>
              <a:t>Speaking of streaming…</a:t>
            </a:r>
          </a:p>
        </p:txBody>
      </p:sp>
    </p:spTree>
    <p:extLst>
      <p:ext uri="{BB962C8B-B14F-4D97-AF65-F5344CB8AC3E}">
        <p14:creationId xmlns:p14="http://schemas.microsoft.com/office/powerpoint/2010/main" val="830937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5EA94EFA-DBAE-4A49-8C06-FF492FD6C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2176" y="0"/>
            <a:ext cx="3334522" cy="5143500"/>
          </a:xfrm>
          <a:prstGeom prst="rect">
            <a:avLst/>
          </a:prstGeom>
        </p:spPr>
      </p:pic>
    </p:spTree>
    <p:extLst>
      <p:ext uri="{BB962C8B-B14F-4D97-AF65-F5344CB8AC3E}">
        <p14:creationId xmlns:p14="http://schemas.microsoft.com/office/powerpoint/2010/main" val="406049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026" name="Picture 2" descr="Image may contain: one or more people, people standing, text and outdoor">
            <a:extLst>
              <a:ext uri="{FF2B5EF4-FFF2-40B4-BE49-F238E27FC236}">
                <a16:creationId xmlns:a16="http://schemas.microsoft.com/office/drawing/2014/main" id="{8F9929B4-75EC-42F2-8691-367DC8259B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445"/>
          <a:stretch/>
        </p:blipFill>
        <p:spPr bwMode="auto">
          <a:xfrm>
            <a:off x="2674937" y="9526"/>
            <a:ext cx="4000499" cy="5133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776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a:t>
            </a:r>
            <a:r>
              <a:rPr lang="en-US" altLang="en-US" sz="3456" dirty="0" err="1">
                <a:solidFill>
                  <a:srgbClr val="FFFFFF"/>
                </a:solidFill>
              </a:rPr>
              <a:t>Mattityahu</a:t>
            </a:r>
            <a:r>
              <a:rPr lang="en-US" altLang="en-US" sz="3456" dirty="0">
                <a:solidFill>
                  <a:srgbClr val="FFFFFF"/>
                </a:solidFill>
              </a:rPr>
              <a:t>  </a:t>
            </a:r>
          </a:p>
          <a:p>
            <a:pPr lvl="0" algn="r" eaLnBrk="1" hangingPunct="1"/>
            <a:r>
              <a:rPr lang="en-US" altLang="en-US" sz="3456" dirty="0">
                <a:solidFill>
                  <a:srgbClr val="FFFFFF"/>
                </a:solidFill>
              </a:rPr>
              <a:t>(Matthew) 23:13,15</a:t>
            </a:r>
          </a:p>
        </p:txBody>
      </p:sp>
    </p:spTree>
    <p:extLst>
      <p:ext uri="{BB962C8B-B14F-4D97-AF65-F5344CB8AC3E}">
        <p14:creationId xmlns:p14="http://schemas.microsoft.com/office/powerpoint/2010/main" val="749282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algn="r"/>
            <a:r>
              <a:rPr lang="he-IL" sz="4800" b="1" dirty="0">
                <a:solidFill>
                  <a:srgbClr val="FFFF99"/>
                </a:solidFill>
                <a:latin typeface="David" panose="020E0502060401010101" pitchFamily="34" charset="-79"/>
                <a:cs typeface="David" panose="020E0502060401010101" pitchFamily="34" charset="-79"/>
              </a:rPr>
              <a:t>אוֹי</a:t>
            </a:r>
            <a:r>
              <a:rPr lang="he-IL" sz="4800" b="1" dirty="0">
                <a:latin typeface="David" panose="020E0502060401010101" pitchFamily="34" charset="-79"/>
                <a:cs typeface="David" panose="020E0502060401010101" pitchFamily="34" charset="-79"/>
              </a:rPr>
              <a:t> </a:t>
            </a:r>
            <a:r>
              <a:rPr lang="he-IL" sz="4800" b="1" dirty="0">
                <a:solidFill>
                  <a:srgbClr val="FFFF99"/>
                </a:solidFill>
                <a:latin typeface="David" panose="020E0502060401010101" pitchFamily="34" charset="-79"/>
                <a:cs typeface="David" panose="020E0502060401010101" pitchFamily="34" charset="-79"/>
              </a:rPr>
              <a:t>לָכֶם</a:t>
            </a:r>
            <a:r>
              <a:rPr lang="he-IL" sz="4800" b="1" dirty="0">
                <a:latin typeface="David" panose="020E0502060401010101" pitchFamily="34" charset="-79"/>
                <a:cs typeface="David" panose="020E0502060401010101" pitchFamily="34" charset="-79"/>
              </a:rPr>
              <a:t> סוֹפְרִים וּפְרוּשִׁים צְבוּעִים</a:t>
            </a:r>
            <a:endParaRPr lang="en-US" sz="4800" b="1" dirty="0">
              <a:latin typeface="David" panose="020E0502060401010101" pitchFamily="34" charset="-79"/>
              <a:cs typeface="David" panose="020E0502060401010101" pitchFamily="34" charset="-79"/>
            </a:endParaRPr>
          </a:p>
          <a:p>
            <a:pPr algn="r"/>
            <a:endParaRPr lang="en-US" sz="4321" b="1" dirty="0">
              <a:latin typeface="David" panose="020E0502060401010101" pitchFamily="34" charset="-79"/>
              <a:cs typeface="David" panose="020E0502060401010101" pitchFamily="34" charset="-79"/>
            </a:endParaRPr>
          </a:p>
          <a:p>
            <a:r>
              <a:rPr lang="en-US" dirty="0"/>
              <a:t>   </a:t>
            </a:r>
            <a:r>
              <a:rPr lang="en-US" sz="4000" dirty="0"/>
              <a:t>But </a:t>
            </a:r>
            <a:r>
              <a:rPr lang="en-US" sz="4000" dirty="0">
                <a:solidFill>
                  <a:srgbClr val="FFFF99"/>
                </a:solidFill>
              </a:rPr>
              <a:t>woe</a:t>
            </a:r>
            <a:r>
              <a:rPr lang="en-US" sz="4000" dirty="0"/>
              <a:t> to </a:t>
            </a:r>
            <a:r>
              <a:rPr lang="en-US" sz="4000" dirty="0">
                <a:solidFill>
                  <a:srgbClr val="FFFF99"/>
                </a:solidFill>
              </a:rPr>
              <a:t>you</a:t>
            </a:r>
            <a:r>
              <a:rPr lang="en-US" sz="4000" dirty="0"/>
              <a:t> hypocritical </a:t>
            </a:r>
            <a:r>
              <a:rPr lang="en-US" sz="4000" i="1" dirty="0"/>
              <a:t>Torah</a:t>
            </a:r>
            <a:r>
              <a:rPr lang="en-US" sz="4000" dirty="0"/>
              <a:t>-teachers and </a:t>
            </a:r>
            <a:r>
              <a:rPr lang="en-US" sz="4000" i="1" dirty="0" err="1"/>
              <a:t>P’rushim</a:t>
            </a:r>
            <a:r>
              <a:rPr lang="en-US" sz="4000" dirty="0"/>
              <a:t>! </a:t>
            </a:r>
            <a:endParaRPr lang="en-US" i="1" dirty="0"/>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23:13a</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949592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altLang="en-US" dirty="0"/>
              <a:t>More of a Semitic sense of lamentation than the Greek sense of a threat.   </a:t>
            </a:r>
            <a:r>
              <a:rPr lang="en-US" altLang="en-US" dirty="0">
                <a:solidFill>
                  <a:srgbClr val="FFFF99"/>
                </a:solidFill>
              </a:rPr>
              <a:t>Oy</a:t>
            </a:r>
            <a:r>
              <a:rPr lang="en-US" altLang="en-US" dirty="0"/>
              <a:t> </a:t>
            </a:r>
            <a:r>
              <a:rPr lang="en-US" altLang="en-US" dirty="0" err="1"/>
              <a:t>cp</a:t>
            </a:r>
            <a:r>
              <a:rPr lang="en-US" altLang="en-US" dirty="0"/>
              <a:t> </a:t>
            </a:r>
            <a:r>
              <a:rPr lang="en-US" altLang="en-US" dirty="0">
                <a:solidFill>
                  <a:srgbClr val="FFFF99"/>
                </a:solidFill>
              </a:rPr>
              <a:t>Woe</a:t>
            </a:r>
            <a:endParaRPr lang="en-US" baseline="30000" dirty="0">
              <a:solidFill>
                <a:srgbClr val="FFFF99"/>
              </a:solidFill>
            </a:endParaRPr>
          </a:p>
          <a:p>
            <a:pPr algn="r" rtl="1"/>
            <a:r>
              <a:rPr lang="en-US" baseline="30000" dirty="0" err="1"/>
              <a:t>Yeshahu</a:t>
            </a:r>
            <a:r>
              <a:rPr lang="en-US" baseline="30000" dirty="0"/>
              <a:t>/Is 5.20</a:t>
            </a:r>
            <a:r>
              <a:rPr lang="he-IL" sz="3500" dirty="0"/>
              <a:t> </a:t>
            </a:r>
            <a:r>
              <a:rPr lang="he-IL" b="1" dirty="0">
                <a:solidFill>
                  <a:srgbClr val="FFFF99"/>
                </a:solidFill>
                <a:latin typeface="David" panose="020E0502060401010101" pitchFamily="34" charset="-79"/>
                <a:cs typeface="David" panose="020E0502060401010101" pitchFamily="34" charset="-79"/>
              </a:rPr>
              <a:t>הוֹי</a:t>
            </a:r>
            <a:r>
              <a:rPr lang="he-IL" b="1" dirty="0">
                <a:latin typeface="David" panose="020E0502060401010101" pitchFamily="34" charset="-79"/>
                <a:cs typeface="David" panose="020E0502060401010101" pitchFamily="34" charset="-79"/>
              </a:rPr>
              <a:t> הָאֹמְרִים לָרַע טוֹב, וְלַטּוֹב רָע:</a:t>
            </a:r>
            <a:endParaRPr lang="en-US" b="1" dirty="0">
              <a:latin typeface="David" panose="020E0502060401010101" pitchFamily="34" charset="-79"/>
              <a:cs typeface="David" panose="020E0502060401010101" pitchFamily="34" charset="-79"/>
            </a:endParaRPr>
          </a:p>
          <a:p>
            <a:pPr algn="l"/>
            <a:r>
              <a:rPr lang="en-US" dirty="0">
                <a:solidFill>
                  <a:srgbClr val="FFFF99"/>
                </a:solidFill>
              </a:rPr>
              <a:t>Oy</a:t>
            </a:r>
            <a:r>
              <a:rPr lang="en-US" dirty="0"/>
              <a:t> to those who call evil good</a:t>
            </a:r>
            <a:br>
              <a:rPr lang="en-US" dirty="0"/>
            </a:br>
            <a:r>
              <a:rPr lang="en-US" dirty="0"/>
              <a:t>    and good evil,</a:t>
            </a:r>
          </a:p>
          <a:p>
            <a:pPr rtl="1"/>
            <a:r>
              <a:rPr lang="he-IL" sz="4700" b="1" dirty="0">
                <a:solidFill>
                  <a:srgbClr val="FFFF99"/>
                </a:solidFill>
                <a:latin typeface="David" panose="020E0502060401010101" pitchFamily="34" charset="-79"/>
                <a:cs typeface="David" panose="020E0502060401010101" pitchFamily="34" charset="-79"/>
              </a:rPr>
              <a:t>הוֹי</a:t>
            </a:r>
            <a:r>
              <a:rPr lang="he-IL" dirty="0"/>
              <a:t> </a:t>
            </a:r>
            <a:r>
              <a:rPr lang="en-US" dirty="0"/>
              <a:t>literary) Woe! Alas!</a:t>
            </a:r>
            <a:r>
              <a:rPr lang="he-IL" dirty="0"/>
              <a:t>)</a:t>
            </a:r>
            <a:endParaRPr lang="en-US" dirty="0"/>
          </a:p>
          <a:p>
            <a:pPr rtl="1" fontAlgn="t"/>
            <a:r>
              <a:rPr lang="he-IL" sz="4700" b="1" dirty="0">
                <a:solidFill>
                  <a:srgbClr val="FFFF99"/>
                </a:solidFill>
                <a:latin typeface="David" panose="020E0502060401010101" pitchFamily="34" charset="-79"/>
                <a:cs typeface="David" panose="020E0502060401010101" pitchFamily="34" charset="-79"/>
              </a:rPr>
              <a:t>אוֹי</a:t>
            </a:r>
            <a:r>
              <a:rPr lang="he-IL" dirty="0"/>
              <a:t> </a:t>
            </a:r>
            <a:r>
              <a:rPr lang="en-US" dirty="0"/>
              <a:t>oh, ah, wow, oh my, ouch</a:t>
            </a:r>
            <a:endParaRPr lang="he-IL" dirty="0"/>
          </a:p>
        </p:txBody>
      </p:sp>
    </p:spTree>
    <p:extLst>
      <p:ext uri="{BB962C8B-B14F-4D97-AF65-F5344CB8AC3E}">
        <p14:creationId xmlns:p14="http://schemas.microsoft.com/office/powerpoint/2010/main" val="382407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Yeshahu</a:t>
            </a:r>
            <a:r>
              <a:rPr lang="en-US" baseline="30000" dirty="0"/>
              <a:t>/Is 5.21-23 </a:t>
            </a:r>
            <a:r>
              <a:rPr lang="en-US" dirty="0">
                <a:solidFill>
                  <a:srgbClr val="FFFF99"/>
                </a:solidFill>
              </a:rPr>
              <a:t>Oy </a:t>
            </a:r>
            <a:r>
              <a:rPr lang="en-US" dirty="0"/>
              <a:t>to those who are wise in their own eyes, and clever in their own sight!</a:t>
            </a:r>
            <a:br>
              <a:rPr lang="en-US" dirty="0"/>
            </a:br>
            <a:r>
              <a:rPr lang="en-US" dirty="0">
                <a:solidFill>
                  <a:srgbClr val="FFFF99"/>
                </a:solidFill>
              </a:rPr>
              <a:t>Oy</a:t>
            </a:r>
            <a:r>
              <a:rPr lang="en-US" dirty="0"/>
              <a:t> to those who are heroes at drinking wine, and valiant at mixing drinks,</a:t>
            </a:r>
            <a:r>
              <a:rPr lang="en-US" b="1" baseline="30000" dirty="0"/>
              <a:t> </a:t>
            </a:r>
            <a:r>
              <a:rPr lang="en-US" dirty="0"/>
              <a:t>who justify the wicked for a bribe, and deprive the innocent of justice!</a:t>
            </a:r>
          </a:p>
        </p:txBody>
      </p:sp>
    </p:spTree>
    <p:extLst>
      <p:ext uri="{BB962C8B-B14F-4D97-AF65-F5344CB8AC3E}">
        <p14:creationId xmlns:p14="http://schemas.microsoft.com/office/powerpoint/2010/main" val="428245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algn="r"/>
            <a:r>
              <a:rPr lang="he-IL" sz="4400" b="1" dirty="0">
                <a:latin typeface="David" panose="020E0502060401010101" pitchFamily="34" charset="-79"/>
                <a:cs typeface="David" panose="020E0502060401010101" pitchFamily="34" charset="-79"/>
              </a:rPr>
              <a:t>כִּי סוֹגְרִים אַתֶּם אֶת מַלְכוּת הַשָּׁמַיִם בִּפְנֵי בְּנֵי אָדָם </a:t>
            </a:r>
            <a:endParaRPr lang="en-US" sz="4400" b="1" dirty="0">
              <a:latin typeface="David" panose="020E0502060401010101" pitchFamily="34" charset="-79"/>
              <a:cs typeface="David" panose="020E0502060401010101" pitchFamily="34" charset="-79"/>
            </a:endParaRPr>
          </a:p>
          <a:p>
            <a:r>
              <a:rPr lang="en-US" sz="4300" dirty="0"/>
              <a:t>  </a:t>
            </a:r>
            <a:r>
              <a:rPr lang="en-US" sz="4000" dirty="0"/>
              <a:t>For you are shutting the Kingdom of Heaven in people’s faces,</a:t>
            </a:r>
            <a:endParaRPr lang="en-US" sz="2800" i="1" dirty="0"/>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23:13a</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4072594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הֵן אַתֶּם אֵינְכֶם נִכְנָסִים לְתוֹכָהּ וְגַם לַבָּאִים אֵינְכֶם מַנִּיחִים לְהִכָּנֵס.</a:t>
            </a:r>
          </a:p>
          <a:p>
            <a:pPr algn="r"/>
            <a:r>
              <a:rPr lang="he-IL" sz="1800" b="1" dirty="0">
                <a:latin typeface="David" panose="020E0502060401010101" pitchFamily="34" charset="-79"/>
                <a:cs typeface="David" panose="020E0502060401010101" pitchFamily="34" charset="-79"/>
              </a:rPr>
              <a:t> </a:t>
            </a:r>
            <a:endParaRPr lang="en-US" sz="100" dirty="0"/>
          </a:p>
          <a:p>
            <a:pPr marL="0">
              <a:spcBef>
                <a:spcPts val="0"/>
              </a:spcBef>
              <a:spcAft>
                <a:spcPts val="576"/>
              </a:spcAft>
            </a:pPr>
            <a:r>
              <a:rPr lang="en-US" sz="4000" dirty="0"/>
              <a:t>neither entering yourselves nor allowing those who wish to enter to do so.</a:t>
            </a:r>
            <a:endParaRPr lang="en-US" sz="4000" i="1" dirty="0"/>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23:13b</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091497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How can it be that the </a:t>
            </a:r>
            <a:r>
              <a:rPr lang="en-US" dirty="0" err="1"/>
              <a:t>P’rushim</a:t>
            </a:r>
            <a:r>
              <a:rPr lang="en-US" dirty="0"/>
              <a:t>, scrupulous, observant, knowledgeable of Torah, could receive this OY from Messiah the King? </a:t>
            </a:r>
          </a:p>
        </p:txBody>
      </p:sp>
    </p:spTree>
    <p:extLst>
      <p:ext uri="{BB962C8B-B14F-4D97-AF65-F5344CB8AC3E}">
        <p14:creationId xmlns:p14="http://schemas.microsoft.com/office/powerpoint/2010/main" val="241613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The Islamic Republic is gearing up for the first ever International Hourglass Festival, a gala event celebrating the imminent demise of the State of Israel.</a:t>
            </a:r>
          </a:p>
        </p:txBody>
      </p:sp>
    </p:spTree>
    <p:extLst>
      <p:ext uri="{BB962C8B-B14F-4D97-AF65-F5344CB8AC3E}">
        <p14:creationId xmlns:p14="http://schemas.microsoft.com/office/powerpoint/2010/main" val="3424501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Romans 2.23-24  </a:t>
            </a:r>
            <a:r>
              <a:rPr lang="en-US" dirty="0"/>
              <a:t>You who take such pride in Torah, do you, by disobeying the Torah, dishonor God? — </a:t>
            </a:r>
            <a:r>
              <a:rPr lang="en-US" baseline="30000" dirty="0"/>
              <a:t> </a:t>
            </a:r>
            <a:r>
              <a:rPr lang="en-US" dirty="0"/>
              <a:t>as it says in the </a:t>
            </a:r>
            <a:r>
              <a:rPr lang="en-US" dirty="0" err="1"/>
              <a:t>Tanakh</a:t>
            </a:r>
            <a:r>
              <a:rPr lang="en-US" dirty="0"/>
              <a:t>, “For it is because of you that God’s name is blasphemed by the Goyim.</a:t>
            </a:r>
          </a:p>
        </p:txBody>
      </p:sp>
    </p:spTree>
    <p:extLst>
      <p:ext uri="{BB962C8B-B14F-4D97-AF65-F5344CB8AC3E}">
        <p14:creationId xmlns:p14="http://schemas.microsoft.com/office/powerpoint/2010/main" val="2534593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Yeshahu</a:t>
            </a:r>
            <a:r>
              <a:rPr lang="en-US" baseline="30000" dirty="0"/>
              <a:t>/Is 52.5 </a:t>
            </a:r>
            <a:r>
              <a:rPr lang="en-US" dirty="0"/>
              <a:t>“Now therefore, what do I have here?” it is a declaration of </a:t>
            </a:r>
            <a:r>
              <a:rPr lang="en-US" cap="small" dirty="0" err="1"/>
              <a:t>Adoni</a:t>
            </a:r>
            <a:r>
              <a:rPr lang="en-US" cap="small" dirty="0"/>
              <a:t> </a:t>
            </a:r>
            <a:r>
              <a:rPr lang="en-US" dirty="0"/>
              <a:t>— “My people are taken away for nothing?  Its rulers wail” — it is </a:t>
            </a:r>
            <a:r>
              <a:rPr lang="en-US" cap="small" dirty="0" err="1"/>
              <a:t>Adoni</a:t>
            </a:r>
            <a:r>
              <a:rPr lang="en-US" dirty="0" err="1"/>
              <a:t>’s</a:t>
            </a:r>
            <a:r>
              <a:rPr lang="en-US" dirty="0"/>
              <a:t> declaration —</a:t>
            </a:r>
            <a:br>
              <a:rPr lang="en-US" dirty="0"/>
            </a:br>
            <a:r>
              <a:rPr lang="en-US" dirty="0"/>
              <a:t>“and </a:t>
            </a:r>
            <a:r>
              <a:rPr lang="en-US" dirty="0">
                <a:solidFill>
                  <a:srgbClr val="FFFF99"/>
                </a:solidFill>
              </a:rPr>
              <a:t>My Name is continually blasphemed</a:t>
            </a:r>
            <a:r>
              <a:rPr lang="en-US" dirty="0"/>
              <a:t> all day long.</a:t>
            </a:r>
          </a:p>
        </p:txBody>
      </p:sp>
    </p:spTree>
    <p:extLst>
      <p:ext uri="{BB962C8B-B14F-4D97-AF65-F5344CB8AC3E}">
        <p14:creationId xmlns:p14="http://schemas.microsoft.com/office/powerpoint/2010/main" val="3878867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Yeshahu</a:t>
            </a:r>
            <a:r>
              <a:rPr lang="en-US" baseline="30000" dirty="0"/>
              <a:t>/Is 22.22 </a:t>
            </a:r>
            <a:r>
              <a:rPr lang="en-US" dirty="0"/>
              <a:t>I will set the key of the house of David upon his shoulder—what he opens, no one can shut; what he shuts, and no one can open.</a:t>
            </a:r>
          </a:p>
        </p:txBody>
      </p:sp>
    </p:spTree>
    <p:extLst>
      <p:ext uri="{BB962C8B-B14F-4D97-AF65-F5344CB8AC3E}">
        <p14:creationId xmlns:p14="http://schemas.microsoft.com/office/powerpoint/2010/main" val="4278683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Yekhezkael</a:t>
            </a:r>
            <a:r>
              <a:rPr lang="en-US" baseline="30000" dirty="0"/>
              <a:t>/</a:t>
            </a:r>
            <a:r>
              <a:rPr lang="en-US" baseline="30000" dirty="0" err="1"/>
              <a:t>Ezek</a:t>
            </a:r>
            <a:r>
              <a:rPr lang="en-US" baseline="30000" dirty="0"/>
              <a:t> 36.19-21 </a:t>
            </a:r>
            <a:r>
              <a:rPr lang="en-US" dirty="0"/>
              <a:t>I scattered them among the nations and dispersed them throughout the countries; I judged them in keeping with their manner of life and actions. When they came to the nations they were going to, </a:t>
            </a:r>
            <a:r>
              <a:rPr lang="en-US" dirty="0">
                <a:solidFill>
                  <a:srgbClr val="FFFF99"/>
                </a:solidFill>
              </a:rPr>
              <a:t>they profaned my holy name</a:t>
            </a:r>
            <a:r>
              <a:rPr lang="en-US" dirty="0"/>
              <a:t>; </a:t>
            </a:r>
          </a:p>
        </p:txBody>
      </p:sp>
    </p:spTree>
    <p:extLst>
      <p:ext uri="{BB962C8B-B14F-4D97-AF65-F5344CB8AC3E}">
        <p14:creationId xmlns:p14="http://schemas.microsoft.com/office/powerpoint/2010/main" val="1723674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Yekhezkael</a:t>
            </a:r>
            <a:r>
              <a:rPr lang="en-US" baseline="30000" dirty="0"/>
              <a:t>/</a:t>
            </a:r>
            <a:r>
              <a:rPr lang="en-US" baseline="30000" dirty="0" err="1"/>
              <a:t>Ezek</a:t>
            </a:r>
            <a:r>
              <a:rPr lang="en-US" baseline="30000" dirty="0"/>
              <a:t> 36.19-21 </a:t>
            </a:r>
            <a:r>
              <a:rPr lang="en-US" dirty="0"/>
              <a:t>so that people said of them, ‘These are </a:t>
            </a:r>
            <a:r>
              <a:rPr lang="en-US" cap="small" dirty="0" err="1"/>
              <a:t>Adoni</a:t>
            </a:r>
            <a:r>
              <a:rPr lang="en-US" dirty="0" err="1"/>
              <a:t>’s</a:t>
            </a:r>
            <a:r>
              <a:rPr lang="en-US" dirty="0"/>
              <a:t> people, who have been exiled from his land.’</a:t>
            </a:r>
            <a:r>
              <a:rPr lang="en-US" b="1" baseline="30000" dirty="0"/>
              <a:t> </a:t>
            </a:r>
            <a:r>
              <a:rPr lang="en-US" dirty="0"/>
              <a:t>But I am concerned about </a:t>
            </a:r>
            <a:r>
              <a:rPr lang="en-US" dirty="0">
                <a:solidFill>
                  <a:srgbClr val="FFFF99"/>
                </a:solidFill>
              </a:rPr>
              <a:t>my holy name</a:t>
            </a:r>
            <a:r>
              <a:rPr lang="en-US" dirty="0"/>
              <a:t>, which the house of </a:t>
            </a:r>
            <a:r>
              <a:rPr lang="en-US" dirty="0" err="1"/>
              <a:t>Isra’el</a:t>
            </a:r>
            <a:r>
              <a:rPr lang="en-US" dirty="0"/>
              <a:t> is profaning among the nations where they have gone.</a:t>
            </a:r>
          </a:p>
        </p:txBody>
      </p:sp>
    </p:spTree>
    <p:extLst>
      <p:ext uri="{BB962C8B-B14F-4D97-AF65-F5344CB8AC3E}">
        <p14:creationId xmlns:p14="http://schemas.microsoft.com/office/powerpoint/2010/main" val="3806835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Romans 2.23-24  </a:t>
            </a:r>
            <a:r>
              <a:rPr lang="en-US" dirty="0"/>
              <a:t>You who take such pride in Torah, do you, by disobeying the Torah, dishonor God? — </a:t>
            </a:r>
            <a:r>
              <a:rPr lang="en-US" baseline="30000" dirty="0"/>
              <a:t> </a:t>
            </a:r>
            <a:r>
              <a:rPr lang="en-US" dirty="0"/>
              <a:t>as it says in the </a:t>
            </a:r>
            <a:r>
              <a:rPr lang="en-US" dirty="0" err="1"/>
              <a:t>Tanakh</a:t>
            </a:r>
            <a:r>
              <a:rPr lang="en-US" dirty="0"/>
              <a:t>, “For it is because of you that God’s name is blasphemed by the Goyim.</a:t>
            </a:r>
          </a:p>
        </p:txBody>
      </p:sp>
    </p:spTree>
    <p:extLst>
      <p:ext uri="{BB962C8B-B14F-4D97-AF65-F5344CB8AC3E}">
        <p14:creationId xmlns:p14="http://schemas.microsoft.com/office/powerpoint/2010/main" val="64839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4098" name="Picture 2" descr="Mahatma Gandhi">
            <a:extLst>
              <a:ext uri="{FF2B5EF4-FFF2-40B4-BE49-F238E27FC236}">
                <a16:creationId xmlns:a16="http://schemas.microsoft.com/office/drawing/2014/main" id="{F5F85FA6-016F-4EB0-8658-3E2C213D8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4637" y="0"/>
            <a:ext cx="4245429"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2BD2874-4692-45D3-A1D2-64CE948A0553}"/>
              </a:ext>
            </a:extLst>
          </p:cNvPr>
          <p:cNvSpPr txBox="1"/>
          <p:nvPr/>
        </p:nvSpPr>
        <p:spPr>
          <a:xfrm>
            <a:off x="4008437" y="0"/>
            <a:ext cx="4488729" cy="707886"/>
          </a:xfrm>
          <a:prstGeom prst="rect">
            <a:avLst/>
          </a:prstGeom>
          <a:noFill/>
        </p:spPr>
        <p:txBody>
          <a:bodyPr wrap="none" rtlCol="0">
            <a:spAutoFit/>
          </a:bodyPr>
          <a:lstStyle/>
          <a:p>
            <a:r>
              <a:rPr lang="en-US" dirty="0">
                <a:solidFill>
                  <a:srgbClr val="0070C0"/>
                </a:solidFill>
                <a:effectLst>
                  <a:outerShdw blurRad="38100" dist="38100" dir="2700000" algn="tl">
                    <a:srgbClr val="000000">
                      <a:alpha val="43137"/>
                    </a:srgbClr>
                  </a:outerShdw>
                </a:effectLst>
              </a:rPr>
              <a:t>Mahatma Gandhi</a:t>
            </a:r>
            <a:r>
              <a:rPr lang="en-US" dirty="0"/>
              <a:t> </a:t>
            </a:r>
          </a:p>
        </p:txBody>
      </p:sp>
      <p:sp>
        <p:nvSpPr>
          <p:cNvPr id="6" name="TextBox 5">
            <a:extLst>
              <a:ext uri="{FF2B5EF4-FFF2-40B4-BE49-F238E27FC236}">
                <a16:creationId xmlns:a16="http://schemas.microsoft.com/office/drawing/2014/main" id="{A9290F44-07AD-4896-82B8-AF8E77CDED4B}"/>
              </a:ext>
            </a:extLst>
          </p:cNvPr>
          <p:cNvSpPr txBox="1"/>
          <p:nvPr/>
        </p:nvSpPr>
        <p:spPr>
          <a:xfrm>
            <a:off x="46037" y="63371"/>
            <a:ext cx="3962400" cy="5016758"/>
          </a:xfrm>
          <a:prstGeom prst="rect">
            <a:avLst/>
          </a:prstGeom>
          <a:noFill/>
        </p:spPr>
        <p:txBody>
          <a:bodyPr wrap="square" rtlCol="0">
            <a:spAutoFit/>
          </a:bodyPr>
          <a:lstStyle/>
          <a:p>
            <a:pPr algn="l"/>
            <a:r>
              <a:rPr lang="en-US" dirty="0"/>
              <a:t>“I like your Christ, I do not like your </a:t>
            </a:r>
          </a:p>
          <a:p>
            <a:pPr algn="l"/>
            <a:r>
              <a:rPr lang="en-US" dirty="0"/>
              <a:t>Christians. </a:t>
            </a:r>
          </a:p>
          <a:p>
            <a:pPr algn="l"/>
            <a:r>
              <a:rPr lang="en-US" dirty="0"/>
              <a:t>Your Christians </a:t>
            </a:r>
          </a:p>
          <a:p>
            <a:pPr algn="l"/>
            <a:r>
              <a:rPr lang="en-US" dirty="0"/>
              <a:t>are so unlike </a:t>
            </a:r>
          </a:p>
          <a:p>
            <a:pPr algn="l"/>
            <a:r>
              <a:rPr lang="en-US" dirty="0"/>
              <a:t>your Christ.”</a:t>
            </a:r>
          </a:p>
          <a:p>
            <a:pPr algn="l"/>
            <a:endParaRPr lang="en-US" dirty="0"/>
          </a:p>
        </p:txBody>
      </p:sp>
    </p:spTree>
    <p:extLst>
      <p:ext uri="{BB962C8B-B14F-4D97-AF65-F5344CB8AC3E}">
        <p14:creationId xmlns:p14="http://schemas.microsoft.com/office/powerpoint/2010/main" val="1451699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9218" name="Picture 2" descr="https://upload.wikimedia.org/wikipedia/commons/8/8a/UAL_DC-7.jpg">
            <a:extLst>
              <a:ext uri="{FF2B5EF4-FFF2-40B4-BE49-F238E27FC236}">
                <a16:creationId xmlns:a16="http://schemas.microsoft.com/office/drawing/2014/main" id="{1B8B033A-C52E-48F4-9308-E98DEB7C5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13" y="0"/>
            <a:ext cx="76898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8346B89-CDCB-4752-A1A9-00DC27BF395E}"/>
              </a:ext>
            </a:extLst>
          </p:cNvPr>
          <p:cNvSpPr txBox="1"/>
          <p:nvPr/>
        </p:nvSpPr>
        <p:spPr>
          <a:xfrm>
            <a:off x="1172871" y="3486150"/>
            <a:ext cx="4478790" cy="1323439"/>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A United Airlines </a:t>
            </a:r>
          </a:p>
          <a:p>
            <a:pPr algn="l"/>
            <a:r>
              <a:rPr lang="en-US" dirty="0">
                <a:solidFill>
                  <a:schemeClr val="tx1"/>
                </a:solidFill>
                <a:effectLst>
                  <a:outerShdw blurRad="38100" dist="38100" dir="2700000" algn="tl">
                    <a:srgbClr val="000000">
                      <a:alpha val="43137"/>
                    </a:srgbClr>
                  </a:outerShdw>
                </a:effectLst>
              </a:rPr>
              <a:t>Douglas DC-7</a:t>
            </a:r>
          </a:p>
        </p:txBody>
      </p:sp>
    </p:spTree>
    <p:extLst>
      <p:ext uri="{BB962C8B-B14F-4D97-AF65-F5344CB8AC3E}">
        <p14:creationId xmlns:p14="http://schemas.microsoft.com/office/powerpoint/2010/main" val="2863165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2290" name="Picture 2" descr="https://upload.wikimedia.org/wikipedia/en/4/4c/TWA_L-1049_%27Star_of_the_Seine%27.jpg">
            <a:extLst>
              <a:ext uri="{FF2B5EF4-FFF2-40B4-BE49-F238E27FC236}">
                <a16:creationId xmlns:a16="http://schemas.microsoft.com/office/drawing/2014/main" id="{F92FDEFC-3FB6-4B9D-AA01-2D066000F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06" y="0"/>
            <a:ext cx="687684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D147CEE-E2B3-423B-BB7E-318A8F8B5144}"/>
              </a:ext>
            </a:extLst>
          </p:cNvPr>
          <p:cNvSpPr txBox="1"/>
          <p:nvPr/>
        </p:nvSpPr>
        <p:spPr>
          <a:xfrm>
            <a:off x="503237" y="0"/>
            <a:ext cx="7467606" cy="1200329"/>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A Trans World Airlines Lockheed</a:t>
            </a:r>
          </a:p>
          <a:p>
            <a:r>
              <a:rPr lang="en-US" sz="3600" dirty="0">
                <a:effectLst>
                  <a:outerShdw blurRad="38100" dist="38100" dir="2700000" algn="tl">
                    <a:srgbClr val="000000">
                      <a:alpha val="43137"/>
                    </a:srgbClr>
                  </a:outerShdw>
                </a:effectLst>
              </a:rPr>
              <a:t> L-1049 Super Constellation</a:t>
            </a:r>
          </a:p>
        </p:txBody>
      </p:sp>
    </p:spTree>
    <p:extLst>
      <p:ext uri="{BB962C8B-B14F-4D97-AF65-F5344CB8AC3E}">
        <p14:creationId xmlns:p14="http://schemas.microsoft.com/office/powerpoint/2010/main" val="3744893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At about 10:30 AM the flight paths of the two aircraft intersected over the Grand Canyon, and they collided at a closing angle of about 25 degrees.  The United DC-7 was banked to the right and pitched down at the time of the collision, suggesting that one or possibly both of the United pilots saw the TWA Constellation seconds before impact.</a:t>
            </a:r>
          </a:p>
        </p:txBody>
      </p:sp>
    </p:spTree>
    <p:extLst>
      <p:ext uri="{BB962C8B-B14F-4D97-AF65-F5344CB8AC3E}">
        <p14:creationId xmlns:p14="http://schemas.microsoft.com/office/powerpoint/2010/main" val="2063137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i="1" dirty="0"/>
              <a:t>Iran Front Page</a:t>
            </a:r>
            <a:r>
              <a:rPr lang="en-US" dirty="0"/>
              <a:t> reported that the event's marketing information features an hourglass and a disintegrating Star of David above the words "25 Years," a reference to predictions by Iran's top leadership that Israel would cease to exist within the next quarter century.</a:t>
            </a:r>
          </a:p>
          <a:p>
            <a:pPr algn="l"/>
            <a:endParaRPr lang="en-US" dirty="0"/>
          </a:p>
        </p:txBody>
      </p:sp>
    </p:spTree>
    <p:extLst>
      <p:ext uri="{BB962C8B-B14F-4D97-AF65-F5344CB8AC3E}">
        <p14:creationId xmlns:p14="http://schemas.microsoft.com/office/powerpoint/2010/main" val="2601007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DC-7's upraised left wing clipped the top of the Constellation’s vertical stabilizer and struck the fuselage </a:t>
            </a:r>
            <a:r>
              <a:rPr lang="en-US" dirty="0" err="1"/>
              <a:t>causingtail</a:t>
            </a:r>
            <a:r>
              <a:rPr lang="en-US" dirty="0"/>
              <a:t> assembly to break away from the rest of the airframe. </a:t>
            </a:r>
          </a:p>
        </p:txBody>
      </p:sp>
    </p:spTree>
    <p:extLst>
      <p:ext uri="{BB962C8B-B14F-4D97-AF65-F5344CB8AC3E}">
        <p14:creationId xmlns:p14="http://schemas.microsoft.com/office/powerpoint/2010/main" val="162898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At the same time, the propeller on the DC-7's left outboard, or number one engine, chopped a series of gashes into the bottom of the Constellation's fuselage.</a:t>
            </a:r>
          </a:p>
          <a:p>
            <a:pPr algn="l"/>
            <a:r>
              <a:rPr lang="en-US" dirty="0"/>
              <a:t>Artist’s rendering…</a:t>
            </a:r>
          </a:p>
        </p:txBody>
      </p:sp>
    </p:spTree>
    <p:extLst>
      <p:ext uri="{BB962C8B-B14F-4D97-AF65-F5344CB8AC3E}">
        <p14:creationId xmlns:p14="http://schemas.microsoft.com/office/powerpoint/2010/main" val="1233955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https://upload.wikimedia.org/wikipedia/commons/7/7c/1956_Grand_Canyon_mid-air_collision.png">
            <a:extLst>
              <a:ext uri="{FF2B5EF4-FFF2-40B4-BE49-F238E27FC236}">
                <a16:creationId xmlns:a16="http://schemas.microsoft.com/office/drawing/2014/main" id="{10079C64-D859-440C-8228-7262465284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0"/>
            <a:ext cx="7615238"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E73C0DE-95E4-4847-A5AF-4BB34686988F}"/>
              </a:ext>
            </a:extLst>
          </p:cNvPr>
          <p:cNvSpPr txBox="1"/>
          <p:nvPr/>
        </p:nvSpPr>
        <p:spPr>
          <a:xfrm>
            <a:off x="884237" y="209550"/>
            <a:ext cx="45719" cy="707886"/>
          </a:xfrm>
          <a:prstGeom prst="rect">
            <a:avLst/>
          </a:prstGeom>
          <a:noFill/>
        </p:spPr>
        <p:txBody>
          <a:bodyPr wrap="square" rtlCol="0">
            <a:spAutoFit/>
          </a:bodyPr>
          <a:lstStyle/>
          <a:p>
            <a:pPr algn="l"/>
            <a:endParaRPr lang="en-US" dirty="0"/>
          </a:p>
        </p:txBody>
      </p:sp>
      <p:sp>
        <p:nvSpPr>
          <p:cNvPr id="3" name="TextBox 2">
            <a:extLst>
              <a:ext uri="{FF2B5EF4-FFF2-40B4-BE49-F238E27FC236}">
                <a16:creationId xmlns:a16="http://schemas.microsoft.com/office/drawing/2014/main" id="{6D953F17-9BDF-4034-9D82-CB2E077CD487}"/>
              </a:ext>
            </a:extLst>
          </p:cNvPr>
          <p:cNvSpPr txBox="1"/>
          <p:nvPr/>
        </p:nvSpPr>
        <p:spPr>
          <a:xfrm>
            <a:off x="198431" y="57150"/>
            <a:ext cx="8381998" cy="1261884"/>
          </a:xfrm>
          <a:prstGeom prst="rect">
            <a:avLst/>
          </a:prstGeom>
          <a:noFill/>
        </p:spPr>
        <p:txBody>
          <a:bodyPr wrap="square" rtlCol="0">
            <a:spAutoFit/>
          </a:bodyPr>
          <a:lstStyle/>
          <a:p>
            <a:pPr algn="l"/>
            <a:r>
              <a:rPr lang="en-US" sz="3600" dirty="0">
                <a:solidFill>
                  <a:srgbClr val="0070C0"/>
                </a:solidFill>
                <a:effectLst>
                  <a:outerShdw blurRad="38100" dist="38100" dir="2700000" algn="tl">
                    <a:srgbClr val="000000">
                      <a:alpha val="43137"/>
                    </a:srgbClr>
                  </a:outerShdw>
                </a:effectLst>
              </a:rPr>
              <a:t>1956 Grand Canyon mid-air collision</a:t>
            </a:r>
          </a:p>
          <a:p>
            <a:pPr algn="l"/>
            <a:endParaRPr lang="en-US" dirty="0"/>
          </a:p>
        </p:txBody>
      </p:sp>
    </p:spTree>
    <p:extLst>
      <p:ext uri="{BB962C8B-B14F-4D97-AF65-F5344CB8AC3E}">
        <p14:creationId xmlns:p14="http://schemas.microsoft.com/office/powerpoint/2010/main" val="3939762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The Board determines that the probable cause of this mid-air collision was that </a:t>
            </a:r>
            <a:r>
              <a:rPr lang="en-US" dirty="0">
                <a:solidFill>
                  <a:srgbClr val="FFFF99"/>
                </a:solidFill>
              </a:rPr>
              <a:t>the pilots did not see each other in time to avoid the collision</a:t>
            </a:r>
            <a:r>
              <a:rPr lang="en-US" dirty="0"/>
              <a:t>. It is not possible to determine why the pilots did not see each other, but the evidence suggests that it resulted from any one or a combination of the following factors</a:t>
            </a:r>
          </a:p>
        </p:txBody>
      </p:sp>
    </p:spTree>
    <p:extLst>
      <p:ext uri="{BB962C8B-B14F-4D97-AF65-F5344CB8AC3E}">
        <p14:creationId xmlns:p14="http://schemas.microsoft.com/office/powerpoint/2010/main" val="1441244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Intervening clouds reducing time for visual separation, visual limitations due to cockpit visibility, and preoccupation with normal cockpit duties, preoccupation with matters unrelated to cockpit duties</a:t>
            </a:r>
          </a:p>
        </p:txBody>
      </p:sp>
    </p:spTree>
    <p:extLst>
      <p:ext uri="{BB962C8B-B14F-4D97-AF65-F5344CB8AC3E}">
        <p14:creationId xmlns:p14="http://schemas.microsoft.com/office/powerpoint/2010/main" val="664571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such as attempting to provide the passengers with a more scenic view of the Grand Canyon area, physiological limits to human vision reducing the time opportunity to see and avoid the other aircraft</a:t>
            </a:r>
          </a:p>
        </p:txBody>
      </p:sp>
    </p:spTree>
    <p:extLst>
      <p:ext uri="{BB962C8B-B14F-4D97-AF65-F5344CB8AC3E}">
        <p14:creationId xmlns:p14="http://schemas.microsoft.com/office/powerpoint/2010/main" val="4250045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Milford "Mel" Hunter, a scientific and technical illustrator with LIFE Magazine wrote:</a:t>
            </a:r>
          </a:p>
          <a:p>
            <a:pPr algn="l"/>
            <a:r>
              <a:rPr lang="en-US" dirty="0"/>
              <a:t>I was able to plot the two intersecting flight paths, </a:t>
            </a:r>
            <a:r>
              <a:rPr lang="en-US" dirty="0">
                <a:solidFill>
                  <a:srgbClr val="FFFF99"/>
                </a:solidFill>
              </a:rPr>
              <a:t>and the fact that both planes were in each other's blind spot. </a:t>
            </a:r>
            <a:endParaRPr lang="en-US" dirty="0"/>
          </a:p>
        </p:txBody>
      </p:sp>
    </p:spTree>
    <p:extLst>
      <p:ext uri="{BB962C8B-B14F-4D97-AF65-F5344CB8AC3E}">
        <p14:creationId xmlns:p14="http://schemas.microsoft.com/office/powerpoint/2010/main" val="3191881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 remember showing that the descending aircraft's propellers chewed a series of gashes along the fuselage top of the ascending aircraft. </a:t>
            </a:r>
          </a:p>
          <a:p>
            <a:pPr algn="l"/>
            <a:endParaRPr lang="en-US" dirty="0"/>
          </a:p>
        </p:txBody>
      </p:sp>
    </p:spTree>
    <p:extLst>
      <p:ext uri="{BB962C8B-B14F-4D97-AF65-F5344CB8AC3E}">
        <p14:creationId xmlns:p14="http://schemas.microsoft.com/office/powerpoint/2010/main" val="3222553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https://upload.wikimedia.org/wikipedia/commons/7/7c/1956_Grand_Canyon_mid-air_collision.png">
            <a:extLst>
              <a:ext uri="{FF2B5EF4-FFF2-40B4-BE49-F238E27FC236}">
                <a16:creationId xmlns:a16="http://schemas.microsoft.com/office/drawing/2014/main" id="{10079C64-D859-440C-8228-7262465284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0"/>
            <a:ext cx="7615238"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E73C0DE-95E4-4847-A5AF-4BB34686988F}"/>
              </a:ext>
            </a:extLst>
          </p:cNvPr>
          <p:cNvSpPr txBox="1"/>
          <p:nvPr/>
        </p:nvSpPr>
        <p:spPr>
          <a:xfrm>
            <a:off x="884237" y="209550"/>
            <a:ext cx="45719" cy="707886"/>
          </a:xfrm>
          <a:prstGeom prst="rect">
            <a:avLst/>
          </a:prstGeom>
          <a:noFill/>
        </p:spPr>
        <p:txBody>
          <a:bodyPr wrap="square" rtlCol="0">
            <a:spAutoFit/>
          </a:bodyPr>
          <a:lstStyle/>
          <a:p>
            <a:pPr algn="l"/>
            <a:endParaRPr lang="en-US" dirty="0"/>
          </a:p>
        </p:txBody>
      </p:sp>
      <p:sp>
        <p:nvSpPr>
          <p:cNvPr id="3" name="TextBox 2">
            <a:extLst>
              <a:ext uri="{FF2B5EF4-FFF2-40B4-BE49-F238E27FC236}">
                <a16:creationId xmlns:a16="http://schemas.microsoft.com/office/drawing/2014/main" id="{6D953F17-9BDF-4034-9D82-CB2E077CD487}"/>
              </a:ext>
            </a:extLst>
          </p:cNvPr>
          <p:cNvSpPr txBox="1"/>
          <p:nvPr/>
        </p:nvSpPr>
        <p:spPr>
          <a:xfrm>
            <a:off x="198431" y="57150"/>
            <a:ext cx="8381998" cy="1261884"/>
          </a:xfrm>
          <a:prstGeom prst="rect">
            <a:avLst/>
          </a:prstGeom>
          <a:noFill/>
        </p:spPr>
        <p:txBody>
          <a:bodyPr wrap="square" rtlCol="0">
            <a:spAutoFit/>
          </a:bodyPr>
          <a:lstStyle/>
          <a:p>
            <a:pPr algn="l"/>
            <a:r>
              <a:rPr lang="en-US" sz="3600" dirty="0">
                <a:solidFill>
                  <a:srgbClr val="0070C0"/>
                </a:solidFill>
                <a:effectLst>
                  <a:outerShdw blurRad="38100" dist="38100" dir="2700000" algn="tl">
                    <a:srgbClr val="000000">
                      <a:alpha val="43137"/>
                    </a:srgbClr>
                  </a:outerShdw>
                </a:effectLst>
              </a:rPr>
              <a:t>1956 Grand Canyon mid-air collision</a:t>
            </a:r>
          </a:p>
          <a:p>
            <a:pPr algn="l"/>
            <a:endParaRPr lang="en-US" dirty="0"/>
          </a:p>
        </p:txBody>
      </p:sp>
    </p:spTree>
    <p:extLst>
      <p:ext uri="{BB962C8B-B14F-4D97-AF65-F5344CB8AC3E}">
        <p14:creationId xmlns:p14="http://schemas.microsoft.com/office/powerpoint/2010/main" val="1080036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solidFill>
                  <a:srgbClr val="FFFF99"/>
                </a:solidFill>
              </a:rPr>
              <a:t>You can be wrong being right.</a:t>
            </a:r>
          </a:p>
          <a:p>
            <a:pPr marL="231775" indent="-231775" algn="l">
              <a:buFont typeface="Arial" panose="020B0604020202020204" pitchFamily="34" charset="0"/>
              <a:buChar char="•"/>
            </a:pPr>
            <a:r>
              <a:rPr lang="en-US" dirty="0"/>
              <a:t>The pilots thought they were right, and </a:t>
            </a:r>
            <a:r>
              <a:rPr lang="en-US" dirty="0">
                <a:solidFill>
                  <a:srgbClr val="FFFF99"/>
                </a:solidFill>
              </a:rPr>
              <a:t>mostly</a:t>
            </a:r>
            <a:r>
              <a:rPr lang="en-US" dirty="0"/>
              <a:t> were right.</a:t>
            </a:r>
          </a:p>
          <a:p>
            <a:pPr marL="231775" indent="-231775" algn="l">
              <a:buFont typeface="Arial" panose="020B0604020202020204" pitchFamily="34" charset="0"/>
              <a:buChar char="•"/>
            </a:pPr>
            <a:r>
              <a:rPr lang="en-US" dirty="0" err="1"/>
              <a:t>P’rushim</a:t>
            </a:r>
            <a:r>
              <a:rPr lang="en-US" dirty="0"/>
              <a:t> thought they were doing right, and </a:t>
            </a:r>
            <a:r>
              <a:rPr lang="en-US" dirty="0">
                <a:solidFill>
                  <a:srgbClr val="FFFF99"/>
                </a:solidFill>
              </a:rPr>
              <a:t>for the most part were,</a:t>
            </a:r>
            <a:r>
              <a:rPr lang="en-US" dirty="0"/>
              <a:t> but missed Messiah.</a:t>
            </a:r>
          </a:p>
        </p:txBody>
      </p:sp>
    </p:spTree>
    <p:extLst>
      <p:ext uri="{BB962C8B-B14F-4D97-AF65-F5344CB8AC3E}">
        <p14:creationId xmlns:p14="http://schemas.microsoft.com/office/powerpoint/2010/main" val="1925436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026" name="Picture 2" descr="http://www.israeltoday.co.il/Portals/0/news/F170918AL04.jpg">
            <a:extLst>
              <a:ext uri="{FF2B5EF4-FFF2-40B4-BE49-F238E27FC236}">
                <a16:creationId xmlns:a16="http://schemas.microsoft.com/office/drawing/2014/main" id="{7E98AD1E-3E51-4977-A8A0-6C1141CB7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91" y="6080"/>
            <a:ext cx="8012046" cy="45040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1132184-34D0-4F33-AF0B-655FCF3A346E}"/>
              </a:ext>
            </a:extLst>
          </p:cNvPr>
          <p:cNvSpPr txBox="1"/>
          <p:nvPr/>
        </p:nvSpPr>
        <p:spPr>
          <a:xfrm>
            <a:off x="0" y="3790950"/>
            <a:ext cx="28024173" cy="1261884"/>
          </a:xfrm>
          <a:prstGeom prst="rect">
            <a:avLst/>
          </a:prstGeom>
          <a:noFill/>
        </p:spPr>
        <p:txBody>
          <a:bodyPr wrap="square" rtlCol="0">
            <a:spAutoFit/>
          </a:bodyPr>
          <a:lstStyle/>
          <a:p>
            <a:pPr algn="l"/>
            <a:r>
              <a:rPr lang="en-US" sz="2800" i="1" dirty="0"/>
              <a:t>The United Nations continue to insist that the</a:t>
            </a:r>
          </a:p>
          <a:p>
            <a:pPr algn="l"/>
            <a:r>
              <a:rPr lang="en-US" sz="2800" i="1" dirty="0"/>
              <a:t>Iranian regime is becoming more "moderate." </a:t>
            </a:r>
          </a:p>
          <a:p>
            <a:pPr algn="l"/>
            <a:r>
              <a:rPr lang="en-US" sz="2000" i="1" dirty="0"/>
              <a:t>(Amir Levy/Flash90)</a:t>
            </a:r>
            <a:endParaRPr lang="en-US" sz="2000" dirty="0"/>
          </a:p>
        </p:txBody>
      </p:sp>
    </p:spTree>
    <p:extLst>
      <p:ext uri="{BB962C8B-B14F-4D97-AF65-F5344CB8AC3E}">
        <p14:creationId xmlns:p14="http://schemas.microsoft.com/office/powerpoint/2010/main" val="1223751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CEFD4B-9CD3-451E-873F-F099C152B4A1}"/>
              </a:ext>
            </a:extLst>
          </p:cNvPr>
          <p:cNvPicPr>
            <a:picLocks noChangeAspect="1"/>
          </p:cNvPicPr>
          <p:nvPr/>
        </p:nvPicPr>
        <p:blipFill>
          <a:blip r:embed="rId3"/>
          <a:stretch>
            <a:fillRect/>
          </a:stretch>
        </p:blipFill>
        <p:spPr>
          <a:xfrm>
            <a:off x="2720798" y="0"/>
            <a:ext cx="3337278"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1408063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Or </a:t>
            </a:r>
            <a:r>
              <a:rPr lang="en-US" dirty="0" err="1"/>
              <a:t>HaOlam</a:t>
            </a:r>
            <a:r>
              <a:rPr lang="en-US" dirty="0"/>
              <a:t> has hosted 4 or 5 Craig Hill Seminars</a:t>
            </a:r>
          </a:p>
          <a:p>
            <a:pPr marL="287338" indent="-287338" algn="l">
              <a:buFont typeface="Arial" panose="020B0604020202020204" pitchFamily="34" charset="0"/>
              <a:buChar char="•"/>
            </a:pPr>
            <a:r>
              <a:rPr lang="en-US" dirty="0"/>
              <a:t>His 4 year old son’s hamburger story: devalued</a:t>
            </a:r>
          </a:p>
          <a:p>
            <a:pPr marL="287338" indent="-287338" algn="l">
              <a:buFont typeface="Arial" panose="020B0604020202020204" pitchFamily="34" charset="0"/>
              <a:buChar char="•"/>
            </a:pPr>
            <a:r>
              <a:rPr lang="en-US" dirty="0"/>
              <a:t>Bill and Sue and weekend vacation</a:t>
            </a:r>
          </a:p>
          <a:p>
            <a:pPr marL="287338" indent="-287338" algn="l">
              <a:buFont typeface="Arial" panose="020B0604020202020204" pitchFamily="34" charset="0"/>
              <a:buChar char="•"/>
            </a:pPr>
            <a:r>
              <a:rPr lang="en-US" dirty="0"/>
              <a:t>Joe and Cathy spiritual growth.</a:t>
            </a:r>
          </a:p>
          <a:p>
            <a:pPr algn="l"/>
            <a:endParaRPr lang="en-US" dirty="0"/>
          </a:p>
        </p:txBody>
      </p:sp>
    </p:spTree>
    <p:extLst>
      <p:ext uri="{BB962C8B-B14F-4D97-AF65-F5344CB8AC3E}">
        <p14:creationId xmlns:p14="http://schemas.microsoft.com/office/powerpoint/2010/main" val="72070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Mtt</a:t>
            </a:r>
            <a:r>
              <a:rPr lang="en-US" baseline="30000" dirty="0"/>
              <a:t> 18.4 </a:t>
            </a:r>
            <a:r>
              <a:rPr lang="en-US" dirty="0"/>
              <a:t>Whoever then shall humble himself like this child, this one is the greatest in the kingdom of heaven.</a:t>
            </a:r>
          </a:p>
        </p:txBody>
      </p:sp>
    </p:spTree>
    <p:extLst>
      <p:ext uri="{BB962C8B-B14F-4D97-AF65-F5344CB8AC3E}">
        <p14:creationId xmlns:p14="http://schemas.microsoft.com/office/powerpoint/2010/main" val="2429757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Mtt</a:t>
            </a:r>
            <a:r>
              <a:rPr lang="en-US" baseline="30000" dirty="0"/>
              <a:t> 20.26-28  </a:t>
            </a:r>
            <a:r>
              <a:rPr lang="en-US" dirty="0"/>
              <a:t>Whoever among you wants to be a leader must become your servant, and whoever wants to be first must be your slave!</a:t>
            </a:r>
            <a:r>
              <a:rPr lang="en-US" b="1" baseline="30000" dirty="0"/>
              <a:t> </a:t>
            </a:r>
            <a:r>
              <a:rPr lang="en-US" dirty="0"/>
              <a:t>For the Son of Man did not come to be served, but to serve — and to give his life as a ransom for many.”</a:t>
            </a:r>
          </a:p>
        </p:txBody>
      </p:sp>
    </p:spTree>
    <p:extLst>
      <p:ext uri="{BB962C8B-B14F-4D97-AF65-F5344CB8AC3E}">
        <p14:creationId xmlns:p14="http://schemas.microsoft.com/office/powerpoint/2010/main" val="183771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first one in a conflict to see where they are wrong is the Messiah-like one.  The winner. </a:t>
            </a:r>
          </a:p>
        </p:txBody>
      </p:sp>
    </p:spTree>
    <p:extLst>
      <p:ext uri="{BB962C8B-B14F-4D97-AF65-F5344CB8AC3E}">
        <p14:creationId xmlns:p14="http://schemas.microsoft.com/office/powerpoint/2010/main" val="21696881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Dr. Larry Crabb, </a:t>
            </a:r>
            <a:r>
              <a:rPr lang="en-US" i="1" dirty="0"/>
              <a:t>The Marriage Builder</a:t>
            </a:r>
            <a:r>
              <a:rPr lang="en-US" dirty="0"/>
              <a:t>,  two basic longings.</a:t>
            </a:r>
          </a:p>
          <a:p>
            <a:pPr marL="742950" indent="-742950" algn="l">
              <a:buAutoNum type="arabicPeriod"/>
            </a:pPr>
            <a:r>
              <a:rPr lang="en-US" dirty="0"/>
              <a:t>Security</a:t>
            </a:r>
          </a:p>
          <a:p>
            <a:pPr marL="742950" indent="-742950" algn="l">
              <a:buAutoNum type="arabicPeriod"/>
            </a:pPr>
            <a:r>
              <a:rPr lang="en-US" dirty="0"/>
              <a:t>Significance</a:t>
            </a:r>
          </a:p>
          <a:p>
            <a:pPr algn="l"/>
            <a:r>
              <a:rPr lang="en-US" dirty="0"/>
              <a:t>These cannot be gotten, only given.</a:t>
            </a:r>
          </a:p>
        </p:txBody>
      </p:sp>
    </p:spTree>
    <p:extLst>
      <p:ext uri="{BB962C8B-B14F-4D97-AF65-F5344CB8AC3E}">
        <p14:creationId xmlns:p14="http://schemas.microsoft.com/office/powerpoint/2010/main" val="822382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457200" indent="-457200" algn="l">
              <a:buAutoNum type="arabicPeriod"/>
            </a:pPr>
            <a:r>
              <a:rPr lang="en-US" dirty="0"/>
              <a:t>Ask </a:t>
            </a:r>
            <a:r>
              <a:rPr lang="en-US" dirty="0" err="1"/>
              <a:t>A</a:t>
            </a:r>
            <a:r>
              <a:rPr lang="en-US" cap="small" dirty="0" err="1"/>
              <a:t>doni</a:t>
            </a:r>
            <a:r>
              <a:rPr lang="en-US" dirty="0"/>
              <a:t> to help you discern where you’ve hurt x.</a:t>
            </a:r>
          </a:p>
          <a:p>
            <a:pPr marL="400050" indent="-400050" algn="l">
              <a:buAutoNum type="arabicPeriod"/>
            </a:pPr>
            <a:r>
              <a:rPr lang="en-US" dirty="0"/>
              <a:t>If you have been hurt, ask Yeshua for grace to forgive.  Release.</a:t>
            </a:r>
          </a:p>
          <a:p>
            <a:pPr marL="400050" indent="-400050" algn="l">
              <a:buAutoNum type="arabicPeriod"/>
            </a:pPr>
            <a:r>
              <a:rPr lang="en-US" dirty="0"/>
              <a:t>Ask the </a:t>
            </a:r>
            <a:r>
              <a:rPr lang="en-US" dirty="0" err="1"/>
              <a:t>Ruakh</a:t>
            </a:r>
            <a:r>
              <a:rPr lang="en-US" dirty="0"/>
              <a:t>, “How have I cursed my friend’s identity?”</a:t>
            </a:r>
          </a:p>
        </p:txBody>
      </p:sp>
    </p:spTree>
    <p:extLst>
      <p:ext uri="{BB962C8B-B14F-4D97-AF65-F5344CB8AC3E}">
        <p14:creationId xmlns:p14="http://schemas.microsoft.com/office/powerpoint/2010/main" val="2809678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514350" indent="-514350" algn="l">
              <a:buFont typeface="+mj-lt"/>
              <a:buAutoNum type="arabicPeriod" startAt="4"/>
            </a:pPr>
            <a:r>
              <a:rPr lang="en-US" dirty="0"/>
              <a:t>Verify with your friend his/her </a:t>
            </a:r>
            <a:r>
              <a:rPr lang="en-US" dirty="0">
                <a:solidFill>
                  <a:srgbClr val="FFFF99"/>
                </a:solidFill>
              </a:rPr>
              <a:t>feelings</a:t>
            </a:r>
            <a:r>
              <a:rPr lang="en-US" dirty="0"/>
              <a:t>.</a:t>
            </a:r>
          </a:p>
          <a:p>
            <a:pPr marL="514350" indent="-514350" algn="l">
              <a:buFont typeface="+mj-lt"/>
              <a:buAutoNum type="arabicPeriod" startAt="4"/>
            </a:pPr>
            <a:r>
              <a:rPr lang="en-US" dirty="0"/>
              <a:t>LISTEN.  Affirm.</a:t>
            </a:r>
          </a:p>
          <a:p>
            <a:pPr marL="514350" indent="-514350" algn="l">
              <a:buFont typeface="+mj-lt"/>
              <a:buAutoNum type="arabicPeriod" startAt="4"/>
            </a:pPr>
            <a:r>
              <a:rPr lang="en-US" dirty="0"/>
              <a:t>Repent.  Apologize.</a:t>
            </a:r>
          </a:p>
          <a:p>
            <a:pPr marL="514350" indent="-514350" algn="l">
              <a:buFont typeface="+mj-lt"/>
              <a:buAutoNum type="arabicPeriod" startAt="4"/>
            </a:pPr>
            <a:r>
              <a:rPr lang="en-US" dirty="0"/>
              <a:t>If it’s time and temperature, ask for forgiveness.</a:t>
            </a:r>
          </a:p>
          <a:p>
            <a:pPr marL="514350" indent="-514350" algn="l">
              <a:buFont typeface="+mj-lt"/>
              <a:buAutoNum type="arabicPeriod" startAt="4"/>
            </a:pPr>
            <a:r>
              <a:rPr lang="en-US" dirty="0"/>
              <a:t>Bless your friend.</a:t>
            </a:r>
          </a:p>
        </p:txBody>
      </p:sp>
    </p:spTree>
    <p:extLst>
      <p:ext uri="{BB962C8B-B14F-4D97-AF65-F5344CB8AC3E}">
        <p14:creationId xmlns:p14="http://schemas.microsoft.com/office/powerpoint/2010/main" val="12658068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solidFill>
                  <a:srgbClr val="FFFF99"/>
                </a:solidFill>
              </a:rPr>
              <a:t>You can be wrong being right.</a:t>
            </a:r>
          </a:p>
          <a:p>
            <a:pPr marL="231775" indent="-231775" algn="l">
              <a:buFont typeface="Arial" panose="020B0604020202020204" pitchFamily="34" charset="0"/>
              <a:buChar char="•"/>
            </a:pPr>
            <a:r>
              <a:rPr lang="en-US" dirty="0"/>
              <a:t>The pilots thought they were right, and </a:t>
            </a:r>
            <a:r>
              <a:rPr lang="en-US" dirty="0">
                <a:solidFill>
                  <a:srgbClr val="FFFF99"/>
                </a:solidFill>
              </a:rPr>
              <a:t>mostly</a:t>
            </a:r>
            <a:r>
              <a:rPr lang="en-US" dirty="0"/>
              <a:t> were right.</a:t>
            </a:r>
          </a:p>
          <a:p>
            <a:pPr marL="231775" indent="-231775" algn="l">
              <a:buFont typeface="Arial" panose="020B0604020202020204" pitchFamily="34" charset="0"/>
              <a:buChar char="•"/>
            </a:pPr>
            <a:r>
              <a:rPr lang="en-US" dirty="0" err="1"/>
              <a:t>P’rushim</a:t>
            </a:r>
            <a:r>
              <a:rPr lang="en-US" dirty="0"/>
              <a:t> thought they were doing right, and for the most part were, but missed Messiah.</a:t>
            </a:r>
          </a:p>
          <a:p>
            <a:pPr marL="231775" indent="-231775" algn="l">
              <a:buFont typeface="Arial" panose="020B0604020202020204" pitchFamily="34" charset="0"/>
              <a:buChar char="•"/>
            </a:pPr>
            <a:r>
              <a:rPr lang="en-US" dirty="0"/>
              <a:t>Another approach to this…</a:t>
            </a:r>
          </a:p>
        </p:txBody>
      </p:sp>
    </p:spTree>
    <p:extLst>
      <p:ext uri="{BB962C8B-B14F-4D97-AF65-F5344CB8AC3E}">
        <p14:creationId xmlns:p14="http://schemas.microsoft.com/office/powerpoint/2010/main" val="20847638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949F49DD-C637-42B8-A44F-083CC0F2AD17}"/>
              </a:ext>
            </a:extLst>
          </p:cNvPr>
          <p:cNvPicPr>
            <a:picLocks noChangeAspect="1"/>
          </p:cNvPicPr>
          <p:nvPr/>
        </p:nvPicPr>
        <p:blipFill>
          <a:blip r:embed="rId3"/>
          <a:stretch>
            <a:fillRect/>
          </a:stretch>
        </p:blipFill>
        <p:spPr>
          <a:xfrm>
            <a:off x="579437" y="51597"/>
            <a:ext cx="3200400" cy="5040306"/>
          </a:xfrm>
          <a:prstGeom prst="rect">
            <a:avLst/>
          </a:prstGeom>
        </p:spPr>
      </p:pic>
      <p:pic>
        <p:nvPicPr>
          <p:cNvPr id="3" name="Picture 2">
            <a:extLst>
              <a:ext uri="{FF2B5EF4-FFF2-40B4-BE49-F238E27FC236}">
                <a16:creationId xmlns:a16="http://schemas.microsoft.com/office/drawing/2014/main" id="{396A565F-CE4B-4268-906E-9DF4C0E10218}"/>
              </a:ext>
            </a:extLst>
          </p:cNvPr>
          <p:cNvPicPr>
            <a:picLocks noChangeAspect="1"/>
          </p:cNvPicPr>
          <p:nvPr/>
        </p:nvPicPr>
        <p:blipFill>
          <a:blip r:embed="rId4"/>
          <a:stretch>
            <a:fillRect/>
          </a:stretch>
        </p:blipFill>
        <p:spPr>
          <a:xfrm>
            <a:off x="3856037" y="285750"/>
            <a:ext cx="4638675" cy="4638675"/>
          </a:xfrm>
          <a:prstGeom prst="rect">
            <a:avLst/>
          </a:prstGeom>
        </p:spPr>
      </p:pic>
    </p:spTree>
    <p:extLst>
      <p:ext uri="{BB962C8B-B14F-4D97-AF65-F5344CB8AC3E}">
        <p14:creationId xmlns:p14="http://schemas.microsoft.com/office/powerpoint/2010/main" val="70183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Israeli minister: Israel’s intelligence helped 30 countries thwart terror attacks in 2017">
            <a:extLst>
              <a:ext uri="{FF2B5EF4-FFF2-40B4-BE49-F238E27FC236}">
                <a16:creationId xmlns:a16="http://schemas.microsoft.com/office/drawing/2014/main" id="{ED3A9270-61B7-4F10-8D8C-5FF4EF2D9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7" y="10258"/>
            <a:ext cx="7894320" cy="4933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C20EB81-89BB-4409-A164-3EE8CDD6DC64}"/>
              </a:ext>
            </a:extLst>
          </p:cNvPr>
          <p:cNvSpPr txBox="1"/>
          <p:nvPr/>
        </p:nvSpPr>
        <p:spPr>
          <a:xfrm>
            <a:off x="198431" y="10258"/>
            <a:ext cx="12655152" cy="1692771"/>
          </a:xfrm>
          <a:prstGeom prst="rect">
            <a:avLst/>
          </a:prstGeom>
          <a:noFill/>
        </p:spPr>
        <p:txBody>
          <a:bodyPr wrap="square" rtlCol="0">
            <a:spAutoFit/>
          </a:bodyPr>
          <a:lstStyle/>
          <a:p>
            <a:pPr algn="l"/>
            <a:r>
              <a:rPr lang="en-US" dirty="0" err="1">
                <a:solidFill>
                  <a:schemeClr val="tx1"/>
                </a:solidFill>
                <a:effectLst>
                  <a:outerShdw blurRad="38100" dist="38100" dir="2700000" algn="tl">
                    <a:srgbClr val="000000">
                      <a:alpha val="43137"/>
                    </a:srgbClr>
                  </a:outerShdw>
                </a:effectLst>
              </a:rPr>
              <a:t>Isr</a:t>
            </a:r>
            <a:r>
              <a:rPr lang="en-US" dirty="0">
                <a:solidFill>
                  <a:schemeClr val="tx1"/>
                </a:solidFill>
                <a:effectLst>
                  <a:outerShdw blurRad="38100" dist="38100" dir="2700000" algn="tl">
                    <a:srgbClr val="000000">
                      <a:alpha val="43137"/>
                    </a:srgbClr>
                  </a:outerShdw>
                </a:effectLst>
              </a:rPr>
              <a:t> Minister of Economy </a:t>
            </a:r>
          </a:p>
          <a:p>
            <a:pPr algn="l"/>
            <a:r>
              <a:rPr lang="en-US" dirty="0">
                <a:solidFill>
                  <a:schemeClr val="tx1"/>
                </a:solidFill>
                <a:effectLst>
                  <a:outerShdw blurRad="38100" dist="38100" dir="2700000" algn="tl">
                    <a:srgbClr val="000000">
                      <a:alpha val="43137"/>
                    </a:srgbClr>
                  </a:outerShdw>
                </a:effectLst>
              </a:rPr>
              <a:t>and Industry Eli Cohen</a:t>
            </a:r>
            <a:r>
              <a:rPr lang="en-US" dirty="0">
                <a:solidFill>
                  <a:schemeClr val="tx1"/>
                </a:solidFill>
              </a:rPr>
              <a:t> </a:t>
            </a:r>
          </a:p>
          <a:p>
            <a:pPr algn="l"/>
            <a:r>
              <a:rPr lang="en-US" sz="2400" dirty="0">
                <a:solidFill>
                  <a:schemeClr val="tx1"/>
                </a:solidFill>
              </a:rPr>
              <a:t>(</a:t>
            </a:r>
            <a:r>
              <a:rPr lang="en-US" sz="2400" dirty="0" err="1">
                <a:solidFill>
                  <a:schemeClr val="tx1"/>
                </a:solidFill>
              </a:rPr>
              <a:t>Hadas</a:t>
            </a:r>
            <a:r>
              <a:rPr lang="en-US" sz="2400" dirty="0">
                <a:solidFill>
                  <a:schemeClr val="tx1"/>
                </a:solidFill>
              </a:rPr>
              <a:t> </a:t>
            </a:r>
            <a:r>
              <a:rPr lang="en-US" sz="2400" dirty="0" err="1">
                <a:solidFill>
                  <a:schemeClr val="tx1"/>
                </a:solidFill>
              </a:rPr>
              <a:t>Parush</a:t>
            </a:r>
            <a:r>
              <a:rPr lang="en-US" sz="2400" dirty="0">
                <a:solidFill>
                  <a:schemeClr val="tx1"/>
                </a:solidFill>
              </a:rPr>
              <a:t>/Flash90)</a:t>
            </a:r>
            <a:endParaRPr lang="en-US" sz="2400" dirty="0"/>
          </a:p>
        </p:txBody>
      </p:sp>
    </p:spTree>
    <p:extLst>
      <p:ext uri="{BB962C8B-B14F-4D97-AF65-F5344CB8AC3E}">
        <p14:creationId xmlns:p14="http://schemas.microsoft.com/office/powerpoint/2010/main" val="31119049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Guess what?  We are not as kind as we think we are! Yet kindness will change any relationship – and our culture.</a:t>
            </a:r>
          </a:p>
          <a:p>
            <a:pPr algn="l"/>
            <a:r>
              <a:rPr lang="en-US" dirty="0" err="1"/>
              <a:t>Blindspots</a:t>
            </a:r>
            <a:r>
              <a:rPr lang="en-US" dirty="0"/>
              <a:t>: Being wrong while mostly right.</a:t>
            </a:r>
          </a:p>
        </p:txBody>
      </p:sp>
    </p:spTree>
    <p:extLst>
      <p:ext uri="{BB962C8B-B14F-4D97-AF65-F5344CB8AC3E}">
        <p14:creationId xmlns:p14="http://schemas.microsoft.com/office/powerpoint/2010/main" val="14151656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​Learn the ways you are negative without realizing it, how targeted kindness will transform your life (your marriage, parenting, sex life, business, in-law dynamics, etc.), and how to be kind when you really don’t feel like it.</a:t>
            </a:r>
          </a:p>
          <a:p>
            <a:pPr algn="l"/>
            <a:endParaRPr lang="en-US" dirty="0"/>
          </a:p>
        </p:txBody>
      </p:sp>
    </p:spTree>
    <p:extLst>
      <p:ext uri="{BB962C8B-B14F-4D97-AF65-F5344CB8AC3E}">
        <p14:creationId xmlns:p14="http://schemas.microsoft.com/office/powerpoint/2010/main" val="581590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30 Day Kindness Challenge</a:t>
            </a:r>
          </a:p>
          <a:p>
            <a:pPr marL="514350" indent="-514350" algn="l">
              <a:buFont typeface="+mj-lt"/>
              <a:buAutoNum type="arabicPeriod"/>
            </a:pPr>
            <a:r>
              <a:rPr lang="en-US" dirty="0"/>
              <a:t>Say </a:t>
            </a:r>
            <a:r>
              <a:rPr lang="en-US" dirty="0">
                <a:solidFill>
                  <a:srgbClr val="FFFF99"/>
                </a:solidFill>
              </a:rPr>
              <a:t>NOTHING</a:t>
            </a:r>
            <a:r>
              <a:rPr lang="en-US" dirty="0"/>
              <a:t> negative to or about the person.</a:t>
            </a:r>
          </a:p>
          <a:p>
            <a:pPr marL="514350" indent="-514350" algn="l">
              <a:buFont typeface="+mj-lt"/>
              <a:buAutoNum type="arabicPeriod"/>
            </a:pPr>
            <a:r>
              <a:rPr lang="en-US" dirty="0"/>
              <a:t>Say something positive to </a:t>
            </a:r>
            <a:r>
              <a:rPr lang="en-US" dirty="0">
                <a:solidFill>
                  <a:srgbClr val="FFFF99"/>
                </a:solidFill>
              </a:rPr>
              <a:t>and</a:t>
            </a:r>
            <a:r>
              <a:rPr lang="en-US" dirty="0"/>
              <a:t> about the person.</a:t>
            </a:r>
          </a:p>
          <a:p>
            <a:pPr marL="514350" indent="-514350" algn="l">
              <a:buFont typeface="+mj-lt"/>
              <a:buAutoNum type="arabicPeriod"/>
            </a:pPr>
            <a:r>
              <a:rPr lang="en-US" dirty="0">
                <a:solidFill>
                  <a:srgbClr val="FFFF99"/>
                </a:solidFill>
              </a:rPr>
              <a:t>Do</a:t>
            </a:r>
            <a:r>
              <a:rPr lang="en-US" dirty="0"/>
              <a:t> some blessing for the person.</a:t>
            </a:r>
          </a:p>
          <a:p>
            <a:pPr marL="514350" indent="-514350" algn="l">
              <a:buFont typeface="+mj-lt"/>
              <a:buAutoNum type="arabicPeriod"/>
            </a:pPr>
            <a:endParaRPr lang="en-US" dirty="0"/>
          </a:p>
        </p:txBody>
      </p:sp>
    </p:spTree>
    <p:extLst>
      <p:ext uri="{BB962C8B-B14F-4D97-AF65-F5344CB8AC3E}">
        <p14:creationId xmlns:p14="http://schemas.microsoft.com/office/powerpoint/2010/main" val="14270280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kern="1200" dirty="0">
                <a:latin typeface="Arial Rounded MT Bold" pitchFamily="34" charset="0"/>
                <a:cs typeface="Arial" charset="0"/>
              </a:rPr>
              <a:t>[Stern and others] The manuscripts which add v. 14 probably borrowed from Mk 12:40 or Lk 20:47. </a:t>
            </a:r>
          </a:p>
          <a:p>
            <a:pPr algn="l"/>
            <a:r>
              <a:rPr lang="en-US" dirty="0"/>
              <a:t>Woe to you, Torah scholars and Pharisees, hypocrites! For you devour widows’ houses, while praying at length as a show. Therefore you will receive greater condemnation.</a:t>
            </a:r>
          </a:p>
          <a:p>
            <a:pPr algn="l"/>
            <a:endParaRPr lang="en-US" dirty="0"/>
          </a:p>
        </p:txBody>
      </p:sp>
    </p:spTree>
    <p:extLst>
      <p:ext uri="{BB962C8B-B14F-4D97-AF65-F5344CB8AC3E}">
        <p14:creationId xmlns:p14="http://schemas.microsoft.com/office/powerpoint/2010/main" val="23023285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fontScale="92500"/>
          </a:bodyPr>
          <a:lstStyle/>
          <a:p>
            <a:pPr marL="0" indent="0" algn="r" rtl="1">
              <a:buNone/>
            </a:pPr>
            <a:r>
              <a:rPr lang="he-IL" sz="4321" b="1" dirty="0">
                <a:latin typeface="David" panose="020E0502060401010101" pitchFamily="34" charset="-79"/>
                <a:cs typeface="David" panose="020E0502060401010101" pitchFamily="34" charset="-79"/>
              </a:rPr>
              <a:t>אוֹי לָכֶם סוֹפְרִים וּפְרוּשִׁים צְבוּעִים, כִּי סוֹבְבִים אַתֶּם בַּיָּם וּבַיַּבָּשָׁה כְּדֵי לְגַיֵּר אִישׁ אֶחָד, </a:t>
            </a:r>
            <a:endParaRPr lang="en-US" sz="720" dirty="0"/>
          </a:p>
          <a:p>
            <a:pPr marL="0" indent="0">
              <a:spcBef>
                <a:spcPts val="0"/>
              </a:spcBef>
              <a:spcAft>
                <a:spcPts val="576"/>
              </a:spcAft>
              <a:buNone/>
            </a:pPr>
            <a:r>
              <a:rPr lang="en-US" sz="4400" dirty="0"/>
              <a:t>“Woe to you hypocritical </a:t>
            </a:r>
            <a:r>
              <a:rPr lang="en-US" sz="4400" i="1" dirty="0"/>
              <a:t>Torah</a:t>
            </a:r>
            <a:r>
              <a:rPr lang="en-US" sz="4400" dirty="0"/>
              <a:t>-teachers and </a:t>
            </a:r>
            <a:r>
              <a:rPr lang="en-US" sz="4400" i="1" dirty="0" err="1"/>
              <a:t>P’rushim</a:t>
            </a:r>
            <a:r>
              <a:rPr lang="en-US" sz="4400" dirty="0"/>
              <a:t>! You go about over land and sea to make one proselyte; </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23:15a</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5293691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marL="0" indent="0" algn="r" rtl="1">
              <a:spcBef>
                <a:spcPts val="0"/>
              </a:spcBef>
              <a:spcAft>
                <a:spcPts val="576"/>
              </a:spcAft>
              <a:buNone/>
            </a:pPr>
            <a:r>
              <a:rPr lang="he-IL" sz="4321" b="1" dirty="0">
                <a:latin typeface="David" panose="020E0502060401010101" pitchFamily="34" charset="-79"/>
                <a:cs typeface="David" panose="020E0502060401010101" pitchFamily="34" charset="-79"/>
              </a:rPr>
              <a:t>וְכַאֲשֶׁר יִתְגַּיֵּר אַתֶּם עוֹשִׂים אוֹתוֹ לְבֶן גֵּיהִנּוֹם כִּפְלַיִם מִכֶּם.</a:t>
            </a:r>
            <a:endParaRPr lang="en-US" sz="720" dirty="0"/>
          </a:p>
          <a:p>
            <a:pPr marL="0" indent="0">
              <a:buNone/>
            </a:pPr>
            <a:r>
              <a:rPr lang="en-US" sz="4000" dirty="0"/>
              <a:t>and when you succeed, you make him twice as fit for </a:t>
            </a:r>
            <a:r>
              <a:rPr lang="en-US" sz="4000" dirty="0" err="1"/>
              <a:t>Gei-Himnon</a:t>
            </a:r>
            <a:r>
              <a:rPr lang="en-US" sz="4000" dirty="0"/>
              <a:t> as you are!”</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23:15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4513265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How to apply, to get rid of blind spots?  Be truly exemplary?</a:t>
            </a:r>
          </a:p>
          <a:p>
            <a:pPr algn="l"/>
            <a:endParaRPr lang="en-US" dirty="0"/>
          </a:p>
          <a:p>
            <a:pPr algn="l"/>
            <a:r>
              <a:rPr lang="en-US" dirty="0"/>
              <a:t>Purim application:</a:t>
            </a:r>
          </a:p>
        </p:txBody>
      </p:sp>
    </p:spTree>
    <p:extLst>
      <p:ext uri="{BB962C8B-B14F-4D97-AF65-F5344CB8AC3E}">
        <p14:creationId xmlns:p14="http://schemas.microsoft.com/office/powerpoint/2010/main" val="33279965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According to certain teachings, in addition to wanting to determine which date would be best for executing his version of the "Final Solution", Haman wanted to undermine the lot that was cast on the holy day -  Yom </a:t>
            </a:r>
            <a:r>
              <a:rPr lang="en-US" dirty="0" err="1"/>
              <a:t>HaKiPurim</a:t>
            </a:r>
            <a:r>
              <a:rPr lang="en-US" dirty="0"/>
              <a:t>.</a:t>
            </a:r>
          </a:p>
        </p:txBody>
      </p:sp>
    </p:spTree>
    <p:extLst>
      <p:ext uri="{BB962C8B-B14F-4D97-AF65-F5344CB8AC3E}">
        <p14:creationId xmlns:p14="http://schemas.microsoft.com/office/powerpoint/2010/main" val="36929894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On Yom </a:t>
            </a:r>
            <a:r>
              <a:rPr lang="en-US" dirty="0" err="1"/>
              <a:t>HaKiPurim</a:t>
            </a:r>
            <a:r>
              <a:rPr lang="en-US" dirty="0"/>
              <a:t>, the </a:t>
            </a:r>
            <a:r>
              <a:rPr lang="en-US" i="1" dirty="0"/>
              <a:t>Kohen </a:t>
            </a:r>
            <a:r>
              <a:rPr lang="en-US" i="1" dirty="0" err="1"/>
              <a:t>HaGadol</a:t>
            </a:r>
            <a:r>
              <a:rPr lang="en-US" i="1" dirty="0"/>
              <a:t>  </a:t>
            </a:r>
            <a:r>
              <a:rPr lang="he-IL" sz="4400" b="1" dirty="0">
                <a:latin typeface="David" panose="020E0502060401010101" pitchFamily="34" charset="-79"/>
                <a:cs typeface="David" panose="020E0502060401010101" pitchFamily="34" charset="-79"/>
              </a:rPr>
              <a:t>כהן הגדול</a:t>
            </a:r>
            <a:r>
              <a:rPr lang="en-US" sz="4400" b="1" dirty="0">
                <a:latin typeface="David" panose="020E0502060401010101" pitchFamily="34" charset="-79"/>
                <a:cs typeface="David" panose="020E0502060401010101" pitchFamily="34" charset="-79"/>
              </a:rPr>
              <a:t> </a:t>
            </a:r>
            <a:r>
              <a:rPr lang="en-US" dirty="0"/>
              <a:t>High Priest, cast lots on identical goats to determine which would be brought as an offering within the Temple, and which would be sent off a cliff as a scapegoat.</a:t>
            </a:r>
          </a:p>
        </p:txBody>
      </p:sp>
    </p:spTree>
    <p:extLst>
      <p:ext uri="{BB962C8B-B14F-4D97-AF65-F5344CB8AC3E}">
        <p14:creationId xmlns:p14="http://schemas.microsoft.com/office/powerpoint/2010/main" val="15048234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6146" name="Picture 2" descr="https://ci4.googleusercontent.com/proxy/CwRI9N4sycImJU88giH73tVhTtsQV-i-QhhzTn-i9lXwmGZN8WFQIhd8WCdnSKUN6LrksW8IgP9wT-qdsJ-Nz6vo3TIK=s0-d-e1-ft#http://img.mako.co.il/2013/09/12/mikdash4_c.jpg">
            <a:extLst>
              <a:ext uri="{FF2B5EF4-FFF2-40B4-BE49-F238E27FC236}">
                <a16:creationId xmlns:a16="http://schemas.microsoft.com/office/drawing/2014/main" id="{D12ED8E8-F4E5-4868-A318-115A301105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7" y="-21677"/>
            <a:ext cx="6858000" cy="5186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785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a:t>
            </a:r>
            <a:r>
              <a:rPr lang="en-US" dirty="0">
                <a:solidFill>
                  <a:srgbClr val="FFFF99"/>
                </a:solidFill>
              </a:rPr>
              <a:t>30 countries </a:t>
            </a:r>
            <a:r>
              <a:rPr lang="en-US" dirty="0"/>
              <a:t>got phone calls from Israel in 2017, in which Israel said to them: You need to know this and that, in this and that place, pay attention, there’s going to be an attack,” Minister Cohen revealed. </a:t>
            </a:r>
          </a:p>
          <a:p>
            <a:pPr algn="l"/>
            <a:r>
              <a:rPr lang="en-US" dirty="0">
                <a:solidFill>
                  <a:srgbClr val="FFFF99"/>
                </a:solidFill>
              </a:rPr>
              <a:t>Thirty worldwide terrorist plots foiled by Israel</a:t>
            </a:r>
          </a:p>
        </p:txBody>
      </p:sp>
    </p:spTree>
    <p:extLst>
      <p:ext uri="{BB962C8B-B14F-4D97-AF65-F5344CB8AC3E}">
        <p14:creationId xmlns:p14="http://schemas.microsoft.com/office/powerpoint/2010/main" val="38213861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These goats were identical in height, color and even in price. The Hebrew word for goat, </a:t>
            </a:r>
            <a:r>
              <a:rPr lang="en-US" i="1" dirty="0"/>
              <a:t>AIZ</a:t>
            </a:r>
            <a:r>
              <a:rPr lang="en-US" dirty="0"/>
              <a:t> - </a:t>
            </a:r>
            <a:r>
              <a:rPr lang="he-IL" sz="4800" b="1" dirty="0">
                <a:latin typeface="David" panose="020E0502060401010101" pitchFamily="34" charset="-79"/>
                <a:cs typeface="David" panose="020E0502060401010101" pitchFamily="34" charset="-79"/>
              </a:rPr>
              <a:t>עז</a:t>
            </a:r>
            <a:r>
              <a:rPr lang="he-IL" dirty="0"/>
              <a:t>, </a:t>
            </a:r>
            <a:r>
              <a:rPr lang="en-US" dirty="0"/>
              <a:t>shares the same root as the Hebrew word for brazenness and boldness </a:t>
            </a:r>
            <a:r>
              <a:rPr lang="en-US" i="1" dirty="0"/>
              <a:t>OZ </a:t>
            </a:r>
            <a:r>
              <a:rPr lang="en-US" dirty="0"/>
              <a:t> </a:t>
            </a:r>
            <a:r>
              <a:rPr lang="he-IL" sz="4800" b="1" dirty="0">
                <a:latin typeface="David" panose="020E0502060401010101" pitchFamily="34" charset="-79"/>
                <a:cs typeface="David" panose="020E0502060401010101" pitchFamily="34" charset="-79"/>
              </a:rPr>
              <a:t>עוז</a:t>
            </a:r>
            <a:r>
              <a:rPr lang="en-US" sz="4800" b="1" dirty="0">
                <a:latin typeface="David" panose="020E0502060401010101" pitchFamily="34" charset="-79"/>
                <a:cs typeface="David" panose="020E0502060401010101" pitchFamily="34" charset="-79"/>
              </a:rPr>
              <a:t> </a:t>
            </a:r>
            <a:r>
              <a:rPr lang="en-US" dirty="0"/>
              <a:t>.</a:t>
            </a:r>
          </a:p>
          <a:p>
            <a:pPr algn="l"/>
            <a:r>
              <a:rPr lang="en-US" dirty="0"/>
              <a:t>Although being very humble, </a:t>
            </a:r>
            <a:r>
              <a:rPr lang="en-US" dirty="0" err="1"/>
              <a:t>Mordekhi</a:t>
            </a:r>
            <a:r>
              <a:rPr lang="en-US" dirty="0"/>
              <a:t> and Esther both knew when to be bold.</a:t>
            </a:r>
          </a:p>
        </p:txBody>
      </p:sp>
    </p:spTree>
    <p:extLst>
      <p:ext uri="{BB962C8B-B14F-4D97-AF65-F5344CB8AC3E}">
        <p14:creationId xmlns:p14="http://schemas.microsoft.com/office/powerpoint/2010/main" val="2936487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Pay attention to the striking similarity in the names of Yom </a:t>
            </a:r>
            <a:r>
              <a:rPr lang="en-US" dirty="0" err="1"/>
              <a:t>HaKiPurim</a:t>
            </a:r>
            <a:r>
              <a:rPr lang="en-US" dirty="0"/>
              <a:t> and Purim. Our sages pointed out that the holiday of Purim is even holier than the holy day of Yom </a:t>
            </a:r>
            <a:r>
              <a:rPr lang="en-US" dirty="0" err="1"/>
              <a:t>HaKiPurim</a:t>
            </a:r>
            <a:r>
              <a:rPr lang="en-US" dirty="0"/>
              <a:t>. In Hebrew the preposition </a:t>
            </a:r>
            <a:r>
              <a:rPr lang="he-IL" b="1" dirty="0">
                <a:latin typeface="David" panose="020E0502060401010101" pitchFamily="34" charset="-79"/>
                <a:cs typeface="David" panose="020E0502060401010101" pitchFamily="34" charset="-79"/>
              </a:rPr>
              <a:t>כ</a:t>
            </a:r>
            <a:r>
              <a:rPr lang="en-US" dirty="0"/>
              <a:t> has the meaning of similarity, likeness. Thus Yom </a:t>
            </a:r>
            <a:r>
              <a:rPr lang="en-US" dirty="0" err="1"/>
              <a:t>HaKiPurim</a:t>
            </a:r>
            <a:r>
              <a:rPr lang="en-US" dirty="0"/>
              <a:t> means "like Purim".  </a:t>
            </a:r>
          </a:p>
        </p:txBody>
      </p:sp>
    </p:spTree>
    <p:extLst>
      <p:ext uri="{BB962C8B-B14F-4D97-AF65-F5344CB8AC3E}">
        <p14:creationId xmlns:p14="http://schemas.microsoft.com/office/powerpoint/2010/main" val="21503920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Mes</a:t>
            </a:r>
            <a:r>
              <a:rPr lang="en-US" baseline="30000" dirty="0"/>
              <a:t> Jews/Heb. 9.12-14 </a:t>
            </a:r>
            <a:r>
              <a:rPr lang="en-US" dirty="0"/>
              <a:t>[Messiah] </a:t>
            </a:r>
            <a:r>
              <a:rPr lang="en-US" dirty="0">
                <a:solidFill>
                  <a:srgbClr val="FFFF99"/>
                </a:solidFill>
              </a:rPr>
              <a:t>entered the Holiest Place </a:t>
            </a:r>
            <a:r>
              <a:rPr lang="en-US" dirty="0"/>
              <a:t>once and for </a:t>
            </a:r>
            <a:r>
              <a:rPr lang="en-US" dirty="0" err="1"/>
              <a:t>all.And</a:t>
            </a:r>
            <a:r>
              <a:rPr lang="en-US" dirty="0"/>
              <a:t> he entered not by means of the blood of goats and calves, but by means of his own blood, thus </a:t>
            </a:r>
            <a:r>
              <a:rPr lang="en-US" dirty="0">
                <a:solidFill>
                  <a:srgbClr val="FFFF99"/>
                </a:solidFill>
              </a:rPr>
              <a:t>setting people free forever</a:t>
            </a:r>
            <a:r>
              <a:rPr lang="en-US" dirty="0"/>
              <a:t>. For if sprinkling ceremonially unclean persons with the </a:t>
            </a:r>
            <a:r>
              <a:rPr lang="en-US" dirty="0">
                <a:solidFill>
                  <a:srgbClr val="FFFF99"/>
                </a:solidFill>
              </a:rPr>
              <a:t>blood of goats and bulls</a:t>
            </a:r>
            <a:endParaRPr lang="en-US" dirty="0"/>
          </a:p>
        </p:txBody>
      </p:sp>
    </p:spTree>
    <p:extLst>
      <p:ext uri="{BB962C8B-B14F-4D97-AF65-F5344CB8AC3E}">
        <p14:creationId xmlns:p14="http://schemas.microsoft.com/office/powerpoint/2010/main" val="13980151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Mes</a:t>
            </a:r>
            <a:r>
              <a:rPr lang="en-US" baseline="30000" dirty="0"/>
              <a:t> Jews/Heb. 9.12-14  </a:t>
            </a:r>
            <a:r>
              <a:rPr lang="en-US" dirty="0"/>
              <a:t>…then how much more the blood of the Messiah, who, through the eternal Spirit, offered himself to God as a sacrifice without blemish, will purify our conscience from works that lead to death, so that we can serve the living God!</a:t>
            </a:r>
          </a:p>
        </p:txBody>
      </p:sp>
    </p:spTree>
    <p:extLst>
      <p:ext uri="{BB962C8B-B14F-4D97-AF65-F5344CB8AC3E}">
        <p14:creationId xmlns:p14="http://schemas.microsoft.com/office/powerpoint/2010/main" val="28239420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Ester 9.26-28</a:t>
            </a:r>
            <a:r>
              <a:rPr lang="en-US" dirty="0"/>
              <a:t> These days have been called </a:t>
            </a:r>
            <a:r>
              <a:rPr lang="en-US" i="1" dirty="0"/>
              <a:t>Purim</a:t>
            </a:r>
            <a:r>
              <a:rPr lang="en-US" dirty="0"/>
              <a:t>, after the word </a:t>
            </a:r>
            <a:r>
              <a:rPr lang="en-US" i="1" dirty="0" err="1"/>
              <a:t>pur</a:t>
            </a:r>
            <a:r>
              <a:rPr lang="en-US" dirty="0"/>
              <a:t>…The Jews resolved and took upon themselves, their descendants and all who might join them that without fail they would observe these two days in accordance with what was written in [this letter]</a:t>
            </a:r>
          </a:p>
        </p:txBody>
      </p:sp>
    </p:spTree>
    <p:extLst>
      <p:ext uri="{BB962C8B-B14F-4D97-AF65-F5344CB8AC3E}">
        <p14:creationId xmlns:p14="http://schemas.microsoft.com/office/powerpoint/2010/main" val="2320404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a:t>Ester 9.26-28</a:t>
            </a:r>
            <a:r>
              <a:rPr lang="en-US" dirty="0"/>
              <a:t> and at the appointed time, every year;</a:t>
            </a:r>
            <a:r>
              <a:rPr lang="en-US" b="1" baseline="30000" dirty="0"/>
              <a:t> </a:t>
            </a:r>
            <a:r>
              <a:rPr lang="en-US" dirty="0"/>
              <a:t>and that these days would be remembered and observed throughout every generation, every family, every province and every city; and that these days of </a:t>
            </a:r>
            <a:r>
              <a:rPr lang="en-US" i="1" dirty="0"/>
              <a:t>Purim</a:t>
            </a:r>
            <a:r>
              <a:rPr lang="en-US" dirty="0"/>
              <a:t> would </a:t>
            </a:r>
            <a:r>
              <a:rPr lang="en-US" dirty="0">
                <a:solidFill>
                  <a:srgbClr val="FFFF99"/>
                </a:solidFill>
              </a:rPr>
              <a:t>never</a:t>
            </a:r>
            <a:r>
              <a:rPr lang="en-US" dirty="0"/>
              <a:t> cease among the Jews or their memory be lost by their descendants.</a:t>
            </a:r>
          </a:p>
        </p:txBody>
      </p:sp>
    </p:spTree>
    <p:extLst>
      <p:ext uri="{BB962C8B-B14F-4D97-AF65-F5344CB8AC3E}">
        <p14:creationId xmlns:p14="http://schemas.microsoft.com/office/powerpoint/2010/main" val="33179818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Be brave…</a:t>
            </a:r>
          </a:p>
          <a:p>
            <a:pPr marL="457200" indent="-457200" algn="l">
              <a:buFont typeface="+mj-lt"/>
              <a:buAutoNum type="arabicPeriod"/>
            </a:pPr>
            <a:r>
              <a:rPr lang="en-US" dirty="0"/>
              <a:t>Ask those nearest for ways you have hurt them.</a:t>
            </a:r>
          </a:p>
          <a:p>
            <a:pPr marL="457200" indent="-457200" algn="l">
              <a:buFont typeface="+mj-lt"/>
              <a:buAutoNum type="arabicPeriod"/>
            </a:pPr>
            <a:r>
              <a:rPr lang="en-US" dirty="0"/>
              <a:t>Take the issues to G-d in Messiah.</a:t>
            </a:r>
          </a:p>
          <a:p>
            <a:pPr marL="457200" indent="-457200" algn="l">
              <a:buFont typeface="+mj-lt"/>
              <a:buAutoNum type="arabicPeriod"/>
            </a:pPr>
            <a:r>
              <a:rPr lang="en-US" dirty="0"/>
              <a:t>Trust Him for forgiveness, grace to CHANGE.</a:t>
            </a:r>
          </a:p>
        </p:txBody>
      </p:sp>
    </p:spTree>
    <p:extLst>
      <p:ext uri="{BB962C8B-B14F-4D97-AF65-F5344CB8AC3E}">
        <p14:creationId xmlns:p14="http://schemas.microsoft.com/office/powerpoint/2010/main" val="3455140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If you saw our livestream YouTube last week, it </a:t>
            </a:r>
            <a:r>
              <a:rPr lang="en-US" u="sng" dirty="0"/>
              <a:t>still</a:t>
            </a:r>
            <a:r>
              <a:rPr lang="en-US" dirty="0"/>
              <a:t> wasn’t quite HD video and audio.</a:t>
            </a:r>
          </a:p>
          <a:p>
            <a:pPr algn="l"/>
            <a:endParaRPr lang="en-US" sz="2000" dirty="0"/>
          </a:p>
          <a:p>
            <a:pPr algn="l"/>
            <a:r>
              <a:rPr lang="en-US" dirty="0"/>
              <a:t>Working on it!   New internet provider, new equipment.  Steve Kline invested hours of study and work!!</a:t>
            </a:r>
          </a:p>
        </p:txBody>
      </p:sp>
    </p:spTree>
    <p:extLst>
      <p:ext uri="{BB962C8B-B14F-4D97-AF65-F5344CB8AC3E}">
        <p14:creationId xmlns:p14="http://schemas.microsoft.com/office/powerpoint/2010/main" val="985419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To easily follow these notes, </a:t>
            </a:r>
          </a:p>
          <a:p>
            <a:r>
              <a:rPr lang="en-US" dirty="0"/>
              <a:t>Go to </a:t>
            </a:r>
            <a:r>
              <a:rPr lang="en-US" dirty="0">
                <a:solidFill>
                  <a:srgbClr val="FFFF66"/>
                </a:solidFill>
              </a:rPr>
              <a:t>OrHaOlam.com</a:t>
            </a:r>
            <a:endParaRPr lang="en-US" u="sng" dirty="0"/>
          </a:p>
          <a:p>
            <a:r>
              <a:rPr lang="en-US" u="sng" dirty="0"/>
              <a:t>WITHOUT WIFI</a:t>
            </a:r>
          </a:p>
          <a:p>
            <a:r>
              <a:rPr lang="en-US" dirty="0"/>
              <a:t>Click on</a:t>
            </a:r>
            <a:r>
              <a:rPr lang="en-US" dirty="0">
                <a:solidFill>
                  <a:srgbClr val="FFFF66"/>
                </a:solidFill>
              </a:rPr>
              <a:t> downloads, messages, 2018 messages</a:t>
            </a:r>
          </a:p>
          <a:p>
            <a:r>
              <a:rPr lang="en-US" dirty="0">
                <a:solidFill>
                  <a:srgbClr val="FFFF66"/>
                </a:solidFill>
              </a:rPr>
              <a:t>“</a:t>
            </a:r>
            <a:r>
              <a:rPr lang="en-US" dirty="0" err="1">
                <a:solidFill>
                  <a:srgbClr val="FFFF66"/>
                </a:solidFill>
              </a:rPr>
              <a:t>Mtt</a:t>
            </a:r>
            <a:r>
              <a:rPr lang="en-US" dirty="0">
                <a:solidFill>
                  <a:srgbClr val="FFFF66"/>
                </a:solidFill>
              </a:rPr>
              <a:t>. 23.13-15. Exemplary”</a:t>
            </a:r>
          </a:p>
        </p:txBody>
      </p:sp>
    </p:spTree>
    <p:extLst>
      <p:ext uri="{BB962C8B-B14F-4D97-AF65-F5344CB8AC3E}">
        <p14:creationId xmlns:p14="http://schemas.microsoft.com/office/powerpoint/2010/main" val="2946868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Online Media 1">
            <a:hlinkClick r:id="" action="ppaction://media"/>
            <a:extLst>
              <a:ext uri="{FF2B5EF4-FFF2-40B4-BE49-F238E27FC236}">
                <a16:creationId xmlns:a16="http://schemas.microsoft.com/office/drawing/2014/main" id="{BE4E3D2A-47BB-4841-974D-4A25F3C8E7AA}"/>
              </a:ext>
            </a:extLst>
          </p:cNvPr>
          <p:cNvPicPr>
            <a:picLocks noRot="1" noChangeAspect="1"/>
          </p:cNvPicPr>
          <p:nvPr>
            <a:videoFile r:link="rId1"/>
          </p:nvPr>
        </p:nvPicPr>
        <p:blipFill>
          <a:blip r:embed="rId4"/>
          <a:stretch>
            <a:fillRect/>
          </a:stretch>
        </p:blipFill>
        <p:spPr>
          <a:xfrm>
            <a:off x="808037" y="0"/>
            <a:ext cx="6883400" cy="5162550"/>
          </a:xfrm>
          <a:prstGeom prst="rect">
            <a:avLst/>
          </a:prstGeom>
        </p:spPr>
      </p:pic>
    </p:spTree>
    <p:extLst>
      <p:ext uri="{BB962C8B-B14F-4D97-AF65-F5344CB8AC3E}">
        <p14:creationId xmlns:p14="http://schemas.microsoft.com/office/powerpoint/2010/main" val="3559031450"/>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65048</TotalTime>
  <Words>3038</Words>
  <Application>Microsoft Office PowerPoint</Application>
  <PresentationFormat>Custom</PresentationFormat>
  <Paragraphs>398</Paragraphs>
  <Slides>66</Slides>
  <Notes>66</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66</vt:i4>
      </vt:variant>
    </vt:vector>
  </HeadingPairs>
  <TitlesOfParts>
    <vt:vector size="74" baseType="lpstr">
      <vt:lpstr>Arial</vt:lpstr>
      <vt:lpstr>Arial Rounded MT Bold</vt:lpstr>
      <vt:lpstr>David</vt:lpstr>
      <vt:lpstr>Vilna</vt:lpstr>
      <vt:lpstr>Wingdings</vt:lpstr>
      <vt:lpstr>1_Default Design</vt:lpstr>
      <vt:lpstr>128_Default Design</vt:lpstr>
      <vt:lpstr>136_Default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23:13a</vt:lpstr>
      <vt:lpstr>PowerPoint Presentation</vt:lpstr>
      <vt:lpstr>PowerPoint Presentation</vt:lpstr>
      <vt:lpstr>Mattityahu (Matthew) 23:13a</vt:lpstr>
      <vt:lpstr>Mattityahu (Matthew) 23:13b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23:15a</vt:lpstr>
      <vt:lpstr>Mattityahu (Matthew) 23:15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1671</cp:revision>
  <dcterms:created xsi:type="dcterms:W3CDTF">2006-04-21T19:34:43Z</dcterms:created>
  <dcterms:modified xsi:type="dcterms:W3CDTF">2018-03-03T15:03:09Z</dcterms:modified>
</cp:coreProperties>
</file>