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85"/>
  </p:notesMasterIdLst>
  <p:handoutMasterIdLst>
    <p:handoutMasterId r:id="rId86"/>
  </p:handoutMasterIdLst>
  <p:sldIdLst>
    <p:sldId id="2045" r:id="rId4"/>
    <p:sldId id="60557" r:id="rId5"/>
    <p:sldId id="60543" r:id="rId6"/>
    <p:sldId id="60538" r:id="rId7"/>
    <p:sldId id="60540" r:id="rId8"/>
    <p:sldId id="60160" r:id="rId9"/>
    <p:sldId id="60566" r:id="rId10"/>
    <p:sldId id="60558" r:id="rId11"/>
    <p:sldId id="56113" r:id="rId12"/>
    <p:sldId id="60608" r:id="rId13"/>
    <p:sldId id="60554" r:id="rId14"/>
    <p:sldId id="59156" r:id="rId15"/>
    <p:sldId id="60330" r:id="rId16"/>
    <p:sldId id="60331" r:id="rId17"/>
    <p:sldId id="60532" r:id="rId18"/>
    <p:sldId id="60556" r:id="rId19"/>
    <p:sldId id="60555" r:id="rId20"/>
    <p:sldId id="60565" r:id="rId21"/>
    <p:sldId id="60560" r:id="rId22"/>
    <p:sldId id="60562" r:id="rId23"/>
    <p:sldId id="60563" r:id="rId24"/>
    <p:sldId id="60561" r:id="rId25"/>
    <p:sldId id="60553" r:id="rId26"/>
    <p:sldId id="60564" r:id="rId27"/>
    <p:sldId id="60533" r:id="rId28"/>
    <p:sldId id="60567" r:id="rId29"/>
    <p:sldId id="60569" r:id="rId30"/>
    <p:sldId id="60570" r:id="rId31"/>
    <p:sldId id="60571" r:id="rId32"/>
    <p:sldId id="60574" r:id="rId33"/>
    <p:sldId id="60576" r:id="rId34"/>
    <p:sldId id="60580" r:id="rId35"/>
    <p:sldId id="60575" r:id="rId36"/>
    <p:sldId id="60572" r:id="rId37"/>
    <p:sldId id="60587" r:id="rId38"/>
    <p:sldId id="60577" r:id="rId39"/>
    <p:sldId id="60579" r:id="rId40"/>
    <p:sldId id="60578" r:id="rId41"/>
    <p:sldId id="60588" r:id="rId42"/>
    <p:sldId id="60581" r:id="rId43"/>
    <p:sldId id="60582" r:id="rId44"/>
    <p:sldId id="60584" r:id="rId45"/>
    <p:sldId id="60583" r:id="rId46"/>
    <p:sldId id="60585" r:id="rId47"/>
    <p:sldId id="60590" r:id="rId48"/>
    <p:sldId id="60589" r:id="rId49"/>
    <p:sldId id="60573" r:id="rId50"/>
    <p:sldId id="60591" r:id="rId51"/>
    <p:sldId id="60592" r:id="rId52"/>
    <p:sldId id="60598" r:id="rId53"/>
    <p:sldId id="60599" r:id="rId54"/>
    <p:sldId id="60593" r:id="rId55"/>
    <p:sldId id="60594" r:id="rId56"/>
    <p:sldId id="60595" r:id="rId57"/>
    <p:sldId id="60600" r:id="rId58"/>
    <p:sldId id="60596" r:id="rId59"/>
    <p:sldId id="60597" r:id="rId60"/>
    <p:sldId id="60604" r:id="rId61"/>
    <p:sldId id="60613" r:id="rId62"/>
    <p:sldId id="60607" r:id="rId63"/>
    <p:sldId id="60602" r:id="rId64"/>
    <p:sldId id="60605" r:id="rId65"/>
    <p:sldId id="60411" r:id="rId66"/>
    <p:sldId id="60545" r:id="rId67"/>
    <p:sldId id="60546" r:id="rId68"/>
    <p:sldId id="60542" r:id="rId69"/>
    <p:sldId id="60611" r:id="rId70"/>
    <p:sldId id="60609" r:id="rId71"/>
    <p:sldId id="60614" r:id="rId72"/>
    <p:sldId id="60610" r:id="rId73"/>
    <p:sldId id="60615" r:id="rId74"/>
    <p:sldId id="60541" r:id="rId75"/>
    <p:sldId id="60612" r:id="rId76"/>
    <p:sldId id="60606" r:id="rId77"/>
    <p:sldId id="60548" r:id="rId78"/>
    <p:sldId id="60552" r:id="rId79"/>
    <p:sldId id="60549" r:id="rId80"/>
    <p:sldId id="60544" r:id="rId81"/>
    <p:sldId id="60547" r:id="rId82"/>
    <p:sldId id="60616" r:id="rId83"/>
    <p:sldId id="60154" r:id="rId8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2214" autoAdjust="0"/>
  </p:normalViewPr>
  <p:slideViewPr>
    <p:cSldViewPr>
      <p:cViewPr varScale="1">
        <p:scale>
          <a:sx n="107" d="100"/>
          <a:sy n="107" d="100"/>
        </p:scale>
        <p:origin x="126" y="18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186"/>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1T18:26:49.162" idx="2">
    <p:pos x="4904" y="1739"/>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aily.jstor.org/burying-nycs-forgotten-dead-at-hart-islan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aily.jstor.org/burying-nycs-forgotten-dead-at-hart-islan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ogle.com/maps/place/Hart+Island/@40.8536269,-73.7705846,3a,75y,90t/data=!3m8!1e2!3m6!1sAF1QipMTQjW3u-j0HLArk6e8m0Ll7gw-C_IAu_pkS8FB!2e10!3e12!6shttps:%2F%2Flh5.googleusercontent.com%2Fp%2FAF1QipMTQjW3u-j0HLArk6e8m0Ll7gw-C_IAu_pkS8FB%3Dw203-h114-k-no!7i5333!8i3000!4m5!3m4!1s0x89c28c0d7b34078d:0xfea675f600d04b25!8m2!3d40.8536269!4d-73.7705846"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ogle.com/search?safe=active&amp;sxsrf=ACYBGNSkSihHv3XiGT5gSGIs4z7x7jJ0XQ:1572663628854&amp;q=garden+tomb&amp;tbm=isch&amp;source=univ&amp;sa=X&amp;ved=2ahUKEwi6v8vHxMrlAhUOZKwKHWbwDBkQ7Al6BAgFEEU&amp;biw=1280&amp;bih=951#imgrc=5N8sLYZAm3fUx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haaretz.com/.premium-word-of-the-day-halutzim-1.5298517"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haaretz.com/.premium-word-of-the-day-halutzim-1.5298517"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haaretz.com/.premium-word-of-the-day-halutzim-1.5298517"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haaretz.com/.premium-word-of-the-day-halutzim-1.5298517"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hosenpeople.com/site/inside-israel-20191028/?goal=0_ee4b927060-b0b28ccbbc-114691053&amp;mc_cid=b0b28ccbbc&amp;mc_eid=3934978e7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nytimes.com/interactive/2019/10/30/world/middleeast/syria-turkey-maps.html?te=1&amp;nl=morning-briefing&amp;emc=edit_NN_p_20191030&amp;section=topNews?campaign_id=9&amp;instance_id=13470&amp;segment_id=18354&amp;user_id=0c340ef4a0010f69a562b70ff5e66878&amp;regi_id=35997600tion=topNew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nytimes.com/interactive/2019/10/30/world/middleeast/syria-turkey-maps.html?te=1&amp;nl=morning-briefing&amp;emc=edit_NN_p_20191030&amp;section=topNews?campaign_id=9&amp;instance_id=13470&amp;segment_id=18354&amp;user_id=0c340ef4a0010f69a562b70ff5e66878&amp;regi_id=35997600tion=topNew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worthydevotions.com/christian-devotional/simply-abide-in-him?utm_source=Worthy+Brief&amp;utm_campaign=6946f6cec2-EMAIL_CAMPAIGN_2019_10_28_09_29&amp;utm_medium=email&amp;utm_term=0_d1151ee7ea-6946f6cec2-104018657"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worthydevotions.com/christian-devotional/simply-abide-in-him?utm_source=Worthy+Brief&amp;utm_campaign=6946f6cec2-EMAIL_CAMPAIGN_2019_10_28_09_29&amp;utm_medium=email&amp;utm_term=0_d1151ee7ea-6946f6cec2-104018657"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worthydevotions.com/christian-devotional/simply-abide-in-him?utm_source=Worthy+Brief&amp;utm_campaign=6946f6cec2-EMAIL_CAMPAIGN_2019_10_28_09_29&amp;utm_medium=email&amp;utm_term=0_d1151ee7ea-6946f6cec2-104018657"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worthydevotions.com/christian-devotional/simply-abide-in-him?utm_source=Worthy+Brief&amp;utm_campaign=6946f6cec2-EMAIL_CAMPAIGN_2019_10_28_09_29&amp;utm_medium=email&amp;utm_term=0_d1151ee7ea-6946f6cec2-104018657"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hosenpeople.com/site/inside-israel-20191028/?goal=0_ee4b927060-b0b28ccbbc-114691053&amp;mc_cid=b0b28ccbbc&amp;mc_eid=3934978e7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worthydevotions.com/christian-devotional/simply-abide-in-him?utm_source=Worthy+Brief&amp;utm_campaign=6946f6cec2-EMAIL_CAMPAIGN_2019_10_28_09_29&amp;utm_medium=email&amp;utm_term=0_d1151ee7ea-6946f6cec2-104018657"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worthydevotions.com/christian-devotional/simply-abide-in-him?utm_source=Worthy+Brief&amp;utm_campaign=6946f6cec2-EMAIL_CAMPAIGN_2019_10_28_09_29&amp;utm_medium=email&amp;utm_term=0_d1151ee7ea-6946f6cec2-104018657"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patternsofevidence.com/2019/11/01/discovery-of-canaanite-metropolis-supports-bible/?inf_contact_key=fa8ae55b2f4c76dbf2c8fae6ce2c90e8680f8914173f9191b1c0223e68310bb1"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patternsofevidence.com/2019/11/01/discovery-of-canaanite-metropolis-supports-bible/?inf_contact_key=fa8ae55b2f4c76dbf2c8fae6ce2c90e8680f8914173f9191b1c0223e68310bb1"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patternsofevidence.com/2019/11/01/discovery-of-canaanite-metropolis-supports-bible/?inf_contact_key=fa8ae55b2f4c76dbf2c8fae6ce2c90e8680f8914173f9191b1c0223e68310bb1"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patternsofevidence.com/2019/11/01/discovery-of-canaanite-metropolis-supports-bible/?inf_contact_key=fa8ae55b2f4c76dbf2c8fae6ce2c90e8680f8914173f9191b1c0223e68310bb1" TargetMode="External"/><Relationship Id="rId2" Type="http://schemas.openxmlformats.org/officeDocument/2006/relationships/slide" Target="../slides/slide78.xml"/><Relationship Id="rId1" Type="http://schemas.openxmlformats.org/officeDocument/2006/relationships/notesMaster" Target="../notesMasters/notesMaster1.xml"/><Relationship Id="rId5" Type="http://schemas.openxmlformats.org/officeDocument/2006/relationships/hyperlink" Target="https://phys.org/news/2019-10-israeli-archaeologists-ancient-city.html" TargetMode="External"/><Relationship Id="rId4" Type="http://schemas.openxmlformats.org/officeDocument/2006/relationships/hyperlink" Target="https://phys.org/tags/city/"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1454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cs typeface="Arial" pitchFamily="34" charset="0"/>
              </a:rPr>
              <a:t>Left off last week where Yeshua died with </a:t>
            </a:r>
            <a:r>
              <a:rPr lang="en-US" altLang="en-US" sz="2000" b="1" dirty="0"/>
              <a:t>a shout, </a:t>
            </a:r>
            <a:r>
              <a:rPr lang="en-US" altLang="en-US" sz="2000" b="1" dirty="0">
                <a:cs typeface="Arial" pitchFamily="34" charset="0"/>
              </a:rPr>
              <a:t>a loud “megaphone” shout. </a:t>
            </a:r>
            <a:r>
              <a:rPr lang="en-US" altLang="en-US" sz="2000" b="1" dirty="0"/>
              <a:t> Touchdown, or goal, shout.   </a:t>
            </a:r>
          </a:p>
          <a:p>
            <a:r>
              <a:rPr lang="en-US" altLang="en-US" sz="2000" b="1" dirty="0">
                <a:cs typeface="Arial" pitchFamily="34" charset="0"/>
              </a:rPr>
              <a:t>Who </a:t>
            </a:r>
            <a:r>
              <a:rPr lang="en-US" altLang="en-US" sz="2000" b="1" u="sng" dirty="0">
                <a:cs typeface="Arial" pitchFamily="34" charset="0"/>
              </a:rPr>
              <a:t>dies</a:t>
            </a:r>
            <a:r>
              <a:rPr lang="en-US" altLang="en-US" sz="2000" b="1" dirty="0">
                <a:cs typeface="Arial" pitchFamily="34" charset="0"/>
              </a:rPr>
              <a:t> with a shout?  Not typical to die with a shout!</a:t>
            </a:r>
          </a:p>
          <a:p>
            <a:r>
              <a:rPr lang="en-US" altLang="en-US" sz="2000" b="1" dirty="0">
                <a:cs typeface="Arial" pitchFamily="34" charset="0"/>
              </a:rPr>
              <a:t>Urged us to shout, lift up your voice in prayer.  Anyone try?</a:t>
            </a:r>
          </a:p>
          <a:p>
            <a:r>
              <a:rPr lang="en-US" altLang="en-US" sz="2000" b="1" dirty="0">
                <a:cs typeface="Arial" pitchFamily="34" charset="0"/>
              </a:rPr>
              <a:t>Difference: He shouted from His strength as Son of G-d.</a:t>
            </a:r>
          </a:p>
          <a:p>
            <a:r>
              <a:rPr lang="en-US" altLang="en-US" sz="2000" b="1" dirty="0">
                <a:cs typeface="Arial" pitchFamily="34" charset="0"/>
              </a:rPr>
              <a:t>We shout IN His strength, or seeking His strength.</a:t>
            </a:r>
          </a:p>
          <a:p>
            <a:endParaRPr lang="en-US" altLang="en-US" sz="1050" dirty="0"/>
          </a:p>
        </p:txBody>
      </p:sp>
    </p:spTree>
    <p:extLst>
      <p:ext uri="{BB962C8B-B14F-4D97-AF65-F5344CB8AC3E}">
        <p14:creationId xmlns:p14="http://schemas.microsoft.com/office/powerpoint/2010/main" val="4070934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03514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typical for executed criminals to be buried in a common grave.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037966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3236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58565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Very unusual for a criminal burial.</a:t>
            </a:r>
          </a:p>
          <a:p>
            <a:r>
              <a:rPr lang="en-US" altLang="en-US" sz="2000" b="1" dirty="0"/>
              <a:t>Fulfilled prophecy. </a:t>
            </a:r>
          </a:p>
        </p:txBody>
      </p:sp>
    </p:spTree>
    <p:extLst>
      <p:ext uri="{BB962C8B-B14F-4D97-AF65-F5344CB8AC3E}">
        <p14:creationId xmlns:p14="http://schemas.microsoft.com/office/powerpoint/2010/main" val="3234041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https://daily.jstor.org/burying-nycs-forgotten-dead-at-hart-island/</a:t>
            </a:r>
            <a:endParaRPr lang="en-US" altLang="en-US" sz="1050" dirty="0"/>
          </a:p>
        </p:txBody>
      </p:sp>
    </p:spTree>
    <p:extLst>
      <p:ext uri="{BB962C8B-B14F-4D97-AF65-F5344CB8AC3E}">
        <p14:creationId xmlns:p14="http://schemas.microsoft.com/office/powerpoint/2010/main" val="2089668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https://daily.jstor.org/burying-nycs-forgotten-dead-at-hart-island/</a:t>
            </a:r>
            <a:endParaRPr lang="en-US" altLang="en-US" sz="1050" dirty="0"/>
          </a:p>
        </p:txBody>
      </p:sp>
    </p:spTree>
    <p:extLst>
      <p:ext uri="{BB962C8B-B14F-4D97-AF65-F5344CB8AC3E}">
        <p14:creationId xmlns:p14="http://schemas.microsoft.com/office/powerpoint/2010/main" val="124696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4484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36587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Note Flushing Meadows Park, where the UN vote for the establishment of the State of Israel took place in Nov., 1917</a:t>
            </a:r>
          </a:p>
          <a:p>
            <a:r>
              <a:rPr lang="en-US" altLang="en-US" sz="1050" dirty="0"/>
              <a:t>Note: Westbury, where SW went to HS.</a:t>
            </a:r>
          </a:p>
        </p:txBody>
      </p:sp>
    </p:spTree>
    <p:extLst>
      <p:ext uri="{BB962C8B-B14F-4D97-AF65-F5344CB8AC3E}">
        <p14:creationId xmlns:p14="http://schemas.microsoft.com/office/powerpoint/2010/main" val="300725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3654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maps/place/Hart+Island/@40.8536269,-73.7705846,3a,75y,90t/data=!3m8!1e2!3m6!1sAF1QipMTQjW3u-j0HLArk6e8m0Ll7gw-C_IAu_pkS8FB!2e10!3e12!6shttps:%2F%2Flh5.googleusercontent.com%2Fp%2FAF1QipMTQjW3u-j0HLArk6e8m0Ll7gw-C_IAu_pkS8FB%3Dw203-h114-k-no!7i5333!8i3000!4m5!3m4!1s0x89c28c0d7b34078d:0xfea675f600d04b25!8m2!3d40.8536269!4d-73.7705846</a:t>
            </a:r>
            <a:endParaRPr lang="en-US" altLang="en-US" sz="1050" dirty="0"/>
          </a:p>
        </p:txBody>
      </p:sp>
    </p:spTree>
    <p:extLst>
      <p:ext uri="{BB962C8B-B14F-4D97-AF65-F5344CB8AC3E}">
        <p14:creationId xmlns:p14="http://schemas.microsoft.com/office/powerpoint/2010/main" val="3407720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 keeps His word, however improbable.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56962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https://www.google.com/search?safe=active&amp;sxsrf=ACYBGNSkSihHv3XiGT5gSGIs4z7x7jJ0XQ:1572663628854&amp;q=garden+tomb&amp;tbm=isch&amp;source=univ&amp;sa=X&amp;ved=2ahUKEwi6v8vHxMrlAhUOZKwKHWbwDBkQ7Al6BAgFEEU&amp;biw=1280&amp;bih=951#imgrc=5N8sLYZAm3fUxM:</a:t>
            </a:r>
            <a:endParaRPr lang="en-US" sz="1050" dirty="0"/>
          </a:p>
          <a:p>
            <a:endParaRPr lang="en-US" altLang="en-US" sz="1050" dirty="0"/>
          </a:p>
          <a:p>
            <a:r>
              <a:rPr lang="en-US" altLang="en-US" sz="2000" b="1" dirty="0"/>
              <a:t>Note the trench for the stone.</a:t>
            </a:r>
          </a:p>
        </p:txBody>
      </p:sp>
    </p:spTree>
    <p:extLst>
      <p:ext uri="{BB962C8B-B14F-4D97-AF65-F5344CB8AC3E}">
        <p14:creationId xmlns:p14="http://schemas.microsoft.com/office/powerpoint/2010/main" val="260661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83805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500" b="1" dirty="0"/>
              <a:t>Amy Jill Levine: preparation is ambiguous term.  Prep for </a:t>
            </a:r>
            <a:r>
              <a:rPr lang="en-US" altLang="en-US" sz="500" b="1" dirty="0" err="1"/>
              <a:t>Pesakh</a:t>
            </a:r>
            <a:r>
              <a:rPr lang="en-US" altLang="en-US" sz="500" b="1" dirty="0"/>
              <a:t>, or for Shabbat.  Nevertheless, prepared day is past.  Shabbat over.  Saturday evening.  </a:t>
            </a:r>
          </a:p>
        </p:txBody>
      </p:sp>
    </p:spTree>
    <p:extLst>
      <p:ext uri="{BB962C8B-B14F-4D97-AF65-F5344CB8AC3E}">
        <p14:creationId xmlns:p14="http://schemas.microsoft.com/office/powerpoint/2010/main" val="1583766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122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This is the download line, the anointed sermon seed to me.  A much resistance as you can!</a:t>
            </a:r>
          </a:p>
          <a:p>
            <a:endParaRPr lang="en-US" altLang="en-US" sz="2000" b="1" dirty="0"/>
          </a:p>
          <a:p>
            <a:r>
              <a:rPr lang="en-US" altLang="en-US" sz="2000" b="1" dirty="0"/>
              <a:t>Two things to clarify: </a:t>
            </a:r>
          </a:p>
          <a:p>
            <a:r>
              <a:rPr lang="en-US" altLang="en-US" sz="2000" b="1" dirty="0"/>
              <a:t>Seal: Roman seal.   Soldiers will die for.</a:t>
            </a:r>
          </a:p>
          <a:p>
            <a:endParaRPr lang="en-US" altLang="en-US" sz="2000" b="1" dirty="0"/>
          </a:p>
          <a:p>
            <a:r>
              <a:rPr lang="en-US" altLang="en-US" sz="2000" b="1" dirty="0"/>
              <a:t>“You may have your guard.”   Two possibilities.</a:t>
            </a:r>
          </a:p>
        </p:txBody>
      </p:sp>
    </p:spTree>
    <p:extLst>
      <p:ext uri="{BB962C8B-B14F-4D97-AF65-F5344CB8AC3E}">
        <p14:creationId xmlns:p14="http://schemas.microsoft.com/office/powerpoint/2010/main" val="2936209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Josh McDowell, </a:t>
            </a:r>
            <a:r>
              <a:rPr lang="en-US" altLang="en-US" sz="1050" i="1" dirty="0"/>
              <a:t>Evidence that Demands a Verdict</a:t>
            </a:r>
            <a:r>
              <a:rPr lang="en-US" altLang="en-US" sz="1050" dirty="0"/>
              <a:t>, p 219</a:t>
            </a:r>
          </a:p>
          <a:p>
            <a:endParaRPr lang="en-US" altLang="en-US" sz="1050" dirty="0"/>
          </a:p>
        </p:txBody>
      </p:sp>
    </p:spTree>
    <p:extLst>
      <p:ext uri="{BB962C8B-B14F-4D97-AF65-F5344CB8AC3E}">
        <p14:creationId xmlns:p14="http://schemas.microsoft.com/office/powerpoint/2010/main" val="217527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https://youtu.be/4QYN00CFIfk</a:t>
            </a:r>
          </a:p>
          <a:p>
            <a:r>
              <a:rPr lang="en-US" sz="2000" b="0" i="0" kern="1200" dirty="0">
                <a:solidFill>
                  <a:schemeClr val="tx1"/>
                </a:solidFill>
                <a:effectLst/>
                <a:latin typeface="Arial Rounded MT Bold" pitchFamily="34" charset="0"/>
                <a:ea typeface="+mn-ea"/>
                <a:cs typeface="Arial" charset="0"/>
              </a:rPr>
              <a:t>a Belgian Malinois</a:t>
            </a:r>
            <a:endParaRPr lang="en-US" altLang="en-US" sz="1050" dirty="0"/>
          </a:p>
        </p:txBody>
      </p:sp>
    </p:spTree>
    <p:extLst>
      <p:ext uri="{BB962C8B-B14F-4D97-AF65-F5344CB8AC3E}">
        <p14:creationId xmlns:p14="http://schemas.microsoft.com/office/powerpoint/2010/main" val="2593561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86684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0323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34739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08477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Temple guard </a:t>
            </a:r>
          </a:p>
          <a:p>
            <a:endParaRPr lang="en-US" altLang="en-US" sz="2000" b="1" dirty="0"/>
          </a:p>
          <a:p>
            <a:r>
              <a:rPr lang="en-US" altLang="en-US" sz="2000" b="1" dirty="0"/>
              <a:t>Roman guard</a:t>
            </a:r>
          </a:p>
          <a:p>
            <a:r>
              <a:rPr lang="en-US" altLang="en-US" sz="2000" b="1" dirty="0"/>
              <a:t>In any case, well strategized.</a:t>
            </a:r>
          </a:p>
          <a:p>
            <a:endParaRPr lang="en-US" altLang="en-US" sz="2000" b="1" dirty="0"/>
          </a:p>
          <a:p>
            <a:r>
              <a:rPr lang="en-US" altLang="en-US" sz="2000" b="1" dirty="0"/>
              <a:t>Some of you may remember Mad magazine: Spy vs Counterspy.</a:t>
            </a:r>
          </a:p>
        </p:txBody>
      </p:sp>
    </p:spTree>
    <p:extLst>
      <p:ext uri="{BB962C8B-B14F-4D97-AF65-F5344CB8AC3E}">
        <p14:creationId xmlns:p14="http://schemas.microsoft.com/office/powerpoint/2010/main" val="1526830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https://www.google.com/url?sa=i&amp;source=images&amp;cd=&amp;ved=2ahUKEwir2o2N2MrlAhVDWqwKHRjCCBEQjRx6BAgBEAQ&amp;url=https%3A%2F%2Fwww.amazon.com%2FSpy-vs-Xbox%2Fdp%2FB0002CTTKS&amp;psig=AOvVaw2aGdmTsbA0aGtmaadimZeK&amp;ust=1572755161027275</a:t>
            </a:r>
          </a:p>
        </p:txBody>
      </p:sp>
    </p:spTree>
    <p:extLst>
      <p:ext uri="{BB962C8B-B14F-4D97-AF65-F5344CB8AC3E}">
        <p14:creationId xmlns:p14="http://schemas.microsoft.com/office/powerpoint/2010/main" val="2383206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089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84277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29466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There is a certain innate antagonism to the message of Yeshua by those invested in human righteousness.</a:t>
            </a:r>
          </a:p>
          <a:p>
            <a:pPr marL="231775" indent="-231775">
              <a:buFont typeface="Arial" panose="020B0604020202020204" pitchFamily="34" charset="0"/>
              <a:buChar char="•"/>
            </a:pPr>
            <a:r>
              <a:rPr lang="en-US" altLang="en-US" b="1" dirty="0"/>
              <a:t>Undermines our whole sense of worth, we have to die to ourselves.</a:t>
            </a:r>
          </a:p>
          <a:p>
            <a:pPr marL="231775" indent="-231775">
              <a:buFont typeface="Arial" panose="020B0604020202020204" pitchFamily="34" charset="0"/>
              <a:buChar char="•"/>
            </a:pPr>
            <a:r>
              <a:rPr lang="en-US" altLang="en-US" b="1" dirty="0"/>
              <a:t>Liberation if we see our own sins as bigger than our own righteousness. </a:t>
            </a:r>
          </a:p>
          <a:p>
            <a:pPr marL="231775" indent="-231775">
              <a:buFont typeface="Arial" panose="020B0604020202020204" pitchFamily="34" charset="0"/>
              <a:buChar char="•"/>
            </a:pPr>
            <a:endParaRPr lang="en-US" altLang="en-US" b="1" dirty="0"/>
          </a:p>
          <a:p>
            <a:r>
              <a:rPr lang="en-US" altLang="en-US" b="1" dirty="0"/>
              <a:t>Innate opposition, so ultimately it takes revelation to come to Y: sin, righteousness, judgement </a:t>
            </a:r>
          </a:p>
          <a:p>
            <a:pPr marL="342900" indent="-342900">
              <a:buFont typeface="Arial" panose="020B0604020202020204" pitchFamily="34" charset="0"/>
              <a:buChar char="•"/>
            </a:pPr>
            <a:endParaRPr lang="en-US" altLang="en-US" b="1" dirty="0"/>
          </a:p>
          <a:p>
            <a:endParaRPr lang="en-US" altLang="en-US" sz="1050" dirty="0"/>
          </a:p>
        </p:txBody>
      </p:sp>
    </p:spTree>
    <p:extLst>
      <p:ext uri="{BB962C8B-B14F-4D97-AF65-F5344CB8AC3E}">
        <p14:creationId xmlns:p14="http://schemas.microsoft.com/office/powerpoint/2010/main" val="1736945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10326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26240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00509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20367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42360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67037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39819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569596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And Mark had previously been a ministry washout.</a:t>
            </a:r>
          </a:p>
        </p:txBody>
      </p:sp>
    </p:spTree>
    <p:extLst>
      <p:ext uri="{BB962C8B-B14F-4D97-AF65-F5344CB8AC3E}">
        <p14:creationId xmlns:p14="http://schemas.microsoft.com/office/powerpoint/2010/main" val="4004901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79015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8004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233220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Yeshua could have said, “They’ve all cleared out except </a:t>
            </a:r>
            <a:r>
              <a:rPr lang="en-US" altLang="en-US" sz="1050" dirty="0" err="1"/>
              <a:t>Yokhanan</a:t>
            </a:r>
            <a:r>
              <a:rPr lang="en-US" altLang="en-US" sz="1050" dirty="0"/>
              <a:t>/John.”</a:t>
            </a:r>
          </a:p>
        </p:txBody>
      </p:sp>
    </p:spTree>
    <p:extLst>
      <p:ext uri="{BB962C8B-B14F-4D97-AF65-F5344CB8AC3E}">
        <p14:creationId xmlns:p14="http://schemas.microsoft.com/office/powerpoint/2010/main" val="42162632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Introduce a Hebrew term: Halutzim  </a:t>
            </a:r>
            <a:r>
              <a:rPr lang="he-IL" altLang="en-US" sz="1050" b="1" dirty="0"/>
              <a:t>חלוצים</a:t>
            </a:r>
            <a:endParaRPr lang="en-US" altLang="en-US" sz="1050" b="1" dirty="0"/>
          </a:p>
        </p:txBody>
      </p:sp>
    </p:spTree>
    <p:extLst>
      <p:ext uri="{BB962C8B-B14F-4D97-AF65-F5344CB8AC3E}">
        <p14:creationId xmlns:p14="http://schemas.microsoft.com/office/powerpoint/2010/main" val="3499075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https://www.haaretz.com/.premium-word-of-the-day-halutzim-1.5298517</a:t>
            </a:r>
            <a:endParaRPr lang="en-US" altLang="en-US" sz="1050" dirty="0"/>
          </a:p>
        </p:txBody>
      </p:sp>
    </p:spTree>
    <p:extLst>
      <p:ext uri="{BB962C8B-B14F-4D97-AF65-F5344CB8AC3E}">
        <p14:creationId xmlns:p14="http://schemas.microsoft.com/office/powerpoint/2010/main" val="3080535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https://www.haaretz.com/.premium-word-of-the-day-halutzim-1.5298517</a:t>
            </a:r>
            <a:endParaRPr lang="en-US" sz="1050" dirty="0"/>
          </a:p>
          <a:p>
            <a:endParaRPr lang="en-US" altLang="en-US" sz="1050" dirty="0"/>
          </a:p>
          <a:p>
            <a:r>
              <a:rPr lang="en-US" altLang="en-US" sz="1050" dirty="0"/>
              <a:t>Ghetto Jews.</a:t>
            </a:r>
          </a:p>
        </p:txBody>
      </p:sp>
    </p:spTree>
    <p:extLst>
      <p:ext uri="{BB962C8B-B14F-4D97-AF65-F5344CB8AC3E}">
        <p14:creationId xmlns:p14="http://schemas.microsoft.com/office/powerpoint/2010/main" val="1033164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https://www.haaretz.com/.premium-word-of-the-day-halutzim-1.5298517</a:t>
            </a:r>
            <a:endParaRPr lang="en-US" altLang="en-US" sz="1050" dirty="0"/>
          </a:p>
        </p:txBody>
      </p:sp>
    </p:spTree>
    <p:extLst>
      <p:ext uri="{BB962C8B-B14F-4D97-AF65-F5344CB8AC3E}">
        <p14:creationId xmlns:p14="http://schemas.microsoft.com/office/powerpoint/2010/main" val="24670932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Jewish shop keepers, accountants, re-inventing themselves as pioneers, rebuilding the Land.   Label on this photo “</a:t>
            </a:r>
            <a:r>
              <a:rPr lang="en-US" altLang="en-US" sz="2000" b="1" dirty="0" err="1"/>
              <a:t>HaAtid</a:t>
            </a:r>
            <a:r>
              <a:rPr lang="en-US" altLang="en-US" sz="2000" b="1" dirty="0"/>
              <a:t>” the future.  </a:t>
            </a:r>
          </a:p>
          <a:p>
            <a:r>
              <a:rPr lang="en-US" dirty="0">
                <a:hlinkClick r:id="rId3"/>
              </a:rPr>
              <a:t>https://www.haaretz.com/.premium-word-of-the-day-halutzim-1.5298517</a:t>
            </a:r>
            <a:endParaRPr lang="en-US" dirty="0"/>
          </a:p>
          <a:p>
            <a:endParaRPr lang="en-US" altLang="en-US" sz="2000" b="1" dirty="0"/>
          </a:p>
          <a:p>
            <a:r>
              <a:rPr lang="en-US" altLang="en-US" sz="2000" b="1" dirty="0"/>
              <a:t>Are you a halutz?  Pioneer?   If you have this calling, vision?</a:t>
            </a:r>
            <a:endParaRPr lang="he-IL" altLang="en-US" sz="2000" b="1" dirty="0"/>
          </a:p>
          <a:p>
            <a:r>
              <a:rPr lang="en-US" altLang="en-US" sz="2000" b="1" dirty="0"/>
              <a:t>If so, smallness is not a discouragement, it means “future.”</a:t>
            </a:r>
          </a:p>
        </p:txBody>
      </p:sp>
    </p:spTree>
    <p:extLst>
      <p:ext uri="{BB962C8B-B14F-4D97-AF65-F5344CB8AC3E}">
        <p14:creationId xmlns:p14="http://schemas.microsoft.com/office/powerpoint/2010/main" val="37517386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27512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556012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What are you doing here, to make the Kingdom go?  It’s not about Or </a:t>
            </a:r>
            <a:r>
              <a:rPr lang="en-US" altLang="en-US" sz="1050" b="1" dirty="0" err="1"/>
              <a:t>HaOlam</a:t>
            </a:r>
            <a:r>
              <a:rPr lang="en-US" altLang="en-US" sz="1050" b="1" dirty="0"/>
              <a:t>, it’s about the Messianic Kingdom, Kingdom of Yeshua the Messiah.</a:t>
            </a:r>
          </a:p>
          <a:p>
            <a:endParaRPr lang="en-US" altLang="en-US" sz="1050" b="1" dirty="0"/>
          </a:p>
          <a:p>
            <a:r>
              <a:rPr lang="en-US" altLang="en-US" sz="1050" b="1" dirty="0"/>
              <a:t>Are you tithing here?   Lots of outreach we could do…</a:t>
            </a:r>
          </a:p>
          <a:p>
            <a:r>
              <a:rPr lang="en-US" altLang="en-US" sz="1050" b="1" dirty="0"/>
              <a:t>Dawn, Blaine, Amy, Steve, </a:t>
            </a:r>
            <a:r>
              <a:rPr lang="en-US" altLang="en-US" sz="1050" b="1" dirty="0" err="1"/>
              <a:t>Gavriel</a:t>
            </a:r>
            <a:r>
              <a:rPr lang="en-US" altLang="en-US" sz="1050" b="1" dirty="0"/>
              <a:t>.   “Windows of heaven…”</a:t>
            </a:r>
          </a:p>
        </p:txBody>
      </p:sp>
    </p:spTree>
    <p:extLst>
      <p:ext uri="{BB962C8B-B14F-4D97-AF65-F5344CB8AC3E}">
        <p14:creationId xmlns:p14="http://schemas.microsoft.com/office/powerpoint/2010/main" val="396174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Yeshua could have said, “They’ve all cleared out except </a:t>
            </a:r>
            <a:r>
              <a:rPr lang="en-US" altLang="en-US" sz="1050" dirty="0" err="1"/>
              <a:t>Yokhanan</a:t>
            </a:r>
            <a:r>
              <a:rPr lang="en-US" altLang="en-US" sz="1050" dirty="0"/>
              <a:t>/John.”</a:t>
            </a:r>
          </a:p>
        </p:txBody>
      </p:sp>
    </p:spTree>
    <p:extLst>
      <p:ext uri="{BB962C8B-B14F-4D97-AF65-F5344CB8AC3E}">
        <p14:creationId xmlns:p14="http://schemas.microsoft.com/office/powerpoint/2010/main" val="132003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https://www.chosenpeople.com/site/inside-israel-20191028/?goal=0_ee4b927060-b0b28ccbbc-114691053&amp;mc_cid=b0b28ccbbc&amp;mc_eid=3934978e72</a:t>
            </a:r>
            <a:endParaRPr lang="en-US" altLang="en-US" sz="1050" dirty="0"/>
          </a:p>
        </p:txBody>
      </p:sp>
    </p:spTree>
    <p:extLst>
      <p:ext uri="{BB962C8B-B14F-4D97-AF65-F5344CB8AC3E}">
        <p14:creationId xmlns:p14="http://schemas.microsoft.com/office/powerpoint/2010/main" val="2737632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23751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55133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533209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nytimes.com/interactive/2019/10/30/world/middleeast/syria-turkey-maps.html?te=1&amp;nl=morning-briefing&amp;emc=edit_NN_p_20191030&amp;section=topNews?campaign_id=9&amp;instance_id=13470&amp;segment_id=18354&amp;user_id=0c340ef4a0010f69a562b70ff5e66878&amp;regi_id=35997600tion=topNews</a:t>
            </a:r>
            <a:endParaRPr lang="en-US" altLang="en-US" sz="1050" dirty="0"/>
          </a:p>
        </p:txBody>
      </p:sp>
    </p:spTree>
    <p:extLst>
      <p:ext uri="{BB962C8B-B14F-4D97-AF65-F5344CB8AC3E}">
        <p14:creationId xmlns:p14="http://schemas.microsoft.com/office/powerpoint/2010/main" val="2709145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nytimes.com/interactive/2019/10/30/world/middleeast/syria-turkey-maps.html?te=1&amp;nl=morning-briefing&amp;emc=edit_NN_p_20191030&amp;section=topNews?campaign_id=9&amp;instance_id=13470&amp;segment_id=18354&amp;user_id=0c340ef4a0010f69a562b70ff5e66878&amp;regi_id=35997600tion=topNews</a:t>
            </a:r>
            <a:endParaRPr lang="en-US" altLang="en-US" sz="1050" dirty="0"/>
          </a:p>
        </p:txBody>
      </p:sp>
    </p:spTree>
    <p:extLst>
      <p:ext uri="{BB962C8B-B14F-4D97-AF65-F5344CB8AC3E}">
        <p14:creationId xmlns:p14="http://schemas.microsoft.com/office/powerpoint/2010/main" val="12089743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George Whitten relates a story from the descendent of one in a WW I battle. </a:t>
            </a:r>
          </a:p>
        </p:txBody>
      </p:sp>
    </p:spTree>
    <p:extLst>
      <p:ext uri="{BB962C8B-B14F-4D97-AF65-F5344CB8AC3E}">
        <p14:creationId xmlns:p14="http://schemas.microsoft.com/office/powerpoint/2010/main" val="42590295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a:hlinkClick r:id="rId3"/>
              </a:rPr>
              <a:t>https://www.worthydevotions.com/christian-devotional/simply-abide-in-him?utm_source=Worthy+Brief&amp;utm_campaign=6946f6cec2-EMAIL_CAMPAIGN_2019_10_28_09_29&amp;utm_medium=email&amp;utm_term=0_d1151ee7ea-6946f6cec2-104018657</a:t>
            </a:r>
            <a:endParaRPr lang="en-US" altLang="en-US" sz="1050" dirty="0"/>
          </a:p>
        </p:txBody>
      </p:sp>
    </p:spTree>
    <p:extLst>
      <p:ext uri="{BB962C8B-B14F-4D97-AF65-F5344CB8AC3E}">
        <p14:creationId xmlns:p14="http://schemas.microsoft.com/office/powerpoint/2010/main" val="10684580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a:hlinkClick r:id="rId3"/>
              </a:rPr>
              <a:t>https://www.worthydevotions.com/christian-devotional/simply-abide-in-him?utm_source=Worthy+Brief&amp;utm_campaign=6946f6cec2-EMAIL_CAMPAIGN_2019_10_28_09_29&amp;utm_medium=email&amp;utm_term=0_d1151ee7ea-6946f6cec2-104018657</a:t>
            </a:r>
            <a:endParaRPr lang="en-US" altLang="en-US" sz="1050" dirty="0"/>
          </a:p>
        </p:txBody>
      </p:sp>
    </p:spTree>
    <p:extLst>
      <p:ext uri="{BB962C8B-B14F-4D97-AF65-F5344CB8AC3E}">
        <p14:creationId xmlns:p14="http://schemas.microsoft.com/office/powerpoint/2010/main" val="719729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a:hlinkClick r:id="rId3"/>
              </a:rPr>
              <a:t>https://www.worthydevotions.com/christian-devotional/simply-abide-in-him?utm_source=Worthy+Brief&amp;utm_campaign=6946f6cec2-EMAIL_CAMPAIGN_2019_10_28_09_29&amp;utm_medium=email&amp;utm_term=0_d1151ee7ea-6946f6cec2-104018657</a:t>
            </a:r>
            <a:endParaRPr lang="en-US" altLang="en-US" sz="1050" dirty="0"/>
          </a:p>
        </p:txBody>
      </p:sp>
    </p:spTree>
    <p:extLst>
      <p:ext uri="{BB962C8B-B14F-4D97-AF65-F5344CB8AC3E}">
        <p14:creationId xmlns:p14="http://schemas.microsoft.com/office/powerpoint/2010/main" val="12285520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https://www.worthydevotions.com/christian-devotional/simply-abide-in-him?utm_source=Worthy+Brief&amp;utm_campaign=6946f6cec2-EMAIL_CAMPAIGN_2019_10_28_09_29&amp;utm_medium=email&amp;utm_term=0_d1151ee7ea-6946f6cec2-104018657</a:t>
            </a:r>
            <a:endParaRPr lang="en-US" sz="1050" dirty="0"/>
          </a:p>
          <a:p>
            <a:r>
              <a:rPr lang="en-US" sz="1050" dirty="0"/>
              <a:t>Swift to its close ebbs out life's little day</a:t>
            </a:r>
            <a:br>
              <a:rPr lang="en-US" sz="1050" dirty="0"/>
            </a:br>
            <a:r>
              <a:rPr lang="en-US" sz="1050" dirty="0"/>
              <a:t>Earth's joys grow dim, its glories pass away</a:t>
            </a:r>
            <a:br>
              <a:rPr lang="en-US" sz="1050" dirty="0"/>
            </a:br>
            <a:r>
              <a:rPr lang="en-US" sz="1050" dirty="0"/>
              <a:t>Change and decay in all around I see</a:t>
            </a:r>
            <a:br>
              <a:rPr lang="en-US" sz="1050" dirty="0"/>
            </a:br>
            <a:r>
              <a:rPr lang="en-US" sz="1050" dirty="0"/>
              <a:t>O Thou who </a:t>
            </a:r>
            <a:r>
              <a:rPr lang="en-US" sz="1050" dirty="0" err="1"/>
              <a:t>changest</a:t>
            </a:r>
            <a:r>
              <a:rPr lang="en-US" sz="1050" dirty="0"/>
              <a:t> not, abide with me</a:t>
            </a:r>
            <a:br>
              <a:rPr lang="en-US" sz="1050" dirty="0"/>
            </a:br>
            <a:br>
              <a:rPr lang="en-US" sz="1050" dirty="0"/>
            </a:br>
            <a:r>
              <a:rPr lang="en-US" sz="1050" dirty="0"/>
              <a:t>I fear no foe, with Thee at hand to bless</a:t>
            </a:r>
            <a:br>
              <a:rPr lang="en-US" sz="1050" dirty="0"/>
            </a:br>
            <a:r>
              <a:rPr lang="en-US" sz="1050" dirty="0"/>
              <a:t>Ills have no weight, and tears no bitterness</a:t>
            </a:r>
            <a:br>
              <a:rPr lang="en-US" sz="1050" dirty="0"/>
            </a:br>
            <a:r>
              <a:rPr lang="en-US" sz="1050" dirty="0"/>
              <a:t>Where is death's sting?</a:t>
            </a:r>
            <a:br>
              <a:rPr lang="en-US" sz="1050" dirty="0"/>
            </a:br>
            <a:r>
              <a:rPr lang="en-US" sz="1050" dirty="0"/>
              <a:t>Where, grave, thy victory?</a:t>
            </a:r>
            <a:br>
              <a:rPr lang="en-US" sz="1050" dirty="0"/>
            </a:br>
            <a:r>
              <a:rPr lang="en-US" sz="1050" dirty="0"/>
              <a:t>I triumph still, if Thou abide with me</a:t>
            </a:r>
            <a:br>
              <a:rPr lang="en-US" sz="1050" dirty="0"/>
            </a:br>
            <a:br>
              <a:rPr lang="en-US" sz="1050" dirty="0"/>
            </a:br>
            <a:r>
              <a:rPr lang="en-US" sz="1050" dirty="0"/>
              <a:t>Hold Thou Thy cross before my closing eyes</a:t>
            </a:r>
            <a:br>
              <a:rPr lang="en-US" sz="1050" dirty="0"/>
            </a:br>
            <a:r>
              <a:rPr lang="en-US" sz="1050" dirty="0"/>
              <a:t>Shine through the gloom and point me to the skies</a:t>
            </a:r>
            <a:br>
              <a:rPr lang="en-US" sz="1050" dirty="0"/>
            </a:br>
            <a:r>
              <a:rPr lang="en-US" sz="1050" dirty="0"/>
              <a:t>Heaven's morning breaks, and earth's vain shadows flee</a:t>
            </a:r>
            <a:br>
              <a:rPr lang="en-US" sz="1050" dirty="0"/>
            </a:br>
            <a:r>
              <a:rPr lang="en-US" sz="1050" dirty="0"/>
              <a:t>In life, in death, O Lord, abide with me</a:t>
            </a:r>
            <a:br>
              <a:rPr lang="en-US" sz="1050" dirty="0"/>
            </a:br>
            <a:r>
              <a:rPr lang="en-US" sz="1050" dirty="0"/>
              <a:t>Abide with me, abide with me</a:t>
            </a:r>
            <a:br>
              <a:rPr lang="en-US" sz="1050" dirty="0"/>
            </a:br>
            <a:endParaRPr lang="en-US" altLang="en-US" sz="1050" dirty="0"/>
          </a:p>
        </p:txBody>
      </p:sp>
    </p:spTree>
    <p:extLst>
      <p:ext uri="{BB962C8B-B14F-4D97-AF65-F5344CB8AC3E}">
        <p14:creationId xmlns:p14="http://schemas.microsoft.com/office/powerpoint/2010/main" val="3947712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https://www.chosenpeople.com/site/inside-israel-20191028/?goal=0_ee4b927060-b0b28ccbbc-114691053&amp;mc_cid=b0b28ccbbc&amp;mc_eid=3934978e72</a:t>
            </a:r>
            <a:endParaRPr lang="en-US" altLang="en-US" sz="1050" dirty="0"/>
          </a:p>
        </p:txBody>
      </p:sp>
    </p:spTree>
    <p:extLst>
      <p:ext uri="{BB962C8B-B14F-4D97-AF65-F5344CB8AC3E}">
        <p14:creationId xmlns:p14="http://schemas.microsoft.com/office/powerpoint/2010/main" val="536121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https://www.worthydevotions.com/christian-devotional/simply-abide-in-him?utm_source=Worthy+Brief&amp;utm_campaign=6946f6cec2-EMAIL_CAMPAIGN_2019_10_28_09_29&amp;utm_medium=email&amp;utm_term=0_d1151ee7ea-6946f6cec2-104018657</a:t>
            </a:r>
            <a:endParaRPr lang="en-US" sz="1050" dirty="0"/>
          </a:p>
          <a:p>
            <a:r>
              <a:rPr lang="en-US" sz="1050" dirty="0"/>
              <a:t>Swift to its close ebbs out life's little day</a:t>
            </a:r>
            <a:br>
              <a:rPr lang="en-US" sz="1050" dirty="0"/>
            </a:br>
            <a:r>
              <a:rPr lang="en-US" sz="1050" dirty="0"/>
              <a:t>Earth's joys grow dim, its glories pass away</a:t>
            </a:r>
            <a:br>
              <a:rPr lang="en-US" sz="1050" dirty="0"/>
            </a:br>
            <a:r>
              <a:rPr lang="en-US" sz="1050" dirty="0"/>
              <a:t>Change and decay in all around I see</a:t>
            </a:r>
            <a:br>
              <a:rPr lang="en-US" sz="1050" dirty="0"/>
            </a:br>
            <a:r>
              <a:rPr lang="en-US" sz="1050" dirty="0"/>
              <a:t>O Thou who </a:t>
            </a:r>
            <a:r>
              <a:rPr lang="en-US" sz="1050" dirty="0" err="1"/>
              <a:t>changest</a:t>
            </a:r>
            <a:r>
              <a:rPr lang="en-US" sz="1050" dirty="0"/>
              <a:t> not, abide with me</a:t>
            </a:r>
            <a:br>
              <a:rPr lang="en-US" sz="1050" dirty="0"/>
            </a:br>
            <a:br>
              <a:rPr lang="en-US" sz="1050" dirty="0"/>
            </a:br>
            <a:r>
              <a:rPr lang="en-US" sz="1050" dirty="0"/>
              <a:t>I fear no foe, with Thee at hand to bless</a:t>
            </a:r>
            <a:br>
              <a:rPr lang="en-US" sz="1050" dirty="0"/>
            </a:br>
            <a:r>
              <a:rPr lang="en-US" sz="1050" dirty="0"/>
              <a:t>Ills have no weight, and tears no bitterness</a:t>
            </a:r>
            <a:br>
              <a:rPr lang="en-US" sz="1050" dirty="0"/>
            </a:br>
            <a:r>
              <a:rPr lang="en-US" sz="1050" dirty="0"/>
              <a:t>Where is death's sting?</a:t>
            </a:r>
            <a:br>
              <a:rPr lang="en-US" sz="1050" dirty="0"/>
            </a:br>
            <a:r>
              <a:rPr lang="en-US" sz="1050" dirty="0"/>
              <a:t>Where, grave, thy victory?</a:t>
            </a:r>
            <a:br>
              <a:rPr lang="en-US" sz="1050" dirty="0"/>
            </a:br>
            <a:r>
              <a:rPr lang="en-US" sz="1050" dirty="0"/>
              <a:t>I triumph still, if Thou abide with me</a:t>
            </a:r>
            <a:br>
              <a:rPr lang="en-US" sz="1050" dirty="0"/>
            </a:br>
            <a:br>
              <a:rPr lang="en-US" sz="1050" dirty="0"/>
            </a:br>
            <a:r>
              <a:rPr lang="en-US" sz="1050" dirty="0"/>
              <a:t>Hold Thou Thy cross before my closing eyes</a:t>
            </a:r>
            <a:br>
              <a:rPr lang="en-US" sz="1050" dirty="0"/>
            </a:br>
            <a:r>
              <a:rPr lang="en-US" sz="1050" dirty="0"/>
              <a:t>Shine through the gloom and point me to the skies</a:t>
            </a:r>
            <a:br>
              <a:rPr lang="en-US" sz="1050" dirty="0"/>
            </a:br>
            <a:r>
              <a:rPr lang="en-US" sz="1050" dirty="0"/>
              <a:t>Heaven's morning breaks, and earth's vain shadows flee</a:t>
            </a:r>
            <a:br>
              <a:rPr lang="en-US" sz="1050" dirty="0"/>
            </a:br>
            <a:r>
              <a:rPr lang="en-US" sz="1050" dirty="0"/>
              <a:t>In life, in death, O Lord, abide with me</a:t>
            </a:r>
            <a:br>
              <a:rPr lang="en-US" sz="1050" dirty="0"/>
            </a:br>
            <a:r>
              <a:rPr lang="en-US" sz="1050" dirty="0"/>
              <a:t>Abide with me, abide with me</a:t>
            </a:r>
            <a:br>
              <a:rPr lang="en-US" sz="1050" dirty="0"/>
            </a:br>
            <a:endParaRPr lang="en-US" altLang="en-US" sz="1050" dirty="0"/>
          </a:p>
        </p:txBody>
      </p:sp>
    </p:spTree>
    <p:extLst>
      <p:ext uri="{BB962C8B-B14F-4D97-AF65-F5344CB8AC3E}">
        <p14:creationId xmlns:p14="http://schemas.microsoft.com/office/powerpoint/2010/main" val="26407446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https://www.worthydevotions.com/christian-devotional/simply-abide-in-him?utm_source=Worthy+Brief&amp;utm_campaign=6946f6cec2-EMAIL_CAMPAIGN_2019_10_28_09_29&amp;utm_medium=email&amp;utm_term=0_d1151ee7ea-6946f6cec2-104018657</a:t>
            </a:r>
            <a:endParaRPr lang="en-US" sz="1050" dirty="0"/>
          </a:p>
          <a:p>
            <a:r>
              <a:rPr lang="en-US" sz="1050" dirty="0"/>
              <a:t>Swift to its close ebbs out life's little day</a:t>
            </a:r>
            <a:br>
              <a:rPr lang="en-US" sz="1050" dirty="0"/>
            </a:br>
            <a:r>
              <a:rPr lang="en-US" sz="1050" dirty="0"/>
              <a:t>Earth's joys grow dim, its glories pass away</a:t>
            </a:r>
            <a:br>
              <a:rPr lang="en-US" sz="1050" dirty="0"/>
            </a:br>
            <a:r>
              <a:rPr lang="en-US" sz="1050" dirty="0"/>
              <a:t>Change and decay in all around I see</a:t>
            </a:r>
            <a:br>
              <a:rPr lang="en-US" sz="1050" dirty="0"/>
            </a:br>
            <a:r>
              <a:rPr lang="en-US" sz="1050" dirty="0"/>
              <a:t>O Thou who </a:t>
            </a:r>
            <a:r>
              <a:rPr lang="en-US" sz="1050" dirty="0" err="1"/>
              <a:t>changest</a:t>
            </a:r>
            <a:r>
              <a:rPr lang="en-US" sz="1050" dirty="0"/>
              <a:t> not, abide with me</a:t>
            </a:r>
            <a:br>
              <a:rPr lang="en-US" sz="1050" dirty="0"/>
            </a:br>
            <a:br>
              <a:rPr lang="en-US" sz="1050" dirty="0"/>
            </a:br>
            <a:r>
              <a:rPr lang="en-US" sz="1050" dirty="0"/>
              <a:t>I fear no foe, with Thee at hand to bless</a:t>
            </a:r>
            <a:br>
              <a:rPr lang="en-US" sz="1050" dirty="0"/>
            </a:br>
            <a:r>
              <a:rPr lang="en-US" sz="1050" dirty="0"/>
              <a:t>Ills have no weight, and tears no bitterness</a:t>
            </a:r>
            <a:br>
              <a:rPr lang="en-US" sz="1050" dirty="0"/>
            </a:br>
            <a:r>
              <a:rPr lang="en-US" sz="1050" dirty="0"/>
              <a:t>Where is death's sting?</a:t>
            </a:r>
            <a:br>
              <a:rPr lang="en-US" sz="1050" dirty="0"/>
            </a:br>
            <a:r>
              <a:rPr lang="en-US" sz="1050" dirty="0"/>
              <a:t>Where, grave, thy victory?</a:t>
            </a:r>
            <a:br>
              <a:rPr lang="en-US" sz="1050" dirty="0"/>
            </a:br>
            <a:r>
              <a:rPr lang="en-US" sz="1050" dirty="0"/>
              <a:t>I triumph still, if Thou abide with me</a:t>
            </a:r>
            <a:br>
              <a:rPr lang="en-US" sz="1050" dirty="0"/>
            </a:br>
            <a:br>
              <a:rPr lang="en-US" sz="1050" dirty="0"/>
            </a:br>
            <a:r>
              <a:rPr lang="en-US" sz="1050" dirty="0"/>
              <a:t>Hold Thou Thy cross before my closing eyes</a:t>
            </a:r>
            <a:br>
              <a:rPr lang="en-US" sz="1050" dirty="0"/>
            </a:br>
            <a:r>
              <a:rPr lang="en-US" sz="1050" dirty="0"/>
              <a:t>Shine through the gloom and point me to the skies</a:t>
            </a:r>
            <a:br>
              <a:rPr lang="en-US" sz="1050" dirty="0"/>
            </a:br>
            <a:r>
              <a:rPr lang="en-US" sz="1050" dirty="0"/>
              <a:t>Heaven's morning breaks, and earth's vain shadows flee</a:t>
            </a:r>
            <a:br>
              <a:rPr lang="en-US" sz="1050" dirty="0"/>
            </a:br>
            <a:r>
              <a:rPr lang="en-US" sz="1050" dirty="0"/>
              <a:t>In life, in death, O Lord, abide with me</a:t>
            </a:r>
            <a:br>
              <a:rPr lang="en-US" sz="1050" dirty="0"/>
            </a:br>
            <a:r>
              <a:rPr lang="en-US" sz="1050" dirty="0"/>
              <a:t>Abide with me, abide with me</a:t>
            </a:r>
            <a:br>
              <a:rPr lang="en-US" sz="1050" dirty="0"/>
            </a:br>
            <a:endParaRPr lang="en-US" altLang="en-US" sz="1050" dirty="0"/>
          </a:p>
        </p:txBody>
      </p:sp>
    </p:spTree>
    <p:extLst>
      <p:ext uri="{BB962C8B-B14F-4D97-AF65-F5344CB8AC3E}">
        <p14:creationId xmlns:p14="http://schemas.microsoft.com/office/powerpoint/2010/main" val="17536874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368452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57371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5684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https://patternsofevidence.com/2019/11/01/discovery-of-canaanite-metropolis-supports-bible/?inf_contact_key=fa8ae55b2f4c76dbf2c8fae6ce2c90e8680f8914173f9191b1c0223e68310bb1</a:t>
            </a:r>
            <a:endParaRPr lang="en-US" altLang="en-US" sz="1050" dirty="0"/>
          </a:p>
        </p:txBody>
      </p:sp>
    </p:spTree>
    <p:extLst>
      <p:ext uri="{BB962C8B-B14F-4D97-AF65-F5344CB8AC3E}">
        <p14:creationId xmlns:p14="http://schemas.microsoft.com/office/powerpoint/2010/main" val="1012838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https://patternsofevidence.com/2019/11/01/discovery-of-canaanite-metropolis-supports-bible/?inf_contact_key=fa8ae55b2f4c76dbf2c8fae6ce2c90e8680f8914173f9191b1c0223e68310bb1</a:t>
            </a:r>
            <a:endParaRPr lang="en-US" altLang="en-US" sz="1050" dirty="0"/>
          </a:p>
        </p:txBody>
      </p:sp>
    </p:spTree>
    <p:extLst>
      <p:ext uri="{BB962C8B-B14F-4D97-AF65-F5344CB8AC3E}">
        <p14:creationId xmlns:p14="http://schemas.microsoft.com/office/powerpoint/2010/main" val="31719517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https://patternsofevidence.com/2019/11/01/discovery-of-canaanite-metropolis-supports-bible/?inf_contact_key=fa8ae55b2f4c76dbf2c8fae6ce2c90e8680f8914173f9191b1c0223e68310bb1</a:t>
            </a:r>
            <a:endParaRPr lang="en-US" altLang="en-US" sz="1050" dirty="0"/>
          </a:p>
        </p:txBody>
      </p:sp>
    </p:spTree>
    <p:extLst>
      <p:ext uri="{BB962C8B-B14F-4D97-AF65-F5344CB8AC3E}">
        <p14:creationId xmlns:p14="http://schemas.microsoft.com/office/powerpoint/2010/main" val="21530905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https://patternsofevidence.com/2019/11/01/discovery-of-canaanite-metropolis-supports-bible/?inf_contact_key=fa8ae55b2f4c76dbf2c8fae6ce2c90e8680f8914173f9191b1c0223e68310bb1</a:t>
            </a:r>
            <a:endParaRPr lang="en-US" sz="1050" dirty="0"/>
          </a:p>
          <a:p>
            <a:endParaRPr lang="en-US" altLang="en-US" sz="1050" dirty="0"/>
          </a:p>
          <a:p>
            <a:r>
              <a:rPr lang="en-US" sz="2000" b="0" i="0" kern="1200" dirty="0">
                <a:solidFill>
                  <a:schemeClr val="tx1"/>
                </a:solidFill>
                <a:effectLst/>
                <a:latin typeface="Arial Rounded MT Bold" pitchFamily="34" charset="0"/>
                <a:ea typeface="+mn-ea"/>
                <a:cs typeface="Arial" charset="0"/>
              </a:rPr>
              <a:t>Calling it a "cosmopolitan and planned </a:t>
            </a:r>
            <a:r>
              <a:rPr lang="en-US" sz="2000" b="0" i="0" u="none" strike="noStrike" kern="1200" dirty="0">
                <a:solidFill>
                  <a:schemeClr val="tx1"/>
                </a:solidFill>
                <a:effectLst/>
                <a:latin typeface="Arial Rounded MT Bold" pitchFamily="34" charset="0"/>
                <a:ea typeface="+mn-ea"/>
                <a:cs typeface="Arial" charset="0"/>
                <a:hlinkClick r:id="rId4"/>
              </a:rPr>
              <a:t>city</a:t>
            </a:r>
            <a:r>
              <a:rPr lang="en-US" sz="2000" b="0" i="0" kern="1200" dirty="0">
                <a:solidFill>
                  <a:schemeClr val="tx1"/>
                </a:solidFill>
                <a:effectLst/>
                <a:latin typeface="Arial Rounded MT Bold" pitchFamily="34" charset="0"/>
                <a:ea typeface="+mn-ea"/>
                <a:cs typeface="Arial" charset="0"/>
              </a:rPr>
              <a:t>," the authority said the early Bronze Age settlement covered 65 hectares (160 acres) and was home to about 6,000 people.</a:t>
            </a:r>
          </a:p>
          <a:p>
            <a:r>
              <a:rPr lang="en-US" sz="2000" b="0" i="0" kern="1200" dirty="0">
                <a:solidFill>
                  <a:schemeClr val="tx1"/>
                </a:solidFill>
                <a:effectLst/>
                <a:latin typeface="Arial Rounded MT Bold" pitchFamily="34" charset="0"/>
                <a:ea typeface="+mn-ea"/>
                <a:cs typeface="Arial" charset="0"/>
              </a:rPr>
              <a:t>"In this city, we have a planned settlement with a whole net of streets and alleys and squares, and drainage installations, storage installation," said Yitzhak Paz, a director of excavation on behalf of the authority.</a:t>
            </a:r>
          </a:p>
          <a:p>
            <a:r>
              <a:rPr lang="en-US" sz="1050" dirty="0">
                <a:hlinkClick r:id="rId5"/>
              </a:rPr>
              <a:t>https://phys.org/news/2019-10-israeli-archaeologists-ancient-city.html</a:t>
            </a:r>
            <a:endParaRPr lang="en-US" altLang="en-US" sz="1050" dirty="0"/>
          </a:p>
          <a:p>
            <a:endParaRPr lang="en-US" altLang="en-US" sz="1050" dirty="0"/>
          </a:p>
        </p:txBody>
      </p:sp>
    </p:spTree>
    <p:extLst>
      <p:ext uri="{BB962C8B-B14F-4D97-AF65-F5344CB8AC3E}">
        <p14:creationId xmlns:p14="http://schemas.microsoft.com/office/powerpoint/2010/main" val="3128271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3:22</a:t>
            </a:r>
          </a:p>
        </p:txBody>
      </p:sp>
    </p:spTree>
    <p:extLst>
      <p:ext uri="{BB962C8B-B14F-4D97-AF65-F5344CB8AC3E}">
        <p14:creationId xmlns:p14="http://schemas.microsoft.com/office/powerpoint/2010/main" val="201007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585456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595179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4564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8531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883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240220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24079238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632901221"/>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www.biblegateway.com/passage/?search=Matthew+23&amp;version=CJB;TLV#fen-TLV-24021j"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video" Target="https://www.youtube.com/embed/0ZunK3UmfAc?feature=oembed" TargetMode="External"/><Relationship Id="rId4" Type="http://schemas.openxmlformats.org/officeDocument/2006/relationships/image" Target="../media/image23.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video" Target="https://www.youtube.com/embed/GZKszpd08vo?feature=oembed" TargetMode="Externa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Summary</a:t>
            </a:r>
            <a:r>
              <a:rPr lang="en-US" dirty="0"/>
              <a:t> strategies to defeat us:</a:t>
            </a:r>
          </a:p>
          <a:p>
            <a:pPr marL="457200" indent="-457200" algn="l">
              <a:buFont typeface="+mj-lt"/>
              <a:buAutoNum type="arabicPeriod"/>
            </a:pPr>
            <a:r>
              <a:rPr lang="en-US" u="sng" dirty="0"/>
              <a:t>Opposition</a:t>
            </a:r>
            <a:r>
              <a:rPr lang="en-US" dirty="0"/>
              <a:t>: Yeshua was facing.</a:t>
            </a:r>
          </a:p>
          <a:p>
            <a:pPr marL="457200" indent="-457200" algn="l">
              <a:buFont typeface="+mj-lt"/>
              <a:buAutoNum type="arabicPeriod"/>
            </a:pPr>
            <a:r>
              <a:rPr lang="en-US" u="sng" dirty="0"/>
              <a:t>Smallness</a:t>
            </a:r>
            <a:r>
              <a:rPr lang="en-US" dirty="0"/>
              <a:t> of our forces. </a:t>
            </a:r>
          </a:p>
          <a:p>
            <a:pPr marL="457200" indent="-457200" algn="l">
              <a:buFont typeface="+mj-lt"/>
              <a:buAutoNum type="arabicPeriod"/>
            </a:pPr>
            <a:r>
              <a:rPr lang="en-US" u="sng" dirty="0"/>
              <a:t>Enemies</a:t>
            </a:r>
            <a:r>
              <a:rPr lang="en-US" dirty="0"/>
              <a:t> to destroy us.  [#1 on steroids]</a:t>
            </a:r>
          </a:p>
        </p:txBody>
      </p:sp>
    </p:spTree>
    <p:extLst>
      <p:ext uri="{BB962C8B-B14F-4D97-AF65-F5344CB8AC3E}">
        <p14:creationId xmlns:p14="http://schemas.microsoft.com/office/powerpoint/2010/main" val="2215202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1" baseline="30000" dirty="0"/>
              <a:t> </a:t>
            </a:r>
            <a:r>
              <a:rPr lang="en-US" altLang="en-US" sz="2800" baseline="30000" dirty="0" err="1">
                <a:solidFill>
                  <a:srgbClr val="FFFF00"/>
                </a:solidFill>
                <a:ea typeface="+mj-ea"/>
                <a:cs typeface="Arial"/>
              </a:rPr>
              <a:t>Mattityahu</a:t>
            </a:r>
            <a:r>
              <a:rPr lang="en-US" altLang="en-US" sz="2800" baseline="30000" dirty="0">
                <a:solidFill>
                  <a:srgbClr val="FFFF00"/>
                </a:solidFill>
                <a:ea typeface="+mj-ea"/>
                <a:cs typeface="Arial"/>
              </a:rPr>
              <a:t> (Matthew) 27:57  </a:t>
            </a:r>
            <a:r>
              <a:rPr lang="en-US" dirty="0"/>
              <a:t>But Yeshua, again crying out in a loud voice, yielded up his spirit.</a:t>
            </a:r>
          </a:p>
        </p:txBody>
      </p:sp>
    </p:spTree>
    <p:extLst>
      <p:ext uri="{BB962C8B-B14F-4D97-AF65-F5344CB8AC3E}">
        <p14:creationId xmlns:p14="http://schemas.microsoft.com/office/powerpoint/2010/main" val="173752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229600" cy="4444305"/>
          </a:xfrm>
        </p:spPr>
        <p:txBody>
          <a:bodyPr>
            <a:normAutofit/>
          </a:bodyPr>
          <a:lstStyle/>
          <a:p>
            <a:pPr algn="r"/>
            <a:r>
              <a:rPr lang="he-IL" sz="4321" b="1" dirty="0">
                <a:latin typeface="David" panose="020E0502060401010101" pitchFamily="34" charset="-79"/>
                <a:cs typeface="David" panose="020E0502060401010101" pitchFamily="34" charset="-79"/>
              </a:rPr>
              <a:t>לְעֵת עֶרֶב בָּא אִישׁ עָשִׁיר תּוֹשַׁב רָמָתַיִם, יוֹסֵף שְׁמוֹ, שֶׁגַּם הוּא נַעֲשָׂה לְתַלְמִיד שֶׁל יֵשׁוּעַ.</a:t>
            </a:r>
            <a:r>
              <a:rPr lang="he-IL" sz="4321" dirty="0"/>
              <a:t>‏</a:t>
            </a:r>
            <a:r>
              <a:rPr lang="en-US" baseline="30000" dirty="0"/>
              <a:t>    </a:t>
            </a:r>
          </a:p>
          <a:p>
            <a:pPr marL="1144" indent="-1144"/>
            <a:r>
              <a:rPr lang="en-US" sz="3600" dirty="0"/>
              <a:t>Towards evening, there came a wealthy man from </a:t>
            </a:r>
            <a:r>
              <a:rPr lang="en-US" sz="3600" dirty="0" err="1"/>
              <a:t>Ramatayim</a:t>
            </a:r>
            <a:r>
              <a:rPr lang="en-US" sz="3600" dirty="0"/>
              <a:t> named Yosef, who was himself a </a:t>
            </a:r>
            <a:r>
              <a:rPr lang="en-US" sz="3600" dirty="0" err="1"/>
              <a:t>talmid</a:t>
            </a:r>
            <a:r>
              <a:rPr lang="en-US" sz="3600" dirty="0"/>
              <a:t> of Yeshua.</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72848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הוּא בָּא אֶל פִּילָטוֹס וּבִקֵּשׁ אֶת גּוּפַת יֵשׁוּעַ. אָז צִוָּה פִּילָטוֹס לִמְסֹר אוֹתָהּ.</a:t>
            </a:r>
            <a:r>
              <a:rPr lang="en-US" baseline="30000" dirty="0"/>
              <a:t>    </a:t>
            </a:r>
          </a:p>
          <a:p>
            <a:r>
              <a:rPr lang="en-US" baseline="30000" dirty="0"/>
              <a:t>    </a:t>
            </a:r>
          </a:p>
          <a:p>
            <a:pPr marL="0" indent="4573"/>
            <a:r>
              <a:rPr lang="en-US" sz="4000" dirty="0"/>
              <a:t>He approached Pilate and asked for Yeshua’s body, and Pilate ordered it to be given to him.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5921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a:t>
            </a:r>
            <a:r>
              <a:rPr lang="he-IL" sz="3889" b="1" dirty="0">
                <a:latin typeface="David" panose="020E0502060401010101" pitchFamily="34" charset="-79"/>
                <a:cs typeface="David" panose="020E0502060401010101" pitchFamily="34" charset="-79"/>
              </a:rPr>
              <a:t>יוֹסֵף לָקַח אֶת הַגּוּפָה, עָטַף אוֹתָה בְּסָדִין נָקִי</a:t>
            </a:r>
            <a:r>
              <a:rPr lang="he-IL" sz="3889" dirty="0"/>
              <a:t> </a:t>
            </a:r>
            <a:r>
              <a:rPr lang="en-US" baseline="30000" dirty="0"/>
              <a:t>    </a:t>
            </a:r>
          </a:p>
          <a:p>
            <a:r>
              <a:rPr lang="en-US" baseline="30000" dirty="0"/>
              <a:t>   </a:t>
            </a:r>
          </a:p>
          <a:p>
            <a:pPr marL="0" indent="4573"/>
            <a:r>
              <a:rPr lang="en-US" sz="4000" dirty="0"/>
              <a:t>Yosef took the body, wrapped it in a clean linen sheet,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27:59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12869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a:t>
            </a:r>
            <a:r>
              <a:rPr lang="he-IL" sz="3889" b="1" dirty="0">
                <a:latin typeface="David" panose="020E0502060401010101" pitchFamily="34" charset="-79"/>
                <a:cs typeface="David" panose="020E0502060401010101" pitchFamily="34" charset="-79"/>
              </a:rPr>
              <a:t>וְהִנִּיחַ אוֹתָהּ בְּקִבְרוֹ הֶחָדָשׁ שֶׁלּוֹ אֲשֶׁר חָצַב בַּסֶּלַע. </a:t>
            </a:r>
            <a:r>
              <a:rPr lang="en-US" baseline="30000" dirty="0"/>
              <a:t>    </a:t>
            </a:r>
          </a:p>
          <a:p>
            <a:pPr marL="0" indent="4573"/>
            <a:r>
              <a:rPr lang="en-US" sz="4000" dirty="0"/>
              <a:t>and laid it in his own tomb, which he had recently had cut out of the rock.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27:60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24614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Yeshayahu/Is. 53.9 </a:t>
            </a:r>
            <a:r>
              <a:rPr lang="en-US" dirty="0"/>
              <a:t>He was given a grave among the wicked; in his death he was with a rich man.</a:t>
            </a:r>
          </a:p>
        </p:txBody>
      </p:sp>
    </p:spTree>
    <p:extLst>
      <p:ext uri="{BB962C8B-B14F-4D97-AF65-F5344CB8AC3E}">
        <p14:creationId xmlns:p14="http://schemas.microsoft.com/office/powerpoint/2010/main" val="210897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A few miles from Manhattan there is a parallel New York. Instead of screeching subway trains and fragrant roasted nut stands, granite-and-glass museums and million-dollar skyscrapers, it’s home to shallow trenches filled with pine coffins and the occasional wooden cross. </a:t>
            </a:r>
          </a:p>
        </p:txBody>
      </p:sp>
    </p:spTree>
    <p:extLst>
      <p:ext uri="{BB962C8B-B14F-4D97-AF65-F5344CB8AC3E}">
        <p14:creationId xmlns:p14="http://schemas.microsoft.com/office/powerpoint/2010/main" val="358424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This is Hart Island, a 101-acre sliver of land in the waters north of Manhattan, where the tourists never go. New York City has been burying its poor and unclaimed dead here since 1869, with </a:t>
            </a:r>
            <a:r>
              <a:rPr lang="en-US" dirty="0">
                <a:solidFill>
                  <a:srgbClr val="FFFF99"/>
                </a:solidFill>
              </a:rPr>
              <a:t>more than a million bodies interred within the soil.</a:t>
            </a:r>
          </a:p>
        </p:txBody>
      </p:sp>
    </p:spTree>
    <p:extLst>
      <p:ext uri="{BB962C8B-B14F-4D97-AF65-F5344CB8AC3E}">
        <p14:creationId xmlns:p14="http://schemas.microsoft.com/office/powerpoint/2010/main" val="179457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DCC72-50E5-4E91-AB9E-9581809268A8}"/>
              </a:ext>
            </a:extLst>
          </p:cNvPr>
          <p:cNvPicPr>
            <a:picLocks noChangeAspect="1"/>
          </p:cNvPicPr>
          <p:nvPr/>
        </p:nvPicPr>
        <p:blipFill>
          <a:blip r:embed="rId3"/>
          <a:stretch>
            <a:fillRect/>
          </a:stretch>
        </p:blipFill>
        <p:spPr>
          <a:xfrm>
            <a:off x="1849161" y="392240"/>
            <a:ext cx="4693114" cy="4751259"/>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2729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15820C2-08ED-48C4-B7D4-2C41DA976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437" y="333588"/>
            <a:ext cx="4912719" cy="4809912"/>
          </a:xfrm>
          <a:prstGeom prst="rect">
            <a:avLst/>
          </a:prstGeom>
        </p:spPr>
      </p:pic>
    </p:spTree>
    <p:extLst>
      <p:ext uri="{BB962C8B-B14F-4D97-AF65-F5344CB8AC3E}">
        <p14:creationId xmlns:p14="http://schemas.microsoft.com/office/powerpoint/2010/main" val="113199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575D82-38BB-4209-9E83-23D6A754335A}"/>
              </a:ext>
            </a:extLst>
          </p:cNvPr>
          <p:cNvPicPr>
            <a:picLocks noChangeAspect="1"/>
          </p:cNvPicPr>
          <p:nvPr/>
        </p:nvPicPr>
        <p:blipFill>
          <a:blip r:embed="rId3"/>
          <a:stretch>
            <a:fillRect/>
          </a:stretch>
        </p:blipFill>
        <p:spPr>
          <a:xfrm>
            <a:off x="1036637" y="353790"/>
            <a:ext cx="7240412" cy="4789709"/>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Hart Island, paupers’ cemetery </a:t>
            </a:r>
          </a:p>
        </p:txBody>
      </p:sp>
    </p:spTree>
    <p:extLst>
      <p:ext uri="{BB962C8B-B14F-4D97-AF65-F5344CB8AC3E}">
        <p14:creationId xmlns:p14="http://schemas.microsoft.com/office/powerpoint/2010/main" val="306248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50130F-8F16-428C-94BC-0749A2469413}"/>
              </a:ext>
            </a:extLst>
          </p:cNvPr>
          <p:cNvPicPr>
            <a:picLocks noChangeAspect="1"/>
          </p:cNvPicPr>
          <p:nvPr/>
        </p:nvPicPr>
        <p:blipFill>
          <a:blip r:embed="rId3"/>
          <a:stretch>
            <a:fillRect/>
          </a:stretch>
        </p:blipFill>
        <p:spPr>
          <a:xfrm>
            <a:off x="1208671" y="0"/>
            <a:ext cx="6361532" cy="51435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
        <p:nvSpPr>
          <p:cNvPr id="3" name="TextBox 2">
            <a:extLst>
              <a:ext uri="{FF2B5EF4-FFF2-40B4-BE49-F238E27FC236}">
                <a16:creationId xmlns:a16="http://schemas.microsoft.com/office/drawing/2014/main" id="{1D14935F-6AF7-42F6-8A4D-2599F9D24984}"/>
              </a:ext>
            </a:extLst>
          </p:cNvPr>
          <p:cNvSpPr txBox="1"/>
          <p:nvPr/>
        </p:nvSpPr>
        <p:spPr>
          <a:xfrm>
            <a:off x="195160" y="133350"/>
            <a:ext cx="6934462" cy="1938992"/>
          </a:xfrm>
          <a:prstGeom prst="rect">
            <a:avLst/>
          </a:prstGeom>
          <a:noFill/>
        </p:spPr>
        <p:txBody>
          <a:bodyPr wrap="none" rtlCol="0">
            <a:spAutoFit/>
          </a:bodyPr>
          <a:lstStyle/>
          <a:p>
            <a:pPr algn="l"/>
            <a:r>
              <a:rPr lang="en-US" dirty="0"/>
              <a:t>Hart Island, the land of the </a:t>
            </a:r>
          </a:p>
          <a:p>
            <a:pPr algn="l"/>
            <a:r>
              <a:rPr lang="en-US" dirty="0"/>
              <a:t>unclaimed </a:t>
            </a:r>
          </a:p>
          <a:p>
            <a:pPr algn="l"/>
            <a:r>
              <a:rPr lang="en-US" dirty="0"/>
              <a:t>dead.</a:t>
            </a:r>
          </a:p>
        </p:txBody>
      </p:sp>
    </p:spTree>
    <p:extLst>
      <p:ext uri="{BB962C8B-B14F-4D97-AF65-F5344CB8AC3E}">
        <p14:creationId xmlns:p14="http://schemas.microsoft.com/office/powerpoint/2010/main" val="793720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6E62F8-39EB-4F79-8876-D77E455DE41A}"/>
              </a:ext>
            </a:extLst>
          </p:cNvPr>
          <p:cNvPicPr>
            <a:picLocks noChangeAspect="1"/>
          </p:cNvPicPr>
          <p:nvPr/>
        </p:nvPicPr>
        <p:blipFill>
          <a:blip r:embed="rId3"/>
          <a:stretch>
            <a:fillRect/>
          </a:stretch>
        </p:blipFill>
        <p:spPr>
          <a:xfrm>
            <a:off x="208873" y="361950"/>
            <a:ext cx="8452924" cy="478155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r>
              <a:rPr lang="en-US" dirty="0">
                <a:effectLst>
                  <a:outerShdw blurRad="38100" dist="38100" dir="2700000" algn="tl">
                    <a:srgbClr val="000000">
                      <a:alpha val="43137"/>
                    </a:srgbClr>
                  </a:outerShdw>
                </a:effectLst>
              </a:rPr>
              <a:t>Graves on Hart Island, NYC</a:t>
            </a:r>
            <a:r>
              <a:rPr lang="en-US" dirty="0"/>
              <a:t> - </a:t>
            </a:r>
            <a:r>
              <a:rPr lang="en-US" dirty="0">
                <a:effectLst>
                  <a:outerShdw blurRad="38100" dist="38100" dir="2700000" algn="tl">
                    <a:srgbClr val="000000">
                      <a:alpha val="43137"/>
                    </a:srgbClr>
                  </a:outerShdw>
                </a:effectLst>
              </a:rPr>
              <a:t>Dec 2018</a:t>
            </a:r>
          </a:p>
        </p:txBody>
      </p:sp>
    </p:spTree>
    <p:extLst>
      <p:ext uri="{BB962C8B-B14F-4D97-AF65-F5344CB8AC3E}">
        <p14:creationId xmlns:p14="http://schemas.microsoft.com/office/powerpoint/2010/main" val="1019388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a:t>
            </a:r>
            <a:r>
              <a:rPr lang="he-IL" sz="3889" b="1" dirty="0">
                <a:latin typeface="David" panose="020E0502060401010101" pitchFamily="34" charset="-79"/>
                <a:cs typeface="David" panose="020E0502060401010101" pitchFamily="34" charset="-79"/>
              </a:rPr>
              <a:t>לְאַחַר שֶׁגָּלַל אֶבֶן גְּדוֹלָה עַל פֶּתַח הַקֶּבֶר הָלַךְ לְדַרְכּוֹ.</a:t>
            </a:r>
            <a:r>
              <a:rPr lang="en-US" baseline="30000" dirty="0"/>
              <a:t>    </a:t>
            </a:r>
          </a:p>
          <a:p>
            <a:pPr marL="0" indent="4573"/>
            <a:r>
              <a:rPr lang="en-US" sz="4000" dirty="0"/>
              <a:t>After rolling a large stone in front of the entrance to the tomb, he went away.</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27:60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24466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074" name="Picture 2">
            <a:extLst>
              <a:ext uri="{FF2B5EF4-FFF2-40B4-BE49-F238E27FC236}">
                <a16:creationId xmlns:a16="http://schemas.microsoft.com/office/drawing/2014/main" id="{076D3403-79EE-43CB-8F86-5598BBC43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8" y="335629"/>
            <a:ext cx="7208838" cy="4807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EA5540-0B61-493C-96A6-16292C252974}"/>
              </a:ext>
            </a:extLst>
          </p:cNvPr>
          <p:cNvSpPr txBox="1"/>
          <p:nvPr/>
        </p:nvSpPr>
        <p:spPr>
          <a:xfrm>
            <a:off x="535596" y="4425529"/>
            <a:ext cx="7458260"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The Garden Tomb, Jerusalem</a:t>
            </a:r>
          </a:p>
        </p:txBody>
      </p:sp>
    </p:spTree>
    <p:extLst>
      <p:ext uri="{BB962C8B-B14F-4D97-AF65-F5344CB8AC3E}">
        <p14:creationId xmlns:p14="http://schemas.microsoft.com/office/powerpoint/2010/main" val="98094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177" b="1" dirty="0">
                <a:latin typeface="David" panose="020E0502060401010101" pitchFamily="34" charset="-79"/>
                <a:cs typeface="David" panose="020E0502060401010101" pitchFamily="34" charset="-79"/>
              </a:rPr>
              <a:t>‏</a:t>
            </a:r>
            <a:r>
              <a:rPr lang="he-IL" sz="4321" b="1" dirty="0">
                <a:latin typeface="David" panose="020E0502060401010101" pitchFamily="34" charset="-79"/>
                <a:cs typeface="David" panose="020E0502060401010101" pitchFamily="34" charset="-79"/>
              </a:rPr>
              <a:t>וּמִרְיָם הַמַּגְדָּלִית וּמִרְיָם הָאַחֶרֶת הָיוּ שָׁם, יוֹשְׁבוֹת מוּל הַקֶּבֶר.</a:t>
            </a:r>
            <a:r>
              <a:rPr lang="he-IL" sz="4321" dirty="0"/>
              <a:t>‏ </a:t>
            </a:r>
            <a:r>
              <a:rPr lang="en-US" baseline="30000" dirty="0"/>
              <a:t>    </a:t>
            </a:r>
          </a:p>
          <a:p>
            <a:r>
              <a:rPr lang="en-US" baseline="30000" dirty="0"/>
              <a:t>   </a:t>
            </a:r>
          </a:p>
          <a:p>
            <a:pPr marL="0" indent="4573"/>
            <a:r>
              <a:rPr lang="en-US" sz="4000" dirty="0" err="1"/>
              <a:t>Miryam</a:t>
            </a:r>
            <a:r>
              <a:rPr lang="en-US" sz="4000" dirty="0"/>
              <a:t> of Magdala and the other </a:t>
            </a:r>
            <a:r>
              <a:rPr lang="en-US" sz="4000" dirty="0" err="1"/>
              <a:t>Miryam</a:t>
            </a:r>
            <a:r>
              <a:rPr lang="en-US" sz="4000" dirty="0"/>
              <a:t> stayed there, sitting opposite the grave.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27:61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81039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altLang="en-US" baseline="30000" dirty="0" err="1">
                <a:solidFill>
                  <a:srgbClr val="FFFF00"/>
                </a:solidFill>
              </a:rPr>
              <a:t>Mattityahu</a:t>
            </a:r>
            <a:r>
              <a:rPr lang="en-US" altLang="en-US" baseline="30000" dirty="0">
                <a:solidFill>
                  <a:srgbClr val="FFFF00"/>
                </a:solidFill>
              </a:rPr>
              <a:t> (Matthew) 27:61-66</a:t>
            </a:r>
            <a:r>
              <a:rPr lang="en-US" b="1" baseline="30000" dirty="0"/>
              <a:t> </a:t>
            </a:r>
            <a:r>
              <a:rPr lang="en-US" dirty="0"/>
              <a:t>Next day, after the preparation, the head Cohanim/ priests and the </a:t>
            </a:r>
            <a:r>
              <a:rPr lang="en-US" dirty="0" err="1"/>
              <a:t>P’rushim</a:t>
            </a:r>
            <a:r>
              <a:rPr lang="en-US" dirty="0"/>
              <a:t>/ Pharisees went together to Pilate and said, “Sir, we remember that that deceiver said while he was still alive, ‘After three days I will be raised.’.</a:t>
            </a:r>
          </a:p>
        </p:txBody>
      </p:sp>
    </p:spTree>
    <p:extLst>
      <p:ext uri="{BB962C8B-B14F-4D97-AF65-F5344CB8AC3E}">
        <p14:creationId xmlns:p14="http://schemas.microsoft.com/office/powerpoint/2010/main" val="498863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altLang="en-US" baseline="30000" dirty="0" err="1">
                <a:solidFill>
                  <a:srgbClr val="FFFF00"/>
                </a:solidFill>
              </a:rPr>
              <a:t>Mattityahu</a:t>
            </a:r>
            <a:r>
              <a:rPr lang="en-US" altLang="en-US" baseline="30000" dirty="0">
                <a:solidFill>
                  <a:srgbClr val="FFFF00"/>
                </a:solidFill>
              </a:rPr>
              <a:t> (Matthew) 27:61-66</a:t>
            </a:r>
            <a:r>
              <a:rPr lang="en-US" b="1" baseline="30000" dirty="0"/>
              <a:t> </a:t>
            </a:r>
            <a:r>
              <a:rPr lang="en-US" dirty="0"/>
              <a:t>Therefore, order that the grave be made secure till the third day; otherwise the </a:t>
            </a:r>
            <a:r>
              <a:rPr lang="en-US" dirty="0" err="1"/>
              <a:t>talmidim</a:t>
            </a:r>
            <a:r>
              <a:rPr lang="en-US" dirty="0"/>
              <a:t>/ disciples may come, steal him away and say to the people, ‘He was raised from the dead’; and the last deception will be worse than the first.” </a:t>
            </a:r>
          </a:p>
        </p:txBody>
      </p:sp>
    </p:spTree>
    <p:extLst>
      <p:ext uri="{BB962C8B-B14F-4D97-AF65-F5344CB8AC3E}">
        <p14:creationId xmlns:p14="http://schemas.microsoft.com/office/powerpoint/2010/main" val="1582896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altLang="en-US" baseline="30000" dirty="0" err="1">
                <a:solidFill>
                  <a:srgbClr val="FFFF00"/>
                </a:solidFill>
              </a:rPr>
              <a:t>Mattityahu</a:t>
            </a:r>
            <a:r>
              <a:rPr lang="en-US" altLang="en-US" baseline="30000" dirty="0">
                <a:solidFill>
                  <a:srgbClr val="FFFF00"/>
                </a:solidFill>
              </a:rPr>
              <a:t> (Matthew) 27:61-66</a:t>
            </a:r>
            <a:r>
              <a:rPr lang="en-US" b="1" baseline="30000" dirty="0"/>
              <a:t>  </a:t>
            </a:r>
            <a:r>
              <a:rPr lang="en-US" dirty="0"/>
              <a:t>Pilate said to them, “You may have your guard. </a:t>
            </a:r>
            <a:r>
              <a:rPr lang="en-US" dirty="0">
                <a:solidFill>
                  <a:srgbClr val="FFFF99"/>
                </a:solidFill>
              </a:rPr>
              <a:t>Go and make the grave as secure as you know how.”</a:t>
            </a:r>
            <a:r>
              <a:rPr lang="en-US" dirty="0"/>
              <a:t> </a:t>
            </a:r>
            <a:r>
              <a:rPr lang="en-US" b="1" baseline="30000" dirty="0"/>
              <a:t> </a:t>
            </a:r>
            <a:r>
              <a:rPr lang="en-US" dirty="0"/>
              <a:t>So they went and made the grave secure by sealing the stone and putting the guard on watch.</a:t>
            </a:r>
          </a:p>
        </p:txBody>
      </p:sp>
    </p:spTree>
    <p:extLst>
      <p:ext uri="{BB962C8B-B14F-4D97-AF65-F5344CB8AC3E}">
        <p14:creationId xmlns:p14="http://schemas.microsoft.com/office/powerpoint/2010/main" val="3954686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F89F54-24C3-40A9-8A27-AAD36B962F15}"/>
              </a:ext>
            </a:extLst>
          </p:cNvPr>
          <p:cNvPicPr>
            <a:picLocks noChangeAspect="1"/>
          </p:cNvPicPr>
          <p:nvPr/>
        </p:nvPicPr>
        <p:blipFill>
          <a:blip r:embed="rId3"/>
          <a:stretch>
            <a:fillRect/>
          </a:stretch>
        </p:blipFill>
        <p:spPr>
          <a:xfrm>
            <a:off x="211362" y="803382"/>
            <a:ext cx="8292875" cy="2758968"/>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124571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BAD9B4-756C-4AF5-9EA8-D8796DAECD59}"/>
              </a:ext>
            </a:extLst>
          </p:cNvPr>
          <p:cNvPicPr>
            <a:picLocks noChangeAspect="1"/>
          </p:cNvPicPr>
          <p:nvPr/>
        </p:nvPicPr>
        <p:blipFill>
          <a:blip r:embed="rId3"/>
          <a:stretch>
            <a:fillRect/>
          </a:stretch>
        </p:blipFill>
        <p:spPr>
          <a:xfrm>
            <a:off x="4664861" y="1278609"/>
            <a:ext cx="3339351" cy="3839391"/>
          </a:xfrm>
          <a:prstGeom prst="rect">
            <a:avLst/>
          </a:prstGeom>
        </p:spPr>
      </p:pic>
      <p:sp>
        <p:nvSpPr>
          <p:cNvPr id="4" name="Subtitle 3"/>
          <p:cNvSpPr>
            <a:spLocks noGrp="1"/>
          </p:cNvSpPr>
          <p:nvPr>
            <p:ph type="subTitle" idx="1"/>
          </p:nvPr>
        </p:nvSpPr>
        <p:spPr>
          <a:xfrm>
            <a:off x="198446" y="361950"/>
            <a:ext cx="4267191" cy="4781550"/>
          </a:xfrm>
        </p:spPr>
        <p:txBody>
          <a:bodyPr>
            <a:normAutofit/>
          </a:bodyPr>
          <a:lstStyle/>
          <a:p>
            <a:pPr algn="l"/>
            <a:endParaRPr lang="en-US" dirty="0"/>
          </a:p>
          <a:p>
            <a:pPr algn="l"/>
            <a:endParaRPr lang="en-US" dirty="0"/>
          </a:p>
          <a:p>
            <a:pPr algn="l"/>
            <a:r>
              <a:rPr lang="en-US" dirty="0"/>
              <a:t>This dog chased Abu Bakr al Baghdadi into the tunnel.</a:t>
            </a:r>
          </a:p>
        </p:txBody>
      </p:sp>
      <p:pic>
        <p:nvPicPr>
          <p:cNvPr id="3" name="Picture 2">
            <a:extLst>
              <a:ext uri="{FF2B5EF4-FFF2-40B4-BE49-F238E27FC236}">
                <a16:creationId xmlns:a16="http://schemas.microsoft.com/office/drawing/2014/main" id="{6B3E15BE-55AD-4661-9BAF-77B07936E024}"/>
              </a:ext>
            </a:extLst>
          </p:cNvPr>
          <p:cNvPicPr>
            <a:picLocks noChangeAspect="1"/>
          </p:cNvPicPr>
          <p:nvPr/>
        </p:nvPicPr>
        <p:blipFill>
          <a:blip r:embed="rId4"/>
          <a:stretch>
            <a:fillRect/>
          </a:stretch>
        </p:blipFill>
        <p:spPr>
          <a:xfrm>
            <a:off x="350837" y="343526"/>
            <a:ext cx="8077200" cy="944962"/>
          </a:xfrm>
          <a:prstGeom prst="rect">
            <a:avLst/>
          </a:prstGeom>
        </p:spPr>
      </p:pic>
    </p:spTree>
    <p:extLst>
      <p:ext uri="{BB962C8B-B14F-4D97-AF65-F5344CB8AC3E}">
        <p14:creationId xmlns:p14="http://schemas.microsoft.com/office/powerpoint/2010/main" val="4134123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2514591" cy="4781550"/>
          </a:xfrm>
        </p:spPr>
        <p:txBody>
          <a:bodyPr>
            <a:normAutofit/>
          </a:bodyPr>
          <a:lstStyle/>
          <a:p>
            <a:pPr algn="l"/>
            <a:r>
              <a:rPr lang="en-US" sz="3600" dirty="0"/>
              <a:t>Roman soldier in full weaponry</a:t>
            </a:r>
          </a:p>
        </p:txBody>
      </p:sp>
      <p:pic>
        <p:nvPicPr>
          <p:cNvPr id="4098" name="Picture 2" descr="Image result for roman soldier uniform">
            <a:extLst>
              <a:ext uri="{FF2B5EF4-FFF2-40B4-BE49-F238E27FC236}">
                <a16:creationId xmlns:a16="http://schemas.microsoft.com/office/drawing/2014/main" id="{AA33E8C8-80BD-4298-A482-F29DF8C306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37" y="400049"/>
            <a:ext cx="4705351"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1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altLang="en-US" baseline="30000" dirty="0" err="1">
                <a:solidFill>
                  <a:srgbClr val="FFFF00"/>
                </a:solidFill>
              </a:rPr>
              <a:t>Mattityahu</a:t>
            </a:r>
            <a:r>
              <a:rPr lang="en-US" altLang="en-US" baseline="30000" dirty="0">
                <a:solidFill>
                  <a:srgbClr val="FFFF00"/>
                </a:solidFill>
              </a:rPr>
              <a:t> (Matthew) 27:61-66</a:t>
            </a:r>
            <a:r>
              <a:rPr lang="en-US" b="1" baseline="30000" dirty="0"/>
              <a:t>  </a:t>
            </a:r>
            <a:r>
              <a:rPr lang="en-US" dirty="0">
                <a:solidFill>
                  <a:srgbClr val="FFFF99"/>
                </a:solidFill>
              </a:rPr>
              <a:t>Go and make the grave </a:t>
            </a:r>
            <a:r>
              <a:rPr lang="en-US" u="sng" dirty="0">
                <a:solidFill>
                  <a:srgbClr val="FFFF99"/>
                </a:solidFill>
              </a:rPr>
              <a:t>as secure as you know how</a:t>
            </a:r>
            <a:r>
              <a:rPr lang="en-US" dirty="0">
                <a:solidFill>
                  <a:srgbClr val="FFFF99"/>
                </a:solidFill>
              </a:rPr>
              <a:t>.”</a:t>
            </a:r>
            <a:r>
              <a:rPr lang="en-US" dirty="0"/>
              <a:t> </a:t>
            </a:r>
          </a:p>
          <a:p>
            <a:pPr algn="l"/>
            <a:r>
              <a:rPr lang="en-US" b="1" baseline="30000" dirty="0"/>
              <a:t> </a:t>
            </a:r>
            <a:endParaRPr lang="en-US" dirty="0"/>
          </a:p>
        </p:txBody>
      </p:sp>
    </p:spTree>
    <p:extLst>
      <p:ext uri="{BB962C8B-B14F-4D97-AF65-F5344CB8AC3E}">
        <p14:creationId xmlns:p14="http://schemas.microsoft.com/office/powerpoint/2010/main" val="1571771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C082F3FE-2678-4F2C-B99D-4B6B6E960883}"/>
              </a:ext>
            </a:extLst>
          </p:cNvPr>
          <p:cNvPicPr>
            <a:picLocks noChangeAspect="1"/>
          </p:cNvPicPr>
          <p:nvPr/>
        </p:nvPicPr>
        <p:blipFill rotWithShape="1">
          <a:blip r:embed="rId3"/>
          <a:srcRect b="25454"/>
          <a:stretch/>
        </p:blipFill>
        <p:spPr>
          <a:xfrm>
            <a:off x="198430" y="361950"/>
            <a:ext cx="5105407" cy="2909279"/>
          </a:xfrm>
          <a:prstGeom prst="rect">
            <a:avLst/>
          </a:prstGeom>
        </p:spPr>
      </p:pic>
      <p:pic>
        <p:nvPicPr>
          <p:cNvPr id="5" name="Picture 4">
            <a:extLst>
              <a:ext uri="{FF2B5EF4-FFF2-40B4-BE49-F238E27FC236}">
                <a16:creationId xmlns:a16="http://schemas.microsoft.com/office/drawing/2014/main" id="{22FD18AA-6EDD-4870-9D01-43C3D1A72DF8}"/>
              </a:ext>
            </a:extLst>
          </p:cNvPr>
          <p:cNvPicPr>
            <a:picLocks noChangeAspect="1"/>
          </p:cNvPicPr>
          <p:nvPr/>
        </p:nvPicPr>
        <p:blipFill>
          <a:blip r:embed="rId4"/>
          <a:stretch>
            <a:fillRect/>
          </a:stretch>
        </p:blipFill>
        <p:spPr>
          <a:xfrm>
            <a:off x="5227637" y="361950"/>
            <a:ext cx="3028161" cy="2909278"/>
          </a:xfrm>
          <a:prstGeom prst="rect">
            <a:avLst/>
          </a:prstGeom>
        </p:spPr>
      </p:pic>
      <p:sp>
        <p:nvSpPr>
          <p:cNvPr id="6" name="Rectangle: Rounded Corners 5">
            <a:extLst>
              <a:ext uri="{FF2B5EF4-FFF2-40B4-BE49-F238E27FC236}">
                <a16:creationId xmlns:a16="http://schemas.microsoft.com/office/drawing/2014/main" id="{51FAA3E3-E17B-42FE-A9FF-6130AE7C163F}"/>
              </a:ext>
            </a:extLst>
          </p:cNvPr>
          <p:cNvSpPr/>
          <p:nvPr/>
        </p:nvSpPr>
        <p:spPr bwMode="auto">
          <a:xfrm>
            <a:off x="5380037" y="514350"/>
            <a:ext cx="2743200" cy="2667000"/>
          </a:xfrm>
          <a:prstGeom prst="roundRect">
            <a:avLst/>
          </a:prstGeom>
          <a:noFill/>
          <a:ln w="444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167709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i="1" dirty="0" err="1"/>
              <a:t>eídō</a:t>
            </a:r>
            <a:r>
              <a:rPr lang="en-US" dirty="0"/>
              <a:t> (</a:t>
            </a:r>
            <a:r>
              <a:rPr lang="en-US" i="1" dirty="0" err="1"/>
              <a:t>oida</a:t>
            </a:r>
            <a:r>
              <a:rPr lang="en-US" dirty="0"/>
              <a:t>) to </a:t>
            </a:r>
            <a:r>
              <a:rPr lang="en-US" i="1" dirty="0"/>
              <a:t>see</a:t>
            </a:r>
            <a:r>
              <a:rPr lang="en-US" dirty="0"/>
              <a:t> with physical eyes, </a:t>
            </a:r>
          </a:p>
          <a:p>
            <a:pPr algn="l"/>
            <a:r>
              <a:rPr lang="en-US" dirty="0"/>
              <a:t>perceiving ("mentally seeing"). “I see what You mean;” "I </a:t>
            </a:r>
            <a:r>
              <a:rPr lang="en-US" i="1" dirty="0"/>
              <a:t>see</a:t>
            </a:r>
            <a:r>
              <a:rPr lang="en-US" dirty="0"/>
              <a:t> what you are saying.“</a:t>
            </a:r>
          </a:p>
          <a:p>
            <a:pPr algn="l"/>
            <a:r>
              <a:rPr lang="en-US" dirty="0"/>
              <a:t>be aware, behold, consider, perceive</a:t>
            </a:r>
          </a:p>
          <a:p>
            <a:pPr algn="l"/>
            <a:endParaRPr lang="en-US" dirty="0"/>
          </a:p>
        </p:txBody>
      </p:sp>
    </p:spTree>
    <p:extLst>
      <p:ext uri="{BB962C8B-B14F-4D97-AF65-F5344CB8AC3E}">
        <p14:creationId xmlns:p14="http://schemas.microsoft.com/office/powerpoint/2010/main" val="1237804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err="1"/>
              <a:t>Yeshua’s</a:t>
            </a:r>
            <a:r>
              <a:rPr lang="en-US" dirty="0"/>
              <a:t> grave was made as secure as these scholars and leaders </a:t>
            </a:r>
            <a:r>
              <a:rPr lang="en-US" u="sng" dirty="0"/>
              <a:t>could devise</a:t>
            </a:r>
            <a:r>
              <a:rPr lang="en-US" dirty="0"/>
              <a:t> to cause an apparent resurrection failure.</a:t>
            </a:r>
          </a:p>
          <a:p>
            <a:pPr algn="l"/>
            <a:r>
              <a:rPr lang="en-US" dirty="0"/>
              <a:t>Do we have any opposition that is intelligently devising our failure?</a:t>
            </a:r>
          </a:p>
        </p:txBody>
      </p:sp>
    </p:spTree>
    <p:extLst>
      <p:ext uri="{BB962C8B-B14F-4D97-AF65-F5344CB8AC3E}">
        <p14:creationId xmlns:p14="http://schemas.microsoft.com/office/powerpoint/2010/main" val="1020557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6146" name="Picture 2" descr="Image result for mad magazine spy vs spy">
            <a:extLst>
              <a:ext uri="{FF2B5EF4-FFF2-40B4-BE49-F238E27FC236}">
                <a16:creationId xmlns:a16="http://schemas.microsoft.com/office/drawing/2014/main" id="{4823072F-47A0-412F-BD24-894BB42890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26"/>
          <a:stretch/>
        </p:blipFill>
        <p:spPr bwMode="auto">
          <a:xfrm>
            <a:off x="2624137" y="365901"/>
            <a:ext cx="3898899" cy="477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147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Eph 6.11</a:t>
            </a:r>
            <a:r>
              <a:rPr lang="en-US" dirty="0"/>
              <a:t> Use all the armor and weaponry that God provides, so that you will be able to stand against the </a:t>
            </a:r>
            <a:r>
              <a:rPr lang="en-US" dirty="0">
                <a:solidFill>
                  <a:srgbClr val="FFFF99"/>
                </a:solidFill>
              </a:rPr>
              <a:t>deceptive tactics of the Adversary</a:t>
            </a:r>
            <a:r>
              <a:rPr lang="en-US" dirty="0"/>
              <a:t>. </a:t>
            </a:r>
            <a:r>
              <a:rPr lang="en-US" baseline="30000" dirty="0"/>
              <a:t>CJB</a:t>
            </a:r>
          </a:p>
          <a:p>
            <a:pPr algn="l"/>
            <a:r>
              <a:rPr lang="en-US" dirty="0"/>
              <a:t>the </a:t>
            </a:r>
            <a:r>
              <a:rPr lang="en-US" dirty="0">
                <a:solidFill>
                  <a:srgbClr val="FFFF99"/>
                </a:solidFill>
              </a:rPr>
              <a:t>schemes of the devil</a:t>
            </a:r>
            <a:r>
              <a:rPr lang="en-US" dirty="0"/>
              <a:t>. </a:t>
            </a:r>
            <a:r>
              <a:rPr lang="en-US" baseline="30000" dirty="0"/>
              <a:t>TLV</a:t>
            </a:r>
          </a:p>
        </p:txBody>
      </p:sp>
    </p:spTree>
    <p:extLst>
      <p:ext uri="{BB962C8B-B14F-4D97-AF65-F5344CB8AC3E}">
        <p14:creationId xmlns:p14="http://schemas.microsoft.com/office/powerpoint/2010/main" val="69756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2 Cor. 2.11</a:t>
            </a:r>
            <a:r>
              <a:rPr lang="en-US" dirty="0"/>
              <a:t> so that we will not be taken advantage of by the Adversary — for we are quite aware of </a:t>
            </a:r>
            <a:r>
              <a:rPr lang="en-US" dirty="0">
                <a:solidFill>
                  <a:srgbClr val="FFFF99"/>
                </a:solidFill>
              </a:rPr>
              <a:t>his schemes</a:t>
            </a:r>
            <a:r>
              <a:rPr lang="en-US" dirty="0"/>
              <a:t>!</a:t>
            </a:r>
          </a:p>
        </p:txBody>
      </p:sp>
    </p:spTree>
    <p:extLst>
      <p:ext uri="{BB962C8B-B14F-4D97-AF65-F5344CB8AC3E}">
        <p14:creationId xmlns:p14="http://schemas.microsoft.com/office/powerpoint/2010/main" val="38048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Summary</a:t>
            </a:r>
            <a:r>
              <a:rPr lang="en-US" dirty="0"/>
              <a:t> strategies to defeat us:</a:t>
            </a:r>
          </a:p>
          <a:p>
            <a:pPr marL="457200" indent="-457200" algn="l">
              <a:buFont typeface="+mj-lt"/>
              <a:buAutoNum type="arabicPeriod"/>
            </a:pPr>
            <a:r>
              <a:rPr lang="en-US" u="sng" dirty="0"/>
              <a:t>Opposition</a:t>
            </a:r>
            <a:r>
              <a:rPr lang="en-US" dirty="0"/>
              <a:t>: Yeshua was facing. </a:t>
            </a:r>
          </a:p>
          <a:p>
            <a:pPr algn="l"/>
            <a:endParaRPr lang="en-US" dirty="0"/>
          </a:p>
        </p:txBody>
      </p:sp>
    </p:spTree>
    <p:extLst>
      <p:ext uri="{BB962C8B-B14F-4D97-AF65-F5344CB8AC3E}">
        <p14:creationId xmlns:p14="http://schemas.microsoft.com/office/powerpoint/2010/main" val="2939758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Acts 26.11</a:t>
            </a:r>
            <a:r>
              <a:rPr lang="en-US" dirty="0"/>
              <a:t> Often I went from one synagogue to another, punishing them and </a:t>
            </a:r>
            <a:r>
              <a:rPr lang="en-US" dirty="0">
                <a:solidFill>
                  <a:srgbClr val="FFFF99"/>
                </a:solidFill>
              </a:rPr>
              <a:t>trying to make them blaspheme</a:t>
            </a:r>
            <a:r>
              <a:rPr lang="en-US" dirty="0"/>
              <a:t>; and </a:t>
            </a:r>
            <a:r>
              <a:rPr lang="en-US" u="sng" dirty="0">
                <a:solidFill>
                  <a:srgbClr val="FFFF99"/>
                </a:solidFill>
              </a:rPr>
              <a:t>in my wild fury against them</a:t>
            </a:r>
            <a:r>
              <a:rPr lang="en-US" dirty="0"/>
              <a:t>, I even went so far as to persecute them in cities outside the country.</a:t>
            </a:r>
          </a:p>
        </p:txBody>
      </p:sp>
    </p:spTree>
    <p:extLst>
      <p:ext uri="{BB962C8B-B14F-4D97-AF65-F5344CB8AC3E}">
        <p14:creationId xmlns:p14="http://schemas.microsoft.com/office/powerpoint/2010/main" val="32507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D7FDED04-A3AA-4853-8817-1DD014F484A9}"/>
              </a:ext>
            </a:extLst>
          </p:cNvPr>
          <p:cNvPicPr>
            <a:picLocks noChangeAspect="1"/>
          </p:cNvPicPr>
          <p:nvPr/>
        </p:nvPicPr>
        <p:blipFill>
          <a:blip r:embed="rId3"/>
          <a:stretch>
            <a:fillRect/>
          </a:stretch>
        </p:blipFill>
        <p:spPr>
          <a:xfrm>
            <a:off x="884236" y="286514"/>
            <a:ext cx="7304099" cy="4761950"/>
          </a:xfrm>
          <a:prstGeom prst="rect">
            <a:avLst/>
          </a:prstGeom>
        </p:spPr>
      </p:pic>
      <p:sp>
        <p:nvSpPr>
          <p:cNvPr id="3" name="TextBox 2">
            <a:extLst>
              <a:ext uri="{FF2B5EF4-FFF2-40B4-BE49-F238E27FC236}">
                <a16:creationId xmlns:a16="http://schemas.microsoft.com/office/drawing/2014/main" id="{628ADCA0-6166-4EC1-A400-B753F3330686}"/>
              </a:ext>
            </a:extLst>
          </p:cNvPr>
          <p:cNvSpPr txBox="1"/>
          <p:nvPr/>
        </p:nvSpPr>
        <p:spPr>
          <a:xfrm>
            <a:off x="350837" y="3194161"/>
            <a:ext cx="8001000"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Al Baghdadi fled to a dead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end tunnel with two of his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children, and exploded his vest.</a:t>
            </a:r>
          </a:p>
        </p:txBody>
      </p:sp>
    </p:spTree>
    <p:extLst>
      <p:ext uri="{BB962C8B-B14F-4D97-AF65-F5344CB8AC3E}">
        <p14:creationId xmlns:p14="http://schemas.microsoft.com/office/powerpoint/2010/main" val="2076151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altLang="en-US" baseline="30000" dirty="0">
                <a:latin typeface="Arial Rounded MT Bold" panose="020F0704030504030204" pitchFamily="34" charset="0"/>
                <a:cs typeface="Vilna" pitchFamily="2" charset="-79"/>
              </a:rPr>
              <a:t>Messianic Jews 3.1 </a:t>
            </a:r>
            <a:r>
              <a:rPr lang="en-US" altLang="en-US" dirty="0">
                <a:solidFill>
                  <a:srgbClr val="FFFF66"/>
                </a:solidFill>
                <a:latin typeface="Arial Rounded MT Bold" panose="020F0704030504030204" pitchFamily="34" charset="0"/>
                <a:cs typeface="Vilna" pitchFamily="2" charset="-79"/>
              </a:rPr>
              <a:t>Therefore</a:t>
            </a:r>
            <a:r>
              <a:rPr lang="en-US" altLang="en-US" dirty="0">
                <a:latin typeface="Arial Rounded MT Bold" panose="020F0704030504030204" pitchFamily="34" charset="0"/>
                <a:cs typeface="Vilna" pitchFamily="2" charset="-79"/>
              </a:rPr>
              <a:t>, brothers whom God has set apart, who share in the call from heaven, </a:t>
            </a:r>
            <a:r>
              <a:rPr lang="en-US" altLang="en-US" dirty="0">
                <a:solidFill>
                  <a:srgbClr val="FFFF66"/>
                </a:solidFill>
                <a:latin typeface="Arial Rounded MT Bold" panose="020F0704030504030204" pitchFamily="34" charset="0"/>
                <a:cs typeface="Vilna" pitchFamily="2" charset="-79"/>
              </a:rPr>
              <a:t>think carefully about Yeshua</a:t>
            </a:r>
            <a:r>
              <a:rPr lang="en-US" altLang="en-US" dirty="0">
                <a:latin typeface="Arial Rounded MT Bold" panose="020F0704030504030204" pitchFamily="34" charset="0"/>
                <a:cs typeface="Vilna" pitchFamily="2" charset="-79"/>
              </a:rPr>
              <a:t>, whom we acknowledge publicly as God's emissary and as cohen </a:t>
            </a:r>
            <a:r>
              <a:rPr lang="en-US" altLang="en-US" dirty="0" err="1">
                <a:latin typeface="Arial Rounded MT Bold" panose="020F0704030504030204" pitchFamily="34" charset="0"/>
                <a:cs typeface="Vilna" pitchFamily="2" charset="-79"/>
              </a:rPr>
              <a:t>gadol</a:t>
            </a:r>
            <a:r>
              <a:rPr lang="en-US" altLang="en-US" dirty="0">
                <a:latin typeface="Arial Rounded MT Bold" panose="020F0704030504030204" pitchFamily="34" charset="0"/>
                <a:cs typeface="Vilna" pitchFamily="2" charset="-79"/>
              </a:rPr>
              <a:t>.</a:t>
            </a:r>
          </a:p>
          <a:p>
            <a:pPr algn="l"/>
            <a:r>
              <a:rPr lang="en-US" dirty="0"/>
              <a:t>take note of, perceive, consider carefully, discern, detect, make account of.</a:t>
            </a:r>
          </a:p>
        </p:txBody>
      </p:sp>
    </p:spTree>
    <p:extLst>
      <p:ext uri="{BB962C8B-B14F-4D97-AF65-F5344CB8AC3E}">
        <p14:creationId xmlns:p14="http://schemas.microsoft.com/office/powerpoint/2010/main" val="1192871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1" baseline="30000" dirty="0"/>
              <a:t> </a:t>
            </a:r>
            <a:r>
              <a:rPr lang="en-US" altLang="en-US" baseline="30000" dirty="0">
                <a:latin typeface="Arial Rounded MT Bold" panose="020F0704030504030204" pitchFamily="34" charset="0"/>
                <a:cs typeface="Vilna" pitchFamily="2" charset="-79"/>
              </a:rPr>
              <a:t> Messianic Jews /Hebrews 12.2-3 </a:t>
            </a:r>
            <a:r>
              <a:rPr lang="en-US" dirty="0"/>
              <a:t>Focusing on Yeshua, the initiator and perfecter of faith. </a:t>
            </a:r>
            <a:r>
              <a:rPr lang="en-US" dirty="0">
                <a:solidFill>
                  <a:srgbClr val="FFFF99"/>
                </a:solidFill>
              </a:rPr>
              <a:t>For the joy set before Him</a:t>
            </a:r>
            <a:r>
              <a:rPr lang="en-US" dirty="0"/>
              <a:t>, He  endured execution on a stake as a criminal, disregarding its shame. </a:t>
            </a:r>
          </a:p>
        </p:txBody>
      </p:sp>
    </p:spTree>
    <p:extLst>
      <p:ext uri="{BB962C8B-B14F-4D97-AF65-F5344CB8AC3E}">
        <p14:creationId xmlns:p14="http://schemas.microsoft.com/office/powerpoint/2010/main" val="3526212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1" baseline="30000" dirty="0"/>
              <a:t> </a:t>
            </a:r>
            <a:r>
              <a:rPr lang="en-US" altLang="en-US" baseline="30000" dirty="0">
                <a:latin typeface="Arial Rounded MT Bold" panose="020F0704030504030204" pitchFamily="34" charset="0"/>
                <a:cs typeface="Vilna" pitchFamily="2" charset="-79"/>
              </a:rPr>
              <a:t> Messianic Jews /Hebrews 12.2-3  </a:t>
            </a:r>
            <a:r>
              <a:rPr lang="en-US" dirty="0"/>
              <a:t>and He has taken His seat at the right hand of the throne of God.</a:t>
            </a:r>
            <a:r>
              <a:rPr lang="en-US" b="1" baseline="30000" dirty="0"/>
              <a:t> </a:t>
            </a:r>
            <a:r>
              <a:rPr lang="en-US" dirty="0"/>
              <a:t>Consider Him who has endured such hostility by sinners against Himself, so that you may not grow weary in your souls and lose heart.</a:t>
            </a:r>
          </a:p>
        </p:txBody>
      </p:sp>
    </p:spTree>
    <p:extLst>
      <p:ext uri="{BB962C8B-B14F-4D97-AF65-F5344CB8AC3E}">
        <p14:creationId xmlns:p14="http://schemas.microsoft.com/office/powerpoint/2010/main" val="1900391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69863" indent="-169863" algn="l">
              <a:buFont typeface="Arial" panose="020B0604020202020204" pitchFamily="34" charset="0"/>
              <a:buChar char="•"/>
            </a:pPr>
            <a:r>
              <a:rPr lang="en-US" dirty="0"/>
              <a:t>We don’t preach/teach to instruct you as to what to do.</a:t>
            </a:r>
          </a:p>
          <a:p>
            <a:pPr marL="169863" indent="-169863" algn="l">
              <a:buFont typeface="Arial" panose="020B0604020202020204" pitchFamily="34" charset="0"/>
              <a:buChar char="•"/>
            </a:pPr>
            <a:r>
              <a:rPr lang="en-US" dirty="0"/>
              <a:t>We are instructing you as to what the </a:t>
            </a:r>
            <a:r>
              <a:rPr lang="en-US" u="sng" dirty="0">
                <a:solidFill>
                  <a:srgbClr val="FFFF99"/>
                </a:solidFill>
              </a:rPr>
              <a:t>Messiah in you </a:t>
            </a:r>
            <a:r>
              <a:rPr lang="en-US" dirty="0"/>
              <a:t>will empower you to do, if you walk with Him.</a:t>
            </a:r>
          </a:p>
          <a:p>
            <a:pPr algn="l"/>
            <a:endParaRPr lang="en-US" dirty="0"/>
          </a:p>
        </p:txBody>
      </p:sp>
    </p:spTree>
    <p:extLst>
      <p:ext uri="{BB962C8B-B14F-4D97-AF65-F5344CB8AC3E}">
        <p14:creationId xmlns:p14="http://schemas.microsoft.com/office/powerpoint/2010/main" val="1274715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233363" indent="-233363" algn="l">
              <a:buFont typeface="Arial" panose="020B0604020202020204" pitchFamily="34" charset="0"/>
              <a:buChar char="•"/>
            </a:pPr>
            <a:r>
              <a:rPr lang="en-US" dirty="0"/>
              <a:t>Yeshua the Messiah didn’t come to help bad people be good.</a:t>
            </a:r>
          </a:p>
          <a:p>
            <a:pPr marL="233363" indent="-233363" algn="l">
              <a:buFont typeface="Arial" panose="020B0604020202020204" pitchFamily="34" charset="0"/>
              <a:buChar char="•"/>
            </a:pPr>
            <a:r>
              <a:rPr lang="en-US" dirty="0"/>
              <a:t>Messiah came to make dead people alive.  </a:t>
            </a:r>
          </a:p>
          <a:p>
            <a:pPr marL="233363" indent="-233363" algn="l">
              <a:buFont typeface="Arial" panose="020B0604020202020204" pitchFamily="34" charset="0"/>
              <a:buChar char="•"/>
            </a:pPr>
            <a:r>
              <a:rPr lang="en-US" dirty="0"/>
              <a:t>We want His LIFE!</a:t>
            </a:r>
          </a:p>
        </p:txBody>
      </p:sp>
    </p:spTree>
    <p:extLst>
      <p:ext uri="{BB962C8B-B14F-4D97-AF65-F5344CB8AC3E}">
        <p14:creationId xmlns:p14="http://schemas.microsoft.com/office/powerpoint/2010/main" val="3084139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742950" indent="-742950" algn="l">
              <a:buAutoNum type="arabicPeriod"/>
            </a:pPr>
            <a:r>
              <a:rPr lang="en-US" dirty="0"/>
              <a:t>Facing opposition</a:t>
            </a:r>
          </a:p>
          <a:p>
            <a:pPr algn="l"/>
            <a:r>
              <a:rPr lang="en-US" baseline="30000" dirty="0"/>
              <a:t>Lk 9.51 </a:t>
            </a:r>
            <a:r>
              <a:rPr lang="en-US" dirty="0"/>
              <a:t>When the time was coming near for Yeshua to ·depart [ascend], he was determined to go to [resolutely set out for; </a:t>
            </a:r>
            <a:r>
              <a:rPr lang="en-US" b="1" baseline="30000" dirty="0"/>
              <a:t> </a:t>
            </a:r>
            <a:r>
              <a:rPr lang="en-US" dirty="0"/>
              <a:t>set his face toward] Jerusalem</a:t>
            </a:r>
          </a:p>
        </p:txBody>
      </p:sp>
    </p:spTree>
    <p:extLst>
      <p:ext uri="{BB962C8B-B14F-4D97-AF65-F5344CB8AC3E}">
        <p14:creationId xmlns:p14="http://schemas.microsoft.com/office/powerpoint/2010/main" val="2175347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Lk 9.51 </a:t>
            </a:r>
            <a:r>
              <a:rPr lang="en-US" dirty="0"/>
              <a:t>And it came to pass, when the time was come that he should be received up, </a:t>
            </a:r>
            <a:r>
              <a:rPr lang="en-US" dirty="0">
                <a:solidFill>
                  <a:srgbClr val="FFFF99"/>
                </a:solidFill>
              </a:rPr>
              <a:t>he steadfastly set his face</a:t>
            </a:r>
            <a:r>
              <a:rPr lang="en-US" dirty="0"/>
              <a:t> to go to Jerusalem.</a:t>
            </a:r>
          </a:p>
          <a:p>
            <a:pPr algn="l"/>
            <a:r>
              <a:rPr lang="en-US" baseline="30000" dirty="0"/>
              <a:t>Lk 9.51 </a:t>
            </a:r>
            <a:r>
              <a:rPr lang="en-US" dirty="0"/>
              <a:t>As the time drew near for his return to heaven, he moved steadily </a:t>
            </a:r>
            <a:r>
              <a:rPr lang="en-US" dirty="0">
                <a:solidFill>
                  <a:srgbClr val="FFFF99"/>
                </a:solidFill>
              </a:rPr>
              <a:t>onward toward Jerusalem with an iron will.</a:t>
            </a:r>
          </a:p>
        </p:txBody>
      </p:sp>
    </p:spTree>
    <p:extLst>
      <p:ext uri="{BB962C8B-B14F-4D97-AF65-F5344CB8AC3E}">
        <p14:creationId xmlns:p14="http://schemas.microsoft.com/office/powerpoint/2010/main" val="2437854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2 Tim 4. 10-11 </a:t>
            </a:r>
            <a:r>
              <a:rPr lang="en-US" dirty="0"/>
              <a:t>Demas, having loved this world, has deserted me and gone to </a:t>
            </a:r>
            <a:r>
              <a:rPr lang="en-US" dirty="0" err="1"/>
              <a:t>Thessolonica</a:t>
            </a:r>
            <a:r>
              <a:rPr lang="en-US" dirty="0"/>
              <a:t>; </a:t>
            </a:r>
            <a:r>
              <a:rPr lang="en-US" dirty="0" err="1"/>
              <a:t>Crescens</a:t>
            </a:r>
            <a:r>
              <a:rPr lang="en-US" dirty="0"/>
              <a:t> has gone to Galatia, and Titus to Dalmatia. Luke is the only one with me. Get Mark and bring him with you, for he is useful to me for service.</a:t>
            </a:r>
          </a:p>
        </p:txBody>
      </p:sp>
    </p:spTree>
    <p:extLst>
      <p:ext uri="{BB962C8B-B14F-4D97-AF65-F5344CB8AC3E}">
        <p14:creationId xmlns:p14="http://schemas.microsoft.com/office/powerpoint/2010/main" val="383494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2 Tim 4. 16-17 </a:t>
            </a:r>
            <a:r>
              <a:rPr lang="en-US" dirty="0"/>
              <a:t>At my first defense, no one stood by me; instead, they all deserted me—may it not be counted against them! </a:t>
            </a:r>
            <a:r>
              <a:rPr lang="en-US" b="1" baseline="30000" dirty="0"/>
              <a:t> </a:t>
            </a:r>
            <a:r>
              <a:rPr lang="en-US" dirty="0"/>
              <a:t>But the Lord stood by me and strengthened me, so that through me the message might be proclaimed in full measure, and all the nations might hear—and I was rescued from the lion’s mouth!</a:t>
            </a:r>
          </a:p>
        </p:txBody>
      </p:sp>
    </p:spTree>
    <p:extLst>
      <p:ext uri="{BB962C8B-B14F-4D97-AF65-F5344CB8AC3E}">
        <p14:creationId xmlns:p14="http://schemas.microsoft.com/office/powerpoint/2010/main" val="48640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Yeshayahu/Is 50.7 </a:t>
            </a:r>
            <a:r>
              <a:rPr lang="en-US" dirty="0"/>
              <a:t>For Adoni </a:t>
            </a:r>
            <a:r>
              <a:rPr lang="en-US" cap="small" dirty="0"/>
              <a:t>Elohim</a:t>
            </a:r>
            <a:r>
              <a:rPr lang="en-US" dirty="0"/>
              <a:t> will help. This is why no insult can wound me. This is why </a:t>
            </a:r>
            <a:r>
              <a:rPr lang="en-US" dirty="0">
                <a:solidFill>
                  <a:srgbClr val="FFFF99"/>
                </a:solidFill>
              </a:rPr>
              <a:t>I have set my face like flint,</a:t>
            </a:r>
            <a:r>
              <a:rPr lang="en-US" dirty="0"/>
              <a:t> knowing I will not be put to shame.</a:t>
            </a:r>
          </a:p>
        </p:txBody>
      </p:sp>
    </p:spTree>
    <p:extLst>
      <p:ext uri="{BB962C8B-B14F-4D97-AF65-F5344CB8AC3E}">
        <p14:creationId xmlns:p14="http://schemas.microsoft.com/office/powerpoint/2010/main" val="240849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7C898-07D9-408C-B682-D719D427E0E1}"/>
              </a:ext>
            </a:extLst>
          </p:cNvPr>
          <p:cNvPicPr>
            <a:picLocks noChangeAspect="1"/>
          </p:cNvPicPr>
          <p:nvPr/>
        </p:nvPicPr>
        <p:blipFill>
          <a:blip r:embed="rId3"/>
          <a:stretch>
            <a:fillRect/>
          </a:stretch>
        </p:blipFill>
        <p:spPr>
          <a:xfrm>
            <a:off x="1779848" y="380587"/>
            <a:ext cx="6835732" cy="4762913"/>
          </a:xfrm>
          <a:prstGeom prst="rect">
            <a:avLst/>
          </a:prstGeom>
        </p:spPr>
      </p:pic>
      <p:sp>
        <p:nvSpPr>
          <p:cNvPr id="4" name="Subtitle 3"/>
          <p:cNvSpPr>
            <a:spLocks noGrp="1"/>
          </p:cNvSpPr>
          <p:nvPr>
            <p:ph type="subTitle" idx="1"/>
          </p:nvPr>
        </p:nvSpPr>
        <p:spPr>
          <a:xfrm>
            <a:off x="198446" y="361950"/>
            <a:ext cx="1447791" cy="4781550"/>
          </a:xfrm>
        </p:spPr>
        <p:txBody>
          <a:bodyPr>
            <a:normAutofit/>
          </a:bodyPr>
          <a:lstStyle/>
          <a:p>
            <a:pPr algn="l"/>
            <a:r>
              <a:rPr lang="en-US" sz="2400" dirty="0"/>
              <a:t>Kurdish children treated </a:t>
            </a:r>
            <a:r>
              <a:rPr lang="en-US" sz="2400"/>
              <a:t>in Israel.</a:t>
            </a:r>
            <a:endParaRPr lang="en-US" sz="2400" dirty="0"/>
          </a:p>
        </p:txBody>
      </p:sp>
    </p:spTree>
    <p:extLst>
      <p:ext uri="{BB962C8B-B14F-4D97-AF65-F5344CB8AC3E}">
        <p14:creationId xmlns:p14="http://schemas.microsoft.com/office/powerpoint/2010/main" val="194785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Summary</a:t>
            </a:r>
            <a:r>
              <a:rPr lang="en-US" dirty="0"/>
              <a:t> strategies to defeat us:</a:t>
            </a:r>
          </a:p>
          <a:p>
            <a:pPr marL="457200" indent="-457200" algn="l">
              <a:buFont typeface="+mj-lt"/>
              <a:buAutoNum type="arabicPeriod"/>
            </a:pPr>
            <a:r>
              <a:rPr lang="en-US" u="sng" dirty="0"/>
              <a:t>Opposition</a:t>
            </a:r>
            <a:r>
              <a:rPr lang="en-US" dirty="0"/>
              <a:t>: Yeshua was facing.</a:t>
            </a:r>
          </a:p>
          <a:p>
            <a:pPr algn="l"/>
            <a:r>
              <a:rPr lang="en-US" dirty="0">
                <a:solidFill>
                  <a:srgbClr val="FFFF99"/>
                </a:solidFill>
              </a:rPr>
              <a:t>Response: Abide in Him and set your face to do right.</a:t>
            </a:r>
          </a:p>
          <a:p>
            <a:pPr algn="l"/>
            <a:endParaRPr lang="en-US" dirty="0">
              <a:solidFill>
                <a:srgbClr val="FFFF99"/>
              </a:solidFill>
            </a:endParaRPr>
          </a:p>
          <a:p>
            <a:pPr marL="457200" indent="-457200" algn="l">
              <a:buFont typeface="+mj-lt"/>
              <a:buAutoNum type="arabicPeriod" startAt="2"/>
            </a:pPr>
            <a:r>
              <a:rPr lang="en-US" u="sng" dirty="0"/>
              <a:t>Smallness</a:t>
            </a:r>
            <a:r>
              <a:rPr lang="en-US" dirty="0"/>
              <a:t> of our forces.</a:t>
            </a:r>
          </a:p>
          <a:p>
            <a:pPr algn="l"/>
            <a:endParaRPr lang="en-US" dirty="0"/>
          </a:p>
        </p:txBody>
      </p:sp>
    </p:spTree>
    <p:extLst>
      <p:ext uri="{BB962C8B-B14F-4D97-AF65-F5344CB8AC3E}">
        <p14:creationId xmlns:p14="http://schemas.microsoft.com/office/powerpoint/2010/main" val="3463640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Zekh</a:t>
            </a:r>
            <a:r>
              <a:rPr lang="en-US" baseline="30000" dirty="0"/>
              <a:t> 4.8-10</a:t>
            </a:r>
            <a:r>
              <a:rPr lang="en-US" b="1" baseline="30000" dirty="0"/>
              <a:t> </a:t>
            </a:r>
            <a:r>
              <a:rPr lang="en-US" dirty="0"/>
              <a:t>Again the word of </a:t>
            </a:r>
            <a:r>
              <a:rPr lang="en-US" cap="small" dirty="0"/>
              <a:t>Adoni</a:t>
            </a:r>
            <a:r>
              <a:rPr lang="en-US" dirty="0"/>
              <a:t> came to me saying: “The hands of Zerubbabel have laid the foundation of this House. His hands will also finish it. Then you will know that </a:t>
            </a:r>
            <a:r>
              <a:rPr lang="en-US" cap="small" dirty="0"/>
              <a:t>Adoni</a:t>
            </a:r>
            <a:r>
              <a:rPr lang="en-US" dirty="0"/>
              <a:t>-</a:t>
            </a:r>
            <a:r>
              <a:rPr lang="en-US" dirty="0" err="1"/>
              <a:t>Tzva’ot</a:t>
            </a:r>
            <a:r>
              <a:rPr lang="en-US" dirty="0"/>
              <a:t> has sent me to you. </a:t>
            </a:r>
            <a:r>
              <a:rPr lang="en-US" dirty="0">
                <a:solidFill>
                  <a:srgbClr val="FFFF99"/>
                </a:solidFill>
              </a:rPr>
              <a:t>For who despises the day of small things?</a:t>
            </a:r>
          </a:p>
        </p:txBody>
      </p:sp>
    </p:spTree>
    <p:extLst>
      <p:ext uri="{BB962C8B-B14F-4D97-AF65-F5344CB8AC3E}">
        <p14:creationId xmlns:p14="http://schemas.microsoft.com/office/powerpoint/2010/main" val="293471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8" y="338418"/>
            <a:ext cx="3429000" cy="4781550"/>
          </a:xfrm>
        </p:spPr>
        <p:txBody>
          <a:bodyPr>
            <a:normAutofit fontScale="85000" lnSpcReduction="20000"/>
          </a:bodyPr>
          <a:lstStyle/>
          <a:p>
            <a:pPr algn="l"/>
            <a:r>
              <a:rPr lang="en-US" dirty="0"/>
              <a:t>Halutzim: Before high-tech kid millionaires, the embodiment of Zionism’s pioneering spirit was Israel’s laborers.</a:t>
            </a:r>
          </a:p>
        </p:txBody>
      </p:sp>
      <p:pic>
        <p:nvPicPr>
          <p:cNvPr id="7172" name="Picture 4" descr="Image result for halutzim meaning">
            <a:extLst>
              <a:ext uri="{FF2B5EF4-FFF2-40B4-BE49-F238E27FC236}">
                <a16:creationId xmlns:a16="http://schemas.microsoft.com/office/drawing/2014/main" id="{24AE4369-8A72-4B73-948F-E2DA40200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7" y="438149"/>
            <a:ext cx="4629151"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821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Brave and progressively depicted as more muscled and tanned, </a:t>
            </a:r>
            <a:r>
              <a:rPr lang="en-US" i="1" dirty="0"/>
              <a:t>halutzim</a:t>
            </a:r>
            <a:r>
              <a:rPr lang="en-US" dirty="0"/>
              <a:t> -- "pioneers" - is a term of reverence used to describe the Jewish migrants-turned-farmers and laborers who settled the frontiers of the expanding New Yishuv.</a:t>
            </a:r>
          </a:p>
        </p:txBody>
      </p:sp>
    </p:spTree>
    <p:extLst>
      <p:ext uri="{BB962C8B-B14F-4D97-AF65-F5344CB8AC3E}">
        <p14:creationId xmlns:p14="http://schemas.microsoft.com/office/powerpoint/2010/main" val="222933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The ideology that drove them – and the aura that surrounded them in the popular imagination – came to be known as “</a:t>
            </a:r>
            <a:r>
              <a:rPr lang="en-US" i="1" dirty="0" err="1"/>
              <a:t>halutziut</a:t>
            </a:r>
            <a:r>
              <a:rPr lang="en-US" dirty="0"/>
              <a:t>,” or “</a:t>
            </a:r>
            <a:r>
              <a:rPr lang="en-US" dirty="0" err="1"/>
              <a:t>pioneerism</a:t>
            </a:r>
            <a:r>
              <a:rPr lang="en-US" dirty="0"/>
              <a:t>.”  </a:t>
            </a:r>
            <a:r>
              <a:rPr lang="he-IL" sz="4400" b="1" dirty="0">
                <a:latin typeface="David" panose="020E0502060401010101" pitchFamily="34" charset="-79"/>
                <a:cs typeface="David" panose="020E0502060401010101" pitchFamily="34" charset="-79"/>
              </a:rPr>
              <a:t>חלוציות</a:t>
            </a:r>
            <a:endParaRPr lang="en-US" b="1" dirty="0">
              <a:latin typeface="David" panose="020E0502060401010101" pitchFamily="34" charset="-79"/>
              <a:cs typeface="David" panose="020E0502060401010101" pitchFamily="34" charset="-79"/>
            </a:endParaRPr>
          </a:p>
          <a:p>
            <a:pPr algn="l"/>
            <a:r>
              <a:rPr lang="en-US" dirty="0"/>
              <a:t>The Messianic movement is not in infancy, but it’s still in pioneering mode.  </a:t>
            </a:r>
          </a:p>
        </p:txBody>
      </p:sp>
    </p:spTree>
    <p:extLst>
      <p:ext uri="{BB962C8B-B14F-4D97-AF65-F5344CB8AC3E}">
        <p14:creationId xmlns:p14="http://schemas.microsoft.com/office/powerpoint/2010/main" val="565793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8194" name="Picture 2" descr="Related image">
            <a:extLst>
              <a:ext uri="{FF2B5EF4-FFF2-40B4-BE49-F238E27FC236}">
                <a16:creationId xmlns:a16="http://schemas.microsoft.com/office/drawing/2014/main" id="{3C87D090-7919-4A88-853A-93D8F1908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637" y="404250"/>
            <a:ext cx="3163888" cy="4739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alutzim meaning">
            <a:extLst>
              <a:ext uri="{FF2B5EF4-FFF2-40B4-BE49-F238E27FC236}">
                <a16:creationId xmlns:a16="http://schemas.microsoft.com/office/drawing/2014/main" id="{95F797CA-8ABF-4FCE-B8DC-4203544F9D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32" t="900" r="6912" b="30766"/>
          <a:stretch/>
        </p:blipFill>
        <p:spPr bwMode="auto">
          <a:xfrm>
            <a:off x="274637" y="407612"/>
            <a:ext cx="500875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57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Matt. 9.37-38</a:t>
            </a:r>
            <a:r>
              <a:rPr lang="en-US" b="1" baseline="30000" dirty="0"/>
              <a:t> </a:t>
            </a:r>
            <a:r>
              <a:rPr lang="en-US" dirty="0"/>
              <a:t>Then he said to his </a:t>
            </a:r>
            <a:r>
              <a:rPr lang="en-US" i="1" dirty="0" err="1"/>
              <a:t>talmidim</a:t>
            </a:r>
            <a:r>
              <a:rPr lang="en-US" i="1" dirty="0"/>
              <a:t> </a:t>
            </a:r>
            <a:r>
              <a:rPr lang="en-US" dirty="0"/>
              <a:t>/ disciples, “The harvest is rich, but the workers are few. Pray that the Lord of the harvest will send out workers to gather in his harvest.”</a:t>
            </a:r>
          </a:p>
        </p:txBody>
      </p:sp>
    </p:spTree>
    <p:extLst>
      <p:ext uri="{BB962C8B-B14F-4D97-AF65-F5344CB8AC3E}">
        <p14:creationId xmlns:p14="http://schemas.microsoft.com/office/powerpoint/2010/main" val="2658982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Volunteerism: too few. 80%/20%</a:t>
            </a:r>
          </a:p>
          <a:p>
            <a:pPr algn="l"/>
            <a:endParaRPr lang="en-US" dirty="0"/>
          </a:p>
          <a:p>
            <a:pPr algn="l"/>
            <a:r>
              <a:rPr lang="en-US" baseline="30000" dirty="0"/>
              <a:t>1 Cor 12.4-7 </a:t>
            </a:r>
            <a:r>
              <a:rPr lang="en-US" dirty="0"/>
              <a:t>Now there are various kinds of gifts, but the same Ruakh/ Spirit. There are various kinds of service, but the same Lord.</a:t>
            </a:r>
            <a:r>
              <a:rPr lang="en-US" b="1" baseline="30000" dirty="0"/>
              <a:t> </a:t>
            </a:r>
            <a:endParaRPr lang="en-US" dirty="0"/>
          </a:p>
        </p:txBody>
      </p:sp>
    </p:spTree>
    <p:extLst>
      <p:ext uri="{BB962C8B-B14F-4D97-AF65-F5344CB8AC3E}">
        <p14:creationId xmlns:p14="http://schemas.microsoft.com/office/powerpoint/2010/main" val="1969927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Volunteerism: too few. 80%/20%</a:t>
            </a:r>
          </a:p>
          <a:p>
            <a:pPr algn="l"/>
            <a:r>
              <a:rPr lang="en-US" baseline="30000" dirty="0"/>
              <a:t>1 Cor 12.4-7 </a:t>
            </a:r>
            <a:r>
              <a:rPr lang="en-US" b="1" baseline="30000" dirty="0"/>
              <a:t> </a:t>
            </a:r>
            <a:r>
              <a:rPr lang="en-US" dirty="0"/>
              <a:t>There are various kinds of working, but the same God who works all things in all people. </a:t>
            </a:r>
            <a:r>
              <a:rPr lang="en-US" dirty="0">
                <a:solidFill>
                  <a:srgbClr val="FFFF99"/>
                </a:solidFill>
              </a:rPr>
              <a:t>But </a:t>
            </a:r>
            <a:r>
              <a:rPr lang="en-US" u="sng" dirty="0">
                <a:solidFill>
                  <a:srgbClr val="FFFF99"/>
                </a:solidFill>
              </a:rPr>
              <a:t>to each person</a:t>
            </a:r>
            <a:r>
              <a:rPr lang="en-US" dirty="0">
                <a:solidFill>
                  <a:srgbClr val="FFFF99"/>
                </a:solidFill>
              </a:rPr>
              <a:t> is given the manifestation of the </a:t>
            </a:r>
            <a:r>
              <a:rPr lang="en-US" i="1" dirty="0">
                <a:solidFill>
                  <a:srgbClr val="FFFF99"/>
                </a:solidFill>
              </a:rPr>
              <a:t>Ruakh</a:t>
            </a:r>
            <a:r>
              <a:rPr lang="en-US" dirty="0">
                <a:solidFill>
                  <a:srgbClr val="FFFF99"/>
                </a:solidFill>
              </a:rPr>
              <a:t> </a:t>
            </a:r>
            <a:r>
              <a:rPr lang="en-US" u="sng" dirty="0">
                <a:solidFill>
                  <a:srgbClr val="FFFF99"/>
                </a:solidFill>
              </a:rPr>
              <a:t>for the benefit of all</a:t>
            </a:r>
            <a:r>
              <a:rPr lang="en-US" dirty="0">
                <a:solidFill>
                  <a:srgbClr val="FFFF99"/>
                </a:solidFill>
              </a:rPr>
              <a:t>.</a:t>
            </a:r>
          </a:p>
        </p:txBody>
      </p:sp>
    </p:spTree>
    <p:extLst>
      <p:ext uri="{BB962C8B-B14F-4D97-AF65-F5344CB8AC3E}">
        <p14:creationId xmlns:p14="http://schemas.microsoft.com/office/powerpoint/2010/main" val="2654692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Summary</a:t>
            </a:r>
            <a:r>
              <a:rPr lang="en-US" dirty="0"/>
              <a:t> strategies to defeat us:</a:t>
            </a:r>
          </a:p>
          <a:p>
            <a:pPr marL="457200" indent="-457200" algn="l">
              <a:buFont typeface="+mj-lt"/>
              <a:buAutoNum type="arabicPeriod"/>
            </a:pPr>
            <a:r>
              <a:rPr lang="en-US" u="sng" dirty="0"/>
              <a:t>Opposition</a:t>
            </a:r>
            <a:r>
              <a:rPr lang="en-US" dirty="0"/>
              <a:t>: Yeshua was facing.</a:t>
            </a:r>
          </a:p>
          <a:p>
            <a:pPr algn="l"/>
            <a:r>
              <a:rPr lang="en-US" dirty="0">
                <a:solidFill>
                  <a:srgbClr val="FFFF99"/>
                </a:solidFill>
              </a:rPr>
              <a:t>Response: Abide in Him and set your face to do right.</a:t>
            </a:r>
          </a:p>
          <a:p>
            <a:pPr marL="457200" indent="-457200" algn="l">
              <a:buFont typeface="+mj-lt"/>
              <a:buAutoNum type="arabicPeriod" startAt="2"/>
            </a:pPr>
            <a:r>
              <a:rPr lang="en-US" u="sng" dirty="0"/>
              <a:t>Smallness</a:t>
            </a:r>
            <a:r>
              <a:rPr lang="en-US" dirty="0"/>
              <a:t> of our forces.  </a:t>
            </a:r>
            <a:r>
              <a:rPr lang="en-US" dirty="0">
                <a:solidFill>
                  <a:srgbClr val="FFFF99"/>
                </a:solidFill>
              </a:rPr>
              <a:t>Response: We are halutzim, pioneers.</a:t>
            </a:r>
          </a:p>
          <a:p>
            <a:pPr algn="l"/>
            <a:endParaRPr lang="en-US" dirty="0"/>
          </a:p>
        </p:txBody>
      </p:sp>
    </p:spTree>
    <p:extLst>
      <p:ext uri="{BB962C8B-B14F-4D97-AF65-F5344CB8AC3E}">
        <p14:creationId xmlns:p14="http://schemas.microsoft.com/office/powerpoint/2010/main" val="287846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Kurdish children with pre-existing heart conditions are being welcomed and treated in Israeli hospitals. Over the past 10 months, 41 Iraqi Kurdish children and 3 from Syria have been treated. In their home cities, proper care and surgery is not available.</a:t>
            </a:r>
          </a:p>
        </p:txBody>
      </p:sp>
    </p:spTree>
    <p:extLst>
      <p:ext uri="{BB962C8B-B14F-4D97-AF65-F5344CB8AC3E}">
        <p14:creationId xmlns:p14="http://schemas.microsoft.com/office/powerpoint/2010/main" val="399594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Summary strategies to defeat us:</a:t>
            </a:r>
          </a:p>
          <a:p>
            <a:pPr marL="457200" indent="-457200" algn="l">
              <a:buFont typeface="+mj-lt"/>
              <a:buAutoNum type="arabicPeriod"/>
            </a:pPr>
            <a:r>
              <a:rPr lang="en-US" u="sng" dirty="0"/>
              <a:t>Opposition</a:t>
            </a:r>
            <a:r>
              <a:rPr lang="en-US" dirty="0"/>
              <a:t>: Yeshua was facing.</a:t>
            </a:r>
          </a:p>
          <a:p>
            <a:pPr marL="457200" indent="-457200" algn="l">
              <a:buFont typeface="+mj-lt"/>
              <a:buAutoNum type="arabicPeriod"/>
            </a:pPr>
            <a:r>
              <a:rPr lang="en-US" u="sng" dirty="0"/>
              <a:t>Smallness</a:t>
            </a:r>
            <a:r>
              <a:rPr lang="en-US" dirty="0"/>
              <a:t> of our forces. </a:t>
            </a:r>
          </a:p>
          <a:p>
            <a:pPr marL="457200" indent="-457200" algn="l">
              <a:buFont typeface="+mj-lt"/>
              <a:buAutoNum type="arabicPeriod"/>
            </a:pPr>
            <a:r>
              <a:rPr lang="en-US" u="sng" dirty="0"/>
              <a:t>Enemies</a:t>
            </a:r>
            <a:r>
              <a:rPr lang="en-US" dirty="0"/>
              <a:t> to destroy us.  [#1 on steroids]</a:t>
            </a:r>
          </a:p>
        </p:txBody>
      </p:sp>
    </p:spTree>
    <p:extLst>
      <p:ext uri="{BB962C8B-B14F-4D97-AF65-F5344CB8AC3E}">
        <p14:creationId xmlns:p14="http://schemas.microsoft.com/office/powerpoint/2010/main" val="4014333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As a </a:t>
            </a:r>
            <a:r>
              <a:rPr lang="en-US" dirty="0" err="1"/>
              <a:t>synagogal</a:t>
            </a:r>
            <a:r>
              <a:rPr lang="en-US" dirty="0"/>
              <a:t> group, we are invested in the Nation of Israel as a prophetic foundational truth.</a:t>
            </a:r>
          </a:p>
          <a:p>
            <a:pPr algn="l"/>
            <a:r>
              <a:rPr lang="en-US" baseline="30000" dirty="0"/>
              <a:t>Mat. 23.39</a:t>
            </a:r>
            <a:r>
              <a:rPr lang="en-US" b="1" baseline="30000" dirty="0"/>
              <a:t> </a:t>
            </a:r>
            <a:r>
              <a:rPr lang="en-US" dirty="0"/>
              <a:t>For I tell you, you will never see Me again until you say, ‘</a:t>
            </a:r>
            <a:r>
              <a:rPr lang="en-US" i="1" dirty="0" err="1"/>
              <a:t>Barukh</a:t>
            </a:r>
            <a:r>
              <a:rPr lang="en-US" i="1" dirty="0"/>
              <a:t> ha-</a:t>
            </a:r>
            <a:r>
              <a:rPr lang="en-US" i="1" dirty="0" err="1"/>
              <a:t>ba</a:t>
            </a:r>
            <a:r>
              <a:rPr lang="en-US" i="1" dirty="0"/>
              <a:t> </a:t>
            </a:r>
            <a:r>
              <a:rPr lang="en-US" i="1" dirty="0" err="1"/>
              <a:t>b’shem</a:t>
            </a:r>
            <a:r>
              <a:rPr lang="en-US" i="1" dirty="0"/>
              <a:t> </a:t>
            </a:r>
            <a:r>
              <a:rPr lang="en-US" i="1" cap="small" dirty="0"/>
              <a:t>Adonai</a:t>
            </a:r>
            <a:r>
              <a:rPr lang="en-US" dirty="0"/>
              <a:t>. Blessed is He who comes in the name of the </a:t>
            </a:r>
            <a:r>
              <a:rPr lang="en-US" cap="small" dirty="0"/>
              <a:t>Lord</a:t>
            </a:r>
            <a:r>
              <a:rPr lang="en-US" dirty="0"/>
              <a:t>!’”</a:t>
            </a:r>
            <a:r>
              <a:rPr lang="en-US" baseline="30000" dirty="0"/>
              <a:t>[</a:t>
            </a:r>
            <a:r>
              <a:rPr lang="en-US" baseline="30000" dirty="0">
                <a:hlinkClick r:id="rId3" tooltip="See footnote j"/>
              </a:rPr>
              <a:t>j</a:t>
            </a:r>
            <a:r>
              <a:rPr lang="en-US" baseline="30000" dirty="0"/>
              <a:t>]</a:t>
            </a:r>
            <a:endParaRPr lang="en-US" dirty="0"/>
          </a:p>
        </p:txBody>
      </p:sp>
    </p:spTree>
    <p:extLst>
      <p:ext uri="{BB962C8B-B14F-4D97-AF65-F5344CB8AC3E}">
        <p14:creationId xmlns:p14="http://schemas.microsoft.com/office/powerpoint/2010/main" val="23777034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Enemies:  Iran, Turkey, </a:t>
            </a:r>
            <a:r>
              <a:rPr lang="en-US" dirty="0" err="1"/>
              <a:t>Hezbullah</a:t>
            </a:r>
            <a:r>
              <a:rPr lang="en-US" dirty="0"/>
              <a:t>, Hamas…</a:t>
            </a:r>
          </a:p>
          <a:p>
            <a:pPr algn="l"/>
            <a:endParaRPr lang="en-US" dirty="0"/>
          </a:p>
          <a:p>
            <a:pPr algn="l"/>
            <a:r>
              <a:rPr lang="en-US" dirty="0"/>
              <a:t>Allies: Kurds, Egyptians?, Saudis?...</a:t>
            </a:r>
          </a:p>
        </p:txBody>
      </p:sp>
    </p:spTree>
    <p:extLst>
      <p:ext uri="{BB962C8B-B14F-4D97-AF65-F5344CB8AC3E}">
        <p14:creationId xmlns:p14="http://schemas.microsoft.com/office/powerpoint/2010/main" val="4274689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311EF-E43B-466B-8ACE-633B62630F40}"/>
              </a:ext>
            </a:extLst>
          </p:cNvPr>
          <p:cNvPicPr>
            <a:picLocks noChangeAspect="1"/>
          </p:cNvPicPr>
          <p:nvPr/>
        </p:nvPicPr>
        <p:blipFill>
          <a:blip r:embed="rId3"/>
          <a:stretch>
            <a:fillRect/>
          </a:stretch>
        </p:blipFill>
        <p:spPr>
          <a:xfrm>
            <a:off x="607250" y="343780"/>
            <a:ext cx="7058787" cy="4799719"/>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72181D70-4867-428B-9AEE-C8CDF08F67C7}"/>
              </a:ext>
            </a:extLst>
          </p:cNvPr>
          <p:cNvPicPr>
            <a:picLocks noChangeAspect="1"/>
          </p:cNvPicPr>
          <p:nvPr/>
        </p:nvPicPr>
        <p:blipFill>
          <a:blip r:embed="rId4"/>
          <a:stretch>
            <a:fillRect/>
          </a:stretch>
        </p:blipFill>
        <p:spPr>
          <a:xfrm>
            <a:off x="5608637" y="4142473"/>
            <a:ext cx="2758679" cy="975445"/>
          </a:xfrm>
          <a:prstGeom prst="rect">
            <a:avLst/>
          </a:prstGeom>
        </p:spPr>
      </p:pic>
    </p:spTree>
    <p:extLst>
      <p:ext uri="{BB962C8B-B14F-4D97-AF65-F5344CB8AC3E}">
        <p14:creationId xmlns:p14="http://schemas.microsoft.com/office/powerpoint/2010/main" val="3642315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6BDDD0-85A4-4129-B7D2-5999452B7445}"/>
              </a:ext>
            </a:extLst>
          </p:cNvPr>
          <p:cNvPicPr>
            <a:picLocks noChangeAspect="1"/>
          </p:cNvPicPr>
          <p:nvPr/>
        </p:nvPicPr>
        <p:blipFill>
          <a:blip r:embed="rId3"/>
          <a:stretch>
            <a:fillRect/>
          </a:stretch>
        </p:blipFill>
        <p:spPr>
          <a:xfrm>
            <a:off x="1951037" y="432288"/>
            <a:ext cx="5369491" cy="4711212"/>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319442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Rick Ridings Prayer Alert: Lightning Confirms Proclamations Over Turkey, Russia, and Iran">
            <a:hlinkClick r:id="" action="ppaction://media"/>
            <a:extLst>
              <a:ext uri="{FF2B5EF4-FFF2-40B4-BE49-F238E27FC236}">
                <a16:creationId xmlns:a16="http://schemas.microsoft.com/office/drawing/2014/main" id="{986156E2-5CD8-41F3-ABE8-C8F5E235888D}"/>
              </a:ext>
            </a:extLst>
          </p:cNvPr>
          <p:cNvPicPr>
            <a:picLocks noRot="1" noChangeAspect="1"/>
          </p:cNvPicPr>
          <p:nvPr>
            <a:videoFile r:link="rId1"/>
          </p:nvPr>
        </p:nvPicPr>
        <p:blipFill>
          <a:blip r:embed="rId4"/>
          <a:stretch>
            <a:fillRect/>
          </a:stretch>
        </p:blipFill>
        <p:spPr>
          <a:xfrm>
            <a:off x="198430" y="428897"/>
            <a:ext cx="8398934" cy="4724400"/>
          </a:xfrm>
          <a:prstGeom prst="rect">
            <a:avLst/>
          </a:prstGeom>
        </p:spPr>
      </p:pic>
    </p:spTree>
    <p:extLst>
      <p:ext uri="{BB962C8B-B14F-4D97-AF65-F5344CB8AC3E}">
        <p14:creationId xmlns:p14="http://schemas.microsoft.com/office/powerpoint/2010/main" val="251136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WW I era evinced a dramatic and historic change in the tactics of warfare. Battle lines were formed by trenches and widespread use of chemical weapons often determined the outcome, since chemical warfare had not yet been banned by the Geneva convention.</a:t>
            </a:r>
          </a:p>
        </p:txBody>
      </p:sp>
    </p:spTree>
    <p:extLst>
      <p:ext uri="{BB962C8B-B14F-4D97-AF65-F5344CB8AC3E}">
        <p14:creationId xmlns:p14="http://schemas.microsoft.com/office/powerpoint/2010/main" val="1361618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During one such battle, the British faced a German attack with mustard gas. The British regiment, insufficiently equipped with gas masks, was addressed by commander Lt. Colonel Ernest Vaux (our friend’s great-great grandfather). He stood up and said to his battalion,</a:t>
            </a:r>
          </a:p>
        </p:txBody>
      </p:sp>
    </p:spTree>
    <p:extLst>
      <p:ext uri="{BB962C8B-B14F-4D97-AF65-F5344CB8AC3E}">
        <p14:creationId xmlns:p14="http://schemas.microsoft.com/office/powerpoint/2010/main" val="504911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"Friends, there is no use running… come up here and let us sing a hymn". In that dark and desperate moment, with poison filling the air and all hope evaporating, the soldiers rose out from the trenches and began to sing the powerful lyrics of "Abide with Me" in one accord.</a:t>
            </a:r>
          </a:p>
        </p:txBody>
      </p:sp>
    </p:spTree>
    <p:extLst>
      <p:ext uri="{BB962C8B-B14F-4D97-AF65-F5344CB8AC3E}">
        <p14:creationId xmlns:p14="http://schemas.microsoft.com/office/powerpoint/2010/main" val="30385737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“Abide with me, fast falls the eventide</a:t>
            </a:r>
            <a:br>
              <a:rPr lang="en-US" dirty="0"/>
            </a:br>
            <a:r>
              <a:rPr lang="en-US" dirty="0"/>
              <a:t>The darkness deepens Lord, with me abide</a:t>
            </a:r>
            <a:br>
              <a:rPr lang="en-US" dirty="0"/>
            </a:br>
            <a:r>
              <a:rPr lang="en-US" dirty="0"/>
              <a:t>When other helpers fail and comforts flee</a:t>
            </a:r>
            <a:br>
              <a:rPr lang="en-US" dirty="0"/>
            </a:br>
            <a:r>
              <a:rPr lang="en-US" dirty="0"/>
              <a:t>Help of the helpless, oh, abide with me.</a:t>
            </a:r>
          </a:p>
        </p:txBody>
      </p:sp>
    </p:spTree>
    <p:extLst>
      <p:ext uri="{BB962C8B-B14F-4D97-AF65-F5344CB8AC3E}">
        <p14:creationId xmlns:p14="http://schemas.microsoft.com/office/powerpoint/2010/main" val="30761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The medical technology has been found to be 60 years behind today’s modern tools. The parents have to speak with the doctors by way of translation from Kurdish </a:t>
            </a:r>
            <a:r>
              <a:rPr lang="en-US" dirty="0">
                <a:sym typeface="Wingdings" panose="05000000000000000000" pitchFamily="2" charset="2"/>
              </a:rPr>
              <a:t></a:t>
            </a:r>
            <a:r>
              <a:rPr lang="en-US" dirty="0"/>
              <a:t> Arabic </a:t>
            </a:r>
            <a:r>
              <a:rPr lang="en-US" dirty="0">
                <a:sym typeface="Wingdings" panose="05000000000000000000" pitchFamily="2" charset="2"/>
              </a:rPr>
              <a:t></a:t>
            </a:r>
            <a:r>
              <a:rPr lang="en-US" dirty="0"/>
              <a:t> Hebrew. Please pray for these children’s safety and healing from war trauma. Please pray they find Messiah while they are in Israel.</a:t>
            </a:r>
          </a:p>
        </p:txBody>
      </p:sp>
    </p:spTree>
    <p:extLst>
      <p:ext uri="{BB962C8B-B14F-4D97-AF65-F5344CB8AC3E}">
        <p14:creationId xmlns:p14="http://schemas.microsoft.com/office/powerpoint/2010/main" val="3516453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As they sang, awaiting their undeniable fate, the wind suddenly began to blow the mustard gas in the other direction. Not a single one of those soldiers died that day. When the war was over Captain Wade (then Private Wade)</a:t>
            </a:r>
          </a:p>
        </p:txBody>
      </p:sp>
    </p:spTree>
    <p:extLst>
      <p:ext uri="{BB962C8B-B14F-4D97-AF65-F5344CB8AC3E}">
        <p14:creationId xmlns:p14="http://schemas.microsoft.com/office/powerpoint/2010/main" val="1445065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recalled the miracle of that day and made a painting of the men who rose up singing "Abide with Me." The painting entitled, "The Miracle of Ypres" features a silhouette of the Lord watching over the soldiers in that darkest hour; rescued by Him to fight again another day. </a:t>
            </a:r>
          </a:p>
        </p:txBody>
      </p:sp>
    </p:spTree>
    <p:extLst>
      <p:ext uri="{BB962C8B-B14F-4D97-AF65-F5344CB8AC3E}">
        <p14:creationId xmlns:p14="http://schemas.microsoft.com/office/powerpoint/2010/main" val="3659175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687DB1-2348-43A9-A9F8-8FB9997C9614}"/>
              </a:ext>
            </a:extLst>
          </p:cNvPr>
          <p:cNvPicPr>
            <a:picLocks noChangeAspect="1"/>
          </p:cNvPicPr>
          <p:nvPr/>
        </p:nvPicPr>
        <p:blipFill>
          <a:blip r:embed="rId3"/>
          <a:stretch>
            <a:fillRect/>
          </a:stretch>
        </p:blipFill>
        <p:spPr>
          <a:xfrm>
            <a:off x="211243" y="361949"/>
            <a:ext cx="8369185" cy="4426369"/>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22190765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Summary strategies to defeat us:</a:t>
            </a:r>
          </a:p>
          <a:p>
            <a:pPr marL="457200" indent="-457200" algn="l">
              <a:buFont typeface="+mj-lt"/>
              <a:buAutoNum type="arabicPeriod"/>
            </a:pPr>
            <a:r>
              <a:rPr lang="en-US" u="sng" dirty="0"/>
              <a:t>Opposition</a:t>
            </a:r>
            <a:r>
              <a:rPr lang="en-US" dirty="0"/>
              <a:t>: Yeshua was facing.  </a:t>
            </a:r>
            <a:r>
              <a:rPr lang="en-US" dirty="0">
                <a:solidFill>
                  <a:srgbClr val="FFFF99"/>
                </a:solidFill>
              </a:rPr>
              <a:t>Lock on to His vision for you.</a:t>
            </a:r>
          </a:p>
          <a:p>
            <a:pPr marL="457200" indent="-457200" algn="l">
              <a:buFont typeface="+mj-lt"/>
              <a:buAutoNum type="arabicPeriod"/>
            </a:pPr>
            <a:r>
              <a:rPr lang="en-US" u="sng" dirty="0"/>
              <a:t>Smallness</a:t>
            </a:r>
            <a:r>
              <a:rPr lang="en-US" dirty="0"/>
              <a:t> of our forces.  </a:t>
            </a:r>
            <a:r>
              <a:rPr lang="en-US" dirty="0">
                <a:solidFill>
                  <a:srgbClr val="FFFF99"/>
                </a:solidFill>
              </a:rPr>
              <a:t>Serve for Him as a pioneer, halutz.</a:t>
            </a:r>
          </a:p>
          <a:p>
            <a:pPr marL="457200" indent="-457200" algn="l">
              <a:buFont typeface="+mj-lt"/>
              <a:buAutoNum type="arabicPeriod"/>
            </a:pPr>
            <a:r>
              <a:rPr lang="en-US" u="sng" dirty="0"/>
              <a:t>Enemies</a:t>
            </a:r>
            <a:r>
              <a:rPr lang="en-US" dirty="0"/>
              <a:t> to destroy us.  [#1 on steroids]   </a:t>
            </a:r>
            <a:r>
              <a:rPr lang="en-US" dirty="0">
                <a:solidFill>
                  <a:srgbClr val="FFFF99"/>
                </a:solidFill>
              </a:rPr>
              <a:t>Trust</a:t>
            </a:r>
          </a:p>
        </p:txBody>
      </p:sp>
    </p:spTree>
    <p:extLst>
      <p:ext uri="{BB962C8B-B14F-4D97-AF65-F5344CB8AC3E}">
        <p14:creationId xmlns:p14="http://schemas.microsoft.com/office/powerpoint/2010/main" val="4015205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4634638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The biblical account of the Exodus provides the most dramatic story of redemption in the Old Testament. Yet the validity of this story has been challenged by many scholars, due in part to the lack of evidence for a large population in</a:t>
            </a:r>
          </a:p>
        </p:txBody>
      </p:sp>
    </p:spTree>
    <p:extLst>
      <p:ext uri="{BB962C8B-B14F-4D97-AF65-F5344CB8AC3E}">
        <p14:creationId xmlns:p14="http://schemas.microsoft.com/office/powerpoint/2010/main" val="33151705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Canaan that can be thought of as greater and mightier than the Israelites, as Moses emphasized in the Book of Deuteronomy. However, spectacular new finds being excavated in northern Israel are providing archaeological evidence to the Bible’s claims. </a:t>
            </a:r>
          </a:p>
        </p:txBody>
      </p:sp>
    </p:spTree>
    <p:extLst>
      <p:ext uri="{BB962C8B-B14F-4D97-AF65-F5344CB8AC3E}">
        <p14:creationId xmlns:p14="http://schemas.microsoft.com/office/powerpoint/2010/main" val="4571502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A new discovery has been made in Northern Israel and according to excavation director Yitzhak Paz, “The study of this site will change forever what we know about the emergence [and] rise of urbanization in the land of Israel and in the whole region.”</a:t>
            </a:r>
          </a:p>
        </p:txBody>
      </p:sp>
    </p:spTree>
    <p:extLst>
      <p:ext uri="{BB962C8B-B14F-4D97-AF65-F5344CB8AC3E}">
        <p14:creationId xmlns:p14="http://schemas.microsoft.com/office/powerpoint/2010/main" val="3703841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Being dubbed “The New York of the Early Bronze Age,” an ancient city has been discovered in Northern Israel where none was supposed to be. Co-director Dr. Yitzhak Paz added, “There is no doubt that this site dramatically changes what we know about the character of the period and beginning of urbanization in Israel,” he said in a press release from the IAA.</a:t>
            </a:r>
          </a:p>
        </p:txBody>
      </p:sp>
    </p:spTree>
    <p:extLst>
      <p:ext uri="{BB962C8B-B14F-4D97-AF65-F5344CB8AC3E}">
        <p14:creationId xmlns:p14="http://schemas.microsoft.com/office/powerpoint/2010/main" val="11443435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Archaeological excavations of the IAA have uncovered a vast 5,000-year-old city">
            <a:hlinkClick r:id="" action="ppaction://media"/>
            <a:extLst>
              <a:ext uri="{FF2B5EF4-FFF2-40B4-BE49-F238E27FC236}">
                <a16:creationId xmlns:a16="http://schemas.microsoft.com/office/drawing/2014/main" id="{3205915B-E305-47FF-AE68-B512941522CA}"/>
              </a:ext>
            </a:extLst>
          </p:cNvPr>
          <p:cNvPicPr>
            <a:picLocks noRot="1" noChangeAspect="1"/>
          </p:cNvPicPr>
          <p:nvPr>
            <a:videoFile r:link="rId1"/>
          </p:nvPr>
        </p:nvPicPr>
        <p:blipFill>
          <a:blip r:embed="rId4"/>
          <a:stretch>
            <a:fillRect/>
          </a:stretch>
        </p:blipFill>
        <p:spPr>
          <a:xfrm>
            <a:off x="88371" y="361950"/>
            <a:ext cx="8500534" cy="4781550"/>
          </a:xfrm>
          <a:prstGeom prst="rect">
            <a:avLst/>
          </a:prstGeom>
        </p:spPr>
      </p:pic>
    </p:spTree>
    <p:extLst>
      <p:ext uri="{BB962C8B-B14F-4D97-AF65-F5344CB8AC3E}">
        <p14:creationId xmlns:p14="http://schemas.microsoft.com/office/powerpoint/2010/main" val="326593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5983793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Summary strategies to defeat us:</a:t>
            </a:r>
          </a:p>
          <a:p>
            <a:pPr marL="457200" indent="-457200" algn="l">
              <a:buFont typeface="+mj-lt"/>
              <a:buAutoNum type="arabicPeriod"/>
            </a:pPr>
            <a:r>
              <a:rPr lang="en-US" u="sng" dirty="0"/>
              <a:t>Opposition</a:t>
            </a:r>
            <a:r>
              <a:rPr lang="en-US" dirty="0"/>
              <a:t>: Yeshua was facing.  </a:t>
            </a:r>
            <a:r>
              <a:rPr lang="en-US" dirty="0">
                <a:solidFill>
                  <a:srgbClr val="FFFF99"/>
                </a:solidFill>
              </a:rPr>
              <a:t>Lock on to His vision for you.</a:t>
            </a:r>
          </a:p>
          <a:p>
            <a:pPr marL="457200" indent="-457200" algn="l">
              <a:buFont typeface="+mj-lt"/>
              <a:buAutoNum type="arabicPeriod"/>
            </a:pPr>
            <a:r>
              <a:rPr lang="en-US" u="sng" dirty="0"/>
              <a:t>Smallness</a:t>
            </a:r>
            <a:r>
              <a:rPr lang="en-US" dirty="0"/>
              <a:t> of our forces.  </a:t>
            </a:r>
            <a:r>
              <a:rPr lang="en-US" dirty="0">
                <a:solidFill>
                  <a:srgbClr val="FFFF99"/>
                </a:solidFill>
              </a:rPr>
              <a:t>Serve for Him as a pioneer, halutz.</a:t>
            </a:r>
          </a:p>
          <a:p>
            <a:pPr marL="457200" indent="-457200" algn="l">
              <a:buFont typeface="+mj-lt"/>
              <a:buAutoNum type="arabicPeriod"/>
            </a:pPr>
            <a:r>
              <a:rPr lang="en-US" u="sng" dirty="0"/>
              <a:t>Enemies</a:t>
            </a:r>
            <a:r>
              <a:rPr lang="en-US" dirty="0"/>
              <a:t> to destroy us.  [#1 on steroids]   </a:t>
            </a:r>
            <a:r>
              <a:rPr lang="en-US" dirty="0">
                <a:solidFill>
                  <a:srgbClr val="FFFF99"/>
                </a:solidFill>
              </a:rPr>
              <a:t>Trust</a:t>
            </a:r>
          </a:p>
        </p:txBody>
      </p:sp>
    </p:spTree>
    <p:extLst>
      <p:ext uri="{BB962C8B-B14F-4D97-AF65-F5344CB8AC3E}">
        <p14:creationId xmlns:p14="http://schemas.microsoft.com/office/powerpoint/2010/main" val="29027055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03955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27:57-61</a:t>
            </a:r>
          </a:p>
        </p:txBody>
      </p:sp>
    </p:spTree>
    <p:extLst>
      <p:ext uri="{BB962C8B-B14F-4D97-AF65-F5344CB8AC3E}">
        <p14:creationId xmlns:p14="http://schemas.microsoft.com/office/powerpoint/2010/main" val="331416533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111778</TotalTime>
  <Words>5034</Words>
  <Application>Microsoft Office PowerPoint</Application>
  <PresentationFormat>Custom</PresentationFormat>
  <Paragraphs>455</Paragraphs>
  <Slides>81</Slides>
  <Notes>81</Notes>
  <HiddenSlides>0</HiddenSlides>
  <MMClips>2</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81</vt:i4>
      </vt:variant>
    </vt:vector>
  </HeadingPairs>
  <TitlesOfParts>
    <vt:vector size="87" baseType="lpstr">
      <vt:lpstr>Arial</vt:lpstr>
      <vt:lpstr>Arial Rounded MT Bold</vt:lpstr>
      <vt:lpstr>David</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27:57</vt:lpstr>
      <vt:lpstr>Mattityahu (Matthew) 27:58</vt:lpstr>
      <vt:lpstr>Mattityahu (Matthew) 27:59</vt:lpstr>
      <vt:lpstr>Mattityahu (Matthew) 27:60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27:60</vt:lpstr>
      <vt:lpstr>PowerPoint Presentation</vt:lpstr>
      <vt:lpstr>Mattityahu (Matthew) 27:61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3133</cp:revision>
  <dcterms:created xsi:type="dcterms:W3CDTF">2006-04-21T19:34:43Z</dcterms:created>
  <dcterms:modified xsi:type="dcterms:W3CDTF">2019-11-02T13:36:20Z</dcterms:modified>
</cp:coreProperties>
</file>