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Lst>
  <p:notesMasterIdLst>
    <p:notesMasterId r:id="rId60"/>
  </p:notesMasterIdLst>
  <p:handoutMasterIdLst>
    <p:handoutMasterId r:id="rId61"/>
  </p:handoutMasterIdLst>
  <p:sldIdLst>
    <p:sldId id="2045" r:id="rId4"/>
    <p:sldId id="60879" r:id="rId5"/>
    <p:sldId id="60880" r:id="rId6"/>
    <p:sldId id="60878" r:id="rId7"/>
    <p:sldId id="60915" r:id="rId8"/>
    <p:sldId id="60889" r:id="rId9"/>
    <p:sldId id="56113" r:id="rId10"/>
    <p:sldId id="59156" r:id="rId11"/>
    <p:sldId id="60330" r:id="rId12"/>
    <p:sldId id="60884" r:id="rId13"/>
    <p:sldId id="60882" r:id="rId14"/>
    <p:sldId id="60886" r:id="rId15"/>
    <p:sldId id="60911" r:id="rId16"/>
    <p:sldId id="60905" r:id="rId17"/>
    <p:sldId id="60906" r:id="rId18"/>
    <p:sldId id="60910" r:id="rId19"/>
    <p:sldId id="60907" r:id="rId20"/>
    <p:sldId id="60908" r:id="rId21"/>
    <p:sldId id="60909" r:id="rId22"/>
    <p:sldId id="60926" r:id="rId23"/>
    <p:sldId id="60912" r:id="rId24"/>
    <p:sldId id="60892" r:id="rId25"/>
    <p:sldId id="60899" r:id="rId26"/>
    <p:sldId id="60881" r:id="rId27"/>
    <p:sldId id="60913" r:id="rId28"/>
    <p:sldId id="60891" r:id="rId29"/>
    <p:sldId id="60890" r:id="rId30"/>
    <p:sldId id="60893" r:id="rId31"/>
    <p:sldId id="60894" r:id="rId32"/>
    <p:sldId id="60895" r:id="rId33"/>
    <p:sldId id="60925" r:id="rId34"/>
    <p:sldId id="60885" r:id="rId35"/>
    <p:sldId id="60887" r:id="rId36"/>
    <p:sldId id="60900" r:id="rId37"/>
    <p:sldId id="60896" r:id="rId38"/>
    <p:sldId id="60888" r:id="rId39"/>
    <p:sldId id="60897" r:id="rId40"/>
    <p:sldId id="60898" r:id="rId41"/>
    <p:sldId id="60901" r:id="rId42"/>
    <p:sldId id="60875" r:id="rId43"/>
    <p:sldId id="60902" r:id="rId44"/>
    <p:sldId id="60903" r:id="rId45"/>
    <p:sldId id="60904" r:id="rId46"/>
    <p:sldId id="60916" r:id="rId47"/>
    <p:sldId id="60917" r:id="rId48"/>
    <p:sldId id="60914" r:id="rId49"/>
    <p:sldId id="60681" r:id="rId50"/>
    <p:sldId id="60918" r:id="rId51"/>
    <p:sldId id="60920" r:id="rId52"/>
    <p:sldId id="60919" r:id="rId53"/>
    <p:sldId id="60921" r:id="rId54"/>
    <p:sldId id="60677" r:id="rId55"/>
    <p:sldId id="60922" r:id="rId56"/>
    <p:sldId id="60923" r:id="rId57"/>
    <p:sldId id="60924" r:id="rId58"/>
    <p:sldId id="60551" r:id="rId5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6567" autoAdjust="0"/>
  </p:normalViewPr>
  <p:slideViewPr>
    <p:cSldViewPr>
      <p:cViewPr varScale="1">
        <p:scale>
          <a:sx n="110" d="100"/>
          <a:sy n="110" d="100"/>
        </p:scale>
        <p:origin x="120" y="31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058"/>
    </p:cViewPr>
  </p:sorterViewPr>
  <p:notesViewPr>
    <p:cSldViewPr>
      <p:cViewPr varScale="1">
        <p:scale>
          <a:sx n="82" d="100"/>
          <a:sy n="82" d="100"/>
        </p:scale>
        <p:origin x="20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28.16-17.Doubting in ideal circumstances</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21.2019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28.16-17.Doubting in ideal circumstances</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21.2019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iblehub.com/greek/1365.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ews.visionforisrael.com/en/news/december-13-2019/oh-no-not-again-mossad-spy-captured-in-saudi-arabia?mc_cid=54c1c6d917&amp;mc_eid=5c6cdd3ee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ews.visionforisrael.com/en/news/december-13-2019/oh-no-not-again-mossad-spy-captured-in-saudi-arabia?mc_cid=54c1c6d917&amp;mc_eid=5c6cdd3ee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s.visionforisrael.com/en/news/december-13-2019/oh-no-not-again-mossad-spy-captured-in-saudi-arabia?mc_cid=54c1c6d917&amp;mc_eid=5c6cdd3ee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n.wikipedia.org/wiki/Israel-related_animal_conspiracy_theories"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frcblog.com/2019/11/cult-transgenderism-my-brothers-crisis-identity-america-gone-mad/"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frcblog.com/2019/11/cult-transgenderism-my-brothers-crisis-identity-america-gone-mad/"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frcblog.com/2019/11/cult-transgenderism-my-brothers-crisis-identity-america-gone-mad/"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frcblog.com/2019/11/cult-transgenderism-my-brothers-crisis-identity-america-gone-mad/"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frcblog.com/2019/11/cult-transgenderism-my-brothers-crisis-identity-america-gone-mad/"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frcblog.com/2019/11/cult-transgenderism-my-brothers-crisis-identity-america-gone-mad/"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frcblog.com/2019/11/cult-transgenderism-my-brothers-crisis-identity-america-gone-mad/"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28.16-17.Doubting in ideal circumstances</a:t>
            </a:r>
          </a:p>
        </p:txBody>
      </p:sp>
      <p:sp>
        <p:nvSpPr>
          <p:cNvPr id="5" name="Rectangle 3"/>
          <p:cNvSpPr>
            <a:spLocks noGrp="1" noChangeArrowheads="1"/>
          </p:cNvSpPr>
          <p:nvPr>
            <p:ph type="dt" idx="1"/>
          </p:nvPr>
        </p:nvSpPr>
        <p:spPr>
          <a:ln/>
        </p:spPr>
        <p:txBody>
          <a:bodyPr/>
          <a:lstStyle/>
          <a:p>
            <a:r>
              <a:rPr lang="en-US" altLang="en-US">
                <a:solidFill>
                  <a:prstClr val="white"/>
                </a:solidFill>
              </a:rPr>
              <a:t>Dec 21.2019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Last time about debunking false reports about resurrection, about Jews.</a:t>
            </a:r>
          </a:p>
          <a:p>
            <a:r>
              <a:rPr lang="en-US" altLang="en-US" b="1" dirty="0"/>
              <a:t>Some more about Israel’s Mossad, legendary spy agency.</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3089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https://biblehub.com/greek/1365.htm</a:t>
            </a:r>
            <a:endParaRPr lang="en-US" sz="1050" dirty="0"/>
          </a:p>
          <a:p>
            <a:endParaRPr lang="en-US" altLang="en-US" sz="1050" dirty="0"/>
          </a:p>
          <a:p>
            <a:r>
              <a:rPr lang="en-US" altLang="en-US" sz="2000" b="1" dirty="0"/>
              <a:t>Yogi Berra, famous catcher for the NY Yankees back in my day: When you come to a fork in the road, take it. </a:t>
            </a:r>
          </a:p>
        </p:txBody>
      </p:sp>
    </p:spTree>
    <p:extLst>
      <p:ext uri="{BB962C8B-B14F-4D97-AF65-F5344CB8AC3E}">
        <p14:creationId xmlns:p14="http://schemas.microsoft.com/office/powerpoint/2010/main" val="186644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This is the challenge, the takeaway, of this message.   It is a Hanukkah message.</a:t>
            </a:r>
          </a:p>
        </p:txBody>
      </p:sp>
    </p:spTree>
    <p:extLst>
      <p:ext uri="{BB962C8B-B14F-4D97-AF65-F5344CB8AC3E}">
        <p14:creationId xmlns:p14="http://schemas.microsoft.com/office/powerpoint/2010/main" val="302398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72570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You have to believe that the kingdom is near, and that He is the king.  Me in 1969.</a:t>
            </a:r>
          </a:p>
        </p:txBody>
      </p:sp>
    </p:spTree>
    <p:extLst>
      <p:ext uri="{BB962C8B-B14F-4D97-AF65-F5344CB8AC3E}">
        <p14:creationId xmlns:p14="http://schemas.microsoft.com/office/powerpoint/2010/main" val="280747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7962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48205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We don’t usually say conversion in Messianic circles, because it’s been misunderstood as conversion from Judaism or Jewish identity.  Jews don’t convert from Jewishness, but they do convert from sin to holiness.</a:t>
            </a:r>
          </a:p>
        </p:txBody>
      </p:sp>
    </p:spTree>
    <p:extLst>
      <p:ext uri="{BB962C8B-B14F-4D97-AF65-F5344CB8AC3E}">
        <p14:creationId xmlns:p14="http://schemas.microsoft.com/office/powerpoint/2010/main" val="904221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b="1" dirty="0"/>
              <a:t>They made some points that cut me to the heart.  That the Western world of believers is a pastoral/teaching model.  I love doing that, and want to do better.</a:t>
            </a:r>
          </a:p>
          <a:p>
            <a:r>
              <a:rPr lang="en-US" altLang="en-US" sz="1050" b="1" dirty="0"/>
              <a:t>Theirs is a discipleship model.  People start obeying before coming to new birth.   Converts flee persecution, disciples embrace it.   First ~53 seconds </a:t>
            </a:r>
          </a:p>
        </p:txBody>
      </p:sp>
    </p:spTree>
    <p:extLst>
      <p:ext uri="{BB962C8B-B14F-4D97-AF65-F5344CB8AC3E}">
        <p14:creationId xmlns:p14="http://schemas.microsoft.com/office/powerpoint/2010/main" val="3179672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2745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https://news.visionforisrael.com/en/news/december-13-2019/oh-no-not-again-mossad-spy-captured-in-saudi-arabia?mc_cid=54c1c6d917&amp;mc_eid=5c6cdd3ee6</a:t>
            </a:r>
            <a:endParaRPr lang="en-US" altLang="en-US" sz="1050" dirty="0"/>
          </a:p>
          <a:p>
            <a:endParaRPr lang="en-US" altLang="en-US" sz="1050" dirty="0"/>
          </a:p>
        </p:txBody>
      </p:sp>
    </p:spTree>
    <p:extLst>
      <p:ext uri="{BB962C8B-B14F-4D97-AF65-F5344CB8AC3E}">
        <p14:creationId xmlns:p14="http://schemas.microsoft.com/office/powerpoint/2010/main" val="1936401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b="1" dirty="0"/>
          </a:p>
        </p:txBody>
      </p:sp>
    </p:spTree>
    <p:extLst>
      <p:ext uri="{BB962C8B-B14F-4D97-AF65-F5344CB8AC3E}">
        <p14:creationId xmlns:p14="http://schemas.microsoft.com/office/powerpoint/2010/main" val="2976892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Fall of Satan, from his original created position in the presence of G-d.</a:t>
            </a:r>
          </a:p>
        </p:txBody>
      </p:sp>
    </p:spTree>
    <p:extLst>
      <p:ext uri="{BB962C8B-B14F-4D97-AF65-F5344CB8AC3E}">
        <p14:creationId xmlns:p14="http://schemas.microsoft.com/office/powerpoint/2010/main" val="316988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49666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Mysterious origin of evil in the universe.  </a:t>
            </a:r>
          </a:p>
        </p:txBody>
      </p:sp>
    </p:spTree>
    <p:extLst>
      <p:ext uri="{BB962C8B-B14F-4D97-AF65-F5344CB8AC3E}">
        <p14:creationId xmlns:p14="http://schemas.microsoft.com/office/powerpoint/2010/main" val="51302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45468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89020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18973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err="1">
                <a:ln>
                  <a:noFill/>
                </a:ln>
                <a:effectLst/>
                <a:uLnTx/>
                <a:uFillTx/>
                <a:latin typeface="Arial" charset="0"/>
                <a:ea typeface="+mn-ea"/>
                <a:cs typeface="Arial" charset="0"/>
              </a:rPr>
              <a:t>Mtt</a:t>
            </a:r>
            <a:r>
              <a:rPr kumimoji="0" lang="en-US" altLang="en-US" sz="1200" b="0" i="0" u="none" strike="noStrike" kern="1200" cap="none" spc="0" normalizeH="0" baseline="0" noProof="0" dirty="0">
                <a:ln>
                  <a:noFill/>
                </a:ln>
                <a:effectLst/>
                <a:uLnTx/>
                <a:uFillTx/>
                <a:latin typeface="Arial" charset="0"/>
                <a:ea typeface="+mn-ea"/>
                <a:cs typeface="Arial" charset="0"/>
              </a:rPr>
              <a: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53968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62971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5248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https://news.visionforisrael.com/en/news/december-13-2019/oh-no-not-again-mossad-spy-captured-in-saudi-arabia?mc_cid=54c1c6d917&amp;mc_eid=5c6cdd3ee6</a:t>
            </a:r>
            <a:endParaRPr lang="en-US" altLang="en-US" sz="1050" dirty="0"/>
          </a:p>
        </p:txBody>
      </p:sp>
    </p:spTree>
    <p:extLst>
      <p:ext uri="{BB962C8B-B14F-4D97-AF65-F5344CB8AC3E}">
        <p14:creationId xmlns:p14="http://schemas.microsoft.com/office/powerpoint/2010/main" val="3128811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7823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45456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15257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34937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17420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10350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09111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83047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Choice to believe G-d</a:t>
            </a:r>
          </a:p>
        </p:txBody>
      </p:sp>
    </p:spTree>
    <p:extLst>
      <p:ext uri="{BB962C8B-B14F-4D97-AF65-F5344CB8AC3E}">
        <p14:creationId xmlns:p14="http://schemas.microsoft.com/office/powerpoint/2010/main" val="186365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3668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https://news.visionforisrael.com/en/news/december-13-2019/oh-no-not-again-mossad-spy-captured-in-saudi-arabia?mc_cid=54c1c6d917&amp;mc_eid=5c6cdd3ee6</a:t>
            </a: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b="1" dirty="0"/>
              <a:t>Probably still reaction to Eli Cohen infiltration.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4"/>
              </a:rPr>
              <a:t>https://en.wikipedia.org/wiki/Israel-related_animal_conspiracy_theories</a:t>
            </a:r>
            <a:endParaRPr lang="en-US" altLang="en-US" sz="2000" b="1" dirty="0"/>
          </a:p>
          <a:p>
            <a:endParaRPr lang="en-US" altLang="en-US" sz="1050" dirty="0"/>
          </a:p>
        </p:txBody>
      </p:sp>
    </p:spTree>
    <p:extLst>
      <p:ext uri="{BB962C8B-B14F-4D97-AF65-F5344CB8AC3E}">
        <p14:creationId xmlns:p14="http://schemas.microsoft.com/office/powerpoint/2010/main" val="1036735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Till 4.57</a:t>
            </a:r>
          </a:p>
        </p:txBody>
      </p:sp>
    </p:spTree>
    <p:extLst>
      <p:ext uri="{BB962C8B-B14F-4D97-AF65-F5344CB8AC3E}">
        <p14:creationId xmlns:p14="http://schemas.microsoft.com/office/powerpoint/2010/main" val="641112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27240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94632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60702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85904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66934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69347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https://www.frcblog.com/2019/11/cult-transgenderism-my-brothers-crisis-identity-america-gone-mad/</a:t>
            </a:r>
            <a:endParaRPr lang="en-US" altLang="en-US" sz="1050" dirty="0"/>
          </a:p>
        </p:txBody>
      </p:sp>
    </p:spTree>
    <p:extLst>
      <p:ext uri="{BB962C8B-B14F-4D97-AF65-F5344CB8AC3E}">
        <p14:creationId xmlns:p14="http://schemas.microsoft.com/office/powerpoint/2010/main" val="15443015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https://www.frcblog.com/2019/11/cult-transgenderism-my-brothers-crisis-identity-america-gone-mad/</a:t>
            </a:r>
            <a:endParaRPr lang="en-US" altLang="en-US" sz="1050" dirty="0"/>
          </a:p>
        </p:txBody>
      </p:sp>
    </p:spTree>
    <p:extLst>
      <p:ext uri="{BB962C8B-B14F-4D97-AF65-F5344CB8AC3E}">
        <p14:creationId xmlns:p14="http://schemas.microsoft.com/office/powerpoint/2010/main" val="23086945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https://www.frcblog.com/2019/11/cult-transgenderism-my-brothers-crisis-identity-america-gone-mad/</a:t>
            </a:r>
            <a:endParaRPr lang="en-US" altLang="en-US" sz="1050" dirty="0"/>
          </a:p>
        </p:txBody>
      </p:sp>
    </p:spTree>
    <p:extLst>
      <p:ext uri="{BB962C8B-B14F-4D97-AF65-F5344CB8AC3E}">
        <p14:creationId xmlns:p14="http://schemas.microsoft.com/office/powerpoint/2010/main" val="318538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252665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https://www.frcblog.com/2019/11/cult-transgenderism-my-brothers-crisis-identity-america-gone-mad/</a:t>
            </a:r>
            <a:endParaRPr lang="en-US" altLang="en-US" sz="1050" dirty="0"/>
          </a:p>
        </p:txBody>
      </p:sp>
    </p:spTree>
    <p:extLst>
      <p:ext uri="{BB962C8B-B14F-4D97-AF65-F5344CB8AC3E}">
        <p14:creationId xmlns:p14="http://schemas.microsoft.com/office/powerpoint/2010/main" val="382058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https://www.frcblog.com/2019/11/cult-transgenderism-my-brothers-crisis-identity-america-gone-mad/</a:t>
            </a:r>
            <a:endParaRPr lang="en-US" altLang="en-US" sz="1050" dirty="0"/>
          </a:p>
        </p:txBody>
      </p:sp>
    </p:spTree>
    <p:extLst>
      <p:ext uri="{BB962C8B-B14F-4D97-AF65-F5344CB8AC3E}">
        <p14:creationId xmlns:p14="http://schemas.microsoft.com/office/powerpoint/2010/main" val="249908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https://www.frcblog.com/2019/11/cult-transgenderism-my-brothers-crisis-identity-america-gone-mad/</a:t>
            </a:r>
            <a:endParaRPr lang="en-US" altLang="en-US" sz="1050" dirty="0"/>
          </a:p>
        </p:txBody>
      </p:sp>
    </p:spTree>
    <p:extLst>
      <p:ext uri="{BB962C8B-B14F-4D97-AF65-F5344CB8AC3E}">
        <p14:creationId xmlns:p14="http://schemas.microsoft.com/office/powerpoint/2010/main" val="30547520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https://www.frcblog.com/2019/11/cult-transgenderism-my-brothers-crisis-identity-america-gone-mad/</a:t>
            </a:r>
            <a:endParaRPr lang="en-US" altLang="en-US" sz="1050" dirty="0"/>
          </a:p>
        </p:txBody>
      </p:sp>
    </p:spTree>
    <p:extLst>
      <p:ext uri="{BB962C8B-B14F-4D97-AF65-F5344CB8AC3E}">
        <p14:creationId xmlns:p14="http://schemas.microsoft.com/office/powerpoint/2010/main" val="33012174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0807083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You have to believe that the kingdom is near, and that He is the king.  Me in 1969.</a:t>
            </a:r>
          </a:p>
        </p:txBody>
      </p:sp>
    </p:spTree>
    <p:extLst>
      <p:ext uri="{BB962C8B-B14F-4D97-AF65-F5344CB8AC3E}">
        <p14:creationId xmlns:p14="http://schemas.microsoft.com/office/powerpoint/2010/main" val="4363544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0406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28.16-17.Doubting in ideal circumstances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21.2019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652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cs typeface="Arial" pitchFamily="34" charset="0"/>
              </a:rPr>
              <a:t>Last week we discussed alternate explanations that deniers gave then and give now, to undermine the truth of the resurrection of Messiah.  Stolen, swoon [Passover Plot], hallucination, wrong tomb, defies science. All of them had great rebuttals…just need to remember them.  </a:t>
            </a:r>
          </a:p>
          <a:p>
            <a:r>
              <a:rPr lang="en-US" altLang="en-US" b="1" dirty="0">
                <a:cs typeface="Arial" pitchFamily="34" charset="0"/>
              </a:rPr>
              <a:t>Today’s verses a more amazing conundrum. </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7</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24788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accepted the report a few verses previous, from the women, </a:t>
            </a:r>
            <a:r>
              <a:rPr lang="en-US" baseline="30000" dirty="0"/>
              <a:t>Mt 28.10</a:t>
            </a:r>
            <a:r>
              <a:rPr lang="en-US" dirty="0"/>
              <a:t> “</a:t>
            </a:r>
            <a:r>
              <a:rPr lang="en-US" sz="2000" b="0" i="0" kern="1200" dirty="0">
                <a:solidFill>
                  <a:schemeClr val="tx1"/>
                </a:solidFill>
                <a:effectLst/>
                <a:latin typeface="Arial Rounded MT Bold" pitchFamily="34" charset="0"/>
                <a:ea typeface="+mn-ea"/>
                <a:cs typeface="Arial" charset="0"/>
              </a:rPr>
              <a:t>Yeshua said to them. “Go tell My brothers to head for the Galilee, and there they will see 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619465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probably the incident </a:t>
            </a:r>
            <a:r>
              <a:rPr lang="en-US" baseline="30000" dirty="0"/>
              <a:t>1 Cor 15.5-6</a:t>
            </a:r>
            <a:r>
              <a:rPr lang="en-US" dirty="0"/>
              <a:t> “</a:t>
            </a:r>
            <a:r>
              <a:rPr lang="en-US" sz="2000" b="0" i="0" kern="1200" dirty="0">
                <a:solidFill>
                  <a:schemeClr val="tx1"/>
                </a:solidFill>
                <a:effectLst/>
                <a:latin typeface="Arial Rounded MT Bold" pitchFamily="34" charset="0"/>
                <a:ea typeface="+mn-ea"/>
                <a:cs typeface="Arial" charset="0"/>
              </a:rPr>
              <a:t>and afterwards he was seen by more than five hundred brothers at one time, the majority of whom are still alive,</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352748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71322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199446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2265944290"/>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495882982"/>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PQZP3Z8qlI4?feature=oembed"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video" Target="https://www.youtube.com/embed/AgfK4NSWR0w?feature=oembed" TargetMode="External"/><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en.wikipedia.org/wiki/Israel-related_animal_conspiracy_theorie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284E0D-78B0-4A8A-BB7E-80124E38BC05}"/>
              </a:ext>
            </a:extLst>
          </p:cNvPr>
          <p:cNvPicPr>
            <a:picLocks noChangeAspect="1"/>
          </p:cNvPicPr>
          <p:nvPr/>
        </p:nvPicPr>
        <p:blipFill>
          <a:blip r:embed="rId3"/>
          <a:stretch>
            <a:fillRect/>
          </a:stretch>
        </p:blipFill>
        <p:spPr>
          <a:xfrm>
            <a:off x="443918" y="377734"/>
            <a:ext cx="8074881" cy="1432016"/>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endParaRPr lang="en-US" dirty="0"/>
          </a:p>
          <a:p>
            <a:pPr algn="l"/>
            <a:endParaRPr lang="en-US" dirty="0"/>
          </a:p>
          <a:p>
            <a:pPr algn="l"/>
            <a:r>
              <a:rPr lang="en-US" i="1" dirty="0" err="1">
                <a:solidFill>
                  <a:srgbClr val="FFFF99"/>
                </a:solidFill>
              </a:rPr>
              <a:t>distázō</a:t>
            </a:r>
            <a:r>
              <a:rPr lang="en-US" dirty="0"/>
              <a:t> (from  "two, double" and </a:t>
            </a:r>
            <a:r>
              <a:rPr lang="en-US" i="1" dirty="0" err="1"/>
              <a:t>stásis</a:t>
            </a:r>
            <a:r>
              <a:rPr lang="en-US" dirty="0"/>
              <a:t>, "stance, standing") – properly, going two ways, </a:t>
            </a:r>
            <a:r>
              <a:rPr lang="en-US" dirty="0">
                <a:solidFill>
                  <a:srgbClr val="FFFF99"/>
                </a:solidFill>
              </a:rPr>
              <a:t>shifting between positions</a:t>
            </a:r>
            <a:r>
              <a:rPr lang="en-US" dirty="0"/>
              <a:t>;</a:t>
            </a:r>
          </a:p>
        </p:txBody>
      </p:sp>
      <p:sp>
        <p:nvSpPr>
          <p:cNvPr id="3" name="Rectangle 2">
            <a:extLst>
              <a:ext uri="{FF2B5EF4-FFF2-40B4-BE49-F238E27FC236}">
                <a16:creationId xmlns:a16="http://schemas.microsoft.com/office/drawing/2014/main" id="{0D92790D-A466-49B1-B365-0AEC2B034724}"/>
              </a:ext>
            </a:extLst>
          </p:cNvPr>
          <p:cNvSpPr/>
          <p:nvPr/>
        </p:nvSpPr>
        <p:spPr bwMode="auto">
          <a:xfrm>
            <a:off x="7056437" y="438150"/>
            <a:ext cx="1462362" cy="762000"/>
          </a:xfrm>
          <a:prstGeom prst="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32994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choosing "a double-stance" and hence </a:t>
            </a:r>
            <a:r>
              <a:rPr lang="en-US" i="1" dirty="0"/>
              <a:t>vacillate</a:t>
            </a:r>
            <a:r>
              <a:rPr lang="en-US" dirty="0"/>
              <a:t> (waver); (figuratively) </a:t>
            </a:r>
            <a:r>
              <a:rPr lang="en-US" i="1" dirty="0">
                <a:solidFill>
                  <a:srgbClr val="FFFF99"/>
                </a:solidFill>
              </a:rPr>
              <a:t>uncertain at a crossroad</a:t>
            </a:r>
            <a:r>
              <a:rPr lang="en-US" dirty="0">
                <a:solidFill>
                  <a:srgbClr val="FFFF99"/>
                </a:solidFill>
              </a:rPr>
              <a:t> because refusing to choose </a:t>
            </a:r>
            <a:r>
              <a:rPr lang="en-US" i="1" dirty="0">
                <a:solidFill>
                  <a:srgbClr val="FFFF99"/>
                </a:solidFill>
              </a:rPr>
              <a:t>one</a:t>
            </a:r>
            <a:r>
              <a:rPr lang="en-US" dirty="0">
                <a:solidFill>
                  <a:srgbClr val="FFFF99"/>
                </a:solidFill>
              </a:rPr>
              <a:t> way over the other </a:t>
            </a:r>
            <a:r>
              <a:rPr lang="en-US" dirty="0"/>
              <a:t>– "wanting to have our cake and eat it too"; to halt between two opinions (views, beliefs).</a:t>
            </a:r>
          </a:p>
        </p:txBody>
      </p:sp>
    </p:spTree>
    <p:extLst>
      <p:ext uri="{BB962C8B-B14F-4D97-AF65-F5344CB8AC3E}">
        <p14:creationId xmlns:p14="http://schemas.microsoft.com/office/powerpoint/2010/main" val="334828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How is it possible to doubt, in the presence of the resurrected Messiah, in the company of 500 invited believers?  Ideal circumstances? </a:t>
            </a:r>
          </a:p>
          <a:p>
            <a:pPr algn="l"/>
            <a:r>
              <a:rPr lang="en-US" dirty="0"/>
              <a:t>How can we be sure we won’t </a:t>
            </a:r>
            <a:r>
              <a:rPr lang="en-US" dirty="0" err="1"/>
              <a:t>vascillate</a:t>
            </a:r>
            <a:r>
              <a:rPr lang="en-US" dirty="0"/>
              <a:t>, and will endure?  “Finish well.” </a:t>
            </a:r>
          </a:p>
        </p:txBody>
      </p:sp>
    </p:spTree>
    <p:extLst>
      <p:ext uri="{BB962C8B-B14F-4D97-AF65-F5344CB8AC3E}">
        <p14:creationId xmlns:p14="http://schemas.microsoft.com/office/powerpoint/2010/main" val="2162570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A radical answer: </a:t>
            </a:r>
          </a:p>
          <a:p>
            <a:pPr algn="l"/>
            <a:r>
              <a:rPr lang="en-US" dirty="0"/>
              <a:t>Repentance, </a:t>
            </a:r>
            <a:r>
              <a:rPr lang="en-US" dirty="0" err="1"/>
              <a:t>T’shuva</a:t>
            </a:r>
            <a:r>
              <a:rPr lang="en-US" dirty="0"/>
              <a:t>, is the foundation of faith.  </a:t>
            </a:r>
          </a:p>
          <a:p>
            <a:pPr algn="l"/>
            <a:r>
              <a:rPr lang="en-US" dirty="0"/>
              <a:t>Some faith is required for repentance, but minimal.</a:t>
            </a:r>
          </a:p>
        </p:txBody>
      </p:sp>
    </p:spTree>
    <p:extLst>
      <p:ext uri="{BB962C8B-B14F-4D97-AF65-F5344CB8AC3E}">
        <p14:creationId xmlns:p14="http://schemas.microsoft.com/office/powerpoint/2010/main" val="334113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Mark 1.14-15</a:t>
            </a:r>
            <a:r>
              <a:rPr lang="en-US" dirty="0"/>
              <a:t>  Yeshua came into the Galil proclaiming the Good News from God: “The time has come, God’s Kingdom is near! </a:t>
            </a:r>
            <a:r>
              <a:rPr lang="en-US" dirty="0">
                <a:solidFill>
                  <a:srgbClr val="FFFF99"/>
                </a:solidFill>
              </a:rPr>
              <a:t>Turn to God</a:t>
            </a:r>
            <a:r>
              <a:rPr lang="en-US" dirty="0"/>
              <a:t> from your sins and believe the Good News!”</a:t>
            </a:r>
          </a:p>
          <a:p>
            <a:pPr algn="l"/>
            <a:r>
              <a:rPr lang="en-US" dirty="0"/>
              <a:t>Turn to God = repent</a:t>
            </a:r>
          </a:p>
        </p:txBody>
      </p:sp>
    </p:spTree>
    <p:extLst>
      <p:ext uri="{BB962C8B-B14F-4D97-AF65-F5344CB8AC3E}">
        <p14:creationId xmlns:p14="http://schemas.microsoft.com/office/powerpoint/2010/main" val="270965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9F87F2-511D-437B-AA26-0DB02AEC038D}"/>
              </a:ext>
            </a:extLst>
          </p:cNvPr>
          <p:cNvPicPr>
            <a:picLocks noChangeAspect="1"/>
          </p:cNvPicPr>
          <p:nvPr/>
        </p:nvPicPr>
        <p:blipFill>
          <a:blip r:embed="rId3"/>
          <a:stretch>
            <a:fillRect/>
          </a:stretch>
        </p:blipFill>
        <p:spPr>
          <a:xfrm>
            <a:off x="198430" y="438150"/>
            <a:ext cx="8433083" cy="1478309"/>
          </a:xfrm>
          <a:prstGeom prst="rect">
            <a:avLst/>
          </a:prstGeom>
        </p:spPr>
      </p:pic>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t> </a:t>
            </a:r>
          </a:p>
          <a:p>
            <a:pPr algn="l"/>
            <a:endParaRPr lang="en-US" dirty="0"/>
          </a:p>
          <a:p>
            <a:pPr algn="l"/>
            <a:endParaRPr lang="en-US" dirty="0"/>
          </a:p>
          <a:p>
            <a:pPr algn="l"/>
            <a:r>
              <a:rPr lang="en-US" i="1" dirty="0" err="1">
                <a:solidFill>
                  <a:srgbClr val="FFFF99"/>
                </a:solidFill>
              </a:rPr>
              <a:t>metanoéō</a:t>
            </a:r>
            <a:r>
              <a:rPr lang="en-US" dirty="0"/>
              <a:t> (from </a:t>
            </a:r>
            <a:r>
              <a:rPr lang="en-US" i="1" dirty="0" err="1"/>
              <a:t>metá</a:t>
            </a:r>
            <a:r>
              <a:rPr lang="en-US" dirty="0"/>
              <a:t>, "</a:t>
            </a:r>
            <a:r>
              <a:rPr lang="en-US" i="1" dirty="0"/>
              <a:t>changed after</a:t>
            </a:r>
            <a:r>
              <a:rPr lang="en-US" dirty="0"/>
              <a:t> being </a:t>
            </a:r>
            <a:r>
              <a:rPr lang="en-US" i="1" dirty="0"/>
              <a:t>with</a:t>
            </a:r>
            <a:r>
              <a:rPr lang="en-US" dirty="0"/>
              <a:t>" and </a:t>
            </a:r>
            <a:r>
              <a:rPr lang="en-US" i="1" dirty="0" err="1"/>
              <a:t>noiéō</a:t>
            </a:r>
            <a:r>
              <a:rPr lang="en-US" dirty="0"/>
              <a:t>, "think") – properly, "think differently </a:t>
            </a:r>
            <a:r>
              <a:rPr lang="en-US" i="1" dirty="0"/>
              <a:t>after</a:t>
            </a:r>
            <a:r>
              <a:rPr lang="en-US" dirty="0"/>
              <a:t>," "after a change of </a:t>
            </a:r>
            <a:r>
              <a:rPr lang="en-US" i="1" dirty="0"/>
              <a:t>mind</a:t>
            </a:r>
            <a:r>
              <a:rPr lang="en-US" dirty="0"/>
              <a:t>"; to </a:t>
            </a:r>
            <a:r>
              <a:rPr lang="en-US" i="1" dirty="0"/>
              <a:t>repent</a:t>
            </a:r>
            <a:r>
              <a:rPr lang="en-US" dirty="0"/>
              <a:t> (literally, "</a:t>
            </a:r>
            <a:r>
              <a:rPr lang="en-US" i="1" dirty="0">
                <a:solidFill>
                  <a:srgbClr val="FFFF99"/>
                </a:solidFill>
              </a:rPr>
              <a:t>think</a:t>
            </a:r>
            <a:r>
              <a:rPr lang="en-US" dirty="0">
                <a:solidFill>
                  <a:srgbClr val="FFFF99"/>
                </a:solidFill>
              </a:rPr>
              <a:t> differently </a:t>
            </a:r>
            <a:r>
              <a:rPr lang="en-US" i="1" dirty="0">
                <a:solidFill>
                  <a:srgbClr val="FFFF99"/>
                </a:solidFill>
              </a:rPr>
              <a:t>after </a:t>
            </a:r>
            <a:r>
              <a:rPr lang="en-US" dirty="0">
                <a:solidFill>
                  <a:srgbClr val="FFFF99"/>
                </a:solidFill>
              </a:rPr>
              <a:t>wards</a:t>
            </a:r>
            <a:r>
              <a:rPr lang="en-US" dirty="0"/>
              <a:t>").</a:t>
            </a:r>
          </a:p>
        </p:txBody>
      </p:sp>
    </p:spTree>
    <p:extLst>
      <p:ext uri="{BB962C8B-B14F-4D97-AF65-F5344CB8AC3E}">
        <p14:creationId xmlns:p14="http://schemas.microsoft.com/office/powerpoint/2010/main" val="117397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Hebrew for repent: </a:t>
            </a:r>
          </a:p>
          <a:p>
            <a:pPr algn="l"/>
            <a:r>
              <a:rPr lang="en-US" dirty="0" err="1"/>
              <a:t>Tshuvah</a:t>
            </a:r>
            <a:r>
              <a:rPr lang="en-US" dirty="0"/>
              <a:t>  </a:t>
            </a:r>
            <a:r>
              <a:rPr lang="he-IL" sz="4800" b="1" dirty="0">
                <a:latin typeface="David" panose="020E0502060401010101" pitchFamily="34" charset="-79"/>
                <a:cs typeface="David" panose="020E0502060401010101" pitchFamily="34" charset="-79"/>
              </a:rPr>
              <a:t>תשובה</a:t>
            </a:r>
            <a:r>
              <a:rPr lang="en-US" sz="4800" b="1" dirty="0">
                <a:latin typeface="David" panose="020E0502060401010101" pitchFamily="34" charset="-79"/>
                <a:cs typeface="David" panose="020E0502060401010101" pitchFamily="34" charset="-79"/>
              </a:rPr>
              <a:t> </a:t>
            </a:r>
          </a:p>
          <a:p>
            <a:pPr algn="l"/>
            <a:r>
              <a:rPr lang="en-US" dirty="0"/>
              <a:t>Turn around, return</a:t>
            </a:r>
          </a:p>
        </p:txBody>
      </p:sp>
    </p:spTree>
    <p:extLst>
      <p:ext uri="{BB962C8B-B14F-4D97-AF65-F5344CB8AC3E}">
        <p14:creationId xmlns:p14="http://schemas.microsoft.com/office/powerpoint/2010/main" val="388240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Last Shabbat, some of us say a movie about an amazing revival movement in Iran.   Based on this concept: </a:t>
            </a:r>
          </a:p>
          <a:p>
            <a:pPr algn="l"/>
            <a:r>
              <a:rPr lang="en-US" dirty="0"/>
              <a:t>repentance precedes conversion.  </a:t>
            </a:r>
          </a:p>
          <a:p>
            <a:pPr algn="l"/>
            <a:endParaRPr lang="en-US" dirty="0"/>
          </a:p>
        </p:txBody>
      </p:sp>
    </p:spTree>
    <p:extLst>
      <p:ext uri="{BB962C8B-B14F-4D97-AF65-F5344CB8AC3E}">
        <p14:creationId xmlns:p14="http://schemas.microsoft.com/office/powerpoint/2010/main" val="110356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57BFDF-5695-4F82-BBA4-30AB86CB4EEF}"/>
              </a:ext>
            </a:extLst>
          </p:cNvPr>
          <p:cNvPicPr>
            <a:picLocks noChangeAspect="1"/>
          </p:cNvPicPr>
          <p:nvPr/>
        </p:nvPicPr>
        <p:blipFill>
          <a:blip r:embed="rId3"/>
          <a:stretch>
            <a:fillRect/>
          </a:stretch>
        </p:blipFill>
        <p:spPr>
          <a:xfrm>
            <a:off x="258072" y="361950"/>
            <a:ext cx="8120269" cy="4343400"/>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
        <p:nvSpPr>
          <p:cNvPr id="3" name="Rectangle: Rounded Corners 2">
            <a:extLst>
              <a:ext uri="{FF2B5EF4-FFF2-40B4-BE49-F238E27FC236}">
                <a16:creationId xmlns:a16="http://schemas.microsoft.com/office/drawing/2014/main" id="{7A81DD1B-D467-4334-9C0D-658DD7F7F086}"/>
              </a:ext>
            </a:extLst>
          </p:cNvPr>
          <p:cNvSpPr/>
          <p:nvPr/>
        </p:nvSpPr>
        <p:spPr bwMode="auto">
          <a:xfrm>
            <a:off x="4160837" y="1885950"/>
            <a:ext cx="3505200" cy="4572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57553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Online Media 1" title="NEW: SHEEP AMONG WOLVES Volume II: Official Extended Trailer (FILM COMING SOON 08.23.19)">
            <a:hlinkClick r:id="" action="ppaction://media"/>
            <a:extLst>
              <a:ext uri="{FF2B5EF4-FFF2-40B4-BE49-F238E27FC236}">
                <a16:creationId xmlns:a16="http://schemas.microsoft.com/office/drawing/2014/main" id="{AFC722C2-6848-44C4-86DA-C2C55F6C01EB}"/>
              </a:ext>
            </a:extLst>
          </p:cNvPr>
          <p:cNvPicPr>
            <a:picLocks noRot="1" noChangeAspect="1"/>
          </p:cNvPicPr>
          <p:nvPr>
            <a:videoFile r:link="rId1"/>
          </p:nvPr>
        </p:nvPicPr>
        <p:blipFill>
          <a:blip r:embed="rId4"/>
          <a:stretch>
            <a:fillRect/>
          </a:stretch>
        </p:blipFill>
        <p:spPr>
          <a:xfrm>
            <a:off x="198430" y="495300"/>
            <a:ext cx="8263467" cy="4648200"/>
          </a:xfrm>
          <a:prstGeom prst="rect">
            <a:avLst/>
          </a:prstGeom>
        </p:spPr>
      </p:pic>
    </p:spTree>
    <p:extLst>
      <p:ext uri="{BB962C8B-B14F-4D97-AF65-F5344CB8AC3E}">
        <p14:creationId xmlns:p14="http://schemas.microsoft.com/office/powerpoint/2010/main" val="16021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A recent Twitter post reported on a Mossad agent that was captured in northern Saudi Arabia.</a:t>
            </a:r>
          </a:p>
          <a:p>
            <a:pPr algn="l"/>
            <a:r>
              <a:rPr lang="en-US" dirty="0"/>
              <a:t>The official Saudi report determined that the “Mossad agent” was an Israeli vulture armed with photographic and “espionage” equipment.</a:t>
            </a:r>
          </a:p>
        </p:txBody>
      </p:sp>
    </p:spTree>
    <p:extLst>
      <p:ext uri="{BB962C8B-B14F-4D97-AF65-F5344CB8AC3E}">
        <p14:creationId xmlns:p14="http://schemas.microsoft.com/office/powerpoint/2010/main" val="233262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57BFDF-5695-4F82-BBA4-30AB86CB4EEF}"/>
              </a:ext>
            </a:extLst>
          </p:cNvPr>
          <p:cNvPicPr>
            <a:picLocks noChangeAspect="1"/>
          </p:cNvPicPr>
          <p:nvPr/>
        </p:nvPicPr>
        <p:blipFill>
          <a:blip r:embed="rId3"/>
          <a:stretch>
            <a:fillRect/>
          </a:stretch>
        </p:blipFill>
        <p:spPr>
          <a:xfrm>
            <a:off x="258072" y="361950"/>
            <a:ext cx="8120269" cy="4343400"/>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
        <p:nvSpPr>
          <p:cNvPr id="3" name="Rectangle: Rounded Corners 2">
            <a:extLst>
              <a:ext uri="{FF2B5EF4-FFF2-40B4-BE49-F238E27FC236}">
                <a16:creationId xmlns:a16="http://schemas.microsoft.com/office/drawing/2014/main" id="{7A81DD1B-D467-4334-9C0D-658DD7F7F086}"/>
              </a:ext>
            </a:extLst>
          </p:cNvPr>
          <p:cNvSpPr/>
          <p:nvPr/>
        </p:nvSpPr>
        <p:spPr bwMode="auto">
          <a:xfrm>
            <a:off x="4160837" y="1885950"/>
            <a:ext cx="3505200" cy="4572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4182915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Without repentance, just attendance, curiosity, compliance…</a:t>
            </a:r>
          </a:p>
          <a:p>
            <a:pPr algn="l"/>
            <a:r>
              <a:rPr lang="en-US" dirty="0"/>
              <a:t>It’s possible to rebel in ideal circumstances, right in the presence of G-d.</a:t>
            </a:r>
          </a:p>
        </p:txBody>
      </p:sp>
    </p:spTree>
    <p:extLst>
      <p:ext uri="{BB962C8B-B14F-4D97-AF65-F5344CB8AC3E}">
        <p14:creationId xmlns:p14="http://schemas.microsoft.com/office/powerpoint/2010/main" val="2317246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Yeshayahu/Is 14.12-14</a:t>
            </a:r>
            <a:r>
              <a:rPr lang="en-US" dirty="0"/>
              <a:t> “How did you come to fall from the heavens, morning star, son of the dawn?  [Lucifer] How did you come to be cut to the ground, conqueror of nations? You thought to yourself, ‘I will scale the heavens, I will raise my throne above God’s stars</a:t>
            </a:r>
          </a:p>
        </p:txBody>
      </p:sp>
    </p:spTree>
    <p:extLst>
      <p:ext uri="{BB962C8B-B14F-4D97-AF65-F5344CB8AC3E}">
        <p14:creationId xmlns:p14="http://schemas.microsoft.com/office/powerpoint/2010/main" val="2865150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Yeshayahu/Is 14.12-14</a:t>
            </a:r>
            <a:r>
              <a:rPr lang="en-US" dirty="0"/>
              <a:t>  I will sit on the Mount of Assembly far away in the north.</a:t>
            </a:r>
            <a:r>
              <a:rPr lang="en-US" b="1" baseline="30000" dirty="0"/>
              <a:t> </a:t>
            </a:r>
            <a:r>
              <a:rPr lang="en-US" dirty="0"/>
              <a:t>I will rise past the tops of the clouds, </a:t>
            </a:r>
            <a:r>
              <a:rPr lang="en-US" dirty="0">
                <a:solidFill>
                  <a:srgbClr val="FFFF99"/>
                </a:solidFill>
              </a:rPr>
              <a:t>I will make myself like the Most High</a:t>
            </a:r>
            <a:r>
              <a:rPr lang="en-US" dirty="0"/>
              <a:t>.’</a:t>
            </a:r>
          </a:p>
        </p:txBody>
      </p:sp>
    </p:spTree>
    <p:extLst>
      <p:ext uri="{BB962C8B-B14F-4D97-AF65-F5344CB8AC3E}">
        <p14:creationId xmlns:p14="http://schemas.microsoft.com/office/powerpoint/2010/main" val="1836180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baseline="30000" dirty="0" err="1"/>
              <a:t>Yekhez</a:t>
            </a:r>
            <a:r>
              <a:rPr lang="en-US" baseline="30000" dirty="0"/>
              <a:t>/</a:t>
            </a:r>
            <a:r>
              <a:rPr lang="en-US" baseline="30000" dirty="0" err="1"/>
              <a:t>Ezk</a:t>
            </a:r>
            <a:r>
              <a:rPr lang="en-US" baseline="30000" dirty="0"/>
              <a:t> 28 12, 14-15</a:t>
            </a:r>
            <a:r>
              <a:rPr lang="en-US" dirty="0"/>
              <a:t> You were the seal of perfection, full of wisdom and perfect in beauty…You were an anointed guardian </a:t>
            </a:r>
            <a:r>
              <a:rPr lang="en-US" i="1" dirty="0" err="1"/>
              <a:t>cheruv</a:t>
            </a:r>
            <a:r>
              <a:rPr lang="en-US" dirty="0"/>
              <a:t>. I placed you on the holy mountain of God.</a:t>
            </a:r>
            <a:br>
              <a:rPr lang="en-US" dirty="0"/>
            </a:br>
            <a:r>
              <a:rPr lang="en-US" dirty="0"/>
              <a:t>You walked among stones of fire.</a:t>
            </a:r>
            <a:r>
              <a:rPr lang="en-US" b="1" baseline="30000" dirty="0"/>
              <a:t> </a:t>
            </a:r>
            <a:r>
              <a:rPr lang="en-US" dirty="0"/>
              <a:t>You were perfect in your ways</a:t>
            </a:r>
            <a:br>
              <a:rPr lang="en-US" dirty="0"/>
            </a:br>
            <a:r>
              <a:rPr lang="en-US" dirty="0"/>
              <a:t>from the day that you were created,</a:t>
            </a:r>
            <a:br>
              <a:rPr lang="en-US" dirty="0"/>
            </a:br>
            <a:r>
              <a:rPr lang="en-US" dirty="0">
                <a:solidFill>
                  <a:srgbClr val="FFFF99"/>
                </a:solidFill>
              </a:rPr>
              <a:t>until unrighteousness was found in you</a:t>
            </a:r>
            <a:r>
              <a:rPr lang="en-US" dirty="0"/>
              <a:t>.</a:t>
            </a:r>
          </a:p>
        </p:txBody>
      </p:sp>
    </p:spTree>
    <p:extLst>
      <p:ext uri="{BB962C8B-B14F-4D97-AF65-F5344CB8AC3E}">
        <p14:creationId xmlns:p14="http://schemas.microsoft.com/office/powerpoint/2010/main" val="1744782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G-d loves to help us with our faith if our heart are open.</a:t>
            </a:r>
          </a:p>
        </p:txBody>
      </p:sp>
    </p:spTree>
    <p:extLst>
      <p:ext uri="{BB962C8B-B14F-4D97-AF65-F5344CB8AC3E}">
        <p14:creationId xmlns:p14="http://schemas.microsoft.com/office/powerpoint/2010/main" val="3484563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20000"/>
          </a:bodyPr>
          <a:lstStyle/>
          <a:p>
            <a:pPr algn="l"/>
            <a:r>
              <a:rPr lang="en-US" baseline="30000" dirty="0"/>
              <a:t>Mark 9.21-24</a:t>
            </a:r>
            <a:r>
              <a:rPr lang="en-US" dirty="0"/>
              <a:t> “Ever since childhood,” he said; “it often tries to kill him by throwing him into the fire or into the water. But </a:t>
            </a:r>
            <a:r>
              <a:rPr lang="en-US" sz="4200" u="sng" dirty="0">
                <a:solidFill>
                  <a:srgbClr val="FFFF99"/>
                </a:solidFill>
              </a:rPr>
              <a:t>if</a:t>
            </a:r>
            <a:r>
              <a:rPr lang="en-US" dirty="0">
                <a:solidFill>
                  <a:srgbClr val="FFFF99"/>
                </a:solidFill>
              </a:rPr>
              <a:t> you can do anything</a:t>
            </a:r>
            <a:r>
              <a:rPr lang="en-US" dirty="0"/>
              <a:t>, have pity on us and help us!” Yeshua said to him, “What do you mean, ‘</a:t>
            </a:r>
            <a:r>
              <a:rPr lang="en-US" sz="4700" u="sng" dirty="0"/>
              <a:t>if</a:t>
            </a:r>
            <a:r>
              <a:rPr lang="en-US" dirty="0"/>
              <a:t> you can’? Everything is possible to someone who has trust!” Instantly the father of the child exclaimed, </a:t>
            </a:r>
            <a:r>
              <a:rPr lang="en-US" dirty="0">
                <a:solidFill>
                  <a:srgbClr val="FFFF99"/>
                </a:solidFill>
              </a:rPr>
              <a:t>“I believe! Help my unbelief!” </a:t>
            </a:r>
          </a:p>
        </p:txBody>
      </p:sp>
    </p:spTree>
    <p:extLst>
      <p:ext uri="{BB962C8B-B14F-4D97-AF65-F5344CB8AC3E}">
        <p14:creationId xmlns:p14="http://schemas.microsoft.com/office/powerpoint/2010/main" val="904346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Yn</a:t>
            </a:r>
            <a:r>
              <a:rPr lang="en-US" baseline="30000" dirty="0"/>
              <a:t> 20.24-29 </a:t>
            </a:r>
            <a:r>
              <a:rPr lang="en-US" dirty="0"/>
              <a:t>Now Thomas/</a:t>
            </a:r>
            <a:r>
              <a:rPr lang="en-US" dirty="0" err="1"/>
              <a:t>T’oma</a:t>
            </a:r>
            <a:r>
              <a:rPr lang="en-US" dirty="0"/>
              <a:t> (the name means “twin”), one of the Twelve, was not with them when Yeshua came.  When the other </a:t>
            </a:r>
            <a:r>
              <a:rPr lang="en-US" dirty="0" err="1"/>
              <a:t>talmidim</a:t>
            </a:r>
            <a:r>
              <a:rPr lang="en-US" dirty="0"/>
              <a:t> [disciples] told him, “We have seen the Lord,” he replied, “Unless I see the nail marks in his hands, </a:t>
            </a:r>
          </a:p>
        </p:txBody>
      </p:sp>
    </p:spTree>
    <p:extLst>
      <p:ext uri="{BB962C8B-B14F-4D97-AF65-F5344CB8AC3E}">
        <p14:creationId xmlns:p14="http://schemas.microsoft.com/office/powerpoint/2010/main" val="4152262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Yn</a:t>
            </a:r>
            <a:r>
              <a:rPr lang="en-US" baseline="30000" dirty="0"/>
              <a:t> 20.24-29 </a:t>
            </a:r>
            <a:r>
              <a:rPr lang="en-US" dirty="0"/>
              <a:t>put my finger into the place where the nails were and put my hand into his side, I refuse to believe it.”  A week later his </a:t>
            </a:r>
            <a:r>
              <a:rPr lang="en-US" dirty="0" err="1"/>
              <a:t>talmidim</a:t>
            </a:r>
            <a:r>
              <a:rPr lang="en-US" dirty="0"/>
              <a:t> were once more in the room, and this time </a:t>
            </a:r>
            <a:r>
              <a:rPr lang="en-US" dirty="0" err="1"/>
              <a:t>T’oma</a:t>
            </a:r>
            <a:r>
              <a:rPr lang="en-US" dirty="0"/>
              <a:t> was with them. </a:t>
            </a:r>
          </a:p>
        </p:txBody>
      </p:sp>
    </p:spTree>
    <p:extLst>
      <p:ext uri="{BB962C8B-B14F-4D97-AF65-F5344CB8AC3E}">
        <p14:creationId xmlns:p14="http://schemas.microsoft.com/office/powerpoint/2010/main" val="928558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Yn</a:t>
            </a:r>
            <a:r>
              <a:rPr lang="en-US" baseline="30000" dirty="0"/>
              <a:t> 20.24-29 </a:t>
            </a:r>
            <a:r>
              <a:rPr lang="en-US" dirty="0"/>
              <a:t>Although the doors were locked, Yeshua came, stood among them and said, “Shalom </a:t>
            </a:r>
            <a:r>
              <a:rPr lang="en-US" dirty="0" err="1"/>
              <a:t>aleikhem</a:t>
            </a:r>
            <a:r>
              <a:rPr lang="en-US" dirty="0"/>
              <a:t>!” Then he said to </a:t>
            </a:r>
            <a:r>
              <a:rPr lang="en-US" dirty="0" err="1"/>
              <a:t>T’oma</a:t>
            </a:r>
            <a:r>
              <a:rPr lang="en-US" dirty="0"/>
              <a:t>, “Put your finger here, look at my hands, take your hand and put it into my side. </a:t>
            </a:r>
          </a:p>
        </p:txBody>
      </p:sp>
    </p:spTree>
    <p:extLst>
      <p:ext uri="{BB962C8B-B14F-4D97-AF65-F5344CB8AC3E}">
        <p14:creationId xmlns:p14="http://schemas.microsoft.com/office/powerpoint/2010/main" val="3019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60667" y="819150"/>
            <a:ext cx="7930311" cy="4324349"/>
          </a:xfrm>
        </p:spPr>
        <p:txBody>
          <a:bodyPr>
            <a:normAutofit/>
          </a:bodyPr>
          <a:lstStyle/>
          <a:p>
            <a:pPr algn="l"/>
            <a:endParaRPr lang="en-US" dirty="0"/>
          </a:p>
        </p:txBody>
      </p:sp>
      <p:pic>
        <p:nvPicPr>
          <p:cNvPr id="3074" name="Picture 2">
            <a:extLst>
              <a:ext uri="{FF2B5EF4-FFF2-40B4-BE49-F238E27FC236}">
                <a16:creationId xmlns:a16="http://schemas.microsoft.com/office/drawing/2014/main" id="{4D1DC0A1-7FFA-4D50-8CAF-A45FA682B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336960"/>
            <a:ext cx="8305800" cy="46700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0DAB86-0E8B-4C1E-87EB-3743FF2C958F}"/>
              </a:ext>
            </a:extLst>
          </p:cNvPr>
          <p:cNvSpPr txBox="1"/>
          <p:nvPr/>
        </p:nvSpPr>
        <p:spPr>
          <a:xfrm>
            <a:off x="241045" y="3081397"/>
            <a:ext cx="7420822" cy="206210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The bird is merely a vulture with a tracking device attached to his body by the Veterinary Department of Tel-Aviv University.</a:t>
            </a:r>
          </a:p>
        </p:txBody>
      </p:sp>
    </p:spTree>
    <p:extLst>
      <p:ext uri="{BB962C8B-B14F-4D97-AF65-F5344CB8AC3E}">
        <p14:creationId xmlns:p14="http://schemas.microsoft.com/office/powerpoint/2010/main" val="102709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Yn</a:t>
            </a:r>
            <a:r>
              <a:rPr lang="en-US" baseline="30000" dirty="0"/>
              <a:t> 20.24-29 </a:t>
            </a:r>
            <a:r>
              <a:rPr lang="en-US" dirty="0">
                <a:solidFill>
                  <a:srgbClr val="FFFF99"/>
                </a:solidFill>
              </a:rPr>
              <a:t>Don’t be lacking in trust, but have trust!”  </a:t>
            </a:r>
            <a:r>
              <a:rPr lang="en-US" dirty="0" err="1"/>
              <a:t>T’oma</a:t>
            </a:r>
            <a:r>
              <a:rPr lang="en-US" dirty="0"/>
              <a:t> answered him, “My Lord and my God!”  Yeshua said to him, “Have you trusted because you have seen me? </a:t>
            </a:r>
            <a:r>
              <a:rPr lang="en-US" dirty="0">
                <a:solidFill>
                  <a:srgbClr val="FFFF99"/>
                </a:solidFill>
              </a:rPr>
              <a:t>How blessed are those who do not see, but trust anyway!”</a:t>
            </a:r>
          </a:p>
        </p:txBody>
      </p:sp>
    </p:spTree>
    <p:extLst>
      <p:ext uri="{BB962C8B-B14F-4D97-AF65-F5344CB8AC3E}">
        <p14:creationId xmlns:p14="http://schemas.microsoft.com/office/powerpoint/2010/main" val="2819204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Luke 24.36-41 </a:t>
            </a:r>
            <a:r>
              <a:rPr lang="en-US" dirty="0"/>
              <a:t>While they were speaking of these things, Yeshua Himself stood in the midst of them and said, “Shalom Aleichem!” But they were </a:t>
            </a:r>
            <a:r>
              <a:rPr lang="en-US" dirty="0">
                <a:solidFill>
                  <a:srgbClr val="FFFF99"/>
                </a:solidFill>
              </a:rPr>
              <a:t>startled and terrified</a:t>
            </a:r>
            <a:r>
              <a:rPr lang="en-US" dirty="0"/>
              <a:t>, thinking they were seeing a ghost. </a:t>
            </a:r>
          </a:p>
        </p:txBody>
      </p:sp>
    </p:spTree>
    <p:extLst>
      <p:ext uri="{BB962C8B-B14F-4D97-AF65-F5344CB8AC3E}">
        <p14:creationId xmlns:p14="http://schemas.microsoft.com/office/powerpoint/2010/main" val="1965854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Luke 24.36-41 </a:t>
            </a:r>
            <a:r>
              <a:rPr lang="en-US" dirty="0"/>
              <a:t>Then He said to them, “Why are you so shaken? And why do doubts arise in your heart? Look at My hands and My feet—it is I Myself! </a:t>
            </a:r>
          </a:p>
        </p:txBody>
      </p:sp>
    </p:spTree>
    <p:extLst>
      <p:ext uri="{BB962C8B-B14F-4D97-AF65-F5344CB8AC3E}">
        <p14:creationId xmlns:p14="http://schemas.microsoft.com/office/powerpoint/2010/main" val="2199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Luke 24.36-41 </a:t>
            </a:r>
            <a:r>
              <a:rPr lang="en-US" dirty="0"/>
              <a:t>Touch Me and see! For a spirit doesn’t have flesh and bones, as you see I have.” And when He had said this, He showed them His hands and His feet. But while they were </a:t>
            </a:r>
            <a:r>
              <a:rPr lang="en-US" dirty="0">
                <a:solidFill>
                  <a:srgbClr val="FFFF99"/>
                </a:solidFill>
              </a:rPr>
              <a:t>still in disbelief due to joy and wonder</a:t>
            </a:r>
            <a:r>
              <a:rPr lang="en-US" dirty="0"/>
              <a:t>, He said to them, “Do you have anything to eat here?”</a:t>
            </a:r>
          </a:p>
        </p:txBody>
      </p:sp>
    </p:spTree>
    <p:extLst>
      <p:ext uri="{BB962C8B-B14F-4D97-AF65-F5344CB8AC3E}">
        <p14:creationId xmlns:p14="http://schemas.microsoft.com/office/powerpoint/2010/main" val="1396057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Even the MOST radical supernatural experience profits nothing without a decision of faith.   Decision releases faith.</a:t>
            </a:r>
          </a:p>
        </p:txBody>
      </p:sp>
    </p:spTree>
    <p:extLst>
      <p:ext uri="{BB962C8B-B14F-4D97-AF65-F5344CB8AC3E}">
        <p14:creationId xmlns:p14="http://schemas.microsoft.com/office/powerpoint/2010/main" val="129515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Acts 27.14-25  </a:t>
            </a:r>
            <a:r>
              <a:rPr lang="en-US" dirty="0"/>
              <a:t>But before long, a hurricane-force wind called “the Northeaster” swept down from the island.  When the ship was caught and could not face into the wind, we gave way to it and were driven along…But as we were violently battered by the storm…</a:t>
            </a:r>
            <a:endParaRPr lang="en-US" dirty="0">
              <a:solidFill>
                <a:srgbClr val="FFFF99"/>
              </a:solidFill>
            </a:endParaRPr>
          </a:p>
        </p:txBody>
      </p:sp>
    </p:spTree>
    <p:extLst>
      <p:ext uri="{BB962C8B-B14F-4D97-AF65-F5344CB8AC3E}">
        <p14:creationId xmlns:p14="http://schemas.microsoft.com/office/powerpoint/2010/main" val="4090256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Acts 27.14-25  </a:t>
            </a:r>
            <a:r>
              <a:rPr lang="en-US" dirty="0"/>
              <a:t>With neither sun nor stars appearing for many days, and no small storm pressing on us, all hope of our survival was vanishing.  As they had long been without food, Paul stood up in their midst and said…</a:t>
            </a:r>
            <a:endParaRPr lang="en-US" dirty="0">
              <a:solidFill>
                <a:srgbClr val="FFFF99"/>
              </a:solidFill>
            </a:endParaRPr>
          </a:p>
        </p:txBody>
      </p:sp>
    </p:spTree>
    <p:extLst>
      <p:ext uri="{BB962C8B-B14F-4D97-AF65-F5344CB8AC3E}">
        <p14:creationId xmlns:p14="http://schemas.microsoft.com/office/powerpoint/2010/main" val="1621452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Acts 27.14-25 </a:t>
            </a:r>
            <a:r>
              <a:rPr lang="en-US" dirty="0"/>
              <a:t>“Yet now I urge you to take heart, for there will be no loss of life among you—but only of the ship.  For this very night, </a:t>
            </a:r>
            <a:r>
              <a:rPr lang="en-US" dirty="0">
                <a:solidFill>
                  <a:srgbClr val="FFFF99"/>
                </a:solidFill>
              </a:rPr>
              <a:t>there came to me an angel of the God to whom I belong and whom I serve</a:t>
            </a:r>
            <a:r>
              <a:rPr lang="en-US" dirty="0"/>
              <a:t>. </a:t>
            </a:r>
            <a:endParaRPr lang="en-US" dirty="0">
              <a:solidFill>
                <a:srgbClr val="FFFF99"/>
              </a:solidFill>
            </a:endParaRPr>
          </a:p>
        </p:txBody>
      </p:sp>
    </p:spTree>
    <p:extLst>
      <p:ext uri="{BB962C8B-B14F-4D97-AF65-F5344CB8AC3E}">
        <p14:creationId xmlns:p14="http://schemas.microsoft.com/office/powerpoint/2010/main" val="1001243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Acts 27.14-25 </a:t>
            </a:r>
            <a:r>
              <a:rPr lang="en-US" dirty="0"/>
              <a:t>He said, ‘Do not fear, Paul. You must stand before Caesar; and indeed, God has granted you all who are sailing with you.’ So take heart, men, for </a:t>
            </a:r>
            <a:r>
              <a:rPr lang="en-US" u="sng" dirty="0">
                <a:solidFill>
                  <a:srgbClr val="FFFF99"/>
                </a:solidFill>
              </a:rPr>
              <a:t>I believe God that it will be exactly as I have been told</a:t>
            </a:r>
            <a:r>
              <a:rPr lang="en-US" dirty="0">
                <a:solidFill>
                  <a:srgbClr val="FFFF99"/>
                </a:solidFill>
              </a:rPr>
              <a:t>.</a:t>
            </a:r>
          </a:p>
        </p:txBody>
      </p:sp>
    </p:spTree>
    <p:extLst>
      <p:ext uri="{BB962C8B-B14F-4D97-AF65-F5344CB8AC3E}">
        <p14:creationId xmlns:p14="http://schemas.microsoft.com/office/powerpoint/2010/main" val="539414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Derek Prince was a pre-eminent lover of Israel and the Messianic awakening.   Was in Jerusalem in the siege of 1947 and interceded through the battles!  Great  explanation of repentance, Christian terminology, till 4.57, at least.</a:t>
            </a:r>
          </a:p>
        </p:txBody>
      </p:sp>
    </p:spTree>
    <p:extLst>
      <p:ext uri="{BB962C8B-B14F-4D97-AF65-F5344CB8AC3E}">
        <p14:creationId xmlns:p14="http://schemas.microsoft.com/office/powerpoint/2010/main" val="28520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In fact, a few years ago another vulture was captured in Lebanon and was immediately accused of being part of an Israeli attempt to spy on Hezbollah. Sharks, pigeons, storks and even squirrels are all animals that have been reported in recent years as being used by the Mossad.</a:t>
            </a:r>
          </a:p>
        </p:txBody>
      </p:sp>
    </p:spTree>
    <p:extLst>
      <p:ext uri="{BB962C8B-B14F-4D97-AF65-F5344CB8AC3E}">
        <p14:creationId xmlns:p14="http://schemas.microsoft.com/office/powerpoint/2010/main" val="1633208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pic>
        <p:nvPicPr>
          <p:cNvPr id="2" name="Online Media 1" title="Got Tears in my Eyes Hearing This: True vs. False Repentance Easily Explained - Derek Prince">
            <a:hlinkClick r:id="" action="ppaction://media"/>
            <a:extLst>
              <a:ext uri="{FF2B5EF4-FFF2-40B4-BE49-F238E27FC236}">
                <a16:creationId xmlns:a16="http://schemas.microsoft.com/office/drawing/2014/main" id="{838E3E29-1D4D-4190-AA33-755200C0BA80}"/>
              </a:ext>
            </a:extLst>
          </p:cNvPr>
          <p:cNvPicPr>
            <a:picLocks noRot="1" noChangeAspect="1"/>
          </p:cNvPicPr>
          <p:nvPr>
            <a:videoFile r:link="rId1"/>
          </p:nvPr>
        </p:nvPicPr>
        <p:blipFill>
          <a:blip r:embed="rId4"/>
          <a:stretch>
            <a:fillRect/>
          </a:stretch>
        </p:blipFill>
        <p:spPr>
          <a:xfrm>
            <a:off x="198430" y="423858"/>
            <a:ext cx="8390475" cy="4719642"/>
          </a:xfrm>
          <a:prstGeom prst="rect">
            <a:avLst/>
          </a:prstGeom>
        </p:spPr>
      </p:pic>
    </p:spTree>
    <p:extLst>
      <p:ext uri="{BB962C8B-B14F-4D97-AF65-F5344CB8AC3E}">
        <p14:creationId xmlns:p14="http://schemas.microsoft.com/office/powerpoint/2010/main" val="306960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Does this have any application to Hanukkah?  </a:t>
            </a:r>
          </a:p>
          <a:p>
            <a:pPr algn="l"/>
            <a:r>
              <a:rPr lang="en-US" dirty="0"/>
              <a:t>Faith is a bit analogous to the fire of the oil lamps, burned for eight miraculous days.</a:t>
            </a:r>
          </a:p>
          <a:p>
            <a:pPr algn="l"/>
            <a:r>
              <a:rPr lang="en-US" dirty="0"/>
              <a:t>Underlying faith is the repentance of the Jewish people</a:t>
            </a:r>
          </a:p>
        </p:txBody>
      </p:sp>
    </p:spTree>
    <p:extLst>
      <p:ext uri="{BB962C8B-B14F-4D97-AF65-F5344CB8AC3E}">
        <p14:creationId xmlns:p14="http://schemas.microsoft.com/office/powerpoint/2010/main" val="2146390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from compliance to the corrupt, sensuous, idolatrous Greeks.  </a:t>
            </a:r>
          </a:p>
          <a:p>
            <a:pPr algn="l"/>
            <a:r>
              <a:rPr lang="en-US" dirty="0"/>
              <a:t>The story of Hanukkah as told ~300 years in advance, prophetically, in the book of Daniel.</a:t>
            </a:r>
          </a:p>
        </p:txBody>
      </p:sp>
    </p:spTree>
    <p:extLst>
      <p:ext uri="{BB962C8B-B14F-4D97-AF65-F5344CB8AC3E}">
        <p14:creationId xmlns:p14="http://schemas.microsoft.com/office/powerpoint/2010/main" val="2547274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Daniel 11.29-33  </a:t>
            </a:r>
            <a:r>
              <a:rPr lang="en-US" dirty="0"/>
              <a:t>“At the appointed time he [Antiochus, the Syrian Greek tyrant] will invade the south again [Israel], only this time the outcome will not be as before. The ships of </a:t>
            </a:r>
            <a:r>
              <a:rPr lang="en-US" dirty="0" err="1"/>
              <a:t>Kittim</a:t>
            </a:r>
            <a:r>
              <a:rPr lang="en-US" dirty="0"/>
              <a:t> [Rome] will come against him, and he will lose heart. </a:t>
            </a:r>
            <a:endParaRPr lang="en-US" dirty="0">
              <a:solidFill>
                <a:srgbClr val="FFFF99"/>
              </a:solidFill>
            </a:endParaRPr>
          </a:p>
        </p:txBody>
      </p:sp>
    </p:spTree>
    <p:extLst>
      <p:ext uri="{BB962C8B-B14F-4D97-AF65-F5344CB8AC3E}">
        <p14:creationId xmlns:p14="http://schemas.microsoft.com/office/powerpoint/2010/main" val="3174758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a:t>Daniel 11.29-33  </a:t>
            </a:r>
            <a:r>
              <a:rPr lang="en-US" dirty="0"/>
              <a:t>Then he will turn back and vent his rage against the holy covenant. When he returns, he will favor those who forsake the holy covenant. [compliant Jewish people] “His forces will rise up and profane the fortified Temple; they will stop the daily offering and set up the abomination of desolation.  </a:t>
            </a:r>
            <a:endParaRPr lang="en-US" dirty="0">
              <a:solidFill>
                <a:srgbClr val="FFFF99"/>
              </a:solidFill>
            </a:endParaRPr>
          </a:p>
        </p:txBody>
      </p:sp>
    </p:spTree>
    <p:extLst>
      <p:ext uri="{BB962C8B-B14F-4D97-AF65-F5344CB8AC3E}">
        <p14:creationId xmlns:p14="http://schemas.microsoft.com/office/powerpoint/2010/main" val="4078923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a:t>Daniel 11.29-33  </a:t>
            </a:r>
            <a:r>
              <a:rPr lang="en-US" dirty="0"/>
              <a:t>With smooth words he will seduce those who act wickedly against the covenant, but </a:t>
            </a:r>
            <a:r>
              <a:rPr lang="en-US" dirty="0">
                <a:solidFill>
                  <a:srgbClr val="FFFF99"/>
                </a:solidFill>
              </a:rPr>
              <a:t>the people who know their God will stand strong and prevail. Those who are wise among the people will instruct many, though for many days they will fall by the sword, or be burned, captured or pillaged.</a:t>
            </a:r>
          </a:p>
        </p:txBody>
      </p:sp>
    </p:spTree>
    <p:extLst>
      <p:ext uri="{BB962C8B-B14F-4D97-AF65-F5344CB8AC3E}">
        <p14:creationId xmlns:p14="http://schemas.microsoft.com/office/powerpoint/2010/main" val="1794155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The Maccabees stood up to the Greeks, and resisted, and conquered!</a:t>
            </a:r>
          </a:p>
          <a:p>
            <a:pPr algn="l"/>
            <a:r>
              <a:rPr lang="en-US" dirty="0"/>
              <a:t>So, have we complied with the pleasure crazed spirit of our age.</a:t>
            </a:r>
          </a:p>
          <a:p>
            <a:pPr algn="l"/>
            <a:r>
              <a:rPr lang="en-US" dirty="0"/>
              <a:t>Are we givers, lovers, servants?  Volunteers?  Tithers?  </a:t>
            </a:r>
          </a:p>
          <a:p>
            <a:pPr algn="l"/>
            <a:r>
              <a:rPr lang="en-US" dirty="0"/>
              <a:t>Tony Perkins:</a:t>
            </a:r>
          </a:p>
        </p:txBody>
      </p:sp>
    </p:spTree>
    <p:extLst>
      <p:ext uri="{BB962C8B-B14F-4D97-AF65-F5344CB8AC3E}">
        <p14:creationId xmlns:p14="http://schemas.microsoft.com/office/powerpoint/2010/main" val="2772358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sz="3600" dirty="0"/>
              <a:t>In his book The Road to Character, David Brooks explains that back in the day, there was something called moral realism—a worldview that put an emphasis on human sin and human weakness. Biblical figures like David and Moses were seen as great leaders who were also deeply flawed. </a:t>
            </a:r>
          </a:p>
        </p:txBody>
      </p:sp>
    </p:spTree>
    <p:extLst>
      <p:ext uri="{BB962C8B-B14F-4D97-AF65-F5344CB8AC3E}">
        <p14:creationId xmlns:p14="http://schemas.microsoft.com/office/powerpoint/2010/main" val="2528959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10000"/>
          </a:bodyPr>
          <a:lstStyle/>
          <a:p>
            <a:pPr algn="l"/>
            <a:r>
              <a:rPr lang="en-US" dirty="0"/>
              <a:t>Fast forward to the 20th century when books like Rabbi Joshua Liebman’s New York Times best seller Peace of Mind (published in 1946) urged people toward a new morality based on the idea that you should never repress any part of yourself as sinful. Instead, you should “love yourself” and not be afraid of your hidden impulses. Humanist psychologists ran with this idea. </a:t>
            </a:r>
          </a:p>
        </p:txBody>
      </p:sp>
    </p:spTree>
    <p:extLst>
      <p:ext uri="{BB962C8B-B14F-4D97-AF65-F5344CB8AC3E}">
        <p14:creationId xmlns:p14="http://schemas.microsoft.com/office/powerpoint/2010/main" val="1531350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They began arguing that the primary problem for humans was no longer sin, but rather the fact that we weren’t fully accepting of ourselves exactly as God made us. This line of thinking led to the advent of the self-esteem movement in 1969.</a:t>
            </a:r>
          </a:p>
        </p:txBody>
      </p:sp>
    </p:spTree>
    <p:extLst>
      <p:ext uri="{BB962C8B-B14F-4D97-AF65-F5344CB8AC3E}">
        <p14:creationId xmlns:p14="http://schemas.microsoft.com/office/powerpoint/2010/main" val="336516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6D301-67B7-4C28-889B-AF46B7D99698}"/>
              </a:ext>
            </a:extLst>
          </p:cNvPr>
          <p:cNvPicPr>
            <a:picLocks noChangeAspect="1"/>
          </p:cNvPicPr>
          <p:nvPr/>
        </p:nvPicPr>
        <p:blipFill>
          <a:blip r:embed="rId3"/>
          <a:stretch>
            <a:fillRect/>
          </a:stretch>
        </p:blipFill>
        <p:spPr>
          <a:xfrm>
            <a:off x="4160837" y="361950"/>
            <a:ext cx="4114800" cy="4748057"/>
          </a:xfrm>
          <a:prstGeom prst="rect">
            <a:avLst/>
          </a:prstGeom>
        </p:spPr>
      </p:pic>
      <p:sp>
        <p:nvSpPr>
          <p:cNvPr id="4" name="Subtitle 3"/>
          <p:cNvSpPr>
            <a:spLocks noGrp="1"/>
          </p:cNvSpPr>
          <p:nvPr>
            <p:ph type="subTitle" idx="1"/>
          </p:nvPr>
        </p:nvSpPr>
        <p:spPr>
          <a:xfrm>
            <a:off x="198438" y="328457"/>
            <a:ext cx="3733800" cy="4781550"/>
          </a:xfrm>
        </p:spPr>
        <p:txBody>
          <a:bodyPr>
            <a:normAutofit lnSpcReduction="10000"/>
          </a:bodyPr>
          <a:lstStyle/>
          <a:p>
            <a:pPr algn="l"/>
            <a:r>
              <a:rPr lang="en-US" dirty="0"/>
              <a:t>Wikipedia article on Israeli spy animal conspiracy  reports.</a:t>
            </a:r>
          </a:p>
          <a:p>
            <a:pPr algn="l"/>
            <a:r>
              <a:rPr lang="en-US" sz="2200" dirty="0">
                <a:hlinkClick r:id="rId4"/>
              </a:rPr>
              <a:t>https://en.wikipedia.org/wiki/Israel-related_animal_conspiracy_theories</a:t>
            </a:r>
            <a:endParaRPr lang="en-US" altLang="en-US" sz="2200" b="1" dirty="0"/>
          </a:p>
          <a:p>
            <a:pPr algn="l"/>
            <a:endParaRPr lang="en-US" dirty="0"/>
          </a:p>
          <a:p>
            <a:pPr algn="l"/>
            <a:endParaRPr lang="en-US" dirty="0"/>
          </a:p>
        </p:txBody>
      </p:sp>
    </p:spTree>
    <p:extLst>
      <p:ext uri="{BB962C8B-B14F-4D97-AF65-F5344CB8AC3E}">
        <p14:creationId xmlns:p14="http://schemas.microsoft.com/office/powerpoint/2010/main" val="4248433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20000"/>
          </a:bodyPr>
          <a:lstStyle/>
          <a:p>
            <a:pPr algn="l"/>
            <a:r>
              <a:rPr lang="en-US" dirty="0"/>
              <a:t>The central belief of the culture of authenticity goes something like this: At the center of every one of us is a Golden Figure known as “the True Self.” The True Self can always be trusted. You know that what you’re doing is right when you feel an inner peace inside your True Self. You know that what you’re doing is wrong when you do not feel inner peace inside your True Self.</a:t>
            </a:r>
          </a:p>
        </p:txBody>
      </p:sp>
    </p:spTree>
    <p:extLst>
      <p:ext uri="{BB962C8B-B14F-4D97-AF65-F5344CB8AC3E}">
        <p14:creationId xmlns:p14="http://schemas.microsoft.com/office/powerpoint/2010/main" val="32094813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77500" lnSpcReduction="20000"/>
          </a:bodyPr>
          <a:lstStyle/>
          <a:p>
            <a:pPr algn="l"/>
            <a:r>
              <a:rPr lang="en-US" dirty="0"/>
              <a:t>Previous generations believed the development of character and the road to salvation came by struggling against the desires of the True Self. This is why traits like selflessness and self-sacrifice were considered most admirable. But not anymore. Our culture now has a new “salvation”—with the True Self playing the role of redeemer. </a:t>
            </a:r>
          </a:p>
          <a:p>
            <a:pPr algn="l"/>
            <a:r>
              <a:rPr lang="en-US" dirty="0"/>
              <a:t>The steps to this “new salvation” are as follows:</a:t>
            </a:r>
          </a:p>
        </p:txBody>
      </p:sp>
    </p:spTree>
    <p:extLst>
      <p:ext uri="{BB962C8B-B14F-4D97-AF65-F5344CB8AC3E}">
        <p14:creationId xmlns:p14="http://schemas.microsoft.com/office/powerpoint/2010/main" val="2862938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Relinquish any previous struggle you had against your True Self. Allow your ego/shadow self to fall away so your True Self can fully emerge without any guilt or shame (both of which are constructs of old, outdated religious systems). </a:t>
            </a:r>
          </a:p>
        </p:txBody>
      </p:sp>
    </p:spTree>
    <p:extLst>
      <p:ext uri="{BB962C8B-B14F-4D97-AF65-F5344CB8AC3E}">
        <p14:creationId xmlns:p14="http://schemas.microsoft.com/office/powerpoint/2010/main" val="3194756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t>Our society once believed this sort of self-restraint was the best way to live. Men and women were encouraged to exercise self-restraint in building a life of integrity. But the ideals of selflessness and self-restraint are now seen as hopelessly outdated and must be discarded in favor of the True Self.</a:t>
            </a:r>
          </a:p>
        </p:txBody>
      </p:sp>
    </p:spTree>
    <p:extLst>
      <p:ext uri="{BB962C8B-B14F-4D97-AF65-F5344CB8AC3E}">
        <p14:creationId xmlns:p14="http://schemas.microsoft.com/office/powerpoint/2010/main" val="467607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כְּשֶׁרָאוּ אוֹתוֹ הִשְׁתַּחֲווּ לוֹ, אֲבָל הָיוּ כַּמָּה שֶׁהַ</a:t>
            </a:r>
            <a:r>
              <a:rPr lang="he-IL" sz="4321" b="1" dirty="0">
                <a:solidFill>
                  <a:srgbClr val="FFFF99"/>
                </a:solidFill>
                <a:latin typeface="David" panose="020E0502060401010101" pitchFamily="34" charset="-79"/>
                <a:cs typeface="David" panose="020E0502060401010101" pitchFamily="34" charset="-79"/>
              </a:rPr>
              <a:t>סָּפֵק</a:t>
            </a:r>
            <a:r>
              <a:rPr lang="he-IL" sz="4321" b="1" dirty="0">
                <a:latin typeface="David" panose="020E0502060401010101" pitchFamily="34" charset="-79"/>
                <a:cs typeface="David" panose="020E0502060401010101" pitchFamily="34" charset="-79"/>
              </a:rPr>
              <a:t> קִנֵּן בְּלִבָּם.</a:t>
            </a:r>
            <a:endParaRPr lang="en-US" sz="4321" b="1" dirty="0">
              <a:latin typeface="David" panose="020E0502060401010101" pitchFamily="34" charset="-79"/>
              <a:cs typeface="David" panose="020E0502060401010101" pitchFamily="34" charset="-79"/>
            </a:endParaRPr>
          </a:p>
          <a:p>
            <a:pPr marL="78878" indent="-78878"/>
            <a:r>
              <a:rPr lang="en-US" sz="3168" baseline="30000" dirty="0"/>
              <a:t> </a:t>
            </a:r>
            <a:r>
              <a:rPr lang="en-US" sz="4000" dirty="0"/>
              <a:t>When they saw him, they prostrated themselves before him; but </a:t>
            </a:r>
            <a:r>
              <a:rPr lang="en-US" sz="4000" dirty="0">
                <a:solidFill>
                  <a:srgbClr val="FFFF99"/>
                </a:solidFill>
              </a:rPr>
              <a:t>some hesitated</a:t>
            </a:r>
            <a:r>
              <a:rPr lang="en-US" sz="4000" dirty="0"/>
              <a:t>.</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28:17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27947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Mark 1.14-15</a:t>
            </a:r>
            <a:r>
              <a:rPr lang="en-US" dirty="0"/>
              <a:t>  Yeshua came into the Galil proclaiming the Good News from God: “The time has come,</a:t>
            </a:r>
          </a:p>
          <a:p>
            <a:pPr algn="l"/>
            <a:r>
              <a:rPr lang="en-US" dirty="0"/>
              <a:t>God’s Kingdom is near! </a:t>
            </a:r>
            <a:r>
              <a:rPr lang="en-US" dirty="0">
                <a:solidFill>
                  <a:srgbClr val="FFFF99"/>
                </a:solidFill>
              </a:rPr>
              <a:t>Turn to God from your sins and believe the Good News!”</a:t>
            </a:r>
          </a:p>
        </p:txBody>
      </p:sp>
    </p:spTree>
    <p:extLst>
      <p:ext uri="{BB962C8B-B14F-4D97-AF65-F5344CB8AC3E}">
        <p14:creationId xmlns:p14="http://schemas.microsoft.com/office/powerpoint/2010/main" val="1820982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312706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417046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28:16-17</a:t>
            </a:r>
          </a:p>
        </p:txBody>
      </p:sp>
    </p:spTree>
    <p:extLst>
      <p:ext uri="{BB962C8B-B14F-4D97-AF65-F5344CB8AC3E}">
        <p14:creationId xmlns:p14="http://schemas.microsoft.com/office/powerpoint/2010/main" val="4099430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בבֵּינְתַיִם הָלְכוּ אַחַד־עָשָׂר הַתַּלְמִידִים לַגָּלִיל, אֶל הָהָראֲשֶׁר אָמַר לָהֶם יֵשׁוּעַ.</a:t>
            </a:r>
            <a:r>
              <a:rPr lang="he-IL" sz="4321" dirty="0"/>
              <a:t>‏</a:t>
            </a:r>
            <a:r>
              <a:rPr lang="en-US" baseline="30000" dirty="0"/>
              <a:t>    </a:t>
            </a:r>
          </a:p>
          <a:p>
            <a:pPr marL="1144" indent="-1144"/>
            <a:r>
              <a:rPr lang="en-US" sz="4000" dirty="0"/>
              <a:t>So the eleven </a:t>
            </a:r>
            <a:r>
              <a:rPr lang="en-US" sz="4000" i="1" dirty="0"/>
              <a:t>talmidim</a:t>
            </a:r>
            <a:r>
              <a:rPr lang="en-US" sz="4000" dirty="0"/>
              <a:t> went to the hill in the Galil where Yeshua had told them to go.</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28:16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94862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כְּשֶׁרָאוּ אוֹתוֹ הִשְׁתַּחֲווּ לוֹ, אֲבָל הָיוּ כַּמָּה שֶׁהַ</a:t>
            </a:r>
            <a:r>
              <a:rPr lang="he-IL" sz="4321" b="1" dirty="0">
                <a:solidFill>
                  <a:srgbClr val="FFFF99"/>
                </a:solidFill>
                <a:latin typeface="David" panose="020E0502060401010101" pitchFamily="34" charset="-79"/>
                <a:cs typeface="David" panose="020E0502060401010101" pitchFamily="34" charset="-79"/>
              </a:rPr>
              <a:t>סָּפֵק</a:t>
            </a:r>
            <a:r>
              <a:rPr lang="he-IL" sz="4321" b="1" dirty="0">
                <a:latin typeface="David" panose="020E0502060401010101" pitchFamily="34" charset="-79"/>
                <a:cs typeface="David" panose="020E0502060401010101" pitchFamily="34" charset="-79"/>
              </a:rPr>
              <a:t> קִנֵּן בְּלִבָּם.</a:t>
            </a:r>
            <a:endParaRPr lang="en-US" sz="4321" b="1" dirty="0">
              <a:latin typeface="David" panose="020E0502060401010101" pitchFamily="34" charset="-79"/>
              <a:cs typeface="David" panose="020E0502060401010101" pitchFamily="34" charset="-79"/>
            </a:endParaRPr>
          </a:p>
          <a:p>
            <a:pPr marL="78878" indent="-78878"/>
            <a:r>
              <a:rPr lang="en-US" sz="3168" baseline="30000" dirty="0"/>
              <a:t> </a:t>
            </a:r>
            <a:r>
              <a:rPr lang="en-US" sz="4000" dirty="0"/>
              <a:t>When they saw him, they prostrated themselves before him; but </a:t>
            </a:r>
            <a:r>
              <a:rPr lang="en-US" sz="4000" dirty="0">
                <a:solidFill>
                  <a:srgbClr val="FFFF99"/>
                </a:solidFill>
              </a:rPr>
              <a:t>some hesitated</a:t>
            </a:r>
            <a:r>
              <a:rPr lang="en-US" sz="4000" dirty="0"/>
              <a:t>.</a:t>
            </a:r>
          </a:p>
          <a:p>
            <a:pPr marL="78878" indent="-78878"/>
            <a:endParaRPr lang="en-US" sz="1400" dirty="0"/>
          </a:p>
          <a:p>
            <a:pPr marL="78878" indent="-78878"/>
            <a:r>
              <a:rPr lang="en-US" sz="4000" dirty="0"/>
              <a:t>REALLY?</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28:17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77745772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114773</TotalTime>
  <Words>3375</Words>
  <Application>Microsoft Office PowerPoint</Application>
  <PresentationFormat>Custom</PresentationFormat>
  <Paragraphs>283</Paragraphs>
  <Slides>56</Slides>
  <Notes>56</Notes>
  <HiddenSlides>0</HiddenSlides>
  <MMClips>2</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56</vt:i4>
      </vt:variant>
    </vt:vector>
  </HeadingPairs>
  <TitlesOfParts>
    <vt:vector size="62" baseType="lpstr">
      <vt:lpstr>Arial</vt:lpstr>
      <vt:lpstr>Arial Rounded MT Bold</vt:lpstr>
      <vt:lpstr>David</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28:16</vt:lpstr>
      <vt:lpstr>Mattityahu (Matthew) 28:17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28:17</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3216</cp:revision>
  <dcterms:created xsi:type="dcterms:W3CDTF">2006-04-21T19:34:43Z</dcterms:created>
  <dcterms:modified xsi:type="dcterms:W3CDTF">2019-12-21T14:44:57Z</dcterms:modified>
</cp:coreProperties>
</file>