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 id="2147483706" r:id="rId4"/>
  </p:sldMasterIdLst>
  <p:notesMasterIdLst>
    <p:notesMasterId r:id="rId78"/>
  </p:notesMasterIdLst>
  <p:handoutMasterIdLst>
    <p:handoutMasterId r:id="rId79"/>
  </p:handoutMasterIdLst>
  <p:sldIdLst>
    <p:sldId id="2045" r:id="rId5"/>
    <p:sldId id="60174" r:id="rId6"/>
    <p:sldId id="60171" r:id="rId7"/>
    <p:sldId id="60213" r:id="rId8"/>
    <p:sldId id="60163" r:id="rId9"/>
    <p:sldId id="60164" r:id="rId10"/>
    <p:sldId id="60175" r:id="rId11"/>
    <p:sldId id="54440" r:id="rId12"/>
    <p:sldId id="54436" r:id="rId13"/>
    <p:sldId id="60173" r:id="rId14"/>
    <p:sldId id="58835" r:id="rId15"/>
    <p:sldId id="60176" r:id="rId16"/>
    <p:sldId id="60201" r:id="rId17"/>
    <p:sldId id="60166" r:id="rId18"/>
    <p:sldId id="60179" r:id="rId19"/>
    <p:sldId id="60178" r:id="rId20"/>
    <p:sldId id="60167" r:id="rId21"/>
    <p:sldId id="60180" r:id="rId22"/>
    <p:sldId id="60181" r:id="rId23"/>
    <p:sldId id="60202" r:id="rId24"/>
    <p:sldId id="60169" r:id="rId25"/>
    <p:sldId id="60185" r:id="rId26"/>
    <p:sldId id="60182" r:id="rId27"/>
    <p:sldId id="60186" r:id="rId28"/>
    <p:sldId id="60205" r:id="rId29"/>
    <p:sldId id="57262" r:id="rId30"/>
    <p:sldId id="57242" r:id="rId31"/>
    <p:sldId id="60172" r:id="rId32"/>
    <p:sldId id="60210" r:id="rId33"/>
    <p:sldId id="60197" r:id="rId34"/>
    <p:sldId id="57266" r:id="rId35"/>
    <p:sldId id="57267" r:id="rId36"/>
    <p:sldId id="57268" r:id="rId37"/>
    <p:sldId id="60190" r:id="rId38"/>
    <p:sldId id="60189" r:id="rId39"/>
    <p:sldId id="60191" r:id="rId40"/>
    <p:sldId id="256" r:id="rId41"/>
    <p:sldId id="60208" r:id="rId42"/>
    <p:sldId id="60209" r:id="rId43"/>
    <p:sldId id="60216" r:id="rId44"/>
    <p:sldId id="60215" r:id="rId45"/>
    <p:sldId id="60212" r:id="rId46"/>
    <p:sldId id="60211" r:id="rId47"/>
    <p:sldId id="60198" r:id="rId48"/>
    <p:sldId id="57265" r:id="rId49"/>
    <p:sldId id="57269" r:id="rId50"/>
    <p:sldId id="60192" r:id="rId51"/>
    <p:sldId id="60183" r:id="rId52"/>
    <p:sldId id="60187" r:id="rId53"/>
    <p:sldId id="60194" r:id="rId54"/>
    <p:sldId id="60184" r:id="rId55"/>
    <p:sldId id="60170" r:id="rId56"/>
    <p:sldId id="60193" r:id="rId57"/>
    <p:sldId id="60195" r:id="rId58"/>
    <p:sldId id="60200" r:id="rId59"/>
    <p:sldId id="60196" r:id="rId60"/>
    <p:sldId id="60141" r:id="rId61"/>
    <p:sldId id="60148" r:id="rId62"/>
    <p:sldId id="60207" r:id="rId63"/>
    <p:sldId id="60217" r:id="rId64"/>
    <p:sldId id="60218" r:id="rId65"/>
    <p:sldId id="60221" r:id="rId66"/>
    <p:sldId id="60220" r:id="rId67"/>
    <p:sldId id="60226" r:id="rId68"/>
    <p:sldId id="60222" r:id="rId69"/>
    <p:sldId id="60223" r:id="rId70"/>
    <p:sldId id="60224" r:id="rId71"/>
    <p:sldId id="60219" r:id="rId72"/>
    <p:sldId id="60225" r:id="rId73"/>
    <p:sldId id="60227" r:id="rId74"/>
    <p:sldId id="60206" r:id="rId75"/>
    <p:sldId id="60214" r:id="rId76"/>
    <p:sldId id="60199" r:id="rId7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214" autoAdjust="0"/>
  </p:normalViewPr>
  <p:slideViewPr>
    <p:cSldViewPr>
      <p:cViewPr varScale="1">
        <p:scale>
          <a:sx n="103" d="100"/>
          <a:sy n="103" d="100"/>
        </p:scale>
        <p:origin x="102" y="25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42"/>
    </p:cViewPr>
  </p:sorterViewPr>
  <p:notesViewPr>
    <p:cSldViewPr>
      <p:cViewPr varScale="1">
        <p:scale>
          <a:sx n="82" d="100"/>
          <a:sy n="8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prageru.com/video/goodbye-america/"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drjamesdobson.org/about/september-newsletter-2019?sc=FEM&amp;mc=FEM0919NL&amp;utm_source=SilverpopMailing&amp;utm_campaign=20190905%20-%20September%20Newsletter%20(FEM0919NL)%20(1)&amp;spMailingID=22053675&amp;spUserID=MTk2NDM5NTE5MAS2&amp;spJobID=1580257910&amp;spReportId=MTU4MDI1NzkxMAS2"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7827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1443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656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047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She remembered, </a:t>
            </a:r>
            <a:r>
              <a:rPr lang="en-US" altLang="en-US" sz="2000" b="1" u="sng" dirty="0"/>
              <a:t>didn’t forget </a:t>
            </a:r>
            <a:r>
              <a:rPr lang="en-US" altLang="en-US" sz="2000" b="1" dirty="0"/>
              <a:t>her need.  </a:t>
            </a:r>
          </a:p>
        </p:txBody>
      </p:sp>
    </p:spTree>
    <p:extLst>
      <p:ext uri="{BB962C8B-B14F-4D97-AF65-F5344CB8AC3E}">
        <p14:creationId xmlns:p14="http://schemas.microsoft.com/office/powerpoint/2010/main" val="237910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422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9867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482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702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5469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4620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Some of you are on our intercessors list.  If you want to be, talk to Dawn, or email us.  You have to agree to a statement of confidentiality.  Our pray request tab is open to the internet galaxy; we get some bizarre requests.</a:t>
            </a:r>
          </a:p>
          <a:p>
            <a:endParaRPr lang="en-US" altLang="en-US" sz="2000" b="1" dirty="0"/>
          </a:p>
          <a:p>
            <a:r>
              <a:rPr lang="en-US" altLang="en-US" sz="2000" b="1" dirty="0"/>
              <a:t>Illustration from the life of Daniel.</a:t>
            </a:r>
          </a:p>
        </p:txBody>
      </p:sp>
    </p:spTree>
    <p:extLst>
      <p:ext uri="{BB962C8B-B14F-4D97-AF65-F5344CB8AC3E}">
        <p14:creationId xmlns:p14="http://schemas.microsoft.com/office/powerpoint/2010/main" val="75360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1843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731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1433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Daniel just kept in that prayer mode.   Didn’t quit.  Shalom </a:t>
            </a:r>
            <a:r>
              <a:rPr lang="en-US" altLang="en-US" sz="2000" b="1" dirty="0" err="1"/>
              <a:t>Arush</a:t>
            </a:r>
            <a:r>
              <a:rPr lang="en-US" altLang="en-US" sz="2000" b="1" dirty="0"/>
              <a:t>, </a:t>
            </a:r>
            <a:r>
              <a:rPr lang="en-US" altLang="en-US" sz="2000" b="1" i="1" dirty="0"/>
              <a:t>Garden of Emunah</a:t>
            </a:r>
            <a:r>
              <a:rPr lang="en-US" altLang="en-US" sz="2000" b="1" dirty="0"/>
              <a:t> is wonderful on insisting this.</a:t>
            </a:r>
          </a:p>
        </p:txBody>
      </p:sp>
    </p:spTree>
    <p:extLst>
      <p:ext uri="{BB962C8B-B14F-4D97-AF65-F5344CB8AC3E}">
        <p14:creationId xmlns:p14="http://schemas.microsoft.com/office/powerpoint/2010/main" val="1251076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3512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Gloriously set to music by the King of Kings team.  We will likely attend there on our next tour, Aug. 2020.</a:t>
            </a:r>
          </a:p>
        </p:txBody>
      </p:sp>
    </p:spTree>
    <p:extLst>
      <p:ext uri="{BB962C8B-B14F-4D97-AF65-F5344CB8AC3E}">
        <p14:creationId xmlns:p14="http://schemas.microsoft.com/office/powerpoint/2010/main" val="265501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Start at 2:40</a:t>
            </a:r>
          </a:p>
          <a:p>
            <a:endParaRPr lang="en-US" altLang="en-US" sz="2000" dirty="0"/>
          </a:p>
          <a:p>
            <a:r>
              <a:rPr lang="en-US" altLang="en-US" sz="2000" dirty="0"/>
              <a:t>Note how they repeat the scripture plea!</a:t>
            </a:r>
          </a:p>
        </p:txBody>
      </p:sp>
    </p:spTree>
    <p:extLst>
      <p:ext uri="{BB962C8B-B14F-4D97-AF65-F5344CB8AC3E}">
        <p14:creationId xmlns:p14="http://schemas.microsoft.com/office/powerpoint/2010/main" val="182201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r" rtl="1"/>
            <a:r>
              <a:rPr lang="he-IL" sz="2000" b="0" i="0" kern="1200" dirty="0">
                <a:solidFill>
                  <a:schemeClr val="tx1"/>
                </a:solidFill>
                <a:effectLst/>
                <a:latin typeface="Arial Rounded MT Bold" pitchFamily="34" charset="0"/>
                <a:ea typeface="+mn-ea"/>
                <a:cs typeface="Arial" charset="0"/>
              </a:rPr>
              <a:t>מ</a:t>
            </a:r>
            <a:endParaRPr lang="en-US" altLang="en-US" sz="1050" dirty="0"/>
          </a:p>
        </p:txBody>
      </p:sp>
    </p:spTree>
    <p:extLst>
      <p:ext uri="{BB962C8B-B14F-4D97-AF65-F5344CB8AC3E}">
        <p14:creationId xmlns:p14="http://schemas.microsoft.com/office/powerpoint/2010/main" val="408390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rtl="1"/>
            <a:r>
              <a:rPr lang="he-IL" sz="2000" b="1" i="0" kern="1200" dirty="0">
                <a:solidFill>
                  <a:schemeClr val="tx1"/>
                </a:solidFill>
                <a:effectLst/>
                <a:latin typeface="Arial Rounded MT Bold" pitchFamily="34" charset="0"/>
                <a:ea typeface="+mn-ea"/>
                <a:cs typeface="Arial" charset="0"/>
              </a:rPr>
              <a:t>מֻעָף בִּיעָף</a:t>
            </a:r>
            <a:r>
              <a:rPr lang="en-US" sz="2000" b="1" i="0" kern="1200" dirty="0">
                <a:solidFill>
                  <a:schemeClr val="tx1"/>
                </a:solidFill>
                <a:effectLst/>
                <a:latin typeface="Arial Rounded MT Bold" pitchFamily="34" charset="0"/>
                <a:ea typeface="+mn-ea"/>
                <a:cs typeface="Arial" charset="0"/>
              </a:rPr>
              <a:t>  </a:t>
            </a:r>
            <a:r>
              <a:rPr lang="en-US" sz="2000" b="1" dirty="0"/>
              <a:t>rapidly, in the twinkling of an eye   </a:t>
            </a:r>
          </a:p>
          <a:p>
            <a:pPr algn="l" rtl="1"/>
            <a:endParaRPr lang="en-US" altLang="en-US" sz="2000" b="1" dirty="0"/>
          </a:p>
          <a:p>
            <a:pPr algn="l" rtl="1"/>
            <a:r>
              <a:rPr lang="en-US" altLang="en-US" sz="2000" b="1" dirty="0"/>
              <a:t>Other illustrations:</a:t>
            </a:r>
          </a:p>
        </p:txBody>
      </p:sp>
    </p:spTree>
    <p:extLst>
      <p:ext uri="{BB962C8B-B14F-4D97-AF65-F5344CB8AC3E}">
        <p14:creationId xmlns:p14="http://schemas.microsoft.com/office/powerpoint/2010/main" val="221460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7449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9318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6285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3293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1627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92074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9877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67644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7284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b="1" dirty="0"/>
          </a:p>
        </p:txBody>
      </p:sp>
    </p:spTree>
    <p:extLst>
      <p:ext uri="{BB962C8B-B14F-4D97-AF65-F5344CB8AC3E}">
        <p14:creationId xmlns:p14="http://schemas.microsoft.com/office/powerpoint/2010/main" val="1220458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He is Lord of ALL, needs to be kept there, or placed there.  Great day to crown Him as King!!</a:t>
            </a:r>
          </a:p>
          <a:p>
            <a:endParaRPr lang="en-US" altLang="en-US" sz="2000" b="1" dirty="0"/>
          </a:p>
        </p:txBody>
      </p:sp>
    </p:spTree>
    <p:extLst>
      <p:ext uri="{BB962C8B-B14F-4D97-AF65-F5344CB8AC3E}">
        <p14:creationId xmlns:p14="http://schemas.microsoft.com/office/powerpoint/2010/main" val="327156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494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67008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3423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525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926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It’s not a day for work, or to make other people work by patronizing their businesses.   Therefore buying and selling, restaurants, etc.  </a:t>
            </a:r>
          </a:p>
          <a:p>
            <a:r>
              <a:rPr lang="en-US" altLang="en-US" sz="1050" b="1" dirty="0"/>
              <a:t>Concert artists here, only sell Saturday evening.  That’s what I feel is right.   </a:t>
            </a:r>
          </a:p>
          <a:p>
            <a:endParaRPr lang="en-US" altLang="en-US" sz="1050" dirty="0"/>
          </a:p>
        </p:txBody>
      </p:sp>
    </p:spTree>
    <p:extLst>
      <p:ext uri="{BB962C8B-B14F-4D97-AF65-F5344CB8AC3E}">
        <p14:creationId xmlns:p14="http://schemas.microsoft.com/office/powerpoint/2010/main" val="2572795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Apparently, they remembered some things that were displeasing to G-d that they hadn’t dealt with.</a:t>
            </a:r>
          </a:p>
        </p:txBody>
      </p:sp>
    </p:spTree>
    <p:extLst>
      <p:ext uri="{BB962C8B-B14F-4D97-AF65-F5344CB8AC3E}">
        <p14:creationId xmlns:p14="http://schemas.microsoft.com/office/powerpoint/2010/main" val="4162490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5141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Passover is the most remember of all the holidays.   When Jews assimilate, this is the last vestige usually.   Russian girl and holiday crackers.</a:t>
            </a:r>
          </a:p>
        </p:txBody>
      </p:sp>
    </p:spTree>
    <p:extLst>
      <p:ext uri="{BB962C8B-B14F-4D97-AF65-F5344CB8AC3E}">
        <p14:creationId xmlns:p14="http://schemas.microsoft.com/office/powerpoint/2010/main" val="3253596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67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9jqH7gvfkAhWCITQIHWDJBk0QjRx6BAgBEAQ&amp;url=https%3A%2F%2Fquotefancy.com%2Fquote%2F909487%2FStephen-R-Covey-One-thing-s-for-sure-If-we-keep-doing-what-we-re-doing-we-re-going-to&amp;psig=AOvVaw2VSQIJkgO1AUneBAbnKouj&amp;ust=1569880431155434</a:t>
            </a:r>
          </a:p>
        </p:txBody>
      </p:sp>
    </p:spTree>
    <p:extLst>
      <p:ext uri="{BB962C8B-B14F-4D97-AF65-F5344CB8AC3E}">
        <p14:creationId xmlns:p14="http://schemas.microsoft.com/office/powerpoint/2010/main" val="1494478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Double exhortation!</a:t>
            </a:r>
          </a:p>
        </p:txBody>
      </p:sp>
    </p:spTree>
    <p:extLst>
      <p:ext uri="{BB962C8B-B14F-4D97-AF65-F5344CB8AC3E}">
        <p14:creationId xmlns:p14="http://schemas.microsoft.com/office/powerpoint/2010/main" val="838401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Remember past victories!</a:t>
            </a:r>
          </a:p>
        </p:txBody>
      </p:sp>
    </p:spTree>
    <p:extLst>
      <p:ext uri="{BB962C8B-B14F-4D97-AF65-F5344CB8AC3E}">
        <p14:creationId xmlns:p14="http://schemas.microsoft.com/office/powerpoint/2010/main" val="2812679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Plague of our hearts.  We are almost always worse than we think.  This statement is a great basis for discouragement.   Rather, encouragement.  If we can rid ourselves of the plague of our hearts.</a:t>
            </a:r>
          </a:p>
        </p:txBody>
      </p:sp>
    </p:spTree>
    <p:extLst>
      <p:ext uri="{BB962C8B-B14F-4D97-AF65-F5344CB8AC3E}">
        <p14:creationId xmlns:p14="http://schemas.microsoft.com/office/powerpoint/2010/main" val="3419779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Remember the poor, since we were poor not too long ago.</a:t>
            </a:r>
          </a:p>
          <a:p>
            <a:r>
              <a:rPr lang="en-US" altLang="en-US" sz="2000" b="1" dirty="0"/>
              <a:t>4x in the next few chapters, remember that you were slaves.</a:t>
            </a:r>
          </a:p>
        </p:txBody>
      </p:sp>
    </p:spTree>
    <p:extLst>
      <p:ext uri="{BB962C8B-B14F-4D97-AF65-F5344CB8AC3E}">
        <p14:creationId xmlns:p14="http://schemas.microsoft.com/office/powerpoint/2010/main" val="2805805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0728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492852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19918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How does the current culture portray America?</a:t>
            </a:r>
          </a:p>
        </p:txBody>
      </p:sp>
    </p:spTree>
    <p:extLst>
      <p:ext uri="{BB962C8B-B14F-4D97-AF65-F5344CB8AC3E}">
        <p14:creationId xmlns:p14="http://schemas.microsoft.com/office/powerpoint/2010/main" val="3475765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https://www.prageru.com/video/goodbye-america/</a:t>
            </a:r>
            <a:r>
              <a:rPr lang="en-US" sz="1050" dirty="0"/>
              <a:t> </a:t>
            </a:r>
          </a:p>
          <a:p>
            <a:endParaRPr lang="en-US" altLang="en-US" sz="1050" dirty="0"/>
          </a:p>
        </p:txBody>
      </p:sp>
    </p:spTree>
    <p:extLst>
      <p:ext uri="{BB962C8B-B14F-4D97-AF65-F5344CB8AC3E}">
        <p14:creationId xmlns:p14="http://schemas.microsoft.com/office/powerpoint/2010/main" val="1875081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If you are already divorced and remarried, this is not to throw stones at you.  But for the future…</a:t>
            </a:r>
          </a:p>
        </p:txBody>
      </p:sp>
    </p:spTree>
    <p:extLst>
      <p:ext uri="{BB962C8B-B14F-4D97-AF65-F5344CB8AC3E}">
        <p14:creationId xmlns:p14="http://schemas.microsoft.com/office/powerpoint/2010/main" val="275111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jT-KCRg_fkAhXkN30KHQsQAQwQjRx6BAgBEAQ&amp;url=%2Furl%3Fsa%3Di%26source%3Dimages%26cd%3D%26ved%3D%26url%3Dhttp%253A%252F%252Fshopglamarous.com%252Fblog%252F2014%252F03%252F24%252Fmotivation-monday-4%252F%26psig%3DAOvVaw2VSQIJkgO1AUneBAbnKouj%26ust%3D1569880431155434&amp;psig=AOvVaw2VSQIJkgO1AUneBAbnKouj&amp;ust=1569880431155434</a:t>
            </a:r>
          </a:p>
        </p:txBody>
      </p:sp>
    </p:spTree>
    <p:extLst>
      <p:ext uri="{BB962C8B-B14F-4D97-AF65-F5344CB8AC3E}">
        <p14:creationId xmlns:p14="http://schemas.microsoft.com/office/powerpoint/2010/main" val="32097883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4233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26588409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2384851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1636280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28995219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3979089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2187393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p:txBody>
      </p:sp>
    </p:spTree>
    <p:extLst>
      <p:ext uri="{BB962C8B-B14F-4D97-AF65-F5344CB8AC3E}">
        <p14:creationId xmlns:p14="http://schemas.microsoft.com/office/powerpoint/2010/main" val="1647531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a:p>
            <a:endParaRPr lang="en-US" altLang="en-US" sz="1050" dirty="0"/>
          </a:p>
        </p:txBody>
      </p:sp>
    </p:spTree>
    <p:extLst>
      <p:ext uri="{BB962C8B-B14F-4D97-AF65-F5344CB8AC3E}">
        <p14:creationId xmlns:p14="http://schemas.microsoft.com/office/powerpoint/2010/main" val="20083217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a:p>
            <a:endParaRPr lang="en-US" altLang="en-US" sz="1050" dirty="0"/>
          </a:p>
        </p:txBody>
      </p:sp>
    </p:spTree>
    <p:extLst>
      <p:ext uri="{BB962C8B-B14F-4D97-AF65-F5344CB8AC3E}">
        <p14:creationId xmlns:p14="http://schemas.microsoft.com/office/powerpoint/2010/main" val="381838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But it’s not from the Twilight Zone.</a:t>
            </a:r>
          </a:p>
        </p:txBody>
      </p:sp>
    </p:spTree>
    <p:extLst>
      <p:ext uri="{BB962C8B-B14F-4D97-AF65-F5344CB8AC3E}">
        <p14:creationId xmlns:p14="http://schemas.microsoft.com/office/powerpoint/2010/main" val="3089058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drjamesdobson.org/about/september-newsletter-2019?sc=FEM&amp;mc=FEM0919NL&amp;utm_source=SilverpopMailing&amp;utm_campaign=20190905%20-%20September%20Newsletter%20(FEM0919NL)%20(1)&amp;spMailingID=22053675&amp;spUserID=MTk2NDM5NTE5MAS2&amp;spJobID=1580257910&amp;spReportId=MTU4MDI1NzkxMAS2</a:t>
            </a:r>
            <a:endParaRPr lang="en-US" altLang="en-US" sz="1050" dirty="0"/>
          </a:p>
          <a:p>
            <a:endParaRPr lang="en-US" altLang="en-US" sz="1050" dirty="0"/>
          </a:p>
        </p:txBody>
      </p:sp>
    </p:spTree>
    <p:extLst>
      <p:ext uri="{BB962C8B-B14F-4D97-AF65-F5344CB8AC3E}">
        <p14:creationId xmlns:p14="http://schemas.microsoft.com/office/powerpoint/2010/main" val="4811282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1985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b="1" dirty="0"/>
          </a:p>
        </p:txBody>
      </p:sp>
    </p:spTree>
    <p:extLst>
      <p:ext uri="{BB962C8B-B14F-4D97-AF65-F5344CB8AC3E}">
        <p14:creationId xmlns:p14="http://schemas.microsoft.com/office/powerpoint/2010/main" val="18264375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6674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9E7A7E2-61D4-416D-8868-15EA825CCC5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4591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855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fontAlgn="auto">
              <a:spcBef>
                <a:spcPts val="0"/>
              </a:spcBef>
              <a:spcAft>
                <a:spcPts val="0"/>
              </a:spcAft>
              <a:defRPr/>
            </a:pPr>
            <a:endParaRPr lang="en-US" sz="1296" kern="0" dirty="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fontAlgn="auto">
              <a:spcBef>
                <a:spcPts val="0"/>
              </a:spcBef>
              <a:spcAft>
                <a:spcPts val="0"/>
              </a:spcAft>
              <a:defRPr/>
            </a:pPr>
            <a:endParaRPr lang="en-US" sz="1296" kern="0" dirty="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fontAlgn="auto">
              <a:spcBef>
                <a:spcPts val="0"/>
              </a:spcBef>
              <a:spcAft>
                <a:spcPts val="0"/>
              </a:spcAft>
              <a:defRPr/>
            </a:pPr>
            <a:fld id="{9190C161-9D9C-4219-9159-98AF22DD1E1E}" type="slidenum">
              <a:rPr lang="en-US" altLang="en-US" sz="1296" kern="0" smtClean="0">
                <a:solidFill>
                  <a:sysClr val="windowText" lastClr="000000"/>
                </a:solidFill>
                <a:latin typeface="Arial" pitchFamily="34" charset="0"/>
                <a:cs typeface="Arial" pitchFamily="34" charset="0"/>
              </a:rPr>
              <a:pPr defTabSz="658459" fontAlgn="auto">
                <a:spcBef>
                  <a:spcPts val="0"/>
                </a:spcBef>
                <a:spcAft>
                  <a:spcPts val="0"/>
                </a:spcAft>
                <a:defRPr/>
              </a:pPr>
              <a:t>‹#›</a:t>
            </a:fld>
            <a:endParaRPr lang="en-US" altLang="en-US" sz="1296"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10571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98621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9/30/2019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0412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defRPr>
            </a:lvl1pPr>
          </a:lstStyle>
          <a:p>
            <a:fld id="{3BA7F456-1CD9-4C2B-BE79-D530064A1CD5}" type="slidenum">
              <a:rPr lang="en-US" altLang="en-US"/>
              <a:pPr/>
              <a:t>‹#›</a:t>
            </a:fld>
            <a:endParaRPr lang="en-US" altLang="en-US" dirty="0"/>
          </a:p>
        </p:txBody>
      </p:sp>
    </p:spTree>
    <p:extLst>
      <p:ext uri="{BB962C8B-B14F-4D97-AF65-F5344CB8AC3E}">
        <p14:creationId xmlns:p14="http://schemas.microsoft.com/office/powerpoint/2010/main" val="2314585654"/>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11848906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9/30/2019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2897386245"/>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IkiH0pXekj4?feature=oembed" TargetMode="Externa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NzlG28B-R8Y?feature=oembed" TargetMode="Externa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www.prageru.com/video/goodbye-americ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Vayikra (Leviticus) 23:24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681" b="1" dirty="0">
                <a:solidFill>
                  <a:srgbClr val="FFFF99"/>
                </a:solidFill>
                <a:latin typeface="David" panose="020E0502060401010101" pitchFamily="34" charset="-79"/>
                <a:cs typeface="David" panose="020E0502060401010101" pitchFamily="34" charset="-79"/>
              </a:rPr>
              <a:t>שַׁבָּת֔וֹן זִכְר֥וֹן </a:t>
            </a:r>
            <a:r>
              <a:rPr lang="he-IL" sz="4681" b="1" dirty="0">
                <a:latin typeface="David" panose="020E0502060401010101" pitchFamily="34" charset="-79"/>
                <a:cs typeface="David" panose="020E0502060401010101" pitchFamily="34" charset="-79"/>
              </a:rPr>
              <a:t>תְּרוּעָ֖ה מִקְרָא־קֹֽדֶשׁ׃</a:t>
            </a:r>
            <a:r>
              <a:rPr lang="en-US" sz="4681" b="1" dirty="0">
                <a:latin typeface="David" panose="020E0502060401010101" pitchFamily="34" charset="-79"/>
                <a:cs typeface="David" panose="020E0502060401010101" pitchFamily="34" charset="-79"/>
              </a:rPr>
              <a:t> </a:t>
            </a:r>
          </a:p>
          <a:p>
            <a:pPr marL="0" indent="0" algn="r" rtl="1"/>
            <a:endParaRPr lang="en-US" sz="2000" b="1" dirty="0">
              <a:latin typeface="David" panose="020E0502060401010101" pitchFamily="34" charset="-79"/>
              <a:cs typeface="David" panose="020E0502060401010101" pitchFamily="34" charset="-79"/>
            </a:endParaRPr>
          </a:p>
          <a:p>
            <a:r>
              <a:rPr lang="en-US" dirty="0"/>
              <a:t> </a:t>
            </a:r>
            <a:r>
              <a:rPr lang="en-US" baseline="30000" dirty="0"/>
              <a:t> </a:t>
            </a:r>
            <a:r>
              <a:rPr lang="en-US" sz="4000" dirty="0">
                <a:solidFill>
                  <a:srgbClr val="FFFF99"/>
                </a:solidFill>
              </a:rPr>
              <a:t>a day of complete rest for remembering</a:t>
            </a:r>
            <a:r>
              <a:rPr lang="en-US" sz="4000" dirty="0"/>
              <a:t>, a holy convocation announced with blasts on the shofar</a:t>
            </a:r>
            <a:r>
              <a:rPr lang="en-US" sz="4000" i="1" dirty="0"/>
              <a:t>.</a:t>
            </a:r>
            <a:endParaRPr lang="en-US" dirty="0"/>
          </a:p>
        </p:txBody>
      </p:sp>
    </p:spTree>
    <p:extLst>
      <p:ext uri="{BB962C8B-B14F-4D97-AF65-F5344CB8AC3E}">
        <p14:creationId xmlns:p14="http://schemas.microsoft.com/office/powerpoint/2010/main" val="136959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Vayikra (Leviticus) 23:25</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681" b="1" dirty="0">
                <a:latin typeface="David" panose="020E0502060401010101" pitchFamily="34" charset="-79"/>
                <a:cs typeface="David" panose="020E0502060401010101" pitchFamily="34" charset="-79"/>
              </a:rPr>
              <a:t>ד</a:t>
            </a:r>
            <a:r>
              <a:rPr lang="he-IL" sz="4753" b="1" dirty="0">
                <a:latin typeface="David" panose="020E0502060401010101" pitchFamily="34" charset="-79"/>
                <a:cs typeface="David" panose="020E0502060401010101" pitchFamily="34" charset="-79"/>
              </a:rPr>
              <a:t> כָּל־מְלֶ֥אכֶת עֲבֹדָ֖ה לֹ֣א תַעֲשׂ֑וּ וְהִקְרַבְתֶּ֥ם אִשֶּׁ֖ה לַיְיָ</a:t>
            </a:r>
            <a:endParaRPr lang="en-US" sz="4753" b="1" dirty="0">
              <a:latin typeface="David" panose="020E0502060401010101" pitchFamily="34" charset="-79"/>
              <a:cs typeface="David" panose="020E0502060401010101" pitchFamily="34" charset="-79"/>
            </a:endParaRPr>
          </a:p>
          <a:p>
            <a:pPr marL="0" indent="0" rtl="1"/>
            <a:endParaRPr lang="en-US" sz="4000" dirty="0"/>
          </a:p>
          <a:p>
            <a:pPr marL="0" indent="0" rtl="1"/>
            <a:r>
              <a:rPr lang="en-US" sz="4000" dirty="0"/>
              <a:t>“Do not do any kind of ordinary work, and bring an offering made by fire to </a:t>
            </a:r>
            <a:r>
              <a:rPr lang="en-US" sz="4000" cap="small" dirty="0"/>
              <a:t>Adoni</a:t>
            </a:r>
            <a:r>
              <a:rPr lang="en-US" sz="4000" dirty="0"/>
              <a:t>.”</a:t>
            </a:r>
          </a:p>
        </p:txBody>
      </p:sp>
    </p:spTree>
    <p:extLst>
      <p:ext uri="{BB962C8B-B14F-4D97-AF65-F5344CB8AC3E}">
        <p14:creationId xmlns:p14="http://schemas.microsoft.com/office/powerpoint/2010/main" val="353912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a day of complete rest </a:t>
            </a:r>
            <a:r>
              <a:rPr lang="en-US" u="sng" dirty="0"/>
              <a:t>for remembering</a:t>
            </a:r>
          </a:p>
          <a:p>
            <a:endParaRPr lang="en-US" dirty="0"/>
          </a:p>
          <a:p>
            <a:r>
              <a:rPr lang="en-US" dirty="0"/>
              <a:t>Remembering What?</a:t>
            </a:r>
          </a:p>
        </p:txBody>
      </p:sp>
    </p:spTree>
    <p:extLst>
      <p:ext uri="{BB962C8B-B14F-4D97-AF65-F5344CB8AC3E}">
        <p14:creationId xmlns:p14="http://schemas.microsoft.com/office/powerpoint/2010/main" val="11739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761037" y="361950"/>
            <a:ext cx="2819408" cy="4781550"/>
          </a:xfrm>
        </p:spPr>
        <p:txBody>
          <a:bodyPr>
            <a:normAutofit/>
          </a:bodyPr>
          <a:lstStyle/>
          <a:p>
            <a:pPr algn="l"/>
            <a:r>
              <a:rPr lang="en-US" dirty="0"/>
              <a:t>There is an exception!</a:t>
            </a:r>
          </a:p>
        </p:txBody>
      </p:sp>
      <p:pic>
        <p:nvPicPr>
          <p:cNvPr id="3" name="Picture 2" descr="Image result for if you keep doing the same thing">
            <a:extLst>
              <a:ext uri="{FF2B5EF4-FFF2-40B4-BE49-F238E27FC236}">
                <a16:creationId xmlns:a16="http://schemas.microsoft.com/office/drawing/2014/main" id="{96D10E0D-3820-43FB-8CBE-2B5104161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361950"/>
            <a:ext cx="5332412" cy="47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4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Luke 18.1-7</a:t>
            </a:r>
            <a:r>
              <a:rPr lang="en-US" dirty="0"/>
              <a:t> Then Yeshua told his </a:t>
            </a:r>
            <a:r>
              <a:rPr lang="en-US" dirty="0" err="1"/>
              <a:t>talmidim</a:t>
            </a:r>
            <a:r>
              <a:rPr lang="en-US" dirty="0"/>
              <a:t> a parable, in order to impress on them that they must always </a:t>
            </a:r>
            <a:r>
              <a:rPr lang="en-US" u="sng" dirty="0">
                <a:solidFill>
                  <a:srgbClr val="FFFF99"/>
                </a:solidFill>
              </a:rPr>
              <a:t>keep praying </a:t>
            </a:r>
            <a:r>
              <a:rPr lang="en-US" dirty="0">
                <a:solidFill>
                  <a:srgbClr val="FFFF99"/>
                </a:solidFill>
              </a:rPr>
              <a:t>and not lose heart.</a:t>
            </a:r>
            <a:r>
              <a:rPr lang="en-US" dirty="0"/>
              <a:t>  “In a certain town, there was a judge who neither feared God nor respected other people.  There was also in that town a widow who kept coming to him and saying,</a:t>
            </a:r>
          </a:p>
        </p:txBody>
      </p:sp>
    </p:spTree>
    <p:extLst>
      <p:ext uri="{BB962C8B-B14F-4D97-AF65-F5344CB8AC3E}">
        <p14:creationId xmlns:p14="http://schemas.microsoft.com/office/powerpoint/2010/main" val="4864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Luke 18.1-7</a:t>
            </a:r>
            <a:r>
              <a:rPr lang="en-US" dirty="0"/>
              <a:t> ‘Give me a judgment against the man who is trying to ruin me.’  For a long time he refused; but after awhile, he said to himself, ‘I don’t fear God, and I don’t respect other people; but </a:t>
            </a:r>
            <a:r>
              <a:rPr lang="en-US" dirty="0">
                <a:solidFill>
                  <a:srgbClr val="FFFF99"/>
                </a:solidFill>
              </a:rPr>
              <a:t>because this widow is such a nudnik</a:t>
            </a:r>
            <a:r>
              <a:rPr lang="en-US" dirty="0"/>
              <a:t>, I will see to it that she gets justice — otherwise,</a:t>
            </a:r>
          </a:p>
        </p:txBody>
      </p:sp>
    </p:spTree>
    <p:extLst>
      <p:ext uri="{BB962C8B-B14F-4D97-AF65-F5344CB8AC3E}">
        <p14:creationId xmlns:p14="http://schemas.microsoft.com/office/powerpoint/2010/main" val="227522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Luke 18.1-7</a:t>
            </a:r>
            <a:r>
              <a:rPr lang="en-US" dirty="0"/>
              <a:t> she’ll keep coming and pestering me till she wears me out!’”  Then the Lord commented, “Notice what this corrupt judge says.  Now won’t God grant justice to his chosen people who </a:t>
            </a:r>
            <a:r>
              <a:rPr lang="en-US" dirty="0">
                <a:solidFill>
                  <a:srgbClr val="FFFF99"/>
                </a:solidFill>
              </a:rPr>
              <a:t>cry out to him day and night? Is he delaying long over them?</a:t>
            </a:r>
          </a:p>
        </p:txBody>
      </p:sp>
    </p:spTree>
    <p:extLst>
      <p:ext uri="{BB962C8B-B14F-4D97-AF65-F5344CB8AC3E}">
        <p14:creationId xmlns:p14="http://schemas.microsoft.com/office/powerpoint/2010/main" val="237577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Mtt</a:t>
            </a:r>
            <a:r>
              <a:rPr lang="en-US" baseline="30000" dirty="0"/>
              <a:t> 7.7-11</a:t>
            </a:r>
            <a:r>
              <a:rPr lang="en-US" dirty="0"/>
              <a:t> “</a:t>
            </a:r>
            <a:r>
              <a:rPr lang="en-US" dirty="0">
                <a:solidFill>
                  <a:srgbClr val="FFFF99"/>
                </a:solidFill>
              </a:rPr>
              <a:t>Keep asking, and it will be given to you; keep seeking, and you will find; keep knocking, and the door will be opened to you. </a:t>
            </a:r>
            <a:r>
              <a:rPr lang="en-US" dirty="0"/>
              <a:t>For everyone who keeps asking receives; he who keeps seeking finds; and to him who keeps knocking, the door will be opened. </a:t>
            </a:r>
          </a:p>
        </p:txBody>
      </p:sp>
    </p:spTree>
    <p:extLst>
      <p:ext uri="{BB962C8B-B14F-4D97-AF65-F5344CB8AC3E}">
        <p14:creationId xmlns:p14="http://schemas.microsoft.com/office/powerpoint/2010/main" val="401259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Mtt</a:t>
            </a:r>
            <a:r>
              <a:rPr lang="en-US" baseline="30000" dirty="0"/>
              <a:t> 7.7-11</a:t>
            </a:r>
            <a:r>
              <a:rPr lang="en-US" dirty="0"/>
              <a:t> </a:t>
            </a:r>
            <a:r>
              <a:rPr lang="en-US" b="1" baseline="30000" dirty="0"/>
              <a:t> </a:t>
            </a:r>
            <a:r>
              <a:rPr lang="en-US" dirty="0"/>
              <a:t>Is there anyone here who, if his son asks him for a loaf of bread, will give him a stone? </a:t>
            </a:r>
            <a:r>
              <a:rPr lang="en-US" b="1" baseline="30000" dirty="0"/>
              <a:t> </a:t>
            </a:r>
            <a:r>
              <a:rPr lang="en-US" dirty="0"/>
              <a:t>or if he asks for a fish, will give him a snake? </a:t>
            </a:r>
            <a:r>
              <a:rPr lang="en-US" b="1" baseline="30000" dirty="0"/>
              <a:t> </a:t>
            </a:r>
            <a:r>
              <a:rPr lang="en-US" dirty="0"/>
              <a:t>So if you, even though you are bad, know how to give your children gifts that are good, </a:t>
            </a:r>
          </a:p>
        </p:txBody>
      </p:sp>
    </p:spTree>
    <p:extLst>
      <p:ext uri="{BB962C8B-B14F-4D97-AF65-F5344CB8AC3E}">
        <p14:creationId xmlns:p14="http://schemas.microsoft.com/office/powerpoint/2010/main" val="393428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Mtt</a:t>
            </a:r>
            <a:r>
              <a:rPr lang="en-US" baseline="30000" dirty="0"/>
              <a:t> 7.7-11</a:t>
            </a:r>
            <a:r>
              <a:rPr lang="en-US" dirty="0"/>
              <a:t> </a:t>
            </a:r>
            <a:r>
              <a:rPr lang="en-US" b="1" baseline="30000" dirty="0"/>
              <a:t> </a:t>
            </a:r>
            <a:r>
              <a:rPr lang="en-US" dirty="0"/>
              <a:t>how much more will your Father in heaven keep giving good things to those </a:t>
            </a:r>
            <a:r>
              <a:rPr lang="en-US" u="sng" dirty="0"/>
              <a:t>who keep asking him!</a:t>
            </a:r>
          </a:p>
        </p:txBody>
      </p:sp>
    </p:spTree>
    <p:extLst>
      <p:ext uri="{BB962C8B-B14F-4D97-AF65-F5344CB8AC3E}">
        <p14:creationId xmlns:p14="http://schemas.microsoft.com/office/powerpoint/2010/main" val="164712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For next week:</a:t>
            </a:r>
          </a:p>
          <a:p>
            <a:r>
              <a:rPr lang="en-US" dirty="0"/>
              <a:t>Yom Kippur greeting:</a:t>
            </a:r>
          </a:p>
          <a:p>
            <a:pPr rtl="1"/>
            <a:r>
              <a:rPr lang="he-IL" sz="4800" b="1" dirty="0">
                <a:latin typeface="David" panose="020E0502060401010101" pitchFamily="34" charset="-79"/>
                <a:cs typeface="David" panose="020E0502060401010101" pitchFamily="34" charset="-79"/>
              </a:rPr>
              <a:t>צוֹם קַל</a:t>
            </a:r>
            <a:r>
              <a:rPr lang="en-US" sz="4400" b="1" dirty="0">
                <a:latin typeface="David" panose="020E0502060401010101" pitchFamily="34" charset="-79"/>
                <a:cs typeface="David" panose="020E0502060401010101" pitchFamily="34" charset="-79"/>
              </a:rPr>
              <a:t>  </a:t>
            </a:r>
            <a:r>
              <a:rPr lang="en-US" i="1" dirty="0" err="1"/>
              <a:t>tsom</a:t>
            </a:r>
            <a:r>
              <a:rPr lang="en-US" i="1" dirty="0"/>
              <a:t> </a:t>
            </a:r>
            <a:r>
              <a:rPr lang="en-US" i="1" dirty="0" err="1"/>
              <a:t>kal</a:t>
            </a:r>
            <a:r>
              <a:rPr lang="en-US" i="1" dirty="0"/>
              <a:t>    </a:t>
            </a:r>
            <a:endParaRPr lang="en-US" sz="4400" b="1" dirty="0">
              <a:latin typeface="David" panose="020E0502060401010101" pitchFamily="34" charset="-79"/>
              <a:cs typeface="David" panose="020E0502060401010101" pitchFamily="34" charset="-79"/>
            </a:endParaRPr>
          </a:p>
          <a:p>
            <a:r>
              <a:rPr lang="en-US" dirty="0"/>
              <a:t>Easy fast</a:t>
            </a:r>
          </a:p>
        </p:txBody>
      </p:sp>
    </p:spTree>
    <p:extLst>
      <p:ext uri="{BB962C8B-B14F-4D97-AF65-F5344CB8AC3E}">
        <p14:creationId xmlns:p14="http://schemas.microsoft.com/office/powerpoint/2010/main" val="322052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Prayer is the exception.</a:t>
            </a:r>
          </a:p>
          <a:p>
            <a:r>
              <a:rPr lang="en-US" dirty="0"/>
              <a:t>Keep praying scriptural requests, no matter what.</a:t>
            </a:r>
          </a:p>
        </p:txBody>
      </p:sp>
    </p:spTree>
    <p:extLst>
      <p:ext uri="{BB962C8B-B14F-4D97-AF65-F5344CB8AC3E}">
        <p14:creationId xmlns:p14="http://schemas.microsoft.com/office/powerpoint/2010/main" val="272706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Daniel 9.2-4</a:t>
            </a:r>
            <a:r>
              <a:rPr lang="en-US" dirty="0"/>
              <a:t> I, </a:t>
            </a:r>
            <a:r>
              <a:rPr lang="en-US" dirty="0" err="1"/>
              <a:t>Dani’el</a:t>
            </a:r>
            <a:r>
              <a:rPr lang="en-US" dirty="0"/>
              <a:t>, was reading the Scriptures and thinking about the number of years which </a:t>
            </a:r>
            <a:r>
              <a:rPr lang="en-US" cap="small" dirty="0"/>
              <a:t>Adoni</a:t>
            </a:r>
            <a:r>
              <a:rPr lang="en-US" dirty="0"/>
              <a:t> had told </a:t>
            </a:r>
            <a:r>
              <a:rPr lang="en-US" dirty="0" err="1"/>
              <a:t>Yirmeyah</a:t>
            </a:r>
            <a:r>
              <a:rPr lang="en-US" dirty="0"/>
              <a:t> the prophet would be the period of </a:t>
            </a:r>
            <a:r>
              <a:rPr lang="en-US" dirty="0" err="1"/>
              <a:t>Yerushalayim’s</a:t>
            </a:r>
            <a:r>
              <a:rPr lang="en-US" dirty="0"/>
              <a:t> desolation, seventy years. </a:t>
            </a:r>
          </a:p>
        </p:txBody>
      </p:sp>
    </p:spTree>
    <p:extLst>
      <p:ext uri="{BB962C8B-B14F-4D97-AF65-F5344CB8AC3E}">
        <p14:creationId xmlns:p14="http://schemas.microsoft.com/office/powerpoint/2010/main" val="312516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Daniel 9.2-4</a:t>
            </a:r>
            <a:r>
              <a:rPr lang="en-US" dirty="0"/>
              <a:t>  I turned to</a:t>
            </a:r>
            <a:r>
              <a:rPr lang="en-US" cap="small" dirty="0"/>
              <a:t> Adoni</a:t>
            </a:r>
            <a:r>
              <a:rPr lang="en-US" dirty="0"/>
              <a:t>, God, to seek an answer, pleading with him in prayer, with fasting, sackcloth and ashes. </a:t>
            </a:r>
            <a:r>
              <a:rPr lang="en-US" b="1" baseline="30000" dirty="0"/>
              <a:t> </a:t>
            </a:r>
            <a:r>
              <a:rPr lang="en-US" dirty="0"/>
              <a:t>I prayed to </a:t>
            </a:r>
            <a:r>
              <a:rPr lang="en-US" cap="small" dirty="0"/>
              <a:t>Adoni </a:t>
            </a:r>
            <a:r>
              <a:rPr lang="en-US" dirty="0"/>
              <a:t>my God and made this confession…</a:t>
            </a:r>
          </a:p>
        </p:txBody>
      </p:sp>
    </p:spTree>
    <p:extLst>
      <p:ext uri="{BB962C8B-B14F-4D97-AF65-F5344CB8AC3E}">
        <p14:creationId xmlns:p14="http://schemas.microsoft.com/office/powerpoint/2010/main" val="59975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Daniel 9.17-19</a:t>
            </a:r>
            <a:r>
              <a:rPr lang="en-US" b="1" baseline="30000" dirty="0"/>
              <a:t> </a:t>
            </a:r>
            <a:r>
              <a:rPr lang="en-US" dirty="0"/>
              <a:t>Therefore, our God, listen to the prayer and pleadings of your servant; and cause your face to shine on your desolated sanctuary, for your own sake. </a:t>
            </a:r>
            <a:r>
              <a:rPr lang="en-US" b="1" baseline="30000" dirty="0"/>
              <a:t> </a:t>
            </a:r>
            <a:r>
              <a:rPr lang="en-US" dirty="0"/>
              <a:t>My God, turn your ear, and hear; open your eyes and see how desolated we are,</a:t>
            </a:r>
            <a:endParaRPr lang="en-US" dirty="0">
              <a:solidFill>
                <a:srgbClr val="FFFF99"/>
              </a:solidFill>
            </a:endParaRPr>
          </a:p>
        </p:txBody>
      </p:sp>
    </p:spTree>
    <p:extLst>
      <p:ext uri="{BB962C8B-B14F-4D97-AF65-F5344CB8AC3E}">
        <p14:creationId xmlns:p14="http://schemas.microsoft.com/office/powerpoint/2010/main" val="366406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Daniel 9.17-19</a:t>
            </a:r>
            <a:r>
              <a:rPr lang="en-US" b="1" baseline="30000" dirty="0"/>
              <a:t> </a:t>
            </a:r>
            <a:r>
              <a:rPr lang="en-US" dirty="0"/>
              <a:t>as well as the city which bears your name. For we plead with you not because of our own righteousness, but because of your compassion. </a:t>
            </a:r>
            <a:r>
              <a:rPr lang="en-US" cap="small" dirty="0"/>
              <a:t> </a:t>
            </a:r>
            <a:r>
              <a:rPr lang="en-US" cap="small" dirty="0">
                <a:solidFill>
                  <a:srgbClr val="FFFF99"/>
                </a:solidFill>
              </a:rPr>
              <a:t>Adoni</a:t>
            </a:r>
            <a:r>
              <a:rPr lang="en-US" dirty="0">
                <a:solidFill>
                  <a:srgbClr val="FFFF99"/>
                </a:solidFill>
              </a:rPr>
              <a:t>, hear! </a:t>
            </a:r>
            <a:r>
              <a:rPr lang="en-US" cap="small" dirty="0">
                <a:solidFill>
                  <a:srgbClr val="FFFF99"/>
                </a:solidFill>
              </a:rPr>
              <a:t> Adoni</a:t>
            </a:r>
            <a:r>
              <a:rPr lang="en-US" dirty="0">
                <a:solidFill>
                  <a:srgbClr val="FFFF99"/>
                </a:solidFill>
              </a:rPr>
              <a:t>, forgive! </a:t>
            </a:r>
            <a:r>
              <a:rPr lang="en-US" cap="small" dirty="0">
                <a:solidFill>
                  <a:srgbClr val="FFFF99"/>
                </a:solidFill>
              </a:rPr>
              <a:t> Adoni</a:t>
            </a:r>
            <a:r>
              <a:rPr lang="en-US" dirty="0">
                <a:solidFill>
                  <a:srgbClr val="FFFF99"/>
                </a:solidFill>
              </a:rPr>
              <a:t>, pay attention, and don’t delay action — for your own sake, my God, because your city and your people bear your name!”</a:t>
            </a:r>
          </a:p>
        </p:txBody>
      </p:sp>
    </p:spTree>
    <p:extLst>
      <p:ext uri="{BB962C8B-B14F-4D97-AF65-F5344CB8AC3E}">
        <p14:creationId xmlns:p14="http://schemas.microsoft.com/office/powerpoint/2010/main" val="347950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rtl="1"/>
            <a:r>
              <a:rPr lang="he-IL" sz="4400" b="1" dirty="0">
                <a:latin typeface="David" panose="020E0502060401010101" pitchFamily="34" charset="-79"/>
                <a:cs typeface="David" panose="020E0502060401010101" pitchFamily="34" charset="-79"/>
              </a:rPr>
              <a:t>הָאֵר פָּנֶיךָ הָאֵר פָּנֶיךָ </a:t>
            </a:r>
            <a:r>
              <a:rPr lang="en-US" sz="4400" b="1" dirty="0">
                <a:latin typeface="David" panose="020E0502060401010101" pitchFamily="34" charset="-79"/>
                <a:cs typeface="David" panose="020E0502060401010101" pitchFamily="34" charset="-79"/>
              </a:rPr>
              <a:t> </a:t>
            </a:r>
            <a:r>
              <a:rPr lang="en-US" sz="2400" dirty="0"/>
              <a:t>(CH)</a:t>
            </a:r>
          </a:p>
          <a:p>
            <a:r>
              <a:rPr lang="en-US" i="1" dirty="0" err="1"/>
              <a:t>Ha’er</a:t>
            </a:r>
            <a:r>
              <a:rPr lang="en-US" i="1" dirty="0"/>
              <a:t> </a:t>
            </a:r>
            <a:r>
              <a:rPr lang="en-US" i="1" dirty="0" err="1"/>
              <a:t>panekha</a:t>
            </a:r>
            <a:r>
              <a:rPr lang="en-US" i="1" dirty="0"/>
              <a:t> </a:t>
            </a:r>
            <a:r>
              <a:rPr lang="en-US" i="1" dirty="0" err="1"/>
              <a:t>Ha’er</a:t>
            </a:r>
            <a:r>
              <a:rPr lang="en-US" i="1" dirty="0"/>
              <a:t> </a:t>
            </a:r>
            <a:r>
              <a:rPr lang="en-US" i="1" dirty="0" err="1"/>
              <a:t>panekha</a:t>
            </a:r>
            <a:r>
              <a:rPr lang="en-US" i="1" dirty="0"/>
              <a:t> </a:t>
            </a:r>
          </a:p>
          <a:p>
            <a:pPr rtl="1"/>
            <a:endParaRPr lang="en-US" sz="2400" dirty="0"/>
          </a:p>
          <a:p>
            <a:pPr rtl="1"/>
            <a:r>
              <a:rPr lang="he-IL" sz="4400" b="1" dirty="0">
                <a:latin typeface="David" panose="020E0502060401010101" pitchFamily="34" charset="-79"/>
                <a:cs typeface="David" panose="020E0502060401010101" pitchFamily="34" charset="-79"/>
              </a:rPr>
              <a:t>כִּי-שִׁמְךָ נִקְרָא עַל-עִירְךָ וְעַל-עַמֶּךָ</a:t>
            </a:r>
          </a:p>
          <a:p>
            <a:r>
              <a:rPr lang="en-US" sz="3600" i="1" dirty="0"/>
              <a:t>Ki </a:t>
            </a:r>
            <a:r>
              <a:rPr lang="en-US" sz="3600" i="1" dirty="0" err="1"/>
              <a:t>shimkha</a:t>
            </a:r>
            <a:r>
              <a:rPr lang="en-US" sz="3600" i="1" dirty="0"/>
              <a:t> </a:t>
            </a:r>
            <a:r>
              <a:rPr lang="en-US" sz="3600" i="1" dirty="0" err="1"/>
              <a:t>nikra</a:t>
            </a:r>
            <a:r>
              <a:rPr lang="en-US" sz="3600" i="1" dirty="0"/>
              <a:t> al </a:t>
            </a:r>
            <a:r>
              <a:rPr lang="en-US" sz="3600" i="1" dirty="0" err="1"/>
              <a:t>irkha</a:t>
            </a:r>
            <a:r>
              <a:rPr lang="en-US" sz="3600" i="1" dirty="0"/>
              <a:t> </a:t>
            </a:r>
            <a:r>
              <a:rPr lang="en-US" sz="3600" i="1" dirty="0" err="1"/>
              <a:t>v’al</a:t>
            </a:r>
            <a:r>
              <a:rPr lang="en-US" sz="3600" i="1" dirty="0"/>
              <a:t> </a:t>
            </a:r>
            <a:r>
              <a:rPr lang="en-US" sz="3600" i="1" dirty="0" err="1"/>
              <a:t>amekha</a:t>
            </a:r>
            <a:endParaRPr lang="en-US" sz="3600" i="1" dirty="0"/>
          </a:p>
          <a:p>
            <a:endParaRPr lang="en-US" sz="2800" dirty="0"/>
          </a:p>
          <a:p>
            <a:r>
              <a:rPr lang="en-US" sz="2800" dirty="0"/>
              <a:t>Make Your face shine, make Your face shine</a:t>
            </a:r>
          </a:p>
          <a:p>
            <a:pPr rtl="1"/>
            <a:r>
              <a:rPr lang="en-US" sz="2800" dirty="0"/>
              <a:t>For Your city and Your people are called by Your name </a:t>
            </a:r>
          </a:p>
          <a:p>
            <a:pPr algn="l"/>
            <a:endParaRPr lang="en-US" dirty="0"/>
          </a:p>
        </p:txBody>
      </p:sp>
    </p:spTree>
    <p:extLst>
      <p:ext uri="{BB962C8B-B14F-4D97-AF65-F5344CB8AC3E}">
        <p14:creationId xmlns:p14="http://schemas.microsoft.com/office/powerpoint/2010/main" val="1227987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rtl="1">
              <a:spcBef>
                <a:spcPts val="0"/>
              </a:spcBef>
            </a:pPr>
            <a:r>
              <a:rPr lang="he-IL" b="1" dirty="0">
                <a:latin typeface="David" panose="020E0502060401010101" pitchFamily="34" charset="-79"/>
                <a:cs typeface="David" panose="020E0502060401010101" pitchFamily="34" charset="-79"/>
              </a:rPr>
              <a:t>אֲדֹנָי שְׁמָעָה, אֲדֹנָי סְלָחָה, </a:t>
            </a:r>
            <a:endParaRPr lang="en-US" b="1" dirty="0">
              <a:latin typeface="David" panose="020E0502060401010101" pitchFamily="34" charset="-79"/>
              <a:cs typeface="David" panose="020E0502060401010101" pitchFamily="34" charset="-79"/>
            </a:endParaRPr>
          </a:p>
          <a:p>
            <a:pPr rtl="1">
              <a:spcBef>
                <a:spcPts val="0"/>
              </a:spcBef>
            </a:pPr>
            <a:r>
              <a:rPr lang="he-IL" b="1" dirty="0">
                <a:latin typeface="David" panose="020E0502060401010101" pitchFamily="34" charset="-79"/>
                <a:cs typeface="David" panose="020E0502060401010101" pitchFamily="34" charset="-79"/>
              </a:rPr>
              <a:t>אֲדֹנָי הַקְשִׁיבָה וַעֲשֵׂה</a:t>
            </a:r>
            <a:endParaRPr lang="en-US" b="1" dirty="0">
              <a:latin typeface="David" panose="020E0502060401010101" pitchFamily="34" charset="-79"/>
              <a:cs typeface="David" panose="020E0502060401010101" pitchFamily="34" charset="-79"/>
            </a:endParaRPr>
          </a:p>
          <a:p>
            <a:pPr>
              <a:spcBef>
                <a:spcPts val="0"/>
              </a:spcBef>
            </a:pPr>
            <a:endParaRPr lang="en-US" sz="1400" b="1" dirty="0">
              <a:latin typeface="David" panose="020E0502060401010101" pitchFamily="34" charset="-79"/>
              <a:cs typeface="David" panose="020E0502060401010101" pitchFamily="34" charset="-79"/>
            </a:endParaRPr>
          </a:p>
          <a:p>
            <a:pPr>
              <a:spcBef>
                <a:spcPts val="0"/>
              </a:spcBef>
            </a:pPr>
            <a:r>
              <a:rPr lang="en-US" i="1" dirty="0"/>
              <a:t>Adoni </a:t>
            </a:r>
            <a:r>
              <a:rPr lang="en-US" i="1" dirty="0" err="1"/>
              <a:t>shma’a</a:t>
            </a:r>
            <a:r>
              <a:rPr lang="en-US" i="1" dirty="0"/>
              <a:t> Adoni </a:t>
            </a:r>
            <a:r>
              <a:rPr lang="en-US" i="1" dirty="0" err="1"/>
              <a:t>slakha</a:t>
            </a:r>
            <a:endParaRPr lang="en-US" i="1" dirty="0"/>
          </a:p>
          <a:p>
            <a:pPr>
              <a:spcBef>
                <a:spcPts val="0"/>
              </a:spcBef>
            </a:pPr>
            <a:r>
              <a:rPr lang="en-US" i="1" dirty="0"/>
              <a:t>Adoni </a:t>
            </a:r>
            <a:r>
              <a:rPr lang="en-US" i="1" dirty="0" err="1"/>
              <a:t>hakshiva</a:t>
            </a:r>
            <a:r>
              <a:rPr lang="en-US" i="1" dirty="0"/>
              <a:t> </a:t>
            </a:r>
            <a:r>
              <a:rPr lang="en-US" i="1" dirty="0" err="1"/>
              <a:t>va’aseh</a:t>
            </a:r>
            <a:endParaRPr lang="he-IL" i="1" dirty="0"/>
          </a:p>
          <a:p>
            <a:pPr rtl="1"/>
            <a:endParaRPr lang="en-US" sz="1400" b="1" dirty="0">
              <a:latin typeface="David" panose="020E0502060401010101" pitchFamily="34" charset="-79"/>
              <a:cs typeface="David" panose="020E0502060401010101" pitchFamily="34" charset="-79"/>
            </a:endParaRPr>
          </a:p>
          <a:p>
            <a:pPr rtl="1"/>
            <a:r>
              <a:rPr lang="en-US" sz="3800" dirty="0"/>
              <a:t>O Lord, hear O Lord, forgive </a:t>
            </a:r>
          </a:p>
          <a:p>
            <a:r>
              <a:rPr lang="en-US" sz="3800" dirty="0"/>
              <a:t>O Lord, Listen and Act </a:t>
            </a:r>
            <a:r>
              <a:rPr lang="en-US" sz="2800" dirty="0"/>
              <a:t> </a:t>
            </a:r>
            <a:endParaRPr lang="en-US" b="1" dirty="0">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95757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Hebrew Worship // Make Your Face to Shine // Ha￢ﾀﾙer Panecha // ￗﾔￖﾸￗﾐￖﾵￗﾨ ￗﾤￖﾸￖﾼￗﾠￖﾶￗﾙￗﾚￖﾸ">
            <a:hlinkClick r:id="" action="ppaction://media"/>
            <a:extLst>
              <a:ext uri="{FF2B5EF4-FFF2-40B4-BE49-F238E27FC236}">
                <a16:creationId xmlns:a16="http://schemas.microsoft.com/office/drawing/2014/main" id="{4B53B1ED-BB48-43EE-AC71-E16485B4210B}"/>
              </a:ext>
            </a:extLst>
          </p:cNvPr>
          <p:cNvPicPr>
            <a:picLocks noRot="1" noChangeAspect="1"/>
          </p:cNvPicPr>
          <p:nvPr>
            <a:videoFile r:link="rId1"/>
          </p:nvPr>
        </p:nvPicPr>
        <p:blipFill>
          <a:blip r:embed="rId4"/>
          <a:stretch>
            <a:fillRect/>
          </a:stretch>
        </p:blipFill>
        <p:spPr>
          <a:xfrm>
            <a:off x="189971" y="209550"/>
            <a:ext cx="8398933" cy="4724400"/>
          </a:xfrm>
          <a:prstGeom prst="rect">
            <a:avLst/>
          </a:prstGeom>
        </p:spPr>
      </p:pic>
    </p:spTree>
    <p:extLst>
      <p:ext uri="{BB962C8B-B14F-4D97-AF65-F5344CB8AC3E}">
        <p14:creationId xmlns:p14="http://schemas.microsoft.com/office/powerpoint/2010/main" val="13182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answer came:</a:t>
            </a:r>
          </a:p>
          <a:p>
            <a:pPr algn="l"/>
            <a:r>
              <a:rPr lang="en-US" baseline="30000" dirty="0"/>
              <a:t>Daniel 9.20-22</a:t>
            </a:r>
            <a:r>
              <a:rPr lang="en-US" b="1" baseline="30000" dirty="0"/>
              <a:t> </a:t>
            </a:r>
            <a:r>
              <a:rPr lang="en-US" dirty="0"/>
              <a:t>While I was speaking, praying, confessing my own sin and the sin of my people Isra’el, and pleading before </a:t>
            </a:r>
            <a:r>
              <a:rPr lang="en-US" cap="small" dirty="0"/>
              <a:t>Adoni</a:t>
            </a:r>
            <a:r>
              <a:rPr lang="en-US" dirty="0"/>
              <a:t> my God for the holy mountain of my God — </a:t>
            </a:r>
            <a:r>
              <a:rPr lang="en-US" b="1" baseline="30000" dirty="0"/>
              <a:t> </a:t>
            </a:r>
            <a:endParaRPr lang="en-US" dirty="0"/>
          </a:p>
        </p:txBody>
      </p:sp>
    </p:spTree>
    <p:extLst>
      <p:ext uri="{BB962C8B-B14F-4D97-AF65-F5344CB8AC3E}">
        <p14:creationId xmlns:p14="http://schemas.microsoft.com/office/powerpoint/2010/main" val="12733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Daniel 9.20-22</a:t>
            </a:r>
            <a:r>
              <a:rPr lang="en-US" b="1" baseline="30000" dirty="0"/>
              <a:t> </a:t>
            </a:r>
            <a:r>
              <a:rPr lang="en-US" dirty="0"/>
              <a:t> </a:t>
            </a:r>
            <a:r>
              <a:rPr lang="en-US" b="1" baseline="30000" dirty="0"/>
              <a:t> </a:t>
            </a:r>
            <a:r>
              <a:rPr lang="en-US" dirty="0"/>
              <a:t>yes, while I was speaking in prayer, </a:t>
            </a:r>
            <a:r>
              <a:rPr lang="en-US" dirty="0">
                <a:solidFill>
                  <a:srgbClr val="FFFF99"/>
                </a:solidFill>
              </a:rPr>
              <a:t>the man </a:t>
            </a:r>
            <a:r>
              <a:rPr lang="en-US" dirty="0" err="1">
                <a:solidFill>
                  <a:srgbClr val="FFFF99"/>
                </a:solidFill>
              </a:rPr>
              <a:t>Gavri’el</a:t>
            </a:r>
            <a:r>
              <a:rPr lang="en-US" dirty="0">
                <a:solidFill>
                  <a:srgbClr val="FFFF99"/>
                </a:solidFill>
              </a:rPr>
              <a:t>, whom I had seen in the vision at the beginning, swooped down on me in full flight </a:t>
            </a:r>
            <a:r>
              <a:rPr lang="en-US" dirty="0"/>
              <a:t>at about the time of the evening sacrifice, and explained things to me.</a:t>
            </a:r>
          </a:p>
        </p:txBody>
      </p:sp>
    </p:spTree>
    <p:extLst>
      <p:ext uri="{BB962C8B-B14F-4D97-AF65-F5344CB8AC3E}">
        <p14:creationId xmlns:p14="http://schemas.microsoft.com/office/powerpoint/2010/main" val="142745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Twilight Zone intro.">
            <a:hlinkClick r:id="" action="ppaction://media"/>
            <a:extLst>
              <a:ext uri="{FF2B5EF4-FFF2-40B4-BE49-F238E27FC236}">
                <a16:creationId xmlns:a16="http://schemas.microsoft.com/office/drawing/2014/main" id="{C90A09CE-DFB7-4C5F-96FE-F82A8FB88D52}"/>
              </a:ext>
            </a:extLst>
          </p:cNvPr>
          <p:cNvPicPr>
            <a:picLocks noRot="1" noChangeAspect="1"/>
          </p:cNvPicPr>
          <p:nvPr>
            <a:videoFile r:link="rId1"/>
          </p:nvPr>
        </p:nvPicPr>
        <p:blipFill>
          <a:blip r:embed="rId4"/>
          <a:stretch>
            <a:fillRect/>
          </a:stretch>
        </p:blipFill>
        <p:spPr>
          <a:xfrm>
            <a:off x="1034201" y="304800"/>
            <a:ext cx="6380034" cy="4781550"/>
          </a:xfrm>
          <a:prstGeom prst="rect">
            <a:avLst/>
          </a:prstGeom>
        </p:spPr>
      </p:pic>
    </p:spTree>
    <p:extLst>
      <p:ext uri="{BB962C8B-B14F-4D97-AF65-F5344CB8AC3E}">
        <p14:creationId xmlns:p14="http://schemas.microsoft.com/office/powerpoint/2010/main" val="418716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Phil 4.6-7  </a:t>
            </a:r>
            <a:r>
              <a:rPr lang="en-US" dirty="0"/>
              <a:t>Don’t worry about anything; on the contrary, make </a:t>
            </a:r>
            <a:r>
              <a:rPr lang="en-US" dirty="0">
                <a:solidFill>
                  <a:srgbClr val="FFFF99"/>
                </a:solidFill>
              </a:rPr>
              <a:t>your requests known to God by prayer and petition, with thanksgiving. </a:t>
            </a:r>
            <a:r>
              <a:rPr lang="en-US" dirty="0"/>
              <a:t>Then God’s shalom, passing all understanding, will keep your hearts and minds safe in union with the Messiah Yeshua.</a:t>
            </a:r>
          </a:p>
        </p:txBody>
      </p:sp>
    </p:spTree>
    <p:extLst>
      <p:ext uri="{BB962C8B-B14F-4D97-AF65-F5344CB8AC3E}">
        <p14:creationId xmlns:p14="http://schemas.microsoft.com/office/powerpoint/2010/main" val="88695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err="1"/>
              <a:t>Shmot</a:t>
            </a:r>
            <a:r>
              <a:rPr lang="en-US" baseline="30000" dirty="0"/>
              <a:t>/Ex 2.23-24</a:t>
            </a:r>
            <a:r>
              <a:rPr lang="en-US" dirty="0"/>
              <a:t> Sometime during those many years the king of Egypt died, but the people of Isra’el still groaned under the yoke of slavery, and </a:t>
            </a:r>
            <a:r>
              <a:rPr lang="en-US" baseline="-25000" dirty="0"/>
              <a:t>1</a:t>
            </a:r>
            <a:r>
              <a:rPr lang="en-US" dirty="0">
                <a:solidFill>
                  <a:srgbClr val="FFFF99"/>
                </a:solidFill>
              </a:rPr>
              <a:t>they cried out, and their cry for rescue from slavery came up to God</a:t>
            </a:r>
            <a:r>
              <a:rPr lang="en-US" dirty="0"/>
              <a:t>.</a:t>
            </a:r>
            <a:r>
              <a:rPr lang="en-US" baseline="-25000" dirty="0"/>
              <a:t>2</a:t>
            </a:r>
            <a:r>
              <a:rPr lang="en-US" dirty="0">
                <a:solidFill>
                  <a:srgbClr val="FFFF99"/>
                </a:solidFill>
              </a:rPr>
              <a:t>God heard </a:t>
            </a:r>
            <a:r>
              <a:rPr lang="en-US" dirty="0"/>
              <a:t>their groaning, and </a:t>
            </a:r>
            <a:r>
              <a:rPr lang="en-US" baseline="-25000" dirty="0"/>
              <a:t>3</a:t>
            </a:r>
            <a:r>
              <a:rPr lang="en-US" dirty="0">
                <a:solidFill>
                  <a:srgbClr val="FFFF99"/>
                </a:solidFill>
              </a:rPr>
              <a:t>God remembered </a:t>
            </a:r>
            <a:r>
              <a:rPr lang="en-US" dirty="0"/>
              <a:t>his covenant with Avraham, </a:t>
            </a:r>
            <a:r>
              <a:rPr lang="en-US" dirty="0" err="1"/>
              <a:t>Yitz’chak</a:t>
            </a:r>
            <a:r>
              <a:rPr lang="en-US" dirty="0"/>
              <a:t> and </a:t>
            </a:r>
            <a:r>
              <a:rPr lang="en-US" dirty="0" err="1"/>
              <a:t>Ya‘akov</a:t>
            </a:r>
            <a:r>
              <a:rPr lang="en-US" dirty="0"/>
              <a:t>.</a:t>
            </a:r>
          </a:p>
        </p:txBody>
      </p:sp>
    </p:spTree>
    <p:extLst>
      <p:ext uri="{BB962C8B-B14F-4D97-AF65-F5344CB8AC3E}">
        <p14:creationId xmlns:p14="http://schemas.microsoft.com/office/powerpoint/2010/main" val="195253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Yehoshua 24.7</a:t>
            </a:r>
            <a:r>
              <a:rPr lang="en-US" b="1" baseline="30000" dirty="0"/>
              <a:t> </a:t>
            </a:r>
            <a:r>
              <a:rPr lang="en-US" dirty="0">
                <a:solidFill>
                  <a:srgbClr val="FFFF99"/>
                </a:solidFill>
              </a:rPr>
              <a:t>But when they cried out to </a:t>
            </a:r>
            <a:r>
              <a:rPr lang="en-US" cap="small" dirty="0">
                <a:solidFill>
                  <a:srgbClr val="FFFF99"/>
                </a:solidFill>
              </a:rPr>
              <a:t>Adoni</a:t>
            </a:r>
            <a:r>
              <a:rPr lang="en-US" dirty="0"/>
              <a:t>, He put darkness between you and the Egyptians, then He brought the sea upon them.</a:t>
            </a:r>
          </a:p>
        </p:txBody>
      </p:sp>
    </p:spTree>
    <p:extLst>
      <p:ext uri="{BB962C8B-B14F-4D97-AF65-F5344CB8AC3E}">
        <p14:creationId xmlns:p14="http://schemas.microsoft.com/office/powerpoint/2010/main" val="7741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Shoftim</a:t>
            </a:r>
            <a:r>
              <a:rPr lang="en-US" baseline="30000" dirty="0"/>
              <a:t> 3.8-9 </a:t>
            </a:r>
            <a:r>
              <a:rPr lang="en-US" dirty="0"/>
              <a:t>The anger of </a:t>
            </a:r>
            <a:r>
              <a:rPr lang="en-US" cap="small" dirty="0"/>
              <a:t>Adoni</a:t>
            </a:r>
            <a:r>
              <a:rPr lang="en-US" dirty="0"/>
              <a:t> blazed against Isra’el, and he gave them over into the hands of Kushan-</a:t>
            </a:r>
            <a:r>
              <a:rPr lang="en-US" dirty="0" err="1"/>
              <a:t>Rish‘atayim</a:t>
            </a:r>
            <a:r>
              <a:rPr lang="en-US" dirty="0"/>
              <a:t> king of Aram-</a:t>
            </a:r>
            <a:r>
              <a:rPr lang="en-US" dirty="0" err="1"/>
              <a:t>Naharayim</a:t>
            </a:r>
            <a:r>
              <a:rPr lang="en-US" dirty="0"/>
              <a:t>; and the people of Isra’el served Kushan-</a:t>
            </a:r>
            <a:r>
              <a:rPr lang="en-US" dirty="0" err="1"/>
              <a:t>Rish‘atayim</a:t>
            </a:r>
            <a:r>
              <a:rPr lang="en-US" dirty="0"/>
              <a:t> eight years. </a:t>
            </a:r>
          </a:p>
        </p:txBody>
      </p:sp>
    </p:spTree>
    <p:extLst>
      <p:ext uri="{BB962C8B-B14F-4D97-AF65-F5344CB8AC3E}">
        <p14:creationId xmlns:p14="http://schemas.microsoft.com/office/powerpoint/2010/main" val="3337887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Shoftim</a:t>
            </a:r>
            <a:r>
              <a:rPr lang="en-US" baseline="30000" dirty="0"/>
              <a:t> 3.8-9 </a:t>
            </a:r>
            <a:r>
              <a:rPr lang="en-US" dirty="0"/>
              <a:t> </a:t>
            </a:r>
            <a:r>
              <a:rPr lang="en-US" dirty="0">
                <a:solidFill>
                  <a:srgbClr val="FFFF99"/>
                </a:solidFill>
              </a:rPr>
              <a:t>But when the people of Isra’el cried out to </a:t>
            </a:r>
            <a:r>
              <a:rPr lang="en-US" cap="small" dirty="0">
                <a:solidFill>
                  <a:srgbClr val="FFFF99"/>
                </a:solidFill>
              </a:rPr>
              <a:t>Adoni</a:t>
            </a:r>
            <a:r>
              <a:rPr lang="en-US" dirty="0">
                <a:solidFill>
                  <a:srgbClr val="FFFF99"/>
                </a:solidFill>
              </a:rPr>
              <a:t>,</a:t>
            </a:r>
            <a:r>
              <a:rPr lang="en-US" cap="small" dirty="0">
                <a:solidFill>
                  <a:srgbClr val="FFFF99"/>
                </a:solidFill>
              </a:rPr>
              <a:t> </a:t>
            </a:r>
            <a:r>
              <a:rPr lang="en-US" cap="small" dirty="0"/>
              <a:t>Adoni </a:t>
            </a:r>
            <a:r>
              <a:rPr lang="en-US" dirty="0"/>
              <a:t>raised up a savior for the people of Isra’el; and he rescued them; this was ‘</a:t>
            </a:r>
            <a:r>
              <a:rPr lang="en-US" dirty="0" err="1"/>
              <a:t>Otni’el</a:t>
            </a:r>
            <a:r>
              <a:rPr lang="en-US" dirty="0"/>
              <a:t>, the son of </a:t>
            </a:r>
            <a:r>
              <a:rPr lang="en-US" dirty="0" err="1"/>
              <a:t>Kalev’s</a:t>
            </a:r>
            <a:r>
              <a:rPr lang="en-US" dirty="0"/>
              <a:t> younger brother </a:t>
            </a:r>
            <a:r>
              <a:rPr lang="en-US" dirty="0" err="1"/>
              <a:t>K’naz</a:t>
            </a:r>
            <a:endParaRPr lang="en-US" dirty="0"/>
          </a:p>
        </p:txBody>
      </p:sp>
    </p:spTree>
    <p:extLst>
      <p:ext uri="{BB962C8B-B14F-4D97-AF65-F5344CB8AC3E}">
        <p14:creationId xmlns:p14="http://schemas.microsoft.com/office/powerpoint/2010/main" val="118138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61950"/>
            <a:ext cx="8381999" cy="4781550"/>
          </a:xfrm>
        </p:spPr>
        <p:txBody>
          <a:bodyPr>
            <a:normAutofit/>
          </a:bodyPr>
          <a:lstStyle/>
          <a:p>
            <a:pPr algn="l"/>
            <a:r>
              <a:rPr lang="en-US" baseline="30000" dirty="0" err="1"/>
              <a:t>Shoftim</a:t>
            </a:r>
            <a:r>
              <a:rPr lang="en-US" baseline="30000" dirty="0"/>
              <a:t> 3.13-15</a:t>
            </a:r>
            <a:r>
              <a:rPr lang="en-US" dirty="0"/>
              <a:t> In confederation with the people of ‘Amon and ‘Amalek, ‘</a:t>
            </a:r>
            <a:r>
              <a:rPr lang="en-US" dirty="0" err="1"/>
              <a:t>Eglon</a:t>
            </a:r>
            <a:r>
              <a:rPr lang="en-US" dirty="0"/>
              <a:t> went out and defeated Isra’el, capturing the City of Date-Palms; and the people of Isra’el served ‘</a:t>
            </a:r>
            <a:r>
              <a:rPr lang="en-US" dirty="0" err="1"/>
              <a:t>Eglon</a:t>
            </a:r>
            <a:r>
              <a:rPr lang="en-US" dirty="0"/>
              <a:t> the king of </a:t>
            </a:r>
            <a:r>
              <a:rPr lang="en-US" dirty="0" err="1"/>
              <a:t>Mo’av</a:t>
            </a:r>
            <a:r>
              <a:rPr lang="en-US" dirty="0"/>
              <a:t> eighteen years.</a:t>
            </a:r>
          </a:p>
        </p:txBody>
      </p:sp>
    </p:spTree>
    <p:extLst>
      <p:ext uri="{BB962C8B-B14F-4D97-AF65-F5344CB8AC3E}">
        <p14:creationId xmlns:p14="http://schemas.microsoft.com/office/powerpoint/2010/main" val="3139551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61950"/>
            <a:ext cx="8381999" cy="4781550"/>
          </a:xfrm>
        </p:spPr>
        <p:txBody>
          <a:bodyPr>
            <a:normAutofit/>
          </a:bodyPr>
          <a:lstStyle/>
          <a:p>
            <a:pPr algn="l"/>
            <a:r>
              <a:rPr lang="en-US" baseline="30000" dirty="0" err="1"/>
              <a:t>Shoftim</a:t>
            </a:r>
            <a:r>
              <a:rPr lang="en-US" baseline="30000" dirty="0"/>
              <a:t> 3.13-15</a:t>
            </a:r>
            <a:r>
              <a:rPr lang="en-US" dirty="0"/>
              <a:t> </a:t>
            </a:r>
            <a:r>
              <a:rPr lang="en-US" dirty="0">
                <a:solidFill>
                  <a:srgbClr val="FFFF99"/>
                </a:solidFill>
              </a:rPr>
              <a:t>But when the people of Isra’el cried out to </a:t>
            </a:r>
            <a:r>
              <a:rPr lang="en-US" cap="small" dirty="0">
                <a:solidFill>
                  <a:srgbClr val="FFFF99"/>
                </a:solidFill>
              </a:rPr>
              <a:t>Adoni</a:t>
            </a:r>
            <a:r>
              <a:rPr lang="en-US" dirty="0">
                <a:solidFill>
                  <a:srgbClr val="FFFF99"/>
                </a:solidFill>
              </a:rPr>
              <a:t>,</a:t>
            </a:r>
            <a:r>
              <a:rPr lang="en-US" dirty="0"/>
              <a:t> </a:t>
            </a:r>
            <a:r>
              <a:rPr lang="en-US" cap="small" dirty="0"/>
              <a:t>Adoni</a:t>
            </a:r>
            <a:r>
              <a:rPr lang="en-US" dirty="0"/>
              <a:t> raised up for them a savior, Ehud the son of Gera, from the tribe of Binyamin, a left-handed man.</a:t>
            </a:r>
          </a:p>
        </p:txBody>
      </p:sp>
    </p:spTree>
    <p:extLst>
      <p:ext uri="{BB962C8B-B14F-4D97-AF65-F5344CB8AC3E}">
        <p14:creationId xmlns:p14="http://schemas.microsoft.com/office/powerpoint/2010/main" val="1926562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62068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457200" indent="-457200" algn="l">
              <a:buFont typeface="+mj-lt"/>
              <a:buAutoNum type="arabicPeriod"/>
            </a:pPr>
            <a:r>
              <a:rPr lang="en-US" dirty="0"/>
              <a:t>Do you </a:t>
            </a:r>
            <a:r>
              <a:rPr lang="en-US" u="sng" dirty="0"/>
              <a:t>remember</a:t>
            </a:r>
            <a:r>
              <a:rPr lang="en-US" dirty="0"/>
              <a:t> to pray daily?</a:t>
            </a:r>
          </a:p>
          <a:p>
            <a:pPr marL="457200" indent="-457200" algn="l">
              <a:buFont typeface="+mj-lt"/>
              <a:buAutoNum type="arabicPeriod"/>
            </a:pPr>
            <a:r>
              <a:rPr lang="en-US" dirty="0"/>
              <a:t>Do you read scripture daily?</a:t>
            </a:r>
          </a:p>
          <a:p>
            <a:pPr marL="457200" indent="-457200" algn="l">
              <a:buFont typeface="+mj-lt"/>
              <a:buAutoNum type="arabicPeriod"/>
            </a:pPr>
            <a:r>
              <a:rPr lang="en-US" dirty="0"/>
              <a:t>Do you pray/read daily with your spouse and children?</a:t>
            </a:r>
          </a:p>
          <a:p>
            <a:pPr marL="457200" indent="-457200" algn="l">
              <a:buFont typeface="+mj-lt"/>
              <a:buAutoNum type="arabicPeriod"/>
            </a:pPr>
            <a:r>
              <a:rPr lang="en-US" dirty="0"/>
              <a:t>Do you attend corporate prayer?</a:t>
            </a:r>
          </a:p>
          <a:p>
            <a:pPr marL="742950" indent="-742950" algn="l">
              <a:buFont typeface="+mj-lt"/>
              <a:buAutoNum type="arabicPeriod"/>
            </a:pPr>
            <a:endParaRPr lang="en-US" dirty="0"/>
          </a:p>
        </p:txBody>
      </p:sp>
    </p:spTree>
    <p:extLst>
      <p:ext uri="{BB962C8B-B14F-4D97-AF65-F5344CB8AC3E}">
        <p14:creationId xmlns:p14="http://schemas.microsoft.com/office/powerpoint/2010/main" val="3428144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altLang="en-US" dirty="0"/>
              <a:t>I know that sometimes, life happens too fast, and the day gets away.  But, </a:t>
            </a:r>
            <a:r>
              <a:rPr lang="en-US" altLang="en-US" u="sng" dirty="0"/>
              <a:t>almost</a:t>
            </a:r>
            <a:r>
              <a:rPr lang="en-US" altLang="en-US" dirty="0"/>
              <a:t> daily, regularly.  </a:t>
            </a:r>
          </a:p>
          <a:p>
            <a:pPr algn="l"/>
            <a:r>
              <a:rPr lang="en-US" altLang="en-US" dirty="0"/>
              <a:t>Prayer doesn’t fix issues, but it changes the atmosphere, </a:t>
            </a:r>
            <a:r>
              <a:rPr lang="en-US" altLang="en-US" dirty="0">
                <a:solidFill>
                  <a:srgbClr val="FFFF99"/>
                </a:solidFill>
              </a:rPr>
              <a:t>brings Yeshua into the situation</a:t>
            </a:r>
            <a:r>
              <a:rPr lang="en-US" altLang="en-US" dirty="0"/>
              <a:t>, so that solutions emerge.  “I never thought of that…”   “I have an idea.”</a:t>
            </a:r>
          </a:p>
          <a:p>
            <a:pPr algn="l"/>
            <a:endParaRPr lang="en-US" dirty="0"/>
          </a:p>
        </p:txBody>
      </p:sp>
    </p:spTree>
    <p:extLst>
      <p:ext uri="{BB962C8B-B14F-4D97-AF65-F5344CB8AC3E}">
        <p14:creationId xmlns:p14="http://schemas.microsoft.com/office/powerpoint/2010/main" val="136375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r>
              <a:rPr lang="en-US" dirty="0"/>
              <a:t>I have a mystery for you!</a:t>
            </a:r>
          </a:p>
        </p:txBody>
      </p:sp>
    </p:spTree>
    <p:extLst>
      <p:ext uri="{BB962C8B-B14F-4D97-AF65-F5344CB8AC3E}">
        <p14:creationId xmlns:p14="http://schemas.microsoft.com/office/powerpoint/2010/main" val="3346327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dirty="0"/>
              <a:t>Monday, Oct. 21, is our </a:t>
            </a:r>
            <a:r>
              <a:rPr lang="en-US" altLang="en-US" dirty="0" err="1"/>
              <a:t>Simkhat</a:t>
            </a:r>
            <a:r>
              <a:rPr lang="en-US" altLang="en-US" dirty="0"/>
              <a:t> Torah service.  We will dance with the Torah scroll.  I always make some restriction: only carry and dance with the scroll IF you read…chapter per day, per week.  Not that many carry.  </a:t>
            </a:r>
            <a:endParaRPr lang="en-US" dirty="0"/>
          </a:p>
        </p:txBody>
      </p:sp>
    </p:spTree>
    <p:extLst>
      <p:ext uri="{BB962C8B-B14F-4D97-AF65-F5344CB8AC3E}">
        <p14:creationId xmlns:p14="http://schemas.microsoft.com/office/powerpoint/2010/main" val="2476190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dirty="0"/>
              <a:t>I don’t really watch who, but what if </a:t>
            </a:r>
            <a:r>
              <a:rPr lang="en-US" altLang="en-US" u="sng" dirty="0"/>
              <a:t>all</a:t>
            </a:r>
            <a:r>
              <a:rPr lang="en-US" altLang="en-US" dirty="0"/>
              <a:t> of us could say, at least, a chapter/day!?! </a:t>
            </a:r>
          </a:p>
          <a:p>
            <a:pPr algn="l"/>
            <a:r>
              <a:rPr lang="en-US" altLang="en-US" dirty="0"/>
              <a:t>Start tomorrow, and that will count for my </a:t>
            </a:r>
            <a:r>
              <a:rPr lang="en-US" altLang="en-US" dirty="0" err="1"/>
              <a:t>Simkhat</a:t>
            </a:r>
            <a:r>
              <a:rPr lang="en-US" altLang="en-US" dirty="0"/>
              <a:t> Torah requirement!</a:t>
            </a:r>
          </a:p>
          <a:p>
            <a:pPr algn="l"/>
            <a:endParaRPr lang="en-US" dirty="0"/>
          </a:p>
        </p:txBody>
      </p:sp>
    </p:spTree>
    <p:extLst>
      <p:ext uri="{BB962C8B-B14F-4D97-AF65-F5344CB8AC3E}">
        <p14:creationId xmlns:p14="http://schemas.microsoft.com/office/powerpoint/2010/main" val="2288931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616621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Other issues “to remember”</a:t>
            </a:r>
          </a:p>
        </p:txBody>
      </p:sp>
    </p:spTree>
    <p:extLst>
      <p:ext uri="{BB962C8B-B14F-4D97-AF65-F5344CB8AC3E}">
        <p14:creationId xmlns:p14="http://schemas.microsoft.com/office/powerpoint/2010/main" val="390501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Shmot</a:t>
            </a:r>
            <a:r>
              <a:rPr lang="en-US" baseline="30000" dirty="0"/>
              <a:t>/Ex 20.8-10 </a:t>
            </a:r>
            <a:r>
              <a:rPr lang="en-US" b="1" baseline="30000" dirty="0"/>
              <a:t> </a:t>
            </a:r>
            <a:r>
              <a:rPr lang="en-US" dirty="0"/>
              <a:t>“</a:t>
            </a:r>
            <a:r>
              <a:rPr lang="en-US" dirty="0">
                <a:solidFill>
                  <a:srgbClr val="FFFF99"/>
                </a:solidFill>
              </a:rPr>
              <a:t>Remember [</a:t>
            </a:r>
            <a:r>
              <a:rPr lang="he-IL" b="1" dirty="0">
                <a:solidFill>
                  <a:srgbClr val="FFFF99"/>
                </a:solidFill>
                <a:latin typeface="David" panose="020E0502060401010101" pitchFamily="34" charset="-79"/>
                <a:cs typeface="David" panose="020E0502060401010101" pitchFamily="34" charset="-79"/>
              </a:rPr>
              <a:t>זכור</a:t>
            </a:r>
            <a:r>
              <a:rPr lang="en-US" dirty="0">
                <a:solidFill>
                  <a:srgbClr val="FFFF99"/>
                </a:solidFill>
              </a:rPr>
              <a:t>]</a:t>
            </a:r>
            <a:r>
              <a:rPr lang="en-US" dirty="0"/>
              <a:t>Yom Shabbat, to keep it holy. You are to work six days, and do all your work, </a:t>
            </a:r>
            <a:r>
              <a:rPr lang="en-US" b="1" baseline="30000" dirty="0"/>
              <a:t> </a:t>
            </a:r>
            <a:r>
              <a:rPr lang="en-US" dirty="0"/>
              <a:t>but the seventh day is a Shabbat to </a:t>
            </a:r>
            <a:r>
              <a:rPr lang="en-US" cap="small" dirty="0"/>
              <a:t>Adoni</a:t>
            </a:r>
            <a:r>
              <a:rPr lang="en-US" dirty="0"/>
              <a:t> your God.</a:t>
            </a:r>
          </a:p>
          <a:p>
            <a:pPr algn="l"/>
            <a:r>
              <a:rPr lang="en-US" baseline="30000" dirty="0" err="1"/>
              <a:t>Dvarim</a:t>
            </a:r>
            <a:r>
              <a:rPr lang="en-US" baseline="30000" dirty="0"/>
              <a:t>/Dt.5.12 </a:t>
            </a:r>
            <a:r>
              <a:rPr lang="en-US" dirty="0"/>
              <a:t>‘</a:t>
            </a:r>
            <a:r>
              <a:rPr lang="en-US" dirty="0">
                <a:solidFill>
                  <a:srgbClr val="FFFF99"/>
                </a:solidFill>
              </a:rPr>
              <a:t>Observe [</a:t>
            </a:r>
            <a:r>
              <a:rPr lang="he-IL" b="1" dirty="0">
                <a:solidFill>
                  <a:srgbClr val="FFFF99"/>
                </a:solidFill>
                <a:latin typeface="David" panose="020E0502060401010101" pitchFamily="34" charset="-79"/>
                <a:cs typeface="David" panose="020E0502060401010101" pitchFamily="34" charset="-79"/>
              </a:rPr>
              <a:t>שמור</a:t>
            </a:r>
            <a:r>
              <a:rPr lang="en-US" dirty="0">
                <a:solidFill>
                  <a:srgbClr val="FFFF99"/>
                </a:solidFill>
              </a:rPr>
              <a:t>]</a:t>
            </a:r>
            <a:r>
              <a:rPr lang="en-US" dirty="0"/>
              <a:t> Yom Shabbat to keep it holy, as </a:t>
            </a:r>
            <a:r>
              <a:rPr lang="en-US" cap="small" dirty="0"/>
              <a:t>Adoni</a:t>
            </a:r>
            <a:r>
              <a:rPr lang="en-US" dirty="0"/>
              <a:t> your God commanded you</a:t>
            </a:r>
          </a:p>
        </p:txBody>
      </p:sp>
    </p:spTree>
    <p:extLst>
      <p:ext uri="{BB962C8B-B14F-4D97-AF65-F5344CB8AC3E}">
        <p14:creationId xmlns:p14="http://schemas.microsoft.com/office/powerpoint/2010/main" val="251275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Acts 19.18-20 </a:t>
            </a:r>
            <a:r>
              <a:rPr lang="en-US" u="sng" baseline="30000" dirty="0"/>
              <a:t>CJB</a:t>
            </a:r>
            <a:r>
              <a:rPr lang="en-US" b="1" baseline="30000" dirty="0"/>
              <a:t> </a:t>
            </a:r>
            <a:r>
              <a:rPr lang="en-US" dirty="0"/>
              <a:t>Many of those </a:t>
            </a:r>
            <a:r>
              <a:rPr lang="en-US" dirty="0">
                <a:solidFill>
                  <a:srgbClr val="FFFF99"/>
                </a:solidFill>
              </a:rPr>
              <a:t>who had earlier made professions </a:t>
            </a:r>
            <a:r>
              <a:rPr lang="en-US" dirty="0"/>
              <a:t>of faith now came and admitted publicly their evil deeds; and a considerable number of those who had engaged in occult practices threw their scrolls in a pile and burned them in public.</a:t>
            </a:r>
          </a:p>
        </p:txBody>
      </p:sp>
    </p:spTree>
    <p:extLst>
      <p:ext uri="{BB962C8B-B14F-4D97-AF65-F5344CB8AC3E}">
        <p14:creationId xmlns:p14="http://schemas.microsoft.com/office/powerpoint/2010/main" val="4236676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19.18-20</a:t>
            </a:r>
            <a:r>
              <a:rPr lang="en-US" b="1" baseline="30000" dirty="0"/>
              <a:t>  </a:t>
            </a:r>
            <a:r>
              <a:rPr lang="en-US" dirty="0"/>
              <a:t>When they calculated the value of the scrolls, it came to fifty thousand </a:t>
            </a:r>
            <a:r>
              <a:rPr lang="en-US" i="1" dirty="0"/>
              <a:t>drachma</a:t>
            </a:r>
            <a:r>
              <a:rPr lang="en-US" dirty="0"/>
              <a:t>s. Thus the message about the Lord continued in a powerful way to grow in influence.</a:t>
            </a:r>
          </a:p>
        </p:txBody>
      </p:sp>
    </p:spTree>
    <p:extLst>
      <p:ext uri="{BB962C8B-B14F-4D97-AF65-F5344CB8AC3E}">
        <p14:creationId xmlns:p14="http://schemas.microsoft.com/office/powerpoint/2010/main" val="137292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Passover</a:t>
            </a:r>
            <a:r>
              <a:rPr lang="en-US" dirty="0"/>
              <a:t> </a:t>
            </a:r>
            <a:r>
              <a:rPr lang="en-US" baseline="30000" dirty="0" err="1"/>
              <a:t>Shmot</a:t>
            </a:r>
            <a:r>
              <a:rPr lang="en-US" baseline="30000" dirty="0"/>
              <a:t>/Ex 12.13-14</a:t>
            </a:r>
            <a:r>
              <a:rPr lang="en-US" dirty="0"/>
              <a:t> The blood will serve you as a sign marking the houses where you are; when I see the blood, I will pass over [</a:t>
            </a:r>
            <a:r>
              <a:rPr lang="en-US" dirty="0" err="1"/>
              <a:t>pasakh</a:t>
            </a:r>
            <a:r>
              <a:rPr lang="en-US" dirty="0"/>
              <a:t>] you — when I strike the land of Egypt, the death blow will not strike you.  </a:t>
            </a:r>
          </a:p>
        </p:txBody>
      </p:sp>
    </p:spTree>
    <p:extLst>
      <p:ext uri="{BB962C8B-B14F-4D97-AF65-F5344CB8AC3E}">
        <p14:creationId xmlns:p14="http://schemas.microsoft.com/office/powerpoint/2010/main" val="78577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Shmot</a:t>
            </a:r>
            <a:r>
              <a:rPr lang="en-US" baseline="30000" dirty="0"/>
              <a:t>/Ex 12.13-14</a:t>
            </a:r>
            <a:r>
              <a:rPr lang="en-US" dirty="0"/>
              <a:t>  “‘</a:t>
            </a:r>
            <a:r>
              <a:rPr lang="en-US" dirty="0">
                <a:solidFill>
                  <a:srgbClr val="FFFF99"/>
                </a:solidFill>
              </a:rPr>
              <a:t>This will be a day for you to remember and celebrate </a:t>
            </a:r>
            <a:r>
              <a:rPr lang="en-US" dirty="0"/>
              <a:t>as a festival to Adonai; from generation to generation you are to celebrate it by a perpetual regulation.</a:t>
            </a:r>
          </a:p>
        </p:txBody>
      </p:sp>
    </p:spTree>
    <p:extLst>
      <p:ext uri="{BB962C8B-B14F-4D97-AF65-F5344CB8AC3E}">
        <p14:creationId xmlns:p14="http://schemas.microsoft.com/office/powerpoint/2010/main" val="130634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Shmot</a:t>
            </a:r>
            <a:r>
              <a:rPr lang="en-US" baseline="30000" dirty="0"/>
              <a:t>/Ex </a:t>
            </a:r>
            <a:r>
              <a:rPr lang="en-US" cap="small" baseline="30000" dirty="0"/>
              <a:t>17.14</a:t>
            </a:r>
            <a:r>
              <a:rPr lang="en-US" cap="small" dirty="0"/>
              <a:t> Adoni</a:t>
            </a:r>
            <a:r>
              <a:rPr lang="en-US" dirty="0"/>
              <a:t> said to Moshe, “</a:t>
            </a:r>
            <a:r>
              <a:rPr lang="en-US" dirty="0">
                <a:solidFill>
                  <a:srgbClr val="FFFF99"/>
                </a:solidFill>
              </a:rPr>
              <a:t>Write this in a book to be remembered</a:t>
            </a:r>
            <a:r>
              <a:rPr lang="en-US" dirty="0"/>
              <a:t>, and tell it to </a:t>
            </a:r>
            <a:r>
              <a:rPr lang="en-US" dirty="0" err="1"/>
              <a:t>Y’hoshua</a:t>
            </a:r>
            <a:r>
              <a:rPr lang="en-US" dirty="0"/>
              <a:t>: I will completely blot out any memory of ‘Amalek from under heaven.”</a:t>
            </a:r>
          </a:p>
        </p:txBody>
      </p:sp>
    </p:spTree>
    <p:extLst>
      <p:ext uri="{BB962C8B-B14F-4D97-AF65-F5344CB8AC3E}">
        <p14:creationId xmlns:p14="http://schemas.microsoft.com/office/powerpoint/2010/main" val="61196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026" name="Picture 2" descr="Image result for if you keep doing the same thing">
            <a:extLst>
              <a:ext uri="{FF2B5EF4-FFF2-40B4-BE49-F238E27FC236}">
                <a16:creationId xmlns:a16="http://schemas.microsoft.com/office/drawing/2014/main" id="{3F5EF908-7F59-4C11-9786-C718A1EEE3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48" t="20701" r="18752" b="12954"/>
          <a:stretch/>
        </p:blipFill>
        <p:spPr bwMode="auto">
          <a:xfrm>
            <a:off x="88564" y="361950"/>
            <a:ext cx="8381999" cy="480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94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err="1"/>
              <a:t>Dvarim</a:t>
            </a:r>
            <a:r>
              <a:rPr lang="en-US" baseline="30000" dirty="0"/>
              <a:t>/Dt. 25.1-19 </a:t>
            </a:r>
            <a:r>
              <a:rPr lang="en-US" dirty="0"/>
              <a:t>“</a:t>
            </a:r>
            <a:r>
              <a:rPr lang="en-US" dirty="0">
                <a:solidFill>
                  <a:srgbClr val="FFFF99"/>
                </a:solidFill>
              </a:rPr>
              <a:t>Remember what ‘Amalek did </a:t>
            </a:r>
            <a:r>
              <a:rPr lang="en-US" dirty="0"/>
              <a:t>to you on the road as you were coming out of Egypt, how he met you by the road, attacked those in the rear, those who were exhausted and straggling behind when you were tired and weary…you are to blot out all memory of ‘Amalek from under heaven. </a:t>
            </a:r>
            <a:r>
              <a:rPr lang="en-US" dirty="0">
                <a:solidFill>
                  <a:srgbClr val="FFFF99"/>
                </a:solidFill>
              </a:rPr>
              <a:t>Don’t forget!</a:t>
            </a:r>
          </a:p>
        </p:txBody>
      </p:sp>
    </p:spTree>
    <p:extLst>
      <p:ext uri="{BB962C8B-B14F-4D97-AF65-F5344CB8AC3E}">
        <p14:creationId xmlns:p14="http://schemas.microsoft.com/office/powerpoint/2010/main" val="4019315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Dvarim</a:t>
            </a:r>
            <a:r>
              <a:rPr lang="en-US" baseline="30000" dirty="0"/>
              <a:t>/Dt 7.18</a:t>
            </a:r>
            <a:r>
              <a:rPr lang="en-US" b="1" baseline="30000" dirty="0"/>
              <a:t> </a:t>
            </a:r>
            <a:r>
              <a:rPr lang="en-US" dirty="0"/>
              <a:t>If you think to yourselves, ‘These nations outnumber us; how can we dispossess them?’ nevertheless, </a:t>
            </a:r>
            <a:r>
              <a:rPr lang="en-US" dirty="0">
                <a:solidFill>
                  <a:srgbClr val="FFFF99"/>
                </a:solidFill>
              </a:rPr>
              <a:t>you are not to be afraid of them; you are to remember well what </a:t>
            </a:r>
            <a:r>
              <a:rPr lang="en-US" cap="small" dirty="0">
                <a:solidFill>
                  <a:srgbClr val="FFFF99"/>
                </a:solidFill>
              </a:rPr>
              <a:t>Adoni</a:t>
            </a:r>
            <a:r>
              <a:rPr lang="en-US" dirty="0">
                <a:solidFill>
                  <a:srgbClr val="FFFF99"/>
                </a:solidFill>
              </a:rPr>
              <a:t> your God did to Pharaoh and all of Egypt. </a:t>
            </a:r>
          </a:p>
        </p:txBody>
      </p:sp>
    </p:spTree>
    <p:extLst>
      <p:ext uri="{BB962C8B-B14F-4D97-AF65-F5344CB8AC3E}">
        <p14:creationId xmlns:p14="http://schemas.microsoft.com/office/powerpoint/2010/main" val="4041013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Dvarim</a:t>
            </a:r>
            <a:r>
              <a:rPr lang="en-US" baseline="30000" dirty="0"/>
              <a:t>/Dt 9.6-7</a:t>
            </a:r>
            <a:r>
              <a:rPr lang="en-US" dirty="0"/>
              <a:t> For </a:t>
            </a:r>
            <a:r>
              <a:rPr lang="en-US" dirty="0">
                <a:solidFill>
                  <a:srgbClr val="FFFF99"/>
                </a:solidFill>
              </a:rPr>
              <a:t>you are a </a:t>
            </a:r>
            <a:r>
              <a:rPr lang="en-US" dirty="0" err="1">
                <a:solidFill>
                  <a:srgbClr val="FFFF99"/>
                </a:solidFill>
              </a:rPr>
              <a:t>stiffnecked</a:t>
            </a:r>
            <a:r>
              <a:rPr lang="en-US" dirty="0">
                <a:solidFill>
                  <a:srgbClr val="FFFF99"/>
                </a:solidFill>
              </a:rPr>
              <a:t> people! Remember, don’t forget,</a:t>
            </a:r>
            <a:r>
              <a:rPr lang="en-US" dirty="0"/>
              <a:t> how you made </a:t>
            </a:r>
            <a:r>
              <a:rPr lang="en-US" cap="small" dirty="0"/>
              <a:t>Adoni</a:t>
            </a:r>
            <a:r>
              <a:rPr lang="en-US" dirty="0"/>
              <a:t> your God angry in the desert. From the day you left the land of Egypt till you arrived at this place, </a:t>
            </a:r>
            <a:r>
              <a:rPr lang="en-US" dirty="0">
                <a:solidFill>
                  <a:srgbClr val="FFFF99"/>
                </a:solidFill>
              </a:rPr>
              <a:t>you have been rebelling against </a:t>
            </a:r>
            <a:r>
              <a:rPr lang="en-US" cap="small" dirty="0">
                <a:solidFill>
                  <a:srgbClr val="FFFF99"/>
                </a:solidFill>
              </a:rPr>
              <a:t>Adoni</a:t>
            </a:r>
            <a:r>
              <a:rPr lang="en-US" cap="small" dirty="0"/>
              <a:t>.</a:t>
            </a:r>
            <a:endParaRPr lang="en-US" dirty="0"/>
          </a:p>
        </p:txBody>
      </p:sp>
    </p:spTree>
    <p:extLst>
      <p:ext uri="{BB962C8B-B14F-4D97-AF65-F5344CB8AC3E}">
        <p14:creationId xmlns:p14="http://schemas.microsoft.com/office/powerpoint/2010/main" val="426591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Dvarim</a:t>
            </a:r>
            <a:r>
              <a:rPr lang="en-US" baseline="30000" dirty="0"/>
              <a:t>/Dt. 15.12-14</a:t>
            </a:r>
            <a:r>
              <a:rPr lang="en-US" dirty="0"/>
              <a:t> If your kinsman, a Hebrew man or woman, is sold to you, he is to serve you for six years; but in the seventh year, you are to set him free</a:t>
            </a:r>
            <a:r>
              <a:rPr lang="en-US" b="1" dirty="0"/>
              <a:t>…</a:t>
            </a:r>
            <a:r>
              <a:rPr lang="en-US" dirty="0">
                <a:solidFill>
                  <a:srgbClr val="FFFF99"/>
                </a:solidFill>
              </a:rPr>
              <a:t>Remember that you were a slave in the land of Egypt, </a:t>
            </a:r>
            <a:r>
              <a:rPr lang="en-US" dirty="0"/>
              <a:t>and </a:t>
            </a:r>
            <a:r>
              <a:rPr lang="en-US" cap="small" dirty="0"/>
              <a:t>Adoni</a:t>
            </a:r>
            <a:r>
              <a:rPr lang="en-US" dirty="0"/>
              <a:t> your God redeemed you.</a:t>
            </a:r>
          </a:p>
        </p:txBody>
      </p:sp>
    </p:spTree>
    <p:extLst>
      <p:ext uri="{BB962C8B-B14F-4D97-AF65-F5344CB8AC3E}">
        <p14:creationId xmlns:p14="http://schemas.microsoft.com/office/powerpoint/2010/main" val="897803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Matt 28.18-20</a:t>
            </a:r>
            <a:r>
              <a:rPr lang="en-US" dirty="0"/>
              <a:t> </a:t>
            </a:r>
            <a:r>
              <a:rPr lang="en-US" sz="4200" dirty="0"/>
              <a:t>“All authority in heaven and on earth has been given to me.</a:t>
            </a:r>
            <a:r>
              <a:rPr lang="en-US" sz="4200" b="1" baseline="30000" dirty="0"/>
              <a:t> </a:t>
            </a:r>
            <a:r>
              <a:rPr lang="en-US" sz="4200" dirty="0"/>
              <a:t>Therefore, go and make people from all nations into </a:t>
            </a:r>
            <a:r>
              <a:rPr lang="en-US" sz="4200" i="1" dirty="0" err="1"/>
              <a:t>talmidim</a:t>
            </a:r>
            <a:r>
              <a:rPr lang="en-US" sz="4200" dirty="0"/>
              <a:t>, immersing them into the reality of the Father, the Son and the </a:t>
            </a:r>
            <a:r>
              <a:rPr lang="en-US" sz="4200" i="1" dirty="0"/>
              <a:t>Ruakh </a:t>
            </a:r>
            <a:r>
              <a:rPr lang="en-US" sz="4200" i="1" dirty="0" err="1"/>
              <a:t>HaKodesh</a:t>
            </a:r>
            <a:r>
              <a:rPr lang="en-US" sz="4200" dirty="0"/>
              <a:t>,</a:t>
            </a:r>
            <a:endParaRPr lang="en-US" sz="4200" dirty="0">
              <a:solidFill>
                <a:srgbClr val="FFFF99"/>
              </a:solidFill>
            </a:endParaRPr>
          </a:p>
        </p:txBody>
      </p:sp>
    </p:spTree>
    <p:extLst>
      <p:ext uri="{BB962C8B-B14F-4D97-AF65-F5344CB8AC3E}">
        <p14:creationId xmlns:p14="http://schemas.microsoft.com/office/powerpoint/2010/main" val="76181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28.18-20</a:t>
            </a:r>
            <a:r>
              <a:rPr lang="en-US" dirty="0"/>
              <a:t> </a:t>
            </a:r>
            <a:r>
              <a:rPr lang="en-US" sz="4200" b="1" baseline="30000" dirty="0"/>
              <a:t> </a:t>
            </a:r>
            <a:r>
              <a:rPr lang="en-US" sz="4200" dirty="0"/>
              <a:t>and teaching them to obey everything that I have commanded you. And </a:t>
            </a:r>
            <a:r>
              <a:rPr lang="en-US" sz="4200" dirty="0">
                <a:solidFill>
                  <a:srgbClr val="FFFF99"/>
                </a:solidFill>
              </a:rPr>
              <a:t>remember! I will be with you always, yes, even until the end of the age.”</a:t>
            </a:r>
          </a:p>
        </p:txBody>
      </p:sp>
    </p:spTree>
    <p:extLst>
      <p:ext uri="{BB962C8B-B14F-4D97-AF65-F5344CB8AC3E}">
        <p14:creationId xmlns:p14="http://schemas.microsoft.com/office/powerpoint/2010/main" val="1807867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Lk. 17.32</a:t>
            </a:r>
            <a:r>
              <a:rPr lang="en-US" b="1" baseline="30000" dirty="0"/>
              <a:t> </a:t>
            </a:r>
            <a:r>
              <a:rPr lang="en-US" dirty="0"/>
              <a:t>Remember Lot’s wife!</a:t>
            </a:r>
          </a:p>
          <a:p>
            <a:pPr algn="l"/>
            <a:r>
              <a:rPr lang="en-US" baseline="30000" dirty="0"/>
              <a:t>Ro 11.18 </a:t>
            </a:r>
            <a:r>
              <a:rPr lang="en-US" dirty="0"/>
              <a:t>Don’t boast as if you were better than the branches! However, if you do boast, </a:t>
            </a:r>
            <a:r>
              <a:rPr lang="en-US" dirty="0">
                <a:solidFill>
                  <a:srgbClr val="FFFF99"/>
                </a:solidFill>
              </a:rPr>
              <a:t>remember that you are not supporting the root, the root is supporting you.</a:t>
            </a:r>
          </a:p>
        </p:txBody>
      </p:sp>
    </p:spTree>
    <p:extLst>
      <p:ext uri="{BB962C8B-B14F-4D97-AF65-F5344CB8AC3E}">
        <p14:creationId xmlns:p14="http://schemas.microsoft.com/office/powerpoint/2010/main" val="823839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BB6D2B68-B859-4942-ABED-E7903DF6E623}"/>
              </a:ext>
            </a:extLst>
          </p:cNvPr>
          <p:cNvPicPr>
            <a:picLocks noChangeAspect="1"/>
          </p:cNvPicPr>
          <p:nvPr/>
        </p:nvPicPr>
        <p:blipFill>
          <a:blip r:embed="rId3"/>
          <a:stretch>
            <a:fillRect/>
          </a:stretch>
        </p:blipFill>
        <p:spPr>
          <a:xfrm>
            <a:off x="243798" y="167431"/>
            <a:ext cx="8291278" cy="4808637"/>
          </a:xfrm>
          <a:prstGeom prst="rect">
            <a:avLst/>
          </a:prstGeom>
        </p:spPr>
      </p:pic>
      <p:sp>
        <p:nvSpPr>
          <p:cNvPr id="3" name="TextBox 2">
            <a:extLst>
              <a:ext uri="{FF2B5EF4-FFF2-40B4-BE49-F238E27FC236}">
                <a16:creationId xmlns:a16="http://schemas.microsoft.com/office/drawing/2014/main" id="{97719C27-C824-4A46-89C6-EF6BE0F0A288}"/>
              </a:ext>
            </a:extLst>
          </p:cNvPr>
          <p:cNvSpPr txBox="1"/>
          <p:nvPr/>
        </p:nvSpPr>
        <p:spPr>
          <a:xfrm flipH="1">
            <a:off x="427037" y="2604515"/>
            <a:ext cx="7620000"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Do you remember America?</a:t>
            </a:r>
          </a:p>
        </p:txBody>
      </p:sp>
    </p:spTree>
    <p:extLst>
      <p:ext uri="{BB962C8B-B14F-4D97-AF65-F5344CB8AC3E}">
        <p14:creationId xmlns:p14="http://schemas.microsoft.com/office/powerpoint/2010/main" val="3247816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BD288-0AA7-4172-9984-5FE2B19A29B9}"/>
              </a:ext>
            </a:extLst>
          </p:cNvPr>
          <p:cNvPicPr>
            <a:picLocks noChangeAspect="1"/>
          </p:cNvPicPr>
          <p:nvPr/>
        </p:nvPicPr>
        <p:blipFill>
          <a:blip r:embed="rId3"/>
          <a:stretch>
            <a:fillRect/>
          </a:stretch>
        </p:blipFill>
        <p:spPr>
          <a:xfrm>
            <a:off x="161749" y="0"/>
            <a:ext cx="8455376" cy="51435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sz="2000" dirty="0">
                <a:hlinkClick r:id="rId4"/>
              </a:rPr>
              <a:t>https://www.prageru.com/video/goodbye-america/</a:t>
            </a:r>
            <a:r>
              <a:rPr lang="en-US" sz="2000" dirty="0"/>
              <a:t> </a:t>
            </a:r>
          </a:p>
          <a:p>
            <a:pPr algn="l"/>
            <a:endParaRPr lang="en-US" dirty="0"/>
          </a:p>
        </p:txBody>
      </p:sp>
    </p:spTree>
    <p:extLst>
      <p:ext uri="{BB962C8B-B14F-4D97-AF65-F5344CB8AC3E}">
        <p14:creationId xmlns:p14="http://schemas.microsoft.com/office/powerpoint/2010/main" val="1935516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Remember your covenant!</a:t>
            </a:r>
          </a:p>
          <a:p>
            <a:pPr algn="l"/>
            <a:r>
              <a:rPr lang="en-US" baseline="30000" dirty="0"/>
              <a:t>Mal. 3.14-16</a:t>
            </a:r>
            <a:r>
              <a:rPr lang="en-US" dirty="0"/>
              <a:t> </a:t>
            </a:r>
            <a:r>
              <a:rPr lang="en-US" cap="small" dirty="0"/>
              <a:t>Adoni</a:t>
            </a:r>
            <a:r>
              <a:rPr lang="en-US" dirty="0"/>
              <a:t> is witness between you and the wife of your youth that you have broken faith with her, though she is your companion, your wife by covenant. </a:t>
            </a:r>
            <a:r>
              <a:rPr lang="en-US" b="1" baseline="30000" dirty="0"/>
              <a:t> </a:t>
            </a:r>
            <a:r>
              <a:rPr lang="en-US" dirty="0"/>
              <a:t>And hasn’t he made [them] one [flesh] in order to have spiritual offspring? </a:t>
            </a:r>
          </a:p>
        </p:txBody>
      </p:sp>
    </p:spTree>
    <p:extLst>
      <p:ext uri="{BB962C8B-B14F-4D97-AF65-F5344CB8AC3E}">
        <p14:creationId xmlns:p14="http://schemas.microsoft.com/office/powerpoint/2010/main" val="413394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514350"/>
            <a:ext cx="8381999" cy="4781550"/>
          </a:xfrm>
        </p:spPr>
        <p:txBody>
          <a:bodyPr>
            <a:normAutofit/>
          </a:bodyPr>
          <a:lstStyle/>
          <a:p>
            <a:pPr algn="l"/>
            <a:r>
              <a:rPr lang="en-US" dirty="0"/>
              <a:t> </a:t>
            </a:r>
          </a:p>
        </p:txBody>
      </p:sp>
      <p:pic>
        <p:nvPicPr>
          <p:cNvPr id="2050" name="Picture 2" descr="Image result for if you keep doing the same thing">
            <a:extLst>
              <a:ext uri="{FF2B5EF4-FFF2-40B4-BE49-F238E27FC236}">
                <a16:creationId xmlns:a16="http://schemas.microsoft.com/office/drawing/2014/main" id="{44E3ED99-57ED-4153-B8C8-2E0B4940F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404878"/>
            <a:ext cx="5332412" cy="47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30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Mal. 3.14-16</a:t>
            </a:r>
            <a:r>
              <a:rPr lang="en-US" dirty="0"/>
              <a:t> For what the one [flesh] seeks is a seed from God. Therefore, take heed to your spirit, and don’t break faith with the wife of your youth. “For I hate divorce,” says </a:t>
            </a:r>
            <a:r>
              <a:rPr lang="en-US" cap="small" dirty="0"/>
              <a:t>Adoni </a:t>
            </a:r>
            <a:r>
              <a:rPr lang="en-US" dirty="0"/>
              <a:t>the God of Isra’el.</a:t>
            </a:r>
          </a:p>
        </p:txBody>
      </p:sp>
    </p:spTree>
    <p:extLst>
      <p:ext uri="{BB962C8B-B14F-4D97-AF65-F5344CB8AC3E}">
        <p14:creationId xmlns:p14="http://schemas.microsoft.com/office/powerpoint/2010/main" val="1064429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From Dr. James Dobson:</a:t>
            </a:r>
          </a:p>
          <a:p>
            <a:pPr algn="l"/>
            <a:r>
              <a:rPr lang="en-US" dirty="0"/>
              <a:t>Let me illustrate this principle further with a finding from the world of nature. Other than dogs, which I have always loved, the animals that fascinate me most are elephants. </a:t>
            </a:r>
          </a:p>
        </p:txBody>
      </p:sp>
    </p:spTree>
    <p:extLst>
      <p:ext uri="{BB962C8B-B14F-4D97-AF65-F5344CB8AC3E}">
        <p14:creationId xmlns:p14="http://schemas.microsoft.com/office/powerpoint/2010/main" val="3303119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These magnificent creatures are highly emotional and surprisingly intelligent. I suppose that's why it is disturbing to see them suffering the encroachment of civilization.</a:t>
            </a:r>
          </a:p>
        </p:txBody>
      </p:sp>
    </p:spTree>
    <p:extLst>
      <p:ext uri="{BB962C8B-B14F-4D97-AF65-F5344CB8AC3E}">
        <p14:creationId xmlns:p14="http://schemas.microsoft.com/office/powerpoint/2010/main" val="543764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a:bodyPr>
          <a:lstStyle/>
          <a:p>
            <a:pPr algn="l"/>
            <a:r>
              <a:rPr lang="en-US" dirty="0"/>
              <a:t>That is happening in the Pilanesberg National Park in northwestern South Africa. Rangers there have reported that young bull elephants in that region have become increasingly violent in recent years—especially to nearby white rhinos.</a:t>
            </a:r>
          </a:p>
        </p:txBody>
      </p:sp>
    </p:spTree>
    <p:extLst>
      <p:ext uri="{BB962C8B-B14F-4D97-AF65-F5344CB8AC3E}">
        <p14:creationId xmlns:p14="http://schemas.microsoft.com/office/powerpoint/2010/main" val="3024496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Without provocation, an elephant will knock a rhinoceros over and then kneel and gore it to death. This is not typical elephant behavior, and it's been very difficult to explain.</a:t>
            </a:r>
          </a:p>
        </p:txBody>
      </p:sp>
    </p:spTree>
    <p:extLst>
      <p:ext uri="{BB962C8B-B14F-4D97-AF65-F5344CB8AC3E}">
        <p14:creationId xmlns:p14="http://schemas.microsoft.com/office/powerpoint/2010/main" val="322691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20000"/>
          </a:bodyPr>
          <a:lstStyle/>
          <a:p>
            <a:pPr algn="l"/>
            <a:r>
              <a:rPr lang="en-US" dirty="0"/>
              <a:t>But now game wardens think they've cracked the code. Apparently, the aggressiveness is a by-product of government programs to reduce elephant populations by killing the older elephants. </a:t>
            </a:r>
            <a:r>
              <a:rPr lang="en-US" dirty="0">
                <a:solidFill>
                  <a:srgbClr val="FFFF99"/>
                </a:solidFill>
              </a:rPr>
              <a:t>Almost all of the young rogues were orphaned when they were calves, depriving them of adult [bull elephant] contact.</a:t>
            </a:r>
          </a:p>
        </p:txBody>
      </p:sp>
    </p:spTree>
    <p:extLst>
      <p:ext uri="{BB962C8B-B14F-4D97-AF65-F5344CB8AC3E}">
        <p14:creationId xmlns:p14="http://schemas.microsoft.com/office/powerpoint/2010/main" val="68270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Under normal circumstances, </a:t>
            </a:r>
            <a:r>
              <a:rPr lang="en-US" dirty="0">
                <a:solidFill>
                  <a:srgbClr val="FFFF99"/>
                </a:solidFill>
              </a:rPr>
              <a:t>dominant older bulls keep the young elephants in line and serve as role models for them</a:t>
            </a:r>
            <a:r>
              <a:rPr lang="en-US" dirty="0"/>
              <a:t>. In the absence of that influence, "juvenile delinquent" elephants grow up and terrorize their neighbors.</a:t>
            </a:r>
          </a:p>
        </p:txBody>
      </p:sp>
    </p:spTree>
    <p:extLst>
      <p:ext uri="{BB962C8B-B14F-4D97-AF65-F5344CB8AC3E}">
        <p14:creationId xmlns:p14="http://schemas.microsoft.com/office/powerpoint/2010/main" val="549294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I know it's risky to apply animal behavior too liberally to human beings, but the parallel here is too striking to ignore. Let me say it one more time. </a:t>
            </a:r>
            <a:r>
              <a:rPr lang="en-US" dirty="0">
                <a:solidFill>
                  <a:srgbClr val="FFFF99"/>
                </a:solidFill>
              </a:rPr>
              <a:t>The absence of early supervision and discipline is often catastrophic—for teenagers </a:t>
            </a:r>
            <a:r>
              <a:rPr lang="en-US" i="1" dirty="0">
                <a:solidFill>
                  <a:srgbClr val="FFFF99"/>
                </a:solidFill>
              </a:rPr>
              <a:t>and</a:t>
            </a:r>
            <a:r>
              <a:rPr lang="en-US" dirty="0">
                <a:solidFill>
                  <a:srgbClr val="FFFF99"/>
                </a:solidFill>
              </a:rPr>
              <a:t> for elephants. </a:t>
            </a:r>
          </a:p>
        </p:txBody>
      </p:sp>
    </p:spTree>
    <p:extLst>
      <p:ext uri="{BB962C8B-B14F-4D97-AF65-F5344CB8AC3E}">
        <p14:creationId xmlns:p14="http://schemas.microsoft.com/office/powerpoint/2010/main" val="2545896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dirty="0"/>
              <a:t>I also want to offer a word of advice to mothers, especially those who are in what feels to them like a loveless marriage. You may be the wife of a good provider, a decent man, and even a solid moral religious man. But, alas, he's not romantic enough, and you're thinking about getting out. </a:t>
            </a:r>
          </a:p>
        </p:txBody>
      </p:sp>
    </p:spTree>
    <p:extLst>
      <p:ext uri="{BB962C8B-B14F-4D97-AF65-F5344CB8AC3E}">
        <p14:creationId xmlns:p14="http://schemas.microsoft.com/office/powerpoint/2010/main" val="3484345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Seventy percent of those who file for divorce are women, many of them for the reason I've just described. Before you call it quits, think of your children. What is it going to do to those kids, both boys and girls, for you to bail? </a:t>
            </a:r>
          </a:p>
        </p:txBody>
      </p:sp>
    </p:spTree>
    <p:extLst>
      <p:ext uri="{BB962C8B-B14F-4D97-AF65-F5344CB8AC3E}">
        <p14:creationId xmlns:p14="http://schemas.microsoft.com/office/powerpoint/2010/main" val="210930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r>
              <a:rPr lang="en-US" dirty="0"/>
              <a:t>There </a:t>
            </a:r>
            <a:r>
              <a:rPr lang="en-US" u="sng" dirty="0"/>
              <a:t>is</a:t>
            </a:r>
            <a:r>
              <a:rPr lang="en-US" dirty="0"/>
              <a:t> an exception to that.</a:t>
            </a:r>
          </a:p>
        </p:txBody>
      </p:sp>
    </p:spTree>
    <p:extLst>
      <p:ext uri="{BB962C8B-B14F-4D97-AF65-F5344CB8AC3E}">
        <p14:creationId xmlns:p14="http://schemas.microsoft.com/office/powerpoint/2010/main" val="725660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That may not be what you wanted me to say, but by sharing these thoughts, I might save some women from making a huge mistake. Think and pray hard before tearing your family in two.</a:t>
            </a:r>
          </a:p>
        </p:txBody>
      </p:sp>
    </p:spTree>
    <p:extLst>
      <p:ext uri="{BB962C8B-B14F-4D97-AF65-F5344CB8AC3E}">
        <p14:creationId xmlns:p14="http://schemas.microsoft.com/office/powerpoint/2010/main" val="944027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Takeaway: prepare for life.</a:t>
            </a:r>
          </a:p>
          <a:p>
            <a:r>
              <a:rPr lang="en-US" dirty="0"/>
              <a:t>Remember daily </a:t>
            </a:r>
          </a:p>
          <a:p>
            <a:r>
              <a:rPr lang="en-US" dirty="0"/>
              <a:t>prayer and reading, </a:t>
            </a:r>
          </a:p>
          <a:p>
            <a:r>
              <a:rPr lang="en-US" dirty="0"/>
              <a:t>and accountability </a:t>
            </a:r>
          </a:p>
          <a:p>
            <a:r>
              <a:rPr lang="en-US" dirty="0" err="1"/>
              <a:t>Simkhat</a:t>
            </a:r>
            <a:r>
              <a:rPr lang="en-US" dirty="0"/>
              <a:t> Torah Oct. 21</a:t>
            </a:r>
          </a:p>
        </p:txBody>
      </p:sp>
    </p:spTree>
    <p:extLst>
      <p:ext uri="{BB962C8B-B14F-4D97-AF65-F5344CB8AC3E}">
        <p14:creationId xmlns:p14="http://schemas.microsoft.com/office/powerpoint/2010/main" val="808663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457200" indent="-457200" algn="l">
              <a:buFont typeface="+mj-lt"/>
              <a:buAutoNum type="arabicPeriod"/>
            </a:pPr>
            <a:r>
              <a:rPr lang="en-US" dirty="0"/>
              <a:t>Do you pray daily?</a:t>
            </a:r>
          </a:p>
          <a:p>
            <a:pPr marL="457200" indent="-457200" algn="l">
              <a:buFont typeface="+mj-lt"/>
              <a:buAutoNum type="arabicPeriod"/>
            </a:pPr>
            <a:r>
              <a:rPr lang="en-US" dirty="0"/>
              <a:t>Do you read scripture daily?</a:t>
            </a:r>
          </a:p>
          <a:p>
            <a:pPr marL="457200" indent="-457200" algn="l">
              <a:buFont typeface="+mj-lt"/>
              <a:buAutoNum type="arabicPeriod"/>
            </a:pPr>
            <a:r>
              <a:rPr lang="en-US" dirty="0"/>
              <a:t>Do you pray/read daily with your spouse and children?</a:t>
            </a:r>
          </a:p>
          <a:p>
            <a:pPr marL="457200" indent="-457200" algn="l">
              <a:buFont typeface="+mj-lt"/>
              <a:buAutoNum type="arabicPeriod"/>
            </a:pPr>
            <a:r>
              <a:rPr lang="en-US" dirty="0"/>
              <a:t>Do you attend corporate prayer?</a:t>
            </a:r>
          </a:p>
          <a:p>
            <a:pPr marL="742950" indent="-742950" algn="l">
              <a:buFont typeface="+mj-lt"/>
              <a:buAutoNum type="arabicPeriod"/>
            </a:pPr>
            <a:endParaRPr lang="en-US" dirty="0"/>
          </a:p>
        </p:txBody>
      </p:sp>
    </p:spTree>
    <p:extLst>
      <p:ext uri="{BB962C8B-B14F-4D97-AF65-F5344CB8AC3E}">
        <p14:creationId xmlns:p14="http://schemas.microsoft.com/office/powerpoint/2010/main" val="3599017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62536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09736" y="212428"/>
            <a:ext cx="8339931" cy="4718645"/>
          </a:xfrm>
        </p:spPr>
        <p:txBody>
          <a:bodyPr/>
          <a:lstStyle/>
          <a:p>
            <a:pPr lvl="0" algn="r"/>
            <a:endParaRPr lang="en-US" altLang="en-US" sz="3889" dirty="0">
              <a:solidFill>
                <a:srgbClr val="FFFFFF"/>
              </a:solidFill>
              <a:cs typeface="David" panose="020E0502060401010101" pitchFamily="34" charset="-79"/>
            </a:endParaRPr>
          </a:p>
          <a:p>
            <a:pPr lvl="0" algn="r"/>
            <a:endParaRPr lang="en-US" altLang="en-US" sz="3456" dirty="0">
              <a:solidFill>
                <a:srgbClr val="FFFFFF"/>
              </a:solidFill>
              <a:cs typeface="David" panose="020E0502060401010101" pitchFamily="34" charset="-79"/>
            </a:endParaRPr>
          </a:p>
          <a:p>
            <a:pPr lvl="0" algn="r"/>
            <a:endParaRPr lang="en-US" altLang="en-US" sz="3456" dirty="0">
              <a:solidFill>
                <a:srgbClr val="FFFFFF"/>
              </a:solidFill>
              <a:cs typeface="David" panose="020E0502060401010101" pitchFamily="34" charset="-79"/>
            </a:endParaRPr>
          </a:p>
          <a:p>
            <a:pPr algn="r" rtl="1"/>
            <a:r>
              <a:rPr lang="he-IL" sz="5761" b="1" dirty="0">
                <a:latin typeface="David" panose="020E0502060401010101" pitchFamily="34" charset="-79"/>
                <a:cs typeface="David" panose="020E0502060401010101" pitchFamily="34" charset="-79"/>
              </a:rPr>
              <a:t>וַיִּקְרָא</a:t>
            </a:r>
            <a:r>
              <a:rPr lang="en-US" altLang="en-US" sz="3456" dirty="0">
                <a:solidFill>
                  <a:srgbClr val="FFFFFF"/>
                </a:solidFill>
                <a:cs typeface="David" panose="020E0502060401010101" pitchFamily="34" charset="-79"/>
              </a:rPr>
              <a:t>Vayikra</a:t>
            </a:r>
            <a:r>
              <a:rPr lang="en-US" altLang="en-US" sz="6337" b="1" dirty="0">
                <a:solidFill>
                  <a:srgbClr val="FFFFFF"/>
                </a:solidFill>
                <a:latin typeface="David" panose="020E0502060401010101" pitchFamily="34" charset="-79"/>
                <a:cs typeface="David" panose="020E0502060401010101" pitchFamily="34" charset="-79"/>
              </a:rPr>
              <a:t> </a:t>
            </a:r>
            <a:endParaRPr lang="en-US" dirty="0"/>
          </a:p>
          <a:p>
            <a:pPr lvl="0" algn="r"/>
            <a:r>
              <a:rPr lang="en-US" altLang="en-US" dirty="0">
                <a:solidFill>
                  <a:srgbClr val="FFFFFF"/>
                </a:solidFill>
                <a:cs typeface="David" panose="020E0502060401010101" pitchFamily="34" charset="-79"/>
              </a:rPr>
              <a:t>(Leviticus) 23:22</a:t>
            </a:r>
          </a:p>
          <a:p>
            <a:pPr marL="0" indent="0" algn="r"/>
            <a:r>
              <a:rPr lang="en-US" altLang="en-US" sz="2736" dirty="0">
                <a:solidFill>
                  <a:srgbClr val="FFFFFF"/>
                </a:solidFill>
              </a:rPr>
              <a:t>   </a:t>
            </a:r>
            <a:r>
              <a:rPr lang="en-US" altLang="en-US" sz="2736" i="1" dirty="0">
                <a:solidFill>
                  <a:srgbClr val="FFFFFF"/>
                </a:solidFill>
                <a:cs typeface="David" panose="020E0502060401010101" pitchFamily="34" charset="-79"/>
              </a:rPr>
              <a:t>(from) Emor (Speak) </a:t>
            </a:r>
            <a:r>
              <a:rPr lang="he-IL" sz="3889" b="1" dirty="0">
                <a:latin typeface="David" panose="020E0502060401010101" pitchFamily="34" charset="-79"/>
                <a:cs typeface="David" panose="020E0502060401010101" pitchFamily="34" charset="-79"/>
              </a:rPr>
              <a:t>אמור</a:t>
            </a:r>
            <a:endParaRPr lang="en-US" sz="4753"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476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a:solidFill>
                  <a:srgbClr val="FFFF00"/>
                </a:solidFill>
              </a:rPr>
              <a:t>Vayikra (Leviticus) 23:24</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algn="l" defTabSz="658459" eaLnBrk="0" hangingPunct="0">
              <a:defRPr/>
            </a:pPr>
            <a:r>
              <a:rPr lang="he-IL" altLang="en-US" sz="1296" b="1" dirty="0">
                <a:solidFill>
                  <a:srgbClr val="000000"/>
                </a:solidFill>
                <a:latin typeface="Arial" panose="020B0604020202020204" pitchFamily="34" charset="0"/>
                <a:cs typeface="Arial" panose="020B0604020202020204" pitchFamily="34" charset="0"/>
              </a:rPr>
              <a:t>ג</a:t>
            </a:r>
            <a:r>
              <a:rPr lang="en-US" altLang="en-US" sz="1296" dirty="0">
                <a:solidFill>
                  <a:srgbClr val="000000"/>
                </a:solidFill>
                <a:latin typeface="Arial" panose="020B0604020202020204" pitchFamily="34" charset="0"/>
                <a:cs typeface="Arial" pitchFamily="34" charset="0"/>
              </a:rPr>
              <a:t> </a:t>
            </a:r>
            <a:r>
              <a:rPr lang="he-IL" altLang="en-US" sz="1296" dirty="0">
                <a:solidFill>
                  <a:srgbClr val="000000"/>
                </a:solidFill>
                <a:latin typeface="Arial" panose="020B0604020202020204" pitchFamily="34" charset="0"/>
                <a:cs typeface="Arial" panose="020B0604020202020204" pitchFamily="34" charset="0"/>
              </a:rPr>
              <a:t>כִּי שֵׁם יְהוָה אֶקְרָא</a:t>
            </a:r>
            <a:r>
              <a:rPr lang="en-US" altLang="en-US" sz="1296" dirty="0">
                <a:solidFill>
                  <a:srgbClr val="000000"/>
                </a:solidFill>
                <a:latin typeface="Arial" panose="020B0604020202020204" pitchFamily="34" charset="0"/>
                <a:cs typeface="Arial" pitchFamily="34" charset="0"/>
              </a:rPr>
              <a:t>  </a:t>
            </a:r>
            <a:r>
              <a:rPr lang="he-IL" altLang="en-US" sz="1368" dirty="0">
                <a:solidFill>
                  <a:srgbClr val="000000"/>
                </a:solidFill>
                <a:latin typeface="Arial" panose="020B0604020202020204" pitchFamily="34" charset="0"/>
                <a:cs typeface="Arial" panose="020B0604020202020204" pitchFamily="34" charset="0"/>
              </a:rPr>
              <a:t>ס</a:t>
            </a:r>
            <a:r>
              <a:rPr lang="en-US" altLang="en-US" sz="576" dirty="0">
                <a:solidFill>
                  <a:srgbClr val="000000"/>
                </a:solidFill>
                <a:latin typeface="Arial" panose="020B0604020202020204" pitchFamily="34" charset="0"/>
                <a:cs typeface="Arial" pitchFamily="34" charset="0"/>
              </a:rPr>
              <a:t> </a:t>
            </a:r>
            <a:r>
              <a:rPr lang="he-IL" altLang="en-US" sz="576" dirty="0">
                <a:solidFill>
                  <a:srgbClr val="000000"/>
                </a:solidFill>
                <a:latin typeface="Arial" panose="020B0604020202020204" pitchFamily="34" charset="0"/>
                <a:cs typeface="Arial" panose="020B0604020202020204" pitchFamily="34" charset="0"/>
              </a:rPr>
              <a:t>הָבוּ גֹדֶל לֵאלֹהֵינוּ׃</a:t>
            </a:r>
            <a:r>
              <a:rPr lang="en-US" altLang="en-US" sz="576" dirty="0">
                <a:solidFill>
                  <a:srgbClr val="000000"/>
                </a:solidFill>
                <a:latin typeface="Arial" panose="020B0604020202020204" pitchFamily="34" charset="0"/>
                <a:cs typeface="Arial" pitchFamily="34" charset="0"/>
              </a:rPr>
              <a:t> </a:t>
            </a:r>
            <a:endParaRPr lang="en-US" altLang="en-US" sz="1296"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486767"/>
            <a:ext cx="7900988" cy="4554041"/>
          </a:xfrm>
        </p:spPr>
        <p:txBody>
          <a:bodyPr>
            <a:normAutofit/>
          </a:bodyPr>
          <a:lstStyle/>
          <a:p>
            <a:pPr marL="0" indent="0" algn="r" rtl="1"/>
            <a:r>
              <a:rPr lang="he-IL" sz="4681" b="1" dirty="0">
                <a:latin typeface="David" panose="020E0502060401010101" pitchFamily="34" charset="-79"/>
                <a:cs typeface="David" panose="020E0502060401010101" pitchFamily="34" charset="-79"/>
              </a:rPr>
              <a:t>דַּבֵּ֛ר אֶל־בְּנֵ֥י יִשְׂרָאֵ֖ל לֵאמֹ֑ר בַּחֹ֨דֶשׁ הַשְּׁבִיעִ֜י בְּאֶחָ֣ד לַחֹ֗דֶשׁ יִהְיֶ֤ה לָכֶם֙</a:t>
            </a:r>
            <a:endParaRPr lang="en-US" sz="4681" b="1" dirty="0">
              <a:latin typeface="David" panose="020E0502060401010101" pitchFamily="34" charset="-79"/>
              <a:cs typeface="David" panose="020E0502060401010101" pitchFamily="34" charset="-79"/>
            </a:endParaRPr>
          </a:p>
          <a:p>
            <a:r>
              <a:rPr lang="en-US" sz="1600" dirty="0"/>
              <a:t> </a:t>
            </a:r>
            <a:r>
              <a:rPr lang="en-US" sz="1600" baseline="30000" dirty="0"/>
              <a:t> </a:t>
            </a:r>
          </a:p>
          <a:p>
            <a:r>
              <a:rPr lang="en-US" sz="4000" dirty="0"/>
              <a:t>“Tell the people of Isra’el, ‘In the seventh month, the first of the month is to be for you</a:t>
            </a:r>
          </a:p>
        </p:txBody>
      </p:sp>
    </p:spTree>
    <p:extLst>
      <p:ext uri="{BB962C8B-B14F-4D97-AF65-F5344CB8AC3E}">
        <p14:creationId xmlns:p14="http://schemas.microsoft.com/office/powerpoint/2010/main" val="192935066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109866</TotalTime>
  <Words>3435</Words>
  <Application>Microsoft Office PowerPoint</Application>
  <PresentationFormat>Custom</PresentationFormat>
  <Paragraphs>391</Paragraphs>
  <Slides>73</Slides>
  <Notes>73</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73</vt:i4>
      </vt:variant>
    </vt:vector>
  </HeadingPairs>
  <TitlesOfParts>
    <vt:vector size="82" baseType="lpstr">
      <vt:lpstr>Arial</vt:lpstr>
      <vt:lpstr>Arial Rounded MT Bold</vt:lpstr>
      <vt:lpstr>Calibri</vt:lpstr>
      <vt:lpstr>Calibri Light</vt:lpstr>
      <vt:lpstr>David</vt:lpstr>
      <vt:lpstr>1_Default Design</vt:lpstr>
      <vt:lpstr>27_Default Design</vt:lpstr>
      <vt:lpstr>128_Default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Vayikra (Leviticus) 23:24</vt:lpstr>
      <vt:lpstr>Vayikra (Leviticus) 23:24</vt:lpstr>
      <vt:lpstr>Vayikra (Leviticus) 23:25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3047</cp:revision>
  <dcterms:created xsi:type="dcterms:W3CDTF">2006-04-21T19:34:43Z</dcterms:created>
  <dcterms:modified xsi:type="dcterms:W3CDTF">2019-09-30T14:57:10Z</dcterms:modified>
</cp:coreProperties>
</file>