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100"/>
  </p:notesMasterIdLst>
  <p:handoutMasterIdLst>
    <p:handoutMasterId r:id="rId101"/>
  </p:handoutMasterIdLst>
  <p:sldIdLst>
    <p:sldId id="2045" r:id="rId4"/>
    <p:sldId id="62725" r:id="rId5"/>
    <p:sldId id="62724" r:id="rId6"/>
    <p:sldId id="62716" r:id="rId7"/>
    <p:sldId id="62717" r:id="rId8"/>
    <p:sldId id="62721" r:id="rId9"/>
    <p:sldId id="62789" r:id="rId10"/>
    <p:sldId id="62718" r:id="rId11"/>
    <p:sldId id="62792" r:id="rId12"/>
    <p:sldId id="62800" r:id="rId13"/>
    <p:sldId id="62795" r:id="rId14"/>
    <p:sldId id="62820" r:id="rId15"/>
    <p:sldId id="62786" r:id="rId16"/>
    <p:sldId id="62802" r:id="rId17"/>
    <p:sldId id="62775" r:id="rId18"/>
    <p:sldId id="62777" r:id="rId19"/>
    <p:sldId id="62796" r:id="rId20"/>
    <p:sldId id="62771" r:id="rId21"/>
    <p:sldId id="62719" r:id="rId22"/>
    <p:sldId id="62773" r:id="rId23"/>
    <p:sldId id="62785" r:id="rId24"/>
    <p:sldId id="62798" r:id="rId25"/>
    <p:sldId id="62727" r:id="rId26"/>
    <p:sldId id="62738" r:id="rId27"/>
    <p:sldId id="62739" r:id="rId28"/>
    <p:sldId id="62740" r:id="rId29"/>
    <p:sldId id="62741" r:id="rId30"/>
    <p:sldId id="62744" r:id="rId31"/>
    <p:sldId id="62737" r:id="rId32"/>
    <p:sldId id="62776" r:id="rId33"/>
    <p:sldId id="62735" r:id="rId34"/>
    <p:sldId id="62745" r:id="rId35"/>
    <p:sldId id="62746" r:id="rId36"/>
    <p:sldId id="62758" r:id="rId37"/>
    <p:sldId id="62759" r:id="rId38"/>
    <p:sldId id="62743" r:id="rId39"/>
    <p:sldId id="62755" r:id="rId40"/>
    <p:sldId id="62809" r:id="rId41"/>
    <p:sldId id="62754" r:id="rId42"/>
    <p:sldId id="62749" r:id="rId43"/>
    <p:sldId id="62742" r:id="rId44"/>
    <p:sldId id="62747" r:id="rId45"/>
    <p:sldId id="62810" r:id="rId46"/>
    <p:sldId id="62720" r:id="rId47"/>
    <p:sldId id="62751" r:id="rId48"/>
    <p:sldId id="62732" r:id="rId49"/>
    <p:sldId id="62750" r:id="rId50"/>
    <p:sldId id="62752" r:id="rId51"/>
    <p:sldId id="62766" r:id="rId52"/>
    <p:sldId id="62765" r:id="rId53"/>
    <p:sldId id="62767" r:id="rId54"/>
    <p:sldId id="62756" r:id="rId55"/>
    <p:sldId id="62814" r:id="rId56"/>
    <p:sldId id="62761" r:id="rId57"/>
    <p:sldId id="62760" r:id="rId58"/>
    <p:sldId id="62762" r:id="rId59"/>
    <p:sldId id="62813" r:id="rId60"/>
    <p:sldId id="62812" r:id="rId61"/>
    <p:sldId id="62811" r:id="rId62"/>
    <p:sldId id="62817" r:id="rId63"/>
    <p:sldId id="62764" r:id="rId64"/>
    <p:sldId id="62763" r:id="rId65"/>
    <p:sldId id="62781" r:id="rId66"/>
    <p:sldId id="62779" r:id="rId67"/>
    <p:sldId id="62807" r:id="rId68"/>
    <p:sldId id="62780" r:id="rId69"/>
    <p:sldId id="62818" r:id="rId70"/>
    <p:sldId id="62808" r:id="rId71"/>
    <p:sldId id="62783" r:id="rId72"/>
    <p:sldId id="62806" r:id="rId73"/>
    <p:sldId id="62815" r:id="rId74"/>
    <p:sldId id="62772" r:id="rId75"/>
    <p:sldId id="62803" r:id="rId76"/>
    <p:sldId id="62784" r:id="rId77"/>
    <p:sldId id="62728" r:id="rId78"/>
    <p:sldId id="62757" r:id="rId79"/>
    <p:sldId id="62733" r:id="rId80"/>
    <p:sldId id="62753" r:id="rId81"/>
    <p:sldId id="62748" r:id="rId82"/>
    <p:sldId id="62816" r:id="rId83"/>
    <p:sldId id="62778" r:id="rId84"/>
    <p:sldId id="62774" r:id="rId85"/>
    <p:sldId id="62734" r:id="rId86"/>
    <p:sldId id="62823" r:id="rId87"/>
    <p:sldId id="62822" r:id="rId88"/>
    <p:sldId id="62782" r:id="rId89"/>
    <p:sldId id="62799" r:id="rId90"/>
    <p:sldId id="62770" r:id="rId91"/>
    <p:sldId id="62708" r:id="rId92"/>
    <p:sldId id="62787" r:id="rId93"/>
    <p:sldId id="62788" r:id="rId94"/>
    <p:sldId id="62797" r:id="rId95"/>
    <p:sldId id="62819" r:id="rId96"/>
    <p:sldId id="62769" r:id="rId97"/>
    <p:sldId id="62821" r:id="rId98"/>
    <p:sldId id="256" r:id="rId9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0299"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32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06.03 As G-d Permits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21,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06.03 As G-d Permits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21, 2020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rthynews.com/54185-hungary-warns-of-christian-persecution-in-europ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orthynews.com/54185-hungary-warns-of-christian-persecution-in-europ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orthynews.com/54185-hungary-warns-of-christian-persecution-in-europ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pendoorsusa.org/christian-persecution/stories/the-10-most-dangerous-places-for-christia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hekcompany.co/who-we-a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opendoorsusa.org/christian-persecution/stories/the-secret-plan-to-save-north-korea/"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worthynews.com/54185-hungary-warns-of-christian-persecution-in-europ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worthynews.com/54185-hungary-warns-of-christian-persecution-in-europe"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familytalk.widen.net/view/pdf/gg4ei1x069/11162020THENEXTJIHAD1.pdf?t.download=true"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06.03 As G-d Permits </a:t>
            </a:r>
          </a:p>
        </p:txBody>
      </p:sp>
      <p:sp>
        <p:nvSpPr>
          <p:cNvPr id="5" name="Rectangle 3"/>
          <p:cNvSpPr>
            <a:spLocks noGrp="1" noChangeArrowheads="1"/>
          </p:cNvSpPr>
          <p:nvPr>
            <p:ph type="dt" idx="1"/>
          </p:nvPr>
        </p:nvSpPr>
        <p:spPr>
          <a:ln/>
        </p:spPr>
        <p:txBody>
          <a:bodyPr/>
          <a:lstStyle/>
          <a:p>
            <a:r>
              <a:rPr lang="en-US" altLang="en-US">
                <a:solidFill>
                  <a:prstClr val="white"/>
                </a:solidFill>
              </a:rPr>
              <a:t>Nov 21,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86417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are confused!  No, we just have the synergy of the covenants and the energy of the Ruakh!</a:t>
            </a:r>
          </a:p>
          <a:p>
            <a:r>
              <a:rPr lang="en-US" dirty="0"/>
              <a:t>Important to NOT disrespect the believing world, even if they aren’t aware of Torah, etc.</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47289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0713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https://www.opendoorsusa.org/christian-persecution/stories/the-10-most-dangerous-places-for-christians/</a:t>
            </a:r>
          </a:p>
          <a:p>
            <a:r>
              <a:rPr lang="en-US" dirty="0"/>
              <a:t>We are doing it three weeks late.  That gives it a Jewish spin.</a:t>
            </a:r>
          </a:p>
          <a:p>
            <a:r>
              <a:rPr lang="en-US" dirty="0"/>
              <a:t>Persecution of believers is NOT a surprise to Yeshua…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61593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53481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54192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18906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71717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https://www.worthynews.com/54185-hungary-warns-of-christian-persecution-in-europe</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57575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https://www.worthynews.com/54185-hungary-warns-of-christian-persecution-in-europe</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79872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fontAlgn="base"/>
            <a:r>
              <a:rPr lang="en-US" b="0" i="0" dirty="0">
                <a:solidFill>
                  <a:srgbClr val="000000"/>
                </a:solidFill>
                <a:effectLst/>
              </a:rPr>
              <a:t>One of the Emirates’ world-class airlines, Etihad, has already established daily scheduled flights between Abu Dhabi and Tel Aviv, to begin service in March of next year, assuming the COVID-19 pandemic is under control by then.</a:t>
            </a:r>
          </a:p>
          <a:p>
            <a:pPr algn="l" fontAlgn="base"/>
            <a:r>
              <a:rPr lang="en-US" b="0" i="0" dirty="0">
                <a:solidFill>
                  <a:srgbClr val="000000"/>
                </a:solidFill>
                <a:effectLst/>
              </a:rPr>
              <a:t>Etihad this week posted to social media a video advertisement welcoming Emiratis to book flights on the new route and enjoy all Israel has to offer.</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257276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https://www.worthynews.com/54185-hungary-warns-of-christian-persecution-in-europe</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62121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https://www.opendoorsusa.org/christian-persecution/stories/the-10-most-dangerous-places-for-christians/</a:t>
            </a:r>
            <a:endParaRPr lang="en-US" sz="1050" dirty="0"/>
          </a:p>
          <a:p>
            <a:endParaRPr lang="en-US" sz="1600"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4719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580303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8535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6422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04800" y="4200144"/>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25036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2807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046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fontScale="92500" lnSpcReduction="10000"/>
          </a:bodyPr>
          <a:lstStyle/>
          <a:p>
            <a:r>
              <a:rPr lang="en-US" sz="1050" dirty="0"/>
              <a:t>https://familytalk.widen.net/view/pdf/gg4ei1x069/11162020THENEXTJIHAD1.pdf?t.download=true</a:t>
            </a:r>
          </a:p>
          <a:p>
            <a:r>
              <a:rPr lang="en-US" dirty="0"/>
              <a:t>I just decided at the very beginning, I was going to have a relationship with both of them. I was doing shuttle diplomacy. I was picking up the phone, talking to my mom, talking to my dad, negotiating between the two of them, eventually allowed my parents to sort of find their faith again. </a:t>
            </a:r>
          </a:p>
          <a:p>
            <a:r>
              <a:rPr lang="en-US" dirty="0"/>
              <a:t>My mom went out to the mailbox one day. We were in Florence, South Carolina. We were at the end of our rope. I mean, people bringing us food... We couldn't pay the power bill. We were in poverty. There was a scholarship in the mail for my mom to attend a Bible institute at Liberty University. We moved on faith to Lynchburg, Virginia. We stayed in the dorms that summer until Mom could find a house and a job.</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65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https://thekcompany.co/who-we-are/</a:t>
            </a:r>
            <a:endParaRPr lang="en-US" sz="1050" dirty="0"/>
          </a:p>
          <a:p>
            <a:endParaRPr lang="en-US" sz="1050" dirty="0"/>
          </a:p>
          <a:p>
            <a:r>
              <a:rPr lang="en-US" dirty="0"/>
              <a:t>What is the Simon Wiesenthal Center?</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65942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First time any Arab government has acknowledged the Jewish Temple.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08228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154062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https://en.wikipedia.org/wiki/Simon_Wiesenthal_Center</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25619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Premier Nazi Hunter of the World</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064741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08830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79891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a:p>
            <a:r>
              <a:rPr lang="en-US" b="0" i="0" dirty="0">
                <a:effectLst/>
              </a:rPr>
              <a:t>So, the rabbi and the pastor are on a </a:t>
            </a:r>
            <a:r>
              <a:rPr lang="en-US" b="0" i="0" dirty="0" err="1">
                <a:effectLst/>
              </a:rPr>
              <a:t>planeflight</a:t>
            </a:r>
            <a:r>
              <a:rPr lang="en-US" b="0" i="0" dirty="0">
                <a:effectLst/>
              </a:rPr>
              <a:t>…</a:t>
            </a:r>
          </a:p>
          <a:p>
            <a:r>
              <a:rPr lang="en-US" b="0" i="0" dirty="0">
                <a:effectLst/>
              </a:rPr>
              <a:t>Rabbi Cooper told me his stories about being an advocate for Jews trapped in the Soviet Union, as a leader of the Soviet Jew Removement, and it was a part of history I didn't even know about. As I was watching socialism become a fixation of American politics suddenly</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9181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066437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970532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532895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23145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Mark Hughes</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289390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588774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973781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637470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934424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https://familytalk.widen.net/view/pdf/gg4ei1x069/11162020THENEXTJIHAD1.pdf?t.download=true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807899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045866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854399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182891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r>
              <a:rPr lang="en-US" dirty="0"/>
              <a:t> One of the girls said, "We begged Leah to convert. She refused to convert, so they're keeping her." While we're talking right now, that young woman with more faith than anybody I know, is in the captivity of Boko Haram for one reason: she will not deny Jesus.</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4428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58901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Jeremiah Pena.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781771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993953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4214542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877959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86297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048569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657344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4106444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731496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https://www.americamagazine.org/politics-society/2018/01/25/chinese-christian-churches-face-new-threats-state-religious-code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95828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https://www.americamagazine.org/politics-society/2018/01/25/chinese-christian-churches-face-new-threats-state-religious-code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52492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forgot who sent it.  Sorry.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 have a weekly Zoom prayer meeting with JB, Winograd, and a some other rabbis.  A few weeks ago, one was really passionate that this was the Week of prayer for Persecuted Believers, and few participate.  Nov. 1.  In fact, in 25 years of Or HaOlam, I don’t think we’ve ever had a focus on that.   Maybe once in 1996, we had a rep from Voice of the Martyrs.  So my friends cry sort of sat in my mind.  Besides, that week we had Orphan Shabbat, and Oxana’s worship concert, then the next week Miriam </a:t>
            </a:r>
            <a:r>
              <a:rPr lang="en-US" dirty="0" err="1"/>
              <a:t>Chernak</a:t>
            </a:r>
            <a:r>
              <a:rPr lang="en-US" dirty="0"/>
              <a:t>.  However, today’s verse speaks to it.</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478870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http://www.beyondchinatown.com/2014/12/30/sanjiang-church-demolished/</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4195035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853568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https://familytalk.widen.net/view/pdf/ulmxuvxjd8/11172020THENEXTJIHAD2.pdf?t.download=true</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713878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https://www.opendoorsusa.org/christian-persecution/stories/the-10-most-dangerous-places-for-christians/</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615795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101523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0140686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109240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950171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https://www.opendoorsusa.org/christian-persecution/stories/the-secret-plan-to-save-north-korea/</a:t>
            </a:r>
            <a:endParaRPr lang="en-US" sz="1050" dirty="0"/>
          </a:p>
          <a:p>
            <a:endParaRPr lang="en-US" sz="1050" dirty="0"/>
          </a:p>
          <a:p>
            <a:r>
              <a:rPr lang="en-US" sz="1800" dirty="0"/>
              <a:t>They share with their kids when teens, and hopefully can keep secrets.</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8842575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1457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307884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https://www.opendoorsusa.org/christian-persecution/stories/the-secret-plan-to-save-north-korea/</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108097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5535406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https://www.worthynews.com/54185-hungary-warns-of-christian-persecution-in-europe</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344914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https://www.worthynews.com/54185-hungary-warns-of-christian-persecution-in-europe</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83410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https://www.opendoorsusa.org/christian-persecution/stories/the-10-most-dangerous-places-for-christians/</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3787734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https://www.worthynews.com/54239-thousands-flee-after-militants-behead-christians-in-mozambique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cxnSp>
        <p:nvCxnSpPr>
          <p:cNvPr id="8" name="Straight Arrow Connector 7">
            <a:extLst>
              <a:ext uri="{FF2B5EF4-FFF2-40B4-BE49-F238E27FC236}">
                <a16:creationId xmlns:a16="http://schemas.microsoft.com/office/drawing/2014/main" id="{1CF52295-0221-470D-9B1D-30442EA72A9A}"/>
              </a:ext>
            </a:extLst>
          </p:cNvPr>
          <p:cNvCxnSpPr/>
          <p:nvPr/>
        </p:nvCxnSpPr>
        <p:spPr>
          <a:xfrm>
            <a:off x="4800600" y="19050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986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hlinkClick r:id="rId3"/>
              </a:rPr>
              <a:t>https://familytalk.widen.net/view/pdf/gg4ei1x069/11162020THENEXTJIHAD1.pdf?t.download=true</a:t>
            </a:r>
            <a:endParaRPr lang="en-US" sz="1050" dirty="0"/>
          </a:p>
          <a:p>
            <a:pPr marL="0" marR="0" lvl="0" indent="0" defTabSz="914400" eaLnBrk="1" latinLnBrk="0" hangingPunct="1">
              <a:lnSpc>
                <a:spcPct val="100000"/>
              </a:lnSpc>
              <a:buClrTx/>
              <a:buSzTx/>
              <a:buFontTx/>
              <a:buNone/>
              <a:tabLst/>
              <a:defRPr/>
            </a:pPr>
            <a:endParaRPr lang="en-US" dirty="0"/>
          </a:p>
          <a:p>
            <a:pPr marL="0" marR="0" lvl="0" indent="0" defTabSz="914400" eaLnBrk="1" latinLnBrk="0" hangingPunct="1">
              <a:lnSpc>
                <a:spcPct val="100000"/>
              </a:lnSpc>
              <a:buClrTx/>
              <a:buSzTx/>
              <a:buFontTx/>
              <a:buNone/>
              <a:tabLst/>
              <a:defRPr/>
            </a:pPr>
            <a:r>
              <a:rPr lang="en-US" dirty="0"/>
              <a:t>We are used to this in the USA,  tend to think it’s normative.   First Amendment</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5945856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3291874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https://familytalk.widen.net/view/pdf/gg4ei1x069/11162020THENEXTJIHAD1.pdf?t.download=true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769326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42390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is, we don’t know how much ministry, business, family plans, etc. we can do.  It’s really out of our hands.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281519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already out of sync with the culture.   Conceivable it could be viewed as a hate crime to say, however lovingly, that sex is glorious in a marriage between an XX woman and an XY man, but otherwise, a sin in the sight of G-d.</a:t>
            </a:r>
          </a:p>
          <a:p>
            <a:r>
              <a:rPr lang="en-US" dirty="0"/>
              <a:t>Vocabulary of the media is “transgender rights.”   That makes people who want separate men’s and women’s bathrooms and locker rooms seem aggressors.  The term should be “gender privacy rights.”</a:t>
            </a:r>
          </a:p>
          <a:p>
            <a:r>
              <a:rPr lang="en-US" dirty="0"/>
              <a:t>A minor but sort of scary incident to me this week.</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0607703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4216089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844844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Consider John MacArthur and defying California Governor Gavin Newsome to have service.  4000 people and 3 cases of COVID.</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1212419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6194059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3882077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Discipline: Presence: prayer and </a:t>
            </a:r>
            <a:r>
              <a:rPr lang="en-US" dirty="0" err="1"/>
              <a:t>Shma</a:t>
            </a:r>
            <a:r>
              <a:rPr lang="en-US" dirty="0"/>
              <a:t>: hearing from G-d in the Word.</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6297595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7313775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https://familytalk.widen.net/view/pdf/ulmxuvxjd8/11172020THENEXTJIHAD2.pdf?t.download=true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Personally, I’ve been living in a sort of apocalyptic sense of judgment coming since my teens.  Remember this?  It’s sort of back in the consciousness.</a:t>
            </a:r>
          </a:p>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8088106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lvl="1"/>
            <a:r>
              <a:rPr lang="en-US" dirty="0"/>
              <a:t>https://www.youtube.com/watch?v=vRdMa5U8M-0</a:t>
            </a:r>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93951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Right now, with COVID increasing lock downs, contested election, the uncertainty of life is a bit more apparent.  Nevertheless, we can plan with some degree of hope.   Not in most places in the world</a:t>
            </a:r>
          </a:p>
          <a:p>
            <a:endParaRPr lang="en-US" dirty="0"/>
          </a:p>
          <a:p>
            <a:r>
              <a:rPr lang="en-US" dirty="0"/>
              <a:t>[pray]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06.03 As G-d Permits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198694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1830757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0804201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2903336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4041552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8059197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28319197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06.03 As G-d Permits </a:t>
            </a:r>
          </a:p>
        </p:txBody>
      </p:sp>
      <p:sp>
        <p:nvSpPr>
          <p:cNvPr id="5" name="Date Placeholder 4"/>
          <p:cNvSpPr>
            <a:spLocks noGrp="1"/>
          </p:cNvSpPr>
          <p:nvPr>
            <p:ph type="dt" idx="1"/>
          </p:nvPr>
        </p:nvSpPr>
        <p:spPr/>
        <p:txBody>
          <a:bodyPr/>
          <a:lstStyle/>
          <a:p>
            <a:r>
              <a:rPr lang="en-US" altLang="en-US"/>
              <a:t>Nov 21,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11/21/2020</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119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74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2047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0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17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048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816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5526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8286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541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07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3267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population that faces the greatest uncertainty  are our persecuted brothers and sisters in the faith.</a:t>
            </a:r>
          </a:p>
        </p:txBody>
      </p:sp>
    </p:spTree>
    <p:extLst>
      <p:ext uri="{BB962C8B-B14F-4D97-AF65-F5344CB8AC3E}">
        <p14:creationId xmlns:p14="http://schemas.microsoft.com/office/powerpoint/2010/main" val="114814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typically don’t express  ourselves part of the world Christian movement, but theologically, we have LOTS in common.  We flow with Evangelicals, Charismatics, and Synagogues. </a:t>
            </a:r>
          </a:p>
        </p:txBody>
      </p:sp>
    </p:spTree>
    <p:extLst>
      <p:ext uri="{BB962C8B-B14F-4D97-AF65-F5344CB8AC3E}">
        <p14:creationId xmlns:p14="http://schemas.microsoft.com/office/powerpoint/2010/main" val="173901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Life is uncertain, especially if persecuted.</a:t>
            </a:r>
          </a:p>
          <a:p>
            <a:pPr marL="457200" indent="-457200">
              <a:buFont typeface="+mj-lt"/>
              <a:buAutoNum type="arabicPeriod"/>
            </a:pPr>
            <a:r>
              <a:rPr lang="en-US" sz="4000" dirty="0"/>
              <a:t>MUCH persecution of believers</a:t>
            </a:r>
          </a:p>
          <a:p>
            <a:pPr marL="457200" indent="-457200">
              <a:buFont typeface="+mj-lt"/>
              <a:buAutoNum type="arabicPeriod"/>
            </a:pPr>
            <a:r>
              <a:rPr lang="en-US" sz="4000" dirty="0"/>
              <a:t>Will it come to the USA?</a:t>
            </a:r>
          </a:p>
          <a:p>
            <a:pPr marL="457200" indent="-457200">
              <a:buFont typeface="+mj-lt"/>
              <a:buAutoNum type="arabicPeriod"/>
            </a:pPr>
            <a:r>
              <a:rPr lang="en-US" sz="4000" dirty="0"/>
              <a:t>Prepare…by exercising!!</a:t>
            </a:r>
          </a:p>
        </p:txBody>
      </p:sp>
    </p:spTree>
    <p:extLst>
      <p:ext uri="{BB962C8B-B14F-4D97-AF65-F5344CB8AC3E}">
        <p14:creationId xmlns:p14="http://schemas.microsoft.com/office/powerpoint/2010/main" val="76516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98895" y="147549"/>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3A974AF-C026-4BD3-8DB2-44B696B82DA2}"/>
              </a:ext>
            </a:extLst>
          </p:cNvPr>
          <p:cNvPicPr>
            <a:picLocks noChangeAspect="1"/>
          </p:cNvPicPr>
          <p:nvPr/>
        </p:nvPicPr>
        <p:blipFill>
          <a:blip r:embed="rId3"/>
          <a:stretch>
            <a:fillRect/>
          </a:stretch>
        </p:blipFill>
        <p:spPr>
          <a:xfrm>
            <a:off x="304800" y="285750"/>
            <a:ext cx="8274467" cy="4457888"/>
          </a:xfrm>
          <a:prstGeom prst="rect">
            <a:avLst/>
          </a:prstGeom>
        </p:spPr>
      </p:pic>
      <p:sp>
        <p:nvSpPr>
          <p:cNvPr id="2" name="TextBox 1">
            <a:extLst>
              <a:ext uri="{FF2B5EF4-FFF2-40B4-BE49-F238E27FC236}">
                <a16:creationId xmlns:a16="http://schemas.microsoft.com/office/drawing/2014/main" id="{505320D2-DF5D-418C-87AD-89D8D44AB4B2}"/>
              </a:ext>
            </a:extLst>
          </p:cNvPr>
          <p:cNvSpPr txBox="1"/>
          <p:nvPr/>
        </p:nvSpPr>
        <p:spPr>
          <a:xfrm>
            <a:off x="1828800" y="314146"/>
            <a:ext cx="6400800" cy="1347528"/>
          </a:xfrm>
          <a:prstGeom prst="rect">
            <a:avLst/>
          </a:prstGeom>
          <a:noFill/>
          <a:ln w="44450" cap="flat">
            <a:solidFill>
              <a:srgbClr val="0070C0"/>
            </a:solidFill>
          </a:ln>
        </p:spPr>
        <p:txBody>
          <a:bodyPr wrap="square" rtlCol="0">
            <a:spAutoFit/>
          </a:bodyPr>
          <a:lstStyle/>
          <a:p>
            <a:pPr algn="l"/>
            <a:r>
              <a:rPr lang="en-US" dirty="0">
                <a:solidFill>
                  <a:schemeClr val="tx1"/>
                </a:solidFill>
                <a:effectLst>
                  <a:outerShdw blurRad="38100" dist="38100" dir="2700000" algn="tl">
                    <a:srgbClr val="000000">
                      <a:alpha val="43137"/>
                    </a:srgbClr>
                  </a:outerShdw>
                </a:effectLst>
              </a:rPr>
              <a:t>Intl Day of Prayer for the</a:t>
            </a:r>
            <a:endParaRPr lang="en-US" dirty="0">
              <a:effectLst>
                <a:outerShdw blurRad="38100" dist="38100" dir="2700000" algn="tl">
                  <a:srgbClr val="000000">
                    <a:alpha val="43137"/>
                  </a:srgbClr>
                </a:outerShdw>
              </a:effectLst>
            </a:endParaRPr>
          </a:p>
          <a:p>
            <a:pPr algn="l"/>
            <a:r>
              <a:rPr lang="en-US" dirty="0">
                <a:effectLst>
                  <a:outerShdw blurRad="38100" dist="38100" dir="2700000" algn="tl">
                    <a:srgbClr val="000000">
                      <a:alpha val="43137"/>
                    </a:srgbClr>
                  </a:outerShdw>
                </a:effectLst>
              </a:rPr>
              <a:t>Persecuted Church</a:t>
            </a:r>
          </a:p>
        </p:txBody>
      </p:sp>
    </p:spTree>
    <p:extLst>
      <p:ext uri="{BB962C8B-B14F-4D97-AF65-F5344CB8AC3E}">
        <p14:creationId xmlns:p14="http://schemas.microsoft.com/office/powerpoint/2010/main" val="62020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Yn</a:t>
            </a:r>
            <a:r>
              <a:rPr lang="en-US" sz="4000" baseline="30000" dirty="0"/>
              <a:t> 15.19-20</a:t>
            </a:r>
            <a:r>
              <a:rPr lang="en-US" sz="4000" dirty="0"/>
              <a:t> If you were of the world, the world would love you as its own. But you are not of the world, since I have chosen you out of the world; therefore the world hates you. “Remember the word I spoke to you: ‘A servant is not greater than his master.’ </a:t>
            </a:r>
            <a:r>
              <a:rPr lang="en-US" sz="4000" dirty="0">
                <a:solidFill>
                  <a:srgbClr val="FFFF99"/>
                </a:solidFill>
              </a:rPr>
              <a:t>If they persecuted Me, they will persecute you also</a:t>
            </a:r>
            <a:r>
              <a:rPr lang="en-US" sz="4000" dirty="0"/>
              <a:t>. If they kept My word, they will keep yours also.</a:t>
            </a:r>
          </a:p>
        </p:txBody>
      </p:sp>
    </p:spTree>
    <p:extLst>
      <p:ext uri="{BB962C8B-B14F-4D97-AF65-F5344CB8AC3E}">
        <p14:creationId xmlns:p14="http://schemas.microsoft.com/office/powerpoint/2010/main" val="113240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1.6</a:t>
            </a:r>
            <a:r>
              <a:rPr lang="en-US" sz="4000" dirty="0"/>
              <a:t> You also became imitators of us and of the Lord, having </a:t>
            </a:r>
            <a:r>
              <a:rPr lang="en-US" sz="4000" dirty="0">
                <a:solidFill>
                  <a:srgbClr val="FFFF99"/>
                </a:solidFill>
              </a:rPr>
              <a:t>accepted the message in much tribulation [severe troubles], </a:t>
            </a:r>
            <a:r>
              <a:rPr lang="en-US" sz="4000" dirty="0"/>
              <a:t>with the joy of the </a:t>
            </a:r>
            <a:r>
              <a:rPr lang="en-US" sz="4000" dirty="0" err="1"/>
              <a:t>Ruach</a:t>
            </a:r>
            <a:r>
              <a:rPr lang="en-US" sz="4000" dirty="0"/>
              <a:t> ha-</a:t>
            </a:r>
            <a:r>
              <a:rPr lang="en-US" sz="4000" dirty="0" err="1"/>
              <a:t>Kodesh</a:t>
            </a:r>
            <a:r>
              <a:rPr lang="en-US" sz="4000" dirty="0"/>
              <a:t>.</a:t>
            </a:r>
          </a:p>
        </p:txBody>
      </p:sp>
    </p:spTree>
    <p:extLst>
      <p:ext uri="{BB962C8B-B14F-4D97-AF65-F5344CB8AC3E}">
        <p14:creationId xmlns:p14="http://schemas.microsoft.com/office/powerpoint/2010/main" val="149575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14.22</a:t>
            </a:r>
            <a:r>
              <a:rPr lang="en-US" sz="4000" dirty="0"/>
              <a:t> They were strengthening the souls of the </a:t>
            </a:r>
            <a:r>
              <a:rPr lang="en-US" sz="4000" dirty="0" err="1"/>
              <a:t>talmidim</a:t>
            </a:r>
            <a:r>
              <a:rPr lang="en-US" sz="4000" dirty="0"/>
              <a:t> / disciples, encouraging them to persevere in faith, and saying, “It is </a:t>
            </a:r>
            <a:r>
              <a:rPr lang="en-US" sz="4000" dirty="0">
                <a:solidFill>
                  <a:srgbClr val="FFFF99"/>
                </a:solidFill>
              </a:rPr>
              <a:t>through many persecutions </a:t>
            </a:r>
            <a:r>
              <a:rPr lang="en-US" sz="4000" dirty="0"/>
              <a:t>that we must enter the kingdom of God.”</a:t>
            </a:r>
          </a:p>
        </p:txBody>
      </p:sp>
    </p:spTree>
    <p:extLst>
      <p:ext uri="{BB962C8B-B14F-4D97-AF65-F5344CB8AC3E}">
        <p14:creationId xmlns:p14="http://schemas.microsoft.com/office/powerpoint/2010/main" val="272076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So, is there persecution of the followers of Messiah </a:t>
            </a:r>
          </a:p>
          <a:p>
            <a:pPr marL="0" indent="0" algn="ctr">
              <a:buNone/>
            </a:pPr>
            <a:r>
              <a:rPr lang="en-US" sz="4000" dirty="0"/>
              <a:t>in the 21</a:t>
            </a:r>
            <a:r>
              <a:rPr lang="en-US" sz="4000" baseline="30000" dirty="0"/>
              <a:t>st</a:t>
            </a:r>
            <a:r>
              <a:rPr lang="en-US" sz="4000" dirty="0"/>
              <a:t> century?</a:t>
            </a:r>
          </a:p>
        </p:txBody>
      </p:sp>
    </p:spTree>
    <p:extLst>
      <p:ext uri="{BB962C8B-B14F-4D97-AF65-F5344CB8AC3E}">
        <p14:creationId xmlns:p14="http://schemas.microsoft.com/office/powerpoint/2010/main" val="297606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Hungarian Foreign Minister </a:t>
            </a:r>
            <a:r>
              <a:rPr lang="en-US" sz="4000" dirty="0" err="1"/>
              <a:t>Péter</a:t>
            </a:r>
            <a:r>
              <a:rPr lang="en-US" sz="4000" dirty="0"/>
              <a:t> </a:t>
            </a:r>
            <a:r>
              <a:rPr lang="en-US" sz="4000" dirty="0" err="1"/>
              <a:t>Szijjártó</a:t>
            </a:r>
            <a:r>
              <a:rPr lang="en-US" sz="4000" dirty="0"/>
              <a:t> noted that “Christianity is still the most persecuted religion on Earth.” Speaking at Monday’s online conference of the International Religious Freedom Alliance, he claimed some </a:t>
            </a:r>
            <a:r>
              <a:rPr lang="en-US" sz="4000" dirty="0">
                <a:solidFill>
                  <a:srgbClr val="FFFF99"/>
                </a:solidFill>
              </a:rPr>
              <a:t>“260 million Christians faced persecution in the world today, and 3,000 had been killed this year [2020]</a:t>
            </a:r>
            <a:r>
              <a:rPr lang="en-US" sz="4000" dirty="0"/>
              <a:t>.”</a:t>
            </a:r>
          </a:p>
        </p:txBody>
      </p:sp>
    </p:spTree>
    <p:extLst>
      <p:ext uri="{BB962C8B-B14F-4D97-AF65-F5344CB8AC3E}">
        <p14:creationId xmlns:p14="http://schemas.microsoft.com/office/powerpoint/2010/main" val="41025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Azbej</a:t>
            </a:r>
            <a:r>
              <a:rPr lang="en-US" sz="4000" dirty="0"/>
              <a:t> told an online conference of rights group International Christian Concern that the number of Christians facing persecution globally </a:t>
            </a:r>
            <a:r>
              <a:rPr lang="en-US" sz="4000" dirty="0">
                <a:solidFill>
                  <a:srgbClr val="FFFF99"/>
                </a:solidFill>
              </a:rPr>
              <a:t>rose from 245 million to 260 million over the past year.</a:t>
            </a:r>
          </a:p>
        </p:txBody>
      </p:sp>
    </p:spTree>
    <p:extLst>
      <p:ext uri="{BB962C8B-B14F-4D97-AF65-F5344CB8AC3E}">
        <p14:creationId xmlns:p14="http://schemas.microsoft.com/office/powerpoint/2010/main" val="326505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5926" y="190112"/>
            <a:ext cx="38100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Unexpected assumption of the UAE, in advertising visits to Israel</a:t>
            </a:r>
          </a:p>
        </p:txBody>
      </p:sp>
      <p:pic>
        <p:nvPicPr>
          <p:cNvPr id="3" name="Picture 2">
            <a:extLst>
              <a:ext uri="{FF2B5EF4-FFF2-40B4-BE49-F238E27FC236}">
                <a16:creationId xmlns:a16="http://schemas.microsoft.com/office/drawing/2014/main" id="{55AA9C21-2E35-4E0D-BD3A-BA2E29511D3A}"/>
              </a:ext>
            </a:extLst>
          </p:cNvPr>
          <p:cNvPicPr>
            <a:picLocks noChangeAspect="1"/>
          </p:cNvPicPr>
          <p:nvPr/>
        </p:nvPicPr>
        <p:blipFill>
          <a:blip r:embed="rId3"/>
          <a:stretch>
            <a:fillRect/>
          </a:stretch>
        </p:blipFill>
        <p:spPr>
          <a:xfrm>
            <a:off x="4098367" y="184280"/>
            <a:ext cx="5020751" cy="4841133"/>
          </a:xfrm>
          <a:prstGeom prst="rect">
            <a:avLst/>
          </a:prstGeom>
        </p:spPr>
      </p:pic>
    </p:spTree>
    <p:extLst>
      <p:ext uri="{BB962C8B-B14F-4D97-AF65-F5344CB8AC3E}">
        <p14:creationId xmlns:p14="http://schemas.microsoft.com/office/powerpoint/2010/main" val="44396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Minister </a:t>
            </a:r>
            <a:r>
              <a:rPr lang="en-US" sz="4000" dirty="0" err="1"/>
              <a:t>Szijjártó</a:t>
            </a:r>
            <a:r>
              <a:rPr lang="en-US" sz="4000" dirty="0"/>
              <a:t> said, </a:t>
            </a:r>
            <a:r>
              <a:rPr lang="en-US" sz="4000" dirty="0">
                <a:solidFill>
                  <a:srgbClr val="FFFF99"/>
                </a:solidFill>
              </a:rPr>
              <a:t>“eight Christians were killed daily on average.”</a:t>
            </a:r>
            <a:r>
              <a:rPr lang="en-US" sz="4000" dirty="0"/>
              <a:t> He reported 9,500 attacks against Christian churches and facilities over the last year.</a:t>
            </a:r>
          </a:p>
        </p:txBody>
      </p:sp>
    </p:spTree>
    <p:extLst>
      <p:ext uri="{BB962C8B-B14F-4D97-AF65-F5344CB8AC3E}">
        <p14:creationId xmlns:p14="http://schemas.microsoft.com/office/powerpoint/2010/main" val="319222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3BD0707-1AA0-4B7A-989E-0CCE4F0DE9BA}"/>
              </a:ext>
            </a:extLst>
          </p:cNvPr>
          <p:cNvPicPr>
            <a:picLocks noChangeAspect="1"/>
          </p:cNvPicPr>
          <p:nvPr/>
        </p:nvPicPr>
        <p:blipFill>
          <a:blip r:embed="rId3"/>
          <a:stretch>
            <a:fillRect/>
          </a:stretch>
        </p:blipFill>
        <p:spPr>
          <a:xfrm>
            <a:off x="148293" y="361950"/>
            <a:ext cx="8694873" cy="4343400"/>
          </a:xfrm>
          <a:prstGeom prst="rect">
            <a:avLst/>
          </a:prstGeom>
        </p:spPr>
      </p:pic>
    </p:spTree>
    <p:extLst>
      <p:ext uri="{BB962C8B-B14F-4D97-AF65-F5344CB8AC3E}">
        <p14:creationId xmlns:p14="http://schemas.microsoft.com/office/powerpoint/2010/main" val="354371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45720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Monday and Tuesday, Nov. 16-17, Dr. James Dobson hosted</a:t>
            </a:r>
          </a:p>
          <a:p>
            <a:pPr marL="0" indent="0">
              <a:buNone/>
            </a:pPr>
            <a:r>
              <a:rPr lang="en-US" sz="4000" dirty="0"/>
              <a:t>Johnnie Moore. </a:t>
            </a:r>
          </a:p>
        </p:txBody>
      </p:sp>
      <p:pic>
        <p:nvPicPr>
          <p:cNvPr id="3076" name="Picture 4">
            <a:extLst>
              <a:ext uri="{FF2B5EF4-FFF2-40B4-BE49-F238E27FC236}">
                <a16:creationId xmlns:a16="http://schemas.microsoft.com/office/drawing/2014/main" id="{9245C721-B7DA-48C7-BAAB-8D6C460C2F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85" b="9115"/>
          <a:stretch/>
        </p:blipFill>
        <p:spPr bwMode="auto">
          <a:xfrm>
            <a:off x="5029200" y="199659"/>
            <a:ext cx="3960813" cy="450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Johnnie Moore. He is my very, very good friend, a man I respect very highly. He's also, for the last four years, been a colleague of mine on the White House Faith Advisory Board.</a:t>
            </a:r>
          </a:p>
        </p:txBody>
      </p:sp>
    </p:spTree>
    <p:extLst>
      <p:ext uri="{BB962C8B-B14F-4D97-AF65-F5344CB8AC3E}">
        <p14:creationId xmlns:p14="http://schemas.microsoft.com/office/powerpoint/2010/main" val="105059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Johnnie serves on the United States Commission for International Religious Freedom. He serves as president of the Congress on Christian Leaders. He is also a founder of the KAIROS organization, company, a communication and public relations consultant firm that works with us. </a:t>
            </a:r>
          </a:p>
        </p:txBody>
      </p:sp>
    </p:spTree>
    <p:extLst>
      <p:ext uri="{BB962C8B-B14F-4D97-AF65-F5344CB8AC3E}">
        <p14:creationId xmlns:p14="http://schemas.microsoft.com/office/powerpoint/2010/main" val="407613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Johnnie Moore:  When I was a child, my family went through a traumatic divorce. It caused me to ask a lot of questions about my faith. I found the answers to those questions in the persecuted church</a:t>
            </a:r>
          </a:p>
        </p:txBody>
      </p:sp>
    </p:spTree>
    <p:extLst>
      <p:ext uri="{BB962C8B-B14F-4D97-AF65-F5344CB8AC3E}">
        <p14:creationId xmlns:p14="http://schemas.microsoft.com/office/powerpoint/2010/main" val="1095005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Just before my parents divorced, I was laying in my bed one night. I rolled over, and I looked at the wall. I can see it in my head now. I said, "God, I'm not really sure I've given my life to you, and so I want to do that right now." I count that as my salvation, when I was about 12. Then I started studying the Bible every night from 9:00 to 9:30.</a:t>
            </a:r>
          </a:p>
        </p:txBody>
      </p:sp>
    </p:spTree>
    <p:extLst>
      <p:ext uri="{BB962C8B-B14F-4D97-AF65-F5344CB8AC3E}">
        <p14:creationId xmlns:p14="http://schemas.microsoft.com/office/powerpoint/2010/main" val="249049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My parents were in church every time the doors were open. We were a very, very Christian family, yet it didn't hold their marriage together. What I found was sometimes in America, we can have a form of godliness with no power. When you might lose your life today just because of being a believer, </a:t>
            </a:r>
          </a:p>
        </p:txBody>
      </p:sp>
    </p:spTree>
    <p:extLst>
      <p:ext uri="{BB962C8B-B14F-4D97-AF65-F5344CB8AC3E}">
        <p14:creationId xmlns:p14="http://schemas.microsoft.com/office/powerpoint/2010/main" val="138779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you don't have the luxury of having a form of godliness with no power. You either believe it or you don't. My passion for the persecuted church... I say I sort of found my faith again by finding the testimony of the persecuted believers. </a:t>
            </a:r>
          </a:p>
          <a:p>
            <a:pPr marL="0" indent="0">
              <a:buNone/>
            </a:pPr>
            <a:endParaRPr lang="en-US" sz="4000" dirty="0"/>
          </a:p>
        </p:txBody>
      </p:sp>
    </p:spTree>
    <p:extLst>
      <p:ext uri="{BB962C8B-B14F-4D97-AF65-F5344CB8AC3E}">
        <p14:creationId xmlns:p14="http://schemas.microsoft.com/office/powerpoint/2010/main" val="44353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472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Johnnie Moore</a:t>
            </a:r>
          </a:p>
          <a:p>
            <a:pPr marL="0" indent="0">
              <a:buNone/>
            </a:pPr>
            <a:r>
              <a:rPr lang="en-US" sz="4000" dirty="0"/>
              <a:t>Time Magazine named him one of the 25 Most Influential Evangelicals in America, and he is the youngest recipient of the Simon Wiesenthal Center’s prestigious Medal of Valor </a:t>
            </a:r>
          </a:p>
        </p:txBody>
      </p:sp>
      <p:pic>
        <p:nvPicPr>
          <p:cNvPr id="3" name="Picture 2">
            <a:extLst>
              <a:ext uri="{FF2B5EF4-FFF2-40B4-BE49-F238E27FC236}">
                <a16:creationId xmlns:a16="http://schemas.microsoft.com/office/drawing/2014/main" id="{95540ABF-BE0D-4A2E-B9D1-2E5929E5E476}"/>
              </a:ext>
            </a:extLst>
          </p:cNvPr>
          <p:cNvPicPr>
            <a:picLocks noChangeAspect="1"/>
          </p:cNvPicPr>
          <p:nvPr/>
        </p:nvPicPr>
        <p:blipFill rotWithShape="1">
          <a:blip r:embed="rId3"/>
          <a:srcRect l="11346" r="9230"/>
          <a:stretch/>
        </p:blipFill>
        <p:spPr>
          <a:xfrm>
            <a:off x="4953000" y="615"/>
            <a:ext cx="3733800" cy="4724970"/>
          </a:xfrm>
          <a:prstGeom prst="rect">
            <a:avLst/>
          </a:prstGeom>
        </p:spPr>
      </p:pic>
    </p:spTree>
    <p:extLst>
      <p:ext uri="{BB962C8B-B14F-4D97-AF65-F5344CB8AC3E}">
        <p14:creationId xmlns:p14="http://schemas.microsoft.com/office/powerpoint/2010/main" val="213969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3478773"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They described the tourist wonders of Israel, including the site of Herod’s Temple.   Who can doubt that?  Nevertheless, the PA went into an uproar, and the Emiratis took down the ad.  </a:t>
            </a:r>
          </a:p>
        </p:txBody>
      </p:sp>
      <p:pic>
        <p:nvPicPr>
          <p:cNvPr id="3" name="Picture 2">
            <a:extLst>
              <a:ext uri="{FF2B5EF4-FFF2-40B4-BE49-F238E27FC236}">
                <a16:creationId xmlns:a16="http://schemas.microsoft.com/office/drawing/2014/main" id="{03C12199-135B-4C54-89A8-A4D9FA060108}"/>
              </a:ext>
            </a:extLst>
          </p:cNvPr>
          <p:cNvPicPr>
            <a:picLocks noChangeAspect="1"/>
          </p:cNvPicPr>
          <p:nvPr/>
        </p:nvPicPr>
        <p:blipFill>
          <a:blip r:embed="rId3"/>
          <a:stretch>
            <a:fillRect/>
          </a:stretch>
        </p:blipFill>
        <p:spPr>
          <a:xfrm>
            <a:off x="3707373" y="97185"/>
            <a:ext cx="5122498" cy="4939240"/>
          </a:xfrm>
          <a:prstGeom prst="rect">
            <a:avLst/>
          </a:prstGeom>
        </p:spPr>
      </p:pic>
      <p:sp>
        <p:nvSpPr>
          <p:cNvPr id="5" name="Rectangle: Rounded Corners 4">
            <a:extLst>
              <a:ext uri="{FF2B5EF4-FFF2-40B4-BE49-F238E27FC236}">
                <a16:creationId xmlns:a16="http://schemas.microsoft.com/office/drawing/2014/main" id="{24C89D1D-19C7-451A-86D2-8C16CDCD4587}"/>
              </a:ext>
            </a:extLst>
          </p:cNvPr>
          <p:cNvSpPr/>
          <p:nvPr/>
        </p:nvSpPr>
        <p:spPr bwMode="auto">
          <a:xfrm>
            <a:off x="3809999" y="110792"/>
            <a:ext cx="1371600" cy="1600200"/>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7782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2555538"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Simon </a:t>
            </a:r>
            <a:r>
              <a:rPr lang="en-US" sz="4000" dirty="0" err="1"/>
              <a:t>Wiesen-thal</a:t>
            </a:r>
            <a:r>
              <a:rPr lang="en-US" sz="4000" dirty="0"/>
              <a:t> Center</a:t>
            </a:r>
          </a:p>
          <a:p>
            <a:pPr marL="0" indent="0">
              <a:buNone/>
            </a:pPr>
            <a:r>
              <a:rPr lang="en-US" sz="4000" dirty="0"/>
              <a:t>Toronto, Ontario, Canada</a:t>
            </a:r>
          </a:p>
        </p:txBody>
      </p:sp>
      <p:pic>
        <p:nvPicPr>
          <p:cNvPr id="6146" name="Picture 2">
            <a:extLst>
              <a:ext uri="{FF2B5EF4-FFF2-40B4-BE49-F238E27FC236}">
                <a16:creationId xmlns:a16="http://schemas.microsoft.com/office/drawing/2014/main" id="{41B54091-8623-4E83-A860-8729F155C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138" y="209550"/>
            <a:ext cx="597886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80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Simon Wiesenthal Center (SWC) is a Jewish, pro-Israel, human rights organization established in 1977 by Rabbi Marvin </a:t>
            </a:r>
            <a:r>
              <a:rPr lang="en-US" sz="4000" dirty="0" err="1"/>
              <a:t>Hier</a:t>
            </a:r>
            <a:r>
              <a:rPr lang="en-US" sz="4000" dirty="0"/>
              <a:t>. The Center is known for Holocaust research and remembrance, </a:t>
            </a:r>
            <a:r>
              <a:rPr lang="en-US" sz="4000" dirty="0">
                <a:solidFill>
                  <a:srgbClr val="FFFF99"/>
                </a:solidFill>
              </a:rPr>
              <a:t>hunting Nazi war criminals,</a:t>
            </a:r>
            <a:r>
              <a:rPr lang="en-US" sz="4000" dirty="0"/>
              <a:t> combating anti-Semitism, tolerance education, defending Israel, and its Museum of Tolerance.</a:t>
            </a:r>
          </a:p>
        </p:txBody>
      </p:sp>
    </p:spTree>
    <p:extLst>
      <p:ext uri="{BB962C8B-B14F-4D97-AF65-F5344CB8AC3E}">
        <p14:creationId xmlns:p14="http://schemas.microsoft.com/office/powerpoint/2010/main" val="11158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41148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3200" dirty="0"/>
              <a:t>Newsweek describes Marvin </a:t>
            </a:r>
            <a:r>
              <a:rPr lang="en-US" sz="3200" dirty="0" err="1"/>
              <a:t>Hier</a:t>
            </a:r>
            <a:r>
              <a:rPr lang="en-US" sz="3200" dirty="0"/>
              <a:t> as the following, "</a:t>
            </a:r>
            <a:r>
              <a:rPr lang="en-US" sz="3200" dirty="0" err="1"/>
              <a:t>Hier</a:t>
            </a:r>
            <a:r>
              <a:rPr lang="en-US" sz="3200" dirty="0"/>
              <a:t> is one phone call away from almost every world leader, journalist and Hollywood studio head. He is the dean and </a:t>
            </a:r>
            <a:r>
              <a:rPr lang="en-US" sz="3200" dirty="0">
                <a:solidFill>
                  <a:srgbClr val="FFFF99"/>
                </a:solidFill>
              </a:rPr>
              <a:t>founder of the Simon Wiesenthal Center</a:t>
            </a:r>
            <a:r>
              <a:rPr lang="en-US" sz="3200" dirty="0"/>
              <a:t>.</a:t>
            </a:r>
          </a:p>
        </p:txBody>
      </p:sp>
      <p:pic>
        <p:nvPicPr>
          <p:cNvPr id="3" name="Picture 2">
            <a:extLst>
              <a:ext uri="{FF2B5EF4-FFF2-40B4-BE49-F238E27FC236}">
                <a16:creationId xmlns:a16="http://schemas.microsoft.com/office/drawing/2014/main" id="{1A71FB86-A159-4D89-80D8-A207B08ACA6F}"/>
              </a:ext>
            </a:extLst>
          </p:cNvPr>
          <p:cNvPicPr>
            <a:picLocks noChangeAspect="1"/>
          </p:cNvPicPr>
          <p:nvPr/>
        </p:nvPicPr>
        <p:blipFill>
          <a:blip r:embed="rId3"/>
          <a:stretch>
            <a:fillRect/>
          </a:stretch>
        </p:blipFill>
        <p:spPr>
          <a:xfrm>
            <a:off x="4414176" y="211252"/>
            <a:ext cx="4331618" cy="4570298"/>
          </a:xfrm>
          <a:prstGeom prst="rect">
            <a:avLst/>
          </a:prstGeom>
        </p:spPr>
      </p:pic>
    </p:spTree>
    <p:extLst>
      <p:ext uri="{BB962C8B-B14F-4D97-AF65-F5344CB8AC3E}">
        <p14:creationId xmlns:p14="http://schemas.microsoft.com/office/powerpoint/2010/main" val="37869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71476" y="256810"/>
            <a:ext cx="5294128"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Rabbi Abraham Cooper (successor to Heir) is the associate dean and director of Global Social Action Agenda for the Simon Wiesenthal Center.</a:t>
            </a:r>
          </a:p>
        </p:txBody>
      </p:sp>
      <p:pic>
        <p:nvPicPr>
          <p:cNvPr id="1026" name="Picture 2" descr="Cohon foundation to honor Wiesenthal Center's Cooper | AZ Jewish Post">
            <a:extLst>
              <a:ext uri="{FF2B5EF4-FFF2-40B4-BE49-F238E27FC236}">
                <a16:creationId xmlns:a16="http://schemas.microsoft.com/office/drawing/2014/main" id="{2EF20004-2EF6-4EB9-94DB-9592B49ED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603" y="129236"/>
            <a:ext cx="3247340" cy="475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2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6106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Johnnie Moore: Rabbi Cooper and I are separated by 45 years. He lives on one side of the country, I live on a different side of the country. He's an Orthodox Jewish rabbi. I'm an evangelical Christian, and yet we're united together in our passion for action.</a:t>
            </a:r>
          </a:p>
        </p:txBody>
      </p:sp>
    </p:spTree>
    <p:extLst>
      <p:ext uri="{BB962C8B-B14F-4D97-AF65-F5344CB8AC3E}">
        <p14:creationId xmlns:p14="http://schemas.microsoft.com/office/powerpoint/2010/main" val="98685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Simon Wiesenthal Center where Rabbi Cooper is, was </a:t>
            </a:r>
            <a:r>
              <a:rPr lang="en-US" sz="4000" dirty="0">
                <a:solidFill>
                  <a:srgbClr val="FFFF99"/>
                </a:solidFill>
              </a:rPr>
              <a:t>the first organization in the world, a Jewish organization, not a Christian one, that said that ISIS was guilty of genocide against Christians </a:t>
            </a:r>
            <a:r>
              <a:rPr lang="en-US" sz="4000" dirty="0"/>
              <a:t>in Iraq and Syria. It was Rabbi Cooper who encouraged me to go to Nigeria with him.</a:t>
            </a:r>
          </a:p>
        </p:txBody>
      </p:sp>
    </p:spTree>
    <p:extLst>
      <p:ext uri="{BB962C8B-B14F-4D97-AF65-F5344CB8AC3E}">
        <p14:creationId xmlns:p14="http://schemas.microsoft.com/office/powerpoint/2010/main" val="156569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Right before COVID-19 shut down the world Rabbi Abraham Cooper from Los Angeles, and I traveled to Nigeria. We spent days meeting with victims and hearing the most horrific stories I've ever heard in my life. </a:t>
            </a:r>
          </a:p>
        </p:txBody>
      </p:sp>
    </p:spTree>
    <p:extLst>
      <p:ext uri="{BB962C8B-B14F-4D97-AF65-F5344CB8AC3E}">
        <p14:creationId xmlns:p14="http://schemas.microsoft.com/office/powerpoint/2010/main" val="3266163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One whole village came to see us. We thought a representative of the village was going to come. The whole village crowded in our hotel room. Two weeks before, everything had been burned down. There's still adult men in clinical shock sitting across from us. </a:t>
            </a:r>
          </a:p>
        </p:txBody>
      </p:sp>
    </p:spTree>
    <p:extLst>
      <p:ext uri="{BB962C8B-B14F-4D97-AF65-F5344CB8AC3E}">
        <p14:creationId xmlns:p14="http://schemas.microsoft.com/office/powerpoint/2010/main" val="1439688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They had hoped that as a couple of Americans, a rabbi and a Christian pastor, that just somehow, somehow that America could be their hope. The only promise I made them was, "We will be your voice." Their voice is silent.</a:t>
            </a:r>
          </a:p>
        </p:txBody>
      </p:sp>
    </p:spTree>
    <p:extLst>
      <p:ext uri="{BB962C8B-B14F-4D97-AF65-F5344CB8AC3E}">
        <p14:creationId xmlns:p14="http://schemas.microsoft.com/office/powerpoint/2010/main" val="215028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 told Rabbi Cooper, I don't know that we can solve the problem in Nigeria, but we can make sure that a day doesn't go by when the Nigerian government isn't feeling heat from people all around the world to get their act together. We decided to immediately write a book.</a:t>
            </a:r>
          </a:p>
        </p:txBody>
      </p:sp>
    </p:spTree>
    <p:extLst>
      <p:ext uri="{BB962C8B-B14F-4D97-AF65-F5344CB8AC3E}">
        <p14:creationId xmlns:p14="http://schemas.microsoft.com/office/powerpoint/2010/main" val="133540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Having a dog named shark at the beach was a mistake.</a:t>
            </a:r>
          </a:p>
        </p:txBody>
      </p:sp>
    </p:spTree>
    <p:extLst>
      <p:ext uri="{BB962C8B-B14F-4D97-AF65-F5344CB8AC3E}">
        <p14:creationId xmlns:p14="http://schemas.microsoft.com/office/powerpoint/2010/main" val="28340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84F1BD2-E91E-4F3D-B420-5E615999E380}"/>
              </a:ext>
            </a:extLst>
          </p:cNvPr>
          <p:cNvPicPr>
            <a:picLocks noChangeAspect="1"/>
          </p:cNvPicPr>
          <p:nvPr/>
        </p:nvPicPr>
        <p:blipFill>
          <a:blip r:embed="rId3"/>
          <a:stretch>
            <a:fillRect/>
          </a:stretch>
        </p:blipFill>
        <p:spPr>
          <a:xfrm>
            <a:off x="3025465" y="209550"/>
            <a:ext cx="3093069" cy="4734290"/>
          </a:xfrm>
          <a:prstGeom prst="rect">
            <a:avLst/>
          </a:prstGeom>
        </p:spPr>
      </p:pic>
    </p:spTree>
    <p:extLst>
      <p:ext uri="{BB962C8B-B14F-4D97-AF65-F5344CB8AC3E}">
        <p14:creationId xmlns:p14="http://schemas.microsoft.com/office/powerpoint/2010/main" val="58731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rest of the story:</a:t>
            </a:r>
          </a:p>
          <a:p>
            <a:pPr marL="0" indent="0">
              <a:buNone/>
            </a:pPr>
            <a:r>
              <a:rPr lang="en-US" sz="4000" dirty="0"/>
              <a:t>Nigeria is the largest country in Africa, has the largest economy in Africa, 10th largest oil reserves in the world. It's a very, very important country.</a:t>
            </a:r>
          </a:p>
        </p:txBody>
      </p:sp>
    </p:spTree>
    <p:extLst>
      <p:ext uri="{BB962C8B-B14F-4D97-AF65-F5344CB8AC3E}">
        <p14:creationId xmlns:p14="http://schemas.microsoft.com/office/powerpoint/2010/main" val="863720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4DAEB4C-92D3-4740-95E5-46466C9D2ED0}"/>
              </a:ext>
            </a:extLst>
          </p:cNvPr>
          <p:cNvPicPr>
            <a:picLocks noChangeAspect="1"/>
          </p:cNvPicPr>
          <p:nvPr/>
        </p:nvPicPr>
        <p:blipFill>
          <a:blip r:embed="rId3"/>
          <a:stretch>
            <a:fillRect/>
          </a:stretch>
        </p:blipFill>
        <p:spPr>
          <a:xfrm>
            <a:off x="609601" y="215728"/>
            <a:ext cx="7951824" cy="4728112"/>
          </a:xfrm>
          <a:prstGeom prst="rect">
            <a:avLst/>
          </a:prstGeom>
        </p:spPr>
      </p:pic>
      <p:cxnSp>
        <p:nvCxnSpPr>
          <p:cNvPr id="6" name="Straight Arrow Connector 5">
            <a:extLst>
              <a:ext uri="{FF2B5EF4-FFF2-40B4-BE49-F238E27FC236}">
                <a16:creationId xmlns:a16="http://schemas.microsoft.com/office/drawing/2014/main" id="{BFF3272D-C9C3-435F-8562-5CACE298014D}"/>
              </a:ext>
            </a:extLst>
          </p:cNvPr>
          <p:cNvCxnSpPr/>
          <p:nvPr/>
        </p:nvCxnSpPr>
        <p:spPr bwMode="auto">
          <a:xfrm flipV="1">
            <a:off x="1219200" y="3409950"/>
            <a:ext cx="1524000" cy="1143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7239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7 out of 10 persecuted Christians in the world that will die this year will die in Nigeria. </a:t>
            </a:r>
          </a:p>
        </p:txBody>
      </p:sp>
    </p:spTree>
    <p:extLst>
      <p:ext uri="{BB962C8B-B14F-4D97-AF65-F5344CB8AC3E}">
        <p14:creationId xmlns:p14="http://schemas.microsoft.com/office/powerpoint/2010/main" val="421744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0" i="0" dirty="0">
                <a:effectLst/>
              </a:rPr>
              <a:t>Boko Haram has cause</a:t>
            </a:r>
            <a:r>
              <a:rPr lang="en-US" sz="4000" dirty="0"/>
              <a:t>d</a:t>
            </a:r>
            <a:r>
              <a:rPr lang="en-US" sz="4000" b="0" i="0" dirty="0">
                <a:effectLst/>
              </a:rPr>
              <a:t> Christian churches in Nigeria to be burned down, homes ransacked, their children abducted, women and young girls savagely raped, and thousands have been grotesquely murdered. Others have simply vanished.</a:t>
            </a:r>
            <a:endParaRPr lang="en-US" sz="4800" dirty="0"/>
          </a:p>
        </p:txBody>
      </p:sp>
    </p:spTree>
    <p:extLst>
      <p:ext uri="{BB962C8B-B14F-4D97-AF65-F5344CB8AC3E}">
        <p14:creationId xmlns:p14="http://schemas.microsoft.com/office/powerpoint/2010/main" val="353824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Boko Haram killed more Christians in Northeast Nigeria than ISIS did at their height in Iraq and Syria. whole villages, thousands of villages, totally burned to the ground. </a:t>
            </a:r>
          </a:p>
        </p:txBody>
      </p:sp>
    </p:spTree>
    <p:extLst>
      <p:ext uri="{BB962C8B-B14F-4D97-AF65-F5344CB8AC3E}">
        <p14:creationId xmlns:p14="http://schemas.microsoft.com/office/powerpoint/2010/main" val="163952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6868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Cars being pulled over on the side of the road... They ask if you're a Christian or a Muslim. The Muslims are let free. The Christian men are killed. The women are sold as slaves.</a:t>
            </a:r>
          </a:p>
        </p:txBody>
      </p:sp>
    </p:spTree>
    <p:extLst>
      <p:ext uri="{BB962C8B-B14F-4D97-AF65-F5344CB8AC3E}">
        <p14:creationId xmlns:p14="http://schemas.microsoft.com/office/powerpoint/2010/main" val="707198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One state alone in Nigeria has had 700 or 800 churches burned to the ground. In this village they had burned, </a:t>
            </a:r>
            <a:r>
              <a:rPr lang="en-US" sz="4000" dirty="0">
                <a:solidFill>
                  <a:srgbClr val="FFFF99"/>
                </a:solidFill>
              </a:rPr>
              <a:t>they found the cell phone of one of the perpetrators. In his contacts on the cell phone were members of the government and the police</a:t>
            </a:r>
            <a:r>
              <a:rPr lang="en-US" sz="4000" dirty="0"/>
              <a:t>. No one's prosecuted. Nothing ever happens. </a:t>
            </a:r>
          </a:p>
        </p:txBody>
      </p:sp>
    </p:spTree>
    <p:extLst>
      <p:ext uri="{BB962C8B-B14F-4D97-AF65-F5344CB8AC3E}">
        <p14:creationId xmlns:p14="http://schemas.microsoft.com/office/powerpoint/2010/main" val="546115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Just last year, where Boko Haram went in. They kidnapped over 100 young women. They let every one of them go except for one. Her name is Leah </a:t>
            </a:r>
            <a:r>
              <a:rPr lang="en-US" sz="4000" dirty="0" err="1"/>
              <a:t>Sharibu</a:t>
            </a:r>
            <a:r>
              <a:rPr lang="en-US" sz="4000" dirty="0"/>
              <a:t>. We were there on the second anniversary of her captivity. Leah </a:t>
            </a:r>
            <a:r>
              <a:rPr lang="en-US" sz="4000" dirty="0" err="1"/>
              <a:t>Sharibu</a:t>
            </a:r>
            <a:r>
              <a:rPr lang="en-US" sz="4000" dirty="0"/>
              <a:t> wasn't released because she refused to convert to Islam.</a:t>
            </a:r>
          </a:p>
        </p:txBody>
      </p:sp>
    </p:spTree>
    <p:extLst>
      <p:ext uri="{BB962C8B-B14F-4D97-AF65-F5344CB8AC3E}">
        <p14:creationId xmlns:p14="http://schemas.microsoft.com/office/powerpoint/2010/main" val="674235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previous administration fought tooth and nail against designating Boko Haram a terrorist organization. </a:t>
            </a:r>
          </a:p>
        </p:txBody>
      </p:sp>
    </p:spTree>
    <p:extLst>
      <p:ext uri="{BB962C8B-B14F-4D97-AF65-F5344CB8AC3E}">
        <p14:creationId xmlns:p14="http://schemas.microsoft.com/office/powerpoint/2010/main" val="171427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8223133-E08B-4739-B654-6B3E86FCE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09550"/>
            <a:ext cx="8381997" cy="4724400"/>
          </a:xfrm>
          <a:prstGeom prst="rect">
            <a:avLst/>
          </a:prstGeom>
        </p:spPr>
      </p:pic>
    </p:spTree>
    <p:extLst>
      <p:ext uri="{BB962C8B-B14F-4D97-AF65-F5344CB8AC3E}">
        <p14:creationId xmlns:p14="http://schemas.microsoft.com/office/powerpoint/2010/main" val="144637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In a UN report, not some right-wing religious freedom organization, a United Nations report said that between 50 and 70 little children had bombs strapped to them and were remotely blown up in the middle of Christian cities, and they wouldn't designate this group a </a:t>
            </a:r>
            <a:r>
              <a:rPr lang="en-US" sz="4000" dirty="0" err="1"/>
              <a:t>terroristorganization</a:t>
            </a:r>
            <a:r>
              <a:rPr lang="en-US" sz="4000" dirty="0"/>
              <a:t>?</a:t>
            </a:r>
          </a:p>
        </p:txBody>
      </p:sp>
    </p:spTree>
    <p:extLst>
      <p:ext uri="{BB962C8B-B14F-4D97-AF65-F5344CB8AC3E}">
        <p14:creationId xmlns:p14="http://schemas.microsoft.com/office/powerpoint/2010/main" val="1233072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A previous administration refused to designate ISIS guilty of genocide in Iraq and Syria, despite what they were doing.  However, because of the pressure put on Congress, we had </a:t>
            </a:r>
            <a:r>
              <a:rPr lang="en-US" sz="4000" dirty="0">
                <a:solidFill>
                  <a:srgbClr val="FFFF99"/>
                </a:solidFill>
              </a:rPr>
              <a:t>a unanimous resolutions passed in the House and in the Senate </a:t>
            </a:r>
            <a:r>
              <a:rPr lang="en-US" sz="4000" dirty="0"/>
              <a:t>saying that ISIS was guilty of genocide.</a:t>
            </a:r>
          </a:p>
        </p:txBody>
      </p:sp>
    </p:spTree>
    <p:extLst>
      <p:ext uri="{BB962C8B-B14F-4D97-AF65-F5344CB8AC3E}">
        <p14:creationId xmlns:p14="http://schemas.microsoft.com/office/powerpoint/2010/main" val="640712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US militarily eliminated the caliphate in Iraq and Syria, ISIS is gone, but we have a problem brewing in Western Africa. If you think the Syrian refugee crisis caused a problem in the world and the Syrian civil war, you haven't seen anything yet if Western Africa fails.</a:t>
            </a:r>
          </a:p>
        </p:txBody>
      </p:sp>
    </p:spTree>
    <p:extLst>
      <p:ext uri="{BB962C8B-B14F-4D97-AF65-F5344CB8AC3E}">
        <p14:creationId xmlns:p14="http://schemas.microsoft.com/office/powerpoint/2010/main" val="3608306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Besides Nigeria…China </a:t>
            </a:r>
          </a:p>
        </p:txBody>
      </p:sp>
    </p:spTree>
    <p:extLst>
      <p:ext uri="{BB962C8B-B14F-4D97-AF65-F5344CB8AC3E}">
        <p14:creationId xmlns:p14="http://schemas.microsoft.com/office/powerpoint/2010/main" val="288764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country that worries me the most in the world when you take everything into account, is China. You have the second most powerful country in the world, a huge rival of the United States of America. </a:t>
            </a:r>
          </a:p>
        </p:txBody>
      </p:sp>
    </p:spTree>
    <p:extLst>
      <p:ext uri="{BB962C8B-B14F-4D97-AF65-F5344CB8AC3E}">
        <p14:creationId xmlns:p14="http://schemas.microsoft.com/office/powerpoint/2010/main" val="2806459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Right now, we're having a relapse of the Cultural Revolution in China. In the last year and a half, the Chinese government has shut down every large evangelical church in the country. </a:t>
            </a:r>
          </a:p>
        </p:txBody>
      </p:sp>
    </p:spTree>
    <p:extLst>
      <p:ext uri="{BB962C8B-B14F-4D97-AF65-F5344CB8AC3E}">
        <p14:creationId xmlns:p14="http://schemas.microsoft.com/office/powerpoint/2010/main" val="20646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When ISIS was moving across Syria and Iraq tearing down crosses off of churches and doing all these horrible things to people, in one state in China, the Chinese government removed 1,200 crosses from churches. It's not just Christians, I mean, </a:t>
            </a:r>
          </a:p>
        </p:txBody>
      </p:sp>
    </p:spTree>
    <p:extLst>
      <p:ext uri="{BB962C8B-B14F-4D97-AF65-F5344CB8AC3E}">
        <p14:creationId xmlns:p14="http://schemas.microsoft.com/office/powerpoint/2010/main" val="3884474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the Western part of the country, they're between four and 500, what the Chinese government call “reeducation centers.” What they actually are, are concentration camps, where they have put Chinese Muslims to try to forcibly change their beliefs.</a:t>
            </a:r>
          </a:p>
        </p:txBody>
      </p:sp>
    </p:spTree>
    <p:extLst>
      <p:ext uri="{BB962C8B-B14F-4D97-AF65-F5344CB8AC3E}">
        <p14:creationId xmlns:p14="http://schemas.microsoft.com/office/powerpoint/2010/main" val="2626468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390524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Golden Lampstand </a:t>
            </a:r>
          </a:p>
          <a:p>
            <a:pPr marL="0" indent="0">
              <a:buNone/>
            </a:pPr>
            <a:r>
              <a:rPr lang="en-US" sz="4000" dirty="0"/>
              <a:t>Church</a:t>
            </a:r>
          </a:p>
        </p:txBody>
      </p:sp>
      <p:pic>
        <p:nvPicPr>
          <p:cNvPr id="8194" name="Picture 2" descr="China Demolishes Another Church, Sparking Fears of Campaign Against  Christianity">
            <a:extLst>
              <a:ext uri="{FF2B5EF4-FFF2-40B4-BE49-F238E27FC236}">
                <a16:creationId xmlns:a16="http://schemas.microsoft.com/office/drawing/2014/main" id="{495077CD-F555-481E-8DFA-F33A01F97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849" y="268644"/>
            <a:ext cx="462915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780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30480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Remains of the Golden Lampstand Church in </a:t>
            </a:r>
            <a:r>
              <a:rPr lang="en-US" sz="3200" dirty="0" err="1"/>
              <a:t>Linfen</a:t>
            </a:r>
            <a:r>
              <a:rPr lang="en-US" sz="3200" dirty="0"/>
              <a:t> in northern China's Shanxi province. (China Aid via AP</a:t>
            </a:r>
            <a:r>
              <a:rPr lang="en-US" dirty="0"/>
              <a:t>)</a:t>
            </a:r>
            <a:endParaRPr lang="en-US" sz="4000" dirty="0"/>
          </a:p>
        </p:txBody>
      </p:sp>
      <p:pic>
        <p:nvPicPr>
          <p:cNvPr id="7170" name="Picture 2" descr="Chinese Christian churches face new threats as state religious code is  revised | America Magazine">
            <a:extLst>
              <a:ext uri="{FF2B5EF4-FFF2-40B4-BE49-F238E27FC236}">
                <a16:creationId xmlns:a16="http://schemas.microsoft.com/office/drawing/2014/main" id="{8E230816-C98C-4C13-B159-1C02CB6299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5" y="140402"/>
            <a:ext cx="5381624" cy="482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7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46482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The new matchmaking.</a:t>
            </a:r>
          </a:p>
        </p:txBody>
      </p:sp>
      <p:pic>
        <p:nvPicPr>
          <p:cNvPr id="3" name="Picture 2">
            <a:extLst>
              <a:ext uri="{FF2B5EF4-FFF2-40B4-BE49-F238E27FC236}">
                <a16:creationId xmlns:a16="http://schemas.microsoft.com/office/drawing/2014/main" id="{3142EF2A-36BB-4CE5-852B-034C358FBEFD}"/>
              </a:ext>
            </a:extLst>
          </p:cNvPr>
          <p:cNvPicPr>
            <a:picLocks noChangeAspect="1"/>
          </p:cNvPicPr>
          <p:nvPr/>
        </p:nvPicPr>
        <p:blipFill>
          <a:blip r:embed="rId3"/>
          <a:stretch>
            <a:fillRect/>
          </a:stretch>
        </p:blipFill>
        <p:spPr>
          <a:xfrm>
            <a:off x="4928118" y="78659"/>
            <a:ext cx="3962400" cy="5064841"/>
          </a:xfrm>
          <a:prstGeom prst="rect">
            <a:avLst/>
          </a:prstGeom>
        </p:spPr>
      </p:pic>
    </p:spTree>
    <p:extLst>
      <p:ext uri="{BB962C8B-B14F-4D97-AF65-F5344CB8AC3E}">
        <p14:creationId xmlns:p14="http://schemas.microsoft.com/office/powerpoint/2010/main" val="2854625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37747"/>
            <a:ext cx="2112188"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55000" lnSpcReduction="20000"/>
          </a:bodyPr>
          <a:lstStyle/>
          <a:p>
            <a:pPr marL="0" indent="0">
              <a:buNone/>
            </a:pPr>
            <a:r>
              <a:rPr lang="en-US" sz="4000"/>
              <a:t>Despite an agreement to dismantle only part of its annex, local officials proceeded with a full-scale demolition of a church in Sanjiang, near Wenzhou in Zhejiang province.</a:t>
            </a:r>
            <a:endParaRPr lang="en-US" sz="4000" dirty="0"/>
          </a:p>
        </p:txBody>
      </p:sp>
      <p:pic>
        <p:nvPicPr>
          <p:cNvPr id="9218" name="Picture 2" descr="Sanjiang Church Demolished | Beyond Chinatown">
            <a:extLst>
              <a:ext uri="{FF2B5EF4-FFF2-40B4-BE49-F238E27FC236}">
                <a16:creationId xmlns:a16="http://schemas.microsoft.com/office/drawing/2014/main" id="{ED689DE6-E674-4176-94EF-34C052EB0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563"/>
          <a:stretch/>
        </p:blipFill>
        <p:spPr bwMode="auto">
          <a:xfrm>
            <a:off x="2340788" y="271463"/>
            <a:ext cx="6555951" cy="473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98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Yet, the faith has never grown at such a rapid pace. In the same China where they keep shutting down all these churches and taking religious symbols off of churches, there are now more Christians in China than there are members of the Communist Party.</a:t>
            </a:r>
          </a:p>
        </p:txBody>
      </p:sp>
    </p:spTree>
    <p:extLst>
      <p:ext uri="{BB962C8B-B14F-4D97-AF65-F5344CB8AC3E}">
        <p14:creationId xmlns:p14="http://schemas.microsoft.com/office/powerpoint/2010/main" val="4110290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04605"/>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It's not just China, it's North Korea, it's Iran. It’s several other Arab countries. the US Commission for International Religious Freedom, we have more than a dozen countries in the very top category. We have like 20 others in the second category.</a:t>
            </a:r>
          </a:p>
        </p:txBody>
      </p:sp>
    </p:spTree>
    <p:extLst>
      <p:ext uri="{BB962C8B-B14F-4D97-AF65-F5344CB8AC3E}">
        <p14:creationId xmlns:p14="http://schemas.microsoft.com/office/powerpoint/2010/main" val="3920127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most dangerous places for Believers</a:t>
            </a:r>
          </a:p>
          <a:p>
            <a:pPr marL="457200" indent="-457200">
              <a:buFont typeface="+mj-lt"/>
              <a:buAutoNum type="arabicPeriod"/>
            </a:pPr>
            <a:r>
              <a:rPr lang="en-US" sz="4000" dirty="0"/>
              <a:t> N. Korea 19 consecutive years.</a:t>
            </a:r>
          </a:p>
          <a:p>
            <a:pPr marL="457200" indent="-457200">
              <a:buFont typeface="+mj-lt"/>
              <a:buAutoNum type="arabicPeriod"/>
            </a:pPr>
            <a:r>
              <a:rPr lang="en-US" sz="4000" dirty="0"/>
              <a:t> Afghanistan: Mental hospitals</a:t>
            </a:r>
          </a:p>
          <a:p>
            <a:pPr marL="457200" indent="-457200">
              <a:buFont typeface="+mj-lt"/>
              <a:buAutoNum type="arabicPeriod"/>
            </a:pPr>
            <a:r>
              <a:rPr lang="en-US" sz="4000" dirty="0"/>
              <a:t> Somalia</a:t>
            </a:r>
          </a:p>
          <a:p>
            <a:pPr marL="457200" indent="-457200">
              <a:buFont typeface="+mj-lt"/>
              <a:buAutoNum type="arabicPeriod"/>
            </a:pPr>
            <a:r>
              <a:rPr lang="en-US" sz="4000" dirty="0"/>
              <a:t>Libya, 5. Pakistan, 6. Eritrea</a:t>
            </a:r>
          </a:p>
        </p:txBody>
      </p:sp>
    </p:spTree>
    <p:extLst>
      <p:ext uri="{BB962C8B-B14F-4D97-AF65-F5344CB8AC3E}">
        <p14:creationId xmlns:p14="http://schemas.microsoft.com/office/powerpoint/2010/main" val="2377695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year, as the United Nations estimates half of North Korea’s population is in need and 41 percent is undernourished, North Koreans are bracing for the worst. North Korea reduced rations for its people in February, </a:t>
            </a:r>
          </a:p>
        </p:txBody>
      </p:sp>
    </p:spTree>
    <p:extLst>
      <p:ext uri="{BB962C8B-B14F-4D97-AF65-F5344CB8AC3E}">
        <p14:creationId xmlns:p14="http://schemas.microsoft.com/office/powerpoint/2010/main" val="1094919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in May the regime took the rare step of publicly admitting there was a crippling drought. A typhoon in early September has made the problem even worse, destroying crops and farmland.</a:t>
            </a:r>
          </a:p>
        </p:txBody>
      </p:sp>
    </p:spTree>
    <p:extLst>
      <p:ext uri="{BB962C8B-B14F-4D97-AF65-F5344CB8AC3E}">
        <p14:creationId xmlns:p14="http://schemas.microsoft.com/office/powerpoint/2010/main" val="3795915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For Christians in North Korea, the threat is even greater. Already forced underground because of their faith, their access to even the small food rations provided by the government will be taken away if it’s discovered they follow Messiah. </a:t>
            </a:r>
          </a:p>
        </p:txBody>
      </p:sp>
    </p:spTree>
    <p:extLst>
      <p:ext uri="{BB962C8B-B14F-4D97-AF65-F5344CB8AC3E}">
        <p14:creationId xmlns:p14="http://schemas.microsoft.com/office/powerpoint/2010/main" val="2753573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Christians are found out, they can immediately be sent to prison camps, where they work and live in subhuman conditions, forced to eat even less than drought conditions might provide.</a:t>
            </a:r>
          </a:p>
        </p:txBody>
      </p:sp>
    </p:spTree>
    <p:extLst>
      <p:ext uri="{BB962C8B-B14F-4D97-AF65-F5344CB8AC3E}">
        <p14:creationId xmlns:p14="http://schemas.microsoft.com/office/powerpoint/2010/main" val="141040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It’s no wonder that believing parents can’t even share their faith with their children. To be a Christian in North Korea is to worship Messiah in isolation, with limited access to God’s Word. Open Doors estimates there are around 300,000 secret Christians in North Korea, all of whom live and worship in unthinkable conditions.</a:t>
            </a:r>
          </a:p>
        </p:txBody>
      </p:sp>
    </p:spTree>
    <p:extLst>
      <p:ext uri="{BB962C8B-B14F-4D97-AF65-F5344CB8AC3E}">
        <p14:creationId xmlns:p14="http://schemas.microsoft.com/office/powerpoint/2010/main" val="1220987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An Open Doors co-worker recently met a North Korean underground leader we’ll call “Brother Yi.” “I met him in China for the second time this year,” says this Open Doors partner. “Last year, he received an audio device with the Bible and other materials on it from me. He takes care of a network of 15 people. </a:t>
            </a:r>
          </a:p>
        </p:txBody>
      </p:sp>
    </p:spTree>
    <p:extLst>
      <p:ext uri="{BB962C8B-B14F-4D97-AF65-F5344CB8AC3E}">
        <p14:creationId xmlns:p14="http://schemas.microsoft.com/office/powerpoint/2010/main" val="340342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533402" y="478138"/>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182564" y="0"/>
            <a:ext cx="8732837" cy="514350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[Hebrews] MJ 6.3</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If G-d Permits</a:t>
            </a:r>
          </a:p>
        </p:txBody>
      </p:sp>
      <p:sp>
        <p:nvSpPr>
          <p:cNvPr id="4" name="TextBox 3">
            <a:extLst>
              <a:ext uri="{FF2B5EF4-FFF2-40B4-BE49-F238E27FC236}">
                <a16:creationId xmlns:a16="http://schemas.microsoft.com/office/drawing/2014/main" id="{13B7B60D-52BF-4838-9C40-F28E5B3251C6}"/>
              </a:ext>
            </a:extLst>
          </p:cNvPr>
          <p:cNvSpPr txBox="1"/>
          <p:nvPr/>
        </p:nvSpPr>
        <p:spPr>
          <a:xfrm>
            <a:off x="4113586" y="2124635"/>
            <a:ext cx="914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113586" y="2124635"/>
            <a:ext cx="914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477204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 shared a lot of food with the people around him—so much so that he was called for interrogation by the authorities. He still uses the audio Bible we gave him for his personal Bible study. I also supported him with food, medicine and clothes.”</a:t>
            </a:r>
          </a:p>
        </p:txBody>
      </p:sp>
    </p:spTree>
    <p:extLst>
      <p:ext uri="{BB962C8B-B14F-4D97-AF65-F5344CB8AC3E}">
        <p14:creationId xmlns:p14="http://schemas.microsoft.com/office/powerpoint/2010/main" val="1477061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lgn="ctr">
              <a:buNone/>
            </a:pPr>
            <a:r>
              <a:rPr lang="en-US" sz="4400" dirty="0"/>
              <a:t>Iran</a:t>
            </a:r>
          </a:p>
        </p:txBody>
      </p:sp>
    </p:spTree>
    <p:extLst>
      <p:ext uri="{BB962C8B-B14F-4D97-AF65-F5344CB8AC3E}">
        <p14:creationId xmlns:p14="http://schemas.microsoft.com/office/powerpoint/2010/main" val="4242806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t>Abouzar</a:t>
            </a:r>
            <a:r>
              <a:rPr lang="en-US" sz="4000" dirty="0"/>
              <a:t> </a:t>
            </a:r>
            <a:r>
              <a:rPr lang="en-US" sz="4000" dirty="0" err="1"/>
              <a:t>Soltani</a:t>
            </a:r>
            <a:r>
              <a:rPr lang="en-US" sz="4000" dirty="0"/>
              <a:t>, an Iranian Christian, and his 11-year-old-son Armin. </a:t>
            </a:r>
            <a:r>
              <a:rPr lang="en-US" sz="4000" dirty="0" err="1"/>
              <a:t>Soltani</a:t>
            </a:r>
            <a:r>
              <a:rPr lang="en-US" sz="4000" dirty="0"/>
              <a:t> had been living in blue containers since late 2018 after asking for asylum on political and religious grounds. </a:t>
            </a:r>
            <a:r>
              <a:rPr lang="en-US" sz="4000" dirty="0" err="1"/>
              <a:t>Soltani</a:t>
            </a:r>
            <a:r>
              <a:rPr lang="en-US" sz="4000" dirty="0"/>
              <a:t> recently ”thanked God" after he was moved to a reception center following</a:t>
            </a:r>
          </a:p>
        </p:txBody>
      </p:sp>
    </p:spTree>
    <p:extLst>
      <p:ext uri="{BB962C8B-B14F-4D97-AF65-F5344CB8AC3E}">
        <p14:creationId xmlns:p14="http://schemas.microsoft.com/office/powerpoint/2010/main" val="1867319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17 months of detention in a container camp on the Hungarian-Serbian border.  However his legal case continues, the Hungarian Helsinki Committee rights group told Worthy News. </a:t>
            </a:r>
            <a:r>
              <a:rPr lang="en-US" sz="4000" dirty="0" err="1">
                <a:solidFill>
                  <a:srgbClr val="FFFF99"/>
                </a:solidFill>
              </a:rPr>
              <a:t>Soltani</a:t>
            </a:r>
            <a:r>
              <a:rPr lang="en-US" sz="4000" dirty="0">
                <a:solidFill>
                  <a:srgbClr val="FFFF99"/>
                </a:solidFill>
              </a:rPr>
              <a:t> could face a lengthy prison term and potentially execution in Iran for abandoning Islam.</a:t>
            </a:r>
          </a:p>
        </p:txBody>
      </p:sp>
    </p:spTree>
    <p:extLst>
      <p:ext uri="{BB962C8B-B14F-4D97-AF65-F5344CB8AC3E}">
        <p14:creationId xmlns:p14="http://schemas.microsoft.com/office/powerpoint/2010/main" val="1184963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Every day, an average of </a:t>
            </a:r>
            <a:r>
              <a:rPr lang="en-US" sz="4000" dirty="0">
                <a:solidFill>
                  <a:srgbClr val="FFFF99"/>
                </a:solidFill>
              </a:rPr>
              <a:t>eight Christians were killed</a:t>
            </a:r>
            <a:r>
              <a:rPr lang="en-US" sz="4000" dirty="0"/>
              <a:t> for their faith and </a:t>
            </a:r>
            <a:r>
              <a:rPr lang="en-US" sz="4000" dirty="0">
                <a:solidFill>
                  <a:srgbClr val="FFFF99"/>
                </a:solidFill>
              </a:rPr>
              <a:t>23 Christians were raped or sexually harassed</a:t>
            </a:r>
            <a:r>
              <a:rPr lang="en-US" sz="4000" dirty="0"/>
              <a:t> for faith-related reasons. Every week, an average of </a:t>
            </a:r>
            <a:r>
              <a:rPr lang="en-US" sz="4000" dirty="0">
                <a:solidFill>
                  <a:srgbClr val="FFFF99"/>
                </a:solidFill>
              </a:rPr>
              <a:t>182 Churches or Christian buildings were attacked, and 102 Christian homes, shops or businesses attacked</a:t>
            </a:r>
            <a:r>
              <a:rPr lang="en-US" sz="4000" dirty="0"/>
              <a:t>, burned or destroyed. Every month, an average of </a:t>
            </a:r>
            <a:r>
              <a:rPr lang="en-US" sz="4000" dirty="0">
                <a:solidFill>
                  <a:srgbClr val="FFFF99"/>
                </a:solidFill>
              </a:rPr>
              <a:t>309 Christians </a:t>
            </a:r>
            <a:r>
              <a:rPr lang="en-US" sz="4000" dirty="0"/>
              <a:t>were unjustly </a:t>
            </a:r>
            <a:r>
              <a:rPr lang="en-US" sz="4000" dirty="0">
                <a:solidFill>
                  <a:srgbClr val="FFFF99"/>
                </a:solidFill>
              </a:rPr>
              <a:t>imprisoned</a:t>
            </a:r>
            <a:r>
              <a:rPr lang="en-US" sz="4000" dirty="0"/>
              <a:t> for their faith.</a:t>
            </a:r>
          </a:p>
        </p:txBody>
      </p:sp>
    </p:spTree>
    <p:extLst>
      <p:ext uri="{BB962C8B-B14F-4D97-AF65-F5344CB8AC3E}">
        <p14:creationId xmlns:p14="http://schemas.microsoft.com/office/powerpoint/2010/main" val="3760584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199660"/>
            <a:ext cx="4038600"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dirty="0"/>
              <a:t>(Worthy News) - Aid workers say thousands of desperate people, many of them Christians, have fled an area in northern Mozambique after Islamist fighters killed dozens of villagers.</a:t>
            </a:r>
          </a:p>
          <a:p>
            <a:pPr marL="0" indent="0">
              <a:buNone/>
            </a:pPr>
            <a:endParaRPr lang="en-US" sz="4000" dirty="0"/>
          </a:p>
        </p:txBody>
      </p:sp>
      <p:pic>
        <p:nvPicPr>
          <p:cNvPr id="10242" name="Picture 2" descr="mozambique worthy ministries">
            <a:extLst>
              <a:ext uri="{FF2B5EF4-FFF2-40B4-BE49-F238E27FC236}">
                <a16:creationId xmlns:a16="http://schemas.microsoft.com/office/drawing/2014/main" id="{792D3706-C728-47D4-B0EA-F9E6F9C4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613" y="230932"/>
            <a:ext cx="4432386" cy="2493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4A594-D936-4CA4-8C98-A29C50886940}"/>
              </a:ext>
            </a:extLst>
          </p:cNvPr>
          <p:cNvSpPr txBox="1"/>
          <p:nvPr/>
        </p:nvSpPr>
        <p:spPr>
          <a:xfrm>
            <a:off x="4191001" y="2724149"/>
            <a:ext cx="4724398" cy="2492990"/>
          </a:xfrm>
          <a:prstGeom prst="rect">
            <a:avLst/>
          </a:prstGeom>
          <a:noFill/>
        </p:spPr>
        <p:txBody>
          <a:bodyPr wrap="square" rtlCol="0">
            <a:spAutoFit/>
          </a:bodyPr>
          <a:lstStyle/>
          <a:p>
            <a:pPr marL="0" indent="0" algn="l">
              <a:buNone/>
            </a:pPr>
            <a:r>
              <a:rPr lang="en-US" sz="2400" dirty="0"/>
              <a:t>Police confirmed that militants linked to the Islamist State terrorist group beheaded and dismembered over 50 people in Mozambique’s Cabo Delgado province last week</a:t>
            </a:r>
            <a:r>
              <a:rPr lang="en-US" sz="3600" dirty="0"/>
              <a:t>.</a:t>
            </a:r>
          </a:p>
        </p:txBody>
      </p:sp>
      <p:cxnSp>
        <p:nvCxnSpPr>
          <p:cNvPr id="5" name="Straight Arrow Connector 4">
            <a:extLst>
              <a:ext uri="{FF2B5EF4-FFF2-40B4-BE49-F238E27FC236}">
                <a16:creationId xmlns:a16="http://schemas.microsoft.com/office/drawing/2014/main" id="{2E156BCE-788B-447F-9478-644914D860A4}"/>
              </a:ext>
            </a:extLst>
          </p:cNvPr>
          <p:cNvCxnSpPr/>
          <p:nvPr/>
        </p:nvCxnSpPr>
        <p:spPr bwMode="auto">
          <a:xfrm flipH="1">
            <a:off x="6324600" y="1962150"/>
            <a:ext cx="685800" cy="152400"/>
          </a:xfrm>
          <a:prstGeom prst="straightConnector1">
            <a:avLst/>
          </a:prstGeom>
          <a:solidFill>
            <a:schemeClr val="accent1"/>
          </a:solidFill>
          <a:ln w="508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03728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In the peace accord between Israel and the kingdom of Bahrain, the first paragraph of the Abraham Accord includes religious freedom. </a:t>
            </a:r>
          </a:p>
        </p:txBody>
      </p:sp>
    </p:spTree>
    <p:extLst>
      <p:ext uri="{BB962C8B-B14F-4D97-AF65-F5344CB8AC3E}">
        <p14:creationId xmlns:p14="http://schemas.microsoft.com/office/powerpoint/2010/main" val="3482992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First Amendment</a:t>
            </a:r>
            <a:r>
              <a:rPr lang="en-US" sz="4000" dirty="0"/>
              <a:t> 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Tree>
    <p:extLst>
      <p:ext uri="{BB962C8B-B14F-4D97-AF65-F5344CB8AC3E}">
        <p14:creationId xmlns:p14="http://schemas.microsoft.com/office/powerpoint/2010/main" val="2791934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Persecution is actually a norm.</a:t>
            </a:r>
          </a:p>
          <a:p>
            <a:pPr marL="0" indent="0">
              <a:buNone/>
            </a:pPr>
            <a:r>
              <a:rPr lang="en-US" sz="4000" dirty="0"/>
              <a:t>In early American history, every family had two books. They had a Bible, and they had Foxe's Book of Martyrs.</a:t>
            </a:r>
          </a:p>
        </p:txBody>
      </p:sp>
    </p:spTree>
    <p:extLst>
      <p:ext uri="{BB962C8B-B14F-4D97-AF65-F5344CB8AC3E}">
        <p14:creationId xmlns:p14="http://schemas.microsoft.com/office/powerpoint/2010/main" val="227098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Christian persecution around the world is worse, at its all-time worst, two times a year, Christmas and Easter. That's when the churches are bombed. That's when people are kidnapped. It's predictable. It's like clockwork.</a:t>
            </a:r>
          </a:p>
        </p:txBody>
      </p:sp>
    </p:spTree>
    <p:extLst>
      <p:ext uri="{BB962C8B-B14F-4D97-AF65-F5344CB8AC3E}">
        <p14:creationId xmlns:p14="http://schemas.microsoft.com/office/powerpoint/2010/main" val="180146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82564" y="0"/>
            <a:ext cx="8778875" cy="514350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a:t>
            </a:r>
            <a:r>
              <a:rPr lang="en-US" altLang="en-US" dirty="0">
                <a:solidFill>
                  <a:srgbClr val="FFFF99"/>
                </a:solidFill>
              </a:rPr>
              <a:t>And, God willing, this is what we will do.</a:t>
            </a:r>
          </a:p>
          <a:p>
            <a:pPr marL="0" indent="0">
              <a:lnSpc>
                <a:spcPct val="90000"/>
              </a:lnSpc>
              <a:buNone/>
            </a:pPr>
            <a:r>
              <a:rPr lang="en-US" altLang="en-US" sz="1200" baseline="30000" dirty="0" err="1">
                <a:solidFill>
                  <a:srgbClr val="FFFF99"/>
                </a:solidFill>
              </a:rPr>
              <a:t>NKJV</a:t>
            </a:r>
            <a:r>
              <a:rPr lang="en-US" altLang="en-US" dirty="0" err="1">
                <a:solidFill>
                  <a:srgbClr val="FFFF99"/>
                </a:solidFill>
              </a:rPr>
              <a:t>And</a:t>
            </a:r>
            <a:r>
              <a:rPr lang="en-US" altLang="en-US" dirty="0">
                <a:solidFill>
                  <a:srgbClr val="FFFF99"/>
                </a:solidFill>
              </a:rPr>
              <a:t> this we will do if God permits.</a:t>
            </a:r>
          </a:p>
          <a:p>
            <a:pPr marL="0" indent="0">
              <a:lnSpc>
                <a:spcPct val="90000"/>
              </a:lnSpc>
              <a:buNone/>
            </a:pPr>
            <a:r>
              <a:rPr kumimoji="0" lang="en-US" altLang="en-US" sz="1200" b="0" i="0" u="none" strike="noStrike" kern="0" cap="none" spc="0" normalizeH="0" baseline="30000" noProof="0" dirty="0" err="1">
                <a:ln>
                  <a:noFill/>
                </a:ln>
                <a:solidFill>
                  <a:srgbClr val="FFFF99"/>
                </a:solidFill>
                <a:effectLst/>
                <a:uLnTx/>
                <a:uFillTx/>
                <a:latin typeface="Arial Rounded MT Bold"/>
                <a:ea typeface="+mn-ea"/>
                <a:cs typeface="+mn-cs"/>
              </a:rPr>
              <a:t>NiV</a:t>
            </a:r>
            <a:r>
              <a:rPr lang="en-US" altLang="en-US" dirty="0">
                <a:solidFill>
                  <a:srgbClr val="FFFF99"/>
                </a:solidFill>
              </a:rPr>
              <a:t>And God permitting, we will do so.</a:t>
            </a:r>
          </a:p>
        </p:txBody>
      </p:sp>
    </p:spTree>
    <p:extLst>
      <p:ext uri="{BB962C8B-B14F-4D97-AF65-F5344CB8AC3E}">
        <p14:creationId xmlns:p14="http://schemas.microsoft.com/office/powerpoint/2010/main" val="4200257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So, will this ever apply </a:t>
            </a:r>
          </a:p>
          <a:p>
            <a:pPr marL="0" indent="0" algn="ctr">
              <a:buNone/>
            </a:pPr>
            <a:r>
              <a:rPr lang="en-US" sz="4000" dirty="0"/>
              <a:t>to us in America?</a:t>
            </a:r>
          </a:p>
        </p:txBody>
      </p:sp>
    </p:spTree>
    <p:extLst>
      <p:ext uri="{BB962C8B-B14F-4D97-AF65-F5344CB8AC3E}">
        <p14:creationId xmlns:p14="http://schemas.microsoft.com/office/powerpoint/2010/main" val="3070065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599" y="195358"/>
            <a:ext cx="4441723"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62500" lnSpcReduction="20000"/>
          </a:bodyPr>
          <a:lstStyle/>
          <a:p>
            <a:pPr marL="0" indent="0">
              <a:buNone/>
            </a:pPr>
            <a:r>
              <a:rPr lang="en-US" sz="4000" dirty="0"/>
              <a:t>Alan Morton Dershowitz is an American lawyer and legal scholar known for his scholarship of U.S. constitutional law and American criminal law, and a noted advocate of civil liberties. He taught at Harvard Law School from 1964 through 2013, where he was appointed as the Felix Frankfurter Professor of Law in 1993.</a:t>
            </a:r>
          </a:p>
        </p:txBody>
      </p:sp>
      <p:pic>
        <p:nvPicPr>
          <p:cNvPr id="2050" name="Picture 2" descr="Alan Dershowitz | Biography, Cases, Books, &amp; Facts | Britannica">
            <a:extLst>
              <a:ext uri="{FF2B5EF4-FFF2-40B4-BE49-F238E27FC236}">
                <a16:creationId xmlns:a16="http://schemas.microsoft.com/office/drawing/2014/main" id="{F85B6AEE-C6E7-4741-AF71-888C136AD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322" y="251337"/>
            <a:ext cx="3940277" cy="492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75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9D1FF6B-A001-4282-A5CC-99ECA2592F4A}"/>
              </a:ext>
            </a:extLst>
          </p:cNvPr>
          <p:cNvPicPr>
            <a:picLocks noChangeAspect="1"/>
          </p:cNvPicPr>
          <p:nvPr/>
        </p:nvPicPr>
        <p:blipFill>
          <a:blip r:embed="rId3"/>
          <a:stretch>
            <a:fillRect/>
          </a:stretch>
        </p:blipFill>
        <p:spPr>
          <a:xfrm>
            <a:off x="345079" y="361950"/>
            <a:ext cx="8308086" cy="4343400"/>
          </a:xfrm>
          <a:prstGeom prst="rect">
            <a:avLst/>
          </a:prstGeom>
        </p:spPr>
      </p:pic>
    </p:spTree>
    <p:extLst>
      <p:ext uri="{BB962C8B-B14F-4D97-AF65-F5344CB8AC3E}">
        <p14:creationId xmlns:p14="http://schemas.microsoft.com/office/powerpoint/2010/main" val="2494299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7007267-1A19-4ECD-A872-3C5AA905C703}"/>
              </a:ext>
            </a:extLst>
          </p:cNvPr>
          <p:cNvPicPr>
            <a:picLocks noChangeAspect="1"/>
          </p:cNvPicPr>
          <p:nvPr/>
        </p:nvPicPr>
        <p:blipFill>
          <a:blip r:embed="rId3"/>
          <a:stretch>
            <a:fillRect/>
          </a:stretch>
        </p:blipFill>
        <p:spPr>
          <a:xfrm>
            <a:off x="225700" y="209550"/>
            <a:ext cx="8692601" cy="4572000"/>
          </a:xfrm>
          <a:prstGeom prst="rect">
            <a:avLst/>
          </a:prstGeom>
        </p:spPr>
      </p:pic>
    </p:spTree>
    <p:extLst>
      <p:ext uri="{BB962C8B-B14F-4D97-AF65-F5344CB8AC3E}">
        <p14:creationId xmlns:p14="http://schemas.microsoft.com/office/powerpoint/2010/main" val="3668862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Life is uncertain, especially if persecuted.</a:t>
            </a:r>
          </a:p>
          <a:p>
            <a:pPr marL="457200" indent="-457200">
              <a:buFont typeface="+mj-lt"/>
              <a:buAutoNum type="arabicPeriod"/>
            </a:pPr>
            <a:r>
              <a:rPr lang="en-US" sz="4000" dirty="0"/>
              <a:t>MUCH persecution of believers</a:t>
            </a:r>
          </a:p>
          <a:p>
            <a:pPr marL="457200" indent="-457200">
              <a:buFont typeface="+mj-lt"/>
              <a:buAutoNum type="arabicPeriod"/>
            </a:pPr>
            <a:r>
              <a:rPr lang="en-US" sz="4000" dirty="0"/>
              <a:t>Will it come to the USA?</a:t>
            </a:r>
          </a:p>
          <a:p>
            <a:pPr marL="457200" indent="-457200">
              <a:buFont typeface="+mj-lt"/>
              <a:buAutoNum type="arabicPeriod"/>
            </a:pPr>
            <a:r>
              <a:rPr lang="en-US" sz="4000" dirty="0"/>
              <a:t>Prepare by exercising!!</a:t>
            </a:r>
          </a:p>
        </p:txBody>
      </p:sp>
    </p:spTree>
    <p:extLst>
      <p:ext uri="{BB962C8B-B14F-4D97-AF65-F5344CB8AC3E}">
        <p14:creationId xmlns:p14="http://schemas.microsoft.com/office/powerpoint/2010/main" val="2691600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 12.5</a:t>
            </a:r>
            <a:r>
              <a:rPr lang="en-US" sz="4000" dirty="0"/>
              <a:t> If racing men on foot exhausts you, how will you compete against horses? You may feel secure in a land at peace, but how will you do in the </a:t>
            </a:r>
            <a:r>
              <a:rPr lang="en-US" sz="4000" dirty="0" err="1"/>
              <a:t>Yarden’s</a:t>
            </a:r>
            <a:r>
              <a:rPr lang="en-US" sz="4000" dirty="0"/>
              <a:t> thick brush?</a:t>
            </a:r>
          </a:p>
        </p:txBody>
      </p:sp>
    </p:spTree>
    <p:extLst>
      <p:ext uri="{BB962C8B-B14F-4D97-AF65-F5344CB8AC3E}">
        <p14:creationId xmlns:p14="http://schemas.microsoft.com/office/powerpoint/2010/main" val="2936651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Cor 9.25-27 </a:t>
            </a:r>
            <a:r>
              <a:rPr lang="en-US" sz="4000" dirty="0"/>
              <a:t>Now every athlete in training </a:t>
            </a:r>
            <a:r>
              <a:rPr lang="en-US" sz="4000" dirty="0">
                <a:solidFill>
                  <a:srgbClr val="FFFF99"/>
                </a:solidFill>
              </a:rPr>
              <a:t>submits himself to strict discipline</a:t>
            </a:r>
            <a:r>
              <a:rPr lang="en-US" sz="4000" dirty="0"/>
              <a:t>, and he does it just to win a laurel wreath that will soon wither away. But we do it to win a crown that will last forever. Accordingly, I don’t run aimlessly but straight for the finish line; </a:t>
            </a:r>
          </a:p>
        </p:txBody>
      </p:sp>
    </p:spTree>
    <p:extLst>
      <p:ext uri="{BB962C8B-B14F-4D97-AF65-F5344CB8AC3E}">
        <p14:creationId xmlns:p14="http://schemas.microsoft.com/office/powerpoint/2010/main" val="3579961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6867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9.25-27  </a:t>
            </a:r>
            <a:r>
              <a:rPr lang="en-US" sz="4000" dirty="0"/>
              <a:t>I don’t shadow-box but try to make every punch count. </a:t>
            </a:r>
            <a:r>
              <a:rPr lang="en-US" sz="4000" dirty="0">
                <a:solidFill>
                  <a:srgbClr val="FFFF99"/>
                </a:solidFill>
              </a:rPr>
              <a:t>I treat my body hard and make it my slave </a:t>
            </a:r>
            <a:r>
              <a:rPr lang="en-US" sz="4000" dirty="0"/>
              <a:t>so that, after proclaiming the Good News to others, I myself will not be disqualified.</a:t>
            </a:r>
          </a:p>
          <a:p>
            <a:pPr marL="0" indent="0">
              <a:buNone/>
            </a:pPr>
            <a:r>
              <a:rPr lang="en-US" sz="4000" u="sng" dirty="0">
                <a:solidFill>
                  <a:srgbClr val="FFFF99"/>
                </a:solidFill>
              </a:rPr>
              <a:t>The first steps are the hardest.</a:t>
            </a:r>
          </a:p>
        </p:txBody>
      </p:sp>
    </p:spTree>
    <p:extLst>
      <p:ext uri="{BB962C8B-B14F-4D97-AF65-F5344CB8AC3E}">
        <p14:creationId xmlns:p14="http://schemas.microsoft.com/office/powerpoint/2010/main" val="2089596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Chuck Colson said to me over and over again when I saw us losing ground is, that despair is a sin. It means that you're no longer depending on the Lord. </a:t>
            </a:r>
          </a:p>
        </p:txBody>
      </p:sp>
    </p:spTree>
    <p:extLst>
      <p:ext uri="{BB962C8B-B14F-4D97-AF65-F5344CB8AC3E}">
        <p14:creationId xmlns:p14="http://schemas.microsoft.com/office/powerpoint/2010/main" val="462313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98785"/>
            <a:ext cx="4835214" cy="46499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200" dirty="0"/>
              <a:t>Buffalo Springfield were a Canadian–American rock band formed in Los Angeles by three Canadians and two Americans. The group, widely known for the song “For What It's Worth”, released three albums and several singles from 1966–1968</a:t>
            </a:r>
            <a:r>
              <a:rPr lang="en-US" dirty="0"/>
              <a:t>.</a:t>
            </a:r>
          </a:p>
        </p:txBody>
      </p:sp>
      <p:pic>
        <p:nvPicPr>
          <p:cNvPr id="1026" name="Picture 2" descr="Buffalo Springfield | Members, Songs, &amp; Facts | Britannica">
            <a:extLst>
              <a:ext uri="{FF2B5EF4-FFF2-40B4-BE49-F238E27FC236}">
                <a16:creationId xmlns:a16="http://schemas.microsoft.com/office/drawing/2014/main" id="{9F0A177B-6EB7-4F7E-A0EB-4C562C32E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3493"/>
            <a:ext cx="3664390" cy="464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9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Yaakov /Jas 4. 14-15</a:t>
            </a:r>
            <a:r>
              <a:rPr lang="en-US" sz="4000" dirty="0"/>
              <a:t> You do not know what your life will be like tomorrow. What is your life? For you are a vapor that appears for a little while and then vanishes.  Instead you ought to say, “If </a:t>
            </a:r>
            <a:r>
              <a:rPr lang="en-US" sz="4000" cap="small" dirty="0"/>
              <a:t>Adoni </a:t>
            </a:r>
            <a:r>
              <a:rPr lang="en-US" sz="4000" dirty="0"/>
              <a:t>wills, we will live and also do this or that.” </a:t>
            </a:r>
          </a:p>
        </p:txBody>
      </p:sp>
    </p:spTree>
    <p:extLst>
      <p:ext uri="{BB962C8B-B14F-4D97-AF65-F5344CB8AC3E}">
        <p14:creationId xmlns:p14="http://schemas.microsoft.com/office/powerpoint/2010/main" val="3933407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6.9-11 </a:t>
            </a:r>
            <a:r>
              <a:rPr lang="en-US" sz="4000" dirty="0"/>
              <a:t>When the Lamb broke the fifth seal, I saw underneath the altar the souls of those who had been </a:t>
            </a:r>
            <a:r>
              <a:rPr lang="en-US" sz="4000" dirty="0">
                <a:solidFill>
                  <a:srgbClr val="FFFF99"/>
                </a:solidFill>
              </a:rPr>
              <a:t>put to death for proclaiming the Word of God, that is, for bearing witness…</a:t>
            </a:r>
            <a:r>
              <a:rPr lang="en-US" sz="4000" dirty="0"/>
              <a:t>of them was given a white robe; </a:t>
            </a:r>
          </a:p>
        </p:txBody>
      </p:sp>
    </p:spTree>
    <p:extLst>
      <p:ext uri="{BB962C8B-B14F-4D97-AF65-F5344CB8AC3E}">
        <p14:creationId xmlns:p14="http://schemas.microsoft.com/office/powerpoint/2010/main" val="944277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6.9-11 </a:t>
            </a:r>
            <a:r>
              <a:rPr lang="en-US" sz="4000" dirty="0"/>
              <a:t>and they were told to wait a little longer, until </a:t>
            </a:r>
            <a:r>
              <a:rPr lang="en-US" sz="4000" dirty="0">
                <a:solidFill>
                  <a:srgbClr val="FFFF99"/>
                </a:solidFill>
              </a:rPr>
              <a:t>the full number of their fellow-servants should be reached, of their brothers who would be killed, </a:t>
            </a:r>
            <a:r>
              <a:rPr lang="en-US" sz="4000" dirty="0"/>
              <a:t>just as they had been.</a:t>
            </a:r>
          </a:p>
        </p:txBody>
      </p:sp>
    </p:spTree>
    <p:extLst>
      <p:ext uri="{BB962C8B-B14F-4D97-AF65-F5344CB8AC3E}">
        <p14:creationId xmlns:p14="http://schemas.microsoft.com/office/powerpoint/2010/main" val="34059545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1Tim.4.7-8</a:t>
            </a:r>
            <a:r>
              <a:rPr lang="en-US" sz="4000" dirty="0"/>
              <a:t> Train, exercise yourself in godliness. For physical exercise has some benefit; but godliness is beneficial for all things, holding promise for both the present life and the one to come.</a:t>
            </a:r>
          </a:p>
          <a:p>
            <a:pPr marL="0" indent="0">
              <a:buNone/>
            </a:pPr>
            <a:r>
              <a:rPr lang="en-US" sz="4000" dirty="0">
                <a:solidFill>
                  <a:srgbClr val="FFFF99"/>
                </a:solidFill>
              </a:rPr>
              <a:t>We don’t achieve godliness, but we grow in it or NOT!</a:t>
            </a:r>
          </a:p>
        </p:txBody>
      </p:sp>
    </p:spTree>
    <p:extLst>
      <p:ext uri="{BB962C8B-B14F-4D97-AF65-F5344CB8AC3E}">
        <p14:creationId xmlns:p14="http://schemas.microsoft.com/office/powerpoint/2010/main" val="1815131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Life is uncertain, especially if persecuted.</a:t>
            </a:r>
          </a:p>
          <a:p>
            <a:pPr marL="457200" indent="-457200">
              <a:buFont typeface="+mj-lt"/>
              <a:buAutoNum type="arabicPeriod"/>
            </a:pPr>
            <a:r>
              <a:rPr lang="en-US" sz="4000" dirty="0"/>
              <a:t>MUCH persecution of believers</a:t>
            </a:r>
          </a:p>
          <a:p>
            <a:pPr marL="457200" indent="-457200">
              <a:buFont typeface="+mj-lt"/>
              <a:buAutoNum type="arabicPeriod"/>
            </a:pPr>
            <a:r>
              <a:rPr lang="en-US" sz="4000" dirty="0"/>
              <a:t>Will it come to the USA?</a:t>
            </a:r>
          </a:p>
          <a:p>
            <a:pPr marL="457200" indent="-457200">
              <a:buFont typeface="+mj-lt"/>
              <a:buAutoNum type="arabicPeriod"/>
            </a:pPr>
            <a:r>
              <a:rPr lang="en-US" sz="4000" dirty="0"/>
              <a:t>Prepare by exercising!!</a:t>
            </a:r>
          </a:p>
        </p:txBody>
      </p:sp>
    </p:spTree>
    <p:extLst>
      <p:ext uri="{BB962C8B-B14F-4D97-AF65-F5344CB8AC3E}">
        <p14:creationId xmlns:p14="http://schemas.microsoft.com/office/powerpoint/2010/main" val="1723431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13.1-3 </a:t>
            </a:r>
            <a:r>
              <a:rPr lang="en-US" sz="4000" dirty="0"/>
              <a:t>Let brotherly love continue. Do not neglect to show hospitality to strangers—for in doing so, some have entertained angels without knowing it. </a:t>
            </a:r>
            <a:r>
              <a:rPr lang="en-US" sz="4000" dirty="0">
                <a:solidFill>
                  <a:srgbClr val="FFFF99"/>
                </a:solidFill>
              </a:rPr>
              <a:t>Remember the prisoners as if you were fellow prisoners, and those who are mistreated as if you also were suffering bodily. </a:t>
            </a:r>
          </a:p>
        </p:txBody>
      </p:sp>
    </p:spTree>
    <p:extLst>
      <p:ext uri="{BB962C8B-B14F-4D97-AF65-F5344CB8AC3E}">
        <p14:creationId xmlns:p14="http://schemas.microsoft.com/office/powerpoint/2010/main" val="11238830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946613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136810</TotalTime>
  <Words>6775</Words>
  <Application>Microsoft Office PowerPoint</Application>
  <PresentationFormat>On-screen Show (16:9)</PresentationFormat>
  <Paragraphs>522</Paragraphs>
  <Slides>96</Slides>
  <Notes>96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96</vt:i4>
      </vt:variant>
    </vt:vector>
  </HeadingPairs>
  <TitlesOfParts>
    <vt:vector size="103" baseType="lpstr">
      <vt:lpstr>Arial</vt:lpstr>
      <vt:lpstr>Arial Rounded MT Bold</vt:lpstr>
      <vt:lpstr>Calibri</vt:lpstr>
      <vt:lpstr>Calibri Light</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3918</cp:revision>
  <dcterms:created xsi:type="dcterms:W3CDTF">2006-04-21T19:34:43Z</dcterms:created>
  <dcterms:modified xsi:type="dcterms:W3CDTF">2020-11-21T14:48:52Z</dcterms:modified>
</cp:coreProperties>
</file>