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Lst>
  <p:notesMasterIdLst>
    <p:notesMasterId r:id="rId92"/>
  </p:notesMasterIdLst>
  <p:handoutMasterIdLst>
    <p:handoutMasterId r:id="rId93"/>
  </p:handoutMasterIdLst>
  <p:sldIdLst>
    <p:sldId id="2045" r:id="rId3"/>
    <p:sldId id="62733" r:id="rId4"/>
    <p:sldId id="62732" r:id="rId5"/>
    <p:sldId id="62734" r:id="rId6"/>
    <p:sldId id="62735" r:id="rId7"/>
    <p:sldId id="62606" r:id="rId8"/>
    <p:sldId id="62702" r:id="rId9"/>
    <p:sldId id="62736" r:id="rId10"/>
    <p:sldId id="62712" r:id="rId11"/>
    <p:sldId id="62713" r:id="rId12"/>
    <p:sldId id="62714" r:id="rId13"/>
    <p:sldId id="62784" r:id="rId14"/>
    <p:sldId id="62783" r:id="rId15"/>
    <p:sldId id="62717" r:id="rId16"/>
    <p:sldId id="62718" r:id="rId17"/>
    <p:sldId id="62719" r:id="rId18"/>
    <p:sldId id="62720" r:id="rId19"/>
    <p:sldId id="62721" r:id="rId20"/>
    <p:sldId id="62723" r:id="rId21"/>
    <p:sldId id="62724" r:id="rId22"/>
    <p:sldId id="62753" r:id="rId23"/>
    <p:sldId id="62716" r:id="rId24"/>
    <p:sldId id="62346" r:id="rId25"/>
    <p:sldId id="62728" r:id="rId26"/>
    <p:sldId id="62804" r:id="rId27"/>
    <p:sldId id="62763" r:id="rId28"/>
    <p:sldId id="62765" r:id="rId29"/>
    <p:sldId id="62764" r:id="rId30"/>
    <p:sldId id="62785" r:id="rId31"/>
    <p:sldId id="62786" r:id="rId32"/>
    <p:sldId id="62766" r:id="rId33"/>
    <p:sldId id="62767" r:id="rId34"/>
    <p:sldId id="62787" r:id="rId35"/>
    <p:sldId id="62768" r:id="rId36"/>
    <p:sldId id="62769" r:id="rId37"/>
    <p:sldId id="62770" r:id="rId38"/>
    <p:sldId id="62790" r:id="rId39"/>
    <p:sldId id="62772" r:id="rId40"/>
    <p:sldId id="62771" r:id="rId41"/>
    <p:sldId id="62776" r:id="rId42"/>
    <p:sldId id="62777" r:id="rId43"/>
    <p:sldId id="62773" r:id="rId44"/>
    <p:sldId id="62781" r:id="rId45"/>
    <p:sldId id="62774" r:id="rId46"/>
    <p:sldId id="62778" r:id="rId47"/>
    <p:sldId id="62779" r:id="rId48"/>
    <p:sldId id="62791" r:id="rId49"/>
    <p:sldId id="62805" r:id="rId50"/>
    <p:sldId id="62780" r:id="rId51"/>
    <p:sldId id="62775" r:id="rId52"/>
    <p:sldId id="62807" r:id="rId53"/>
    <p:sldId id="62799" r:id="rId54"/>
    <p:sldId id="62792" r:id="rId55"/>
    <p:sldId id="62793" r:id="rId56"/>
    <p:sldId id="62800" r:id="rId57"/>
    <p:sldId id="62795" r:id="rId58"/>
    <p:sldId id="62754" r:id="rId59"/>
    <p:sldId id="62796" r:id="rId60"/>
    <p:sldId id="62755" r:id="rId61"/>
    <p:sldId id="62731" r:id="rId62"/>
    <p:sldId id="62756" r:id="rId63"/>
    <p:sldId id="62797" r:id="rId64"/>
    <p:sldId id="62798" r:id="rId65"/>
    <p:sldId id="62801" r:id="rId66"/>
    <p:sldId id="62730" r:id="rId67"/>
    <p:sldId id="62762" r:id="rId68"/>
    <p:sldId id="62704" r:id="rId69"/>
    <p:sldId id="62725" r:id="rId70"/>
    <p:sldId id="62706" r:id="rId71"/>
    <p:sldId id="62802" r:id="rId72"/>
    <p:sldId id="62710" r:id="rId73"/>
    <p:sldId id="62803" r:id="rId74"/>
    <p:sldId id="62757" r:id="rId75"/>
    <p:sldId id="62758" r:id="rId76"/>
    <p:sldId id="62707" r:id="rId77"/>
    <p:sldId id="62666" r:id="rId78"/>
    <p:sldId id="62668" r:id="rId79"/>
    <p:sldId id="62806" r:id="rId80"/>
    <p:sldId id="62665" r:id="rId81"/>
    <p:sldId id="62667" r:id="rId82"/>
    <p:sldId id="62673" r:id="rId83"/>
    <p:sldId id="62708" r:id="rId84"/>
    <p:sldId id="62808" r:id="rId85"/>
    <p:sldId id="62760" r:id="rId86"/>
    <p:sldId id="62809" r:id="rId87"/>
    <p:sldId id="62810" r:id="rId88"/>
    <p:sldId id="62811" r:id="rId89"/>
    <p:sldId id="62761" r:id="rId90"/>
    <p:sldId id="256" r:id="rId91"/>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0299" autoAdjust="0"/>
  </p:normalViewPr>
  <p:slideViewPr>
    <p:cSldViewPr>
      <p:cViewPr varScale="1">
        <p:scale>
          <a:sx n="107" d="100"/>
          <a:sy n="107" d="100"/>
        </p:scale>
        <p:origin x="240" y="34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1204"/>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06.01-3  First Principles Part 5 Eternity</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7, 2020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06.01-3  First Principles Part 5 Eternity</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7, 2020    5781</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empleinstitute.org/new-location.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idioms.thefreedictionary.com/for+the+love+of+Mik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Tom_and_Ray_Magliozzi"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en.wikipedia.org/wiki/Tappet#Internal_combustion_engines"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06.01-3  First Principles Part 5 Eternity</a:t>
            </a:r>
          </a:p>
        </p:txBody>
      </p:sp>
      <p:sp>
        <p:nvSpPr>
          <p:cNvPr id="5" name="Rectangle 3"/>
          <p:cNvSpPr>
            <a:spLocks noGrp="1" noChangeArrowheads="1"/>
          </p:cNvSpPr>
          <p:nvPr>
            <p:ph type="dt" idx="1"/>
          </p:nvPr>
        </p:nvSpPr>
        <p:spPr>
          <a:ln/>
        </p:spPr>
        <p:txBody>
          <a:bodyPr/>
          <a:lstStyle/>
          <a:p>
            <a:r>
              <a:rPr lang="en-US" altLang="en-US">
                <a:solidFill>
                  <a:prstClr val="white"/>
                </a:solidFill>
              </a:rPr>
              <a:t>Nov 7, 2020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https://thejewishvoice.com/2020/11/proof-the-dead-can-vote-in-new-york/</a:t>
            </a:r>
          </a:p>
          <a:p>
            <a:endParaRPr lang="en-US" dirty="0"/>
          </a:p>
          <a:p>
            <a:r>
              <a:rPr lang="en-US" dirty="0"/>
              <a:t>My kids moved out and still registered at my address for years!</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156435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https://thejewishvoice.com/2020/11/proof-the-dead-can-vote-in-new-york/</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977365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3531864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2028953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799"/>
            <a:ext cx="6232525" cy="4570413"/>
          </a:xfrm>
        </p:spPr>
        <p:txBody>
          <a:bodyPr/>
          <a:lstStyle/>
          <a:p>
            <a:r>
              <a:rPr lang="en-US" sz="1400" dirty="0">
                <a:hlinkClick r:id="rId3"/>
              </a:rPr>
              <a:t>https://www.templeinstitute.org/new-location.htm</a:t>
            </a:r>
            <a:r>
              <a:rPr lang="en-US" sz="1400" dirty="0"/>
              <a:t>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4 Hands 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31,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19406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Six principles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4 Hands 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31,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63657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4 Hands 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31,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51533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b="1" dirty="0"/>
              <a:t>Do you, do I, have the sense of life without Messiah, whoever noble it may appear, is wrought in the context of death: ego, lust, materialism.</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4 Hands 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31,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22369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b="1"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4 Hands 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31,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97860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4 Hands 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31,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04814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Dawn and I are DEEPLY appreciative.</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2191711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4 Hands on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31,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35691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45240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D. Thomas Lancaster </a:t>
            </a:r>
            <a:r>
              <a:rPr lang="en-US" i="1" dirty="0"/>
              <a:t>Elementary Principles  </a:t>
            </a:r>
            <a:r>
              <a:rPr lang="en-US" i="0" dirty="0"/>
              <a:t>Ch 7</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Similar to Grow Conf: Love G-d, Healing in Discipleships/Home groups, training, engagement.</a:t>
            </a:r>
          </a:p>
          <a:p>
            <a:endParaRPr lang="en-US" i="0"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58723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1000"/>
            <a:ext cx="6034088" cy="4191000"/>
          </a:xfrm>
        </p:spPr>
        <p:txBody>
          <a:bodyPr/>
          <a:lstStyle/>
          <a:p>
            <a:r>
              <a:rPr lang="en-US" dirty="0"/>
              <a:t>Cups: </a:t>
            </a:r>
          </a:p>
          <a:p>
            <a:pPr marL="228600" indent="-228600">
              <a:buFont typeface="+mj-lt"/>
              <a:buAutoNum type="arabicPeriod"/>
            </a:pPr>
            <a:r>
              <a:rPr lang="en-US" dirty="0"/>
              <a:t>out of Egypt, </a:t>
            </a:r>
          </a:p>
          <a:p>
            <a:pPr marL="228600" indent="-228600">
              <a:buFont typeface="+mj-lt"/>
              <a:buAutoNum type="arabicPeriod"/>
            </a:pPr>
            <a:r>
              <a:rPr lang="en-US" dirty="0"/>
              <a:t>Egypt out of you / deliverance, </a:t>
            </a:r>
          </a:p>
          <a:p>
            <a:pPr marL="228600" indent="-228600">
              <a:buFont typeface="+mj-lt"/>
              <a:buAutoNum type="arabicPeriod"/>
            </a:pPr>
            <a:r>
              <a:rPr lang="en-US" dirty="0"/>
              <a:t>back to original intention/after supper, </a:t>
            </a:r>
          </a:p>
          <a:p>
            <a:pPr marL="228600" indent="-228600">
              <a:buFont typeface="+mj-lt"/>
              <a:buAutoNum type="arabicPeriod"/>
            </a:pPr>
            <a:r>
              <a:rPr lang="en-US" dirty="0"/>
              <a:t>Praise</a:t>
            </a:r>
          </a:p>
          <a:p>
            <a:r>
              <a:rPr lang="en-US" dirty="0"/>
              <a:t>10 other scriptures where this pattern appears.  </a:t>
            </a:r>
          </a:p>
          <a:p>
            <a:r>
              <a:rPr lang="en-US" dirty="0"/>
              <a:t> Know G-d: the main weekend service</a:t>
            </a:r>
          </a:p>
          <a:p>
            <a:r>
              <a:rPr lang="en-US" dirty="0"/>
              <a:t> Find freedom: intimacy and community of the small groups</a:t>
            </a:r>
          </a:p>
          <a:p>
            <a:r>
              <a:rPr lang="en-US" dirty="0"/>
              <a:t> Discover purpose: discipleship and training</a:t>
            </a:r>
          </a:p>
          <a:p>
            <a:r>
              <a:rPr lang="en-US" dirty="0"/>
              <a:t> Make a difference: Dream team</a:t>
            </a:r>
          </a:p>
        </p:txBody>
      </p:sp>
      <p:sp>
        <p:nvSpPr>
          <p:cNvPr id="4" name="Header Placeholder 3"/>
          <p:cNvSpPr>
            <a:spLocks noGrp="1"/>
          </p:cNvSpPr>
          <p:nvPr>
            <p:ph type="hdr" sz="quarter"/>
          </p:nvPr>
        </p:nvSpPr>
        <p:spPr/>
        <p:txBody>
          <a:bodyPr/>
          <a:lstStyle/>
          <a:p>
            <a:r>
              <a:rPr lang="en-US" altLang="en-US"/>
              <a:t>Letter to the Messianic Jews a 06.01-3  First Principles Part 4 Hands on</a:t>
            </a:r>
          </a:p>
        </p:txBody>
      </p:sp>
      <p:sp>
        <p:nvSpPr>
          <p:cNvPr id="5" name="Date Placeholder 4"/>
          <p:cNvSpPr>
            <a:spLocks noGrp="1"/>
          </p:cNvSpPr>
          <p:nvPr>
            <p:ph type="dt" idx="1"/>
          </p:nvPr>
        </p:nvSpPr>
        <p:spPr/>
        <p:txBody>
          <a:bodyPr/>
          <a:lstStyle/>
          <a:p>
            <a:r>
              <a:rPr lang="en-US" altLang="en-US"/>
              <a:t>Oct. 31,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1453136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b="1" i="0" dirty="0">
                <a:solidFill>
                  <a:srgbClr val="996633"/>
                </a:solidFill>
                <a:effectLst/>
                <a:latin typeface="Verdana" panose="020B0604030504040204" pitchFamily="34" charset="0"/>
              </a:rPr>
              <a:t>"I</a:t>
            </a:r>
            <a:r>
              <a:rPr lang="en-US" b="0" i="0" dirty="0">
                <a:solidFill>
                  <a:srgbClr val="000000"/>
                </a:solidFill>
                <a:effectLst/>
                <a:latin typeface="Verdana" panose="020B0604030504040204" pitchFamily="34" charset="0"/>
              </a:rPr>
              <a:t> have not yet begun to fight!" This was the immortal retort of Captain John Paul Jones to a request to surrender as he and his crew engaged in a desperate battle with a British frigate off the northern coast of England during the American Revolution.</a:t>
            </a:r>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3737883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takes the discussion into another dimension, somewhat implied in the first four, but needing to be articulated.  Judgment and eternal punishment and hell and heaven are not popular topics, maybe as an overreaction to the morbid fascination with such in the Medieval and even Reformation days.</a:t>
            </a:r>
          </a:p>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4237715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1475082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3299123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New Jerusalem is a city, a cubical city descending from G-d, near to the current Jerusalem.   We don’t know the details, but it’s not heaven as commonly conceived.</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4099448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“A mansion just over the hilltop”    Me -- I want my residence to be in the heart of downtown New Jerusalem, where the Throne is and the traffic is!</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451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At about 8:00 or earlier last week, Shabbat morning, [Oct. 31, 2020] I powered up my computer to review and rehearse my message.  It was running really slow, so I rebooted.  Then it went into this.   So, I waited.  </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609253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We won’t be only worshiping, but serving and ruling the universe!   Quasars, pulsars, galaxies, black holes.   You will easily go where no one has gone before.</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2875178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So in eternity there is recognizable identity, and gender.  Not say “Parent Abe.”</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1111836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No marriage, no physical intimacy.</a:t>
            </a:r>
          </a:p>
          <a:p>
            <a:r>
              <a:rPr lang="en-US" dirty="0"/>
              <a:t>Keys [according to Adam Clarke] at ordination, </a:t>
            </a:r>
            <a:r>
              <a:rPr lang="en-US" dirty="0" err="1"/>
              <a:t>smikhah</a:t>
            </a:r>
            <a:r>
              <a:rPr lang="en-US" dirty="0"/>
              <a:t>, the rabbi was given a key to where the Torah scrolls were stored, the Aron.   So, really means the Word, which </a:t>
            </a:r>
            <a:r>
              <a:rPr lang="en-US" dirty="0" err="1"/>
              <a:t>Kefa</a:t>
            </a:r>
            <a:r>
              <a:rPr lang="en-US" dirty="0"/>
              <a:t> /Peter powerfully handles on the great Shavuot Acts 2 brought 3000 people into the faith of the Messiah.</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3289888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Circumlocution = word in place of another word.  In place of saying the Name.</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3916918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No heavenly ATM were you can draw on your tithes and offerings.    Relational.</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1019818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Not about going to Rome, or going to heaven.</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4130324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444444"/>
                </a:solidFill>
                <a:effectLst/>
              </a:rPr>
              <a:t>The phrase essentially uses Pete a mild substitute for God…in this expression of annoyance or frustration. It’s similar to the less-common, “</a:t>
            </a:r>
            <a:r>
              <a:rPr lang="en-US" b="0" i="0" u="none" strike="noStrike" dirty="0">
                <a:solidFill>
                  <a:srgbClr val="0A4E9B"/>
                </a:solidFill>
                <a:effectLst/>
                <a:hlinkClick r:id="rId3"/>
              </a:rPr>
              <a:t>for the love of Mike</a:t>
            </a:r>
            <a:r>
              <a:rPr lang="en-US" b="0" i="0" dirty="0">
                <a:solidFill>
                  <a:srgbClr val="444444"/>
                </a:solidFill>
                <a:effectLst/>
              </a:rPr>
              <a:t>.”  For Land’s sake.</a:t>
            </a:r>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3122666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We enter the kingdom of heaven when we received Yeshua in repentance, faith, immersion/learning, ordination to service.</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2393812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31928727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1405760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And waited.  About 8:30 I texted Brett, who said, just wait.    If you turn it off, “You can brick your computer.”  Have to reinstall Windows.   So waited.   Nothing to do except pray and praise.   No notes to review.   No emails.  About 9:00 I phone </a:t>
            </a:r>
            <a:r>
              <a:rPr lang="en-US" dirty="0" err="1"/>
              <a:t>Rukhel</a:t>
            </a:r>
            <a:r>
              <a:rPr lang="en-US" dirty="0"/>
              <a:t>, Cantor of the day, to tell her that she may have to do announcements.  I may preach by phone.  Then waited. Meanwhile, Brett told me that he was in the attic above the Youth Room and library, since the furnace fan wasn’t blowing.  What else can go wrong?</a:t>
            </a:r>
          </a:p>
          <a:p>
            <a:r>
              <a:rPr lang="en-US" dirty="0"/>
              <a:t> About 9.30, [over an HOUR of spinning] with Brett’s advice, I took the gamble and turned it off.   Holding power button and forcing power down.   Then a half minute later I restarted.</a:t>
            </a:r>
          </a:p>
          <a:p>
            <a:r>
              <a:rPr lang="en-US" dirty="0"/>
              <a:t>About 9:40 I had a computer.  After an hour of shutdown and stress, and praise.  Opened Zoom meeting.  Quick review of message.  </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21287338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So there is a place after death, before the resurrection.</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9667115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7189135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In a terrorist event, ALL body parts and fluids must be found and buried.</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19427533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I thought it was cool, as an Israeli security outfit, until one Israeli lady told me she was a bit traumatized by it, told me the use after a </a:t>
            </a:r>
            <a:r>
              <a:rPr lang="en-US" dirty="0" err="1"/>
              <a:t>Pigua</a:t>
            </a:r>
            <a:r>
              <a:rPr lang="en-US" dirty="0"/>
              <a:t> </a:t>
            </a:r>
            <a:r>
              <a:rPr lang="he-IL" sz="2400" b="1" dirty="0">
                <a:latin typeface="David" panose="020E0502060401010101" pitchFamily="34" charset="-79"/>
                <a:cs typeface="David" panose="020E0502060401010101" pitchFamily="34" charset="-79"/>
              </a:rPr>
              <a:t>פיגוע</a:t>
            </a:r>
            <a:r>
              <a:rPr lang="en-US" b="1" dirty="0">
                <a:latin typeface="David" panose="020E0502060401010101" pitchFamily="34" charset="-79"/>
                <a:cs typeface="David" panose="020E0502060401010101" pitchFamily="34" charset="-79"/>
              </a:rPr>
              <a:t> </a:t>
            </a:r>
            <a:r>
              <a:rPr lang="en-US" sz="2000" kern="1200" dirty="0">
                <a:solidFill>
                  <a:schemeClr val="tx1"/>
                </a:solidFill>
                <a:latin typeface="Arial Rounded MT Bold" pitchFamily="34" charset="0"/>
                <a:ea typeface="+mn-ea"/>
                <a:cs typeface="Arial" charset="0"/>
              </a:rPr>
              <a:t>suicide bombing.   Other times too, but that was the most dramatic. </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34159622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3254315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4229275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31816451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Honoring the deceased in front of them and hoping/preparing for the resurrection of the dead.  </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6642651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Honoring the deceased in front of them and hoping/preparing for the resurrection of the dead.  </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31670749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138607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202122"/>
                </a:solidFill>
                <a:effectLst/>
                <a:latin typeface="Arial" panose="020B0604020202020204" pitchFamily="34" charset="0"/>
              </a:rPr>
              <a:t> Its subjects were automobiles and automotive repair, discussed often in a humorous way. It was hosted by brothers </a:t>
            </a:r>
            <a:r>
              <a:rPr lang="en-US" b="0" i="0" u="none" strike="noStrike" dirty="0">
                <a:solidFill>
                  <a:srgbClr val="0B0080"/>
                </a:solidFill>
                <a:effectLst/>
                <a:latin typeface="Arial" panose="020B0604020202020204" pitchFamily="34" charset="0"/>
                <a:hlinkClick r:id="rId3" tooltip="Tom and Ray Magliozzi"/>
              </a:rPr>
              <a:t>Tom and Ray Magliozzi</a:t>
            </a:r>
            <a:r>
              <a:rPr lang="en-US" b="0" i="0" dirty="0">
                <a:solidFill>
                  <a:srgbClr val="202122"/>
                </a:solidFill>
                <a:effectLst/>
                <a:latin typeface="Arial" panose="020B0604020202020204" pitchFamily="34" charset="0"/>
              </a:rPr>
              <a:t>, known also as "Click and Clack, the </a:t>
            </a:r>
            <a:r>
              <a:rPr lang="en-US" b="0" i="0" u="none" strike="noStrike" dirty="0">
                <a:solidFill>
                  <a:srgbClr val="0B0080"/>
                </a:solidFill>
                <a:effectLst/>
                <a:latin typeface="Arial" panose="020B0604020202020204" pitchFamily="34" charset="0"/>
                <a:hlinkClick r:id="rId4" tooltip="Tappet"/>
              </a:rPr>
              <a:t>Tappet</a:t>
            </a:r>
            <a:r>
              <a:rPr lang="en-US" b="0" i="0" dirty="0">
                <a:solidFill>
                  <a:srgbClr val="202122"/>
                </a:solidFill>
                <a:effectLst/>
                <a:latin typeface="Arial" panose="020B0604020202020204" pitchFamily="34" charset="0"/>
              </a:rPr>
              <a:t> Brothers". </a:t>
            </a:r>
          </a:p>
          <a:p>
            <a:r>
              <a:rPr lang="en-US" b="0" i="0" dirty="0">
                <a:solidFill>
                  <a:srgbClr val="202122"/>
                </a:solidFill>
                <a:effectLst/>
                <a:latin typeface="Arial" panose="020B0604020202020204" pitchFamily="34" charset="0"/>
              </a:rPr>
              <a:t>Off air now.   One of brothers died.   Lives on a bit in emails….</a:t>
            </a:r>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17205816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This body is significant.  Although will return to dust.  Orthodox do not cremate.  Personally, I think that cremation just expedites the return to dust process.   G-d does not need an intact body to resurrect us.  So someone dies at sea, and body eaten by sea life.   G-d can find us.   So, take care of your body.   Eat well and healthy.  E</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41007975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25110735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25091911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16574603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32376662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So, ultimately He went into heaven…G-d’s presence, but only for a time.   Key issue is the resurrection.   And, we are walking in resurrection power NOW, if we choose to receive it.</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6106465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What about eternal judgment?  </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27660285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We have this image of the gentle Yeshua and stern Father.</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4694243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21495510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900157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https://www.cartalk.com/content/lame-jokes-8</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10601073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40094153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The duration of resurrection to life is equivalent to the duration of the resurrection of the punishment of the lost.</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39559659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1887157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38371457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35798824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33906043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2085373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045772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679635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03425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https://www.cartalk.com/content/lame-jokes-8</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28980851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24081137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We have become disconnected from the eternal Father.   Lost.</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18429992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23035868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22550997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30882063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567038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11162047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06.01-3  First Principles Part 5 Eternity</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7, 2020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763604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BLM story: a rally was being set up, and Sean’s team got there first to set up sound system.  BLM asked if they could speak.  Sean said OK if you won’t disrupt or leave.  Sean said, “I know you are concerned about justice for George Floyd, Breonna Taylor, </a:t>
            </a:r>
            <a:r>
              <a:rPr lang="en-US" dirty="0" err="1"/>
              <a:t>Ahmaud</a:t>
            </a:r>
            <a:r>
              <a:rPr lang="en-US" dirty="0"/>
              <a:t> </a:t>
            </a:r>
            <a:r>
              <a:rPr lang="en-US" dirty="0" err="1"/>
              <a:t>Arbery</a:t>
            </a:r>
            <a:r>
              <a:rPr lang="en-US" dirty="0"/>
              <a:t>.   But what about justice for yourself.  What about justice for your selfishness, rage, lust, unfairness.  Only Jesus can give you freedom from the justice we all merit.   </a:t>
            </a:r>
          </a:p>
          <a:p>
            <a:r>
              <a:rPr lang="en-US" dirty="0"/>
              <a:t>Sean called for repentance, and BLM, transgender, were kneeling in prayer!</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16841250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241870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375617301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204913993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19920497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8425545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34368094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42169329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https://thejewishvoice.com/2020/11/proof-the-dead-can-vote-in-new-york/</a:t>
            </a:r>
          </a:p>
        </p:txBody>
      </p:sp>
      <p:sp>
        <p:nvSpPr>
          <p:cNvPr id="4" name="Header Placeholder 3"/>
          <p:cNvSpPr>
            <a:spLocks noGrp="1"/>
          </p:cNvSpPr>
          <p:nvPr>
            <p:ph type="hdr" sz="quarter"/>
          </p:nvPr>
        </p:nvSpPr>
        <p:spPr/>
        <p:txBody>
          <a:bodyPr/>
          <a:lstStyle/>
          <a:p>
            <a:r>
              <a:rPr lang="en-US" altLang="en-US"/>
              <a:t>Letter to the Messianic Jews a 06.01-3  First Principles Part 5 Eternity</a:t>
            </a:r>
          </a:p>
        </p:txBody>
      </p:sp>
      <p:sp>
        <p:nvSpPr>
          <p:cNvPr id="5" name="Date Placeholder 4"/>
          <p:cNvSpPr>
            <a:spLocks noGrp="1"/>
          </p:cNvSpPr>
          <p:nvPr>
            <p:ph type="dt" idx="1"/>
          </p:nvPr>
        </p:nvSpPr>
        <p:spPr/>
        <p:txBody>
          <a:bodyPr/>
          <a:lstStyle/>
          <a:p>
            <a:r>
              <a:rPr lang="en-US" altLang="en-US"/>
              <a:t>Nov 7, 2020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3001619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11/7/2020</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11/7/2020</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74883" y="0"/>
            <a:ext cx="88537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A Writer for the Jewish Voice’s Grandmother who died in 2011, received an express voting card and polling location in Brooklyn, NY.</a:t>
            </a:r>
          </a:p>
        </p:txBody>
      </p:sp>
    </p:spTree>
    <p:extLst>
      <p:ext uri="{BB962C8B-B14F-4D97-AF65-F5344CB8AC3E}">
        <p14:creationId xmlns:p14="http://schemas.microsoft.com/office/powerpoint/2010/main" val="3210235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74883" y="0"/>
            <a:ext cx="88537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2050" name="Picture 2">
            <a:extLst>
              <a:ext uri="{FF2B5EF4-FFF2-40B4-BE49-F238E27FC236}">
                <a16:creationId xmlns:a16="http://schemas.microsoft.com/office/drawing/2014/main" id="{5E818FCC-E40B-42A1-ABEC-2CC3A0883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700" y="0"/>
            <a:ext cx="544988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979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endParaRPr lang="en-US" dirty="0"/>
          </a:p>
          <a:p>
            <a:pPr marL="0" indent="0">
              <a:buNone/>
            </a:pPr>
            <a:endParaRPr lang="en-US" dirty="0"/>
          </a:p>
          <a:p>
            <a:pPr marL="0" indent="0" algn="ctr">
              <a:buNone/>
            </a:pPr>
            <a:r>
              <a:rPr lang="en-US" dirty="0"/>
              <a:t>Nevertheless, concerning</a:t>
            </a:r>
          </a:p>
          <a:p>
            <a:pPr marL="0" indent="0" algn="ctr">
              <a:buNone/>
            </a:pPr>
            <a:r>
              <a:rPr lang="en-US" dirty="0"/>
              <a:t> the election…</a:t>
            </a:r>
          </a:p>
        </p:txBody>
      </p:sp>
    </p:spTree>
    <p:extLst>
      <p:ext uri="{BB962C8B-B14F-4D97-AF65-F5344CB8AC3E}">
        <p14:creationId xmlns:p14="http://schemas.microsoft.com/office/powerpoint/2010/main" val="2899124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err="1"/>
              <a:t>Mishlei</a:t>
            </a:r>
            <a:r>
              <a:rPr lang="en-US" baseline="30000" dirty="0"/>
              <a:t>/Prov 8.14-15</a:t>
            </a:r>
            <a:r>
              <a:rPr lang="en-US" dirty="0"/>
              <a:t> Counsel and sound wisdom are mine. I have understanding and power. </a:t>
            </a:r>
            <a:r>
              <a:rPr lang="en-US" dirty="0">
                <a:solidFill>
                  <a:srgbClr val="FFFF99"/>
                </a:solidFill>
              </a:rPr>
              <a:t>By me kings reign</a:t>
            </a:r>
            <a:r>
              <a:rPr lang="en-US" dirty="0"/>
              <a:t> and princes decree justice.</a:t>
            </a:r>
          </a:p>
        </p:txBody>
      </p:sp>
    </p:spTree>
    <p:extLst>
      <p:ext uri="{BB962C8B-B14F-4D97-AF65-F5344CB8AC3E}">
        <p14:creationId xmlns:p14="http://schemas.microsoft.com/office/powerpoint/2010/main" val="2864770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75AC2D-852F-4ED3-AE57-767F84FB22D9}"/>
              </a:ext>
            </a:extLst>
          </p:cNvPr>
          <p:cNvPicPr>
            <a:picLocks noChangeAspect="1"/>
          </p:cNvPicPr>
          <p:nvPr/>
        </p:nvPicPr>
        <p:blipFill>
          <a:blip r:embed="rId3"/>
          <a:stretch>
            <a:fillRect/>
          </a:stretch>
        </p:blipFill>
        <p:spPr>
          <a:xfrm>
            <a:off x="350838" y="478137"/>
            <a:ext cx="8013693" cy="4549175"/>
          </a:xfrm>
          <a:prstGeom prst="rect">
            <a:avLst/>
          </a:prstGeom>
        </p:spPr>
      </p:pic>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0" y="0"/>
            <a:ext cx="8732837" cy="5143500"/>
          </a:xfrm>
        </p:spPr>
        <p:txBody>
          <a:bodyPr/>
          <a:lstStyle/>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spcBef>
                <a:spcPct val="0"/>
              </a:spcBef>
            </a:pPr>
            <a:endParaRPr lang="en-US" altLang="en-US" sz="2400" dirty="0">
              <a:solidFill>
                <a:srgbClr val="00B0F0"/>
              </a:solidFill>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spcBef>
                <a:spcPct val="0"/>
              </a:spcBef>
            </a:pPr>
            <a:r>
              <a:rPr lang="en-US" altLang="en-US" sz="3200" dirty="0">
                <a:solidFill>
                  <a:schemeClr val="tx1"/>
                </a:solidFill>
                <a:effectLst>
                  <a:outerShdw blurRad="38100" dist="38100" dir="2700000" algn="tl">
                    <a:srgbClr val="000000">
                      <a:alpha val="43137"/>
                    </a:srgbClr>
                  </a:outerShdw>
                </a:effectLst>
                <a:latin typeface="Arial Rounded MT Bold" panose="020F0704030504030204" pitchFamily="34" charset="0"/>
                <a:cs typeface="Vilna" pitchFamily="2" charset="-79"/>
              </a:rPr>
              <a:t>Letter to the Messianic Jews</a:t>
            </a:r>
          </a:p>
          <a:p>
            <a:pPr>
              <a:spcBef>
                <a:spcPct val="0"/>
              </a:spcBef>
            </a:pPr>
            <a:r>
              <a:rPr lang="en-US" altLang="en-US" sz="3200" dirty="0">
                <a:solidFill>
                  <a:schemeClr val="tx1"/>
                </a:solidFill>
                <a:effectLst>
                  <a:outerShdw blurRad="38100" dist="38100" dir="2700000" algn="tl">
                    <a:srgbClr val="000000">
                      <a:alpha val="43137"/>
                    </a:srgbClr>
                  </a:outerShdw>
                </a:effectLst>
                <a:latin typeface="Arial Rounded MT Bold" panose="020F0704030504030204" pitchFamily="34" charset="0"/>
                <a:cs typeface="Vilna" pitchFamily="2" charset="-79"/>
              </a:rPr>
              <a:t> [Hebrews] MJ 6.1-6.3</a:t>
            </a:r>
          </a:p>
          <a:p>
            <a:pPr>
              <a:spcBef>
                <a:spcPct val="0"/>
              </a:spcBef>
            </a:pPr>
            <a:r>
              <a:rPr lang="en-US" altLang="en-US" sz="3200" dirty="0">
                <a:solidFill>
                  <a:schemeClr val="tx1"/>
                </a:solidFill>
                <a:effectLst>
                  <a:outerShdw blurRad="38100" dist="38100" dir="2700000" algn="tl">
                    <a:srgbClr val="000000">
                      <a:alpha val="43137"/>
                    </a:srgbClr>
                  </a:outerShdw>
                </a:effectLst>
                <a:latin typeface="Arial Rounded MT Bold" panose="020F0704030504030204" pitchFamily="34" charset="0"/>
                <a:cs typeface="Vilna" pitchFamily="2" charset="-79"/>
              </a:rPr>
              <a:t>First Principles Part 5</a:t>
            </a:r>
          </a:p>
          <a:p>
            <a:pPr>
              <a:spcBef>
                <a:spcPct val="0"/>
              </a:spcBef>
            </a:pPr>
            <a:r>
              <a:rPr lang="en-US" altLang="en-US" sz="3200" dirty="0">
                <a:solidFill>
                  <a:schemeClr val="tx1"/>
                </a:solidFill>
                <a:effectLst>
                  <a:outerShdw blurRad="38100" dist="38100" dir="2700000" algn="tl">
                    <a:srgbClr val="000000">
                      <a:alpha val="43137"/>
                    </a:srgbClr>
                  </a:outerShdw>
                </a:effectLst>
                <a:latin typeface="Arial Rounded MT Bold" panose="020F0704030504030204" pitchFamily="34" charset="0"/>
                <a:cs typeface="Vilna" pitchFamily="2" charset="-79"/>
              </a:rPr>
              <a:t>Eternity</a:t>
            </a:r>
          </a:p>
        </p:txBody>
      </p:sp>
      <p:sp>
        <p:nvSpPr>
          <p:cNvPr id="4" name="TextBox 3">
            <a:extLst>
              <a:ext uri="{FF2B5EF4-FFF2-40B4-BE49-F238E27FC236}">
                <a16:creationId xmlns:a16="http://schemas.microsoft.com/office/drawing/2014/main" id="{13B7B60D-52BF-4838-9C40-F28E5B3251C6}"/>
              </a:ext>
            </a:extLst>
          </p:cNvPr>
          <p:cNvSpPr txBox="1"/>
          <p:nvPr/>
        </p:nvSpPr>
        <p:spPr>
          <a:xfrm>
            <a:off x="3931023" y="2124635"/>
            <a:ext cx="914400" cy="9144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
        <p:nvSpPr>
          <p:cNvPr id="5" name="TextBox 4">
            <a:extLst>
              <a:ext uri="{FF2B5EF4-FFF2-40B4-BE49-F238E27FC236}">
                <a16:creationId xmlns:a16="http://schemas.microsoft.com/office/drawing/2014/main" id="{423EC5B3-1B4B-4BF8-9C50-C2F882AAF008}"/>
              </a:ext>
            </a:extLst>
          </p:cNvPr>
          <p:cNvSpPr txBox="1"/>
          <p:nvPr/>
        </p:nvSpPr>
        <p:spPr>
          <a:xfrm>
            <a:off x="3931023" y="2124635"/>
            <a:ext cx="914400" cy="9144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1264604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baseline="30000" dirty="0">
                <a:solidFill>
                  <a:schemeClr val="bg1"/>
                </a:solidFill>
              </a:rPr>
              <a:t>MJ 6.1-3</a:t>
            </a:r>
            <a:r>
              <a:rPr lang="en-US" altLang="en-US" dirty="0">
                <a:solidFill>
                  <a:schemeClr val="bg1"/>
                </a:solidFill>
              </a:rPr>
              <a:t> Therefore, leaving behind the initial lessons about the Messiah, let us go on to maturity, not laying again the foundation of   </a:t>
            </a:r>
            <a:r>
              <a:rPr lang="en-US" altLang="en-US" u="sng" dirty="0">
                <a:solidFill>
                  <a:srgbClr val="FFFF99"/>
                </a:solidFill>
              </a:rPr>
              <a:t>[Note six foundations]</a:t>
            </a:r>
          </a:p>
          <a:p>
            <a:pPr marL="0" indent="0">
              <a:lnSpc>
                <a:spcPct val="90000"/>
              </a:lnSpc>
              <a:buNone/>
            </a:pPr>
            <a:r>
              <a:rPr lang="en-US" altLang="en-US" baseline="-25000" dirty="0">
                <a:solidFill>
                  <a:srgbClr val="FFFF99"/>
                </a:solidFill>
              </a:rPr>
              <a:t>1</a:t>
            </a:r>
            <a:r>
              <a:rPr lang="en-US" altLang="en-US" dirty="0">
                <a:solidFill>
                  <a:schemeClr val="bg1"/>
                </a:solidFill>
              </a:rPr>
              <a:t>turning from works that lead to death, </a:t>
            </a:r>
          </a:p>
          <a:p>
            <a:pPr marL="0" indent="0">
              <a:lnSpc>
                <a:spcPct val="90000"/>
              </a:lnSpc>
              <a:buNone/>
            </a:pPr>
            <a:r>
              <a:rPr lang="en-US" altLang="en-US" baseline="-25000" dirty="0">
                <a:solidFill>
                  <a:srgbClr val="FFFF99"/>
                </a:solidFill>
              </a:rPr>
              <a:t>2</a:t>
            </a:r>
            <a:r>
              <a:rPr lang="en-US" altLang="en-US" dirty="0">
                <a:solidFill>
                  <a:schemeClr val="bg1"/>
                </a:solidFill>
              </a:rPr>
              <a:t>trusting God, and</a:t>
            </a:r>
          </a:p>
        </p:txBody>
      </p:sp>
    </p:spTree>
    <p:extLst>
      <p:ext uri="{BB962C8B-B14F-4D97-AF65-F5344CB8AC3E}">
        <p14:creationId xmlns:p14="http://schemas.microsoft.com/office/powerpoint/2010/main" val="1924309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baseline="30000" dirty="0">
                <a:solidFill>
                  <a:schemeClr val="bg1"/>
                </a:solidFill>
              </a:rPr>
              <a:t>MJ 6.1-3 </a:t>
            </a:r>
            <a:r>
              <a:rPr lang="en-US" altLang="en-US" dirty="0">
                <a:solidFill>
                  <a:schemeClr val="bg1"/>
                </a:solidFill>
              </a:rPr>
              <a:t>and </a:t>
            </a:r>
            <a:r>
              <a:rPr lang="en-US" altLang="en-US" baseline="-25000" dirty="0">
                <a:solidFill>
                  <a:srgbClr val="FFFF99"/>
                </a:solidFill>
              </a:rPr>
              <a:t>3</a:t>
            </a:r>
            <a:r>
              <a:rPr lang="en-US" altLang="en-US" dirty="0">
                <a:solidFill>
                  <a:schemeClr val="bg1"/>
                </a:solidFill>
              </a:rPr>
              <a:t>instruction about washings, </a:t>
            </a:r>
            <a:r>
              <a:rPr lang="en-US" altLang="en-US" baseline="-25000" dirty="0">
                <a:solidFill>
                  <a:srgbClr val="FFFF99"/>
                </a:solidFill>
              </a:rPr>
              <a:t>4</a:t>
            </a:r>
            <a:r>
              <a:rPr lang="en-US" altLang="en-US" dirty="0">
                <a:solidFill>
                  <a:schemeClr val="bg1"/>
                </a:solidFill>
              </a:rPr>
              <a:t>s’mikhah, </a:t>
            </a:r>
            <a:r>
              <a:rPr lang="en-US" altLang="en-US" baseline="-25000" dirty="0">
                <a:solidFill>
                  <a:srgbClr val="FFFF99"/>
                </a:solidFill>
              </a:rPr>
              <a:t>5</a:t>
            </a:r>
            <a:r>
              <a:rPr lang="en-US" altLang="en-US" dirty="0">
                <a:solidFill>
                  <a:schemeClr val="bg1"/>
                </a:solidFill>
              </a:rPr>
              <a:t>the resurrection of the dead and </a:t>
            </a:r>
            <a:r>
              <a:rPr lang="en-US" altLang="en-US" baseline="-25000" dirty="0">
                <a:solidFill>
                  <a:srgbClr val="FFFF99"/>
                </a:solidFill>
              </a:rPr>
              <a:t>6</a:t>
            </a:r>
            <a:r>
              <a:rPr lang="en-US" altLang="en-US" dirty="0">
                <a:solidFill>
                  <a:schemeClr val="bg1"/>
                </a:solidFill>
              </a:rPr>
              <a:t>eternal punishment. And, God willing, this is what we will do.</a:t>
            </a:r>
          </a:p>
        </p:txBody>
      </p:sp>
    </p:spTree>
    <p:extLst>
      <p:ext uri="{BB962C8B-B14F-4D97-AF65-F5344CB8AC3E}">
        <p14:creationId xmlns:p14="http://schemas.microsoft.com/office/powerpoint/2010/main" val="2729213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sz="4000" dirty="0">
                <a:solidFill>
                  <a:schemeClr val="bg1"/>
                </a:solidFill>
                <a:latin typeface="Arial Rounded MT Bold" panose="020F0704030504030204" pitchFamily="34" charset="0"/>
              </a:rPr>
              <a:t>The first of the first principles is repentance.   </a:t>
            </a:r>
          </a:p>
        </p:txBody>
      </p:sp>
    </p:spTree>
    <p:extLst>
      <p:ext uri="{BB962C8B-B14F-4D97-AF65-F5344CB8AC3E}">
        <p14:creationId xmlns:p14="http://schemas.microsoft.com/office/powerpoint/2010/main" val="3658041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baseline="30000" dirty="0">
                <a:solidFill>
                  <a:schemeClr val="bg1"/>
                </a:solidFill>
              </a:rPr>
              <a:t>MJ 6.1 </a:t>
            </a:r>
            <a:r>
              <a:rPr lang="en-US" altLang="en-US" baseline="-25000" dirty="0">
                <a:solidFill>
                  <a:srgbClr val="FFFF99"/>
                </a:solidFill>
              </a:rPr>
              <a:t>2</a:t>
            </a:r>
            <a:r>
              <a:rPr lang="en-US" altLang="en-US" dirty="0">
                <a:solidFill>
                  <a:schemeClr val="bg1"/>
                </a:solidFill>
              </a:rPr>
              <a:t>trusting God </a:t>
            </a:r>
          </a:p>
          <a:p>
            <a:pPr marL="0" indent="0">
              <a:lnSpc>
                <a:spcPct val="90000"/>
              </a:lnSpc>
              <a:buNone/>
            </a:pPr>
            <a:endParaRPr lang="en-US" altLang="en-US" dirty="0"/>
          </a:p>
          <a:p>
            <a:pPr marL="0" indent="0">
              <a:lnSpc>
                <a:spcPct val="90000"/>
              </a:lnSpc>
              <a:buNone/>
            </a:pPr>
            <a:r>
              <a:rPr lang="en-US" altLang="en-US" dirty="0"/>
              <a:t>This is MUCH MORE than mental assent to truth. </a:t>
            </a:r>
            <a:r>
              <a:rPr lang="en-US" altLang="en-US" dirty="0">
                <a:solidFill>
                  <a:schemeClr val="bg1"/>
                </a:solidFill>
              </a:rPr>
              <a:t>Faith is also a decision to receive believe and </a:t>
            </a:r>
            <a:r>
              <a:rPr lang="en-US" altLang="en-US" u="sng" dirty="0">
                <a:solidFill>
                  <a:schemeClr val="bg1"/>
                </a:solidFill>
              </a:rPr>
              <a:t>trust</a:t>
            </a:r>
            <a:r>
              <a:rPr lang="en-US" altLang="en-US" dirty="0">
                <a:solidFill>
                  <a:schemeClr val="bg1"/>
                </a:solidFill>
              </a:rPr>
              <a:t> the revelation.  Live by it!</a:t>
            </a:r>
          </a:p>
          <a:p>
            <a:pPr marL="0" indent="0">
              <a:lnSpc>
                <a:spcPct val="90000"/>
              </a:lnSpc>
              <a:buNone/>
            </a:pPr>
            <a:endParaRPr lang="en-US" altLang="en-US" dirty="0">
              <a:solidFill>
                <a:schemeClr val="bg1"/>
              </a:solidFill>
            </a:endParaRP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4109126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198437" y="0"/>
            <a:ext cx="8778875" cy="5143500"/>
          </a:xfrm>
        </p:spPr>
        <p:txBody>
          <a:bodyPr>
            <a:normAutofit/>
          </a:bodyPr>
          <a:lstStyle/>
          <a:p>
            <a:pPr marL="0" indent="0">
              <a:lnSpc>
                <a:spcPct val="90000"/>
              </a:lnSpc>
              <a:buNone/>
            </a:pPr>
            <a:r>
              <a:rPr lang="en-US" altLang="en-US" dirty="0">
                <a:solidFill>
                  <a:schemeClr val="bg1"/>
                </a:solidFill>
              </a:rPr>
              <a:t>Immersion: radical commitment to </a:t>
            </a:r>
            <a:r>
              <a:rPr lang="en-US" altLang="en-US" u="sng" dirty="0">
                <a:solidFill>
                  <a:schemeClr val="bg1"/>
                </a:solidFill>
              </a:rPr>
              <a:t>learn Messiah</a:t>
            </a:r>
            <a:r>
              <a:rPr lang="en-US" altLang="en-US" dirty="0">
                <a:solidFill>
                  <a:schemeClr val="bg1"/>
                </a:solidFill>
              </a:rPr>
              <a:t> and His holy ways. </a:t>
            </a:r>
          </a:p>
        </p:txBody>
      </p:sp>
    </p:spTree>
    <p:extLst>
      <p:ext uri="{BB962C8B-B14F-4D97-AF65-F5344CB8AC3E}">
        <p14:creationId xmlns:p14="http://schemas.microsoft.com/office/powerpoint/2010/main" val="17429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sz="2000" u="sng" dirty="0"/>
              <a:t>Some</a:t>
            </a:r>
            <a:r>
              <a:rPr lang="en-US" sz="2000" dirty="0"/>
              <a:t> of the  Rabbi appreciation cards!  You are a GREAT blessing!</a:t>
            </a:r>
            <a:r>
              <a:rPr lang="en-US" sz="3200" dirty="0"/>
              <a:t> </a:t>
            </a:r>
          </a:p>
        </p:txBody>
      </p:sp>
      <p:pic>
        <p:nvPicPr>
          <p:cNvPr id="3" name="Picture 2">
            <a:extLst>
              <a:ext uri="{FF2B5EF4-FFF2-40B4-BE49-F238E27FC236}">
                <a16:creationId xmlns:a16="http://schemas.microsoft.com/office/drawing/2014/main" id="{114983F6-7CC3-4DCD-8A60-5CEE76782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 y="819150"/>
            <a:ext cx="8778875" cy="4267509"/>
          </a:xfrm>
          <a:prstGeom prst="rect">
            <a:avLst/>
          </a:prstGeom>
        </p:spPr>
      </p:pic>
    </p:spTree>
    <p:extLst>
      <p:ext uri="{BB962C8B-B14F-4D97-AF65-F5344CB8AC3E}">
        <p14:creationId xmlns:p14="http://schemas.microsoft.com/office/powerpoint/2010/main" val="2620471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baseline="-25000" dirty="0">
                <a:solidFill>
                  <a:srgbClr val="FFFF99"/>
                </a:solidFill>
              </a:rPr>
              <a:t>4</a:t>
            </a:r>
            <a:r>
              <a:rPr lang="en-US" altLang="en-US" dirty="0"/>
              <a:t>s’mikhah </a:t>
            </a:r>
            <a:r>
              <a:rPr lang="he-IL" sz="4400" b="1" dirty="0">
                <a:latin typeface="David" panose="020E0502060401010101" pitchFamily="34" charset="-79"/>
                <a:cs typeface="David" panose="020E0502060401010101" pitchFamily="34" charset="-79"/>
              </a:rPr>
              <a:t>סְמִיכָה</a:t>
            </a:r>
            <a:r>
              <a:rPr lang="en-US" sz="4400" b="1" dirty="0">
                <a:latin typeface="David" panose="020E0502060401010101" pitchFamily="34" charset="-79"/>
                <a:cs typeface="David" panose="020E0502060401010101" pitchFamily="34" charset="-79"/>
              </a:rPr>
              <a:t> </a:t>
            </a:r>
            <a:r>
              <a:rPr lang="en-US" sz="2800" dirty="0"/>
              <a:t>noun</a:t>
            </a:r>
          </a:p>
          <a:p>
            <a:pPr marL="0" indent="0">
              <a:lnSpc>
                <a:spcPct val="90000"/>
              </a:lnSpc>
              <a:buNone/>
            </a:pPr>
            <a:r>
              <a:rPr lang="en-US" u="sng" dirty="0"/>
              <a:t>Receiving</a:t>
            </a:r>
            <a:r>
              <a:rPr lang="en-US" dirty="0"/>
              <a:t> blessing and empowerment to serve in JOY</a:t>
            </a:r>
            <a:endParaRPr lang="he-IL" dirty="0"/>
          </a:p>
        </p:txBody>
      </p:sp>
    </p:spTree>
    <p:extLst>
      <p:ext uri="{BB962C8B-B14F-4D97-AF65-F5344CB8AC3E}">
        <p14:creationId xmlns:p14="http://schemas.microsoft.com/office/powerpoint/2010/main" val="1721818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0" y="0"/>
            <a:ext cx="8778875" cy="5143500"/>
          </a:xfrm>
        </p:spPr>
        <p:txBody>
          <a:bodyPr>
            <a:normAutofit/>
          </a:bodyPr>
          <a:lstStyle/>
          <a:p>
            <a:pPr marL="0" indent="0">
              <a:lnSpc>
                <a:spcPct val="90000"/>
              </a:lnSpc>
              <a:buNone/>
            </a:pPr>
            <a:r>
              <a:rPr lang="en-US" altLang="en-US" dirty="0">
                <a:solidFill>
                  <a:schemeClr val="bg1"/>
                </a:solidFill>
              </a:rPr>
              <a:t>Is there a pattern of power?</a:t>
            </a:r>
          </a:p>
          <a:p>
            <a:pPr marL="511175" indent="-511175">
              <a:lnSpc>
                <a:spcPct val="90000"/>
              </a:lnSpc>
              <a:buFont typeface="+mj-lt"/>
              <a:buAutoNum type="arabicPeriod"/>
            </a:pPr>
            <a:r>
              <a:rPr lang="en-US" altLang="en-US" dirty="0"/>
              <a:t>Repentance from dead works.</a:t>
            </a:r>
          </a:p>
          <a:p>
            <a:pPr marL="511175" indent="-511175">
              <a:lnSpc>
                <a:spcPct val="90000"/>
              </a:lnSpc>
              <a:buFont typeface="+mj-lt"/>
              <a:buAutoNum type="arabicPeriod"/>
            </a:pPr>
            <a:r>
              <a:rPr lang="en-US" altLang="en-US" dirty="0">
                <a:solidFill>
                  <a:schemeClr val="bg1"/>
                </a:solidFill>
              </a:rPr>
              <a:t>Faith in G-d thru resurrected Messiah.</a:t>
            </a:r>
          </a:p>
          <a:p>
            <a:pPr marL="511175" indent="-511175">
              <a:lnSpc>
                <a:spcPct val="90000"/>
              </a:lnSpc>
              <a:buFont typeface="+mj-lt"/>
              <a:buAutoNum type="arabicPeriod"/>
            </a:pPr>
            <a:r>
              <a:rPr lang="en-US" altLang="en-US" dirty="0"/>
              <a:t>Instruction in obedience expressed in immersion.</a:t>
            </a:r>
          </a:p>
          <a:p>
            <a:pPr marL="511175" indent="-511175">
              <a:lnSpc>
                <a:spcPct val="90000"/>
              </a:lnSpc>
              <a:buFont typeface="+mj-lt"/>
              <a:buAutoNum type="arabicPeriod"/>
            </a:pPr>
            <a:r>
              <a:rPr lang="en-US" altLang="en-US" dirty="0">
                <a:solidFill>
                  <a:schemeClr val="bg1"/>
                </a:solidFill>
              </a:rPr>
              <a:t>Laying on of ha</a:t>
            </a:r>
            <a:r>
              <a:rPr lang="en-US" altLang="en-US" dirty="0"/>
              <a:t>nds for joy and service.</a:t>
            </a:r>
            <a:endParaRPr lang="en-US" altLang="en-US" dirty="0">
              <a:solidFill>
                <a:schemeClr val="bg1"/>
              </a:solidFill>
            </a:endParaRPr>
          </a:p>
        </p:txBody>
      </p:sp>
    </p:spTree>
    <p:extLst>
      <p:ext uri="{BB962C8B-B14F-4D97-AF65-F5344CB8AC3E}">
        <p14:creationId xmlns:p14="http://schemas.microsoft.com/office/powerpoint/2010/main" val="2767231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Other early sources of initiation into the faith of Messiah:</a:t>
            </a:r>
          </a:p>
          <a:p>
            <a:pPr marL="511175" indent="-511175">
              <a:buFont typeface="+mj-lt"/>
              <a:buAutoNum type="arabicPeriod"/>
            </a:pPr>
            <a:r>
              <a:rPr lang="en-US" dirty="0"/>
              <a:t>The </a:t>
            </a:r>
            <a:r>
              <a:rPr lang="en-US" i="1" dirty="0"/>
              <a:t>Didache</a:t>
            </a:r>
            <a:r>
              <a:rPr lang="en-US" dirty="0"/>
              <a:t>  first century</a:t>
            </a:r>
          </a:p>
          <a:p>
            <a:pPr marL="511175" indent="-511175">
              <a:buFont typeface="+mj-lt"/>
              <a:buAutoNum type="arabicPeriod"/>
            </a:pPr>
            <a:r>
              <a:rPr lang="en-US" dirty="0"/>
              <a:t>Justin Martyr’s </a:t>
            </a:r>
            <a:r>
              <a:rPr lang="en-US" i="1" dirty="0"/>
              <a:t>First Apology  </a:t>
            </a:r>
            <a:r>
              <a:rPr lang="en-US" dirty="0"/>
              <a:t>150 CE second </a:t>
            </a:r>
            <a:r>
              <a:rPr lang="en-US" dirty="0" err="1"/>
              <a:t>centure</a:t>
            </a:r>
            <a:endParaRPr lang="en-US" dirty="0"/>
          </a:p>
          <a:p>
            <a:pPr marL="511175" indent="-511175">
              <a:buFont typeface="+mj-lt"/>
              <a:buAutoNum type="arabicPeriod"/>
            </a:pPr>
            <a:r>
              <a:rPr lang="en-US" i="1" dirty="0"/>
              <a:t>Apostolic Constitutions</a:t>
            </a:r>
            <a:r>
              <a:rPr lang="en-US" dirty="0"/>
              <a:t> 200s CE Third century</a:t>
            </a:r>
          </a:p>
        </p:txBody>
      </p:sp>
    </p:spTree>
    <p:extLst>
      <p:ext uri="{BB962C8B-B14F-4D97-AF65-F5344CB8AC3E}">
        <p14:creationId xmlns:p14="http://schemas.microsoft.com/office/powerpoint/2010/main" val="2644865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graphicFrame>
        <p:nvGraphicFramePr>
          <p:cNvPr id="2" name="Table 2">
            <a:extLst>
              <a:ext uri="{FF2B5EF4-FFF2-40B4-BE49-F238E27FC236}">
                <a16:creationId xmlns:a16="http://schemas.microsoft.com/office/drawing/2014/main" id="{9769FD7A-2951-46CA-98CE-5F02792035CA}"/>
              </a:ext>
            </a:extLst>
          </p:cNvPr>
          <p:cNvGraphicFramePr>
            <a:graphicFrameLocks noGrp="1"/>
          </p:cNvGraphicFramePr>
          <p:nvPr>
            <p:extLst>
              <p:ext uri="{D42A27DB-BD31-4B8C-83A1-F6EECF244321}">
                <p14:modId xmlns:p14="http://schemas.microsoft.com/office/powerpoint/2010/main" val="1229945712"/>
              </p:ext>
            </p:extLst>
          </p:nvPr>
        </p:nvGraphicFramePr>
        <p:xfrm>
          <a:off x="274638" y="209550"/>
          <a:ext cx="8077201" cy="4732020"/>
        </p:xfrm>
        <a:graphic>
          <a:graphicData uri="http://schemas.openxmlformats.org/drawingml/2006/table">
            <a:tbl>
              <a:tblPr firstRow="1" bandRow="1">
                <a:tableStyleId>{5C22544A-7EE6-4342-B048-85BDC9FD1C3A}</a:tableStyleId>
              </a:tblPr>
              <a:tblGrid>
                <a:gridCol w="1142999">
                  <a:extLst>
                    <a:ext uri="{9D8B030D-6E8A-4147-A177-3AD203B41FA5}">
                      <a16:colId xmlns:a16="http://schemas.microsoft.com/office/drawing/2014/main" val="1785544041"/>
                    </a:ext>
                  </a:extLst>
                </a:gridCol>
                <a:gridCol w="1371600">
                  <a:extLst>
                    <a:ext uri="{9D8B030D-6E8A-4147-A177-3AD203B41FA5}">
                      <a16:colId xmlns:a16="http://schemas.microsoft.com/office/drawing/2014/main" val="1711918817"/>
                    </a:ext>
                  </a:extLst>
                </a:gridCol>
                <a:gridCol w="1752600">
                  <a:extLst>
                    <a:ext uri="{9D8B030D-6E8A-4147-A177-3AD203B41FA5}">
                      <a16:colId xmlns:a16="http://schemas.microsoft.com/office/drawing/2014/main" val="1773502260"/>
                    </a:ext>
                  </a:extLst>
                </a:gridCol>
                <a:gridCol w="1371600">
                  <a:extLst>
                    <a:ext uri="{9D8B030D-6E8A-4147-A177-3AD203B41FA5}">
                      <a16:colId xmlns:a16="http://schemas.microsoft.com/office/drawing/2014/main" val="1918637780"/>
                    </a:ext>
                  </a:extLst>
                </a:gridCol>
                <a:gridCol w="1219201">
                  <a:extLst>
                    <a:ext uri="{9D8B030D-6E8A-4147-A177-3AD203B41FA5}">
                      <a16:colId xmlns:a16="http://schemas.microsoft.com/office/drawing/2014/main" val="3849816345"/>
                    </a:ext>
                  </a:extLst>
                </a:gridCol>
                <a:gridCol w="1219201">
                  <a:extLst>
                    <a:ext uri="{9D8B030D-6E8A-4147-A177-3AD203B41FA5}">
                      <a16:colId xmlns:a16="http://schemas.microsoft.com/office/drawing/2014/main" val="4122155921"/>
                    </a:ext>
                  </a:extLst>
                </a:gridCol>
              </a:tblGrid>
              <a:tr h="1181100">
                <a:tc>
                  <a:txBody>
                    <a:bodyPr/>
                    <a:lstStyle/>
                    <a:p>
                      <a:r>
                        <a:rPr lang="en-US" dirty="0">
                          <a:solidFill>
                            <a:srgbClr val="FFFF99"/>
                          </a:solidFill>
                        </a:rPr>
                        <a:t>Lost people reborn</a:t>
                      </a:r>
                    </a:p>
                  </a:txBody>
                  <a:tcPr>
                    <a:noFill/>
                  </a:tcPr>
                </a:tc>
                <a:tc>
                  <a:txBody>
                    <a:bodyPr/>
                    <a:lstStyle/>
                    <a:p>
                      <a:r>
                        <a:rPr lang="en-US" dirty="0"/>
                        <a:t>Cup of </a:t>
                      </a:r>
                      <a:r>
                        <a:rPr lang="en-US" dirty="0" err="1"/>
                        <a:t>Sanctifica-tion</a:t>
                      </a:r>
                      <a:endParaRPr lang="en-US" dirty="0"/>
                    </a:p>
                  </a:txBody>
                  <a:tcPr>
                    <a:noFill/>
                  </a:tcPr>
                </a:tc>
                <a:tc>
                  <a:txBody>
                    <a:bodyPr/>
                    <a:lstStyle/>
                    <a:p>
                      <a:r>
                        <a:rPr lang="en-US" dirty="0"/>
                        <a:t>Know G-d</a:t>
                      </a:r>
                    </a:p>
                  </a:txBody>
                  <a:tcPr>
                    <a:noFill/>
                  </a:tcPr>
                </a:tc>
                <a:tc>
                  <a:txBody>
                    <a:bodyPr/>
                    <a:lstStyle/>
                    <a:p>
                      <a:r>
                        <a:rPr lang="en-US" dirty="0" err="1"/>
                        <a:t>Yokhanan</a:t>
                      </a:r>
                      <a:r>
                        <a:rPr lang="en-US" dirty="0"/>
                        <a:t>/ John</a:t>
                      </a:r>
                    </a:p>
                    <a:p>
                      <a:r>
                        <a:rPr lang="en-US" dirty="0"/>
                        <a:t>Lion</a:t>
                      </a:r>
                    </a:p>
                  </a:txBody>
                  <a:tcPr>
                    <a:noFill/>
                  </a:tcPr>
                </a:tc>
                <a:tc>
                  <a:txBody>
                    <a:bodyPr/>
                    <a:lstStyle/>
                    <a:p>
                      <a:r>
                        <a:rPr lang="en-US" dirty="0">
                          <a:solidFill>
                            <a:srgbClr val="FFFF99"/>
                          </a:solidFill>
                        </a:rPr>
                        <a:t>Main service</a:t>
                      </a:r>
                    </a:p>
                  </a:txBody>
                  <a:tcPr>
                    <a:noFill/>
                  </a:tcPr>
                </a:tc>
                <a:tc>
                  <a:txBody>
                    <a:bodyPr/>
                    <a:lstStyle/>
                    <a:p>
                      <a:r>
                        <a:rPr lang="en-US" dirty="0" err="1">
                          <a:solidFill>
                            <a:srgbClr val="FFFF99"/>
                          </a:solidFill>
                        </a:rPr>
                        <a:t>Repen-tance</a:t>
                      </a:r>
                      <a:endParaRPr lang="en-US" dirty="0">
                        <a:solidFill>
                          <a:srgbClr val="FFFF99"/>
                        </a:solidFill>
                      </a:endParaRPr>
                    </a:p>
                  </a:txBody>
                  <a:tcPr>
                    <a:noFill/>
                  </a:tcPr>
                </a:tc>
                <a:extLst>
                  <a:ext uri="{0D108BD9-81ED-4DB2-BD59-A6C34878D82A}">
                    <a16:rowId xmlns:a16="http://schemas.microsoft.com/office/drawing/2014/main" val="3730628518"/>
                  </a:ext>
                </a:extLst>
              </a:tr>
              <a:tr h="1181100">
                <a:tc>
                  <a:txBody>
                    <a:bodyPr/>
                    <a:lstStyle/>
                    <a:p>
                      <a:r>
                        <a:rPr lang="en-US" dirty="0">
                          <a:solidFill>
                            <a:srgbClr val="FFFF99"/>
                          </a:solidFill>
                        </a:rPr>
                        <a:t>Reborn people healed</a:t>
                      </a:r>
                    </a:p>
                  </a:txBody>
                  <a:tcPr>
                    <a:noFill/>
                  </a:tcPr>
                </a:tc>
                <a:tc>
                  <a:txBody>
                    <a:bodyPr/>
                    <a:lstStyle/>
                    <a:p>
                      <a:r>
                        <a:rPr lang="en-US" dirty="0">
                          <a:solidFill>
                            <a:schemeClr val="bg1"/>
                          </a:solidFill>
                        </a:rPr>
                        <a:t>Cup of judgment</a:t>
                      </a:r>
                    </a:p>
                  </a:txBody>
                  <a:tcPr>
                    <a:noFill/>
                  </a:tcPr>
                </a:tc>
                <a:tc>
                  <a:txBody>
                    <a:bodyPr/>
                    <a:lstStyle/>
                    <a:p>
                      <a:r>
                        <a:rPr lang="en-US" dirty="0">
                          <a:solidFill>
                            <a:schemeClr val="bg1"/>
                          </a:solidFill>
                        </a:rPr>
                        <a:t>Find Freedom</a:t>
                      </a:r>
                    </a:p>
                    <a:p>
                      <a:r>
                        <a:rPr lang="en-US" dirty="0">
                          <a:solidFill>
                            <a:schemeClr val="bg1"/>
                          </a:solidFill>
                        </a:rPr>
                        <a:t>Emotionally</a:t>
                      </a:r>
                    </a:p>
                    <a:p>
                      <a:r>
                        <a:rPr lang="en-US" dirty="0">
                          <a:solidFill>
                            <a:schemeClr val="bg1"/>
                          </a:solidFill>
                        </a:rPr>
                        <a:t>Jewishly</a:t>
                      </a:r>
                    </a:p>
                  </a:txBody>
                  <a:tcPr>
                    <a:noFill/>
                  </a:tcPr>
                </a:tc>
                <a:tc>
                  <a:txBody>
                    <a:bodyPr/>
                    <a:lstStyle/>
                    <a:p>
                      <a:r>
                        <a:rPr lang="en-US" dirty="0">
                          <a:solidFill>
                            <a:schemeClr val="bg1"/>
                          </a:solidFill>
                        </a:rPr>
                        <a:t>Luke</a:t>
                      </a:r>
                    </a:p>
                    <a:p>
                      <a:r>
                        <a:rPr lang="en-US" dirty="0">
                          <a:solidFill>
                            <a:schemeClr val="bg1"/>
                          </a:solidFill>
                        </a:rPr>
                        <a:t>Man</a:t>
                      </a:r>
                    </a:p>
                  </a:txBody>
                  <a:tcPr>
                    <a:noFill/>
                  </a:tcPr>
                </a:tc>
                <a:tc>
                  <a:txBody>
                    <a:bodyPr/>
                    <a:lstStyle/>
                    <a:p>
                      <a:r>
                        <a:rPr lang="en-US" dirty="0">
                          <a:solidFill>
                            <a:srgbClr val="FFFF99"/>
                          </a:solidFill>
                        </a:rPr>
                        <a:t>Home groups</a:t>
                      </a:r>
                    </a:p>
                  </a:txBody>
                  <a:tcPr>
                    <a:noFill/>
                  </a:tcPr>
                </a:tc>
                <a:tc>
                  <a:txBody>
                    <a:bodyPr/>
                    <a:lstStyle/>
                    <a:p>
                      <a:r>
                        <a:rPr lang="en-US" dirty="0">
                          <a:solidFill>
                            <a:srgbClr val="FFFF99"/>
                          </a:solidFill>
                        </a:rPr>
                        <a:t>Faith/</a:t>
                      </a:r>
                    </a:p>
                    <a:p>
                      <a:r>
                        <a:rPr lang="en-US" dirty="0">
                          <a:solidFill>
                            <a:srgbClr val="FFFF99"/>
                          </a:solidFill>
                        </a:rPr>
                        <a:t>Healing</a:t>
                      </a:r>
                    </a:p>
                  </a:txBody>
                  <a:tcPr>
                    <a:noFill/>
                  </a:tcPr>
                </a:tc>
                <a:extLst>
                  <a:ext uri="{0D108BD9-81ED-4DB2-BD59-A6C34878D82A}">
                    <a16:rowId xmlns:a16="http://schemas.microsoft.com/office/drawing/2014/main" val="1923767649"/>
                  </a:ext>
                </a:extLst>
              </a:tr>
              <a:tr h="1181100">
                <a:tc>
                  <a:txBody>
                    <a:bodyPr/>
                    <a:lstStyle/>
                    <a:p>
                      <a:r>
                        <a:rPr lang="en-US" sz="1800" kern="1200" dirty="0">
                          <a:solidFill>
                            <a:srgbClr val="FFFF99"/>
                          </a:solidFill>
                          <a:latin typeface="+mn-lt"/>
                          <a:ea typeface="+mn-ea"/>
                          <a:cs typeface="+mn-cs"/>
                        </a:rPr>
                        <a:t>Healed people trained</a:t>
                      </a:r>
                    </a:p>
                  </a:txBody>
                  <a:tcPr>
                    <a:noFill/>
                  </a:tcPr>
                </a:tc>
                <a:tc>
                  <a:txBody>
                    <a:bodyPr/>
                    <a:lstStyle/>
                    <a:p>
                      <a:r>
                        <a:rPr lang="en-US" dirty="0">
                          <a:solidFill>
                            <a:schemeClr val="bg1"/>
                          </a:solidFill>
                        </a:rPr>
                        <a:t>Cup of </a:t>
                      </a:r>
                      <a:r>
                        <a:rPr lang="en-US" dirty="0" err="1">
                          <a:solidFill>
                            <a:schemeClr val="bg1"/>
                          </a:solidFill>
                        </a:rPr>
                        <a:t>Redemp-tion</a:t>
                      </a:r>
                      <a:endParaRPr lang="en-US" dirty="0">
                        <a:solidFill>
                          <a:schemeClr val="bg1"/>
                        </a:solidFill>
                      </a:endParaRPr>
                    </a:p>
                  </a:txBody>
                  <a:tcPr>
                    <a:noFill/>
                  </a:tcPr>
                </a:tc>
                <a:tc>
                  <a:txBody>
                    <a:bodyPr/>
                    <a:lstStyle/>
                    <a:p>
                      <a:r>
                        <a:rPr lang="en-US" dirty="0">
                          <a:solidFill>
                            <a:schemeClr val="bg1"/>
                          </a:solidFill>
                        </a:rPr>
                        <a:t>Discover Develop your calling</a:t>
                      </a:r>
                    </a:p>
                  </a:txBody>
                  <a:tcPr>
                    <a:noFill/>
                  </a:tcPr>
                </a:tc>
                <a:tc>
                  <a:txBody>
                    <a:bodyPr/>
                    <a:lstStyle/>
                    <a:p>
                      <a:r>
                        <a:rPr lang="en-US" dirty="0">
                          <a:solidFill>
                            <a:schemeClr val="bg1"/>
                          </a:solidFill>
                        </a:rPr>
                        <a:t>Matthew</a:t>
                      </a:r>
                    </a:p>
                    <a:p>
                      <a:r>
                        <a:rPr lang="en-US" dirty="0">
                          <a:solidFill>
                            <a:schemeClr val="bg1"/>
                          </a:solidFill>
                        </a:rPr>
                        <a:t>Eagle</a:t>
                      </a:r>
                    </a:p>
                  </a:txBody>
                  <a:tcPr>
                    <a:noFill/>
                  </a:tcPr>
                </a:tc>
                <a:tc>
                  <a:txBody>
                    <a:bodyPr/>
                    <a:lstStyle/>
                    <a:p>
                      <a:r>
                        <a:rPr lang="en-US" dirty="0">
                          <a:solidFill>
                            <a:srgbClr val="FFFF99"/>
                          </a:solidFill>
                        </a:rPr>
                        <a:t>Training</a:t>
                      </a:r>
                    </a:p>
                  </a:txBody>
                  <a:tcPr>
                    <a:noFill/>
                  </a:tcPr>
                </a:tc>
                <a:tc>
                  <a:txBody>
                    <a:bodyPr/>
                    <a:lstStyle/>
                    <a:p>
                      <a:r>
                        <a:rPr lang="en-US" dirty="0" err="1">
                          <a:solidFill>
                            <a:srgbClr val="FFFF99"/>
                          </a:solidFill>
                        </a:rPr>
                        <a:t>Immer-sion</a:t>
                      </a:r>
                      <a:r>
                        <a:rPr lang="en-US" dirty="0">
                          <a:solidFill>
                            <a:srgbClr val="FFFF99"/>
                          </a:solidFill>
                        </a:rPr>
                        <a:t>/ </a:t>
                      </a:r>
                    </a:p>
                    <a:p>
                      <a:r>
                        <a:rPr lang="en-US" dirty="0">
                          <a:solidFill>
                            <a:srgbClr val="FFFF99"/>
                          </a:solidFill>
                        </a:rPr>
                        <a:t>Teaching</a:t>
                      </a:r>
                    </a:p>
                  </a:txBody>
                  <a:tcPr>
                    <a:noFill/>
                  </a:tcPr>
                </a:tc>
                <a:extLst>
                  <a:ext uri="{0D108BD9-81ED-4DB2-BD59-A6C34878D82A}">
                    <a16:rowId xmlns:a16="http://schemas.microsoft.com/office/drawing/2014/main" val="1616907587"/>
                  </a:ext>
                </a:extLst>
              </a:tr>
              <a:tr h="1181100">
                <a:tc>
                  <a:txBody>
                    <a:bodyPr/>
                    <a:lstStyle/>
                    <a:p>
                      <a:r>
                        <a:rPr lang="en-US" dirty="0">
                          <a:solidFill>
                            <a:srgbClr val="FFFF99"/>
                          </a:solidFill>
                        </a:rPr>
                        <a:t>Trained people mobilized</a:t>
                      </a:r>
                    </a:p>
                  </a:txBody>
                  <a:tcPr>
                    <a:noFill/>
                  </a:tcPr>
                </a:tc>
                <a:tc>
                  <a:txBody>
                    <a:bodyPr/>
                    <a:lstStyle/>
                    <a:p>
                      <a:r>
                        <a:rPr lang="en-US" dirty="0">
                          <a:solidFill>
                            <a:schemeClr val="bg1"/>
                          </a:solidFill>
                        </a:rPr>
                        <a:t>Cup of fulfilment</a:t>
                      </a:r>
                    </a:p>
                  </a:txBody>
                  <a:tcPr>
                    <a:noFill/>
                  </a:tcPr>
                </a:tc>
                <a:tc>
                  <a:txBody>
                    <a:bodyPr/>
                    <a:lstStyle/>
                    <a:p>
                      <a:r>
                        <a:rPr lang="en-US" dirty="0">
                          <a:solidFill>
                            <a:schemeClr val="bg1"/>
                          </a:solidFill>
                        </a:rPr>
                        <a:t>Make a Difference</a:t>
                      </a:r>
                    </a:p>
                  </a:txBody>
                  <a:tcPr>
                    <a:noFill/>
                  </a:tcPr>
                </a:tc>
                <a:tc>
                  <a:txBody>
                    <a:bodyPr/>
                    <a:lstStyle/>
                    <a:p>
                      <a:r>
                        <a:rPr lang="en-US" dirty="0">
                          <a:solidFill>
                            <a:schemeClr val="bg1"/>
                          </a:solidFill>
                        </a:rPr>
                        <a:t>Mark</a:t>
                      </a:r>
                    </a:p>
                    <a:p>
                      <a:r>
                        <a:rPr lang="en-US" dirty="0">
                          <a:solidFill>
                            <a:schemeClr val="bg1"/>
                          </a:solidFill>
                        </a:rPr>
                        <a:t>Ox: plow or sacrifice</a:t>
                      </a:r>
                    </a:p>
                  </a:txBody>
                  <a:tcPr>
                    <a:noFill/>
                  </a:tcPr>
                </a:tc>
                <a:tc>
                  <a:txBody>
                    <a:bodyPr/>
                    <a:lstStyle/>
                    <a:p>
                      <a:r>
                        <a:rPr lang="en-US" dirty="0">
                          <a:solidFill>
                            <a:srgbClr val="FFFF99"/>
                          </a:solidFill>
                        </a:rPr>
                        <a:t>Dream team</a:t>
                      </a:r>
                    </a:p>
                  </a:txBody>
                  <a:tcPr>
                    <a:noFill/>
                  </a:tcPr>
                </a:tc>
                <a:tc>
                  <a:txBody>
                    <a:bodyPr/>
                    <a:lstStyle/>
                    <a:p>
                      <a:r>
                        <a:rPr lang="en-US" dirty="0">
                          <a:solidFill>
                            <a:srgbClr val="FFFF99"/>
                          </a:solidFill>
                        </a:rPr>
                        <a:t>Hands-on: joy and service</a:t>
                      </a:r>
                    </a:p>
                  </a:txBody>
                  <a:tcPr>
                    <a:noFill/>
                  </a:tcPr>
                </a:tc>
                <a:extLst>
                  <a:ext uri="{0D108BD9-81ED-4DB2-BD59-A6C34878D82A}">
                    <a16:rowId xmlns:a16="http://schemas.microsoft.com/office/drawing/2014/main" val="3795821145"/>
                  </a:ext>
                </a:extLst>
              </a:tr>
            </a:tbl>
          </a:graphicData>
        </a:graphic>
      </p:graphicFrame>
    </p:spTree>
    <p:extLst>
      <p:ext uri="{BB962C8B-B14F-4D97-AF65-F5344CB8AC3E}">
        <p14:creationId xmlns:p14="http://schemas.microsoft.com/office/powerpoint/2010/main" val="3975087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dirty="0"/>
              <a:t>We’re not done with Chris Hodges and the Grow Conference.   </a:t>
            </a:r>
          </a:p>
          <a:p>
            <a:pPr marL="0" indent="0">
              <a:buNone/>
            </a:pPr>
            <a:endParaRPr lang="en-US" sz="1800" dirty="0"/>
          </a:p>
          <a:p>
            <a:pPr marL="0" indent="0">
              <a:buNone/>
            </a:pPr>
            <a:r>
              <a:rPr lang="en-US" dirty="0"/>
              <a:t>“Not yet begun to fight.”  John Paul Jones on the </a:t>
            </a:r>
            <a:r>
              <a:rPr lang="en-US" i="1" dirty="0"/>
              <a:t>Bonhomme Richard</a:t>
            </a:r>
            <a:r>
              <a:rPr lang="en-US" dirty="0"/>
              <a:t> 1779 against the superior British ships.</a:t>
            </a:r>
          </a:p>
          <a:p>
            <a:pPr marL="0" indent="0">
              <a:buNone/>
            </a:pPr>
            <a:r>
              <a:rPr lang="en-US" dirty="0"/>
              <a:t>We will win souls, and win moral battles!</a:t>
            </a:r>
          </a:p>
        </p:txBody>
      </p:sp>
    </p:spTree>
    <p:extLst>
      <p:ext uri="{BB962C8B-B14F-4D97-AF65-F5344CB8AC3E}">
        <p14:creationId xmlns:p14="http://schemas.microsoft.com/office/powerpoint/2010/main" val="2478370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74883" y="0"/>
            <a:ext cx="88537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altLang="en-US" dirty="0"/>
              <a:t>So, What is</a:t>
            </a:r>
          </a:p>
          <a:p>
            <a:pPr marL="0" indent="0">
              <a:buNone/>
            </a:pPr>
            <a:r>
              <a:rPr lang="en-US" altLang="en-US" baseline="-25000" dirty="0">
                <a:solidFill>
                  <a:srgbClr val="FFFF99"/>
                </a:solidFill>
              </a:rPr>
              <a:t>5</a:t>
            </a:r>
            <a:r>
              <a:rPr lang="en-US" altLang="en-US" dirty="0">
                <a:solidFill>
                  <a:schemeClr val="bg1"/>
                </a:solidFill>
              </a:rPr>
              <a:t>the resurrection of the dead and </a:t>
            </a:r>
            <a:r>
              <a:rPr lang="en-US" altLang="en-US" baseline="-25000" dirty="0">
                <a:solidFill>
                  <a:srgbClr val="FFFF99"/>
                </a:solidFill>
              </a:rPr>
              <a:t>6</a:t>
            </a:r>
            <a:r>
              <a:rPr lang="en-US" altLang="en-US" dirty="0">
                <a:solidFill>
                  <a:schemeClr val="bg1"/>
                </a:solidFill>
              </a:rPr>
              <a:t>eternal punishment.</a:t>
            </a:r>
          </a:p>
          <a:p>
            <a:pPr marL="0" indent="0">
              <a:buNone/>
            </a:pPr>
            <a:endParaRPr lang="en-US" altLang="en-US" dirty="0">
              <a:solidFill>
                <a:schemeClr val="bg1"/>
              </a:solidFill>
            </a:endParaRPr>
          </a:p>
          <a:p>
            <a:pPr marL="0" indent="0">
              <a:buNone/>
            </a:pPr>
            <a:r>
              <a:rPr lang="en-US" dirty="0"/>
              <a:t>First of all, what it is not.</a:t>
            </a:r>
          </a:p>
          <a:p>
            <a:endParaRPr lang="en-US" dirty="0"/>
          </a:p>
          <a:p>
            <a:pPr marL="0" indent="0">
              <a:buNone/>
            </a:pPr>
            <a:endParaRPr lang="en-US" dirty="0"/>
          </a:p>
        </p:txBody>
      </p:sp>
    </p:spTree>
    <p:extLst>
      <p:ext uri="{BB962C8B-B14F-4D97-AF65-F5344CB8AC3E}">
        <p14:creationId xmlns:p14="http://schemas.microsoft.com/office/powerpoint/2010/main" val="1472356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dirty="0"/>
              <a:t>Stereotypes: </a:t>
            </a:r>
          </a:p>
          <a:p>
            <a:pPr marL="511175" indent="-511175">
              <a:buFont typeface="+mj-lt"/>
              <a:buAutoNum type="arabicPeriod"/>
            </a:pPr>
            <a:r>
              <a:rPr lang="en-US" dirty="0"/>
              <a:t>Heaven is a place in the sky, or another dimension, where </a:t>
            </a:r>
            <a:r>
              <a:rPr lang="en-US" dirty="0" err="1"/>
              <a:t>Kefa</a:t>
            </a:r>
            <a:r>
              <a:rPr lang="en-US" dirty="0"/>
              <a:t>/Peter sits at the pearly gates and grants admission.</a:t>
            </a:r>
          </a:p>
          <a:p>
            <a:pPr marL="511175" indent="-511175">
              <a:buFont typeface="+mj-lt"/>
              <a:buAutoNum type="arabicPeriod"/>
            </a:pPr>
            <a:r>
              <a:rPr lang="en-US" dirty="0"/>
              <a:t>Everyone has a mansion.</a:t>
            </a:r>
          </a:p>
          <a:p>
            <a:pPr marL="511175" indent="-511175">
              <a:buFont typeface="+mj-lt"/>
              <a:buAutoNum type="arabicPeriod"/>
            </a:pPr>
            <a:r>
              <a:rPr lang="en-US" dirty="0"/>
              <a:t>There will be an eternal worship service.   </a:t>
            </a:r>
          </a:p>
        </p:txBody>
      </p:sp>
    </p:spTree>
    <p:extLst>
      <p:ext uri="{BB962C8B-B14F-4D97-AF65-F5344CB8AC3E}">
        <p14:creationId xmlns:p14="http://schemas.microsoft.com/office/powerpoint/2010/main" val="1685349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511175" indent="-511175">
              <a:buFont typeface="+mj-lt"/>
              <a:buAutoNum type="arabicPeriod" startAt="4"/>
            </a:pPr>
            <a:r>
              <a:rPr lang="en-US" dirty="0"/>
              <a:t>People will be unrecognizable.</a:t>
            </a:r>
          </a:p>
          <a:p>
            <a:pPr marL="511175" indent="-511175">
              <a:buFont typeface="+mj-lt"/>
              <a:buAutoNum type="arabicPeriod" startAt="4"/>
            </a:pPr>
            <a:r>
              <a:rPr lang="en-US" dirty="0"/>
              <a:t>People will have no gender identity.</a:t>
            </a:r>
          </a:p>
          <a:p>
            <a:pPr marL="511175" indent="-511175">
              <a:buFont typeface="+mj-lt"/>
              <a:buAutoNum type="arabicPeriod" startAt="4"/>
            </a:pPr>
            <a:r>
              <a:rPr lang="en-US" dirty="0"/>
              <a:t>Peter sits and grants admission to the pearly gates.</a:t>
            </a:r>
          </a:p>
        </p:txBody>
      </p:sp>
    </p:spTree>
    <p:extLst>
      <p:ext uri="{BB962C8B-B14F-4D97-AF65-F5344CB8AC3E}">
        <p14:creationId xmlns:p14="http://schemas.microsoft.com/office/powerpoint/2010/main" val="2763523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1. New Jerusalem is NOT heaven.  The gates of heaven are not pearly gates. </a:t>
            </a:r>
            <a:r>
              <a:rPr lang="en-US" baseline="30000" dirty="0"/>
              <a:t>Rev. 21.21</a:t>
            </a:r>
            <a:r>
              <a:rPr lang="en-US" dirty="0"/>
              <a:t> And the twelve gates were twelve pearls—each of the gates was from a single pearl. And the street of the city was pure gold, transparent as glass.</a:t>
            </a:r>
          </a:p>
          <a:p>
            <a:pPr marL="0" indent="0">
              <a:buNone/>
            </a:pPr>
            <a:endParaRPr lang="en-US" dirty="0"/>
          </a:p>
        </p:txBody>
      </p:sp>
    </p:spTree>
    <p:extLst>
      <p:ext uri="{BB962C8B-B14F-4D97-AF65-F5344CB8AC3E}">
        <p14:creationId xmlns:p14="http://schemas.microsoft.com/office/powerpoint/2010/main" val="641782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2. </a:t>
            </a:r>
            <a:r>
              <a:rPr lang="en-US" baseline="30000" dirty="0" err="1"/>
              <a:t>Yn</a:t>
            </a:r>
            <a:r>
              <a:rPr lang="en-US" baseline="30000" dirty="0"/>
              <a:t> 14.1</a:t>
            </a:r>
            <a:r>
              <a:rPr lang="en-US" dirty="0"/>
              <a:t> “Do not let your heart be troubled. Trust in God; trust also in Me. In My Father’s house there are many </a:t>
            </a:r>
            <a:r>
              <a:rPr lang="en-US" dirty="0">
                <a:solidFill>
                  <a:srgbClr val="FFFF99"/>
                </a:solidFill>
              </a:rPr>
              <a:t>dwelling places. </a:t>
            </a:r>
          </a:p>
          <a:p>
            <a:pPr marL="0" indent="0">
              <a:buNone/>
            </a:pPr>
            <a:endParaRPr lang="en-US" sz="2000" dirty="0"/>
          </a:p>
          <a:p>
            <a:pPr marL="0" indent="0">
              <a:buNone/>
            </a:pPr>
            <a:r>
              <a:rPr lang="en-US" dirty="0"/>
              <a:t>In King James’ era, mansion = dwelling.</a:t>
            </a:r>
          </a:p>
        </p:txBody>
      </p:sp>
    </p:spTree>
    <p:extLst>
      <p:ext uri="{BB962C8B-B14F-4D97-AF65-F5344CB8AC3E}">
        <p14:creationId xmlns:p14="http://schemas.microsoft.com/office/powerpoint/2010/main" val="787885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3" name="Picture 2">
            <a:extLst>
              <a:ext uri="{FF2B5EF4-FFF2-40B4-BE49-F238E27FC236}">
                <a16:creationId xmlns:a16="http://schemas.microsoft.com/office/drawing/2014/main" id="{1A021D5E-1593-4325-8D9E-C51F1E2A54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7995"/>
            <a:ext cx="8778875" cy="4267509"/>
          </a:xfrm>
          <a:prstGeom prst="rect">
            <a:avLst/>
          </a:prstGeom>
        </p:spPr>
      </p:pic>
    </p:spTree>
    <p:extLst>
      <p:ext uri="{BB962C8B-B14F-4D97-AF65-F5344CB8AC3E}">
        <p14:creationId xmlns:p14="http://schemas.microsoft.com/office/powerpoint/2010/main" val="3035690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3. </a:t>
            </a:r>
            <a:r>
              <a:rPr lang="en-US" baseline="30000" dirty="0"/>
              <a:t>Rev 20.6 </a:t>
            </a:r>
            <a:r>
              <a:rPr lang="en-US" dirty="0"/>
              <a:t>Blessed and holy is anyone who has a part in the first resurrection; over him the second death has no power. On the contrary, they will be </a:t>
            </a:r>
            <a:r>
              <a:rPr lang="en-US" dirty="0" err="1"/>
              <a:t>cohanim</a:t>
            </a:r>
            <a:r>
              <a:rPr lang="en-US" dirty="0"/>
              <a:t> of God and of the Messiah, </a:t>
            </a:r>
            <a:r>
              <a:rPr lang="en-US" dirty="0">
                <a:solidFill>
                  <a:srgbClr val="FFFF99"/>
                </a:solidFill>
              </a:rPr>
              <a:t>and they will rule with him</a:t>
            </a:r>
            <a:r>
              <a:rPr lang="en-US" dirty="0">
                <a:solidFill>
                  <a:srgbClr val="FFFF00"/>
                </a:solidFill>
              </a:rPr>
              <a:t> </a:t>
            </a:r>
            <a:r>
              <a:rPr lang="en-US" dirty="0"/>
              <a:t>for the thousand years.</a:t>
            </a:r>
          </a:p>
        </p:txBody>
      </p:sp>
    </p:spTree>
    <p:extLst>
      <p:ext uri="{BB962C8B-B14F-4D97-AF65-F5344CB8AC3E}">
        <p14:creationId xmlns:p14="http://schemas.microsoft.com/office/powerpoint/2010/main" val="388641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4 &amp; 5. So he cried out and said, ‘</a:t>
            </a:r>
            <a:r>
              <a:rPr lang="en-US" dirty="0">
                <a:solidFill>
                  <a:srgbClr val="FFFF99"/>
                </a:solidFill>
              </a:rPr>
              <a:t>Father Abraham,</a:t>
            </a:r>
            <a:r>
              <a:rPr lang="en-US" dirty="0"/>
              <a:t> have mercy on me! And send Lazarus so he may dip the tip of his finger in water and cool off my tongue, because I am suffering torment in this flame</a:t>
            </a:r>
          </a:p>
        </p:txBody>
      </p:sp>
    </p:spTree>
    <p:extLst>
      <p:ext uri="{BB962C8B-B14F-4D97-AF65-F5344CB8AC3E}">
        <p14:creationId xmlns:p14="http://schemas.microsoft.com/office/powerpoint/2010/main" val="3648080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233363" indent="-233363"/>
            <a:r>
              <a:rPr lang="en-US" baseline="30000" dirty="0" err="1"/>
              <a:t>Mtt</a:t>
            </a:r>
            <a:r>
              <a:rPr lang="en-US" baseline="30000" dirty="0"/>
              <a:t>. 22.30</a:t>
            </a:r>
            <a:r>
              <a:rPr lang="en-US" dirty="0"/>
              <a:t> For in the Resurrection, neither men nor women will marry; rather, they will be like angels in heaven.</a:t>
            </a:r>
          </a:p>
          <a:p>
            <a:pPr marL="0" indent="0">
              <a:buNone/>
            </a:pPr>
            <a:r>
              <a:rPr lang="en-US" dirty="0"/>
              <a:t>6. </a:t>
            </a:r>
            <a:r>
              <a:rPr lang="en-US" baseline="30000" dirty="0" err="1"/>
              <a:t>Mtt</a:t>
            </a:r>
            <a:r>
              <a:rPr lang="en-US" baseline="30000" dirty="0"/>
              <a:t>. 16.18-19 </a:t>
            </a:r>
            <a:r>
              <a:rPr lang="en-US" dirty="0"/>
              <a:t>you are Peter, and upon this rock I will build My community; and the gates of </a:t>
            </a:r>
            <a:r>
              <a:rPr lang="en-US" dirty="0" err="1"/>
              <a:t>Sheol</a:t>
            </a:r>
            <a:r>
              <a:rPr lang="en-US" dirty="0"/>
              <a:t> will not overpower it. I will give you the keys of the kingdom of heaven.</a:t>
            </a:r>
          </a:p>
        </p:txBody>
      </p:sp>
    </p:spTree>
    <p:extLst>
      <p:ext uri="{BB962C8B-B14F-4D97-AF65-F5344CB8AC3E}">
        <p14:creationId xmlns:p14="http://schemas.microsoft.com/office/powerpoint/2010/main" val="2488919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Much of the time, in the </a:t>
            </a:r>
            <a:r>
              <a:rPr lang="en-US" dirty="0" err="1"/>
              <a:t>B’sorot</a:t>
            </a:r>
            <a:r>
              <a:rPr lang="en-US" dirty="0"/>
              <a:t>/Gospels ‘heaven’ is a circumlocution for ‘G-d’.</a:t>
            </a:r>
          </a:p>
        </p:txBody>
      </p:sp>
    </p:spTree>
    <p:extLst>
      <p:ext uri="{BB962C8B-B14F-4D97-AF65-F5344CB8AC3E}">
        <p14:creationId xmlns:p14="http://schemas.microsoft.com/office/powerpoint/2010/main" val="2427926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p>
            <a:pPr marL="0" indent="0">
              <a:buNone/>
            </a:pPr>
            <a:r>
              <a:rPr lang="en-US" dirty="0"/>
              <a:t>Kingdom of heaven = Kingdom of G-d.   Jews were used to circumlocution.  NOT using the Sacred Name.   Yeshua followed this. Never said it.</a:t>
            </a:r>
          </a:p>
          <a:p>
            <a:pPr marL="0" indent="0">
              <a:buNone/>
            </a:pPr>
            <a:r>
              <a:rPr lang="en-US" baseline="30000" dirty="0" err="1"/>
              <a:t>Mtt</a:t>
            </a:r>
            <a:r>
              <a:rPr lang="en-US" baseline="30000" dirty="0"/>
              <a:t> 6.20 </a:t>
            </a:r>
            <a:r>
              <a:rPr lang="en-US" dirty="0"/>
              <a:t>Store up for yourselves wealth in heaven, where neither moth nor rust destroys, and burglars do not break in or steal.  [=wealth in G-d.]</a:t>
            </a:r>
          </a:p>
        </p:txBody>
      </p:sp>
    </p:spTree>
    <p:extLst>
      <p:ext uri="{BB962C8B-B14F-4D97-AF65-F5344CB8AC3E}">
        <p14:creationId xmlns:p14="http://schemas.microsoft.com/office/powerpoint/2010/main" val="3562901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Phil 3.20 </a:t>
            </a:r>
            <a:r>
              <a:rPr lang="en-US" dirty="0"/>
              <a:t>For our citizenship is in heaven, and from there we eagerly wait for the Savior, the Lord Yeshua the Messiah.</a:t>
            </a:r>
          </a:p>
          <a:p>
            <a:pPr marL="0" indent="0">
              <a:buNone/>
            </a:pPr>
            <a:r>
              <a:rPr lang="en-US" dirty="0"/>
              <a:t>Similar to Roman citizenship.  </a:t>
            </a:r>
          </a:p>
        </p:txBody>
      </p:sp>
    </p:spTree>
    <p:extLst>
      <p:ext uri="{BB962C8B-B14F-4D97-AF65-F5344CB8AC3E}">
        <p14:creationId xmlns:p14="http://schemas.microsoft.com/office/powerpoint/2010/main" val="348515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err="1"/>
              <a:t>Mtt</a:t>
            </a:r>
            <a:r>
              <a:rPr lang="en-US" baseline="30000" dirty="0"/>
              <a:t> 19.12</a:t>
            </a:r>
            <a:r>
              <a:rPr lang="en-US" dirty="0"/>
              <a:t> Some…have renounced marriage for the sake of the Kingdom of Heaven.</a:t>
            </a:r>
          </a:p>
          <a:p>
            <a:pPr marL="0" indent="0">
              <a:buNone/>
            </a:pPr>
            <a:r>
              <a:rPr lang="en-US" dirty="0"/>
              <a:t>For the sake of G-d.</a:t>
            </a:r>
          </a:p>
          <a:p>
            <a:pPr marL="0" indent="0">
              <a:buNone/>
            </a:pPr>
            <a:r>
              <a:rPr lang="en-US" dirty="0"/>
              <a:t>For land’s sake.</a:t>
            </a:r>
          </a:p>
          <a:p>
            <a:pPr marL="0" indent="0">
              <a:buNone/>
            </a:pPr>
            <a:r>
              <a:rPr lang="en-US" dirty="0"/>
              <a:t>For Pete’s sake</a:t>
            </a:r>
          </a:p>
        </p:txBody>
      </p:sp>
    </p:spTree>
    <p:extLst>
      <p:ext uri="{BB962C8B-B14F-4D97-AF65-F5344CB8AC3E}">
        <p14:creationId xmlns:p14="http://schemas.microsoft.com/office/powerpoint/2010/main" val="3845986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74883" y="0"/>
            <a:ext cx="88537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altLang="en-US" dirty="0">
                <a:solidFill>
                  <a:srgbClr val="FFFF99"/>
                </a:solidFill>
              </a:rPr>
              <a:t>So, what really is:</a:t>
            </a:r>
          </a:p>
          <a:p>
            <a:pPr marL="0" indent="0">
              <a:buNone/>
            </a:pPr>
            <a:endParaRPr lang="en-US" altLang="en-US" baseline="-25000" dirty="0">
              <a:solidFill>
                <a:srgbClr val="FFFF99"/>
              </a:solidFill>
            </a:endParaRPr>
          </a:p>
          <a:p>
            <a:pPr marL="0" indent="0">
              <a:buNone/>
            </a:pPr>
            <a:r>
              <a:rPr lang="en-US" altLang="en-US" baseline="-25000" dirty="0">
                <a:solidFill>
                  <a:srgbClr val="FFFF99"/>
                </a:solidFill>
              </a:rPr>
              <a:t>5</a:t>
            </a:r>
            <a:r>
              <a:rPr lang="en-US" altLang="en-US" dirty="0">
                <a:solidFill>
                  <a:schemeClr val="bg1"/>
                </a:solidFill>
              </a:rPr>
              <a:t>the resurrection of the dead and </a:t>
            </a:r>
            <a:r>
              <a:rPr lang="en-US" altLang="en-US" baseline="-25000" dirty="0">
                <a:solidFill>
                  <a:srgbClr val="FFFF99"/>
                </a:solidFill>
              </a:rPr>
              <a:t>6</a:t>
            </a:r>
            <a:r>
              <a:rPr lang="en-US" altLang="en-US" dirty="0">
                <a:solidFill>
                  <a:schemeClr val="bg1"/>
                </a:solidFill>
              </a:rPr>
              <a:t>eternal punishment.</a:t>
            </a:r>
          </a:p>
          <a:p>
            <a:pPr marL="0" indent="0">
              <a:buNone/>
            </a:pPr>
            <a:endParaRPr lang="en-US" sz="2000" dirty="0"/>
          </a:p>
          <a:p>
            <a:pPr marL="0" indent="0">
              <a:buNone/>
            </a:pPr>
            <a:r>
              <a:rPr lang="en-US" dirty="0"/>
              <a:t>Going to heaven </a:t>
            </a:r>
            <a:r>
              <a:rPr lang="en-US" sz="4400" b="1" dirty="0"/>
              <a:t>≠ </a:t>
            </a:r>
            <a:r>
              <a:rPr lang="en-US" dirty="0"/>
              <a:t>entering the kingdom of heaven.</a:t>
            </a:r>
          </a:p>
          <a:p>
            <a:pPr marL="0" indent="0">
              <a:buNone/>
            </a:pPr>
            <a:endParaRPr lang="en-US" dirty="0"/>
          </a:p>
        </p:txBody>
      </p:sp>
    </p:spTree>
    <p:extLst>
      <p:ext uri="{BB962C8B-B14F-4D97-AF65-F5344CB8AC3E}">
        <p14:creationId xmlns:p14="http://schemas.microsoft.com/office/powerpoint/2010/main" val="4288809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endParaRPr lang="en-US" dirty="0"/>
          </a:p>
          <a:p>
            <a:pPr marL="0" indent="0">
              <a:buNone/>
            </a:pPr>
            <a:r>
              <a:rPr lang="en-US" dirty="0"/>
              <a:t>There is a temporary place for the not yet resurrected deceased.   </a:t>
            </a:r>
          </a:p>
        </p:txBody>
      </p:sp>
    </p:spTree>
    <p:extLst>
      <p:ext uri="{BB962C8B-B14F-4D97-AF65-F5344CB8AC3E}">
        <p14:creationId xmlns:p14="http://schemas.microsoft.com/office/powerpoint/2010/main" val="1506999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US" baseline="30000" dirty="0"/>
              <a:t>Lk 16.19-23</a:t>
            </a:r>
            <a:r>
              <a:rPr lang="en-US" dirty="0"/>
              <a:t> “Once there was a rich man who used to dress in the most expensive clothing and spent his days in magnificent luxury.  At his gate had been laid a beggar named </a:t>
            </a:r>
            <a:r>
              <a:rPr lang="en-US" dirty="0" err="1"/>
              <a:t>El‘azar</a:t>
            </a:r>
            <a:r>
              <a:rPr lang="en-US" dirty="0"/>
              <a:t> who was covered with sores…In time </a:t>
            </a:r>
            <a:r>
              <a:rPr lang="en-US" dirty="0">
                <a:solidFill>
                  <a:srgbClr val="FFFF99"/>
                </a:solidFill>
              </a:rPr>
              <a:t>the beggar died and was carried away by the angels to Avraham’s side</a:t>
            </a:r>
            <a:r>
              <a:rPr lang="en-US" dirty="0"/>
              <a:t>; </a:t>
            </a:r>
          </a:p>
        </p:txBody>
      </p:sp>
    </p:spTree>
    <p:extLst>
      <p:ext uri="{BB962C8B-B14F-4D97-AF65-F5344CB8AC3E}">
        <p14:creationId xmlns:p14="http://schemas.microsoft.com/office/powerpoint/2010/main" val="1994780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3" name="Picture 2">
            <a:extLst>
              <a:ext uri="{FF2B5EF4-FFF2-40B4-BE49-F238E27FC236}">
                <a16:creationId xmlns:a16="http://schemas.microsoft.com/office/drawing/2014/main" id="{1A021D5E-1593-4325-8D9E-C51F1E2A548F}"/>
              </a:ext>
            </a:extLst>
          </p:cNvPr>
          <p:cNvPicPr>
            <a:picLocks noChangeAspect="1"/>
          </p:cNvPicPr>
          <p:nvPr/>
        </p:nvPicPr>
        <p:blipFill rotWithShape="1">
          <a:blip r:embed="rId3">
            <a:extLst>
              <a:ext uri="{28A0092B-C50C-407E-A947-70E740481C1C}">
                <a14:useLocalDpi xmlns:a14="http://schemas.microsoft.com/office/drawing/2010/main" val="0"/>
              </a:ext>
            </a:extLst>
          </a:blip>
          <a:srcRect l="36112" t="39286" r="39584" b="33930"/>
          <a:stretch/>
        </p:blipFill>
        <p:spPr>
          <a:xfrm>
            <a:off x="579437" y="726621"/>
            <a:ext cx="7543800" cy="4041322"/>
          </a:xfrm>
          <a:prstGeom prst="rect">
            <a:avLst/>
          </a:prstGeom>
        </p:spPr>
      </p:pic>
    </p:spTree>
    <p:extLst>
      <p:ext uri="{BB962C8B-B14F-4D97-AF65-F5344CB8AC3E}">
        <p14:creationId xmlns:p14="http://schemas.microsoft.com/office/powerpoint/2010/main" val="21296048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Lk 16.19-23,25-26</a:t>
            </a:r>
            <a:r>
              <a:rPr lang="en-US" dirty="0"/>
              <a:t> “the rich man also died and was buried. “In </a:t>
            </a:r>
            <a:r>
              <a:rPr lang="en-US" dirty="0" err="1"/>
              <a:t>Sh’ol</a:t>
            </a:r>
            <a:r>
              <a:rPr lang="en-US" dirty="0"/>
              <a:t>, where he was in torment, the rich man looked up and saw Avraham far away…now he is comforted here, and you are tormented. Besides all this, between us and you a great chasm is firmly set.</a:t>
            </a:r>
          </a:p>
        </p:txBody>
      </p:sp>
    </p:spTree>
    <p:extLst>
      <p:ext uri="{BB962C8B-B14F-4D97-AF65-F5344CB8AC3E}">
        <p14:creationId xmlns:p14="http://schemas.microsoft.com/office/powerpoint/2010/main" val="3470964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u="sng" dirty="0"/>
              <a:t>Jewish burial.</a:t>
            </a:r>
          </a:p>
          <a:p>
            <a:pPr marL="0" indent="0">
              <a:buNone/>
            </a:pPr>
            <a:r>
              <a:rPr lang="en-US" u="sng" dirty="0" err="1"/>
              <a:t>Hevra</a:t>
            </a:r>
            <a:r>
              <a:rPr lang="en-US" u="sng" dirty="0"/>
              <a:t> </a:t>
            </a:r>
            <a:r>
              <a:rPr lang="en-US" u="sng" dirty="0" err="1"/>
              <a:t>kadishah</a:t>
            </a:r>
            <a:r>
              <a:rPr lang="en-US" u="sng" dirty="0"/>
              <a:t> </a:t>
            </a:r>
            <a:r>
              <a:rPr lang="he-IL" sz="4400" b="1" u="sng" dirty="0">
                <a:latin typeface="David" panose="020E0502060401010101" pitchFamily="34" charset="-79"/>
                <a:cs typeface="David" panose="020E0502060401010101" pitchFamily="34" charset="-79"/>
              </a:rPr>
              <a:t>חֶבְרָה קַדִישָא</a:t>
            </a:r>
            <a:r>
              <a:rPr lang="en-US" sz="4400" b="1" u="sng" dirty="0">
                <a:latin typeface="David" panose="020E0502060401010101" pitchFamily="34" charset="-79"/>
                <a:cs typeface="David" panose="020E0502060401010101" pitchFamily="34" charset="-79"/>
              </a:rPr>
              <a:t> </a:t>
            </a:r>
          </a:p>
          <a:p>
            <a:pPr marL="0" indent="0">
              <a:buNone/>
            </a:pPr>
            <a:r>
              <a:rPr lang="en-US" dirty="0"/>
              <a:t>organization of Jewish men and women who see to it that the bodies of deceased Jews are prepared for burial according to Jewish tradition and are protected from desecration, willful or not, </a:t>
            </a:r>
          </a:p>
        </p:txBody>
      </p:sp>
    </p:spTree>
    <p:extLst>
      <p:ext uri="{BB962C8B-B14F-4D97-AF65-F5344CB8AC3E}">
        <p14:creationId xmlns:p14="http://schemas.microsoft.com/office/powerpoint/2010/main" val="3117349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until burial. Two of the main requirements are the showing of proper respect for a corpse, and the </a:t>
            </a:r>
            <a:r>
              <a:rPr lang="en-US" u="sng" dirty="0"/>
              <a:t>ritual cleansing of the body and subsequent dressing for burial</a:t>
            </a:r>
            <a:r>
              <a:rPr lang="en-US" dirty="0"/>
              <a:t>. It is usually referred to as a burial society in English.</a:t>
            </a:r>
          </a:p>
        </p:txBody>
      </p:sp>
    </p:spTree>
    <p:extLst>
      <p:ext uri="{BB962C8B-B14F-4D97-AF65-F5344CB8AC3E}">
        <p14:creationId xmlns:p14="http://schemas.microsoft.com/office/powerpoint/2010/main" val="3517543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14661" y="0"/>
            <a:ext cx="621823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My </a:t>
            </a:r>
            <a:r>
              <a:rPr lang="he-IL" sz="4800" b="1" dirty="0">
                <a:latin typeface="David" panose="020E0502060401010101" pitchFamily="34" charset="-79"/>
                <a:cs typeface="David" panose="020E0502060401010101" pitchFamily="34" charset="-79"/>
              </a:rPr>
              <a:t>בטחון</a:t>
            </a:r>
            <a:r>
              <a:rPr lang="en-US" dirty="0"/>
              <a:t> </a:t>
            </a:r>
            <a:r>
              <a:rPr lang="en-US" i="1" dirty="0" err="1"/>
              <a:t>bitakhon</a:t>
            </a:r>
            <a:r>
              <a:rPr lang="en-US" i="1" dirty="0"/>
              <a:t>  </a:t>
            </a:r>
            <a:r>
              <a:rPr lang="en-US" dirty="0"/>
              <a:t>vest, means security, but worn by the members of the </a:t>
            </a:r>
            <a:r>
              <a:rPr lang="en-US" dirty="0" err="1"/>
              <a:t>Hevra</a:t>
            </a:r>
            <a:r>
              <a:rPr lang="en-US" dirty="0"/>
              <a:t> Kadisha when gathering up body parts after a terrorist bombing.</a:t>
            </a:r>
          </a:p>
        </p:txBody>
      </p:sp>
      <p:pic>
        <p:nvPicPr>
          <p:cNvPr id="3" name="Picture 2">
            <a:extLst>
              <a:ext uri="{FF2B5EF4-FFF2-40B4-BE49-F238E27FC236}">
                <a16:creationId xmlns:a16="http://schemas.microsoft.com/office/drawing/2014/main" id="{A20C360D-052F-4C7B-913B-3D198AA0AB25}"/>
              </a:ext>
            </a:extLst>
          </p:cNvPr>
          <p:cNvPicPr>
            <a:picLocks noChangeAspect="1"/>
          </p:cNvPicPr>
          <p:nvPr/>
        </p:nvPicPr>
        <p:blipFill rotWithShape="1">
          <a:blip r:embed="rId3">
            <a:extLst>
              <a:ext uri="{28A0092B-C50C-407E-A947-70E740481C1C}">
                <a14:useLocalDpi xmlns:a14="http://schemas.microsoft.com/office/drawing/2010/main" val="0"/>
              </a:ext>
            </a:extLst>
          </a:blip>
          <a:srcRect t="11481" r="48024" b="9962"/>
          <a:stretch/>
        </p:blipFill>
        <p:spPr>
          <a:xfrm>
            <a:off x="6294438" y="0"/>
            <a:ext cx="2517028" cy="5072385"/>
          </a:xfrm>
          <a:prstGeom prst="rect">
            <a:avLst/>
          </a:prstGeom>
        </p:spPr>
      </p:pic>
    </p:spTree>
    <p:extLst>
      <p:ext uri="{BB962C8B-B14F-4D97-AF65-F5344CB8AC3E}">
        <p14:creationId xmlns:p14="http://schemas.microsoft.com/office/powerpoint/2010/main" val="2887051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baseline="30000" dirty="0"/>
              <a:t>Acts 9.36-37 </a:t>
            </a:r>
            <a:r>
              <a:rPr lang="en-US" dirty="0"/>
              <a:t>In Joppa, there was a disciple named Tabitha (which translates as gazelle). She was full of mitzvot and tzedakah [charity], which she continually did.  In those days, she became ill and died. </a:t>
            </a:r>
            <a:r>
              <a:rPr lang="en-US" dirty="0">
                <a:solidFill>
                  <a:srgbClr val="FFFF99"/>
                </a:solidFill>
              </a:rPr>
              <a:t>When they had washed her for burial</a:t>
            </a:r>
            <a:r>
              <a:rPr lang="en-US" dirty="0"/>
              <a:t>, they placed her in an upstairs room.</a:t>
            </a:r>
          </a:p>
        </p:txBody>
      </p:sp>
    </p:spTree>
    <p:extLst>
      <p:ext uri="{BB962C8B-B14F-4D97-AF65-F5344CB8AC3E}">
        <p14:creationId xmlns:p14="http://schemas.microsoft.com/office/powerpoint/2010/main" val="685399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err="1"/>
              <a:t>Yn</a:t>
            </a:r>
            <a:r>
              <a:rPr lang="en-US" baseline="30000" dirty="0"/>
              <a:t> 19.39-40</a:t>
            </a:r>
            <a:r>
              <a:rPr lang="en-US" dirty="0"/>
              <a:t> Nicodemus, who had first visited Yeshua at night, also came bringing a mixture of myrrh and aloes, about a hundred pounds.  Then they took the body of Yeshua and </a:t>
            </a:r>
            <a:r>
              <a:rPr lang="en-US" dirty="0">
                <a:solidFill>
                  <a:srgbClr val="FFFF99"/>
                </a:solidFill>
              </a:rPr>
              <a:t>wrapped it in linen </a:t>
            </a:r>
            <a:r>
              <a:rPr lang="en-US" dirty="0"/>
              <a:t>with the spices, as is the Jewish burial custom.</a:t>
            </a:r>
          </a:p>
        </p:txBody>
      </p:sp>
    </p:spTree>
    <p:extLst>
      <p:ext uri="{BB962C8B-B14F-4D97-AF65-F5344CB8AC3E}">
        <p14:creationId xmlns:p14="http://schemas.microsoft.com/office/powerpoint/2010/main" val="33915915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The </a:t>
            </a:r>
            <a:r>
              <a:rPr lang="en-US" dirty="0" err="1"/>
              <a:t>Hevra</a:t>
            </a:r>
            <a:r>
              <a:rPr lang="en-US" dirty="0"/>
              <a:t> Kadisha members begin by immersing themselves in a mikvah.  Then they gather up and wash and dress the deceased, reciting Psalms.  Bodies are buried in 24 hours, unless time is needed for family to gather.  </a:t>
            </a:r>
          </a:p>
        </p:txBody>
      </p:sp>
    </p:spTree>
    <p:extLst>
      <p:ext uri="{BB962C8B-B14F-4D97-AF65-F5344CB8AC3E}">
        <p14:creationId xmlns:p14="http://schemas.microsoft.com/office/powerpoint/2010/main" val="4159730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US" dirty="0"/>
              <a:t>Burial is in a cloth or pine box with no nails.  Nothing to hinder “dust returning to dust.”   Those who washed the body then have another immersion.  </a:t>
            </a:r>
          </a:p>
          <a:p>
            <a:pPr marL="0" indent="0">
              <a:buNone/>
            </a:pPr>
            <a:r>
              <a:rPr lang="en-US" baseline="30000" dirty="0"/>
              <a:t>1 Cor. 15.29 </a:t>
            </a:r>
            <a:r>
              <a:rPr lang="en-US" dirty="0"/>
              <a:t>Were it otherwise [no resurrection], what would the people accomplish who </a:t>
            </a:r>
            <a:r>
              <a:rPr lang="en-US" dirty="0">
                <a:solidFill>
                  <a:srgbClr val="FFFF99"/>
                </a:solidFill>
              </a:rPr>
              <a:t>are immersed on behalf of the dead</a:t>
            </a:r>
            <a:r>
              <a:rPr lang="en-US" dirty="0"/>
              <a:t>? </a:t>
            </a:r>
          </a:p>
        </p:txBody>
      </p:sp>
    </p:spTree>
    <p:extLst>
      <p:ext uri="{BB962C8B-B14F-4D97-AF65-F5344CB8AC3E}">
        <p14:creationId xmlns:p14="http://schemas.microsoft.com/office/powerpoint/2010/main" val="3120799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dirty="0"/>
              <a:t>If the dead are not actually raised, why are people immersed for them?</a:t>
            </a:r>
          </a:p>
          <a:p>
            <a:pPr marL="0" indent="0">
              <a:buNone/>
            </a:pPr>
            <a:endParaRPr lang="en-US" dirty="0"/>
          </a:p>
          <a:p>
            <a:pPr marL="0" indent="0">
              <a:buNone/>
            </a:pPr>
            <a:r>
              <a:rPr lang="en-US" dirty="0"/>
              <a:t>Cf Mormon custom of being immersed for the salvation of deceased relatives, and ancestral search.</a:t>
            </a:r>
          </a:p>
        </p:txBody>
      </p:sp>
    </p:spTree>
    <p:extLst>
      <p:ext uri="{BB962C8B-B14F-4D97-AF65-F5344CB8AC3E}">
        <p14:creationId xmlns:p14="http://schemas.microsoft.com/office/powerpoint/2010/main" val="42144049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Mourners stay at the gravesite until the body is lowered, then throw in the shovels full of dirt, then say Kaddish.</a:t>
            </a:r>
          </a:p>
          <a:p>
            <a:pPr marL="0" indent="0">
              <a:buNone/>
            </a:pPr>
            <a:endParaRPr lang="en-US" sz="1800" dirty="0"/>
          </a:p>
          <a:p>
            <a:pPr marL="0" indent="0">
              <a:buNone/>
            </a:pPr>
            <a:r>
              <a:rPr lang="en-US" baseline="30000" dirty="0"/>
              <a:t>Acts 8.2  </a:t>
            </a:r>
            <a:r>
              <a:rPr lang="en-US" dirty="0"/>
              <a:t>Some godly men buried Stephen and mourned him deeply</a:t>
            </a:r>
          </a:p>
        </p:txBody>
      </p:sp>
    </p:spTree>
    <p:extLst>
      <p:ext uri="{BB962C8B-B14F-4D97-AF65-F5344CB8AC3E}">
        <p14:creationId xmlns:p14="http://schemas.microsoft.com/office/powerpoint/2010/main" val="4223314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Does anyone remember Car Talk?</a:t>
            </a:r>
          </a:p>
          <a:p>
            <a:pPr marL="0" indent="0">
              <a:buNone/>
            </a:pPr>
            <a:endParaRPr lang="en-US" dirty="0"/>
          </a:p>
        </p:txBody>
      </p:sp>
      <p:pic>
        <p:nvPicPr>
          <p:cNvPr id="3" name="Picture 2">
            <a:extLst>
              <a:ext uri="{FF2B5EF4-FFF2-40B4-BE49-F238E27FC236}">
                <a16:creationId xmlns:a16="http://schemas.microsoft.com/office/drawing/2014/main" id="{40EC12D2-3550-4B24-9A84-5F39584ECE03}"/>
              </a:ext>
            </a:extLst>
          </p:cNvPr>
          <p:cNvPicPr>
            <a:picLocks noChangeAspect="1"/>
          </p:cNvPicPr>
          <p:nvPr/>
        </p:nvPicPr>
        <p:blipFill>
          <a:blip r:embed="rId3"/>
          <a:stretch>
            <a:fillRect/>
          </a:stretch>
        </p:blipFill>
        <p:spPr>
          <a:xfrm>
            <a:off x="2027237" y="865159"/>
            <a:ext cx="6686040" cy="4278341"/>
          </a:xfrm>
          <a:prstGeom prst="rect">
            <a:avLst/>
          </a:prstGeom>
        </p:spPr>
      </p:pic>
    </p:spTree>
    <p:extLst>
      <p:ext uri="{BB962C8B-B14F-4D97-AF65-F5344CB8AC3E}">
        <p14:creationId xmlns:p14="http://schemas.microsoft.com/office/powerpoint/2010/main" val="20690119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US" baseline="30000" dirty="0"/>
              <a:t>1 Cor 15.51-53</a:t>
            </a:r>
            <a:r>
              <a:rPr lang="en-US" dirty="0"/>
              <a:t> We shall not all sleep,</a:t>
            </a:r>
          </a:p>
          <a:p>
            <a:pPr marL="0" indent="0">
              <a:buNone/>
            </a:pPr>
            <a:r>
              <a:rPr lang="en-US" dirty="0"/>
              <a:t>but we shall all be changed— in a moment, in the twinkling of an eye,</a:t>
            </a:r>
          </a:p>
          <a:p>
            <a:pPr marL="0" indent="0">
              <a:buNone/>
            </a:pPr>
            <a:r>
              <a:rPr lang="en-US" dirty="0"/>
              <a:t>at the last shofar. For the shofar will sound, and the dead will be raised incorruptible, and we will be changed. For this corruptible must put on incorruptibility, and this mortal must put on immortality.</a:t>
            </a:r>
          </a:p>
        </p:txBody>
      </p:sp>
    </p:spTree>
    <p:extLst>
      <p:ext uri="{BB962C8B-B14F-4D97-AF65-F5344CB8AC3E}">
        <p14:creationId xmlns:p14="http://schemas.microsoft.com/office/powerpoint/2010/main" val="191914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74883" y="0"/>
            <a:ext cx="88537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altLang="en-US" dirty="0">
                <a:solidFill>
                  <a:srgbClr val="FFFF99"/>
                </a:solidFill>
              </a:rPr>
              <a:t>So, what really is:</a:t>
            </a:r>
          </a:p>
          <a:p>
            <a:pPr marL="0" indent="0">
              <a:buNone/>
            </a:pPr>
            <a:endParaRPr lang="en-US" altLang="en-US" baseline="-25000" dirty="0">
              <a:solidFill>
                <a:srgbClr val="FFFF99"/>
              </a:solidFill>
            </a:endParaRPr>
          </a:p>
          <a:p>
            <a:pPr marL="0" indent="0">
              <a:buNone/>
            </a:pPr>
            <a:r>
              <a:rPr lang="en-US" altLang="en-US" baseline="-25000" dirty="0">
                <a:solidFill>
                  <a:srgbClr val="FFFF99"/>
                </a:solidFill>
              </a:rPr>
              <a:t>5</a:t>
            </a:r>
            <a:r>
              <a:rPr lang="en-US" altLang="en-US" dirty="0">
                <a:solidFill>
                  <a:schemeClr val="bg1"/>
                </a:solidFill>
              </a:rPr>
              <a:t>the resurrection of the dead and </a:t>
            </a:r>
            <a:r>
              <a:rPr lang="en-US" altLang="en-US" baseline="-25000" dirty="0">
                <a:solidFill>
                  <a:srgbClr val="FFFF99"/>
                </a:solidFill>
              </a:rPr>
              <a:t>6</a:t>
            </a:r>
            <a:r>
              <a:rPr lang="en-US" altLang="en-US" dirty="0">
                <a:solidFill>
                  <a:schemeClr val="bg1"/>
                </a:solidFill>
              </a:rPr>
              <a:t>eternal punishment.</a:t>
            </a:r>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6243358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Our hope of eternal life is not heaven.  It is resurrection!   </a:t>
            </a:r>
          </a:p>
          <a:p>
            <a:pPr marL="0" indent="0">
              <a:buNone/>
            </a:pPr>
            <a:r>
              <a:rPr lang="en-US" dirty="0"/>
              <a:t>Messiah was first resurrected.</a:t>
            </a:r>
          </a:p>
          <a:p>
            <a:pPr marL="0" indent="0">
              <a:buNone/>
            </a:pPr>
            <a:endParaRPr lang="en-US" sz="2400" baseline="30000" dirty="0"/>
          </a:p>
          <a:p>
            <a:pPr marL="0" indent="0">
              <a:buNone/>
            </a:pPr>
            <a:r>
              <a:rPr lang="en-US" baseline="30000" dirty="0"/>
              <a:t>1 Cor 15.23-26</a:t>
            </a:r>
            <a:r>
              <a:rPr lang="en-US" dirty="0"/>
              <a:t> But each in its own order: </a:t>
            </a:r>
            <a:r>
              <a:rPr lang="en-US" dirty="0">
                <a:solidFill>
                  <a:srgbClr val="FFFF99"/>
                </a:solidFill>
              </a:rPr>
              <a:t>Messiah the firstfruits</a:t>
            </a:r>
            <a:r>
              <a:rPr lang="en-US" dirty="0"/>
              <a:t>; then, at His coming, those who belong to Messiah; then the end, </a:t>
            </a:r>
          </a:p>
        </p:txBody>
      </p:sp>
    </p:spTree>
    <p:extLst>
      <p:ext uri="{BB962C8B-B14F-4D97-AF65-F5344CB8AC3E}">
        <p14:creationId xmlns:p14="http://schemas.microsoft.com/office/powerpoint/2010/main" val="41112224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1 Cor 15.23-26</a:t>
            </a:r>
            <a:r>
              <a:rPr lang="en-US" dirty="0"/>
              <a:t> when He hands over the kingdom to God the Father after He has destroyed all rule and all authority and power. For He must reign until He has put all His enemies under His feet. </a:t>
            </a:r>
            <a:r>
              <a:rPr lang="en-US" dirty="0">
                <a:solidFill>
                  <a:srgbClr val="FFFF99"/>
                </a:solidFill>
              </a:rPr>
              <a:t>The last enemy to be destroyed is death</a:t>
            </a:r>
            <a:r>
              <a:rPr lang="en-US" dirty="0"/>
              <a:t>. </a:t>
            </a:r>
          </a:p>
        </p:txBody>
      </p:sp>
    </p:spTree>
    <p:extLst>
      <p:ext uri="{BB962C8B-B14F-4D97-AF65-F5344CB8AC3E}">
        <p14:creationId xmlns:p14="http://schemas.microsoft.com/office/powerpoint/2010/main" val="2086677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Acts 3.31-33</a:t>
            </a:r>
            <a:r>
              <a:rPr lang="en-US" dirty="0"/>
              <a:t> [David] was speaking in advance about the resurrection of the Messiah, that it was he who was not abandoned in </a:t>
            </a:r>
            <a:r>
              <a:rPr lang="en-US" dirty="0" err="1"/>
              <a:t>Sh’ol</a:t>
            </a:r>
            <a:r>
              <a:rPr lang="en-US" dirty="0"/>
              <a:t> and whose flesh did not see decay.  </a:t>
            </a:r>
            <a:r>
              <a:rPr lang="en-US" dirty="0">
                <a:solidFill>
                  <a:srgbClr val="FFFF99"/>
                </a:solidFill>
              </a:rPr>
              <a:t>God raised up this Yeshua! </a:t>
            </a:r>
            <a:r>
              <a:rPr lang="en-US" dirty="0"/>
              <a:t>And we are all witnesses of it! “Moreover, he has been exalted</a:t>
            </a:r>
          </a:p>
        </p:txBody>
      </p:sp>
    </p:spTree>
    <p:extLst>
      <p:ext uri="{BB962C8B-B14F-4D97-AF65-F5344CB8AC3E}">
        <p14:creationId xmlns:p14="http://schemas.microsoft.com/office/powerpoint/2010/main" val="2924892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Acts 3.31-33</a:t>
            </a:r>
            <a:r>
              <a:rPr lang="en-US" dirty="0"/>
              <a:t> to the right hand of God; has received from the Father what he promised, namely, the Ruakh </a:t>
            </a:r>
            <a:r>
              <a:rPr lang="en-US" dirty="0" err="1"/>
              <a:t>HaKodesh</a:t>
            </a:r>
            <a:r>
              <a:rPr lang="en-US" dirty="0"/>
              <a:t>; and has poured out this gift, which you are both seeing and hearing.</a:t>
            </a:r>
          </a:p>
        </p:txBody>
      </p:sp>
    </p:spTree>
    <p:extLst>
      <p:ext uri="{BB962C8B-B14F-4D97-AF65-F5344CB8AC3E}">
        <p14:creationId xmlns:p14="http://schemas.microsoft.com/office/powerpoint/2010/main" val="3269544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US" baseline="30000" dirty="0"/>
              <a:t>Rev. 5.9-10 </a:t>
            </a:r>
            <a:r>
              <a:rPr lang="en-US" dirty="0"/>
              <a:t>“You are worthy to take the scroll and break its seals; because you were slaughtered; at the cost of blood you ransomed for God persons from every tribe, language, people and nation. </a:t>
            </a:r>
            <a:r>
              <a:rPr lang="en-US" dirty="0">
                <a:solidFill>
                  <a:srgbClr val="FFFF99"/>
                </a:solidFill>
              </a:rPr>
              <a:t>You made them into a kingdom for God to rule, </a:t>
            </a:r>
            <a:r>
              <a:rPr lang="en-US" dirty="0" err="1">
                <a:solidFill>
                  <a:srgbClr val="FFFF99"/>
                </a:solidFill>
              </a:rPr>
              <a:t>cohanim</a:t>
            </a:r>
            <a:r>
              <a:rPr lang="en-US" dirty="0">
                <a:solidFill>
                  <a:srgbClr val="FFFF99"/>
                </a:solidFill>
              </a:rPr>
              <a:t> to serve him; and they will rule over the earth.”</a:t>
            </a:r>
          </a:p>
        </p:txBody>
      </p:sp>
    </p:spTree>
    <p:extLst>
      <p:ext uri="{BB962C8B-B14F-4D97-AF65-F5344CB8AC3E}">
        <p14:creationId xmlns:p14="http://schemas.microsoft.com/office/powerpoint/2010/main" val="15222517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err="1"/>
              <a:t>Yn</a:t>
            </a:r>
            <a:r>
              <a:rPr lang="en-US" baseline="30000" dirty="0"/>
              <a:t> 5.22-23</a:t>
            </a:r>
            <a:r>
              <a:rPr lang="en-US" dirty="0"/>
              <a:t> The Father does not judge anyone but has entrusted all judgment to the Son, so that all may honor the Son as they honor the Father.</a:t>
            </a:r>
          </a:p>
        </p:txBody>
      </p:sp>
    </p:spTree>
    <p:extLst>
      <p:ext uri="{BB962C8B-B14F-4D97-AF65-F5344CB8AC3E}">
        <p14:creationId xmlns:p14="http://schemas.microsoft.com/office/powerpoint/2010/main" val="30658547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ctr">
              <a:buNone/>
            </a:pPr>
            <a:endParaRPr lang="en-US" dirty="0"/>
          </a:p>
          <a:p>
            <a:pPr marL="0" indent="0" algn="ctr">
              <a:buNone/>
            </a:pPr>
            <a:endParaRPr lang="en-US" dirty="0"/>
          </a:p>
          <a:p>
            <a:pPr marL="0" indent="0" algn="ctr">
              <a:buNone/>
            </a:pPr>
            <a:r>
              <a:rPr lang="en-US" dirty="0"/>
              <a:t>Two resurrections</a:t>
            </a:r>
          </a:p>
          <a:p>
            <a:pPr marL="0" indent="0">
              <a:buNone/>
            </a:pPr>
            <a:endParaRPr lang="en-US" dirty="0"/>
          </a:p>
        </p:txBody>
      </p:sp>
    </p:spTree>
    <p:extLst>
      <p:ext uri="{BB962C8B-B14F-4D97-AF65-F5344CB8AC3E}">
        <p14:creationId xmlns:p14="http://schemas.microsoft.com/office/powerpoint/2010/main" val="42107925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marL="0" indent="0">
              <a:buNone/>
            </a:pPr>
            <a:r>
              <a:rPr lang="en-US" baseline="30000" dirty="0" err="1"/>
              <a:t>Yn</a:t>
            </a:r>
            <a:r>
              <a:rPr lang="en-US" baseline="30000" dirty="0"/>
              <a:t> 5.25-27</a:t>
            </a:r>
            <a:r>
              <a:rPr lang="en-US" dirty="0"/>
              <a:t> Yes, indeed! I tell you that there is coming a time — in fact, it’s already here — when the dead will hear the voice of the Son of God, and </a:t>
            </a:r>
            <a:r>
              <a:rPr lang="en-US" dirty="0">
                <a:solidFill>
                  <a:srgbClr val="FFFF99"/>
                </a:solidFill>
              </a:rPr>
              <a:t>those who listen will come to life</a:t>
            </a:r>
            <a:r>
              <a:rPr lang="en-US" dirty="0"/>
              <a:t>. For just as the Father has life in himself, so he has given the Son life to have in himself. Also he has given him authority to execute judgment, because he is the Son of Man.</a:t>
            </a:r>
          </a:p>
        </p:txBody>
      </p:sp>
    </p:spTree>
    <p:extLst>
      <p:ext uri="{BB962C8B-B14F-4D97-AF65-F5344CB8AC3E}">
        <p14:creationId xmlns:p14="http://schemas.microsoft.com/office/powerpoint/2010/main" val="514557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74883" y="0"/>
            <a:ext cx="88537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Why do chicken coops have two doors?</a:t>
            </a:r>
          </a:p>
          <a:p>
            <a:pPr marL="0" indent="0">
              <a:buNone/>
            </a:pPr>
            <a:endParaRPr lang="en-US" dirty="0"/>
          </a:p>
          <a:p>
            <a:pPr marL="0" indent="0">
              <a:buNone/>
            </a:pPr>
            <a:r>
              <a:rPr lang="en-US" dirty="0"/>
              <a:t>Because if they had four, they'd be chicken sedans!</a:t>
            </a:r>
          </a:p>
          <a:p>
            <a:pPr marL="0" indent="0">
              <a:buNone/>
            </a:pPr>
            <a:endParaRPr lang="en-US" dirty="0"/>
          </a:p>
          <a:p>
            <a:pPr marL="0" indent="0">
              <a:buNone/>
            </a:pPr>
            <a:r>
              <a:rPr lang="en-US" sz="1800" dirty="0"/>
              <a:t>Peter </a:t>
            </a:r>
            <a:r>
              <a:rPr lang="en-US" sz="1800" dirty="0" err="1"/>
              <a:t>Tardiff</a:t>
            </a:r>
            <a:r>
              <a:rPr lang="en-US" sz="1800" dirty="0"/>
              <a:t>    CarTalk.com</a:t>
            </a:r>
          </a:p>
        </p:txBody>
      </p:sp>
    </p:spTree>
    <p:extLst>
      <p:ext uri="{BB962C8B-B14F-4D97-AF65-F5344CB8AC3E}">
        <p14:creationId xmlns:p14="http://schemas.microsoft.com/office/powerpoint/2010/main" val="27603918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err="1"/>
              <a:t>Yn</a:t>
            </a:r>
            <a:r>
              <a:rPr lang="en-US" baseline="30000" dirty="0"/>
              <a:t> 5.28-29 </a:t>
            </a:r>
            <a:r>
              <a:rPr lang="en-US" dirty="0"/>
              <a:t>“Do not be amazed at this, for an hour is coming when all who are in their graves will hear His voice and come out! Those who have done good will come to a resurrection of life, and those who have done evil will come to a resurrection of judgment.</a:t>
            </a:r>
          </a:p>
        </p:txBody>
      </p:sp>
    </p:spTree>
    <p:extLst>
      <p:ext uri="{BB962C8B-B14F-4D97-AF65-F5344CB8AC3E}">
        <p14:creationId xmlns:p14="http://schemas.microsoft.com/office/powerpoint/2010/main" val="34372148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baseline="30000" dirty="0"/>
              <a:t>Daniel 12.2-3</a:t>
            </a:r>
            <a:r>
              <a:rPr lang="en-US" dirty="0"/>
              <a:t>  Multitudes who sleep in the dust of the earth will awake—some to everlasting life, and others to shame and everlasting contempt. Those who are wise will shine like the brightness of the heavenly expanse. And those who turn many to righteousness will be like the stars forever and ever.</a:t>
            </a:r>
          </a:p>
        </p:txBody>
      </p:sp>
    </p:spTree>
    <p:extLst>
      <p:ext uri="{BB962C8B-B14F-4D97-AF65-F5344CB8AC3E}">
        <p14:creationId xmlns:p14="http://schemas.microsoft.com/office/powerpoint/2010/main" val="24579982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p>
            <a:pPr marL="0" indent="0">
              <a:buNone/>
            </a:pPr>
            <a:r>
              <a:rPr lang="en-US" dirty="0"/>
              <a:t>Resurrection of the righteous</a:t>
            </a:r>
          </a:p>
          <a:p>
            <a:pPr marL="0" indent="0">
              <a:buNone/>
            </a:pPr>
            <a:r>
              <a:rPr lang="en-US" dirty="0"/>
              <a:t>[not in ourselves righteous, but receiving righteousness by the Blood of the Lamb.]</a:t>
            </a:r>
          </a:p>
          <a:p>
            <a:pPr marL="0" indent="0">
              <a:buNone/>
            </a:pPr>
            <a:r>
              <a:rPr lang="en-US" baseline="30000" dirty="0"/>
              <a:t>Ro 6:5 </a:t>
            </a:r>
            <a:r>
              <a:rPr lang="en-US" dirty="0"/>
              <a:t>For if we have become joined together in the likeness of His death, certainly we also will be joined together in His resurrection—</a:t>
            </a:r>
          </a:p>
        </p:txBody>
      </p:sp>
    </p:spTree>
    <p:extLst>
      <p:ext uri="{BB962C8B-B14F-4D97-AF65-F5344CB8AC3E}">
        <p14:creationId xmlns:p14="http://schemas.microsoft.com/office/powerpoint/2010/main" val="1380790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p>
            <a:pPr marL="0" indent="0">
              <a:buNone/>
            </a:pPr>
            <a:r>
              <a:rPr lang="en-US" baseline="30000" dirty="0"/>
              <a:t>1 Cor. 15-49-50 </a:t>
            </a:r>
            <a:r>
              <a:rPr lang="en-US" dirty="0"/>
              <a:t>And just as we have borne the image of the one made from dust,</a:t>
            </a:r>
          </a:p>
          <a:p>
            <a:pPr marL="0" indent="0">
              <a:buNone/>
            </a:pPr>
            <a:r>
              <a:rPr lang="en-US" dirty="0"/>
              <a:t>so also shall we bear the image of the One from heaven. Now I say this, brothers and sisters, that flesh and blood cannot inherit the kingdom of God, and what decays cannot inherit what does not decay.</a:t>
            </a:r>
          </a:p>
        </p:txBody>
      </p:sp>
    </p:spTree>
    <p:extLst>
      <p:ext uri="{BB962C8B-B14F-4D97-AF65-F5344CB8AC3E}">
        <p14:creationId xmlns:p14="http://schemas.microsoft.com/office/powerpoint/2010/main" val="26394374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endParaRPr lang="en-US" dirty="0"/>
          </a:p>
          <a:p>
            <a:pPr marL="0" indent="0">
              <a:buNone/>
            </a:pPr>
            <a:r>
              <a:rPr lang="en-US" dirty="0"/>
              <a:t>So, is there justice in the universe?</a:t>
            </a:r>
          </a:p>
        </p:txBody>
      </p:sp>
    </p:spTree>
    <p:extLst>
      <p:ext uri="{BB962C8B-B14F-4D97-AF65-F5344CB8AC3E}">
        <p14:creationId xmlns:p14="http://schemas.microsoft.com/office/powerpoint/2010/main" val="18783394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marL="0" indent="0">
              <a:buNone/>
            </a:pPr>
            <a:r>
              <a:rPr lang="en-US" baseline="30000" dirty="0"/>
              <a:t>Rev 20.11-14</a:t>
            </a:r>
            <a:r>
              <a:rPr lang="en-US" dirty="0"/>
              <a:t> I saw a great white throne and the One sitting on it. Earth and heaven fled from his presence, and no place was found for them. And I saw the dead, both great and small, standing in front of the throne. Books were opened; and another book was opened, the Book of Life; and the dead were judged from what was written in the books, </a:t>
            </a:r>
          </a:p>
        </p:txBody>
      </p:sp>
    </p:spTree>
    <p:extLst>
      <p:ext uri="{BB962C8B-B14F-4D97-AF65-F5344CB8AC3E}">
        <p14:creationId xmlns:p14="http://schemas.microsoft.com/office/powerpoint/2010/main" val="10951374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baseline="30000" dirty="0"/>
              <a:t>Rev 20.11-14</a:t>
            </a:r>
            <a:r>
              <a:rPr lang="en-US" dirty="0"/>
              <a:t> according to what they had done. The sea gave up the dead in it; and Death and </a:t>
            </a:r>
            <a:r>
              <a:rPr lang="en-US" dirty="0" err="1"/>
              <a:t>Sh’ol</a:t>
            </a:r>
            <a:r>
              <a:rPr lang="en-US" dirty="0"/>
              <a:t> gave up the dead in them; and they were judged, each according to what he had done. Then Death and </a:t>
            </a:r>
            <a:r>
              <a:rPr lang="en-US" dirty="0" err="1"/>
              <a:t>Sh’ol</a:t>
            </a:r>
            <a:r>
              <a:rPr lang="en-US" dirty="0"/>
              <a:t> were hurled into the lake of fire. This is the second death — the lake of fire. </a:t>
            </a:r>
          </a:p>
        </p:txBody>
      </p:sp>
    </p:spTree>
    <p:extLst>
      <p:ext uri="{BB962C8B-B14F-4D97-AF65-F5344CB8AC3E}">
        <p14:creationId xmlns:p14="http://schemas.microsoft.com/office/powerpoint/2010/main" val="21126410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74883" y="0"/>
            <a:ext cx="88537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US" baseline="30000" dirty="0"/>
              <a:t>Rev. 1.12-16 </a:t>
            </a:r>
            <a:r>
              <a:rPr lang="en-US" dirty="0"/>
              <a:t> I turned around to see who was speaking to me; and when I had turned, I saw seven gold menorahs; and among the menorahs was someone like a Son of Man, wearing a robe down to his feet and a gold band around his chest. His head and hair were as white as snow-white wool, his eyes like a fiery flame, </a:t>
            </a:r>
          </a:p>
        </p:txBody>
      </p:sp>
    </p:spTree>
    <p:extLst>
      <p:ext uri="{BB962C8B-B14F-4D97-AF65-F5344CB8AC3E}">
        <p14:creationId xmlns:p14="http://schemas.microsoft.com/office/powerpoint/2010/main" val="40988623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74883" y="0"/>
            <a:ext cx="88537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Rev. 1.12-16 </a:t>
            </a:r>
            <a:r>
              <a:rPr lang="en-US" dirty="0"/>
              <a:t> his feet like burnished brass refined in a furnace, and his voice like the sound of rushing waters. In his right hand he held seven stars, out of his mouth went a sharp double-edged sword, and his face was like the sun shining in full strength.</a:t>
            </a:r>
          </a:p>
        </p:txBody>
      </p:sp>
    </p:spTree>
    <p:extLst>
      <p:ext uri="{BB962C8B-B14F-4D97-AF65-F5344CB8AC3E}">
        <p14:creationId xmlns:p14="http://schemas.microsoft.com/office/powerpoint/2010/main" val="3236360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74883" y="0"/>
            <a:ext cx="88537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baseline="30000" dirty="0"/>
              <a:t>Rev. 1.17-19 </a:t>
            </a:r>
            <a:r>
              <a:rPr lang="en-US" dirty="0"/>
              <a:t>When I saw Him, I fell at His feet like a dead man. But He placed His right hand on me, saying, “Do not be afraid! I am the First and the Last, and the One who lives. I was dead, but look—I am alive forever and ever! Moreover, I hold the keys of death and </a:t>
            </a:r>
            <a:r>
              <a:rPr lang="en-US" dirty="0" err="1"/>
              <a:t>Sheol</a:t>
            </a:r>
            <a:r>
              <a:rPr lang="en-US" dirty="0"/>
              <a:t>.</a:t>
            </a:r>
          </a:p>
          <a:p>
            <a:pPr marL="0" indent="0">
              <a:buNone/>
            </a:pPr>
            <a:endParaRPr lang="en-US" dirty="0"/>
          </a:p>
        </p:txBody>
      </p:sp>
    </p:spTree>
    <p:extLst>
      <p:ext uri="{BB962C8B-B14F-4D97-AF65-F5344CB8AC3E}">
        <p14:creationId xmlns:p14="http://schemas.microsoft.com/office/powerpoint/2010/main" val="1307441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74883" y="0"/>
            <a:ext cx="88537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When asked by a young patrol officer, "Do you know you were speeding?" The 83-year-old woman talked herself out of a ticket by stating, "Yes, but I had to get there before I forgot where I was going."</a:t>
            </a:r>
          </a:p>
          <a:p>
            <a:pPr marL="0" indent="0">
              <a:buNone/>
            </a:pPr>
            <a:endParaRPr lang="en-US" sz="2000" dirty="0"/>
          </a:p>
          <a:p>
            <a:pPr marL="0" indent="0">
              <a:buNone/>
            </a:pPr>
            <a:r>
              <a:rPr lang="en-US" sz="2000" dirty="0"/>
              <a:t>George </a:t>
            </a:r>
            <a:r>
              <a:rPr lang="en-US" sz="2000" dirty="0" err="1"/>
              <a:t>Piscitello</a:t>
            </a:r>
            <a:r>
              <a:rPr lang="en-US" sz="2000" dirty="0"/>
              <a:t>   CarTalk.com</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97927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endParaRPr lang="en-US" dirty="0"/>
          </a:p>
          <a:p>
            <a:pPr marL="0" indent="0">
              <a:buNone/>
            </a:pPr>
            <a:r>
              <a:rPr lang="en-US" dirty="0"/>
              <a:t>Justice is achieved in the Person of the Kingdom of G-d in the King of the Universe.</a:t>
            </a:r>
          </a:p>
          <a:p>
            <a:pPr marL="0" indent="0">
              <a:buNone/>
            </a:pPr>
            <a:r>
              <a:rPr lang="en-US" dirty="0"/>
              <a:t>Yeshua IS justice, and will bring justice.</a:t>
            </a:r>
          </a:p>
        </p:txBody>
      </p:sp>
    </p:spTree>
    <p:extLst>
      <p:ext uri="{BB962C8B-B14F-4D97-AF65-F5344CB8AC3E}">
        <p14:creationId xmlns:p14="http://schemas.microsoft.com/office/powerpoint/2010/main" val="28174125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74883" y="0"/>
            <a:ext cx="88537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US" baseline="30000" dirty="0"/>
              <a:t>Yeshayahu/Is 9.6</a:t>
            </a:r>
            <a:r>
              <a:rPr lang="en-US" dirty="0"/>
              <a:t> For a child is born to us, a son is given to us; dominion will rest on his shoulders, and he will be given the name</a:t>
            </a:r>
          </a:p>
          <a:p>
            <a:pPr marL="0" indent="0" algn="r" rtl="1">
              <a:buNone/>
            </a:pPr>
            <a:r>
              <a:rPr lang="he-IL" sz="4800" b="1" dirty="0">
                <a:latin typeface="David" panose="020E0502060401010101" pitchFamily="34" charset="-79"/>
                <a:cs typeface="David" panose="020E0502060401010101" pitchFamily="34" charset="-79"/>
              </a:rPr>
              <a:t>פֶּלֶא יוֹעֵץ, </a:t>
            </a:r>
            <a:r>
              <a:rPr lang="he-IL" sz="4800" b="1" dirty="0">
                <a:solidFill>
                  <a:srgbClr val="FFFF99"/>
                </a:solidFill>
                <a:latin typeface="David" panose="020E0502060401010101" pitchFamily="34" charset="-79"/>
                <a:cs typeface="David" panose="020E0502060401010101" pitchFamily="34" charset="-79"/>
              </a:rPr>
              <a:t>אֵל גִּבּוֹר, אֲבִי-עַד</a:t>
            </a:r>
            <a:r>
              <a:rPr lang="he-IL" sz="4800" b="1" dirty="0">
                <a:latin typeface="David" panose="020E0502060401010101" pitchFamily="34" charset="-79"/>
                <a:cs typeface="David" panose="020E0502060401010101" pitchFamily="34" charset="-79"/>
              </a:rPr>
              <a:t>, שַׂר-שָׁלוֹם. </a:t>
            </a:r>
            <a:endParaRPr lang="en-US" sz="4800" i="1" dirty="0"/>
          </a:p>
          <a:p>
            <a:pPr marL="0" indent="0">
              <a:buNone/>
            </a:pPr>
            <a:r>
              <a:rPr lang="en-US" i="1" dirty="0"/>
              <a:t>Pele-</a:t>
            </a:r>
            <a:r>
              <a:rPr lang="en-US" i="1" dirty="0" err="1"/>
              <a:t>Yo‘etz</a:t>
            </a:r>
            <a:r>
              <a:rPr lang="en-US" i="1" dirty="0"/>
              <a:t> </a:t>
            </a:r>
            <a:r>
              <a:rPr lang="en-US" i="1" dirty="0">
                <a:solidFill>
                  <a:srgbClr val="FFFF99"/>
                </a:solidFill>
              </a:rPr>
              <a:t>El </a:t>
            </a:r>
            <a:r>
              <a:rPr lang="en-US" i="1" dirty="0" err="1">
                <a:solidFill>
                  <a:srgbClr val="FFFF99"/>
                </a:solidFill>
              </a:rPr>
              <a:t>Gibbor</a:t>
            </a:r>
            <a:r>
              <a:rPr lang="en-US" i="1" dirty="0">
                <a:solidFill>
                  <a:srgbClr val="FFFF99"/>
                </a:solidFill>
              </a:rPr>
              <a:t>, </a:t>
            </a:r>
            <a:r>
              <a:rPr lang="en-US" i="1" dirty="0" err="1">
                <a:solidFill>
                  <a:srgbClr val="FFFF99"/>
                </a:solidFill>
              </a:rPr>
              <a:t>Avi</a:t>
            </a:r>
            <a:r>
              <a:rPr lang="en-US" i="1" dirty="0">
                <a:solidFill>
                  <a:srgbClr val="FFFF99"/>
                </a:solidFill>
              </a:rPr>
              <a:t>-‘Ad, </a:t>
            </a:r>
            <a:r>
              <a:rPr lang="en-US" i="1" dirty="0"/>
              <a:t>Sar-Shalom  </a:t>
            </a:r>
          </a:p>
          <a:p>
            <a:pPr marL="0" indent="0">
              <a:buNone/>
            </a:pPr>
            <a:r>
              <a:rPr lang="en-US" dirty="0"/>
              <a:t>[Wonder of a Counselor, </a:t>
            </a:r>
            <a:r>
              <a:rPr lang="en-US" dirty="0">
                <a:solidFill>
                  <a:srgbClr val="FFFF99"/>
                </a:solidFill>
              </a:rPr>
              <a:t>Mighty God, Father of Eternity,</a:t>
            </a:r>
            <a:r>
              <a:rPr lang="en-US" dirty="0"/>
              <a:t> Prince of Peace].</a:t>
            </a:r>
          </a:p>
        </p:txBody>
      </p:sp>
    </p:spTree>
    <p:extLst>
      <p:ext uri="{BB962C8B-B14F-4D97-AF65-F5344CB8AC3E}">
        <p14:creationId xmlns:p14="http://schemas.microsoft.com/office/powerpoint/2010/main" val="15740277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Justice is the re-establishment of the righteous rule of the Father of eternity.</a:t>
            </a:r>
          </a:p>
          <a:p>
            <a:pPr marL="0" indent="0">
              <a:buNone/>
            </a:pPr>
            <a:endParaRPr lang="en-US" dirty="0"/>
          </a:p>
        </p:txBody>
      </p:sp>
    </p:spTree>
    <p:extLst>
      <p:ext uri="{BB962C8B-B14F-4D97-AF65-F5344CB8AC3E}">
        <p14:creationId xmlns:p14="http://schemas.microsoft.com/office/powerpoint/2010/main" val="10034661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err="1"/>
              <a:t>T’hillim</a:t>
            </a:r>
            <a:r>
              <a:rPr lang="en-US" baseline="30000" dirty="0"/>
              <a:t>/Ps 10.16-18 </a:t>
            </a:r>
            <a:r>
              <a:rPr lang="en-US" dirty="0"/>
              <a:t> </a:t>
            </a:r>
            <a:r>
              <a:rPr lang="en-US" cap="small" dirty="0"/>
              <a:t>Adoni </a:t>
            </a:r>
            <a:r>
              <a:rPr lang="en-US" dirty="0"/>
              <a:t>is king forever and ever!...</a:t>
            </a:r>
            <a:r>
              <a:rPr lang="en-US" dirty="0">
                <a:solidFill>
                  <a:srgbClr val="FFFF99"/>
                </a:solidFill>
              </a:rPr>
              <a:t>to give justice to the fatherless and oppressed</a:t>
            </a:r>
            <a:r>
              <a:rPr lang="en-US" dirty="0"/>
              <a:t>,</a:t>
            </a:r>
          </a:p>
          <a:p>
            <a:pPr marL="0" indent="0">
              <a:buNone/>
            </a:pPr>
            <a:r>
              <a:rPr lang="en-US" dirty="0"/>
              <a:t>so that no one on earth will strike terror again.</a:t>
            </a:r>
          </a:p>
        </p:txBody>
      </p:sp>
    </p:spTree>
    <p:extLst>
      <p:ext uri="{BB962C8B-B14F-4D97-AF65-F5344CB8AC3E}">
        <p14:creationId xmlns:p14="http://schemas.microsoft.com/office/powerpoint/2010/main" val="13314889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err="1"/>
              <a:t>T’hillim</a:t>
            </a:r>
            <a:r>
              <a:rPr lang="en-US" baseline="30000" dirty="0"/>
              <a:t>/Ps 146.9-10 </a:t>
            </a:r>
            <a:r>
              <a:rPr lang="en-US" dirty="0"/>
              <a:t> </a:t>
            </a:r>
            <a:r>
              <a:rPr lang="en-US" cap="small" dirty="0"/>
              <a:t>Adoni </a:t>
            </a:r>
            <a:r>
              <a:rPr lang="en-US" dirty="0"/>
              <a:t>protects outsiders, </a:t>
            </a:r>
            <a:r>
              <a:rPr lang="en-US" dirty="0">
                <a:solidFill>
                  <a:srgbClr val="FFFF99"/>
                </a:solidFill>
              </a:rPr>
              <a:t>upholds the fatherless and the widow</a:t>
            </a:r>
            <a:r>
              <a:rPr lang="en-US" dirty="0"/>
              <a:t>, but thwarts the way of the wicked. </a:t>
            </a:r>
            <a:r>
              <a:rPr lang="en-US" cap="small" dirty="0"/>
              <a:t>Adoni</a:t>
            </a:r>
            <a:r>
              <a:rPr lang="en-US" dirty="0"/>
              <a:t> will reign forever, your God, O Zion, from generation to generation.</a:t>
            </a:r>
          </a:p>
          <a:p>
            <a:pPr marL="0" indent="0">
              <a:buNone/>
            </a:pPr>
            <a:r>
              <a:rPr lang="en-US" dirty="0"/>
              <a:t>Halleluyah!</a:t>
            </a:r>
          </a:p>
        </p:txBody>
      </p:sp>
    </p:spTree>
    <p:extLst>
      <p:ext uri="{BB962C8B-B14F-4D97-AF65-F5344CB8AC3E}">
        <p14:creationId xmlns:p14="http://schemas.microsoft.com/office/powerpoint/2010/main" val="1755489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74883" y="0"/>
            <a:ext cx="88537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Rejection is the deepest, most underlying form of pain.   RTF founders. </a:t>
            </a:r>
          </a:p>
          <a:p>
            <a:pPr marL="0" indent="0">
              <a:buNone/>
            </a:pPr>
            <a:r>
              <a:rPr lang="en-US" dirty="0"/>
              <a:t>Fatherlessness. </a:t>
            </a:r>
          </a:p>
        </p:txBody>
      </p:sp>
    </p:spTree>
    <p:extLst>
      <p:ext uri="{BB962C8B-B14F-4D97-AF65-F5344CB8AC3E}">
        <p14:creationId xmlns:p14="http://schemas.microsoft.com/office/powerpoint/2010/main" val="2262061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E17D13-10C6-41EC-B0F0-AE452FD30FBE}"/>
              </a:ext>
            </a:extLst>
          </p:cNvPr>
          <p:cNvSpPr txBox="1"/>
          <p:nvPr/>
        </p:nvSpPr>
        <p:spPr>
          <a:xfrm>
            <a:off x="600331" y="2178846"/>
            <a:ext cx="7578213" cy="2721899"/>
          </a:xfrm>
          <a:prstGeom prst="rect">
            <a:avLst/>
          </a:prstGeom>
          <a:noFill/>
        </p:spPr>
        <p:txBody>
          <a:bodyPr wrap="square" rtlCol="0">
            <a:spAutoFit/>
          </a:bodyPr>
          <a:lstStyle/>
          <a:p>
            <a:pPr defTabSz="658459" fontAlgn="auto">
              <a:lnSpc>
                <a:spcPct val="107000"/>
              </a:lnSpc>
              <a:spcBef>
                <a:spcPts val="0"/>
              </a:spcBef>
              <a:spcAft>
                <a:spcPts val="576"/>
              </a:spcAft>
            </a:pPr>
            <a:r>
              <a:rPr lang="en-US" sz="3456" dirty="0">
                <a:solidFill>
                  <a:prstClr val="white"/>
                </a:solidFill>
                <a:ea typeface="Calibri" panose="020F0502020204030204" pitchFamily="34" charset="0"/>
                <a:cs typeface="Calibri" panose="020F0502020204030204" pitchFamily="34" charset="0"/>
              </a:rPr>
              <a:t>We are honoring                                               Orphan Shabbat today.</a:t>
            </a:r>
            <a:endParaRPr lang="en-US" sz="3456" dirty="0">
              <a:solidFill>
                <a:prstClr val="white"/>
              </a:solidFill>
              <a:ea typeface="Calibri" panose="020F0502020204030204" pitchFamily="34" charset="0"/>
              <a:cs typeface="Arial" panose="020B0604020202020204" pitchFamily="34" charset="0"/>
            </a:endParaRPr>
          </a:p>
          <a:p>
            <a:pPr defTabSz="658459" fontAlgn="auto">
              <a:lnSpc>
                <a:spcPct val="107000"/>
              </a:lnSpc>
              <a:spcBef>
                <a:spcPts val="0"/>
              </a:spcBef>
              <a:spcAft>
                <a:spcPts val="576"/>
              </a:spcAft>
            </a:pPr>
            <a:r>
              <a:rPr lang="en-US" sz="3456" dirty="0">
                <a:solidFill>
                  <a:prstClr val="white"/>
                </a:solidFill>
                <a:ea typeface="Calibri" panose="020F0502020204030204" pitchFamily="34" charset="0"/>
                <a:cs typeface="Calibri" panose="020F0502020204030204" pitchFamily="34" charset="0"/>
              </a:rPr>
              <a:t>These are the stories                                          of four</a:t>
            </a:r>
            <a:r>
              <a:rPr lang="en-US" sz="3456" b="1" i="1" dirty="0">
                <a:solidFill>
                  <a:srgbClr val="FF0000"/>
                </a:solidFill>
                <a:ea typeface="Calibri" panose="020F0502020204030204" pitchFamily="34" charset="0"/>
                <a:cs typeface="Calibri" panose="020F0502020204030204" pitchFamily="34" charset="0"/>
              </a:rPr>
              <a:t> </a:t>
            </a:r>
            <a:r>
              <a:rPr lang="en-US" sz="3456" dirty="0">
                <a:solidFill>
                  <a:prstClr val="white"/>
                </a:solidFill>
                <a:ea typeface="Calibri" panose="020F0502020204030204" pitchFamily="34" charset="0"/>
                <a:cs typeface="Calibri" panose="020F0502020204030204" pitchFamily="34" charset="0"/>
              </a:rPr>
              <a:t>little girls.</a:t>
            </a:r>
            <a:endParaRPr lang="en-US" sz="3456" dirty="0">
              <a:solidFill>
                <a:prstClr val="white"/>
              </a:solidFill>
              <a:ea typeface="Calibri" panose="020F0502020204030204" pitchFamily="34" charset="0"/>
              <a:cs typeface="Arial" panose="020B0604020202020204" pitchFamily="34" charset="0"/>
            </a:endParaRPr>
          </a:p>
          <a:p>
            <a:pPr defTabSz="658459" fontAlgn="auto">
              <a:spcBef>
                <a:spcPts val="0"/>
              </a:spcBef>
              <a:spcAft>
                <a:spcPts val="0"/>
              </a:spcAft>
            </a:pPr>
            <a:endParaRPr lang="en-US" sz="1296" dirty="0">
              <a:solidFill>
                <a:prstClr val="black"/>
              </a:solidFill>
              <a:latin typeface="Calibri"/>
              <a:cs typeface="+mn-cs"/>
            </a:endParaRPr>
          </a:p>
        </p:txBody>
      </p:sp>
      <p:pic>
        <p:nvPicPr>
          <p:cNvPr id="4" name="Picture 1">
            <a:extLst>
              <a:ext uri="{FF2B5EF4-FFF2-40B4-BE49-F238E27FC236}">
                <a16:creationId xmlns:a16="http://schemas.microsoft.com/office/drawing/2014/main" id="{5564E1AC-9E9C-4890-9FF6-F95EF3002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494" y="461317"/>
            <a:ext cx="4489886" cy="17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4221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073A9A-1551-4B21-9EC0-52BCA253B4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339" y="133350"/>
            <a:ext cx="4835895" cy="4876799"/>
          </a:xfrm>
          <a:prstGeom prst="rect">
            <a:avLst/>
          </a:prstGeom>
        </p:spPr>
      </p:pic>
      <p:sp>
        <p:nvSpPr>
          <p:cNvPr id="4" name="TextBox 3">
            <a:extLst>
              <a:ext uri="{FF2B5EF4-FFF2-40B4-BE49-F238E27FC236}">
                <a16:creationId xmlns:a16="http://schemas.microsoft.com/office/drawing/2014/main" id="{21EB6837-ECAC-4621-9258-D1B2AA1BE784}"/>
              </a:ext>
            </a:extLst>
          </p:cNvPr>
          <p:cNvSpPr txBox="1"/>
          <p:nvPr/>
        </p:nvSpPr>
        <p:spPr>
          <a:xfrm flipH="1">
            <a:off x="5380843" y="1635211"/>
            <a:ext cx="2342398" cy="1289327"/>
          </a:xfrm>
          <a:prstGeom prst="rect">
            <a:avLst/>
          </a:prstGeom>
          <a:noFill/>
        </p:spPr>
        <p:txBody>
          <a:bodyPr wrap="square" rtlCol="0">
            <a:spAutoFit/>
          </a:bodyPr>
          <a:lstStyle/>
          <a:p>
            <a:pPr defTabSz="658459" fontAlgn="auto">
              <a:spcBef>
                <a:spcPts val="0"/>
              </a:spcBef>
              <a:spcAft>
                <a:spcPts val="0"/>
              </a:spcAft>
            </a:pPr>
            <a:r>
              <a:rPr lang="en-US" sz="3889" dirty="0">
                <a:solidFill>
                  <a:prstClr val="white"/>
                </a:solidFill>
                <a:cs typeface="+mn-cs"/>
              </a:rPr>
              <a:t>Bekki Goulart</a:t>
            </a:r>
          </a:p>
        </p:txBody>
      </p:sp>
    </p:spTree>
    <p:extLst>
      <p:ext uri="{BB962C8B-B14F-4D97-AF65-F5344CB8AC3E}">
        <p14:creationId xmlns:p14="http://schemas.microsoft.com/office/powerpoint/2010/main" val="36254787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E17D13-10C6-41EC-B0F0-AE452FD30FBE}"/>
              </a:ext>
            </a:extLst>
          </p:cNvPr>
          <p:cNvSpPr txBox="1"/>
          <p:nvPr/>
        </p:nvSpPr>
        <p:spPr>
          <a:xfrm>
            <a:off x="600331" y="2178846"/>
            <a:ext cx="7578213" cy="2721899"/>
          </a:xfrm>
          <a:prstGeom prst="rect">
            <a:avLst/>
          </a:prstGeom>
          <a:noFill/>
        </p:spPr>
        <p:txBody>
          <a:bodyPr wrap="square" rtlCol="0">
            <a:spAutoFit/>
          </a:bodyPr>
          <a:lstStyle/>
          <a:p>
            <a:pPr marL="0" marR="0" lvl="0" indent="0" algn="ctr" defTabSz="658459" rtl="0" eaLnBrk="1" fontAlgn="auto" latinLnBrk="0" hangingPunct="1">
              <a:lnSpc>
                <a:spcPct val="107000"/>
              </a:lnSpc>
              <a:spcBef>
                <a:spcPts val="0"/>
              </a:spcBef>
              <a:spcAft>
                <a:spcPts val="576"/>
              </a:spcAft>
              <a:buClrTx/>
              <a:buSzTx/>
              <a:buFontTx/>
              <a:buNone/>
              <a:tabLst/>
              <a:defRPr/>
            </a:pPr>
            <a:r>
              <a:rPr kumimoji="0" lang="en-US" sz="3456" b="0" i="0" u="none" strike="noStrike" kern="1200" cap="none" spc="0" normalizeH="0" baseline="0" noProof="0" dirty="0">
                <a:ln>
                  <a:noFill/>
                </a:ln>
                <a:solidFill>
                  <a:prstClr val="white"/>
                </a:solidFill>
                <a:effectLst/>
                <a:uLnTx/>
                <a:uFillTx/>
                <a:latin typeface="Arial Rounded MT Bold" pitchFamily="34" charset="0"/>
                <a:ea typeface="Calibri" panose="020F0502020204030204" pitchFamily="34" charset="0"/>
                <a:cs typeface="Calibri" panose="020F0502020204030204" pitchFamily="34" charset="0"/>
              </a:rPr>
              <a:t>We are honoring                                               Orphan Shabbat today.</a:t>
            </a:r>
            <a:endParaRPr kumimoji="0" lang="en-US" sz="3456" b="0" i="0" u="none" strike="noStrike" kern="1200" cap="none" spc="0" normalizeH="0" baseline="0" noProof="0" dirty="0">
              <a:ln>
                <a:noFill/>
              </a:ln>
              <a:solidFill>
                <a:prstClr val="white"/>
              </a:solidFill>
              <a:effectLst/>
              <a:uLnTx/>
              <a:uFillTx/>
              <a:latin typeface="Arial Rounded MT Bold" pitchFamily="34" charset="0"/>
              <a:ea typeface="Calibri" panose="020F0502020204030204" pitchFamily="34" charset="0"/>
              <a:cs typeface="Arial" panose="020B0604020202020204" pitchFamily="34" charset="0"/>
            </a:endParaRPr>
          </a:p>
          <a:p>
            <a:pPr marL="0" marR="0" lvl="0" indent="0" algn="ctr" defTabSz="658459" rtl="0" eaLnBrk="1" fontAlgn="auto" latinLnBrk="0" hangingPunct="1">
              <a:lnSpc>
                <a:spcPct val="107000"/>
              </a:lnSpc>
              <a:spcBef>
                <a:spcPts val="0"/>
              </a:spcBef>
              <a:spcAft>
                <a:spcPts val="576"/>
              </a:spcAft>
              <a:buClrTx/>
              <a:buSzTx/>
              <a:buFontTx/>
              <a:buNone/>
              <a:tabLst/>
              <a:defRPr/>
            </a:pPr>
            <a:r>
              <a:rPr kumimoji="0" lang="en-US" sz="3456" b="0" i="0" u="none" strike="noStrike" kern="1200" cap="none" spc="0" normalizeH="0" baseline="0" noProof="0" dirty="0">
                <a:ln>
                  <a:noFill/>
                </a:ln>
                <a:solidFill>
                  <a:prstClr val="white"/>
                </a:solidFill>
                <a:effectLst/>
                <a:uLnTx/>
                <a:uFillTx/>
                <a:latin typeface="Arial Rounded MT Bold" pitchFamily="34" charset="0"/>
                <a:ea typeface="Calibri" panose="020F0502020204030204" pitchFamily="34" charset="0"/>
                <a:cs typeface="Calibri" panose="020F0502020204030204" pitchFamily="34" charset="0"/>
              </a:rPr>
              <a:t>These are the stories                                          of four</a:t>
            </a:r>
            <a:r>
              <a:rPr kumimoji="0" lang="en-US" sz="3456" b="1" i="1" u="none" strike="noStrike" kern="1200" cap="none" spc="0" normalizeH="0" baseline="0" noProof="0" dirty="0">
                <a:ln>
                  <a:noFill/>
                </a:ln>
                <a:solidFill>
                  <a:srgbClr val="FF0000"/>
                </a:solidFill>
                <a:effectLst/>
                <a:uLnTx/>
                <a:uFillTx/>
                <a:latin typeface="Arial Rounded MT Bold" pitchFamily="34" charset="0"/>
                <a:ea typeface="Calibri" panose="020F0502020204030204" pitchFamily="34" charset="0"/>
                <a:cs typeface="Calibri" panose="020F0502020204030204" pitchFamily="34" charset="0"/>
              </a:rPr>
              <a:t> </a:t>
            </a:r>
            <a:r>
              <a:rPr kumimoji="0" lang="en-US" sz="3456" b="0" i="0" u="none" strike="noStrike" kern="1200" cap="none" spc="0" normalizeH="0" baseline="0" noProof="0" dirty="0">
                <a:ln>
                  <a:noFill/>
                </a:ln>
                <a:solidFill>
                  <a:prstClr val="white"/>
                </a:solidFill>
                <a:effectLst/>
                <a:uLnTx/>
                <a:uFillTx/>
                <a:latin typeface="Arial Rounded MT Bold" pitchFamily="34" charset="0"/>
                <a:ea typeface="Calibri" panose="020F0502020204030204" pitchFamily="34" charset="0"/>
                <a:cs typeface="Calibri" panose="020F0502020204030204" pitchFamily="34" charset="0"/>
              </a:rPr>
              <a:t>little girls.</a:t>
            </a:r>
            <a:endParaRPr kumimoji="0" lang="en-US" sz="3456" b="0" i="0" u="none" strike="noStrike" kern="1200" cap="none" spc="0" normalizeH="0" baseline="0" noProof="0" dirty="0">
              <a:ln>
                <a:noFill/>
              </a:ln>
              <a:solidFill>
                <a:prstClr val="white"/>
              </a:solidFill>
              <a:effectLst/>
              <a:uLnTx/>
              <a:uFillTx/>
              <a:latin typeface="Arial Rounded MT Bold" pitchFamily="34" charset="0"/>
              <a:ea typeface="Calibri" panose="020F0502020204030204" pitchFamily="34" charset="0"/>
              <a:cs typeface="Arial" panose="020B0604020202020204" pitchFamily="34" charset="0"/>
            </a:endParaRPr>
          </a:p>
          <a:p>
            <a:pPr marL="0" marR="0" lvl="0" indent="0" algn="ctr" defTabSz="658459" rtl="0" eaLnBrk="1" fontAlgn="auto" latinLnBrk="0" hangingPunct="1">
              <a:lnSpc>
                <a:spcPct val="100000"/>
              </a:lnSpc>
              <a:spcBef>
                <a:spcPts val="0"/>
              </a:spcBef>
              <a:spcAft>
                <a:spcPts val="0"/>
              </a:spcAft>
              <a:buClrTx/>
              <a:buSzTx/>
              <a:buFontTx/>
              <a:buNone/>
              <a:tabLst/>
              <a:defRPr/>
            </a:pPr>
            <a:endParaRPr kumimoji="0" lang="en-US" sz="1296" b="0" i="0" u="none" strike="noStrike" kern="1200" cap="none" spc="0" normalizeH="0" baseline="0" noProof="0" dirty="0">
              <a:ln>
                <a:noFill/>
              </a:ln>
              <a:solidFill>
                <a:prstClr val="black"/>
              </a:solidFill>
              <a:effectLst/>
              <a:uLnTx/>
              <a:uFillTx/>
              <a:latin typeface="Calibri"/>
              <a:ea typeface="+mn-ea"/>
              <a:cs typeface="Arial" charset="0"/>
            </a:endParaRPr>
          </a:p>
        </p:txBody>
      </p:sp>
      <p:pic>
        <p:nvPicPr>
          <p:cNvPr id="4" name="Picture 1">
            <a:extLst>
              <a:ext uri="{FF2B5EF4-FFF2-40B4-BE49-F238E27FC236}">
                <a16:creationId xmlns:a16="http://schemas.microsoft.com/office/drawing/2014/main" id="{5564E1AC-9E9C-4890-9FF6-F95EF3002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494" y="461317"/>
            <a:ext cx="4489886" cy="171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8647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8ED095-608C-4C7A-A162-DE498F8E6A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832" t="12889" r="12834"/>
          <a:stretch/>
        </p:blipFill>
        <p:spPr>
          <a:xfrm>
            <a:off x="1112837" y="-17345"/>
            <a:ext cx="3434605" cy="5178328"/>
          </a:xfrm>
          <a:prstGeom prst="rect">
            <a:avLst/>
          </a:prstGeom>
        </p:spPr>
      </p:pic>
      <p:sp>
        <p:nvSpPr>
          <p:cNvPr id="10" name="TextBox 9">
            <a:extLst>
              <a:ext uri="{FF2B5EF4-FFF2-40B4-BE49-F238E27FC236}">
                <a16:creationId xmlns:a16="http://schemas.microsoft.com/office/drawing/2014/main" id="{9696DC61-C523-4138-ACD0-237E9990A2DD}"/>
              </a:ext>
            </a:extLst>
          </p:cNvPr>
          <p:cNvSpPr txBox="1"/>
          <p:nvPr/>
        </p:nvSpPr>
        <p:spPr>
          <a:xfrm>
            <a:off x="4992985" y="1606074"/>
            <a:ext cx="2988319" cy="690830"/>
          </a:xfrm>
          <a:prstGeom prst="rect">
            <a:avLst/>
          </a:prstGeom>
          <a:noFill/>
        </p:spPr>
        <p:txBody>
          <a:bodyPr wrap="none" rtlCol="0">
            <a:spAutoFit/>
          </a:bodyPr>
          <a:lstStyle/>
          <a:p>
            <a:pPr algn="l" defTabSz="658459" fontAlgn="auto">
              <a:spcBef>
                <a:spcPts val="0"/>
              </a:spcBef>
              <a:spcAft>
                <a:spcPts val="0"/>
              </a:spcAft>
            </a:pPr>
            <a:r>
              <a:rPr lang="en-US" sz="3889" dirty="0">
                <a:solidFill>
                  <a:prstClr val="white"/>
                </a:solidFill>
                <a:cs typeface="+mn-cs"/>
              </a:rPr>
              <a:t>Ann Sneary</a:t>
            </a:r>
          </a:p>
        </p:txBody>
      </p:sp>
    </p:spTree>
    <p:extLst>
      <p:ext uri="{BB962C8B-B14F-4D97-AF65-F5344CB8AC3E}">
        <p14:creationId xmlns:p14="http://schemas.microsoft.com/office/powerpoint/2010/main" val="4047993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0" y="0"/>
            <a:ext cx="8778874"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Not from Car Talk…</a:t>
            </a:r>
          </a:p>
        </p:txBody>
      </p:sp>
    </p:spTree>
    <p:extLst>
      <p:ext uri="{BB962C8B-B14F-4D97-AF65-F5344CB8AC3E}">
        <p14:creationId xmlns:p14="http://schemas.microsoft.com/office/powerpoint/2010/main" val="28715404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C5E425-B921-4EE5-9350-D9473FEFE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9237" y="52286"/>
            <a:ext cx="3233608" cy="5091214"/>
          </a:xfrm>
          <a:prstGeom prst="rect">
            <a:avLst/>
          </a:prstGeom>
        </p:spPr>
      </p:pic>
    </p:spTree>
    <p:extLst>
      <p:ext uri="{BB962C8B-B14F-4D97-AF65-F5344CB8AC3E}">
        <p14:creationId xmlns:p14="http://schemas.microsoft.com/office/powerpoint/2010/main" val="31766131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8E0C42-391E-4778-854C-7DA9DE2D803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30280" y="781454"/>
            <a:ext cx="2800553" cy="3580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2B9C43D5-958A-4A3A-B748-8A0B18574783}"/>
              </a:ext>
            </a:extLst>
          </p:cNvPr>
          <p:cNvSpPr txBox="1"/>
          <p:nvPr/>
        </p:nvSpPr>
        <p:spPr>
          <a:xfrm>
            <a:off x="4586962" y="1682889"/>
            <a:ext cx="3653501" cy="690830"/>
          </a:xfrm>
          <a:prstGeom prst="rect">
            <a:avLst/>
          </a:prstGeom>
          <a:noFill/>
        </p:spPr>
        <p:txBody>
          <a:bodyPr wrap="none" rtlCol="0">
            <a:spAutoFit/>
          </a:bodyPr>
          <a:lstStyle/>
          <a:p>
            <a:pPr algn="l" defTabSz="658459" fontAlgn="auto">
              <a:spcBef>
                <a:spcPts val="0"/>
              </a:spcBef>
              <a:spcAft>
                <a:spcPts val="0"/>
              </a:spcAft>
              <a:defRPr/>
            </a:pPr>
            <a:r>
              <a:rPr lang="en-US" sz="3889" dirty="0">
                <a:solidFill>
                  <a:prstClr val="white"/>
                </a:solidFill>
                <a:cs typeface="+mn-cs"/>
              </a:rPr>
              <a:t>Louise Ballard</a:t>
            </a:r>
          </a:p>
        </p:txBody>
      </p:sp>
    </p:spTree>
    <p:extLst>
      <p:ext uri="{BB962C8B-B14F-4D97-AF65-F5344CB8AC3E}">
        <p14:creationId xmlns:p14="http://schemas.microsoft.com/office/powerpoint/2010/main" val="35426931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74883" y="0"/>
            <a:ext cx="41293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Sean &amp; Ayelet </a:t>
            </a:r>
            <a:r>
              <a:rPr lang="en-US" dirty="0" err="1"/>
              <a:t>Steckbeck</a:t>
            </a:r>
            <a:r>
              <a:rPr lang="en-US" dirty="0"/>
              <a:t>, </a:t>
            </a:r>
            <a:r>
              <a:rPr lang="en-US" dirty="0" err="1"/>
              <a:t>Maayan</a:t>
            </a:r>
            <a:r>
              <a:rPr lang="en-US" dirty="0"/>
              <a:t> and sons.</a:t>
            </a:r>
          </a:p>
        </p:txBody>
      </p:sp>
      <p:pic>
        <p:nvPicPr>
          <p:cNvPr id="3" name="Picture 2">
            <a:extLst>
              <a:ext uri="{FF2B5EF4-FFF2-40B4-BE49-F238E27FC236}">
                <a16:creationId xmlns:a16="http://schemas.microsoft.com/office/drawing/2014/main" id="{ECAE1A94-93EC-45EA-A125-F9A12F419372}"/>
              </a:ext>
            </a:extLst>
          </p:cNvPr>
          <p:cNvPicPr>
            <a:picLocks noChangeAspect="1"/>
          </p:cNvPicPr>
          <p:nvPr/>
        </p:nvPicPr>
        <p:blipFill rotWithShape="1">
          <a:blip r:embed="rId3">
            <a:extLst>
              <a:ext uri="{28A0092B-C50C-407E-A947-70E740481C1C}">
                <a14:useLocalDpi xmlns:a14="http://schemas.microsoft.com/office/drawing/2010/main" val="0"/>
              </a:ext>
            </a:extLst>
          </a:blip>
          <a:srcRect l="11990" r="19120"/>
          <a:stretch/>
        </p:blipFill>
        <p:spPr>
          <a:xfrm>
            <a:off x="4054475" y="0"/>
            <a:ext cx="4724400" cy="5143500"/>
          </a:xfrm>
          <a:prstGeom prst="rect">
            <a:avLst/>
          </a:prstGeom>
        </p:spPr>
      </p:pic>
    </p:spTree>
    <p:extLst>
      <p:ext uri="{BB962C8B-B14F-4D97-AF65-F5344CB8AC3E}">
        <p14:creationId xmlns:p14="http://schemas.microsoft.com/office/powerpoint/2010/main" val="16272598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74883" y="0"/>
            <a:ext cx="88537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altLang="en-US" dirty="0">
                <a:solidFill>
                  <a:srgbClr val="FFFF99"/>
                </a:solidFill>
              </a:rPr>
              <a:t>So, what really is:</a:t>
            </a:r>
          </a:p>
          <a:p>
            <a:pPr marL="0" indent="0">
              <a:buNone/>
            </a:pPr>
            <a:endParaRPr lang="en-US" altLang="en-US" baseline="-25000" dirty="0">
              <a:solidFill>
                <a:srgbClr val="FFFF99"/>
              </a:solidFill>
            </a:endParaRPr>
          </a:p>
          <a:p>
            <a:pPr marL="0" indent="0">
              <a:buNone/>
            </a:pPr>
            <a:r>
              <a:rPr lang="en-US" altLang="en-US" baseline="-25000" dirty="0">
                <a:solidFill>
                  <a:srgbClr val="FFFF99"/>
                </a:solidFill>
              </a:rPr>
              <a:t>5</a:t>
            </a:r>
            <a:r>
              <a:rPr lang="en-US" altLang="en-US" dirty="0">
                <a:solidFill>
                  <a:schemeClr val="bg1"/>
                </a:solidFill>
              </a:rPr>
              <a:t>the resurrection of the dead and </a:t>
            </a:r>
            <a:r>
              <a:rPr lang="en-US" altLang="en-US" baseline="-25000" dirty="0">
                <a:solidFill>
                  <a:srgbClr val="FFFF99"/>
                </a:solidFill>
              </a:rPr>
              <a:t>6</a:t>
            </a:r>
            <a:r>
              <a:rPr lang="en-US" altLang="en-US" dirty="0">
                <a:solidFill>
                  <a:schemeClr val="bg1"/>
                </a:solidFill>
              </a:rPr>
              <a:t>eternal punishment.</a:t>
            </a:r>
          </a:p>
          <a:p>
            <a:pPr marL="0" indent="0">
              <a:buNone/>
            </a:pPr>
            <a:endParaRPr lang="en-US" altLang="en-US" dirty="0"/>
          </a:p>
          <a:p>
            <a:pPr marL="0" indent="0">
              <a:buNone/>
            </a:pPr>
            <a:r>
              <a:rPr lang="en-US" altLang="en-US" dirty="0">
                <a:solidFill>
                  <a:schemeClr val="bg1"/>
                </a:solidFill>
              </a:rPr>
              <a:t>It is the establishment of the reign of the eternal Father.</a:t>
            </a:r>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22105900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74883" y="0"/>
            <a:ext cx="88537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US" baseline="30000" dirty="0"/>
              <a:t>Rev. 21.2-7  </a:t>
            </a:r>
            <a:r>
              <a:rPr lang="en-US" dirty="0"/>
              <a:t>I also saw the holy city—the New Jerusalem—coming down out of heaven from God, prepared as a bride adorned for her husband. I also heard a loud voice from the throne, saying, “Behold, the dwelling of God is among men,  and He shall tabernacle among them. They shall be His people, </a:t>
            </a:r>
          </a:p>
        </p:txBody>
      </p:sp>
    </p:spTree>
    <p:extLst>
      <p:ext uri="{BB962C8B-B14F-4D97-AF65-F5344CB8AC3E}">
        <p14:creationId xmlns:p14="http://schemas.microsoft.com/office/powerpoint/2010/main" val="41163549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74883" y="0"/>
            <a:ext cx="88537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Rev. 21.2-7  </a:t>
            </a:r>
            <a:r>
              <a:rPr lang="en-US" dirty="0"/>
              <a:t>and God Himself shall be among them and be their God. He shall wipe away every tear from their eyes, and death shall be no more. Nor shall there be mourning or crying or pain any longer, for the former things have passed away.”</a:t>
            </a:r>
          </a:p>
        </p:txBody>
      </p:sp>
    </p:spTree>
    <p:extLst>
      <p:ext uri="{BB962C8B-B14F-4D97-AF65-F5344CB8AC3E}">
        <p14:creationId xmlns:p14="http://schemas.microsoft.com/office/powerpoint/2010/main" val="23049254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74883" y="0"/>
            <a:ext cx="88537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Rev. 21.2-7  </a:t>
            </a:r>
            <a:r>
              <a:rPr lang="en-US" dirty="0"/>
              <a:t>And the One seated upon the throne said, “Behold, I am making all things new!” Then He said, “Write, for these words are trustworthy and true.”  Then He said to me, “It is done! I am the Alpha and the Omega, the Beginning and the End. </a:t>
            </a:r>
          </a:p>
        </p:txBody>
      </p:sp>
    </p:spTree>
    <p:extLst>
      <p:ext uri="{BB962C8B-B14F-4D97-AF65-F5344CB8AC3E}">
        <p14:creationId xmlns:p14="http://schemas.microsoft.com/office/powerpoint/2010/main" val="24444521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74883" y="0"/>
            <a:ext cx="88537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marL="0" indent="0">
              <a:buNone/>
            </a:pPr>
            <a:r>
              <a:rPr lang="en-US" baseline="30000" dirty="0"/>
              <a:t>Rev. 21.2-7  </a:t>
            </a:r>
            <a:r>
              <a:rPr lang="en-US" dirty="0"/>
              <a:t>To the thirsty I will freely give from the spring of the water of life. The one who overcomes shall inherit these things, and I will be his God and he shall be My son. But for the cowardly and faithless and detestable and murderers and sexually immoral and sorcerers and idolaters and all liars—their lot is in the lake that burns with fire and brimstone, which is the second death.”</a:t>
            </a:r>
          </a:p>
        </p:txBody>
      </p:sp>
    </p:spTree>
    <p:extLst>
      <p:ext uri="{BB962C8B-B14F-4D97-AF65-F5344CB8AC3E}">
        <p14:creationId xmlns:p14="http://schemas.microsoft.com/office/powerpoint/2010/main" val="9640678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74883" y="0"/>
            <a:ext cx="88537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endParaRPr lang="en-US" dirty="0"/>
          </a:p>
        </p:txBody>
      </p:sp>
    </p:spTree>
    <p:extLst>
      <p:ext uri="{BB962C8B-B14F-4D97-AF65-F5344CB8AC3E}">
        <p14:creationId xmlns:p14="http://schemas.microsoft.com/office/powerpoint/2010/main" val="36866209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74883" y="0"/>
            <a:ext cx="8853757"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The Dead Can Vote in New York</a:t>
            </a:r>
          </a:p>
        </p:txBody>
      </p:sp>
      <p:pic>
        <p:nvPicPr>
          <p:cNvPr id="1026" name="Picture 2">
            <a:extLst>
              <a:ext uri="{FF2B5EF4-FFF2-40B4-BE49-F238E27FC236}">
                <a16:creationId xmlns:a16="http://schemas.microsoft.com/office/drawing/2014/main" id="{CB69FA03-3F60-4D07-B3BC-DFE235C8B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738" y="862013"/>
            <a:ext cx="662940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529472"/>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135772</TotalTime>
  <Words>5911</Words>
  <Application>Microsoft Office PowerPoint</Application>
  <PresentationFormat>Custom</PresentationFormat>
  <Paragraphs>521</Paragraphs>
  <Slides>89</Slides>
  <Notes>85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89</vt:i4>
      </vt:variant>
    </vt:vector>
  </HeadingPairs>
  <TitlesOfParts>
    <vt:vector size="97" baseType="lpstr">
      <vt:lpstr>Arial</vt:lpstr>
      <vt:lpstr>Arial Rounded MT Bold</vt:lpstr>
      <vt:lpstr>Calibri</vt:lpstr>
      <vt:lpstr>Calibri Light</vt:lpstr>
      <vt:lpstr>David</vt:lpstr>
      <vt:lpstr>Verdana</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3865</cp:revision>
  <dcterms:created xsi:type="dcterms:W3CDTF">2006-04-21T19:34:43Z</dcterms:created>
  <dcterms:modified xsi:type="dcterms:W3CDTF">2020-11-07T14:49:19Z</dcterms:modified>
</cp:coreProperties>
</file>