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Lst>
  <p:notesMasterIdLst>
    <p:notesMasterId r:id="rId96"/>
  </p:notesMasterIdLst>
  <p:handoutMasterIdLst>
    <p:handoutMasterId r:id="rId97"/>
  </p:handoutMasterIdLst>
  <p:sldIdLst>
    <p:sldId id="2045" r:id="rId3"/>
    <p:sldId id="62826" r:id="rId4"/>
    <p:sldId id="62828" r:id="rId5"/>
    <p:sldId id="62851" r:id="rId6"/>
    <p:sldId id="62940" r:id="rId7"/>
    <p:sldId id="62901" r:id="rId8"/>
    <p:sldId id="62922" r:id="rId9"/>
    <p:sldId id="62809" r:id="rId10"/>
    <p:sldId id="62852" r:id="rId11"/>
    <p:sldId id="62858" r:id="rId12"/>
    <p:sldId id="62862" r:id="rId13"/>
    <p:sldId id="62868" r:id="rId14"/>
    <p:sldId id="62860" r:id="rId15"/>
    <p:sldId id="62853" r:id="rId16"/>
    <p:sldId id="62869" r:id="rId17"/>
    <p:sldId id="62870" r:id="rId18"/>
    <p:sldId id="62810" r:id="rId19"/>
    <p:sldId id="62854" r:id="rId20"/>
    <p:sldId id="62930" r:id="rId21"/>
    <p:sldId id="62864" r:id="rId22"/>
    <p:sldId id="62865" r:id="rId23"/>
    <p:sldId id="62859" r:id="rId24"/>
    <p:sldId id="62866" r:id="rId25"/>
    <p:sldId id="331" r:id="rId26"/>
    <p:sldId id="62855" r:id="rId27"/>
    <p:sldId id="62918" r:id="rId28"/>
    <p:sldId id="62856" r:id="rId29"/>
    <p:sldId id="62861" r:id="rId30"/>
    <p:sldId id="62871" r:id="rId31"/>
    <p:sldId id="62872" r:id="rId32"/>
    <p:sldId id="62877" r:id="rId33"/>
    <p:sldId id="62875" r:id="rId34"/>
    <p:sldId id="62876" r:id="rId35"/>
    <p:sldId id="62873" r:id="rId36"/>
    <p:sldId id="62882" r:id="rId37"/>
    <p:sldId id="62931" r:id="rId38"/>
    <p:sldId id="62883" r:id="rId39"/>
    <p:sldId id="62891" r:id="rId40"/>
    <p:sldId id="62892" r:id="rId41"/>
    <p:sldId id="62884" r:id="rId42"/>
    <p:sldId id="62886" r:id="rId43"/>
    <p:sldId id="62867" r:id="rId44"/>
    <p:sldId id="62885" r:id="rId45"/>
    <p:sldId id="62912" r:id="rId46"/>
    <p:sldId id="62887" r:id="rId47"/>
    <p:sldId id="62888" r:id="rId48"/>
    <p:sldId id="62896" r:id="rId49"/>
    <p:sldId id="62889" r:id="rId50"/>
    <p:sldId id="62893" r:id="rId51"/>
    <p:sldId id="62898" r:id="rId52"/>
    <p:sldId id="62897" r:id="rId53"/>
    <p:sldId id="62894" r:id="rId54"/>
    <p:sldId id="62899" r:id="rId55"/>
    <p:sldId id="62932" r:id="rId56"/>
    <p:sldId id="62919" r:id="rId57"/>
    <p:sldId id="62900" r:id="rId58"/>
    <p:sldId id="62906" r:id="rId59"/>
    <p:sldId id="62909" r:id="rId60"/>
    <p:sldId id="62923" r:id="rId61"/>
    <p:sldId id="62910" r:id="rId62"/>
    <p:sldId id="62895" r:id="rId63"/>
    <p:sldId id="62902" r:id="rId64"/>
    <p:sldId id="62903" r:id="rId65"/>
    <p:sldId id="62920" r:id="rId66"/>
    <p:sldId id="62924" r:id="rId67"/>
    <p:sldId id="62707" r:id="rId68"/>
    <p:sldId id="62881" r:id="rId69"/>
    <p:sldId id="62874" r:id="rId70"/>
    <p:sldId id="62879" r:id="rId71"/>
    <p:sldId id="62880" r:id="rId72"/>
    <p:sldId id="62907" r:id="rId73"/>
    <p:sldId id="62911" r:id="rId74"/>
    <p:sldId id="62913" r:id="rId75"/>
    <p:sldId id="62905" r:id="rId76"/>
    <p:sldId id="62914" r:id="rId77"/>
    <p:sldId id="62915" r:id="rId78"/>
    <p:sldId id="62916" r:id="rId79"/>
    <p:sldId id="62917" r:id="rId80"/>
    <p:sldId id="62933" r:id="rId81"/>
    <p:sldId id="62841" r:id="rId82"/>
    <p:sldId id="62921" r:id="rId83"/>
    <p:sldId id="62925" r:id="rId84"/>
    <p:sldId id="62807" r:id="rId85"/>
    <p:sldId id="62706" r:id="rId86"/>
    <p:sldId id="62926" r:id="rId87"/>
    <p:sldId id="62927" r:id="rId88"/>
    <p:sldId id="62928" r:id="rId89"/>
    <p:sldId id="62929" r:id="rId90"/>
    <p:sldId id="62939" r:id="rId91"/>
    <p:sldId id="62934" r:id="rId92"/>
    <p:sldId id="62935" r:id="rId93"/>
    <p:sldId id="62908" r:id="rId94"/>
    <p:sldId id="256" r:id="rId95"/>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4612" autoAdjust="0"/>
    <p:restoredTop sz="90299" autoAdjust="0"/>
  </p:normalViewPr>
  <p:slideViewPr>
    <p:cSldViewPr>
      <p:cViewPr varScale="1">
        <p:scale>
          <a:sx n="94" d="100"/>
          <a:sy n="94" d="100"/>
        </p:scale>
        <p:origin x="84" y="62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1150"/>
    </p:cViewPr>
  </p:sorterViewPr>
  <p:notesViewPr>
    <p:cSldViewPr>
      <p:cViewPr varScale="1">
        <p:scale>
          <a:sx n="81" d="100"/>
          <a:sy n="81" d="100"/>
        </p:scale>
        <p:origin x="201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Hanukkah 2020 5781 Reset</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Dec. 12, 2020 5781</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Hanukkah 2020 5781 Reset</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Dec. 12, 2020 5781</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Hanukkah 2020 5781 Reset</a:t>
            </a:r>
          </a:p>
        </p:txBody>
      </p:sp>
      <p:sp>
        <p:nvSpPr>
          <p:cNvPr id="5" name="Rectangle 3"/>
          <p:cNvSpPr>
            <a:spLocks noGrp="1" noChangeArrowheads="1"/>
          </p:cNvSpPr>
          <p:nvPr>
            <p:ph type="dt" idx="1"/>
          </p:nvPr>
        </p:nvSpPr>
        <p:spPr>
          <a:ln/>
        </p:spPr>
        <p:txBody>
          <a:bodyPr/>
          <a:lstStyle/>
          <a:p>
            <a:r>
              <a:rPr lang="en-US" altLang="en-US">
                <a:solidFill>
                  <a:prstClr val="white"/>
                </a:solidFill>
              </a:rPr>
              <a:t>Dec. 12, 2020 5781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https://www.google.com/url?sa=i&amp;url=https%3A%2F%2Fwww.globetrottinkids.com%2Fhanukkah%2F&amp;psig=AOvVaw3UOcw2i65nkK6g6bVL_Kzn&amp;ust=1607804373408000&amp;source=images&amp;cd=vfe&amp;ved=0CAIQjRxqFwoTCOjWo5rgxu0CFQAAAAAdAAAAABAt</a:t>
            </a:r>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1676529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1415148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2634887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Almost contemporary account.  One generation away at most.</a:t>
            </a:r>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170362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Delayed Sukkot according to 2 Mac written </a:t>
            </a:r>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2943648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Delayed Sukkot according to 2 Mac written </a:t>
            </a:r>
          </a:p>
          <a:p>
            <a:endParaRPr lang="en-US" dirty="0"/>
          </a:p>
          <a:p>
            <a:r>
              <a:rPr lang="en-US" dirty="0"/>
              <a:t>Eight days from Sukkot pattern, not oil.</a:t>
            </a:r>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345572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2897104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Avner </a:t>
            </a:r>
            <a:r>
              <a:rPr lang="en-US" dirty="0" err="1"/>
              <a:t>Boskey</a:t>
            </a:r>
            <a:r>
              <a:rPr lang="en-US" dirty="0"/>
              <a:t>.</a:t>
            </a:r>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2180029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It wasn’t a bad idea, The oil story is not an evil idea.  It’s kind of cute.  Without it, no latkes, no donuts/</a:t>
            </a:r>
            <a:r>
              <a:rPr lang="en-US" dirty="0" err="1"/>
              <a:t>sufganiot</a:t>
            </a:r>
            <a:r>
              <a:rPr lang="en-US" dirty="0"/>
              <a:t>.  But it was invented, apparently, to minimize honor to the now corrupt descendants of the Maccabees.</a:t>
            </a:r>
          </a:p>
          <a:p>
            <a:endParaRPr lang="en-US" dirty="0"/>
          </a:p>
          <a:p>
            <a:endParaRPr lang="en-US" dirty="0"/>
          </a:p>
          <a:p>
            <a:r>
              <a:rPr lang="en-US" dirty="0"/>
              <a:t>The real Hanukkah story was prophesied by Daniel </a:t>
            </a:r>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3817305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1354656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MaryAnn Dixon</a:t>
            </a:r>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3961643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This is the real theme: we are called to be STRONG to face adversity and cultural resets!!</a:t>
            </a:r>
          </a:p>
          <a:p>
            <a:r>
              <a:rPr lang="en-US" dirty="0"/>
              <a:t>Intimately know</a:t>
            </a:r>
          </a:p>
          <a:p>
            <a:r>
              <a:rPr lang="en-US" dirty="0"/>
              <a:t>Be strong</a:t>
            </a:r>
          </a:p>
          <a:p>
            <a:r>
              <a:rPr lang="en-US" dirty="0"/>
              <a:t>DO!</a:t>
            </a:r>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3453772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3807850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894816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35877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E6C2E3E-B869-4657-B4EB-CF946AA38DE7}"/>
              </a:ext>
            </a:extLst>
          </p:cNvPr>
          <p:cNvSpPr>
            <a:spLocks noGrp="1" noChangeArrowheads="1"/>
          </p:cNvSpPr>
          <p:nvPr>
            <p:ph type="hdr" sz="quarter"/>
          </p:nvPr>
        </p:nvSpPr>
        <p:spPr>
          <a:ln/>
        </p:spPr>
        <p:txBody>
          <a:bodyPr/>
          <a:lstStyle/>
          <a:p>
            <a:r>
              <a:rPr lang="en-US" altLang="en-US"/>
              <a:t>Hanukkah 2020 5781 Reset</a:t>
            </a:r>
          </a:p>
        </p:txBody>
      </p:sp>
      <p:sp>
        <p:nvSpPr>
          <p:cNvPr id="5" name="Rectangle 3">
            <a:extLst>
              <a:ext uri="{FF2B5EF4-FFF2-40B4-BE49-F238E27FC236}">
                <a16:creationId xmlns:a16="http://schemas.microsoft.com/office/drawing/2014/main" id="{845B3561-56A1-459E-AC1A-AE617850317B}"/>
              </a:ext>
            </a:extLst>
          </p:cNvPr>
          <p:cNvSpPr>
            <a:spLocks noGrp="1" noChangeArrowheads="1"/>
          </p:cNvSpPr>
          <p:nvPr>
            <p:ph type="dt" idx="1"/>
          </p:nvPr>
        </p:nvSpPr>
        <p:spPr>
          <a:ln/>
        </p:spPr>
        <p:txBody>
          <a:bodyPr/>
          <a:lstStyle/>
          <a:p>
            <a:r>
              <a:rPr lang="en-US" altLang="en-US"/>
              <a:t>Dec. 12, 2020 5781</a:t>
            </a:r>
          </a:p>
        </p:txBody>
      </p:sp>
      <p:sp>
        <p:nvSpPr>
          <p:cNvPr id="6" name="Rectangle 7">
            <a:extLst>
              <a:ext uri="{FF2B5EF4-FFF2-40B4-BE49-F238E27FC236}">
                <a16:creationId xmlns:a16="http://schemas.microsoft.com/office/drawing/2014/main" id="{FD1925FC-B488-43AF-8F05-85EA371583BE}"/>
              </a:ext>
            </a:extLst>
          </p:cNvPr>
          <p:cNvSpPr>
            <a:spLocks noGrp="1" noChangeArrowheads="1"/>
          </p:cNvSpPr>
          <p:nvPr>
            <p:ph type="sldNum" sz="quarter" idx="5"/>
          </p:nvPr>
        </p:nvSpPr>
        <p:spPr>
          <a:ln/>
        </p:spPr>
        <p:txBody>
          <a:bodyPr/>
          <a:lstStyle/>
          <a:p>
            <a:fld id="{D988D70E-EEA6-499B-8D35-89A8CFD72B75}" type="slidenum">
              <a:rPr lang="en-US" altLang="en-US"/>
              <a:pPr/>
              <a:t>24</a:t>
            </a:fld>
            <a:endParaRPr lang="en-US" altLang="en-US"/>
          </a:p>
        </p:txBody>
      </p:sp>
      <p:sp>
        <p:nvSpPr>
          <p:cNvPr id="128002" name="Rectangle 2">
            <a:extLst>
              <a:ext uri="{FF2B5EF4-FFF2-40B4-BE49-F238E27FC236}">
                <a16:creationId xmlns:a16="http://schemas.microsoft.com/office/drawing/2014/main" id="{CFBE0CAA-229D-4C94-A934-2BC8E29B681D}"/>
              </a:ext>
            </a:extLst>
          </p:cNvPr>
          <p:cNvSpPr>
            <a:spLocks noGrp="1" noRot="1" noChangeAspect="1" noChangeArrowheads="1" noTextEdit="1"/>
          </p:cNvSpPr>
          <p:nvPr>
            <p:ph type="sldImg"/>
          </p:nvPr>
        </p:nvSpPr>
        <p:spPr>
          <a:ln/>
        </p:spPr>
      </p:sp>
      <p:sp>
        <p:nvSpPr>
          <p:cNvPr id="128003" name="Rectangle 3">
            <a:extLst>
              <a:ext uri="{FF2B5EF4-FFF2-40B4-BE49-F238E27FC236}">
                <a16:creationId xmlns:a16="http://schemas.microsoft.com/office/drawing/2014/main" id="{CA1CF1CD-3C46-4175-861B-76E4CDAE7DAC}"/>
              </a:ext>
            </a:extLst>
          </p:cNvPr>
          <p:cNvSpPr>
            <a:spLocks noGrp="1" noChangeArrowheads="1"/>
          </p:cNvSpPr>
          <p:nvPr>
            <p:ph type="body" idx="1"/>
          </p:nvPr>
        </p:nvSpPr>
        <p:spPr>
          <a:xfrm>
            <a:off x="381000" y="4343399"/>
            <a:ext cx="6096000" cy="4341814"/>
          </a:xfrm>
        </p:spPr>
        <p:txBody>
          <a:bodyPr/>
          <a:lstStyle/>
          <a:p>
            <a:pPr>
              <a:lnSpc>
                <a:spcPct val="80000"/>
              </a:lnSpc>
            </a:pPr>
            <a:r>
              <a:rPr lang="en-US" altLang="en-US" sz="1900" dirty="0"/>
              <a:t>Naval interference of Romans </a:t>
            </a:r>
            <a:r>
              <a:rPr lang="en-US" altLang="en-US" sz="1900" dirty="0">
                <a:sym typeface="Wingdings" panose="05000000000000000000" pitchFamily="2" charset="2"/>
              </a:rPr>
              <a:t> fury of Antiochus the Syrian</a:t>
            </a:r>
          </a:p>
          <a:p>
            <a:pPr>
              <a:lnSpc>
                <a:spcPct val="80000"/>
              </a:lnSpc>
            </a:pPr>
            <a:r>
              <a:rPr lang="en-US" altLang="en-US" sz="1900" dirty="0">
                <a:sym typeface="Wingdings" panose="05000000000000000000" pitchFamily="2" charset="2"/>
              </a:rPr>
              <a:t>In </a:t>
            </a:r>
            <a:r>
              <a:rPr lang="en-US" altLang="en-US" sz="1900" dirty="0">
                <a:solidFill>
                  <a:schemeClr val="accent2"/>
                </a:solidFill>
                <a:sym typeface="Wingdings" panose="05000000000000000000" pitchFamily="2" charset="2"/>
              </a:rPr>
              <a:t>175 BC</a:t>
            </a:r>
            <a:r>
              <a:rPr lang="en-US" altLang="en-US" sz="1900" dirty="0">
                <a:sym typeface="Wingdings" panose="05000000000000000000" pitchFamily="2" charset="2"/>
              </a:rPr>
              <a:t>, a new king, Antiochus IV (also called "Epiphanes") ascended the throne in Syria.  Under the "auspices" of his regime, Jerusalem began to look more and more like a Greek city as Hellenistic culture was officially promoted.  Antiochus allowed </a:t>
            </a:r>
            <a:r>
              <a:rPr lang="en-US" altLang="en-US" sz="1900" dirty="0">
                <a:solidFill>
                  <a:schemeClr val="accent2"/>
                </a:solidFill>
                <a:sym typeface="Wingdings" panose="05000000000000000000" pitchFamily="2" charset="2"/>
              </a:rPr>
              <a:t>Hellenistic Jews to have prominent roles</a:t>
            </a:r>
            <a:r>
              <a:rPr lang="en-US" altLang="en-US" sz="1900" dirty="0">
                <a:sym typeface="Wingdings" panose="05000000000000000000" pitchFamily="2" charset="2"/>
              </a:rPr>
              <a:t> in the Holy Temple - so much so that even </a:t>
            </a:r>
            <a:r>
              <a:rPr lang="en-US" altLang="en-US" sz="1900" dirty="0">
                <a:solidFill>
                  <a:schemeClr val="accent2"/>
                </a:solidFill>
                <a:sym typeface="Wingdings" panose="05000000000000000000" pitchFamily="2" charset="2"/>
              </a:rPr>
              <a:t>a non-priest (named Menelaus</a:t>
            </a:r>
            <a:r>
              <a:rPr lang="en-US" altLang="en-US" sz="1900" dirty="0">
                <a:sym typeface="Wingdings" panose="05000000000000000000" pitchFamily="2" charset="2"/>
              </a:rPr>
              <a:t>) was given the role of being the Temple's </a:t>
            </a:r>
            <a:r>
              <a:rPr lang="en-US" altLang="en-US" sz="1900" i="1" dirty="0">
                <a:sym typeface="Wingdings" panose="05000000000000000000" pitchFamily="2" charset="2"/>
              </a:rPr>
              <a:t>Kohen </a:t>
            </a:r>
            <a:r>
              <a:rPr lang="en-US" altLang="en-US" sz="1900" i="1" dirty="0" err="1">
                <a:sym typeface="Wingdings" panose="05000000000000000000" pitchFamily="2" charset="2"/>
              </a:rPr>
              <a:t>Gadol</a:t>
            </a:r>
            <a:r>
              <a:rPr lang="en-US" altLang="en-US" sz="1900" dirty="0">
                <a:sym typeface="Wingdings" panose="05000000000000000000" pitchFamily="2" charset="2"/>
              </a:rPr>
              <a:t> (High Priest). This enraged many Jews, however, who then called for Egyptian rule instead of Syrian (the Egyptians were more tolerant of local customs and did not force Hellenization).  Later, when Antiochus returned from an unsuccessful military campaign against Egypt, he decided to </a:t>
            </a:r>
            <a:r>
              <a:rPr lang="en-US" altLang="en-US" sz="1900" dirty="0">
                <a:solidFill>
                  <a:srgbClr val="C00000"/>
                </a:solidFill>
                <a:sym typeface="Wingdings" panose="05000000000000000000" pitchFamily="2" charset="2"/>
              </a:rPr>
              <a:t>quell the Jewish call for Egyptian rule and murdered some 40,000 people in Jerusalem. </a:t>
            </a:r>
          </a:p>
        </p:txBody>
      </p:sp>
    </p:spTree>
    <p:extLst>
      <p:ext uri="{BB962C8B-B14F-4D97-AF65-F5344CB8AC3E}">
        <p14:creationId xmlns:p14="http://schemas.microsoft.com/office/powerpoint/2010/main" val="31987454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100" dirty="0"/>
              <a:t>https://en.wikipedia.org/wiki/Kittim) </a:t>
            </a:r>
          </a:p>
          <a:p>
            <a:r>
              <a:rPr lang="en-US" dirty="0"/>
              <a:t>This is NOT narrative, it’s prophetic writing by Daniel in Babylon 100’s miles east and 400 years earlier!!</a:t>
            </a:r>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1569291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100" dirty="0"/>
              <a:t>https://en.wikipedia.org/wiki/Kittim) </a:t>
            </a:r>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1778449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Paul had an elegant </a:t>
            </a:r>
            <a:r>
              <a:rPr lang="en-US" dirty="0" err="1"/>
              <a:t>Perush</a:t>
            </a:r>
            <a:r>
              <a:rPr lang="en-US" dirty="0"/>
              <a:t>/</a:t>
            </a:r>
            <a:r>
              <a:rPr lang="en-US" dirty="0" err="1"/>
              <a:t>Pharasiaic</a:t>
            </a:r>
            <a:r>
              <a:rPr lang="en-US" dirty="0"/>
              <a:t> philosophy of religious righteousness that was threatened.</a:t>
            </a:r>
          </a:p>
          <a:p>
            <a:r>
              <a:rPr lang="en-US" dirty="0"/>
              <a:t>Syrian/Greek king Antiochus has just suffered defeat PLUS the holy covenant is generally an offense to the world. </a:t>
            </a:r>
          </a:p>
          <a:p>
            <a:r>
              <a:rPr lang="en-US" dirty="0"/>
              <a:t>People who have a satisfying lifestyle religious system are </a:t>
            </a:r>
          </a:p>
          <a:p>
            <a:pPr marL="166688" indent="-166688">
              <a:buFont typeface="Arial" panose="020B0604020202020204" pitchFamily="34" charset="0"/>
              <a:buChar char="•"/>
            </a:pPr>
            <a:r>
              <a:rPr lang="en-US" dirty="0"/>
              <a:t>sometimes enamored with being BETTER with the G-d and Messiah of Israel</a:t>
            </a:r>
          </a:p>
          <a:p>
            <a:pPr marL="166688" indent="-166688">
              <a:buFont typeface="Arial" panose="020B0604020202020204" pitchFamily="34" charset="0"/>
              <a:buChar char="•"/>
            </a:pPr>
            <a:r>
              <a:rPr lang="en-US" dirty="0"/>
              <a:t>Sometimes threatened and enraged</a:t>
            </a:r>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3010865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Feel the energy, feel the freedom.</a:t>
            </a:r>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22098629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My relatives when I came to faith.  So narrow.</a:t>
            </a:r>
          </a:p>
          <a:p>
            <a:r>
              <a:rPr lang="en-US" dirty="0"/>
              <a:t>Maybe narrow, but GOOD. High and lofty One…</a:t>
            </a:r>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1760919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https://youtu.be/hLrrty7owFY</a:t>
            </a:r>
          </a:p>
          <a:p>
            <a:endParaRPr lang="en-US" dirty="0"/>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20693613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19032782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He had an ideal.  A wrong ideal, but an ideal.</a:t>
            </a:r>
          </a:p>
          <a:p>
            <a:r>
              <a:rPr lang="en-US" dirty="0"/>
              <a:t>Marxists have an ideal: from each according to his ability, to each according to his needs.  Egalitarian society.  Pure socialism.   Sounds glorious. Everyone contribute as they can, everyone receive as they need.  </a:t>
            </a:r>
          </a:p>
          <a:p>
            <a:r>
              <a:rPr lang="en-US" dirty="0"/>
              <a:t>I toyed with it as an idealistic teen.</a:t>
            </a:r>
          </a:p>
          <a:p>
            <a:r>
              <a:rPr lang="en-US" dirty="0"/>
              <a:t>Sounds idealistic.  Problem is that it doesn’t work.</a:t>
            </a:r>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26325916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5040008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25694465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https://qph.fs.quoracdn.net/main-qimg-4a8cb1535e2b07beb4e1c08e11fb0dd0</a:t>
            </a:r>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35440919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Avner </a:t>
            </a:r>
            <a:r>
              <a:rPr lang="en-US" dirty="0" err="1"/>
              <a:t>Boskey</a:t>
            </a:r>
            <a:endParaRPr lang="en-US" dirty="0"/>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23379352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30580959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Avner </a:t>
            </a:r>
            <a:r>
              <a:rPr lang="en-US" dirty="0" err="1"/>
              <a:t>Boskey</a:t>
            </a:r>
            <a:endParaRPr lang="en-US" dirty="0"/>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33983438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Avner </a:t>
            </a:r>
            <a:r>
              <a:rPr lang="en-US" dirty="0" err="1"/>
              <a:t>Boskey</a:t>
            </a:r>
            <a:r>
              <a:rPr lang="en-US" dirty="0"/>
              <a:t>  Light to the Nations, Or </a:t>
            </a:r>
            <a:r>
              <a:rPr lang="en-US" dirty="0" err="1"/>
              <a:t>LaGoyim</a:t>
            </a:r>
            <a:r>
              <a:rPr lang="en-US" dirty="0"/>
              <a:t> in Isaiah, later Yeshua Light of the World</a:t>
            </a:r>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39031010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Avner </a:t>
            </a:r>
            <a:r>
              <a:rPr lang="en-US" dirty="0" err="1"/>
              <a:t>Boskey</a:t>
            </a:r>
            <a:endParaRPr lang="en-US" dirty="0"/>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78381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100" dirty="0"/>
              <a:t>https://worldisraelnews.com/israeli-flag-and-banner-thank-you-mossad-hung-on-bridge-in-tehran/  </a:t>
            </a:r>
          </a:p>
          <a:p>
            <a:r>
              <a:rPr lang="en-US" dirty="0"/>
              <a:t>Can see the English </a:t>
            </a:r>
          </a:p>
          <a:p>
            <a:r>
              <a:rPr lang="en-US" dirty="0"/>
              <a:t>For assassinations of terror rulers!</a:t>
            </a:r>
          </a:p>
          <a:p>
            <a:r>
              <a:rPr lang="en-US" dirty="0"/>
              <a:t>Zooming in…</a:t>
            </a:r>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3098713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17994848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32168510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12422317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21337959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That’s where we are.  Not defeated by our culture, not victims of it, but warriors in the Ruakh, in the Spirit, to live and present Truth to our culture.</a:t>
            </a:r>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12222651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Avner </a:t>
            </a:r>
            <a:r>
              <a:rPr lang="en-US" dirty="0" err="1"/>
              <a:t>Boskey</a:t>
            </a:r>
            <a:endParaRPr lang="en-US" dirty="0"/>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12944618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37980690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9344184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25453140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1979235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https://worldisraelnews.com/israeli-flag-and-banner-thank-you-mossad-hung-on-bridge-in-tehran/  </a:t>
            </a:r>
          </a:p>
          <a:p>
            <a:r>
              <a:rPr lang="en-US" dirty="0"/>
              <a:t>Can see the English </a:t>
            </a:r>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8678131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30650192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87727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This is a modern day, end times prophecy!  For US, for NOW!</a:t>
            </a:r>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25691077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23131478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1878681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This is news that is out there.  How much it will affect us is unknown, but possible, so be aware.</a:t>
            </a:r>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25341024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https://www.weforum.org/agenda/2020/06/now-is-the-time-for-a-great-reset/</a:t>
            </a:r>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16150779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https://thehill.com/opinion/energy-environment/504499-introducing-the-great-reset-world-leaders-radical-plan-to</a:t>
            </a:r>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501001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https://thehill.com/opinion/energy-environment/504499-introducing-the-great-reset-world-leaders-radical-plan-to</a:t>
            </a:r>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22724896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https://thehill.com/opinion/energy-environment/504499-introducing-the-great-reset-world-leaders-radical-plan-to</a:t>
            </a:r>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1801449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Disclaimer: I will use some terminology that might have political implications.  Just hear me out</a:t>
            </a:r>
            <a:r>
              <a:rPr lang="en-US" sz="1050" dirty="0"/>
              <a:t>.</a:t>
            </a:r>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16201424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https://thehill.com/opinion/energy-environment/504499-introducing-the-great-reset-world-leaders-radical-plan-to</a:t>
            </a:r>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7559181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https://thehill.com/opinion/energy-environment/504499-introducing-the-great-reset-world-leaders-radical-plan-to</a:t>
            </a:r>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24442660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By </a:t>
            </a:r>
            <a:r>
              <a:rPr lang="en-US" sz="1050" dirty="0" err="1"/>
              <a:t>Grochim</a:t>
            </a:r>
            <a:r>
              <a:rPr lang="en-US" sz="1050" dirty="0"/>
              <a:t> - Commons, CC BY-SA 3.0, https://commons.wikimedia.org/w/index.php?curid=44754443</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solidFill>
                  <a:srgbClr val="000000"/>
                </a:solidFill>
              </a:rPr>
              <a:t>T</a:t>
            </a:r>
            <a:r>
              <a:rPr lang="en-US" b="0" i="0" dirty="0">
                <a:solidFill>
                  <a:srgbClr val="000000"/>
                </a:solidFill>
                <a:effectLst/>
              </a:rPr>
              <a:t>he most troubling, was the description of shareholders…as merely providers of capital.  This is a bit like calling your parents mere genetic contributors to your existence.  It is disrespectful and, frankly, wrong.  People who invest in you deserve your appreciation and respect.  If you fail them, they lose everything.  You are not simply takers of their capital but have a deeper and more fundamental obligation to them.  </a:t>
            </a:r>
          </a:p>
          <a:p>
            <a:r>
              <a:rPr lang="en-US" sz="1050" dirty="0"/>
              <a:t>By Charles M. Elson, Director, University of Delaware's John L. Weinberg Center for Corporate Governance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https://www.bidenschool.udel.edu/bideninstitute/bcblog/Pages/Three-Problems-With-the-Stakeholder-Theory.aspx</a:t>
            </a:r>
          </a:p>
          <a:p>
            <a:endParaRPr lang="en-US" dirty="0"/>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dirty="0"/>
          </a:p>
        </p:txBody>
      </p:sp>
    </p:spTree>
    <p:extLst>
      <p:ext uri="{BB962C8B-B14F-4D97-AF65-F5344CB8AC3E}">
        <p14:creationId xmlns:p14="http://schemas.microsoft.com/office/powerpoint/2010/main" val="33638663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https://westonaprice.london/articles/great-reset/</a:t>
            </a:r>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27092690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https://westonaprice.london/articles/great-reset/</a:t>
            </a:r>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38420819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18656334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https://www.charismanews.com/culture/83320-how-the-pilgrims-tried-socialism-and-it-almost-destroyed-them?utm_source=In%20the%20Line%20of%20Fire&amp;utm_medium=email&amp;utm_content=subscriber_id:5194514&amp;utm_campaign=Blogger%20-%20Michael%20Brown%20-%202020-11-12</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Hanukkah 2020 5781 Reset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 12,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689481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https://www.charismanews.com/culture/83320-how-the-pilgrims-tried-socialism-and-it-almost-destroyed-them?utm_source=In%20the%20Line%20of%20Fire&amp;utm_medium=email&amp;utm_content=subscriber_id:5194514&amp;utm_campaign=Blogger%20-%20Michael%20Brown%20-%202020-11-12</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Hanukkah 2020 5781 Reset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 12,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6326567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https://www.charismanews.com/culture/83320-how-the-pilgrims-tried-socialism-and-it-almost-destroyed-them?utm_source=In%20the%20Line%20of%20Fire&amp;utm_medium=email&amp;utm_content=subscriber_id:5194514&amp;utm_campaign=Blogger%20-%20Michael%20Brown%20-%202020-11-12</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Hanukkah 2020 5781 Reset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 12,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563726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https://www.charismanews.com/culture/83320-how-the-pilgrims-tried-socialism-and-it-almost-destroyed-them?utm_source=In%20the%20Line%20of%20Fire&amp;utm_medium=email&amp;utm_content=subscriber_id:5194514&amp;utm_campaign=Blogger%20-%20Michael%20Brown%20-%202020-11-12</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Hanukkah 2020 5781 Reset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 12,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92259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26980256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https://www.charismanews.com/culture/83320-how-the-pilgrims-tried-socialism-and-it-almost-destroyed-them?utm_source=In%20the%20Line%20of%20Fire&amp;utm_medium=email&amp;utm_content=subscriber_id:5194514&amp;utm_campaign=Blogger%20-%20Michael%20Brown%20-%202020-11-12</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Hanukkah 2020 5781 Reset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 12,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6447073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27780042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6293028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Dragon, plus creature out of the sea.</a:t>
            </a:r>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6870513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Third creature.</a:t>
            </a:r>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29137196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253296297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219637378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77</a:t>
            </a:fld>
            <a:endParaRPr lang="en-US" altLang="en-US"/>
          </a:p>
        </p:txBody>
      </p:sp>
    </p:spTree>
    <p:extLst>
      <p:ext uri="{BB962C8B-B14F-4D97-AF65-F5344CB8AC3E}">
        <p14:creationId xmlns:p14="http://schemas.microsoft.com/office/powerpoint/2010/main" val="295307024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 don’t know how this is going to play out, but a highly controlled economy, a reset of sorts is coming.</a:t>
            </a:r>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78</a:t>
            </a:fld>
            <a:endParaRPr lang="en-US" altLang="en-US"/>
          </a:p>
        </p:txBody>
      </p:sp>
    </p:spTree>
    <p:extLst>
      <p:ext uri="{BB962C8B-B14F-4D97-AF65-F5344CB8AC3E}">
        <p14:creationId xmlns:p14="http://schemas.microsoft.com/office/powerpoint/2010/main" val="345701552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 are already counter cultural many ways.  Sexually, </a:t>
            </a:r>
            <a:r>
              <a:rPr lang="en-US" dirty="0" err="1"/>
              <a:t>covenantally</a:t>
            </a:r>
            <a:r>
              <a:rPr lang="en-US" dirty="0"/>
              <a:t> re Israel, re marriage.  </a:t>
            </a:r>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79</a:t>
            </a:fld>
            <a:endParaRPr lang="en-US" altLang="en-US"/>
          </a:p>
        </p:txBody>
      </p:sp>
    </p:spTree>
    <p:extLst>
      <p:ext uri="{BB962C8B-B14F-4D97-AF65-F5344CB8AC3E}">
        <p14:creationId xmlns:p14="http://schemas.microsoft.com/office/powerpoint/2010/main" val="1361932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53124781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Copyright © 2016 Messianic Publishing Company. Use by permission only. All rights reserved.</a:t>
            </a:r>
          </a:p>
          <a:p>
            <a:endParaRPr lang="en-US" dirty="0"/>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80</a:t>
            </a:fld>
            <a:endParaRPr lang="en-US" altLang="en-US"/>
          </a:p>
        </p:txBody>
      </p:sp>
    </p:spTree>
    <p:extLst>
      <p:ext uri="{BB962C8B-B14F-4D97-AF65-F5344CB8AC3E}">
        <p14:creationId xmlns:p14="http://schemas.microsoft.com/office/powerpoint/2010/main" val="19322590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Copyright © 2016 Messianic Publishing Company. Use by permission only. All rights reserved.</a:t>
            </a:r>
          </a:p>
          <a:p>
            <a:endParaRPr lang="en-US" dirty="0"/>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81</a:t>
            </a:fld>
            <a:endParaRPr lang="en-US" altLang="en-US"/>
          </a:p>
        </p:txBody>
      </p:sp>
    </p:spTree>
    <p:extLst>
      <p:ext uri="{BB962C8B-B14F-4D97-AF65-F5344CB8AC3E}">
        <p14:creationId xmlns:p14="http://schemas.microsoft.com/office/powerpoint/2010/main" val="38393628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Copyright © 2016 Messianic Publishing Company. Use by permission only. All rights reserved.</a:t>
            </a:r>
          </a:p>
          <a:p>
            <a:endParaRPr lang="en-US" dirty="0"/>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82</a:t>
            </a:fld>
            <a:endParaRPr lang="en-US" altLang="en-US"/>
          </a:p>
        </p:txBody>
      </p:sp>
    </p:spTree>
    <p:extLst>
      <p:ext uri="{BB962C8B-B14F-4D97-AF65-F5344CB8AC3E}">
        <p14:creationId xmlns:p14="http://schemas.microsoft.com/office/powerpoint/2010/main" val="410513038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https://www.worthynews.com/54643-scotus-refuses-to-hear-case-involving-transgender-student-restroom-dispute</a:t>
            </a:r>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83</a:t>
            </a:fld>
            <a:endParaRPr lang="en-US" altLang="en-US"/>
          </a:p>
        </p:txBody>
      </p:sp>
    </p:spTree>
    <p:extLst>
      <p:ext uri="{BB962C8B-B14F-4D97-AF65-F5344CB8AC3E}">
        <p14:creationId xmlns:p14="http://schemas.microsoft.com/office/powerpoint/2010/main" val="181350229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https://www.charismanews.com/opinion/in-the-line-of-fire/83314-when-it-looks-the-worst-god-shows-up-and-does-his-best?utm_source=In%20the%20Line%20of%20Fire&amp;utm_medium=email&amp;utm_content=subscriber_id:5194514&amp;utm_campaign=Blogger%20-%20Michael%20Brown%20-%202020-11-12</a:t>
            </a:r>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84</a:t>
            </a:fld>
            <a:endParaRPr lang="en-US" altLang="en-US"/>
          </a:p>
        </p:txBody>
      </p:sp>
    </p:spTree>
    <p:extLst>
      <p:ext uri="{BB962C8B-B14F-4D97-AF65-F5344CB8AC3E}">
        <p14:creationId xmlns:p14="http://schemas.microsoft.com/office/powerpoint/2010/main" val="233589471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https://www.charismanews.com/opinion/in-the-line-of-fire/83314-when-it-looks-the-worst-god-shows-up-and-does-his-best?utm_source=In%20the%20Line%20of%20Fire&amp;utm_medium=email&amp;utm_content=subscriber_id:5194514&amp;utm_campaign=Blogger%20-%20Michael%20Brown%20-%202020-11-12</a:t>
            </a:r>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85</a:t>
            </a:fld>
            <a:endParaRPr lang="en-US" altLang="en-US"/>
          </a:p>
        </p:txBody>
      </p:sp>
    </p:spTree>
    <p:extLst>
      <p:ext uri="{BB962C8B-B14F-4D97-AF65-F5344CB8AC3E}">
        <p14:creationId xmlns:p14="http://schemas.microsoft.com/office/powerpoint/2010/main" val="186629418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https://www.charismanews.com/opinion/in-the-line-of-fire/83314-when-it-looks-the-worst-god-shows-up-and-does-his-best?utm_source=In%20the%20Line%20of%20Fire&amp;utm_medium=email&amp;utm_content=subscriber_id:5194514&amp;utm_campaign=Blogger%20-%20Michael%20Brown%20-%202020-11-12</a:t>
            </a:r>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86</a:t>
            </a:fld>
            <a:endParaRPr lang="en-US" altLang="en-US"/>
          </a:p>
        </p:txBody>
      </p:sp>
    </p:spTree>
    <p:extLst>
      <p:ext uri="{BB962C8B-B14F-4D97-AF65-F5344CB8AC3E}">
        <p14:creationId xmlns:p14="http://schemas.microsoft.com/office/powerpoint/2010/main" val="36882295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https://www.charismanews.com/opinion/in-the-line-of-fire/83314-when-it-looks-the-worst-god-shows-up-and-does-his-best?utm_source=In%20the%20Line%20of%20Fire&amp;utm_medium=email&amp;utm_content=subscriber_id:5194514&amp;utm_campaign=Blogger%20-%20Michael%20Brown%20-%202020-11-12</a:t>
            </a:r>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87</a:t>
            </a:fld>
            <a:endParaRPr lang="en-US" altLang="en-US"/>
          </a:p>
        </p:txBody>
      </p:sp>
    </p:spTree>
    <p:extLst>
      <p:ext uri="{BB962C8B-B14F-4D97-AF65-F5344CB8AC3E}">
        <p14:creationId xmlns:p14="http://schemas.microsoft.com/office/powerpoint/2010/main" val="88438471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https://www.charismanews.com/opinion/in-the-line-of-fire/83314-when-it-looks-the-worst-god-shows-up-and-does-his-best?utm_source=In%20the%20Line%20of%20Fire&amp;utm_medium=email&amp;utm_content=subscriber_id:5194514&amp;utm_campaign=Blogger%20-%20Michael%20Brown%20-%202020-11-12</a:t>
            </a:r>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88</a:t>
            </a:fld>
            <a:endParaRPr lang="en-US" altLang="en-US"/>
          </a:p>
        </p:txBody>
      </p:sp>
    </p:spTree>
    <p:extLst>
      <p:ext uri="{BB962C8B-B14F-4D97-AF65-F5344CB8AC3E}">
        <p14:creationId xmlns:p14="http://schemas.microsoft.com/office/powerpoint/2010/main" val="54086934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89</a:t>
            </a:fld>
            <a:endParaRPr lang="en-US" altLang="en-US"/>
          </a:p>
        </p:txBody>
      </p:sp>
    </p:spTree>
    <p:extLst>
      <p:ext uri="{BB962C8B-B14F-4D97-AF65-F5344CB8AC3E}">
        <p14:creationId xmlns:p14="http://schemas.microsoft.com/office/powerpoint/2010/main" val="439088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Wall of the Old City of Jerusalem, by the Jaffa Gate, Paris</a:t>
            </a:r>
          </a:p>
          <a:p>
            <a:r>
              <a:rPr lang="en-US" dirty="0"/>
              <a:t>It’s not a bad idea, just not a historically true idea.</a:t>
            </a:r>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421062133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sz="1050" dirty="0"/>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90</a:t>
            </a:fld>
            <a:endParaRPr lang="en-US" altLang="en-US"/>
          </a:p>
        </p:txBody>
      </p:sp>
    </p:spTree>
    <p:extLst>
      <p:ext uri="{BB962C8B-B14F-4D97-AF65-F5344CB8AC3E}">
        <p14:creationId xmlns:p14="http://schemas.microsoft.com/office/powerpoint/2010/main" val="110167091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Intimately know</a:t>
            </a:r>
          </a:p>
          <a:p>
            <a:r>
              <a:rPr lang="en-US" dirty="0"/>
              <a:t>Be strong</a:t>
            </a:r>
          </a:p>
          <a:p>
            <a:r>
              <a:rPr lang="en-US" dirty="0"/>
              <a:t>DO!</a:t>
            </a:r>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91</a:t>
            </a:fld>
            <a:endParaRPr lang="en-US" altLang="en-US"/>
          </a:p>
        </p:txBody>
      </p:sp>
    </p:spTree>
    <p:extLst>
      <p:ext uri="{BB962C8B-B14F-4D97-AF65-F5344CB8AC3E}">
        <p14:creationId xmlns:p14="http://schemas.microsoft.com/office/powerpoint/2010/main" val="255205482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92</a:t>
            </a:fld>
            <a:endParaRPr lang="en-US" altLang="en-US"/>
          </a:p>
        </p:txBody>
      </p:sp>
    </p:spTree>
    <p:extLst>
      <p:ext uri="{BB962C8B-B14F-4D97-AF65-F5344CB8AC3E}">
        <p14:creationId xmlns:p14="http://schemas.microsoft.com/office/powerpoint/2010/main" val="190475630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Hanukkah 2020 5781 Reset</a:t>
            </a:r>
          </a:p>
        </p:txBody>
      </p:sp>
      <p:sp>
        <p:nvSpPr>
          <p:cNvPr id="5" name="Date Placeholder 4"/>
          <p:cNvSpPr>
            <a:spLocks noGrp="1"/>
          </p:cNvSpPr>
          <p:nvPr>
            <p:ph type="dt" idx="1"/>
          </p:nvPr>
        </p:nvSpPr>
        <p:spPr/>
        <p:txBody>
          <a:bodyPr/>
          <a:lstStyle/>
          <a:p>
            <a:r>
              <a:rPr lang="en-US" altLang="en-US"/>
              <a:t>Dec. 12,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93</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370374" fontAlgn="auto">
                <a:spcBef>
                  <a:spcPts val="0"/>
                </a:spcBef>
                <a:spcAft>
                  <a:spcPts val="0"/>
                </a:spcAft>
              </a:pPr>
              <a:t>12/12/2020</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F3210-FC15-4152-9536-BC5870DC58B1}"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F3210-FC15-4152-9536-BC5870DC58B1}" type="datetimeFigureOut">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F3210-FC15-4152-9536-BC5870DC58B1}" type="datetimeFigureOut">
              <a:rPr lang="en-US" smtClean="0"/>
              <a:t>12/12/2020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F3210-FC15-4152-9536-BC5870DC58B1}" type="datetimeFigureOut">
              <a:rPr lang="en-US" smtClean="0"/>
              <a:t>12/12/2020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3210-FC15-4152-9536-BC5870DC58B1}" type="datetimeFigureOut">
              <a:rPr lang="en-US" smtClean="0"/>
              <a:t>12/12/2020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hLrrty7owFY?feature=oembed" TargetMode="Externa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downloads, </a:t>
            </a:r>
          </a:p>
          <a:p>
            <a:r>
              <a:rPr lang="en-US" sz="4000" dirty="0">
                <a:solidFill>
                  <a:srgbClr val="FFFF66"/>
                </a:solidFill>
              </a:rPr>
              <a:t>messages, 2020</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4098" name="Picture 2" descr="Hanukkah: The Jewish Festival of Lights | Globe Trottin' Kids">
            <a:extLst>
              <a:ext uri="{FF2B5EF4-FFF2-40B4-BE49-F238E27FC236}">
                <a16:creationId xmlns:a16="http://schemas.microsoft.com/office/drawing/2014/main" id="{F84C0156-172C-4794-BB0A-9DB4BA1CC4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85748"/>
            <a:ext cx="4705349" cy="4705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846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real meaning of Hanukkah..</a:t>
            </a:r>
          </a:p>
        </p:txBody>
      </p:sp>
    </p:spTree>
    <p:extLst>
      <p:ext uri="{BB962C8B-B14F-4D97-AF65-F5344CB8AC3E}">
        <p14:creationId xmlns:p14="http://schemas.microsoft.com/office/powerpoint/2010/main" val="4031438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2918401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real original history had no story of eight days waiting for oil.</a:t>
            </a:r>
          </a:p>
          <a:p>
            <a:pPr marL="0" indent="0">
              <a:buNone/>
            </a:pPr>
            <a:endParaRPr lang="en-US" sz="4000" dirty="0"/>
          </a:p>
          <a:p>
            <a:pPr marL="0" indent="0">
              <a:buNone/>
            </a:pPr>
            <a:r>
              <a:rPr lang="en-US" sz="4000" dirty="0"/>
              <a:t>The following (2 Maccabees 10:5-8) written apparently written sometime around 100 BCE about events of 168 BCE.</a:t>
            </a:r>
          </a:p>
        </p:txBody>
      </p:sp>
    </p:spTree>
    <p:extLst>
      <p:ext uri="{BB962C8B-B14F-4D97-AF65-F5344CB8AC3E}">
        <p14:creationId xmlns:p14="http://schemas.microsoft.com/office/powerpoint/2010/main" val="1943440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 in 2 Maccabees, “on the very same date on which the Temple was profaned by foreigners, there occurred the purification of the Temple – on the 25th day of the ninth month (that is, Kislev). Joyfully they held an eight-day celebration after the pattern of Sukkot [Tabernacles] …</a:t>
            </a:r>
          </a:p>
        </p:txBody>
      </p:sp>
    </p:spTree>
    <p:extLst>
      <p:ext uri="{BB962C8B-B14F-4D97-AF65-F5344CB8AC3E}">
        <p14:creationId xmlns:p14="http://schemas.microsoft.com/office/powerpoint/2010/main" val="2242917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remembering how a short time before, they spent the Festival of Sukkot like beasts… Therefore, holding wreathed wands and branches bearing ripe fruit, and palm fronds, they offered songs of praise to Him</a:t>
            </a:r>
          </a:p>
        </p:txBody>
      </p:sp>
    </p:spTree>
    <p:extLst>
      <p:ext uri="{BB962C8B-B14F-4D97-AF65-F5344CB8AC3E}">
        <p14:creationId xmlns:p14="http://schemas.microsoft.com/office/powerpoint/2010/main" val="2163108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Who had victoriously brought about the purification of His Place.  By vote of the commonwealth they decreed a rule for the entire nation of the Jews to observe these days annually”</a:t>
            </a:r>
          </a:p>
        </p:txBody>
      </p:sp>
    </p:spTree>
    <p:extLst>
      <p:ext uri="{BB962C8B-B14F-4D97-AF65-F5344CB8AC3E}">
        <p14:creationId xmlns:p14="http://schemas.microsoft.com/office/powerpoint/2010/main" val="1268409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The ‘fake news’ Hanukkah oil miracle was added on 400 years after the Maccabean revolt of 168 B.C.E. By that time the Maccabees were no longer a revival movement; they had succumbed to the very Greek Hellenistic spiritual forces that they had originally opposed. </a:t>
            </a:r>
            <a:endParaRPr lang="en-US" sz="4000" dirty="0"/>
          </a:p>
        </p:txBody>
      </p:sp>
    </p:spTree>
    <p:extLst>
      <p:ext uri="{BB962C8B-B14F-4D97-AF65-F5344CB8AC3E}">
        <p14:creationId xmlns:p14="http://schemas.microsoft.com/office/powerpoint/2010/main" val="594985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This ‘creative’ re-interpretation of Hanukkah thus sidestepped the Maccabean military deliverance, focusing instead on an unconnected ‘miracle’ unknown to Jews of that day.</a:t>
            </a:r>
          </a:p>
        </p:txBody>
      </p:sp>
    </p:spTree>
    <p:extLst>
      <p:ext uri="{BB962C8B-B14F-4D97-AF65-F5344CB8AC3E}">
        <p14:creationId xmlns:p14="http://schemas.microsoft.com/office/powerpoint/2010/main" val="38802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517525" indent="-517525">
              <a:buFont typeface="+mj-lt"/>
              <a:buAutoNum type="arabicPeriod"/>
            </a:pPr>
            <a:r>
              <a:rPr lang="en-US" sz="4000" dirty="0"/>
              <a:t>Ancient Fake news</a:t>
            </a:r>
          </a:p>
          <a:p>
            <a:pPr marL="461963" indent="-461963">
              <a:buFont typeface="+mj-lt"/>
              <a:buAutoNum type="arabicPeriod"/>
            </a:pPr>
            <a:r>
              <a:rPr lang="en-US" sz="4000" dirty="0">
                <a:solidFill>
                  <a:srgbClr val="FFFF99"/>
                </a:solidFill>
              </a:rPr>
              <a:t>Ancient Real news: resets</a:t>
            </a:r>
          </a:p>
          <a:p>
            <a:pPr marL="914400" lvl="1" indent="-396875">
              <a:buFont typeface="+mj-lt"/>
              <a:buAutoNum type="arabicPeriod"/>
            </a:pPr>
            <a:r>
              <a:rPr lang="en-US" sz="4000" dirty="0">
                <a:solidFill>
                  <a:srgbClr val="FFFF99"/>
                </a:solidFill>
              </a:rPr>
              <a:t>Greek resets were bad </a:t>
            </a:r>
          </a:p>
          <a:p>
            <a:pPr marL="914400" lvl="1" indent="-396875">
              <a:buFont typeface="+mj-lt"/>
              <a:buAutoNum type="arabicPeriod"/>
            </a:pPr>
            <a:r>
              <a:rPr lang="en-US" sz="4000" dirty="0"/>
              <a:t>Hebrew resets were good</a:t>
            </a:r>
          </a:p>
          <a:p>
            <a:pPr marL="461963" indent="-406400">
              <a:buFont typeface="+mj-lt"/>
              <a:buAutoNum type="arabicPeriod"/>
            </a:pPr>
            <a:r>
              <a:rPr lang="en-US" sz="4000" dirty="0"/>
              <a:t> Repeat [Déjà vu all over again]</a:t>
            </a:r>
          </a:p>
        </p:txBody>
      </p:sp>
    </p:spTree>
    <p:extLst>
      <p:ext uri="{BB962C8B-B14F-4D97-AF65-F5344CB8AC3E}">
        <p14:creationId xmlns:p14="http://schemas.microsoft.com/office/powerpoint/2010/main" val="1919787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806D4651-E27C-4104-A087-B0E5939403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285750"/>
            <a:ext cx="4572000" cy="4572000"/>
          </a:xfrm>
          <a:prstGeom prst="rect">
            <a:avLst/>
          </a:prstGeom>
        </p:spPr>
      </p:pic>
    </p:spTree>
    <p:extLst>
      <p:ext uri="{BB962C8B-B14F-4D97-AF65-F5344CB8AC3E}">
        <p14:creationId xmlns:p14="http://schemas.microsoft.com/office/powerpoint/2010/main" val="1903558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Daniel 11.32</a:t>
            </a:r>
            <a:r>
              <a:rPr lang="en-US" sz="4000" dirty="0"/>
              <a:t> The people who know their God shall be strong, and carry out great exploits.</a:t>
            </a:r>
          </a:p>
          <a:p>
            <a:pPr marL="0" indent="0" algn="r" rtl="1">
              <a:buNone/>
            </a:pPr>
            <a:r>
              <a:rPr lang="he-IL" sz="4800" b="1" dirty="0">
                <a:latin typeface="David" panose="020E0502060401010101" pitchFamily="34" charset="-79"/>
                <a:cs typeface="David" panose="020E0502060401010101" pitchFamily="34" charset="-79"/>
              </a:rPr>
              <a:t>וְעַם </a:t>
            </a:r>
            <a:r>
              <a:rPr lang="he-IL" sz="4800" b="1" dirty="0">
                <a:solidFill>
                  <a:srgbClr val="FFFF99"/>
                </a:solidFill>
                <a:latin typeface="David" panose="020E0502060401010101" pitchFamily="34" charset="-79"/>
                <a:cs typeface="David" panose="020E0502060401010101" pitchFamily="34" charset="-79"/>
              </a:rPr>
              <a:t>יֹדְעֵי</a:t>
            </a:r>
            <a:r>
              <a:rPr lang="he-IL" sz="4800" b="1" dirty="0">
                <a:latin typeface="David" panose="020E0502060401010101" pitchFamily="34" charset="-79"/>
                <a:cs typeface="David" panose="020E0502060401010101" pitchFamily="34" charset="-79"/>
              </a:rPr>
              <a:t> אֱלֹהָיו, יַחֲזִקוּ וְעָשׂוּ.</a:t>
            </a:r>
            <a:endParaRPr lang="en-US" sz="4800" b="1" dirty="0">
              <a:latin typeface="David" panose="020E0502060401010101" pitchFamily="34" charset="-79"/>
              <a:cs typeface="David" panose="020E0502060401010101" pitchFamily="34" charset="-79"/>
            </a:endParaRPr>
          </a:p>
          <a:p>
            <a:pPr marL="0" indent="0" algn="r" rtl="1">
              <a:buNone/>
            </a:pPr>
            <a:endParaRPr lang="en-US" sz="48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137196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Daniel 11.32</a:t>
            </a:r>
            <a:r>
              <a:rPr lang="en-US" sz="4000" dirty="0"/>
              <a:t> The people who know their God shall be strong, and carry out great exploits.</a:t>
            </a:r>
          </a:p>
          <a:p>
            <a:pPr marL="461963" indent="-461963">
              <a:buFont typeface="+mj-lt"/>
              <a:buAutoNum type="arabicPeriod"/>
            </a:pPr>
            <a:r>
              <a:rPr lang="en-US" sz="4000" dirty="0"/>
              <a:t>What does it mean to know their G-d?</a:t>
            </a:r>
          </a:p>
        </p:txBody>
      </p:sp>
    </p:spTree>
    <p:extLst>
      <p:ext uri="{BB962C8B-B14F-4D97-AF65-F5344CB8AC3E}">
        <p14:creationId xmlns:p14="http://schemas.microsoft.com/office/powerpoint/2010/main" val="921920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Daniel 11.32</a:t>
            </a:r>
            <a:r>
              <a:rPr lang="en-US" sz="4000" dirty="0"/>
              <a:t> The people who know their God shall be strong, and carry out great exploits.</a:t>
            </a:r>
          </a:p>
          <a:p>
            <a:pPr marL="461963" indent="-461963">
              <a:buFont typeface="+mj-lt"/>
              <a:buAutoNum type="arabicPeriod"/>
            </a:pPr>
            <a:r>
              <a:rPr lang="en-US" sz="4000" dirty="0"/>
              <a:t>What does it mean to know G-d</a:t>
            </a:r>
          </a:p>
          <a:p>
            <a:pPr marL="461963" indent="-461963">
              <a:buFont typeface="+mj-lt"/>
              <a:buAutoNum type="arabicPeriod"/>
            </a:pPr>
            <a:r>
              <a:rPr lang="en-US" sz="4000" dirty="0"/>
              <a:t>How will they be strong?</a:t>
            </a:r>
          </a:p>
        </p:txBody>
      </p:sp>
    </p:spTree>
    <p:extLst>
      <p:ext uri="{BB962C8B-B14F-4D97-AF65-F5344CB8AC3E}">
        <p14:creationId xmlns:p14="http://schemas.microsoft.com/office/powerpoint/2010/main" val="4015099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Daniel 11.32</a:t>
            </a:r>
            <a:r>
              <a:rPr lang="en-US" sz="4000" dirty="0"/>
              <a:t> The people who know their God shall be strong, and carry out great exploits.</a:t>
            </a:r>
          </a:p>
          <a:p>
            <a:pPr marL="461963" indent="-461963">
              <a:buFont typeface="+mj-lt"/>
              <a:buAutoNum type="arabicPeriod"/>
            </a:pPr>
            <a:r>
              <a:rPr lang="en-US" sz="4000" dirty="0"/>
              <a:t>What does it mean to know G-d</a:t>
            </a:r>
          </a:p>
          <a:p>
            <a:pPr marL="461963" indent="-461963">
              <a:buFont typeface="+mj-lt"/>
              <a:buAutoNum type="arabicPeriod"/>
            </a:pPr>
            <a:r>
              <a:rPr lang="en-US" sz="4000" dirty="0"/>
              <a:t>How will they be strong?</a:t>
            </a:r>
          </a:p>
          <a:p>
            <a:pPr marL="461963" indent="-461963">
              <a:buFont typeface="+mj-lt"/>
              <a:buAutoNum type="arabicPeriod"/>
            </a:pPr>
            <a:r>
              <a:rPr lang="en-US" sz="4000" dirty="0"/>
              <a:t>What exploits?</a:t>
            </a:r>
          </a:p>
        </p:txBody>
      </p:sp>
    </p:spTree>
    <p:extLst>
      <p:ext uri="{BB962C8B-B14F-4D97-AF65-F5344CB8AC3E}">
        <p14:creationId xmlns:p14="http://schemas.microsoft.com/office/powerpoint/2010/main" val="3648192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a:extLst>
              <a:ext uri="{FF2B5EF4-FFF2-40B4-BE49-F238E27FC236}">
                <a16:creationId xmlns:a16="http://schemas.microsoft.com/office/drawing/2014/main" id="{730C957D-1DFF-4353-924F-20DDA37F7970}"/>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r="23334"/>
          <a:stretch>
            <a:fillRect/>
          </a:stretch>
        </p:blipFill>
        <p:spPr>
          <a:xfrm>
            <a:off x="1143000" y="0"/>
            <a:ext cx="6743700" cy="5143500"/>
          </a:xfrm>
        </p:spPr>
      </p:pic>
    </p:spTree>
    <p:extLst>
      <p:ext uri="{BB962C8B-B14F-4D97-AF65-F5344CB8AC3E}">
        <p14:creationId xmlns:p14="http://schemas.microsoft.com/office/powerpoint/2010/main" val="269527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Daniel 11:7, 29-30  </a:t>
            </a:r>
            <a:r>
              <a:rPr lang="en-US" sz="4000" dirty="0"/>
              <a:t>“At the appointed time he (ed., Antiochus IV, the Seleucid King of the North) will return and come into the South, but this last time it will not turn out the way it did before. For ships of </a:t>
            </a:r>
            <a:r>
              <a:rPr lang="en-US" sz="4000" dirty="0" err="1"/>
              <a:t>Kittim</a:t>
            </a:r>
            <a:r>
              <a:rPr lang="en-US" sz="4000" dirty="0"/>
              <a:t> (Roman ships from Cyprus) will come against </a:t>
            </a:r>
          </a:p>
        </p:txBody>
      </p:sp>
    </p:spTree>
    <p:extLst>
      <p:ext uri="{BB962C8B-B14F-4D97-AF65-F5344CB8AC3E}">
        <p14:creationId xmlns:p14="http://schemas.microsoft.com/office/powerpoint/2010/main" val="1190542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Daniel 11:7, 29-30   </a:t>
            </a:r>
            <a:r>
              <a:rPr lang="en-US" sz="4000" dirty="0"/>
              <a:t>him. Therefore he will be disheartened and </a:t>
            </a:r>
            <a:r>
              <a:rPr lang="en-US" sz="4000" dirty="0">
                <a:solidFill>
                  <a:srgbClr val="FFFF99"/>
                </a:solidFill>
              </a:rPr>
              <a:t>will return and become enraged at the holy covenant </a:t>
            </a:r>
            <a:r>
              <a:rPr lang="en-US" sz="4000" dirty="0"/>
              <a:t>and take action.</a:t>
            </a:r>
          </a:p>
        </p:txBody>
      </p:sp>
    </p:spTree>
    <p:extLst>
      <p:ext uri="{BB962C8B-B14F-4D97-AF65-F5344CB8AC3E}">
        <p14:creationId xmlns:p14="http://schemas.microsoft.com/office/powerpoint/2010/main" val="974749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Real problem: Why the rage against the holy covenant?</a:t>
            </a:r>
          </a:p>
          <a:p>
            <a:pPr marL="0" indent="0">
              <a:buNone/>
            </a:pPr>
            <a:r>
              <a:rPr lang="en-US" sz="4000" dirty="0"/>
              <a:t>Paul before revelation of Messiah?</a:t>
            </a:r>
          </a:p>
          <a:p>
            <a:pPr marL="0" indent="0">
              <a:buNone/>
            </a:pPr>
            <a:r>
              <a:rPr lang="en-US" sz="4000" baseline="30000" dirty="0"/>
              <a:t>Acts 26.11  </a:t>
            </a:r>
            <a:r>
              <a:rPr lang="en-US" sz="4000" dirty="0"/>
              <a:t>I tried to cause them to blaspheme by punishing them often in the synagogues. </a:t>
            </a:r>
            <a:r>
              <a:rPr lang="en-US" sz="4000" dirty="0">
                <a:solidFill>
                  <a:srgbClr val="FFFF99"/>
                </a:solidFill>
              </a:rPr>
              <a:t>In furious rage against them</a:t>
            </a:r>
            <a:r>
              <a:rPr lang="en-US" sz="4000" dirty="0"/>
              <a:t>, I persecuted them even in foreign cities.</a:t>
            </a:r>
          </a:p>
        </p:txBody>
      </p:sp>
    </p:spTree>
    <p:extLst>
      <p:ext uri="{BB962C8B-B14F-4D97-AF65-F5344CB8AC3E}">
        <p14:creationId xmlns:p14="http://schemas.microsoft.com/office/powerpoint/2010/main" val="3480823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The Greek civilization of </a:t>
            </a:r>
            <a:r>
              <a:rPr lang="en-US" sz="4000" u="sng" dirty="0">
                <a:effectLst/>
                <a:latin typeface="Arial Rounded MT Bold" panose="020F0704030504030204" pitchFamily="34" charset="0"/>
                <a:ea typeface="Calibri" panose="020F0502020204030204" pitchFamily="34" charset="0"/>
                <a:cs typeface="Arial" panose="020B0604020202020204" pitchFamily="34" charset="0"/>
              </a:rPr>
              <a:t>Alexander the Great</a:t>
            </a:r>
            <a:r>
              <a:rPr lang="en-US" sz="4000" dirty="0">
                <a:effectLst/>
                <a:latin typeface="Arial Rounded MT Bold" panose="020F0704030504030204" pitchFamily="34" charset="0"/>
                <a:ea typeface="Calibri" panose="020F0502020204030204" pitchFamily="34" charset="0"/>
                <a:cs typeface="Arial" panose="020B0604020202020204" pitchFamily="34" charset="0"/>
              </a:rPr>
              <a:t> saw itself as the zenith of human achievement:  geometry, astronomy, anatomy, medicine, inventions, theater, music, athletics. Many expressions of sexuality to explore, many gods to know.</a:t>
            </a:r>
            <a:endParaRPr lang="en-US" sz="4000" dirty="0"/>
          </a:p>
        </p:txBody>
      </p:sp>
    </p:spTree>
    <p:extLst>
      <p:ext uri="{BB962C8B-B14F-4D97-AF65-F5344CB8AC3E}">
        <p14:creationId xmlns:p14="http://schemas.microsoft.com/office/powerpoint/2010/main" val="3005195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The Jews, however, were seen as barbarians (</a:t>
            </a:r>
            <a:r>
              <a:rPr lang="en-US" sz="4000" i="1" dirty="0">
                <a:effectLst/>
                <a:latin typeface="Calibri" panose="020F0502020204030204" pitchFamily="34" charset="0"/>
                <a:ea typeface="Calibri" panose="020F0502020204030204" pitchFamily="34" charset="0"/>
              </a:rPr>
              <a:t>β</a:t>
            </a:r>
            <a:r>
              <a:rPr lang="en-US" sz="4000" i="1" dirty="0" err="1">
                <a:effectLst/>
                <a:latin typeface="Calibri" panose="020F0502020204030204" pitchFamily="34" charset="0"/>
                <a:ea typeface="Calibri" panose="020F0502020204030204" pitchFamily="34" charset="0"/>
              </a:rPr>
              <a:t>άρ</a:t>
            </a:r>
            <a:r>
              <a:rPr lang="en-US" sz="4000" i="1" dirty="0">
                <a:effectLst/>
                <a:latin typeface="Calibri" panose="020F0502020204030204" pitchFamily="34" charset="0"/>
                <a:ea typeface="Calibri" panose="020F0502020204030204" pitchFamily="34" charset="0"/>
              </a:rPr>
              <a:t>βαροι</a:t>
            </a:r>
            <a:r>
              <a:rPr lang="en-US" sz="4000" i="1" dirty="0">
                <a:effectLst/>
                <a:latin typeface="Arial Rounded MT Bold" panose="020F0704030504030204" pitchFamily="34" charset="0"/>
                <a:ea typeface="Calibri" panose="020F0502020204030204" pitchFamily="34" charset="0"/>
                <a:cs typeface="Arial" panose="020B0604020202020204" pitchFamily="34" charset="0"/>
              </a:rPr>
              <a:t> / barbaroi</a:t>
            </a:r>
            <a:r>
              <a:rPr lang="en-US" sz="4000" dirty="0">
                <a:effectLst/>
                <a:latin typeface="Arial Rounded MT Bold" panose="020F0704030504030204" pitchFamily="34" charset="0"/>
                <a:ea typeface="Calibri" panose="020F0502020204030204" pitchFamily="34" charset="0"/>
                <a:cs typeface="Arial" panose="020B0604020202020204" pitchFamily="34" charset="0"/>
              </a:rPr>
              <a:t>), a nation who did not speak Greek or follow Greek customs.  Narrow minded monotheists!!</a:t>
            </a:r>
            <a:endParaRPr lang="en-US" sz="4000" dirty="0"/>
          </a:p>
        </p:txBody>
      </p:sp>
    </p:spTree>
    <p:extLst>
      <p:ext uri="{BB962C8B-B14F-4D97-AF65-F5344CB8AC3E}">
        <p14:creationId xmlns:p14="http://schemas.microsoft.com/office/powerpoint/2010/main" val="1903285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2" name="Online Media 1" title="Israeli farmers using drones, not dogs, to herd cattle">
            <a:hlinkClick r:id="" action="ppaction://media"/>
            <a:extLst>
              <a:ext uri="{FF2B5EF4-FFF2-40B4-BE49-F238E27FC236}">
                <a16:creationId xmlns:a16="http://schemas.microsoft.com/office/drawing/2014/main" id="{789F1DD9-B149-4D6C-8678-D731DCB0F425}"/>
              </a:ext>
            </a:extLst>
          </p:cNvPr>
          <p:cNvPicPr>
            <a:picLocks noRot="1" noChangeAspect="1"/>
          </p:cNvPicPr>
          <p:nvPr>
            <a:videoFile r:link="rId1"/>
          </p:nvPr>
        </p:nvPicPr>
        <p:blipFill>
          <a:blip r:embed="rId4"/>
          <a:stretch>
            <a:fillRect/>
          </a:stretch>
        </p:blipFill>
        <p:spPr>
          <a:xfrm>
            <a:off x="294640" y="219075"/>
            <a:ext cx="8382000" cy="4714875"/>
          </a:xfrm>
          <a:prstGeom prst="rect">
            <a:avLst/>
          </a:prstGeom>
        </p:spPr>
      </p:pic>
      <p:sp>
        <p:nvSpPr>
          <p:cNvPr id="3" name="TextBox 2">
            <a:extLst>
              <a:ext uri="{FF2B5EF4-FFF2-40B4-BE49-F238E27FC236}">
                <a16:creationId xmlns:a16="http://schemas.microsoft.com/office/drawing/2014/main" id="{091E79E0-8702-4E5F-8CEE-84120AFA306A}"/>
              </a:ext>
            </a:extLst>
          </p:cNvPr>
          <p:cNvSpPr txBox="1"/>
          <p:nvPr/>
        </p:nvSpPr>
        <p:spPr>
          <a:xfrm>
            <a:off x="206093" y="438150"/>
            <a:ext cx="8731814" cy="707886"/>
          </a:xfrm>
          <a:prstGeom prst="rect">
            <a:avLst/>
          </a:prstGeom>
          <a:noFill/>
        </p:spPr>
        <p:txBody>
          <a:bodyPr wrap="none" rtlCol="0">
            <a:spAutoFit/>
          </a:bodyPr>
          <a:lstStyle/>
          <a:p>
            <a:pPr algn="l"/>
            <a:r>
              <a:rPr lang="en-US" dirty="0"/>
              <a:t>New Israeli spin on cattle ranching</a:t>
            </a:r>
          </a:p>
        </p:txBody>
      </p:sp>
    </p:spTree>
    <p:extLst>
      <p:ext uri="{BB962C8B-B14F-4D97-AF65-F5344CB8AC3E}">
        <p14:creationId xmlns:p14="http://schemas.microsoft.com/office/powerpoint/2010/main" val="80543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Alexander of Macedon had a dream…a ‘one world’ culture, and the glue to unify his world dictatorship would be Greek – Greek language, art, philosophy, education, town planning, local government, religion, etc. Persia (modern Iran) and Galatia (modern Turkey) were the laboratory </a:t>
            </a:r>
            <a:endParaRPr lang="en-US" sz="4000" dirty="0"/>
          </a:p>
        </p:txBody>
      </p:sp>
    </p:spTree>
    <p:extLst>
      <p:ext uri="{BB962C8B-B14F-4D97-AF65-F5344CB8AC3E}">
        <p14:creationId xmlns:p14="http://schemas.microsoft.com/office/powerpoint/2010/main" val="1502411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for his first experiment – a </a:t>
            </a:r>
            <a:r>
              <a:rPr lang="en-US" sz="4000" dirty="0">
                <a:solidFill>
                  <a:srgbClr val="FFFF99"/>
                </a:solidFill>
                <a:effectLst/>
                <a:latin typeface="Arial Rounded MT Bold" panose="020F0704030504030204" pitchFamily="34" charset="0"/>
                <a:ea typeface="Calibri" panose="020F0502020204030204" pitchFamily="34" charset="0"/>
                <a:cs typeface="Arial" panose="020B0604020202020204" pitchFamily="34" charset="0"/>
              </a:rPr>
              <a:t>‘Great Grecian Reset’</a:t>
            </a:r>
            <a:r>
              <a:rPr lang="en-US" sz="4000" dirty="0">
                <a:effectLst/>
                <a:latin typeface="Arial Rounded MT Bold" panose="020F0704030504030204" pitchFamily="34" charset="0"/>
                <a:ea typeface="Calibri" panose="020F0502020204030204" pitchFamily="34" charset="0"/>
                <a:cs typeface="Arial" panose="020B0604020202020204" pitchFamily="34" charset="0"/>
              </a:rPr>
              <a:t> for the planet. Alexander planned to homogenize the populations of Asia and Europe into one huge world-encompassing Hellenistic empire.</a:t>
            </a:r>
            <a:br>
              <a:rPr lang="en-US" sz="4000" dirty="0">
                <a:effectLst/>
                <a:latin typeface="Arial Rounded MT Bold" panose="020F0704030504030204" pitchFamily="34" charset="0"/>
                <a:ea typeface="Calibri" panose="020F0502020204030204" pitchFamily="34" charset="0"/>
                <a:cs typeface="Arial" panose="020B0604020202020204" pitchFamily="34" charset="0"/>
              </a:rPr>
            </a:br>
            <a:endParaRPr lang="en-US" sz="4000" dirty="0"/>
          </a:p>
        </p:txBody>
      </p:sp>
    </p:spTree>
    <p:extLst>
      <p:ext uri="{BB962C8B-B14F-4D97-AF65-F5344CB8AC3E}">
        <p14:creationId xmlns:p14="http://schemas.microsoft.com/office/powerpoint/2010/main" val="2024521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Greeks had a GREAT cultural ideal that they wanted to impose on the world.</a:t>
            </a:r>
          </a:p>
          <a:p>
            <a:pPr marL="0" indent="0">
              <a:buNone/>
            </a:pPr>
            <a:r>
              <a:rPr lang="en-US" sz="4000" dirty="0"/>
              <a:t>Refining </a:t>
            </a:r>
            <a:r>
              <a:rPr lang="en-US" sz="4000" u="sng" dirty="0"/>
              <a:t>reset</a:t>
            </a:r>
            <a:r>
              <a:rPr lang="en-US" sz="4000" dirty="0"/>
              <a:t> of the primitive world of Jews and other barbarians!</a:t>
            </a:r>
          </a:p>
        </p:txBody>
      </p:sp>
    </p:spTree>
    <p:extLst>
      <p:ext uri="{BB962C8B-B14F-4D97-AF65-F5344CB8AC3E}">
        <p14:creationId xmlns:p14="http://schemas.microsoft.com/office/powerpoint/2010/main" val="3659079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04787" y="285749"/>
            <a:ext cx="4824413"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3600" dirty="0">
                <a:effectLst/>
                <a:latin typeface="Arial Rounded MT Bold" panose="020F0704030504030204" pitchFamily="34" charset="0"/>
                <a:ea typeface="Calibri" panose="020F0502020204030204" pitchFamily="34" charset="0"/>
                <a:cs typeface="Arial" panose="020B0604020202020204" pitchFamily="34" charset="0"/>
              </a:rPr>
              <a:t>The Romans picked up this cause: Pompey [106 BCE to 48 BCE] searched conquered lands of the east for Alexander's 260-year-old cloak, which he then wore as a sign of greatness and authority</a:t>
            </a:r>
            <a:endParaRPr lang="en-US" sz="6600" dirty="0"/>
          </a:p>
        </p:txBody>
      </p:sp>
      <p:pic>
        <p:nvPicPr>
          <p:cNvPr id="5122" name="Picture 2" descr="Pompey the Great | Roman statesman | Britannica">
            <a:extLst>
              <a:ext uri="{FF2B5EF4-FFF2-40B4-BE49-F238E27FC236}">
                <a16:creationId xmlns:a16="http://schemas.microsoft.com/office/drawing/2014/main" id="{7D032A12-CBEE-424A-A7E7-7493042388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9911" y="428625"/>
            <a:ext cx="3762375"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043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0242" name="Picture 2" descr="Pompey the Great: 'Roman Alexander'? | Parallel Lives, Also BC Afterglows  In AD">
            <a:extLst>
              <a:ext uri="{FF2B5EF4-FFF2-40B4-BE49-F238E27FC236}">
                <a16:creationId xmlns:a16="http://schemas.microsoft.com/office/drawing/2014/main" id="{9EB65339-8832-4BEC-98FA-AA4EFFBE8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36891"/>
            <a:ext cx="7010400" cy="46697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2A696E3-9319-4D99-A134-4C9282A050A9}"/>
              </a:ext>
            </a:extLst>
          </p:cNvPr>
          <p:cNvSpPr txBox="1"/>
          <p:nvPr/>
        </p:nvSpPr>
        <p:spPr>
          <a:xfrm>
            <a:off x="1050634" y="514350"/>
            <a:ext cx="7286225"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Pompey in Alexander’s cloak</a:t>
            </a:r>
          </a:p>
        </p:txBody>
      </p:sp>
    </p:spTree>
    <p:extLst>
      <p:ext uri="{BB962C8B-B14F-4D97-AF65-F5344CB8AC3E}">
        <p14:creationId xmlns:p14="http://schemas.microsoft.com/office/powerpoint/2010/main" val="37203119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Julius Caesar had an equestrian bronze statue of Alexander on horseback, re-dedicated, replacing Alexander's head with his own.</a:t>
            </a:r>
            <a:endParaRPr lang="en-US" sz="7200" dirty="0"/>
          </a:p>
        </p:txBody>
      </p:sp>
    </p:spTree>
    <p:extLst>
      <p:ext uri="{BB962C8B-B14F-4D97-AF65-F5344CB8AC3E}">
        <p14:creationId xmlns:p14="http://schemas.microsoft.com/office/powerpoint/2010/main" val="1609835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517525" indent="-517525">
              <a:buFont typeface="+mj-lt"/>
              <a:buAutoNum type="arabicPeriod"/>
            </a:pPr>
            <a:r>
              <a:rPr lang="en-US" sz="4000" dirty="0"/>
              <a:t>Ancient Fake news</a:t>
            </a:r>
          </a:p>
          <a:p>
            <a:pPr marL="461963" indent="-461963">
              <a:buFont typeface="+mj-lt"/>
              <a:buAutoNum type="arabicPeriod"/>
            </a:pPr>
            <a:r>
              <a:rPr lang="en-US" sz="4000" dirty="0"/>
              <a:t>Ancient Real news: resets</a:t>
            </a:r>
          </a:p>
          <a:p>
            <a:pPr marL="914400" lvl="1" indent="-396875">
              <a:buFont typeface="+mj-lt"/>
              <a:buAutoNum type="arabicPeriod"/>
            </a:pPr>
            <a:r>
              <a:rPr lang="en-US" sz="4000" dirty="0"/>
              <a:t>Greek resets were bad </a:t>
            </a:r>
          </a:p>
          <a:p>
            <a:pPr marL="914400" lvl="1" indent="-396875">
              <a:buFont typeface="+mj-lt"/>
              <a:buAutoNum type="arabicPeriod"/>
            </a:pPr>
            <a:r>
              <a:rPr lang="en-US" sz="4000" dirty="0">
                <a:solidFill>
                  <a:srgbClr val="FFFF99"/>
                </a:solidFill>
              </a:rPr>
              <a:t>Hebrew resets were good</a:t>
            </a:r>
          </a:p>
          <a:p>
            <a:pPr marL="517525" lvl="1" indent="-517525">
              <a:buFont typeface="+mj-lt"/>
              <a:buAutoNum type="arabicPeriod"/>
            </a:pPr>
            <a:r>
              <a:rPr lang="en-US" sz="4000" dirty="0"/>
              <a:t> Repeat [Déjà vu all over again]</a:t>
            </a:r>
          </a:p>
          <a:p>
            <a:pPr marL="517525" lvl="1" indent="0">
              <a:buNone/>
            </a:pPr>
            <a:endParaRPr lang="en-US" sz="4000" dirty="0">
              <a:solidFill>
                <a:srgbClr val="FFFF99"/>
              </a:solidFill>
            </a:endParaRPr>
          </a:p>
        </p:txBody>
      </p:sp>
    </p:spTree>
    <p:extLst>
      <p:ext uri="{BB962C8B-B14F-4D97-AF65-F5344CB8AC3E}">
        <p14:creationId xmlns:p14="http://schemas.microsoft.com/office/powerpoint/2010/main" val="29001281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Israel refused to bow the knee to Greece because they had already bowed the knee to </a:t>
            </a:r>
            <a:r>
              <a:rPr lang="en-US" sz="4000" cap="small" dirty="0"/>
              <a:t>Adoni</a:t>
            </a:r>
            <a:r>
              <a:rPr lang="en-US" sz="4000" dirty="0"/>
              <a:t> and His strategy. For the God of Jacob also had a dream, and His prophetic dream predates and supersedes Alexander’s. </a:t>
            </a:r>
          </a:p>
        </p:txBody>
      </p:sp>
    </p:spTree>
    <p:extLst>
      <p:ext uri="{BB962C8B-B14F-4D97-AF65-F5344CB8AC3E}">
        <p14:creationId xmlns:p14="http://schemas.microsoft.com/office/powerpoint/2010/main" val="9683776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cap="small" dirty="0"/>
              <a:t>Adoni</a:t>
            </a:r>
            <a:r>
              <a:rPr lang="en-US" sz="4000" dirty="0"/>
              <a:t> gave gifts and a calling to the Jewish people, and promised that they would bring life from the dead to the entire planet </a:t>
            </a:r>
            <a:r>
              <a:rPr lang="en-US" sz="4000" baseline="30000" dirty="0"/>
              <a:t>(Ro 11:28-29)</a:t>
            </a:r>
            <a:r>
              <a:rPr lang="en-US" sz="4000" dirty="0"/>
              <a:t>. </a:t>
            </a:r>
            <a:r>
              <a:rPr lang="en-US" sz="4000" cap="small" dirty="0"/>
              <a:t>Adoni</a:t>
            </a:r>
            <a:r>
              <a:rPr lang="en-US" sz="4000" dirty="0"/>
              <a:t> vowed to make Jerusalem the capital of the world. </a:t>
            </a:r>
          </a:p>
        </p:txBody>
      </p:sp>
    </p:spTree>
    <p:extLst>
      <p:ext uri="{BB962C8B-B14F-4D97-AF65-F5344CB8AC3E}">
        <p14:creationId xmlns:p14="http://schemas.microsoft.com/office/powerpoint/2010/main" val="8257099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God of Jacob’s biblical and prophetic description of this future vision could be called His </a:t>
            </a:r>
            <a:r>
              <a:rPr lang="en-US" sz="4000" dirty="0">
                <a:solidFill>
                  <a:srgbClr val="FFFF99"/>
                </a:solidFill>
              </a:rPr>
              <a:t>‘Great Hebrew Reset.’ </a:t>
            </a:r>
          </a:p>
        </p:txBody>
      </p:sp>
    </p:spTree>
    <p:extLst>
      <p:ext uri="{BB962C8B-B14F-4D97-AF65-F5344CB8AC3E}">
        <p14:creationId xmlns:p14="http://schemas.microsoft.com/office/powerpoint/2010/main" val="383732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026" name="Picture 2" descr="Israeli flag and banner ‘thank you Mossad’ hung on bridge in Tehran">
            <a:extLst>
              <a:ext uri="{FF2B5EF4-FFF2-40B4-BE49-F238E27FC236}">
                <a16:creationId xmlns:a16="http://schemas.microsoft.com/office/drawing/2014/main" id="{FD1F9D91-95C3-404E-83B7-CEB1D99906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3" y="260349"/>
            <a:ext cx="8620127" cy="45974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115B9E3-18F4-4628-A3D5-5FC0C2F55FA8}"/>
              </a:ext>
            </a:extLst>
          </p:cNvPr>
          <p:cNvSpPr txBox="1"/>
          <p:nvPr/>
        </p:nvSpPr>
        <p:spPr>
          <a:xfrm>
            <a:off x="238123" y="285749"/>
            <a:ext cx="7501734" cy="1323439"/>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“Thank you Mossad,” hung in </a:t>
            </a:r>
          </a:p>
          <a:p>
            <a:pPr algn="l"/>
            <a:r>
              <a:rPr lang="en-US" dirty="0">
                <a:effectLst>
                  <a:outerShdw blurRad="38100" dist="38100" dir="2700000" algn="tl">
                    <a:srgbClr val="000000">
                      <a:alpha val="43137"/>
                    </a:srgbClr>
                  </a:outerShdw>
                </a:effectLst>
              </a:rPr>
              <a:t>Teheran on overpass</a:t>
            </a:r>
            <a:r>
              <a:rPr lang="en-US" dirty="0"/>
              <a:t>!</a:t>
            </a:r>
          </a:p>
        </p:txBody>
      </p:sp>
    </p:spTree>
    <p:extLst>
      <p:ext uri="{BB962C8B-B14F-4D97-AF65-F5344CB8AC3E}">
        <p14:creationId xmlns:p14="http://schemas.microsoft.com/office/powerpoint/2010/main" val="29105078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Yeshayahu/Is 2.1-3 </a:t>
            </a:r>
            <a:r>
              <a:rPr lang="en-US" sz="4000" dirty="0"/>
              <a:t>It will come to pass in the last days that the mountain of </a:t>
            </a:r>
            <a:r>
              <a:rPr lang="en-US" sz="4000" cap="small" dirty="0" err="1"/>
              <a:t>Adoni</a:t>
            </a:r>
            <a:r>
              <a:rPr lang="en-US" sz="4000" dirty="0" err="1"/>
              <a:t>’s</a:t>
            </a:r>
            <a:r>
              <a:rPr lang="en-US" sz="4000" dirty="0"/>
              <a:t> House will stand firm as head of the mountains and will be exalted above the hills. So all nations will flow to it. Then many peoples will go and say:</a:t>
            </a:r>
          </a:p>
        </p:txBody>
      </p:sp>
    </p:spTree>
    <p:extLst>
      <p:ext uri="{BB962C8B-B14F-4D97-AF65-F5344CB8AC3E}">
        <p14:creationId xmlns:p14="http://schemas.microsoft.com/office/powerpoint/2010/main" val="35928252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Yeshayahu/Is 2.1-3 </a:t>
            </a:r>
            <a:r>
              <a:rPr lang="en-US" sz="4000" dirty="0"/>
              <a:t>“Come, let us go up to the mountain of </a:t>
            </a:r>
            <a:r>
              <a:rPr lang="en-US" sz="4000" cap="small" dirty="0"/>
              <a:t>Adoni</a:t>
            </a:r>
            <a:r>
              <a:rPr lang="en-US" sz="4000" dirty="0"/>
              <a:t>, to the House of the God of Jacob! Then He will teach us His ways, and we will walk in His paths.” For Torah will go forth from Zion and the word of </a:t>
            </a:r>
            <a:r>
              <a:rPr lang="en-US" sz="4000" cap="small" dirty="0"/>
              <a:t>Adoni</a:t>
            </a:r>
            <a:r>
              <a:rPr lang="en-US" sz="4000" dirty="0"/>
              <a:t> from Jerusalem.</a:t>
            </a:r>
          </a:p>
        </p:txBody>
      </p:sp>
    </p:spTree>
    <p:extLst>
      <p:ext uri="{BB962C8B-B14F-4D97-AF65-F5344CB8AC3E}">
        <p14:creationId xmlns:p14="http://schemas.microsoft.com/office/powerpoint/2010/main" val="14418307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Yeshayahu /Is 2. 4-5 </a:t>
            </a:r>
            <a:r>
              <a:rPr lang="en-US" sz="4000" dirty="0"/>
              <a:t>He will judge between the nations and decide for many peoples. They will beat their swords into plowshares, and their spears into pruning knives. Nation will not lift up sword against nation, nor will they learn war any more. Come house of Jacob, let us walk in the light of </a:t>
            </a:r>
            <a:r>
              <a:rPr lang="en-US" sz="4000" cap="small" dirty="0"/>
              <a:t>Adoni</a:t>
            </a:r>
            <a:r>
              <a:rPr lang="en-US" sz="4000" dirty="0"/>
              <a:t>.</a:t>
            </a:r>
          </a:p>
        </p:txBody>
      </p:sp>
    </p:spTree>
    <p:extLst>
      <p:ext uri="{BB962C8B-B14F-4D97-AF65-F5344CB8AC3E}">
        <p14:creationId xmlns:p14="http://schemas.microsoft.com/office/powerpoint/2010/main" val="27136327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Yeshayahu/Is 11.9</a:t>
            </a:r>
            <a:r>
              <a:rPr lang="en-US" sz="4000" dirty="0"/>
              <a:t> For the earth will be full of the knowledge of </a:t>
            </a:r>
            <a:r>
              <a:rPr lang="en-US" sz="4000" cap="small" dirty="0"/>
              <a:t>Adoni</a:t>
            </a:r>
            <a:r>
              <a:rPr lang="en-US" sz="4000" dirty="0"/>
              <a:t>, as the waters cover the sea.</a:t>
            </a:r>
          </a:p>
        </p:txBody>
      </p:sp>
    </p:spTree>
    <p:extLst>
      <p:ext uri="{BB962C8B-B14F-4D97-AF65-F5344CB8AC3E}">
        <p14:creationId xmlns:p14="http://schemas.microsoft.com/office/powerpoint/2010/main" val="2912255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There is massive spiritual warfare, emotional distress, discouragement, weakness of faith, near defeat, at the intersections of the two plans of resetting the world.</a:t>
            </a:r>
          </a:p>
          <a:p>
            <a:pPr marL="0" indent="0">
              <a:buNone/>
            </a:pPr>
            <a:r>
              <a:rPr lang="en-US" sz="4000" dirty="0"/>
              <a:t>Border wars!</a:t>
            </a:r>
          </a:p>
        </p:txBody>
      </p:sp>
    </p:spTree>
    <p:extLst>
      <p:ext uri="{BB962C8B-B14F-4D97-AF65-F5344CB8AC3E}">
        <p14:creationId xmlns:p14="http://schemas.microsoft.com/office/powerpoint/2010/main" val="33799450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Thomas Jefferson once wrote, “The tree of liberty must be refreshed from time to time with the blood of patriots and tyrants. It is it’s natural manure.” The Bible does not shrink from revealing that the God of the Hebrews is a God who is prepared to fight His enemies and defend His children</a:t>
            </a:r>
            <a:endParaRPr lang="en-US" sz="4000" dirty="0"/>
          </a:p>
        </p:txBody>
      </p:sp>
    </p:spTree>
    <p:extLst>
      <p:ext uri="{BB962C8B-B14F-4D97-AF65-F5344CB8AC3E}">
        <p14:creationId xmlns:p14="http://schemas.microsoft.com/office/powerpoint/2010/main" val="36895802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Eph 6.10-12</a:t>
            </a:r>
            <a:r>
              <a:rPr lang="en-US" sz="4000" dirty="0"/>
              <a:t> Finally, grow powerful in union with the Lord, in union with his mighty strength! Use all the armor and weaponry that God provides, so that you will be able to stand against the deceptive tactics of the Adversary. </a:t>
            </a:r>
          </a:p>
        </p:txBody>
      </p:sp>
    </p:spTree>
    <p:extLst>
      <p:ext uri="{BB962C8B-B14F-4D97-AF65-F5344CB8AC3E}">
        <p14:creationId xmlns:p14="http://schemas.microsoft.com/office/powerpoint/2010/main" val="17886576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Eph 6.10-12</a:t>
            </a:r>
            <a:r>
              <a:rPr lang="en-US" sz="4000" dirty="0"/>
              <a:t> For we are not struggling against human beings, but against the rulers, authorities and cosmic powers governing this darkness, against the spiritual forces of evil in the heavenly realm.</a:t>
            </a:r>
          </a:p>
        </p:txBody>
      </p:sp>
    </p:spTree>
    <p:extLst>
      <p:ext uri="{BB962C8B-B14F-4D97-AF65-F5344CB8AC3E}">
        <p14:creationId xmlns:p14="http://schemas.microsoft.com/office/powerpoint/2010/main" val="21537565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err="1"/>
              <a:t>Mes</a:t>
            </a:r>
            <a:r>
              <a:rPr lang="en-US" sz="4000" baseline="30000" dirty="0"/>
              <a:t> Jew/Heb 11.33-34</a:t>
            </a:r>
            <a:r>
              <a:rPr lang="en-US" sz="4000" dirty="0"/>
              <a:t> By faith they … administered justice, obtained promises, shut the mouths of lions,  quenched the power of fire, escaped the edge of the sword, were made strong out of weakness, became mighty in war, and made foreign armies flee.</a:t>
            </a:r>
          </a:p>
        </p:txBody>
      </p:sp>
    </p:spTree>
    <p:extLst>
      <p:ext uri="{BB962C8B-B14F-4D97-AF65-F5344CB8AC3E}">
        <p14:creationId xmlns:p14="http://schemas.microsoft.com/office/powerpoint/2010/main" val="29963287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marR="0" indent="0">
              <a:lnSpc>
                <a:spcPct val="115000"/>
              </a:lnSpc>
              <a:spcBef>
                <a:spcPts val="0"/>
              </a:spcBef>
              <a:spcAft>
                <a:spcPts val="1000"/>
              </a:spcAft>
              <a:buNone/>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Antiochus Epiphanes IV, the </a:t>
            </a:r>
            <a:r>
              <a:rPr lang="en-US" sz="4000" dirty="0">
                <a:latin typeface="Arial Rounded MT Bold" panose="020F0704030504030204" pitchFamily="34" charset="0"/>
                <a:ea typeface="Calibri" panose="020F0502020204030204" pitchFamily="34" charset="0"/>
                <a:cs typeface="Arial" panose="020B0604020202020204" pitchFamily="34" charset="0"/>
              </a:rPr>
              <a:t>Syrian Greek emperor, </a:t>
            </a:r>
            <a:r>
              <a:rPr lang="en-US" sz="4000" dirty="0">
                <a:effectLst/>
                <a:latin typeface="Arial Rounded MT Bold" panose="020F0704030504030204" pitchFamily="34" charset="0"/>
                <a:ea typeface="Calibri" panose="020F0502020204030204" pitchFamily="34" charset="0"/>
                <a:cs typeface="Arial" panose="020B0604020202020204" pitchFamily="34" charset="0"/>
              </a:rPr>
              <a:t>would strengthen the hand of Hellenistic Jewish apostates, those who sided with Alexander’s Greek ‘one-world vision.’ Scripture describes those assimilated and ‘secularized’ Jews as those “who abandon the </a:t>
            </a:r>
            <a:endParaRPr lang="en-US" sz="4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62840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026" name="Picture 2" descr="Israeli flag and banner ‘thank you Mossad’ hung on bridge in Tehran">
            <a:extLst>
              <a:ext uri="{FF2B5EF4-FFF2-40B4-BE49-F238E27FC236}">
                <a16:creationId xmlns:a16="http://schemas.microsoft.com/office/drawing/2014/main" id="{FD1F9D91-95C3-404E-83B7-CEB1D99906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741" t="29339" r="25856" b="19890"/>
          <a:stretch/>
        </p:blipFill>
        <p:spPr bwMode="auto">
          <a:xfrm>
            <a:off x="4191000" y="275235"/>
            <a:ext cx="4648200" cy="45930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115B9E3-18F4-4628-A3D5-5FC0C2F55FA8}"/>
              </a:ext>
            </a:extLst>
          </p:cNvPr>
          <p:cNvSpPr txBox="1"/>
          <p:nvPr/>
        </p:nvSpPr>
        <p:spPr>
          <a:xfrm>
            <a:off x="238123" y="285749"/>
            <a:ext cx="3952877" cy="2554545"/>
          </a:xfrm>
          <a:prstGeom prst="rect">
            <a:avLst/>
          </a:prstGeom>
          <a:noFill/>
        </p:spPr>
        <p:txBody>
          <a:bodyPr wrap="square" rtlCol="0">
            <a:spAutoFit/>
          </a:bodyPr>
          <a:lstStyle/>
          <a:p>
            <a:pPr algn="l"/>
            <a:r>
              <a:rPr lang="en-US" dirty="0">
                <a:effectLst>
                  <a:outerShdw blurRad="38100" dist="38100" dir="2700000" algn="tl">
                    <a:srgbClr val="000000">
                      <a:alpha val="43137"/>
                    </a:srgbClr>
                  </a:outerShdw>
                </a:effectLst>
              </a:rPr>
              <a:t>“Thank you Mossad,” hung in Teheran on an overpass</a:t>
            </a:r>
            <a:r>
              <a:rPr lang="en-US" dirty="0"/>
              <a:t>!</a:t>
            </a:r>
          </a:p>
        </p:txBody>
      </p:sp>
    </p:spTree>
    <p:extLst>
      <p:ext uri="{BB962C8B-B14F-4D97-AF65-F5344CB8AC3E}">
        <p14:creationId xmlns:p14="http://schemas.microsoft.com/office/powerpoint/2010/main" val="15718699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marR="0" indent="0">
              <a:lnSpc>
                <a:spcPct val="115000"/>
              </a:lnSpc>
              <a:spcBef>
                <a:spcPts val="0"/>
              </a:spcBef>
              <a:spcAft>
                <a:spcPts val="1000"/>
              </a:spcAft>
              <a:buNone/>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holy (Mosaic) covenant and act wickedly toward it.” But those who were faithful to </a:t>
            </a:r>
            <a:r>
              <a:rPr lang="en-US" sz="4000" cap="small" dirty="0">
                <a:effectLst/>
                <a:latin typeface="Arial Rounded MT Bold" panose="020F0704030504030204" pitchFamily="34" charset="0"/>
                <a:ea typeface="Calibri" panose="020F0502020204030204" pitchFamily="34" charset="0"/>
                <a:cs typeface="Arial" panose="020B0604020202020204" pitchFamily="34" charset="0"/>
              </a:rPr>
              <a:t>Adoni</a:t>
            </a:r>
            <a:r>
              <a:rPr lang="en-US" sz="4000" dirty="0">
                <a:effectLst/>
                <a:latin typeface="Arial Rounded MT Bold" panose="020F0704030504030204" pitchFamily="34" charset="0"/>
                <a:ea typeface="Calibri" panose="020F0502020204030204" pitchFamily="34" charset="0"/>
                <a:cs typeface="Arial" panose="020B0604020202020204" pitchFamily="34" charset="0"/>
              </a:rPr>
              <a:t> and to His covenant commands were valiant in teaching, as well as courageous on the battlefield.  </a:t>
            </a:r>
            <a:endParaRPr lang="en-US" sz="4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084100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effectLst/>
                <a:latin typeface="Arial Rounded MT Bold" panose="020F0704030504030204" pitchFamily="34" charset="0"/>
                <a:ea typeface="Calibri" panose="020F0502020204030204" pitchFamily="34" charset="0"/>
                <a:cs typeface="Arial" panose="020B0604020202020204" pitchFamily="34" charset="0"/>
              </a:rPr>
              <a:t>Dan 11.30 </a:t>
            </a:r>
            <a:r>
              <a:rPr lang="en-US" sz="4000" dirty="0">
                <a:effectLst/>
                <a:latin typeface="Arial Rounded MT Bold" panose="020F0704030504030204" pitchFamily="34" charset="0"/>
                <a:ea typeface="Calibri" panose="020F0502020204030204" pitchFamily="34" charset="0"/>
                <a:cs typeface="Arial" panose="020B0604020202020204" pitchFamily="34" charset="0"/>
              </a:rPr>
              <a:t>So he will come back and pay attention to those who abandon the holy covenant. Forces from him will arise, desecrate the sanctuary fortress, and do away with the regular sacrifice.</a:t>
            </a:r>
            <a:endParaRPr lang="en-US" sz="7200" dirty="0"/>
          </a:p>
        </p:txBody>
      </p:sp>
    </p:spTree>
    <p:extLst>
      <p:ext uri="{BB962C8B-B14F-4D97-AF65-F5344CB8AC3E}">
        <p14:creationId xmlns:p14="http://schemas.microsoft.com/office/powerpoint/2010/main" val="14433191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Isaiah foresees what will happen when the Jewish people embrace Messiah their Light, and then spread that light across the globe in a ‘</a:t>
            </a:r>
            <a:r>
              <a:rPr lang="en-US" sz="4000" dirty="0">
                <a:solidFill>
                  <a:srgbClr val="FFFF99"/>
                </a:solidFill>
                <a:effectLst/>
                <a:latin typeface="Arial Rounded MT Bold" panose="020F0704030504030204" pitchFamily="34" charset="0"/>
                <a:ea typeface="Calibri" panose="020F0502020204030204" pitchFamily="34" charset="0"/>
                <a:cs typeface="Arial" panose="020B0604020202020204" pitchFamily="34" charset="0"/>
              </a:rPr>
              <a:t>Great Hebrew Reset</a:t>
            </a:r>
            <a:r>
              <a:rPr lang="en-US" sz="4000" dirty="0">
                <a:effectLst/>
                <a:latin typeface="Arial Rounded MT Bold" panose="020F0704030504030204" pitchFamily="34" charset="0"/>
                <a:ea typeface="Calibri" panose="020F0502020204030204" pitchFamily="34" charset="0"/>
                <a:cs typeface="Arial" panose="020B0604020202020204" pitchFamily="34" charset="0"/>
              </a:rPr>
              <a:t>:’ “Arise, shine; for your light has come, and the glory of </a:t>
            </a:r>
            <a:r>
              <a:rPr lang="en-US" sz="4000" cap="small" dirty="0">
                <a:effectLst/>
                <a:latin typeface="Arial Rounded MT Bold" panose="020F0704030504030204" pitchFamily="34" charset="0"/>
                <a:ea typeface="Calibri" panose="020F0502020204030204" pitchFamily="34" charset="0"/>
                <a:cs typeface="Arial" panose="020B0604020202020204" pitchFamily="34" charset="0"/>
              </a:rPr>
              <a:t>Adoni</a:t>
            </a:r>
            <a:r>
              <a:rPr lang="en-US" sz="4000" dirty="0">
                <a:effectLst/>
                <a:latin typeface="Arial Rounded MT Bold" panose="020F0704030504030204" pitchFamily="34" charset="0"/>
                <a:ea typeface="Calibri" panose="020F0502020204030204" pitchFamily="34" charset="0"/>
                <a:cs typeface="Arial" panose="020B0604020202020204" pitchFamily="34" charset="0"/>
              </a:rPr>
              <a:t> has risen upon you. </a:t>
            </a:r>
            <a:endParaRPr lang="en-US" sz="5400" dirty="0"/>
          </a:p>
        </p:txBody>
      </p:sp>
    </p:spTree>
    <p:extLst>
      <p:ext uri="{BB962C8B-B14F-4D97-AF65-F5344CB8AC3E}">
        <p14:creationId xmlns:p14="http://schemas.microsoft.com/office/powerpoint/2010/main" val="7884748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dirty="0">
                <a:effectLst/>
                <a:latin typeface="Arial Rounded MT Bold" panose="020F0704030504030204" pitchFamily="34" charset="0"/>
                <a:ea typeface="Calibri" panose="020F0502020204030204" pitchFamily="34" charset="0"/>
                <a:cs typeface="Arial" panose="020B0604020202020204" pitchFamily="34" charset="0"/>
              </a:rPr>
              <a:t>For behold, darkness will cover the earth and deep darkness the peoples. But </a:t>
            </a:r>
            <a:r>
              <a:rPr lang="en-US" sz="4000" cap="small" dirty="0">
                <a:effectLst/>
                <a:latin typeface="Arial Rounded MT Bold" panose="020F0704030504030204" pitchFamily="34" charset="0"/>
                <a:ea typeface="Calibri" panose="020F0502020204030204" pitchFamily="34" charset="0"/>
                <a:cs typeface="Arial" panose="020B0604020202020204" pitchFamily="34" charset="0"/>
              </a:rPr>
              <a:t>Adoni</a:t>
            </a:r>
            <a:r>
              <a:rPr lang="en-US" sz="3600" dirty="0">
                <a:effectLst/>
                <a:latin typeface="Arial Rounded MT Bold" panose="020F0704030504030204" pitchFamily="34" charset="0"/>
                <a:ea typeface="Calibri" panose="020F0502020204030204" pitchFamily="34" charset="0"/>
                <a:cs typeface="Arial" panose="020B0604020202020204" pitchFamily="34" charset="0"/>
              </a:rPr>
              <a:t> will rise upon you and His glory will appear upon you. Nations will come to your light, and kings to the brightness of your rising” </a:t>
            </a:r>
            <a:r>
              <a:rPr lang="en-US" sz="3600" i="1" baseline="30000" dirty="0">
                <a:effectLst/>
                <a:latin typeface="Arial Rounded MT Bold" panose="020F0704030504030204" pitchFamily="34" charset="0"/>
                <a:ea typeface="Calibri" panose="020F0502020204030204" pitchFamily="34" charset="0"/>
                <a:cs typeface="Arial" panose="020B0604020202020204" pitchFamily="34" charset="0"/>
              </a:rPr>
              <a:t>Isaiah 60:1-3</a:t>
            </a:r>
            <a:r>
              <a:rPr lang="en-US" sz="3600" dirty="0">
                <a:effectLst/>
                <a:latin typeface="Arial Rounded MT Bold" panose="020F0704030504030204" pitchFamily="34" charset="0"/>
                <a:ea typeface="Calibri" panose="020F0502020204030204" pitchFamily="34" charset="0"/>
                <a:cs typeface="Arial" panose="020B0604020202020204" pitchFamily="34" charset="0"/>
              </a:rPr>
              <a:t>. The fulfilment of Hanukkah is on its way!</a:t>
            </a:r>
            <a:endParaRPr lang="en-US" sz="4800" dirty="0"/>
          </a:p>
        </p:txBody>
      </p:sp>
    </p:spTree>
    <p:extLst>
      <p:ext uri="{BB962C8B-B14F-4D97-AF65-F5344CB8AC3E}">
        <p14:creationId xmlns:p14="http://schemas.microsoft.com/office/powerpoint/2010/main" val="42579107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517525" indent="-517525">
              <a:buFont typeface="+mj-lt"/>
              <a:buAutoNum type="arabicPeriod"/>
            </a:pPr>
            <a:r>
              <a:rPr lang="en-US" sz="4000" dirty="0"/>
              <a:t>Ancient Fake news</a:t>
            </a:r>
          </a:p>
          <a:p>
            <a:pPr marL="461963" indent="-461963">
              <a:buFont typeface="+mj-lt"/>
              <a:buAutoNum type="arabicPeriod"/>
            </a:pPr>
            <a:r>
              <a:rPr lang="en-US" sz="4000" dirty="0"/>
              <a:t>Ancient Real news: resets</a:t>
            </a:r>
          </a:p>
          <a:p>
            <a:pPr marL="914400" lvl="1" indent="-396875">
              <a:buFont typeface="+mj-lt"/>
              <a:buAutoNum type="arabicPeriod"/>
            </a:pPr>
            <a:r>
              <a:rPr lang="en-US" sz="4000" dirty="0"/>
              <a:t>Greek resets were bad </a:t>
            </a:r>
          </a:p>
          <a:p>
            <a:pPr marL="914400" lvl="1" indent="-396875">
              <a:buFont typeface="+mj-lt"/>
              <a:buAutoNum type="arabicPeriod"/>
            </a:pPr>
            <a:r>
              <a:rPr lang="en-US" sz="4000" dirty="0"/>
              <a:t>Hebrew resets were good</a:t>
            </a:r>
          </a:p>
          <a:p>
            <a:pPr marL="517525" lvl="1" indent="-517525">
              <a:buFont typeface="+mj-lt"/>
              <a:buAutoNum type="arabicPeriod"/>
            </a:pPr>
            <a:r>
              <a:rPr lang="en-US" sz="4000" dirty="0"/>
              <a:t> </a:t>
            </a:r>
            <a:r>
              <a:rPr lang="en-US" sz="4000" dirty="0">
                <a:solidFill>
                  <a:srgbClr val="FFFF99"/>
                </a:solidFill>
              </a:rPr>
              <a:t>Repeat [Déjà vu all over again]</a:t>
            </a:r>
          </a:p>
          <a:p>
            <a:pPr marL="517525" lvl="1" indent="0">
              <a:buNone/>
            </a:pPr>
            <a:endParaRPr lang="en-US" sz="4000" dirty="0">
              <a:solidFill>
                <a:srgbClr val="FFFF99"/>
              </a:solidFill>
            </a:endParaRPr>
          </a:p>
        </p:txBody>
      </p:sp>
    </p:spTree>
    <p:extLst>
      <p:ext uri="{BB962C8B-B14F-4D97-AF65-F5344CB8AC3E}">
        <p14:creationId xmlns:p14="http://schemas.microsoft.com/office/powerpoint/2010/main" val="42255479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Current use </a:t>
            </a:r>
          </a:p>
          <a:p>
            <a:pPr marL="0" indent="0" algn="ctr">
              <a:buNone/>
            </a:pPr>
            <a:r>
              <a:rPr lang="en-US" sz="4000" dirty="0"/>
              <a:t>of the term “reset”</a:t>
            </a:r>
          </a:p>
        </p:txBody>
      </p:sp>
    </p:spTree>
    <p:extLst>
      <p:ext uri="{BB962C8B-B14F-4D97-AF65-F5344CB8AC3E}">
        <p14:creationId xmlns:p14="http://schemas.microsoft.com/office/powerpoint/2010/main" val="14581286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DFECB367-387A-41D9-880A-4AF84F5FFA75}"/>
              </a:ext>
            </a:extLst>
          </p:cNvPr>
          <p:cNvPicPr>
            <a:picLocks noChangeAspect="1"/>
          </p:cNvPicPr>
          <p:nvPr/>
        </p:nvPicPr>
        <p:blipFill>
          <a:blip r:embed="rId3"/>
          <a:stretch>
            <a:fillRect/>
          </a:stretch>
        </p:blipFill>
        <p:spPr>
          <a:xfrm>
            <a:off x="2232385" y="294221"/>
            <a:ext cx="6606815" cy="4555058"/>
          </a:xfrm>
          <a:prstGeom prst="rect">
            <a:avLst/>
          </a:prstGeom>
        </p:spPr>
      </p:pic>
      <p:pic>
        <p:nvPicPr>
          <p:cNvPr id="6" name="Picture 5">
            <a:extLst>
              <a:ext uri="{FF2B5EF4-FFF2-40B4-BE49-F238E27FC236}">
                <a16:creationId xmlns:a16="http://schemas.microsoft.com/office/drawing/2014/main" id="{9B841202-F3D7-4D99-BEA0-6BB12C911AA8}"/>
              </a:ext>
            </a:extLst>
          </p:cNvPr>
          <p:cNvPicPr>
            <a:picLocks noChangeAspect="1"/>
          </p:cNvPicPr>
          <p:nvPr/>
        </p:nvPicPr>
        <p:blipFill rotWithShape="1">
          <a:blip r:embed="rId4"/>
          <a:srcRect l="6993" r="15797" b="10558"/>
          <a:stretch/>
        </p:blipFill>
        <p:spPr>
          <a:xfrm>
            <a:off x="222898" y="285749"/>
            <a:ext cx="2000250" cy="1524001"/>
          </a:xfrm>
          <a:prstGeom prst="rect">
            <a:avLst/>
          </a:prstGeom>
        </p:spPr>
      </p:pic>
      <p:sp>
        <p:nvSpPr>
          <p:cNvPr id="8" name="TextBox 7">
            <a:extLst>
              <a:ext uri="{FF2B5EF4-FFF2-40B4-BE49-F238E27FC236}">
                <a16:creationId xmlns:a16="http://schemas.microsoft.com/office/drawing/2014/main" id="{E1673FEB-123A-49FD-8299-BEB1ACC02635}"/>
              </a:ext>
            </a:extLst>
          </p:cNvPr>
          <p:cNvSpPr txBox="1"/>
          <p:nvPr/>
        </p:nvSpPr>
        <p:spPr>
          <a:xfrm>
            <a:off x="222898" y="1962149"/>
            <a:ext cx="2000250" cy="2862322"/>
          </a:xfrm>
          <a:prstGeom prst="rect">
            <a:avLst/>
          </a:prstGeom>
          <a:noFill/>
        </p:spPr>
        <p:txBody>
          <a:bodyPr wrap="square">
            <a:spAutoFit/>
          </a:bodyPr>
          <a:lstStyle/>
          <a:p>
            <a:pPr algn="l"/>
            <a:r>
              <a:rPr lang="en-US" sz="1800" b="0" i="0" dirty="0">
                <a:effectLst/>
                <a:latin typeface="+mn-lt"/>
              </a:rPr>
              <a:t>The changes we have already seen in response to COVID-19 prove that a </a:t>
            </a:r>
            <a:r>
              <a:rPr lang="en-US" sz="1800" b="0" i="0" dirty="0">
                <a:solidFill>
                  <a:srgbClr val="FFFF99"/>
                </a:solidFill>
                <a:effectLst/>
                <a:latin typeface="+mn-lt"/>
              </a:rPr>
              <a:t>reset of our economic and social foundations is possible.</a:t>
            </a:r>
          </a:p>
        </p:txBody>
      </p:sp>
    </p:spTree>
    <p:extLst>
      <p:ext uri="{BB962C8B-B14F-4D97-AF65-F5344CB8AC3E}">
        <p14:creationId xmlns:p14="http://schemas.microsoft.com/office/powerpoint/2010/main" val="29656797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 new proposal called the “Great Reset” – is from a virtual meeting earlier in June hosted by the World Economic Forum,</a:t>
            </a:r>
          </a:p>
        </p:txBody>
      </p:sp>
    </p:spTree>
    <p:extLst>
      <p:ext uri="{BB962C8B-B14F-4D97-AF65-F5344CB8AC3E}">
        <p14:creationId xmlns:p14="http://schemas.microsoft.com/office/powerpoint/2010/main" val="18666705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the high-profile group said the world should adopt more socialistic policies, such as wealth taxes, additional regulations and massive Green New Deal-like government programs. </a:t>
            </a:r>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41315651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Klaus Schwab, the founder and executive chairman of the World Economic Forum, also said that “all aspects of our societies and economies” must be “revamped,” “from education to social contracts and working conditions.”</a:t>
            </a:r>
          </a:p>
        </p:txBody>
      </p:sp>
    </p:spTree>
    <p:extLst>
      <p:ext uri="{BB962C8B-B14F-4D97-AF65-F5344CB8AC3E}">
        <p14:creationId xmlns:p14="http://schemas.microsoft.com/office/powerpoint/2010/main" val="3555593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DF1CE700-AC85-44A1-916E-F6D600F786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1" y="207820"/>
            <a:ext cx="8402011" cy="4726130"/>
          </a:xfrm>
          <a:prstGeom prst="rect">
            <a:avLst/>
          </a:prstGeom>
        </p:spPr>
      </p:pic>
    </p:spTree>
    <p:extLst>
      <p:ext uri="{BB962C8B-B14F-4D97-AF65-F5344CB8AC3E}">
        <p14:creationId xmlns:p14="http://schemas.microsoft.com/office/powerpoint/2010/main" val="4412570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Joining Schwab at the WEF event was Prince Charles, one of the primary proponents of the Great Reset.</a:t>
            </a:r>
          </a:p>
        </p:txBody>
      </p:sp>
    </p:spTree>
    <p:extLst>
      <p:ext uri="{BB962C8B-B14F-4D97-AF65-F5344CB8AC3E}">
        <p14:creationId xmlns:p14="http://schemas.microsoft.com/office/powerpoint/2010/main" val="26196806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Every country, from the United States to China, must participate, and every industry, from oil and gas to tech, must be transformed. In short, we need a “Great Reset” of capitalism, from </a:t>
            </a:r>
            <a:r>
              <a:rPr lang="en-US" sz="4000" u="sng" dirty="0"/>
              <a:t>shareholder</a:t>
            </a:r>
            <a:r>
              <a:rPr lang="en-US" sz="4000" dirty="0"/>
              <a:t> to </a:t>
            </a:r>
            <a:r>
              <a:rPr lang="en-US" sz="4000" u="sng" dirty="0"/>
              <a:t>stakeholder</a:t>
            </a:r>
            <a:r>
              <a:rPr lang="en-US" sz="4000" dirty="0"/>
              <a:t>.</a:t>
            </a:r>
          </a:p>
        </p:txBody>
      </p:sp>
    </p:spTree>
    <p:extLst>
      <p:ext uri="{BB962C8B-B14F-4D97-AF65-F5344CB8AC3E}">
        <p14:creationId xmlns:p14="http://schemas.microsoft.com/office/powerpoint/2010/main" val="31890497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Graphic 2">
            <a:extLst>
              <a:ext uri="{FF2B5EF4-FFF2-40B4-BE49-F238E27FC236}">
                <a16:creationId xmlns:a16="http://schemas.microsoft.com/office/drawing/2014/main" id="{7CFDB01E-8388-41BB-BA50-127E9A7EC1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801" y="180658"/>
            <a:ext cx="7725440" cy="4753292"/>
          </a:xfrm>
          <a:prstGeom prst="rect">
            <a:avLst/>
          </a:prstGeom>
        </p:spPr>
      </p:pic>
    </p:spTree>
    <p:extLst>
      <p:ext uri="{BB962C8B-B14F-4D97-AF65-F5344CB8AC3E}">
        <p14:creationId xmlns:p14="http://schemas.microsoft.com/office/powerpoint/2010/main" val="24873061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Regarding the Coronavirus Pandemic, WHO guidance states that nations should issue a State of Emergency when the WHO declares a Level 5 or 6 Pandemic, which is when there is “sustained community level outbreak”, thus triggering ECHR Article 15 and ICCPR Article 4, </a:t>
            </a:r>
          </a:p>
        </p:txBody>
      </p:sp>
    </p:spTree>
    <p:extLst>
      <p:ext uri="{BB962C8B-B14F-4D97-AF65-F5344CB8AC3E}">
        <p14:creationId xmlns:p14="http://schemas.microsoft.com/office/powerpoint/2010/main" val="20331367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both of which allow the suspension of human rights during an emergency.</a:t>
            </a:r>
          </a:p>
        </p:txBody>
      </p:sp>
    </p:spTree>
    <p:extLst>
      <p:ext uri="{BB962C8B-B14F-4D97-AF65-F5344CB8AC3E}">
        <p14:creationId xmlns:p14="http://schemas.microsoft.com/office/powerpoint/2010/main" val="8261246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Reset-er, Green New Dealers, socialists, may be idealist and sincere, but they are </a:t>
            </a:r>
            <a:r>
              <a:rPr lang="en-US" sz="4000" u="sng" dirty="0"/>
              <a:t>extreme</a:t>
            </a:r>
            <a:r>
              <a:rPr lang="en-US" sz="4000" dirty="0"/>
              <a:t> at best and really </a:t>
            </a:r>
            <a:r>
              <a:rPr lang="en-US" sz="4000" u="sng" dirty="0"/>
              <a:t>wrong</a:t>
            </a:r>
            <a:r>
              <a:rPr lang="en-US" sz="4000" dirty="0"/>
              <a:t>.</a:t>
            </a:r>
          </a:p>
          <a:p>
            <a:pPr marL="0" indent="0">
              <a:buNone/>
            </a:pPr>
            <a:endParaRPr lang="en-US" sz="4000" dirty="0"/>
          </a:p>
          <a:p>
            <a:pPr marL="0" indent="0">
              <a:buNone/>
            </a:pPr>
            <a:r>
              <a:rPr lang="en-US" sz="3600" dirty="0"/>
              <a:t>A surprising illustration from the beginnings of America!</a:t>
            </a:r>
          </a:p>
          <a:p>
            <a:pPr marL="0" indent="0">
              <a:buNone/>
            </a:pPr>
            <a:endParaRPr lang="en-US" sz="4000" dirty="0"/>
          </a:p>
        </p:txBody>
      </p:sp>
    </p:spTree>
    <p:extLst>
      <p:ext uri="{BB962C8B-B14F-4D97-AF65-F5344CB8AC3E}">
        <p14:creationId xmlns:p14="http://schemas.microsoft.com/office/powerpoint/2010/main" val="10164610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1000" y="223572"/>
            <a:ext cx="8382000" cy="46038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The Pilgrim's journey to America was funded by a group of venture capitalists who provided the ship and supplies for their journey to the New World. In return, the Pilgrims agreed to live in [socialist] communally with everyone receiving the same</a:t>
            </a:r>
          </a:p>
        </p:txBody>
      </p:sp>
    </p:spTree>
    <p:extLst>
      <p:ext uri="{BB962C8B-B14F-4D97-AF65-F5344CB8AC3E}">
        <p14:creationId xmlns:p14="http://schemas.microsoft.com/office/powerpoint/2010/main" val="31901906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1000" y="223572"/>
            <a:ext cx="8382000" cy="46038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recompense for their work, and with </a:t>
            </a:r>
            <a:r>
              <a:rPr lang="en-US" sz="4000" u="sng" dirty="0"/>
              <a:t>everything above their necessities </a:t>
            </a:r>
            <a:r>
              <a:rPr lang="en-US" sz="4000" dirty="0"/>
              <a:t>going into a common fund to be used to </a:t>
            </a:r>
            <a:r>
              <a:rPr lang="en-US" sz="4000" u="sng" dirty="0"/>
              <a:t>pay their creditors.</a:t>
            </a:r>
          </a:p>
        </p:txBody>
      </p:sp>
    </p:spTree>
    <p:extLst>
      <p:ext uri="{BB962C8B-B14F-4D97-AF65-F5344CB8AC3E}">
        <p14:creationId xmlns:p14="http://schemas.microsoft.com/office/powerpoint/2010/main" val="23730207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This didn’t work: killed initiative, bred irresponsibility, hopelessness, arrogance and quarreling!  </a:t>
            </a:r>
          </a:p>
        </p:txBody>
      </p:sp>
    </p:spTree>
    <p:extLst>
      <p:ext uri="{BB962C8B-B14F-4D97-AF65-F5344CB8AC3E}">
        <p14:creationId xmlns:p14="http://schemas.microsoft.com/office/powerpoint/2010/main" val="23007539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After much prayer and discussion, they dispensed with that part of the agreement with their creditors that required them to live communally until their debt was paid. In its place, they implemented a free entrepreneurial system that included private ownership of property </a:t>
            </a:r>
            <a:r>
              <a:rPr lang="en-US" sz="4000" baseline="30000" dirty="0"/>
              <a:t>(Hyatt, The Pilgrims, 52-53).</a:t>
            </a:r>
          </a:p>
        </p:txBody>
      </p:sp>
    </p:spTree>
    <p:extLst>
      <p:ext uri="{BB962C8B-B14F-4D97-AF65-F5344CB8AC3E}">
        <p14:creationId xmlns:p14="http://schemas.microsoft.com/office/powerpoint/2010/main" val="2493583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457200" indent="-457200">
              <a:buFont typeface="+mj-lt"/>
              <a:buAutoNum type="arabicPeriod"/>
            </a:pPr>
            <a:r>
              <a:rPr lang="en-US" sz="4000" dirty="0">
                <a:solidFill>
                  <a:srgbClr val="FFFF99"/>
                </a:solidFill>
              </a:rPr>
              <a:t>Ancient Fake news</a:t>
            </a:r>
          </a:p>
          <a:p>
            <a:pPr marL="461963" indent="-461963">
              <a:buFont typeface="+mj-lt"/>
              <a:buAutoNum type="arabicPeriod"/>
            </a:pPr>
            <a:r>
              <a:rPr lang="en-US" sz="4000" dirty="0"/>
              <a:t>Ancient Real news: </a:t>
            </a:r>
            <a:r>
              <a:rPr lang="en-US" sz="4000" u="sng" dirty="0"/>
              <a:t>resets</a:t>
            </a:r>
          </a:p>
          <a:p>
            <a:pPr marL="914400" lvl="1" indent="-396875">
              <a:buFont typeface="+mj-lt"/>
              <a:buAutoNum type="arabicPeriod"/>
            </a:pPr>
            <a:r>
              <a:rPr lang="en-US" sz="4000" dirty="0"/>
              <a:t>Greek resets were bad </a:t>
            </a:r>
          </a:p>
          <a:p>
            <a:pPr marL="914400" lvl="1" indent="-396875">
              <a:buFont typeface="+mj-lt"/>
              <a:buAutoNum type="arabicPeriod"/>
            </a:pPr>
            <a:r>
              <a:rPr lang="en-US" sz="4000" dirty="0"/>
              <a:t>Hebrew resets were good</a:t>
            </a:r>
          </a:p>
          <a:p>
            <a:pPr marL="517525" lvl="1" indent="-517525">
              <a:buFont typeface="+mj-lt"/>
              <a:buAutoNum type="arabicPeriod"/>
            </a:pPr>
            <a:r>
              <a:rPr lang="en-US" sz="4000" dirty="0"/>
              <a:t>Repeat [Déjà vu all over again]</a:t>
            </a:r>
          </a:p>
          <a:p>
            <a:pPr marL="517525" lvl="1" indent="0">
              <a:buNone/>
            </a:pPr>
            <a:endParaRPr lang="en-US" sz="4000" dirty="0"/>
          </a:p>
        </p:txBody>
      </p:sp>
    </p:spTree>
    <p:extLst>
      <p:ext uri="{BB962C8B-B14F-4D97-AF65-F5344CB8AC3E}">
        <p14:creationId xmlns:p14="http://schemas.microsoft.com/office/powerpoint/2010/main" val="15416827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Socialism was an apparently good idea that utterly failed. </a:t>
            </a:r>
          </a:p>
          <a:p>
            <a:pPr marL="0" indent="0">
              <a:buNone/>
            </a:pPr>
            <a:r>
              <a:rPr lang="en-US" sz="4000" u="sng" dirty="0"/>
              <a:t>G-d’s idea</a:t>
            </a:r>
            <a:r>
              <a:rPr lang="en-US" sz="4000" dirty="0"/>
              <a:t> for labor and reward:</a:t>
            </a:r>
          </a:p>
          <a:p>
            <a:pPr marL="0" indent="0">
              <a:buNone/>
            </a:pPr>
            <a:endParaRPr lang="en-US" sz="1300" dirty="0"/>
          </a:p>
          <a:p>
            <a:pPr marL="0" indent="0">
              <a:buNone/>
            </a:pPr>
            <a:r>
              <a:rPr lang="en-US" sz="4000" baseline="30000" dirty="0"/>
              <a:t>Ber/Gen 3.19</a:t>
            </a:r>
            <a:r>
              <a:rPr lang="en-US" sz="4000" dirty="0"/>
              <a:t> In the sweat of your face you shall eat bread</a:t>
            </a:r>
          </a:p>
          <a:p>
            <a:pPr marL="0" indent="0">
              <a:buNone/>
            </a:pPr>
            <a:r>
              <a:rPr lang="en-US" sz="4000" u="sng" dirty="0">
                <a:solidFill>
                  <a:srgbClr val="FFFF99"/>
                </a:solidFill>
              </a:rPr>
              <a:t>Sweat</a:t>
            </a:r>
            <a:r>
              <a:rPr lang="en-US" sz="4000" dirty="0"/>
              <a:t>: work hard or smart</a:t>
            </a:r>
          </a:p>
          <a:p>
            <a:pPr marL="0" indent="0">
              <a:buNone/>
            </a:pPr>
            <a:r>
              <a:rPr lang="en-US" sz="4000" u="sng" dirty="0">
                <a:solidFill>
                  <a:srgbClr val="FFFF99"/>
                </a:solidFill>
              </a:rPr>
              <a:t>Your</a:t>
            </a:r>
            <a:r>
              <a:rPr lang="en-US" sz="4000" dirty="0"/>
              <a:t> </a:t>
            </a:r>
            <a:r>
              <a:rPr lang="en-US" sz="4000" u="sng" dirty="0">
                <a:solidFill>
                  <a:srgbClr val="FFFF99"/>
                </a:solidFill>
              </a:rPr>
              <a:t>face</a:t>
            </a:r>
            <a:r>
              <a:rPr lang="en-US" sz="4000" dirty="0"/>
              <a:t>: not others</a:t>
            </a:r>
          </a:p>
        </p:txBody>
      </p:sp>
    </p:spTree>
    <p:extLst>
      <p:ext uri="{BB962C8B-B14F-4D97-AF65-F5344CB8AC3E}">
        <p14:creationId xmlns:p14="http://schemas.microsoft.com/office/powerpoint/2010/main" val="23612383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The ultimate end time danger of a controlled life and economy.</a:t>
            </a:r>
          </a:p>
        </p:txBody>
      </p:sp>
    </p:spTree>
    <p:extLst>
      <p:ext uri="{BB962C8B-B14F-4D97-AF65-F5344CB8AC3E}">
        <p14:creationId xmlns:p14="http://schemas.microsoft.com/office/powerpoint/2010/main" val="33441205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Rev 13.1-2 </a:t>
            </a:r>
            <a:r>
              <a:rPr lang="en-US" sz="4000" dirty="0"/>
              <a:t>And now, in my vision, I saw a strange Creature rising up out of the sea. It had seven heads and ten horns, and ten crowns upon its horns. And written on each head were blasphemous names, each one defying </a:t>
            </a:r>
          </a:p>
        </p:txBody>
      </p:sp>
    </p:spTree>
    <p:extLst>
      <p:ext uri="{BB962C8B-B14F-4D97-AF65-F5344CB8AC3E}">
        <p14:creationId xmlns:p14="http://schemas.microsoft.com/office/powerpoint/2010/main" val="27578368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Rev 13.1-2  </a:t>
            </a:r>
            <a:r>
              <a:rPr lang="en-US" sz="4000" dirty="0"/>
              <a:t>and insulting God. This Creature looked like a leopard but had bear’s feet and a lion’s mouth! And the Dragon gave him his own power and throne and great authority.</a:t>
            </a:r>
          </a:p>
        </p:txBody>
      </p:sp>
    </p:spTree>
    <p:extLst>
      <p:ext uri="{BB962C8B-B14F-4D97-AF65-F5344CB8AC3E}">
        <p14:creationId xmlns:p14="http://schemas.microsoft.com/office/powerpoint/2010/main" val="29095216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Rev 13.11-18  </a:t>
            </a:r>
            <a:r>
              <a:rPr lang="en-US" sz="4000" dirty="0"/>
              <a:t>Then I saw another strange animal, this one coming up out of the earth, with two little horns like those of a lamb but a fearsome voice like the Dragon’s. He exercised all the authority of the Creature whose death-wound had been healed, whom he required all the world to worship. </a:t>
            </a:r>
          </a:p>
        </p:txBody>
      </p:sp>
    </p:spTree>
    <p:extLst>
      <p:ext uri="{BB962C8B-B14F-4D97-AF65-F5344CB8AC3E}">
        <p14:creationId xmlns:p14="http://schemas.microsoft.com/office/powerpoint/2010/main" val="41457667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Rev 13.11-18  </a:t>
            </a:r>
            <a:r>
              <a:rPr lang="en-US" sz="4000" dirty="0"/>
              <a:t>He did unbelievable miracles such as making fire flame down to earth from the skies while everyone was watching.  By doing these miracles, he was deceiving people everywhere…And he ordered the people of the world to make a great statue of the first Creature, </a:t>
            </a:r>
          </a:p>
        </p:txBody>
      </p:sp>
    </p:spTree>
    <p:extLst>
      <p:ext uri="{BB962C8B-B14F-4D97-AF65-F5344CB8AC3E}">
        <p14:creationId xmlns:p14="http://schemas.microsoft.com/office/powerpoint/2010/main" val="22279558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Rev 13.11-18  </a:t>
            </a:r>
            <a:r>
              <a:rPr lang="en-US" sz="4000" dirty="0"/>
              <a:t>who was fatally wounded and then came back to life. He was permitted to give breath to this statue and even make it speak! Then the statue ordered that anyone refusing to worship it must die! He required everyone—great and small, rich and poor, </a:t>
            </a:r>
          </a:p>
        </p:txBody>
      </p:sp>
    </p:spTree>
    <p:extLst>
      <p:ext uri="{BB962C8B-B14F-4D97-AF65-F5344CB8AC3E}">
        <p14:creationId xmlns:p14="http://schemas.microsoft.com/office/powerpoint/2010/main" val="11289666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Rev 13.11-18 </a:t>
            </a:r>
            <a:r>
              <a:rPr lang="en-US" sz="4000" dirty="0"/>
              <a:t>slave and free—to be tattooed with a certain mark on the right hand or on the forehead. And no one could get a job or even buy in any store without the permit of that mark, which was either the name of the Creature or the code number of his name.  </a:t>
            </a:r>
          </a:p>
        </p:txBody>
      </p:sp>
    </p:spTree>
    <p:extLst>
      <p:ext uri="{BB962C8B-B14F-4D97-AF65-F5344CB8AC3E}">
        <p14:creationId xmlns:p14="http://schemas.microsoft.com/office/powerpoint/2010/main" val="18953527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Rev 13.11-18  </a:t>
            </a:r>
            <a:r>
              <a:rPr lang="en-US" sz="4000" dirty="0"/>
              <a:t>Here is a puzzle that calls for careful thought to solve it. Let those who are able, interpret this code: the numerical values of the letters in his name add to 666!</a:t>
            </a:r>
          </a:p>
        </p:txBody>
      </p:sp>
    </p:spTree>
    <p:extLst>
      <p:ext uri="{BB962C8B-B14F-4D97-AF65-F5344CB8AC3E}">
        <p14:creationId xmlns:p14="http://schemas.microsoft.com/office/powerpoint/2010/main" val="15712780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517525" indent="-517525">
              <a:buFont typeface="+mj-lt"/>
              <a:buAutoNum type="arabicPeriod"/>
            </a:pPr>
            <a:r>
              <a:rPr lang="en-US" sz="4000" dirty="0"/>
              <a:t>Ancient Fake news</a:t>
            </a:r>
          </a:p>
          <a:p>
            <a:pPr marL="461963" indent="-461963">
              <a:buFont typeface="+mj-lt"/>
              <a:buAutoNum type="arabicPeriod"/>
            </a:pPr>
            <a:r>
              <a:rPr lang="en-US" sz="4000" dirty="0"/>
              <a:t>Ancient Real news: resets</a:t>
            </a:r>
          </a:p>
          <a:p>
            <a:pPr marL="914400" lvl="1" indent="-396875">
              <a:buFont typeface="+mj-lt"/>
              <a:buAutoNum type="arabicPeriod"/>
            </a:pPr>
            <a:r>
              <a:rPr lang="en-US" sz="4000" dirty="0"/>
              <a:t>Greek resets were bad </a:t>
            </a:r>
          </a:p>
          <a:p>
            <a:pPr marL="914400" lvl="1" indent="-396875">
              <a:buFont typeface="+mj-lt"/>
              <a:buAutoNum type="arabicPeriod"/>
            </a:pPr>
            <a:r>
              <a:rPr lang="en-US" sz="4000" dirty="0"/>
              <a:t>Hebrew resets were good</a:t>
            </a:r>
          </a:p>
          <a:p>
            <a:pPr marL="517525" lvl="1" indent="-517525">
              <a:buFont typeface="+mj-lt"/>
              <a:buAutoNum type="arabicPeriod"/>
            </a:pPr>
            <a:r>
              <a:rPr lang="en-US" sz="4000" dirty="0"/>
              <a:t> Repeat [Déjà vu all over again]</a:t>
            </a:r>
          </a:p>
          <a:p>
            <a:pPr marL="517525" lvl="1" indent="-517525">
              <a:buFont typeface="+mj-lt"/>
              <a:buAutoNum type="arabicPeriod"/>
            </a:pPr>
            <a:r>
              <a:rPr lang="en-US" sz="4000" dirty="0"/>
              <a:t>We are called to reset our culture in holiness.</a:t>
            </a:r>
          </a:p>
          <a:p>
            <a:pPr marL="517525" lvl="1" indent="0">
              <a:buNone/>
            </a:pPr>
            <a:endParaRPr lang="en-US" sz="4000" dirty="0">
              <a:solidFill>
                <a:srgbClr val="FFFF99"/>
              </a:solidFill>
            </a:endParaRPr>
          </a:p>
        </p:txBody>
      </p:sp>
    </p:spTree>
    <p:extLst>
      <p:ext uri="{BB962C8B-B14F-4D97-AF65-F5344CB8AC3E}">
        <p14:creationId xmlns:p14="http://schemas.microsoft.com/office/powerpoint/2010/main" val="3439670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earliest known fake news…</a:t>
            </a:r>
          </a:p>
        </p:txBody>
      </p:sp>
    </p:spTree>
    <p:extLst>
      <p:ext uri="{BB962C8B-B14F-4D97-AF65-F5344CB8AC3E}">
        <p14:creationId xmlns:p14="http://schemas.microsoft.com/office/powerpoint/2010/main" val="8486805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2600" dirty="0"/>
              <a:t>From Messianic Jewish Alliance of America General Secretary – Joel Chernoff  December 6, 2020</a:t>
            </a:r>
          </a:p>
          <a:p>
            <a:pPr marL="0" indent="0">
              <a:buNone/>
            </a:pPr>
            <a:r>
              <a:rPr lang="en-US" sz="4000" dirty="0"/>
              <a:t>Then he commissioned Joshua son of Nun and said, “</a:t>
            </a:r>
            <a:r>
              <a:rPr lang="en-US" sz="4000" dirty="0" err="1"/>
              <a:t>Hazak</a:t>
            </a:r>
            <a:r>
              <a:rPr lang="en-US" sz="4000" dirty="0"/>
              <a:t> (be strong)! Be courageous! For you will bring the sons of Israel into the land I swore to them – and I will be with you.”  </a:t>
            </a:r>
            <a:r>
              <a:rPr lang="en-US" sz="4000" dirty="0" err="1"/>
              <a:t>Dvarim</a:t>
            </a:r>
            <a:r>
              <a:rPr lang="en-US" sz="4000" dirty="0"/>
              <a:t>/Dt 31:23</a:t>
            </a:r>
          </a:p>
          <a:p>
            <a:pPr marL="0" indent="0">
              <a:buNone/>
            </a:pPr>
            <a:endParaRPr lang="en-US" sz="4000" dirty="0"/>
          </a:p>
        </p:txBody>
      </p:sp>
    </p:spTree>
    <p:extLst>
      <p:ext uri="{BB962C8B-B14F-4D97-AF65-F5344CB8AC3E}">
        <p14:creationId xmlns:p14="http://schemas.microsoft.com/office/powerpoint/2010/main" val="10764424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Nosh: Godly and successful leadership requires three things; confidence in God’s calling on our lives, complete trust in His faithful partnership, and the willingness to take many future steps of faith</a:t>
            </a:r>
          </a:p>
        </p:txBody>
      </p:sp>
    </p:spTree>
    <p:extLst>
      <p:ext uri="{BB962C8B-B14F-4D97-AF65-F5344CB8AC3E}">
        <p14:creationId xmlns:p14="http://schemas.microsoft.com/office/powerpoint/2010/main" val="39222980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in the face of seemingly impossible challenges that arise to oppose the successful fulfillment of our assigned mission.</a:t>
            </a:r>
          </a:p>
        </p:txBody>
      </p:sp>
    </p:spTree>
    <p:extLst>
      <p:ext uri="{BB962C8B-B14F-4D97-AF65-F5344CB8AC3E}">
        <p14:creationId xmlns:p14="http://schemas.microsoft.com/office/powerpoint/2010/main" val="29336383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10000"/>
          </a:bodyPr>
          <a:lstStyle/>
          <a:p>
            <a:pPr marL="0" indent="0">
              <a:buNone/>
            </a:pPr>
            <a:r>
              <a:rPr lang="en-US" sz="4000" dirty="0"/>
              <a:t>Tuesday, December 8, 2020</a:t>
            </a:r>
          </a:p>
          <a:p>
            <a:pPr marL="0" indent="0">
              <a:buNone/>
            </a:pPr>
            <a:r>
              <a:rPr lang="en-US" sz="4000" dirty="0"/>
              <a:t>The U.S. Supreme Court on Monday refused to take the case…As a result, a lower court ruling stands. That ruling, affirmed by the 9th Circuit Court of Appeals, found that transgender students have the right to use the bathroom or locker room that aligns with their gender identity. </a:t>
            </a:r>
          </a:p>
        </p:txBody>
      </p:sp>
    </p:spTree>
    <p:extLst>
      <p:ext uri="{BB962C8B-B14F-4D97-AF65-F5344CB8AC3E}">
        <p14:creationId xmlns:p14="http://schemas.microsoft.com/office/powerpoint/2010/main" val="39298494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457200" y="193537"/>
            <a:ext cx="8153400" cy="47366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200" dirty="0"/>
              <a:t>But God: They are two of the most powerful words in the Bible—words that change everything. One moment, there is despondency and despair; All hope is lost, and the worst case scenario is about to unfold.</a:t>
            </a:r>
          </a:p>
          <a:p>
            <a:pPr marL="0" indent="0">
              <a:buNone/>
            </a:pPr>
            <a:r>
              <a:rPr lang="en-US" sz="3200" dirty="0"/>
              <a:t>But God had other plans. But God intervened. But God turned the tables. But God!</a:t>
            </a:r>
          </a:p>
        </p:txBody>
      </p:sp>
    </p:spTree>
    <p:extLst>
      <p:ext uri="{BB962C8B-B14F-4D97-AF65-F5344CB8AC3E}">
        <p14:creationId xmlns:p14="http://schemas.microsoft.com/office/powerpoint/2010/main" val="4424621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457200" y="193537"/>
            <a:ext cx="8153400" cy="47366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dirty="0"/>
              <a:t>Here are some examples from Scripture: "The patriarchs, moved with envy, sold Joseph into Egypt. But God was with him" </a:t>
            </a:r>
            <a:r>
              <a:rPr lang="en-US" sz="3600" baseline="30000" dirty="0"/>
              <a:t>(Acts 7:9)</a:t>
            </a:r>
            <a:r>
              <a:rPr lang="en-US" sz="3600" dirty="0"/>
              <a:t>.</a:t>
            </a:r>
          </a:p>
          <a:p>
            <a:pPr marL="0" indent="0">
              <a:buNone/>
            </a:pPr>
            <a:r>
              <a:rPr lang="en-US" sz="3600" dirty="0"/>
              <a:t>"My flesh and my heart fails, but God is the strength of my heart and my portion forever" </a:t>
            </a:r>
            <a:r>
              <a:rPr lang="en-US" sz="3600" baseline="30000" dirty="0"/>
              <a:t>(Ps. 73:26)</a:t>
            </a:r>
            <a:r>
              <a:rPr lang="en-US" sz="3600" dirty="0"/>
              <a:t>.</a:t>
            </a:r>
          </a:p>
        </p:txBody>
      </p:sp>
    </p:spTree>
    <p:extLst>
      <p:ext uri="{BB962C8B-B14F-4D97-AF65-F5344CB8AC3E}">
        <p14:creationId xmlns:p14="http://schemas.microsoft.com/office/powerpoint/2010/main" val="35519780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457200" y="193537"/>
            <a:ext cx="8153400" cy="47366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"They put him to death by hanging him on a tree, but God raised him on the third day" (Acts 10:39-40, ESV). The story was over and the dream had died. But God.</a:t>
            </a:r>
          </a:p>
        </p:txBody>
      </p:sp>
    </p:spTree>
    <p:extLst>
      <p:ext uri="{BB962C8B-B14F-4D97-AF65-F5344CB8AC3E}">
        <p14:creationId xmlns:p14="http://schemas.microsoft.com/office/powerpoint/2010/main" val="40468921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457200" y="193537"/>
            <a:ext cx="8153400" cy="47366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We were by nature children of wrath, like the rest of mankind. But God, being rich in mercy, because of the great love with which he loved us, even when we were dead in our trespasses, </a:t>
            </a:r>
          </a:p>
        </p:txBody>
      </p:sp>
    </p:spTree>
    <p:extLst>
      <p:ext uri="{BB962C8B-B14F-4D97-AF65-F5344CB8AC3E}">
        <p14:creationId xmlns:p14="http://schemas.microsoft.com/office/powerpoint/2010/main" val="15614846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457200" y="193537"/>
            <a:ext cx="8153400" cy="47366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made us alive together with Messiah—by grace you have been saved" (Eph. 2:1-5, my emphasis).</a:t>
            </a:r>
          </a:p>
          <a:p>
            <a:pPr marL="0" indent="0">
              <a:buNone/>
            </a:pPr>
            <a:r>
              <a:rPr lang="en-US" sz="4000" dirty="0"/>
              <a:t>We were beyond down and out. We were buried and spiritually dead—But God.</a:t>
            </a:r>
          </a:p>
        </p:txBody>
      </p:sp>
    </p:spTree>
    <p:extLst>
      <p:ext uri="{BB962C8B-B14F-4D97-AF65-F5344CB8AC3E}">
        <p14:creationId xmlns:p14="http://schemas.microsoft.com/office/powerpoint/2010/main" val="40037541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517525" indent="-517525">
              <a:buFont typeface="+mj-lt"/>
              <a:buAutoNum type="arabicPeriod"/>
            </a:pPr>
            <a:r>
              <a:rPr lang="en-US" sz="4000" dirty="0"/>
              <a:t>Ancient Fake news</a:t>
            </a:r>
          </a:p>
          <a:p>
            <a:pPr marL="461963" indent="-461963">
              <a:buFont typeface="+mj-lt"/>
              <a:buAutoNum type="arabicPeriod"/>
            </a:pPr>
            <a:r>
              <a:rPr lang="en-US" sz="4000" dirty="0"/>
              <a:t>Ancient Real news: resets</a:t>
            </a:r>
          </a:p>
          <a:p>
            <a:pPr marL="914400" lvl="1" indent="-396875">
              <a:buFont typeface="+mj-lt"/>
              <a:buAutoNum type="arabicPeriod"/>
            </a:pPr>
            <a:r>
              <a:rPr lang="en-US" sz="4000" dirty="0"/>
              <a:t>Greek resets was bad </a:t>
            </a:r>
          </a:p>
          <a:p>
            <a:pPr marL="914400" lvl="1" indent="-396875">
              <a:buFont typeface="+mj-lt"/>
              <a:buAutoNum type="arabicPeriod"/>
            </a:pPr>
            <a:r>
              <a:rPr lang="en-US" sz="4000" dirty="0"/>
              <a:t>Hebrew resets was good</a:t>
            </a:r>
          </a:p>
          <a:p>
            <a:pPr marL="517525" lvl="1" indent="-517525">
              <a:buFont typeface="+mj-lt"/>
              <a:buAutoNum type="arabicPeriod"/>
            </a:pPr>
            <a:r>
              <a:rPr lang="en-US" sz="4000" dirty="0"/>
              <a:t> </a:t>
            </a:r>
            <a:r>
              <a:rPr lang="en-US" sz="4000" dirty="0">
                <a:solidFill>
                  <a:srgbClr val="FFFF99"/>
                </a:solidFill>
              </a:rPr>
              <a:t>Repeat [Déjà vu all over again]</a:t>
            </a:r>
          </a:p>
          <a:p>
            <a:pPr marL="517525" lvl="1" indent="-517525">
              <a:buFont typeface="+mj-lt"/>
              <a:buAutoNum type="arabicPeriod"/>
            </a:pPr>
            <a:r>
              <a:rPr lang="en-US" sz="4000" dirty="0"/>
              <a:t>We are called to reset our culture in holiness.</a:t>
            </a:r>
          </a:p>
          <a:p>
            <a:pPr marL="517525" lvl="1" indent="-517525">
              <a:buFont typeface="+mj-lt"/>
              <a:buAutoNum type="arabicPeriod"/>
            </a:pPr>
            <a:endParaRPr lang="en-US" sz="4000" dirty="0">
              <a:solidFill>
                <a:srgbClr val="FFFF99"/>
              </a:solidFill>
            </a:endParaRPr>
          </a:p>
          <a:p>
            <a:pPr marL="517525" lvl="1" indent="0">
              <a:buNone/>
            </a:pPr>
            <a:endParaRPr lang="en-US" sz="4000" dirty="0">
              <a:solidFill>
                <a:srgbClr val="FFFF99"/>
              </a:solidFill>
            </a:endParaRPr>
          </a:p>
        </p:txBody>
      </p:sp>
    </p:spTree>
    <p:extLst>
      <p:ext uri="{BB962C8B-B14F-4D97-AF65-F5344CB8AC3E}">
        <p14:creationId xmlns:p14="http://schemas.microsoft.com/office/powerpoint/2010/main" val="1075807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earliest known fake news… Hanukkah is the festival of lights.</a:t>
            </a:r>
          </a:p>
        </p:txBody>
      </p:sp>
      <p:pic>
        <p:nvPicPr>
          <p:cNvPr id="1026" name="Picture 2" descr="Millions of Jews light first candle of Hanukkah, the 'festival of lights' |  The Times of Israel">
            <a:extLst>
              <a:ext uri="{FF2B5EF4-FFF2-40B4-BE49-F238E27FC236}">
                <a16:creationId xmlns:a16="http://schemas.microsoft.com/office/drawing/2014/main" id="{0F937758-4F29-4303-9BCD-B7CDA579BE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065" r="29657"/>
          <a:stretch/>
        </p:blipFill>
        <p:spPr bwMode="auto">
          <a:xfrm>
            <a:off x="6019800" y="1581150"/>
            <a:ext cx="22098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anukkah Favorites – Old and New – The Real Jerusalem Streets">
            <a:extLst>
              <a:ext uri="{FF2B5EF4-FFF2-40B4-BE49-F238E27FC236}">
                <a16:creationId xmlns:a16="http://schemas.microsoft.com/office/drawing/2014/main" id="{4E68971C-7ECF-4B5B-9E52-869F1A0BE3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527"/>
          <a:stretch/>
        </p:blipFill>
        <p:spPr bwMode="auto">
          <a:xfrm>
            <a:off x="421340" y="1809750"/>
            <a:ext cx="571251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8190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DF1CE700-AC85-44A1-916E-F6D600F786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1" y="207820"/>
            <a:ext cx="8402011" cy="4726130"/>
          </a:xfrm>
          <a:prstGeom prst="rect">
            <a:avLst/>
          </a:prstGeom>
        </p:spPr>
      </p:pic>
    </p:spTree>
    <p:extLst>
      <p:ext uri="{BB962C8B-B14F-4D97-AF65-F5344CB8AC3E}">
        <p14:creationId xmlns:p14="http://schemas.microsoft.com/office/powerpoint/2010/main" val="28483302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Daniel 11.32</a:t>
            </a:r>
            <a:r>
              <a:rPr lang="en-US" sz="4000" dirty="0"/>
              <a:t> The people who know their God shall be strong, and carry out great exploits.</a:t>
            </a:r>
          </a:p>
          <a:p>
            <a:pPr marL="0" indent="0" algn="r" rtl="1">
              <a:buNone/>
            </a:pPr>
            <a:r>
              <a:rPr lang="he-IL" sz="4800" b="1" dirty="0">
                <a:latin typeface="David" panose="020E0502060401010101" pitchFamily="34" charset="-79"/>
                <a:cs typeface="David" panose="020E0502060401010101" pitchFamily="34" charset="-79"/>
              </a:rPr>
              <a:t>וְעַם </a:t>
            </a:r>
            <a:r>
              <a:rPr lang="he-IL" sz="4800" b="1" dirty="0">
                <a:solidFill>
                  <a:srgbClr val="FFFF99"/>
                </a:solidFill>
                <a:latin typeface="David" panose="020E0502060401010101" pitchFamily="34" charset="-79"/>
                <a:cs typeface="David" panose="020E0502060401010101" pitchFamily="34" charset="-79"/>
              </a:rPr>
              <a:t>יֹדְעֵי</a:t>
            </a:r>
            <a:r>
              <a:rPr lang="he-IL" sz="4800" b="1" dirty="0">
                <a:latin typeface="David" panose="020E0502060401010101" pitchFamily="34" charset="-79"/>
                <a:cs typeface="David" panose="020E0502060401010101" pitchFamily="34" charset="-79"/>
              </a:rPr>
              <a:t> אֱלֹהָיו, יַחֲזִקוּ וְעָשׂוּ.</a:t>
            </a:r>
            <a:endParaRPr lang="en-US" sz="4800" b="1" dirty="0">
              <a:latin typeface="David" panose="020E0502060401010101" pitchFamily="34" charset="-79"/>
              <a:cs typeface="David" panose="020E0502060401010101" pitchFamily="34" charset="-79"/>
            </a:endParaRPr>
          </a:p>
          <a:p>
            <a:pPr marL="0" indent="0" algn="l">
              <a:buNone/>
            </a:pPr>
            <a:r>
              <a:rPr lang="en-US" sz="4000" dirty="0"/>
              <a:t>Hanukkah message: know Messiah, walk in His joyful purity and power.  Filled with His Spirit!</a:t>
            </a:r>
          </a:p>
        </p:txBody>
      </p:sp>
    </p:spTree>
    <p:extLst>
      <p:ext uri="{BB962C8B-B14F-4D97-AF65-F5344CB8AC3E}">
        <p14:creationId xmlns:p14="http://schemas.microsoft.com/office/powerpoint/2010/main" val="16763192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3055956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2346499" y="1435524"/>
            <a:ext cx="4451011" cy="2272457"/>
          </a:xfrm>
          <a:prstGeom prst="rect">
            <a:avLst/>
          </a:prstGeom>
        </p:spPr>
      </p:pic>
    </p:spTree>
    <p:extLst>
      <p:ext uri="{BB962C8B-B14F-4D97-AF65-F5344CB8AC3E}">
        <p14:creationId xmlns:p14="http://schemas.microsoft.com/office/powerpoint/2010/main" val="3110118803"/>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139060</TotalTime>
  <Words>5712</Words>
  <Application>Microsoft Office PowerPoint</Application>
  <PresentationFormat>On-screen Show (16:9)</PresentationFormat>
  <Paragraphs>520</Paragraphs>
  <Slides>93</Slides>
  <Notes>93</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93</vt:i4>
      </vt:variant>
    </vt:vector>
  </HeadingPairs>
  <TitlesOfParts>
    <vt:vector size="100" baseType="lpstr">
      <vt:lpstr>Arial</vt:lpstr>
      <vt:lpstr>Arial Rounded MT Bold</vt:lpstr>
      <vt:lpstr>Calibri</vt:lpstr>
      <vt:lpstr>Calibri Light</vt:lpstr>
      <vt:lpstr>David</vt:lpstr>
      <vt:lpstr>1_Default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3947</cp:revision>
  <dcterms:created xsi:type="dcterms:W3CDTF">2006-04-21T19:34:43Z</dcterms:created>
  <dcterms:modified xsi:type="dcterms:W3CDTF">2020-12-12T14:28:49Z</dcterms:modified>
</cp:coreProperties>
</file>