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103"/>
  </p:notesMasterIdLst>
  <p:handoutMasterIdLst>
    <p:handoutMasterId r:id="rId104"/>
  </p:handoutMasterIdLst>
  <p:sldIdLst>
    <p:sldId id="2045" r:id="rId3"/>
    <p:sldId id="62842" r:id="rId4"/>
    <p:sldId id="62809" r:id="rId5"/>
    <p:sldId id="62850" r:id="rId6"/>
    <p:sldId id="62849" r:id="rId7"/>
    <p:sldId id="62805" r:id="rId8"/>
    <p:sldId id="62806" r:id="rId9"/>
    <p:sldId id="62828" r:id="rId10"/>
    <p:sldId id="62893" r:id="rId11"/>
    <p:sldId id="62868" r:id="rId12"/>
    <p:sldId id="62894" r:id="rId13"/>
    <p:sldId id="62919" r:id="rId14"/>
    <p:sldId id="62841" r:id="rId15"/>
    <p:sldId id="62906" r:id="rId16"/>
    <p:sldId id="62803" r:id="rId17"/>
    <p:sldId id="62858" r:id="rId18"/>
    <p:sldId id="62879" r:id="rId19"/>
    <p:sldId id="62880" r:id="rId20"/>
    <p:sldId id="62871" r:id="rId21"/>
    <p:sldId id="62896" r:id="rId22"/>
    <p:sldId id="776" r:id="rId23"/>
    <p:sldId id="62881" r:id="rId24"/>
    <p:sldId id="62872" r:id="rId25"/>
    <p:sldId id="62882" r:id="rId26"/>
    <p:sldId id="62885" r:id="rId27"/>
    <p:sldId id="62886" r:id="rId28"/>
    <p:sldId id="62873" r:id="rId29"/>
    <p:sldId id="62887" r:id="rId30"/>
    <p:sldId id="62874" r:id="rId31"/>
    <p:sldId id="62888" r:id="rId32"/>
    <p:sldId id="62877" r:id="rId33"/>
    <p:sldId id="62890" r:id="rId34"/>
    <p:sldId id="62891" r:id="rId35"/>
    <p:sldId id="62911" r:id="rId36"/>
    <p:sldId id="62876" r:id="rId37"/>
    <p:sldId id="62863" r:id="rId38"/>
    <p:sldId id="62889" r:id="rId39"/>
    <p:sldId id="62898" r:id="rId40"/>
    <p:sldId id="62866" r:id="rId41"/>
    <p:sldId id="62864" r:id="rId42"/>
    <p:sldId id="62867" r:id="rId43"/>
    <p:sldId id="62865" r:id="rId44"/>
    <p:sldId id="62897" r:id="rId45"/>
    <p:sldId id="62892" r:id="rId46"/>
    <p:sldId id="62859" r:id="rId47"/>
    <p:sldId id="62924" r:id="rId48"/>
    <p:sldId id="62878" r:id="rId49"/>
    <p:sldId id="486" r:id="rId50"/>
    <p:sldId id="62903" r:id="rId51"/>
    <p:sldId id="488" r:id="rId52"/>
    <p:sldId id="62922" r:id="rId53"/>
    <p:sldId id="62923" r:id="rId54"/>
    <p:sldId id="62921" r:id="rId55"/>
    <p:sldId id="62895" r:id="rId56"/>
    <p:sldId id="62920" r:id="rId57"/>
    <p:sldId id="62883" r:id="rId58"/>
    <p:sldId id="480" r:id="rId59"/>
    <p:sldId id="484" r:id="rId60"/>
    <p:sldId id="479" r:id="rId61"/>
    <p:sldId id="62899" r:id="rId62"/>
    <p:sldId id="437" r:id="rId63"/>
    <p:sldId id="439" r:id="rId64"/>
    <p:sldId id="482" r:id="rId65"/>
    <p:sldId id="483" r:id="rId66"/>
    <p:sldId id="481" r:id="rId67"/>
    <p:sldId id="438" r:id="rId68"/>
    <p:sldId id="62856" r:id="rId69"/>
    <p:sldId id="436" r:id="rId70"/>
    <p:sldId id="62857" r:id="rId71"/>
    <p:sldId id="435" r:id="rId72"/>
    <p:sldId id="62925" r:id="rId73"/>
    <p:sldId id="485" r:id="rId74"/>
    <p:sldId id="62907" r:id="rId75"/>
    <p:sldId id="62884" r:id="rId76"/>
    <p:sldId id="62855" r:id="rId77"/>
    <p:sldId id="62900" r:id="rId78"/>
    <p:sldId id="62860" r:id="rId79"/>
    <p:sldId id="62901" r:id="rId80"/>
    <p:sldId id="62902" r:id="rId81"/>
    <p:sldId id="447" r:id="rId82"/>
    <p:sldId id="448" r:id="rId83"/>
    <p:sldId id="449" r:id="rId84"/>
    <p:sldId id="62910" r:id="rId85"/>
    <p:sldId id="62915" r:id="rId86"/>
    <p:sldId id="62908" r:id="rId87"/>
    <p:sldId id="62916" r:id="rId88"/>
    <p:sldId id="62909" r:id="rId89"/>
    <p:sldId id="62861" r:id="rId90"/>
    <p:sldId id="62926" r:id="rId91"/>
    <p:sldId id="62869" r:id="rId92"/>
    <p:sldId id="62862" r:id="rId93"/>
    <p:sldId id="62913" r:id="rId94"/>
    <p:sldId id="62807" r:id="rId95"/>
    <p:sldId id="62808" r:id="rId96"/>
    <p:sldId id="62914" r:id="rId97"/>
    <p:sldId id="62918" r:id="rId98"/>
    <p:sldId id="62912" r:id="rId99"/>
    <p:sldId id="62917" r:id="rId100"/>
    <p:sldId id="62870" r:id="rId101"/>
    <p:sldId id="256" r:id="rId10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31" autoAdjust="0"/>
    <p:restoredTop sz="90062" autoAdjust="0"/>
  </p:normalViewPr>
  <p:slideViewPr>
    <p:cSldViewPr>
      <p:cViewPr varScale="1">
        <p:scale>
          <a:sx n="100" d="100"/>
          <a:sy n="100" d="100"/>
        </p:scale>
        <p:origin x="78" y="47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346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06.04-083 Tasted and Departed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18, 2020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06.04-083 Tasted and Departed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18, 2020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06.04-083 Tasted and Departed</a:t>
            </a:r>
          </a:p>
        </p:txBody>
      </p:sp>
      <p:sp>
        <p:nvSpPr>
          <p:cNvPr id="5" name="Rectangle 3"/>
          <p:cNvSpPr>
            <a:spLocks noGrp="1" noChangeArrowheads="1"/>
          </p:cNvSpPr>
          <p:nvPr>
            <p:ph type="dt" idx="1"/>
          </p:nvPr>
        </p:nvSpPr>
        <p:spPr>
          <a:ln/>
        </p:spPr>
        <p:txBody>
          <a:bodyPr/>
          <a:lstStyle/>
          <a:p>
            <a:r>
              <a:rPr lang="en-US" altLang="en-US">
                <a:solidFill>
                  <a:prstClr val="white"/>
                </a:solidFill>
              </a:rPr>
              <a:t>Dec. 18, 2020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https://www.israelnationalnews.com/News/News.aspx/292039</a:t>
            </a:r>
          </a:p>
          <a:p>
            <a:r>
              <a:rPr lang="en-US" sz="2000" dirty="0"/>
              <a: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06.04-083 Tasted and Departed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5527722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https://www.israelnationalnews.com/News/News.aspx/292039</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06.04-083 Tasted and Departed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2788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https://www.jpost.com/health-science/israeli-rabbi-urges-limited-sanctions-on-covid-19-vaccine-refusers-651994</a:t>
            </a:r>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801504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https://www.jpost.com/health-science/israeli-rabbi-urges-limited-sanctions-on-covid-19-vaccine-refusers-651994</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800" dirty="0"/>
          </a:p>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93225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47360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https://www.charismanews.com/us/83711-cn-morning-rundown-andrew-brunson-sends-stern-warning-to-all-christ-followers?utm_source=Charisma%20News%20Daily&amp;utm_medium=email&amp;utm_content=subscriber_id:5160390&amp;utm_campaign=CNO%20daily%20-%202020-12-18</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153306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https://www.charismanews.com/us/83711-cn-morning-rundown-andrew-brunson-sends-stern-warning-to-all-christ-followers?utm_source=Charisma%20News%20Daily&amp;utm_medium=email&amp;utm_content=subscriber_id:5160390&amp;utm_campaign=CNO%20daily%20-%202020-12-18</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247514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https://www.charismanews.com/us/83711-cn-morning-rundown-andrew-brunson-sends-stern-warning-to-all-christ-followers?utm_source=Charisma%20News%20Daily&amp;utm_medium=email&amp;utm_content=subscriber_id:5160390&amp;utm_campaign=CNO%20daily%20-%202020-12-18</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60665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645459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These are </a:t>
            </a:r>
            <a:r>
              <a:rPr lang="en-US" u="sng" dirty="0"/>
              <a:t>enlightened</a:t>
            </a:r>
            <a:r>
              <a:rPr lang="en-US" dirty="0"/>
              <a:t> people.</a:t>
            </a:r>
          </a:p>
          <a:p>
            <a:endParaRPr lang="en-US" dirty="0"/>
          </a:p>
          <a:p>
            <a:r>
              <a:rPr lang="en-US" dirty="0"/>
              <a:t>Once </a:t>
            </a:r>
            <a:r>
              <a:rPr lang="en-US" i="1" dirty="0"/>
              <a:t>hapax </a:t>
            </a:r>
            <a:r>
              <a:rPr lang="en-US" i="0" dirty="0"/>
              <a:t>aorist tense  once for all</a:t>
            </a:r>
          </a:p>
          <a:p>
            <a:r>
              <a:rPr lang="en-US" dirty="0"/>
              <a:t>Not merely intellectual </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09440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 Wilson</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37105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Fairest of 10,000</a:t>
            </a:r>
          </a:p>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206089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ltLang="en-US"/>
              <a:t>Tiffany Fellowship Oct 2016</a:t>
            </a:r>
          </a:p>
        </p:txBody>
      </p:sp>
      <p:sp>
        <p:nvSpPr>
          <p:cNvPr id="6" name="Rectangle 3"/>
          <p:cNvSpPr>
            <a:spLocks noGrp="1" noChangeArrowheads="1"/>
          </p:cNvSpPr>
          <p:nvPr>
            <p:ph type="dt" idx="1"/>
          </p:nvPr>
        </p:nvSpPr>
        <p:spPr>
          <a:ln/>
        </p:spPr>
        <p:txBody>
          <a:bodyPr/>
          <a:lstStyle/>
          <a:p>
            <a:r>
              <a:rPr lang="en-US" altLang="en-US"/>
              <a:t>October 23, 2016 5777</a:t>
            </a:r>
          </a:p>
        </p:txBody>
      </p:sp>
      <p:sp>
        <p:nvSpPr>
          <p:cNvPr id="7" name="Rectangle 7"/>
          <p:cNvSpPr>
            <a:spLocks noGrp="1" noChangeArrowheads="1"/>
          </p:cNvSpPr>
          <p:nvPr>
            <p:ph type="sldNum" sz="quarter" idx="5"/>
          </p:nvPr>
        </p:nvSpPr>
        <p:spPr>
          <a:ln/>
        </p:spPr>
        <p:txBody>
          <a:bodyPr/>
          <a:lstStyle/>
          <a:p>
            <a:fld id="{E657E25F-B3CC-4CF5-BBE4-B1C268AE2D8B}" type="slidenum">
              <a:rPr lang="en-US" altLang="en-US"/>
              <a:pPr/>
              <a:t>21</a:t>
            </a:fld>
            <a:endParaRPr lang="en-US" altLang="en-US"/>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a:t>Golden glow up in the laminated rafters.  “Cloud of liquid love.” April 13, 1969 I experienced New Birth. Many young people similarly seeking.  Holy, Holy, Holy</a:t>
            </a:r>
          </a:p>
          <a:p>
            <a:r>
              <a:rPr lang="en-US" altLang="en-US" dirty="0"/>
              <a:t>Went home few weeks later.  “Mom, Dad, I’ve found the answer to life’s problems.  It’s not in drugs, or revolution, but in the love of Jesus Christ.”</a:t>
            </a:r>
          </a:p>
          <a:p>
            <a:r>
              <a:rPr lang="en-US" altLang="en-US" dirty="0"/>
              <a:t>Sent me to psychiatrist.</a:t>
            </a:r>
          </a:p>
          <a:p>
            <a:r>
              <a:rPr lang="en-US" altLang="en-US" dirty="0"/>
              <a:t>“You’re worse than Hitler.  He destroyed our bodies.  You are destroying our souls.”</a:t>
            </a:r>
          </a:p>
          <a:p>
            <a:endParaRPr lang="en-US" altLang="en-US" sz="1000" dirty="0">
              <a:solidFill>
                <a:srgbClr val="C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Ulises re his dad.</a:t>
            </a:r>
          </a:p>
          <a:p>
            <a:r>
              <a:rPr lang="en-US" dirty="0"/>
              <a:t>So many of us.  To be enlightened is radical. </a:t>
            </a:r>
          </a:p>
          <a:p>
            <a:r>
              <a:rPr lang="en-US" altLang="en-US" dirty="0"/>
              <a:t>So, are you enlightened?  I mean are we ablaze?  Is Messiah the fairest of 10,000? </a:t>
            </a:r>
          </a:p>
          <a:p>
            <a:r>
              <a:rPr lang="en-US" dirty="0"/>
              <a:t> </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251944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Is to taste different from to drink deeply?  We’ll come back to that.</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410850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2107435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https://www.youtube.com/watch?v=zE7PKRjrid4</a:t>
            </a:r>
          </a:p>
          <a:p>
            <a:r>
              <a:rPr lang="en-US" dirty="0"/>
              <a:t>Red pill opened Neil’s mind to reality.  Blue maintains illusion</a:t>
            </a:r>
            <a:r>
              <a:rPr lang="en-US" sz="1050" dirty="0"/>
              <a:t>.</a:t>
            </a:r>
          </a:p>
          <a:p>
            <a:endParaRPr lang="en-US" sz="1050" dirty="0"/>
          </a:p>
          <a:p>
            <a:r>
              <a:rPr lang="en-US" dirty="0"/>
              <a:t>1970s Harvard young man heard about us, drove with friends 3 hours to a Wednesday night prayer meeting to find the TRUTH.  Got saved, left Harvard for Bible College!  </a:t>
            </a:r>
            <a:endParaRPr lang="en-US" sz="1050" dirty="0"/>
          </a:p>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04798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When I was a searching teen, I used to think that there should be a reality store.   Then I found Century 21 Reality.   But it was realty.</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134104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25833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568825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47115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that Jupiter and Saturn are in line.</a:t>
            </a:r>
          </a:p>
          <a:p>
            <a:endParaRPr lang="en-US" dirty="0"/>
          </a:p>
          <a:p>
            <a:r>
              <a:rPr lang="en-US" dirty="0"/>
              <a:t>The earth’s rotation is counterclockwise as viewed from the north.  So we see this conjunction of Jupiter and Saturn just before sunset.</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323567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325807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679728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Enlightened, tasters of the heavenly gift, Ruakh </a:t>
            </a:r>
            <a:r>
              <a:rPr lang="en-US" dirty="0" err="1"/>
              <a:t>HaKodesh</a:t>
            </a:r>
            <a:r>
              <a:rPr lang="en-US" dirty="0"/>
              <a:t> sharers, Word consumers, knowing the power…</a:t>
            </a:r>
          </a:p>
          <a:p>
            <a:r>
              <a:rPr lang="en-US" dirty="0"/>
              <a:t>Were these born again, truly saved believers?</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938958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485860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6957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48664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https://biblehub.com/greek/3895.htm</a:t>
            </a:r>
          </a:p>
          <a:p>
            <a:r>
              <a:rPr lang="en-US" dirty="0"/>
              <a:t>Aorist </a:t>
            </a:r>
          </a:p>
          <a:p>
            <a:r>
              <a:rPr lang="en-US" dirty="0"/>
              <a:t>Specifically, decisively.</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36083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289939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323884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76124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https://www.theepochtimes.com/mkt_app/extraordinary-planetary-alignment-to-grace-the-night-sky-for-first-time-in-800-years-on-dec-21_3596532.html?v=ul </a:t>
            </a:r>
            <a:endParaRPr lang="en-US" sz="2000"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06.04-083 Tasted and Departed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15340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https://kifakz.github.io/eng/bible/stern/stern_evreyam_06.html</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86206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https://kifakz.github.io/eng/bible/stern/stern_evreyam_06.html</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548503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https://kifakz.github.io/eng/bible/stern/stern_evreyam_06.html</a:t>
            </a:r>
          </a:p>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603914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There is no other acceptable atoning sacrifice, now that the Messiah Yeshua has come.</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302213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658289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598191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06.04-083 Tasted and Departed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72545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06.04-083 Tasted and Departed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64369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88603C-68E4-4757-880C-82A49911C81E}"/>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F0AF0122-1632-4919-A26E-54EF39811775}"/>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8A25C714-C894-4B1E-96DC-DF0683DCA908}"/>
              </a:ext>
            </a:extLst>
          </p:cNvPr>
          <p:cNvSpPr>
            <a:spLocks noGrp="1" noChangeArrowheads="1"/>
          </p:cNvSpPr>
          <p:nvPr>
            <p:ph type="sldNum" sz="quarter" idx="5"/>
          </p:nvPr>
        </p:nvSpPr>
        <p:spPr>
          <a:ln/>
        </p:spPr>
        <p:txBody>
          <a:bodyPr/>
          <a:lstStyle/>
          <a:p>
            <a:fld id="{1AB78EAD-824A-42FC-A16D-C116F11C45FE}" type="slidenum">
              <a:rPr lang="en-US" altLang="en-US"/>
              <a:pPr/>
              <a:t>48</a:t>
            </a:fld>
            <a:endParaRPr lang="en-US" altLang="en-US"/>
          </a:p>
        </p:txBody>
      </p:sp>
      <p:sp>
        <p:nvSpPr>
          <p:cNvPr id="617474" name="Rectangle 2">
            <a:extLst>
              <a:ext uri="{FF2B5EF4-FFF2-40B4-BE49-F238E27FC236}">
                <a16:creationId xmlns:a16="http://schemas.microsoft.com/office/drawing/2014/main" id="{EAF5774B-3DB3-4906-9D7A-93082074583D}"/>
              </a:ext>
            </a:extLst>
          </p:cNvPr>
          <p:cNvSpPr>
            <a:spLocks noGrp="1" noRot="1" noChangeAspect="1" noChangeArrowheads="1" noTextEdit="1"/>
          </p:cNvSpPr>
          <p:nvPr>
            <p:ph type="sldImg"/>
          </p:nvPr>
        </p:nvSpPr>
        <p:spPr>
          <a:ln/>
        </p:spPr>
      </p:sp>
      <p:sp>
        <p:nvSpPr>
          <p:cNvPr id="617475" name="Rectangle 3">
            <a:extLst>
              <a:ext uri="{FF2B5EF4-FFF2-40B4-BE49-F238E27FC236}">
                <a16:creationId xmlns:a16="http://schemas.microsoft.com/office/drawing/2014/main" id="{A4CA64B8-63B4-4BA7-88CC-105E26C325EB}"/>
              </a:ext>
            </a:extLst>
          </p:cNvPr>
          <p:cNvSpPr>
            <a:spLocks noGrp="1" noChangeArrowheads="1"/>
          </p:cNvSpPr>
          <p:nvPr>
            <p:ph type="body" idx="1"/>
          </p:nvPr>
        </p:nvSpPr>
        <p:spPr>
          <a:xfrm>
            <a:off x="228600" y="4343400"/>
            <a:ext cx="5943600" cy="4114800"/>
          </a:xfrm>
        </p:spPr>
        <p:txBody>
          <a:bodyPr/>
          <a:lstStyle/>
          <a:p>
            <a:endParaRPr lang="en-US" altLang="en-US" dirty="0">
              <a:latin typeface="Arial Rounded MT Bold" panose="020F0704030504030204" pitchFamily="34" charset="0"/>
            </a:endParaRPr>
          </a:p>
        </p:txBody>
      </p:sp>
    </p:spTree>
    <p:extLst>
      <p:ext uri="{BB962C8B-B14F-4D97-AF65-F5344CB8AC3E}">
        <p14:creationId xmlns:p14="http://schemas.microsoft.com/office/powerpoint/2010/main" val="595382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88603C-68E4-4757-880C-82A49911C81E}"/>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F0AF0122-1632-4919-A26E-54EF39811775}"/>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8A25C714-C894-4B1E-96DC-DF0683DCA908}"/>
              </a:ext>
            </a:extLst>
          </p:cNvPr>
          <p:cNvSpPr>
            <a:spLocks noGrp="1" noChangeArrowheads="1"/>
          </p:cNvSpPr>
          <p:nvPr>
            <p:ph type="sldNum" sz="quarter" idx="5"/>
          </p:nvPr>
        </p:nvSpPr>
        <p:spPr>
          <a:ln/>
        </p:spPr>
        <p:txBody>
          <a:bodyPr/>
          <a:lstStyle/>
          <a:p>
            <a:fld id="{1AB78EAD-824A-42FC-A16D-C116F11C45FE}" type="slidenum">
              <a:rPr lang="en-US" altLang="en-US"/>
              <a:pPr/>
              <a:t>49</a:t>
            </a:fld>
            <a:endParaRPr lang="en-US" altLang="en-US"/>
          </a:p>
        </p:txBody>
      </p:sp>
      <p:sp>
        <p:nvSpPr>
          <p:cNvPr id="617474" name="Rectangle 2">
            <a:extLst>
              <a:ext uri="{FF2B5EF4-FFF2-40B4-BE49-F238E27FC236}">
                <a16:creationId xmlns:a16="http://schemas.microsoft.com/office/drawing/2014/main" id="{EAF5774B-3DB3-4906-9D7A-93082074583D}"/>
              </a:ext>
            </a:extLst>
          </p:cNvPr>
          <p:cNvSpPr>
            <a:spLocks noGrp="1" noRot="1" noChangeAspect="1" noChangeArrowheads="1" noTextEdit="1"/>
          </p:cNvSpPr>
          <p:nvPr>
            <p:ph type="sldImg"/>
          </p:nvPr>
        </p:nvSpPr>
        <p:spPr>
          <a:ln/>
        </p:spPr>
      </p:sp>
      <p:sp>
        <p:nvSpPr>
          <p:cNvPr id="617475" name="Rectangle 3">
            <a:extLst>
              <a:ext uri="{FF2B5EF4-FFF2-40B4-BE49-F238E27FC236}">
                <a16:creationId xmlns:a16="http://schemas.microsoft.com/office/drawing/2014/main" id="{A4CA64B8-63B4-4BA7-88CC-105E26C325EB}"/>
              </a:ext>
            </a:extLst>
          </p:cNvPr>
          <p:cNvSpPr>
            <a:spLocks noGrp="1" noChangeArrowheads="1"/>
          </p:cNvSpPr>
          <p:nvPr>
            <p:ph type="body" idx="1"/>
          </p:nvPr>
        </p:nvSpPr>
        <p:spPr>
          <a:xfrm>
            <a:off x="381000" y="4114799"/>
            <a:ext cx="6096000" cy="4570413"/>
          </a:xfrm>
        </p:spPr>
        <p:txBody>
          <a:bodyPr/>
          <a:lstStyle/>
          <a:p>
            <a:pPr marL="457200" indent="-457200">
              <a:buAutoNum type="arabicParenBoth"/>
            </a:pPr>
            <a:r>
              <a:rPr lang="en-US" b="0" i="0" dirty="0">
                <a:effectLst/>
                <a:latin typeface="Arial Rounded MT Bold" panose="020F0704030504030204" pitchFamily="34" charset="0"/>
              </a:rPr>
              <a:t>willfully continuing to deny the Gospel when the Holy Spirit has made clear to you that it is true, or </a:t>
            </a:r>
          </a:p>
          <a:p>
            <a:pPr marL="457200" indent="-457200">
              <a:buAutoNum type="arabicParenBoth"/>
            </a:pPr>
            <a:r>
              <a:rPr lang="en-US" b="0" i="0" dirty="0">
                <a:effectLst/>
                <a:latin typeface="Arial Rounded MT Bold" panose="020F0704030504030204" pitchFamily="34" charset="0"/>
              </a:rPr>
              <a:t>(2) attributing the works of the Holy Spirit to the Adversary </a:t>
            </a:r>
            <a:endParaRPr lang="en-US" altLang="en-US" dirty="0">
              <a:latin typeface="Arial Rounded MT Bold" panose="020F0704030504030204" pitchFamily="34" charset="0"/>
            </a:endParaRPr>
          </a:p>
          <a:p>
            <a:endParaRPr lang="en-US" altLang="en-US" dirty="0"/>
          </a:p>
        </p:txBody>
      </p:sp>
    </p:spTree>
    <p:extLst>
      <p:ext uri="{BB962C8B-B14F-4D97-AF65-F5344CB8AC3E}">
        <p14:creationId xmlns:p14="http://schemas.microsoft.com/office/powerpoint/2010/main" val="359833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b="0" i="0" dirty="0">
                <a:solidFill>
                  <a:srgbClr val="333333"/>
                </a:solidFill>
                <a:effectLst/>
                <a:latin typeface="Arial Rounded MT Bold" panose="020F0704030504030204" pitchFamily="34" charset="0"/>
              </a:rPr>
              <a:t>In fact, some, like the famous German astronomer Johannes Kepler, claim that a remarkable </a:t>
            </a:r>
            <a:r>
              <a:rPr lang="en-US" sz="2000" b="0" i="1" dirty="0">
                <a:solidFill>
                  <a:srgbClr val="333333"/>
                </a:solidFill>
                <a:effectLst/>
                <a:latin typeface="Arial Rounded MT Bold" panose="020F0704030504030204" pitchFamily="34" charset="0"/>
              </a:rPr>
              <a:t>triple</a:t>
            </a:r>
            <a:r>
              <a:rPr lang="en-US" sz="2000" b="0" i="0" dirty="0">
                <a:solidFill>
                  <a:srgbClr val="333333"/>
                </a:solidFill>
                <a:effectLst/>
                <a:latin typeface="Arial Rounded MT Bold" panose="020F0704030504030204" pitchFamily="34" charset="0"/>
              </a:rPr>
              <a:t> alignment of Jupiter, Saturn, and Venus may have been the “Star of Bethlehem” in the account of the Magi or “Three Wise Men.</a:t>
            </a:r>
          </a:p>
          <a:p>
            <a:r>
              <a:rPr lang="en-US" sz="1050" dirty="0"/>
              <a:t>https://www.theepochtimes.com/mkt_app/extraordinary-planetary-alignment-to-grace-the-night-sky-for-first-time-in-800-years-on-dec-21_3596532.html?v=ul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06.04-083 Tasted and Departed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7288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E9A458F-A2AA-4319-A2D6-3A83E4FFC5DC}"/>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B9803CD5-EBA4-4AFC-A853-721AACC7C35C}"/>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7D2B89B9-84C5-4CD7-A9A5-94C2185931F6}"/>
              </a:ext>
            </a:extLst>
          </p:cNvPr>
          <p:cNvSpPr>
            <a:spLocks noGrp="1" noChangeArrowheads="1"/>
          </p:cNvSpPr>
          <p:nvPr>
            <p:ph type="sldNum" sz="quarter" idx="5"/>
          </p:nvPr>
        </p:nvSpPr>
        <p:spPr>
          <a:ln/>
        </p:spPr>
        <p:txBody>
          <a:bodyPr/>
          <a:lstStyle/>
          <a:p>
            <a:fld id="{727FA6C3-2037-4DAF-A419-A8AE73B8431F}" type="slidenum">
              <a:rPr lang="en-US" altLang="en-US"/>
              <a:pPr/>
              <a:t>50</a:t>
            </a:fld>
            <a:endParaRPr lang="en-US" altLang="en-US"/>
          </a:p>
        </p:txBody>
      </p:sp>
      <p:sp>
        <p:nvSpPr>
          <p:cNvPr id="621570" name="Rectangle 2">
            <a:extLst>
              <a:ext uri="{FF2B5EF4-FFF2-40B4-BE49-F238E27FC236}">
                <a16:creationId xmlns:a16="http://schemas.microsoft.com/office/drawing/2014/main" id="{1AA2B2E0-962E-41F0-926A-2DA0EF42F1A9}"/>
              </a:ext>
            </a:extLst>
          </p:cNvPr>
          <p:cNvSpPr>
            <a:spLocks noGrp="1" noRot="1" noChangeAspect="1" noChangeArrowheads="1" noTextEdit="1"/>
          </p:cNvSpPr>
          <p:nvPr>
            <p:ph type="sldImg"/>
          </p:nvPr>
        </p:nvSpPr>
        <p:spPr>
          <a:ln/>
        </p:spPr>
      </p:sp>
      <p:sp>
        <p:nvSpPr>
          <p:cNvPr id="621571" name="Rectangle 3">
            <a:extLst>
              <a:ext uri="{FF2B5EF4-FFF2-40B4-BE49-F238E27FC236}">
                <a16:creationId xmlns:a16="http://schemas.microsoft.com/office/drawing/2014/main" id="{A5C5EA57-C280-49F9-8BA1-7B2B09E8EBA5}"/>
              </a:ext>
            </a:extLst>
          </p:cNvPr>
          <p:cNvSpPr>
            <a:spLocks noGrp="1" noChangeArrowheads="1"/>
          </p:cNvSpPr>
          <p:nvPr>
            <p:ph type="body" idx="1"/>
          </p:nvPr>
        </p:nvSpPr>
        <p:spPr/>
        <p:txBody>
          <a:bodyPr/>
          <a:lstStyle/>
          <a:p>
            <a:r>
              <a:rPr lang="en-US" altLang="en-US"/>
              <a:t>it is a most difficult point to know when a man has sinned it, the apostle expresses himself with great caution. </a:t>
            </a:r>
          </a:p>
        </p:txBody>
      </p:sp>
    </p:spTree>
    <p:extLst>
      <p:ext uri="{BB962C8B-B14F-4D97-AF65-F5344CB8AC3E}">
        <p14:creationId xmlns:p14="http://schemas.microsoft.com/office/powerpoint/2010/main" val="1924098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06.04-083 Tasted and Departed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641023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06.04-083 Tasted and Departed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Dec. 18,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45626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385909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9595568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Pause for prayer.</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3378736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s%3A%2F%2Fnews.vanderbilt.edu%2F2017%2F07%2F28%2Flevines-scholarship-on-jesus-parables-featured-in-new-childrens-book%2F&amp;psig=AOvVaw1-hPuAuctbwY5wpCCPLCuV&amp;ust=1608435926009000&amp;source=images&amp;cd=vfe&amp;ved=0CAIQjRxqFwoTCIDXkfKQ2e0CFQAAAAAdAAAAABAS</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6789518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A5498E3-DD42-4711-AF1C-AC6B5D9ADE07}"/>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343F465D-2782-425C-BEC0-FCA4D1FE5DED}"/>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BDCB409D-E82D-44DF-B545-85A8755383B1}"/>
              </a:ext>
            </a:extLst>
          </p:cNvPr>
          <p:cNvSpPr>
            <a:spLocks noGrp="1" noChangeArrowheads="1"/>
          </p:cNvSpPr>
          <p:nvPr>
            <p:ph type="sldNum" sz="quarter" idx="5"/>
          </p:nvPr>
        </p:nvSpPr>
        <p:spPr>
          <a:ln/>
        </p:spPr>
        <p:txBody>
          <a:bodyPr/>
          <a:lstStyle/>
          <a:p>
            <a:fld id="{6255D993-D3FF-4B0B-BC40-10D0FF4305CC}" type="slidenum">
              <a:rPr lang="en-US" altLang="en-US"/>
              <a:pPr/>
              <a:t>57</a:t>
            </a:fld>
            <a:endParaRPr lang="en-US" altLang="en-US"/>
          </a:p>
        </p:txBody>
      </p:sp>
      <p:sp>
        <p:nvSpPr>
          <p:cNvPr id="605186" name="Rectangle 2">
            <a:extLst>
              <a:ext uri="{FF2B5EF4-FFF2-40B4-BE49-F238E27FC236}">
                <a16:creationId xmlns:a16="http://schemas.microsoft.com/office/drawing/2014/main" id="{256D1B71-1C86-4467-801A-1CB5EDB635F9}"/>
              </a:ext>
            </a:extLst>
          </p:cNvPr>
          <p:cNvSpPr>
            <a:spLocks noGrp="1" noRot="1" noChangeAspect="1" noChangeArrowheads="1" noTextEdit="1"/>
          </p:cNvSpPr>
          <p:nvPr>
            <p:ph type="sldImg"/>
          </p:nvPr>
        </p:nvSpPr>
        <p:spPr>
          <a:ln/>
        </p:spPr>
      </p:sp>
      <p:sp>
        <p:nvSpPr>
          <p:cNvPr id="605187" name="Rectangle 3">
            <a:extLst>
              <a:ext uri="{FF2B5EF4-FFF2-40B4-BE49-F238E27FC236}">
                <a16:creationId xmlns:a16="http://schemas.microsoft.com/office/drawing/2014/main" id="{B7B081E5-8269-4DCC-9C0A-7B3284B741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35893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281C47-ED42-4F87-AB00-86E1B4FA9519}"/>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C71D11C9-67FD-4E3E-A0F1-9FA1105A8F2D}"/>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4D1FE1E2-73DD-49E0-B296-DCDEEC2DC136}"/>
              </a:ext>
            </a:extLst>
          </p:cNvPr>
          <p:cNvSpPr>
            <a:spLocks noGrp="1" noChangeArrowheads="1"/>
          </p:cNvSpPr>
          <p:nvPr>
            <p:ph type="sldNum" sz="quarter" idx="5"/>
          </p:nvPr>
        </p:nvSpPr>
        <p:spPr>
          <a:ln/>
        </p:spPr>
        <p:txBody>
          <a:bodyPr/>
          <a:lstStyle/>
          <a:p>
            <a:fld id="{0621F609-8C1D-460C-8BEF-84AD2FBEA812}" type="slidenum">
              <a:rPr lang="en-US" altLang="en-US"/>
              <a:pPr/>
              <a:t>58</a:t>
            </a:fld>
            <a:endParaRPr lang="en-US" altLang="en-US"/>
          </a:p>
        </p:txBody>
      </p:sp>
      <p:sp>
        <p:nvSpPr>
          <p:cNvPr id="613378" name="Rectangle 2">
            <a:extLst>
              <a:ext uri="{FF2B5EF4-FFF2-40B4-BE49-F238E27FC236}">
                <a16:creationId xmlns:a16="http://schemas.microsoft.com/office/drawing/2014/main" id="{AE1A43B0-2B6B-454B-99C3-49128C15B1E2}"/>
              </a:ext>
            </a:extLst>
          </p:cNvPr>
          <p:cNvSpPr>
            <a:spLocks noGrp="1" noRot="1" noChangeAspect="1" noChangeArrowheads="1" noTextEdit="1"/>
          </p:cNvSpPr>
          <p:nvPr>
            <p:ph type="sldImg"/>
          </p:nvPr>
        </p:nvSpPr>
        <p:spPr>
          <a:ln/>
        </p:spPr>
      </p:sp>
      <p:sp>
        <p:nvSpPr>
          <p:cNvPr id="613379" name="Rectangle 3">
            <a:extLst>
              <a:ext uri="{FF2B5EF4-FFF2-40B4-BE49-F238E27FC236}">
                <a16:creationId xmlns:a16="http://schemas.microsoft.com/office/drawing/2014/main" id="{8223B9B6-C619-46CE-8C28-FE888C928DA7}"/>
              </a:ext>
            </a:extLst>
          </p:cNvPr>
          <p:cNvSpPr>
            <a:spLocks noGrp="1" noChangeArrowheads="1"/>
          </p:cNvSpPr>
          <p:nvPr>
            <p:ph type="body" idx="1"/>
          </p:nvPr>
        </p:nvSpPr>
        <p:spPr/>
        <p:txBody>
          <a:bodyPr/>
          <a:lstStyle/>
          <a:p>
            <a:r>
              <a:rPr lang="en-US" altLang="en-US" dirty="0"/>
              <a:t>Various interpretations of which meaning in which passage.</a:t>
            </a:r>
          </a:p>
        </p:txBody>
      </p:sp>
    </p:spTree>
    <p:extLst>
      <p:ext uri="{BB962C8B-B14F-4D97-AF65-F5344CB8AC3E}">
        <p14:creationId xmlns:p14="http://schemas.microsoft.com/office/powerpoint/2010/main" val="3302274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4E033C1-B169-4129-8EA5-A96D52CDF14D}"/>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FB1D4C5B-426B-403E-94F8-4C7418B2E176}"/>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FA5104A0-F1AC-45D9-8637-96D28441B8F6}"/>
              </a:ext>
            </a:extLst>
          </p:cNvPr>
          <p:cNvSpPr>
            <a:spLocks noGrp="1" noChangeArrowheads="1"/>
          </p:cNvSpPr>
          <p:nvPr>
            <p:ph type="sldNum" sz="quarter" idx="5"/>
          </p:nvPr>
        </p:nvSpPr>
        <p:spPr>
          <a:ln/>
        </p:spPr>
        <p:txBody>
          <a:bodyPr/>
          <a:lstStyle/>
          <a:p>
            <a:fld id="{82966A12-3255-4FEA-AF68-F17693F3B8B6}" type="slidenum">
              <a:rPr lang="en-US" altLang="en-US"/>
              <a:pPr/>
              <a:t>59</a:t>
            </a:fld>
            <a:endParaRPr lang="en-US" altLang="en-US"/>
          </a:p>
        </p:txBody>
      </p:sp>
      <p:sp>
        <p:nvSpPr>
          <p:cNvPr id="603138" name="Rectangle 2">
            <a:extLst>
              <a:ext uri="{FF2B5EF4-FFF2-40B4-BE49-F238E27FC236}">
                <a16:creationId xmlns:a16="http://schemas.microsoft.com/office/drawing/2014/main" id="{F8C821E0-62FA-43C4-B4F7-74DDA1EE001F}"/>
              </a:ext>
            </a:extLst>
          </p:cNvPr>
          <p:cNvSpPr>
            <a:spLocks noGrp="1" noRot="1" noChangeAspect="1" noChangeArrowheads="1" noTextEdit="1"/>
          </p:cNvSpPr>
          <p:nvPr>
            <p:ph type="sldImg"/>
          </p:nvPr>
        </p:nvSpPr>
        <p:spPr>
          <a:ln/>
        </p:spPr>
      </p:sp>
      <p:sp>
        <p:nvSpPr>
          <p:cNvPr id="603139" name="Rectangle 3">
            <a:extLst>
              <a:ext uri="{FF2B5EF4-FFF2-40B4-BE49-F238E27FC236}">
                <a16:creationId xmlns:a16="http://schemas.microsoft.com/office/drawing/2014/main" id="{E7B88684-C72E-48C2-A221-E6AE35C381E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0238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https://www.charismanews.com/us/83711-cn-morning-rundown-andrew-brunson-sends-stern-warning-to-all-christ-followers?utm_source=Charisma%20News%20Daily&amp;utm_medium=email&amp;utm_content=subscriber_id:5160390&amp;utm_campaign=CNO%20daily%20-%202020-12-18</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3147741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4E033C1-B169-4129-8EA5-A96D52CDF14D}"/>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FB1D4C5B-426B-403E-94F8-4C7418B2E176}"/>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FA5104A0-F1AC-45D9-8637-96D28441B8F6}"/>
              </a:ext>
            </a:extLst>
          </p:cNvPr>
          <p:cNvSpPr>
            <a:spLocks noGrp="1" noChangeArrowheads="1"/>
          </p:cNvSpPr>
          <p:nvPr>
            <p:ph type="sldNum" sz="quarter" idx="5"/>
          </p:nvPr>
        </p:nvSpPr>
        <p:spPr>
          <a:ln/>
        </p:spPr>
        <p:txBody>
          <a:bodyPr/>
          <a:lstStyle/>
          <a:p>
            <a:fld id="{82966A12-3255-4FEA-AF68-F17693F3B8B6}" type="slidenum">
              <a:rPr lang="en-US" altLang="en-US"/>
              <a:pPr/>
              <a:t>60</a:t>
            </a:fld>
            <a:endParaRPr lang="en-US" altLang="en-US"/>
          </a:p>
        </p:txBody>
      </p:sp>
      <p:sp>
        <p:nvSpPr>
          <p:cNvPr id="603138" name="Rectangle 2">
            <a:extLst>
              <a:ext uri="{FF2B5EF4-FFF2-40B4-BE49-F238E27FC236}">
                <a16:creationId xmlns:a16="http://schemas.microsoft.com/office/drawing/2014/main" id="{F8C821E0-62FA-43C4-B4F7-74DDA1EE001F}"/>
              </a:ext>
            </a:extLst>
          </p:cNvPr>
          <p:cNvSpPr>
            <a:spLocks noGrp="1" noRot="1" noChangeAspect="1" noChangeArrowheads="1" noTextEdit="1"/>
          </p:cNvSpPr>
          <p:nvPr>
            <p:ph type="sldImg"/>
          </p:nvPr>
        </p:nvSpPr>
        <p:spPr>
          <a:ln/>
        </p:spPr>
      </p:sp>
      <p:sp>
        <p:nvSpPr>
          <p:cNvPr id="603139" name="Rectangle 3">
            <a:extLst>
              <a:ext uri="{FF2B5EF4-FFF2-40B4-BE49-F238E27FC236}">
                <a16:creationId xmlns:a16="http://schemas.microsoft.com/office/drawing/2014/main" id="{E7B88684-C72E-48C2-A221-E6AE35C381E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15092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1AFFE5-B903-4881-8BB1-7451F2FCDB14}"/>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2EB7ADE1-AD8E-48D3-BA47-501FDAA23433}"/>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864C915A-8C5F-4657-80AA-DA48B9D44782}"/>
              </a:ext>
            </a:extLst>
          </p:cNvPr>
          <p:cNvSpPr>
            <a:spLocks noGrp="1" noChangeArrowheads="1"/>
          </p:cNvSpPr>
          <p:nvPr>
            <p:ph type="sldNum" sz="quarter" idx="5"/>
          </p:nvPr>
        </p:nvSpPr>
        <p:spPr>
          <a:ln/>
        </p:spPr>
        <p:txBody>
          <a:bodyPr/>
          <a:lstStyle/>
          <a:p>
            <a:fld id="{15E64473-62F9-4057-BA32-A1ECE6A7E829}" type="slidenum">
              <a:rPr lang="en-US" altLang="en-US"/>
              <a:pPr/>
              <a:t>61</a:t>
            </a:fld>
            <a:endParaRPr lang="en-US" altLang="en-US"/>
          </a:p>
        </p:txBody>
      </p:sp>
      <p:sp>
        <p:nvSpPr>
          <p:cNvPr id="518146" name="Rectangle 2">
            <a:extLst>
              <a:ext uri="{FF2B5EF4-FFF2-40B4-BE49-F238E27FC236}">
                <a16:creationId xmlns:a16="http://schemas.microsoft.com/office/drawing/2014/main" id="{9C1E6CB6-DC5B-4EF6-83C9-5F22F8A403C0}"/>
              </a:ext>
            </a:extLst>
          </p:cNvPr>
          <p:cNvSpPr>
            <a:spLocks noGrp="1" noRot="1" noChangeAspect="1" noChangeArrowheads="1" noTextEdit="1"/>
          </p:cNvSpPr>
          <p:nvPr>
            <p:ph type="sldImg"/>
          </p:nvPr>
        </p:nvSpPr>
        <p:spPr>
          <a:ln/>
        </p:spPr>
      </p:sp>
      <p:sp>
        <p:nvSpPr>
          <p:cNvPr id="518147" name="Rectangle 3">
            <a:extLst>
              <a:ext uri="{FF2B5EF4-FFF2-40B4-BE49-F238E27FC236}">
                <a16:creationId xmlns:a16="http://schemas.microsoft.com/office/drawing/2014/main" id="{233BBCED-1544-49D6-B0B6-96DA1A5338E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957920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4F4E8A-1184-48BC-AAED-02828B62198B}"/>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B9C8564C-D5EE-4C5A-BF60-A79F3C4CB027}"/>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8A263BB5-92D3-4875-B435-5409A91082EA}"/>
              </a:ext>
            </a:extLst>
          </p:cNvPr>
          <p:cNvSpPr>
            <a:spLocks noGrp="1" noChangeArrowheads="1"/>
          </p:cNvSpPr>
          <p:nvPr>
            <p:ph type="sldNum" sz="quarter" idx="5"/>
          </p:nvPr>
        </p:nvSpPr>
        <p:spPr>
          <a:ln/>
        </p:spPr>
        <p:txBody>
          <a:bodyPr/>
          <a:lstStyle/>
          <a:p>
            <a:fld id="{3F3E015C-B669-4FA2-800A-2ED088B587EA}" type="slidenum">
              <a:rPr lang="en-US" altLang="en-US"/>
              <a:pPr/>
              <a:t>62</a:t>
            </a:fld>
            <a:endParaRPr lang="en-US" altLang="en-US"/>
          </a:p>
        </p:txBody>
      </p:sp>
      <p:sp>
        <p:nvSpPr>
          <p:cNvPr id="522242" name="Rectangle 2">
            <a:extLst>
              <a:ext uri="{FF2B5EF4-FFF2-40B4-BE49-F238E27FC236}">
                <a16:creationId xmlns:a16="http://schemas.microsoft.com/office/drawing/2014/main" id="{BA8FF719-9E12-4DF4-B3BE-251BE65B5DA8}"/>
              </a:ext>
            </a:extLst>
          </p:cNvPr>
          <p:cNvSpPr>
            <a:spLocks noGrp="1" noRot="1" noChangeAspect="1" noChangeArrowheads="1" noTextEdit="1"/>
          </p:cNvSpPr>
          <p:nvPr>
            <p:ph type="sldImg"/>
          </p:nvPr>
        </p:nvSpPr>
        <p:spPr>
          <a:ln/>
        </p:spPr>
      </p:sp>
      <p:sp>
        <p:nvSpPr>
          <p:cNvPr id="522243" name="Rectangle 3">
            <a:extLst>
              <a:ext uri="{FF2B5EF4-FFF2-40B4-BE49-F238E27FC236}">
                <a16:creationId xmlns:a16="http://schemas.microsoft.com/office/drawing/2014/main" id="{71220EF6-385A-4564-984A-570FAF10CE88}"/>
              </a:ext>
            </a:extLst>
          </p:cNvPr>
          <p:cNvSpPr>
            <a:spLocks noGrp="1" noChangeArrowheads="1"/>
          </p:cNvSpPr>
          <p:nvPr>
            <p:ph type="body" idx="1"/>
          </p:nvPr>
        </p:nvSpPr>
        <p:spPr/>
        <p:txBody>
          <a:bodyPr/>
          <a:lstStyle/>
          <a:p>
            <a:r>
              <a:rPr lang="en-US" altLang="en-US"/>
              <a:t>Death and world to come??</a:t>
            </a:r>
          </a:p>
        </p:txBody>
      </p:sp>
    </p:spTree>
    <p:extLst>
      <p:ext uri="{BB962C8B-B14F-4D97-AF65-F5344CB8AC3E}">
        <p14:creationId xmlns:p14="http://schemas.microsoft.com/office/powerpoint/2010/main" val="32562525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A567AA-D548-4A17-A843-BDA128869D3B}"/>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05871C78-36EE-4981-A59D-74313968DE0D}"/>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4720E9A1-31AB-42E9-9AEB-067F521C4B81}"/>
              </a:ext>
            </a:extLst>
          </p:cNvPr>
          <p:cNvSpPr>
            <a:spLocks noGrp="1" noChangeArrowheads="1"/>
          </p:cNvSpPr>
          <p:nvPr>
            <p:ph type="sldNum" sz="quarter" idx="5"/>
          </p:nvPr>
        </p:nvSpPr>
        <p:spPr>
          <a:ln/>
        </p:spPr>
        <p:txBody>
          <a:bodyPr/>
          <a:lstStyle/>
          <a:p>
            <a:fld id="{5C4D91A8-B8A0-4F1A-BDF0-247F73994020}" type="slidenum">
              <a:rPr lang="en-US" altLang="en-US"/>
              <a:pPr/>
              <a:t>63</a:t>
            </a:fld>
            <a:endParaRPr lang="en-US" altLang="en-US"/>
          </a:p>
        </p:txBody>
      </p:sp>
      <p:sp>
        <p:nvSpPr>
          <p:cNvPr id="609282" name="Rectangle 2">
            <a:extLst>
              <a:ext uri="{FF2B5EF4-FFF2-40B4-BE49-F238E27FC236}">
                <a16:creationId xmlns:a16="http://schemas.microsoft.com/office/drawing/2014/main" id="{40702EEC-9C32-44CA-959A-CF060BEFA0B8}"/>
              </a:ext>
            </a:extLst>
          </p:cNvPr>
          <p:cNvSpPr>
            <a:spLocks noGrp="1" noRot="1" noChangeAspect="1" noChangeArrowheads="1" noTextEdit="1"/>
          </p:cNvSpPr>
          <p:nvPr>
            <p:ph type="sldImg"/>
          </p:nvPr>
        </p:nvSpPr>
        <p:spPr>
          <a:ln/>
        </p:spPr>
      </p:sp>
      <p:sp>
        <p:nvSpPr>
          <p:cNvPr id="609283" name="Rectangle 3">
            <a:extLst>
              <a:ext uri="{FF2B5EF4-FFF2-40B4-BE49-F238E27FC236}">
                <a16:creationId xmlns:a16="http://schemas.microsoft.com/office/drawing/2014/main" id="{C6292788-B856-4B3D-ABA9-B8C683AC63E1}"/>
              </a:ext>
            </a:extLst>
          </p:cNvPr>
          <p:cNvSpPr>
            <a:spLocks noGrp="1" noChangeArrowheads="1"/>
          </p:cNvSpPr>
          <p:nvPr>
            <p:ph type="body" idx="1"/>
          </p:nvPr>
        </p:nvSpPr>
        <p:spPr/>
        <p:txBody>
          <a:bodyPr/>
          <a:lstStyle/>
          <a:p>
            <a:r>
              <a:rPr lang="en-US" altLang="en-US"/>
              <a:t>Ie touches a carcass of an animal, or a corpse of a person.</a:t>
            </a:r>
          </a:p>
        </p:txBody>
      </p:sp>
    </p:spTree>
    <p:extLst>
      <p:ext uri="{BB962C8B-B14F-4D97-AF65-F5344CB8AC3E}">
        <p14:creationId xmlns:p14="http://schemas.microsoft.com/office/powerpoint/2010/main" val="38798902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090EAD3-FF5E-41A7-9782-ACB4B4818274}"/>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203EE8D4-3A8B-4BB1-9E2F-AEC1B7997594}"/>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EFCFA7B7-B7F5-42D4-8AB0-AED0FCFB7675}"/>
              </a:ext>
            </a:extLst>
          </p:cNvPr>
          <p:cNvSpPr>
            <a:spLocks noGrp="1" noChangeArrowheads="1"/>
          </p:cNvSpPr>
          <p:nvPr>
            <p:ph type="sldNum" sz="quarter" idx="5"/>
          </p:nvPr>
        </p:nvSpPr>
        <p:spPr>
          <a:ln/>
        </p:spPr>
        <p:txBody>
          <a:bodyPr/>
          <a:lstStyle/>
          <a:p>
            <a:fld id="{55B8E14E-D7A2-4D8D-8521-86E2DFB3EE01}" type="slidenum">
              <a:rPr lang="en-US" altLang="en-US"/>
              <a:pPr/>
              <a:t>64</a:t>
            </a:fld>
            <a:endParaRPr lang="en-US" altLang="en-US"/>
          </a:p>
        </p:txBody>
      </p:sp>
      <p:sp>
        <p:nvSpPr>
          <p:cNvPr id="611330" name="Rectangle 2">
            <a:extLst>
              <a:ext uri="{FF2B5EF4-FFF2-40B4-BE49-F238E27FC236}">
                <a16:creationId xmlns:a16="http://schemas.microsoft.com/office/drawing/2014/main" id="{BACFA6FB-D7DE-4FBB-8DEF-159ED4B7317E}"/>
              </a:ext>
            </a:extLst>
          </p:cNvPr>
          <p:cNvSpPr>
            <a:spLocks noGrp="1" noRot="1" noChangeAspect="1" noChangeArrowheads="1" noTextEdit="1"/>
          </p:cNvSpPr>
          <p:nvPr>
            <p:ph type="sldImg"/>
          </p:nvPr>
        </p:nvSpPr>
        <p:spPr>
          <a:ln/>
        </p:spPr>
      </p:sp>
      <p:sp>
        <p:nvSpPr>
          <p:cNvPr id="611331" name="Rectangle 3">
            <a:extLst>
              <a:ext uri="{FF2B5EF4-FFF2-40B4-BE49-F238E27FC236}">
                <a16:creationId xmlns:a16="http://schemas.microsoft.com/office/drawing/2014/main" id="{CAC8B997-C5F5-4B93-AC2F-07DD0E7ACA8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9806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AB4A36A-B663-4157-B4E2-8FCD24A3CF10}"/>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1E00AE2F-EE92-4787-8607-56E654A91947}"/>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66F79261-8336-48C5-A931-3C4CDF2A800A}"/>
              </a:ext>
            </a:extLst>
          </p:cNvPr>
          <p:cNvSpPr>
            <a:spLocks noGrp="1" noChangeArrowheads="1"/>
          </p:cNvSpPr>
          <p:nvPr>
            <p:ph type="sldNum" sz="quarter" idx="5"/>
          </p:nvPr>
        </p:nvSpPr>
        <p:spPr>
          <a:ln/>
        </p:spPr>
        <p:txBody>
          <a:bodyPr/>
          <a:lstStyle/>
          <a:p>
            <a:fld id="{9DC3BDAA-F0A0-4DD9-A1E1-DE1DB86D81F3}" type="slidenum">
              <a:rPr lang="en-US" altLang="en-US"/>
              <a:pPr/>
              <a:t>65</a:t>
            </a:fld>
            <a:endParaRPr lang="en-US" altLang="en-US"/>
          </a:p>
        </p:txBody>
      </p:sp>
      <p:sp>
        <p:nvSpPr>
          <p:cNvPr id="607234" name="Rectangle 2">
            <a:extLst>
              <a:ext uri="{FF2B5EF4-FFF2-40B4-BE49-F238E27FC236}">
                <a16:creationId xmlns:a16="http://schemas.microsoft.com/office/drawing/2014/main" id="{EFD71738-8AE6-45B0-8CB8-C44A6A1519E0}"/>
              </a:ext>
            </a:extLst>
          </p:cNvPr>
          <p:cNvSpPr>
            <a:spLocks noGrp="1" noRot="1" noChangeAspect="1" noChangeArrowheads="1" noTextEdit="1"/>
          </p:cNvSpPr>
          <p:nvPr>
            <p:ph type="sldImg"/>
          </p:nvPr>
        </p:nvSpPr>
        <p:spPr>
          <a:ln/>
        </p:spPr>
      </p:sp>
      <p:sp>
        <p:nvSpPr>
          <p:cNvPr id="607235" name="Rectangle 3">
            <a:extLst>
              <a:ext uri="{FF2B5EF4-FFF2-40B4-BE49-F238E27FC236}">
                <a16:creationId xmlns:a16="http://schemas.microsoft.com/office/drawing/2014/main" id="{FD765ADC-56B6-49BC-8167-2E9AEAEE1F6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64030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FF655AF-F229-4998-B88B-D5C2CF9540E7}"/>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EF48E397-CEB3-4F86-B060-E16642825B47}"/>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77C28377-89A9-413C-AF25-26D6D7CF676E}"/>
              </a:ext>
            </a:extLst>
          </p:cNvPr>
          <p:cNvSpPr>
            <a:spLocks noGrp="1" noChangeArrowheads="1"/>
          </p:cNvSpPr>
          <p:nvPr>
            <p:ph type="sldNum" sz="quarter" idx="5"/>
          </p:nvPr>
        </p:nvSpPr>
        <p:spPr>
          <a:ln/>
        </p:spPr>
        <p:txBody>
          <a:bodyPr/>
          <a:lstStyle/>
          <a:p>
            <a:fld id="{B477BC0E-E605-4E7B-9031-C3462E0D184D}" type="slidenum">
              <a:rPr lang="en-US" altLang="en-US"/>
              <a:pPr/>
              <a:t>66</a:t>
            </a:fld>
            <a:endParaRPr lang="en-US" altLang="en-US"/>
          </a:p>
        </p:txBody>
      </p:sp>
      <p:sp>
        <p:nvSpPr>
          <p:cNvPr id="520194" name="Rectangle 2">
            <a:extLst>
              <a:ext uri="{FF2B5EF4-FFF2-40B4-BE49-F238E27FC236}">
                <a16:creationId xmlns:a16="http://schemas.microsoft.com/office/drawing/2014/main" id="{15D12F7F-7328-4A2C-A4B2-DDB1B3BBD929}"/>
              </a:ext>
            </a:extLst>
          </p:cNvPr>
          <p:cNvSpPr>
            <a:spLocks noGrp="1" noRot="1" noChangeAspect="1" noChangeArrowheads="1" noTextEdit="1"/>
          </p:cNvSpPr>
          <p:nvPr>
            <p:ph type="sldImg"/>
          </p:nvPr>
        </p:nvSpPr>
        <p:spPr>
          <a:ln/>
        </p:spPr>
      </p:sp>
      <p:sp>
        <p:nvSpPr>
          <p:cNvPr id="520195" name="Rectangle 3">
            <a:extLst>
              <a:ext uri="{FF2B5EF4-FFF2-40B4-BE49-F238E27FC236}">
                <a16:creationId xmlns:a16="http://schemas.microsoft.com/office/drawing/2014/main" id="{E338DC3E-C728-4BB7-AD03-FA00D8716C4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168169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FF655AF-F229-4998-B88B-D5C2CF9540E7}"/>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EF48E397-CEB3-4F86-B060-E16642825B47}"/>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77C28377-89A9-413C-AF25-26D6D7CF676E}"/>
              </a:ext>
            </a:extLst>
          </p:cNvPr>
          <p:cNvSpPr>
            <a:spLocks noGrp="1" noChangeArrowheads="1"/>
          </p:cNvSpPr>
          <p:nvPr>
            <p:ph type="sldNum" sz="quarter" idx="5"/>
          </p:nvPr>
        </p:nvSpPr>
        <p:spPr>
          <a:ln/>
        </p:spPr>
        <p:txBody>
          <a:bodyPr/>
          <a:lstStyle/>
          <a:p>
            <a:fld id="{B477BC0E-E605-4E7B-9031-C3462E0D184D}" type="slidenum">
              <a:rPr lang="en-US" altLang="en-US"/>
              <a:pPr/>
              <a:t>67</a:t>
            </a:fld>
            <a:endParaRPr lang="en-US" altLang="en-US"/>
          </a:p>
        </p:txBody>
      </p:sp>
      <p:sp>
        <p:nvSpPr>
          <p:cNvPr id="520194" name="Rectangle 2">
            <a:extLst>
              <a:ext uri="{FF2B5EF4-FFF2-40B4-BE49-F238E27FC236}">
                <a16:creationId xmlns:a16="http://schemas.microsoft.com/office/drawing/2014/main" id="{15D12F7F-7328-4A2C-A4B2-DDB1B3BBD929}"/>
              </a:ext>
            </a:extLst>
          </p:cNvPr>
          <p:cNvSpPr>
            <a:spLocks noGrp="1" noRot="1" noChangeAspect="1" noChangeArrowheads="1" noTextEdit="1"/>
          </p:cNvSpPr>
          <p:nvPr>
            <p:ph type="sldImg"/>
          </p:nvPr>
        </p:nvSpPr>
        <p:spPr>
          <a:ln/>
        </p:spPr>
      </p:sp>
      <p:sp>
        <p:nvSpPr>
          <p:cNvPr id="520195" name="Rectangle 3">
            <a:extLst>
              <a:ext uri="{FF2B5EF4-FFF2-40B4-BE49-F238E27FC236}">
                <a16:creationId xmlns:a16="http://schemas.microsoft.com/office/drawing/2014/main" id="{E338DC3E-C728-4BB7-AD03-FA00D8716C4A}"/>
              </a:ext>
            </a:extLst>
          </p:cNvPr>
          <p:cNvSpPr>
            <a:spLocks noGrp="1" noChangeArrowheads="1"/>
          </p:cNvSpPr>
          <p:nvPr>
            <p:ph type="body" idx="1"/>
          </p:nvPr>
        </p:nvSpPr>
        <p:spPr>
          <a:xfrm>
            <a:off x="381000" y="4267200"/>
            <a:ext cx="5943600" cy="4191000"/>
          </a:xfrm>
        </p:spPr>
        <p:txBody>
          <a:bodyPr/>
          <a:lstStyle/>
          <a:p>
            <a:r>
              <a:rPr lang="en-US" altLang="en-US" dirty="0"/>
              <a:t>SRA   Speaking about Baal worship few weeks ago and someone came up to me about their history SRA </a:t>
            </a:r>
          </a:p>
        </p:txBody>
      </p:sp>
    </p:spTree>
    <p:extLst>
      <p:ext uri="{BB962C8B-B14F-4D97-AF65-F5344CB8AC3E}">
        <p14:creationId xmlns:p14="http://schemas.microsoft.com/office/powerpoint/2010/main" val="41273598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F04A354-71EA-4F53-B3FA-4F7178D6EEDB}"/>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309FD095-6BB8-4985-B300-ECC890742ADD}"/>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197103F8-015B-4619-A2BC-56D23CF9FF11}"/>
              </a:ext>
            </a:extLst>
          </p:cNvPr>
          <p:cNvSpPr>
            <a:spLocks noGrp="1" noChangeArrowheads="1"/>
          </p:cNvSpPr>
          <p:nvPr>
            <p:ph type="sldNum" sz="quarter" idx="5"/>
          </p:nvPr>
        </p:nvSpPr>
        <p:spPr>
          <a:ln/>
        </p:spPr>
        <p:txBody>
          <a:bodyPr/>
          <a:lstStyle/>
          <a:p>
            <a:fld id="{62DD7E83-46F6-43BE-83DE-F2C9B4B87192}" type="slidenum">
              <a:rPr lang="en-US" altLang="en-US"/>
              <a:pPr/>
              <a:t>68</a:t>
            </a:fld>
            <a:endParaRPr lang="en-US" altLang="en-US"/>
          </a:p>
        </p:txBody>
      </p:sp>
      <p:sp>
        <p:nvSpPr>
          <p:cNvPr id="516098" name="Rectangle 2">
            <a:extLst>
              <a:ext uri="{FF2B5EF4-FFF2-40B4-BE49-F238E27FC236}">
                <a16:creationId xmlns:a16="http://schemas.microsoft.com/office/drawing/2014/main" id="{4DC44ED7-0610-4FF5-A04B-C60CD7C1EFEF}"/>
              </a:ext>
            </a:extLst>
          </p:cNvPr>
          <p:cNvSpPr>
            <a:spLocks noGrp="1" noRot="1" noChangeAspect="1" noChangeArrowheads="1" noTextEdit="1"/>
          </p:cNvSpPr>
          <p:nvPr>
            <p:ph type="sldImg"/>
          </p:nvPr>
        </p:nvSpPr>
        <p:spPr>
          <a:ln/>
        </p:spPr>
      </p:sp>
      <p:sp>
        <p:nvSpPr>
          <p:cNvPr id="516099" name="Rectangle 3">
            <a:extLst>
              <a:ext uri="{FF2B5EF4-FFF2-40B4-BE49-F238E27FC236}">
                <a16:creationId xmlns:a16="http://schemas.microsoft.com/office/drawing/2014/main" id="{32A9E600-8F3E-47BF-A2C0-32E63FB0645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03173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F04A354-71EA-4F53-B3FA-4F7178D6EEDB}"/>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309FD095-6BB8-4985-B300-ECC890742ADD}"/>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197103F8-015B-4619-A2BC-56D23CF9FF11}"/>
              </a:ext>
            </a:extLst>
          </p:cNvPr>
          <p:cNvSpPr>
            <a:spLocks noGrp="1" noChangeArrowheads="1"/>
          </p:cNvSpPr>
          <p:nvPr>
            <p:ph type="sldNum" sz="quarter" idx="5"/>
          </p:nvPr>
        </p:nvSpPr>
        <p:spPr>
          <a:ln/>
        </p:spPr>
        <p:txBody>
          <a:bodyPr/>
          <a:lstStyle/>
          <a:p>
            <a:fld id="{62DD7E83-46F6-43BE-83DE-F2C9B4B87192}" type="slidenum">
              <a:rPr lang="en-US" altLang="en-US"/>
              <a:pPr/>
              <a:t>69</a:t>
            </a:fld>
            <a:endParaRPr lang="en-US" altLang="en-US"/>
          </a:p>
        </p:txBody>
      </p:sp>
      <p:sp>
        <p:nvSpPr>
          <p:cNvPr id="516098" name="Rectangle 2">
            <a:extLst>
              <a:ext uri="{FF2B5EF4-FFF2-40B4-BE49-F238E27FC236}">
                <a16:creationId xmlns:a16="http://schemas.microsoft.com/office/drawing/2014/main" id="{4DC44ED7-0610-4FF5-A04B-C60CD7C1EFEF}"/>
              </a:ext>
            </a:extLst>
          </p:cNvPr>
          <p:cNvSpPr>
            <a:spLocks noGrp="1" noRot="1" noChangeAspect="1" noChangeArrowheads="1" noTextEdit="1"/>
          </p:cNvSpPr>
          <p:nvPr>
            <p:ph type="sldImg"/>
          </p:nvPr>
        </p:nvSpPr>
        <p:spPr>
          <a:ln/>
        </p:spPr>
      </p:sp>
      <p:sp>
        <p:nvSpPr>
          <p:cNvPr id="516099" name="Rectangle 3">
            <a:extLst>
              <a:ext uri="{FF2B5EF4-FFF2-40B4-BE49-F238E27FC236}">
                <a16:creationId xmlns:a16="http://schemas.microsoft.com/office/drawing/2014/main" id="{32A9E600-8F3E-47BF-A2C0-32E63FB0645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0252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https://www.charismanews.com/us/83711-cn-morning-rundown-andrew-brunson-sends-stern-warning-to-all-christ-followers?utm_source=Charisma%20News%20Daily&amp;utm_medium=email&amp;utm_content=subscriber_id:5160390&amp;utm_campaign=CNO%20daily%20-%202020-12-18</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66975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CF28CE3-006A-43BD-9A49-B61E113F071A}"/>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9BCFD388-AD8B-417D-939D-74E56E8732AB}"/>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60B3F67A-B31E-4F63-8ABE-B6607F966FC8}"/>
              </a:ext>
            </a:extLst>
          </p:cNvPr>
          <p:cNvSpPr>
            <a:spLocks noGrp="1" noChangeArrowheads="1"/>
          </p:cNvSpPr>
          <p:nvPr>
            <p:ph type="sldNum" sz="quarter" idx="5"/>
          </p:nvPr>
        </p:nvSpPr>
        <p:spPr>
          <a:ln/>
        </p:spPr>
        <p:txBody>
          <a:bodyPr/>
          <a:lstStyle/>
          <a:p>
            <a:fld id="{1B5C31B5-CD70-483F-B4B7-6A051CAD7F36}" type="slidenum">
              <a:rPr lang="en-US" altLang="en-US"/>
              <a:pPr/>
              <a:t>70</a:t>
            </a:fld>
            <a:endParaRPr lang="en-US" altLang="en-US"/>
          </a:p>
        </p:txBody>
      </p:sp>
      <p:sp>
        <p:nvSpPr>
          <p:cNvPr id="514050" name="Rectangle 2">
            <a:extLst>
              <a:ext uri="{FF2B5EF4-FFF2-40B4-BE49-F238E27FC236}">
                <a16:creationId xmlns:a16="http://schemas.microsoft.com/office/drawing/2014/main" id="{5A19A4C7-DF9C-4762-9D35-D04B8CA164ED}"/>
              </a:ext>
            </a:extLst>
          </p:cNvPr>
          <p:cNvSpPr>
            <a:spLocks noGrp="1" noRot="1" noChangeAspect="1" noChangeArrowheads="1" noTextEdit="1"/>
          </p:cNvSpPr>
          <p:nvPr>
            <p:ph type="sldImg"/>
          </p:nvPr>
        </p:nvSpPr>
        <p:spPr>
          <a:ln/>
        </p:spPr>
      </p:sp>
      <p:sp>
        <p:nvSpPr>
          <p:cNvPr id="514051" name="Rectangle 3">
            <a:extLst>
              <a:ext uri="{FF2B5EF4-FFF2-40B4-BE49-F238E27FC236}">
                <a16:creationId xmlns:a16="http://schemas.microsoft.com/office/drawing/2014/main" id="{9AEEDD51-E235-43AF-A484-8AED18DE665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15923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CF28CE3-006A-43BD-9A49-B61E113F071A}"/>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9BCFD388-AD8B-417D-939D-74E56E8732AB}"/>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60B3F67A-B31E-4F63-8ABE-B6607F966FC8}"/>
              </a:ext>
            </a:extLst>
          </p:cNvPr>
          <p:cNvSpPr>
            <a:spLocks noGrp="1" noChangeArrowheads="1"/>
          </p:cNvSpPr>
          <p:nvPr>
            <p:ph type="sldNum" sz="quarter" idx="5"/>
          </p:nvPr>
        </p:nvSpPr>
        <p:spPr>
          <a:ln/>
        </p:spPr>
        <p:txBody>
          <a:bodyPr/>
          <a:lstStyle/>
          <a:p>
            <a:fld id="{1B5C31B5-CD70-483F-B4B7-6A051CAD7F36}" type="slidenum">
              <a:rPr lang="en-US" altLang="en-US"/>
              <a:pPr/>
              <a:t>71</a:t>
            </a:fld>
            <a:endParaRPr lang="en-US" altLang="en-US"/>
          </a:p>
        </p:txBody>
      </p:sp>
      <p:sp>
        <p:nvSpPr>
          <p:cNvPr id="514050" name="Rectangle 2">
            <a:extLst>
              <a:ext uri="{FF2B5EF4-FFF2-40B4-BE49-F238E27FC236}">
                <a16:creationId xmlns:a16="http://schemas.microsoft.com/office/drawing/2014/main" id="{5A19A4C7-DF9C-4762-9D35-D04B8CA164ED}"/>
              </a:ext>
            </a:extLst>
          </p:cNvPr>
          <p:cNvSpPr>
            <a:spLocks noGrp="1" noRot="1" noChangeAspect="1" noChangeArrowheads="1" noTextEdit="1"/>
          </p:cNvSpPr>
          <p:nvPr>
            <p:ph type="sldImg"/>
          </p:nvPr>
        </p:nvSpPr>
        <p:spPr>
          <a:ln/>
        </p:spPr>
      </p:sp>
      <p:sp>
        <p:nvSpPr>
          <p:cNvPr id="514051" name="Rectangle 3">
            <a:extLst>
              <a:ext uri="{FF2B5EF4-FFF2-40B4-BE49-F238E27FC236}">
                <a16:creationId xmlns:a16="http://schemas.microsoft.com/office/drawing/2014/main" id="{9AEEDD51-E235-43AF-A484-8AED18DE665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918505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D712E9C-EDD7-455A-AEF6-E6575905288C}"/>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17684D6B-6433-4FEE-846E-7AE82F192CB2}"/>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513F79F4-E233-4E3C-A1CC-F39F7CA5CBCC}"/>
              </a:ext>
            </a:extLst>
          </p:cNvPr>
          <p:cNvSpPr>
            <a:spLocks noGrp="1" noChangeArrowheads="1"/>
          </p:cNvSpPr>
          <p:nvPr>
            <p:ph type="sldNum" sz="quarter" idx="5"/>
          </p:nvPr>
        </p:nvSpPr>
        <p:spPr>
          <a:ln/>
        </p:spPr>
        <p:txBody>
          <a:bodyPr/>
          <a:lstStyle/>
          <a:p>
            <a:fld id="{6F427FE7-6024-4D8A-AA56-B3966940B1FF}" type="slidenum">
              <a:rPr lang="en-US" altLang="en-US"/>
              <a:pPr/>
              <a:t>72</a:t>
            </a:fld>
            <a:endParaRPr lang="en-US" altLang="en-US"/>
          </a:p>
        </p:txBody>
      </p:sp>
      <p:sp>
        <p:nvSpPr>
          <p:cNvPr id="615426" name="Rectangle 2">
            <a:extLst>
              <a:ext uri="{FF2B5EF4-FFF2-40B4-BE49-F238E27FC236}">
                <a16:creationId xmlns:a16="http://schemas.microsoft.com/office/drawing/2014/main" id="{AD6AB6FF-C948-4825-A939-3B4CB350E13A}"/>
              </a:ext>
            </a:extLst>
          </p:cNvPr>
          <p:cNvSpPr>
            <a:spLocks noGrp="1" noRot="1" noChangeAspect="1" noChangeArrowheads="1" noTextEdit="1"/>
          </p:cNvSpPr>
          <p:nvPr>
            <p:ph type="sldImg"/>
          </p:nvPr>
        </p:nvSpPr>
        <p:spPr>
          <a:ln/>
        </p:spPr>
      </p:sp>
      <p:sp>
        <p:nvSpPr>
          <p:cNvPr id="615427" name="Rectangle 3">
            <a:extLst>
              <a:ext uri="{FF2B5EF4-FFF2-40B4-BE49-F238E27FC236}">
                <a16:creationId xmlns:a16="http://schemas.microsoft.com/office/drawing/2014/main" id="{6F1E9767-989A-433F-BB65-F3961F254583}"/>
              </a:ext>
            </a:extLst>
          </p:cNvPr>
          <p:cNvSpPr>
            <a:spLocks noGrp="1" noChangeArrowheads="1"/>
          </p:cNvSpPr>
          <p:nvPr>
            <p:ph type="body" idx="1"/>
          </p:nvPr>
        </p:nvSpPr>
        <p:spPr>
          <a:xfrm>
            <a:off x="228600" y="4343400"/>
            <a:ext cx="6477000" cy="4572000"/>
          </a:xfrm>
        </p:spPr>
        <p:txBody>
          <a:bodyPr/>
          <a:lstStyle/>
          <a:p>
            <a:r>
              <a:rPr lang="en-US" altLang="en-US" dirty="0"/>
              <a:t>  </a:t>
            </a:r>
          </a:p>
        </p:txBody>
      </p:sp>
    </p:spTree>
    <p:extLst>
      <p:ext uri="{BB962C8B-B14F-4D97-AF65-F5344CB8AC3E}">
        <p14:creationId xmlns:p14="http://schemas.microsoft.com/office/powerpoint/2010/main" val="6096066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3956128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1011764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CEC8100-CEBE-4997-89A9-9488233862D4}"/>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EF01587C-5551-43CE-A952-728311305B37}"/>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5EBB7C6A-2914-49D6-97F6-C888E1B4FFBB}"/>
              </a:ext>
            </a:extLst>
          </p:cNvPr>
          <p:cNvSpPr>
            <a:spLocks noGrp="1" noChangeArrowheads="1"/>
          </p:cNvSpPr>
          <p:nvPr>
            <p:ph type="sldNum" sz="quarter" idx="5"/>
          </p:nvPr>
        </p:nvSpPr>
        <p:spPr>
          <a:ln/>
        </p:spPr>
        <p:txBody>
          <a:bodyPr/>
          <a:lstStyle/>
          <a:p>
            <a:fld id="{D5357600-48CC-441F-BAC1-54B06FCCBEA3}" type="slidenum">
              <a:rPr lang="en-US" altLang="en-US"/>
              <a:pPr/>
              <a:t>75</a:t>
            </a:fld>
            <a:endParaRPr lang="en-US" altLang="en-US"/>
          </a:p>
        </p:txBody>
      </p:sp>
      <p:sp>
        <p:nvSpPr>
          <p:cNvPr id="646146" name="Rectangle 2">
            <a:extLst>
              <a:ext uri="{FF2B5EF4-FFF2-40B4-BE49-F238E27FC236}">
                <a16:creationId xmlns:a16="http://schemas.microsoft.com/office/drawing/2014/main" id="{DF89B32A-3D36-4CA1-AB44-4FD5BE01D898}"/>
              </a:ext>
            </a:extLst>
          </p:cNvPr>
          <p:cNvSpPr>
            <a:spLocks noGrp="1" noRot="1" noChangeAspect="1" noChangeArrowheads="1" noTextEdit="1"/>
          </p:cNvSpPr>
          <p:nvPr>
            <p:ph type="sldImg"/>
          </p:nvPr>
        </p:nvSpPr>
        <p:spPr>
          <a:ln/>
        </p:spPr>
      </p:sp>
      <p:sp>
        <p:nvSpPr>
          <p:cNvPr id="646147" name="Rectangle 3">
            <a:extLst>
              <a:ext uri="{FF2B5EF4-FFF2-40B4-BE49-F238E27FC236}">
                <a16:creationId xmlns:a16="http://schemas.microsoft.com/office/drawing/2014/main" id="{0B752B67-F06C-4D42-A765-6FAB06976DF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470535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CEC8100-CEBE-4997-89A9-9488233862D4}"/>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EF01587C-5551-43CE-A952-728311305B37}"/>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5EBB7C6A-2914-49D6-97F6-C888E1B4FFBB}"/>
              </a:ext>
            </a:extLst>
          </p:cNvPr>
          <p:cNvSpPr>
            <a:spLocks noGrp="1" noChangeArrowheads="1"/>
          </p:cNvSpPr>
          <p:nvPr>
            <p:ph type="sldNum" sz="quarter" idx="5"/>
          </p:nvPr>
        </p:nvSpPr>
        <p:spPr>
          <a:ln/>
        </p:spPr>
        <p:txBody>
          <a:bodyPr/>
          <a:lstStyle/>
          <a:p>
            <a:fld id="{D5357600-48CC-441F-BAC1-54B06FCCBEA3}" type="slidenum">
              <a:rPr lang="en-US" altLang="en-US"/>
              <a:pPr/>
              <a:t>76</a:t>
            </a:fld>
            <a:endParaRPr lang="en-US" altLang="en-US"/>
          </a:p>
        </p:txBody>
      </p:sp>
      <p:sp>
        <p:nvSpPr>
          <p:cNvPr id="646146" name="Rectangle 2">
            <a:extLst>
              <a:ext uri="{FF2B5EF4-FFF2-40B4-BE49-F238E27FC236}">
                <a16:creationId xmlns:a16="http://schemas.microsoft.com/office/drawing/2014/main" id="{DF89B32A-3D36-4CA1-AB44-4FD5BE01D898}"/>
              </a:ext>
            </a:extLst>
          </p:cNvPr>
          <p:cNvSpPr>
            <a:spLocks noGrp="1" noRot="1" noChangeAspect="1" noChangeArrowheads="1" noTextEdit="1"/>
          </p:cNvSpPr>
          <p:nvPr>
            <p:ph type="sldImg"/>
          </p:nvPr>
        </p:nvSpPr>
        <p:spPr>
          <a:ln/>
        </p:spPr>
      </p:sp>
      <p:sp>
        <p:nvSpPr>
          <p:cNvPr id="646147" name="Rectangle 3">
            <a:extLst>
              <a:ext uri="{FF2B5EF4-FFF2-40B4-BE49-F238E27FC236}">
                <a16:creationId xmlns:a16="http://schemas.microsoft.com/office/drawing/2014/main" id="{0B752B67-F06C-4D42-A765-6FAB06976DF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14029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32309457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2725403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356218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5365846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C7C89B4-BFFE-4291-B8A1-FD9B81FB603C}"/>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44A103C8-5A03-4136-A2A7-2FD96DF471EA}"/>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5C204BED-CA10-4F43-982C-9D4305E8D7A3}"/>
              </a:ext>
            </a:extLst>
          </p:cNvPr>
          <p:cNvSpPr>
            <a:spLocks noGrp="1" noChangeArrowheads="1"/>
          </p:cNvSpPr>
          <p:nvPr>
            <p:ph type="sldNum" sz="quarter" idx="5"/>
          </p:nvPr>
        </p:nvSpPr>
        <p:spPr>
          <a:ln/>
        </p:spPr>
        <p:txBody>
          <a:bodyPr/>
          <a:lstStyle/>
          <a:p>
            <a:fld id="{08FB5D24-473E-49FD-93A0-AE3BE6920C69}" type="slidenum">
              <a:rPr lang="en-US" altLang="en-US"/>
              <a:pPr/>
              <a:t>80</a:t>
            </a:fld>
            <a:endParaRPr lang="en-US" altLang="en-US"/>
          </a:p>
        </p:txBody>
      </p:sp>
      <p:sp>
        <p:nvSpPr>
          <p:cNvPr id="631810" name="Rectangle 2">
            <a:extLst>
              <a:ext uri="{FF2B5EF4-FFF2-40B4-BE49-F238E27FC236}">
                <a16:creationId xmlns:a16="http://schemas.microsoft.com/office/drawing/2014/main" id="{E3025280-7065-4F77-AED7-F3E7AC159EC3}"/>
              </a:ext>
            </a:extLst>
          </p:cNvPr>
          <p:cNvSpPr>
            <a:spLocks noGrp="1" noRot="1" noChangeAspect="1" noChangeArrowheads="1" noTextEdit="1"/>
          </p:cNvSpPr>
          <p:nvPr>
            <p:ph type="sldImg"/>
          </p:nvPr>
        </p:nvSpPr>
        <p:spPr>
          <a:ln/>
        </p:spPr>
      </p:sp>
      <p:sp>
        <p:nvSpPr>
          <p:cNvPr id="631811" name="Rectangle 3">
            <a:extLst>
              <a:ext uri="{FF2B5EF4-FFF2-40B4-BE49-F238E27FC236}">
                <a16:creationId xmlns:a16="http://schemas.microsoft.com/office/drawing/2014/main" id="{7CD44BFA-2A1A-4D4A-8B8A-AAD0009B4A37}"/>
              </a:ext>
            </a:extLst>
          </p:cNvPr>
          <p:cNvSpPr>
            <a:spLocks noGrp="1" noChangeArrowheads="1"/>
          </p:cNvSpPr>
          <p:nvPr>
            <p:ph type="body" idx="1"/>
          </p:nvPr>
        </p:nvSpPr>
        <p:spPr/>
        <p:txBody>
          <a:bodyPr/>
          <a:lstStyle/>
          <a:p>
            <a:r>
              <a:rPr lang="en-US" altLang="en-US"/>
              <a:t>Resurrection in Tanakh by hints.  Was rabbinic style to draw from hints.</a:t>
            </a:r>
          </a:p>
          <a:p>
            <a:r>
              <a:rPr lang="en-US" altLang="en-US"/>
              <a:t>Ie whole system of separation of meat and dairy.  Shaul’s exegesis much more sound.</a:t>
            </a:r>
          </a:p>
        </p:txBody>
      </p:sp>
    </p:spTree>
    <p:extLst>
      <p:ext uri="{BB962C8B-B14F-4D97-AF65-F5344CB8AC3E}">
        <p14:creationId xmlns:p14="http://schemas.microsoft.com/office/powerpoint/2010/main" val="14043995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73CD1D5-9642-4D18-9B0E-AB63CCB8F7D3}"/>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8F454C7F-5260-4D81-9F42-D0EFAD2C7263}"/>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621CDC01-F742-475D-BA33-FA95B76534A6}"/>
              </a:ext>
            </a:extLst>
          </p:cNvPr>
          <p:cNvSpPr>
            <a:spLocks noGrp="1" noChangeArrowheads="1"/>
          </p:cNvSpPr>
          <p:nvPr>
            <p:ph type="sldNum" sz="quarter" idx="5"/>
          </p:nvPr>
        </p:nvSpPr>
        <p:spPr>
          <a:ln/>
        </p:spPr>
        <p:txBody>
          <a:bodyPr/>
          <a:lstStyle/>
          <a:p>
            <a:fld id="{C297AC20-5688-484C-90D4-6AB5D9FEDCC9}" type="slidenum">
              <a:rPr lang="en-US" altLang="en-US"/>
              <a:pPr/>
              <a:t>81</a:t>
            </a:fld>
            <a:endParaRPr lang="en-US" altLang="en-US"/>
          </a:p>
        </p:txBody>
      </p:sp>
      <p:sp>
        <p:nvSpPr>
          <p:cNvPr id="632834" name="Rectangle 2">
            <a:extLst>
              <a:ext uri="{FF2B5EF4-FFF2-40B4-BE49-F238E27FC236}">
                <a16:creationId xmlns:a16="http://schemas.microsoft.com/office/drawing/2014/main" id="{1894F5A8-A23D-4610-9DEB-C0BADD213BB2}"/>
              </a:ext>
            </a:extLst>
          </p:cNvPr>
          <p:cNvSpPr>
            <a:spLocks noGrp="1" noRot="1" noChangeAspect="1" noChangeArrowheads="1" noTextEdit="1"/>
          </p:cNvSpPr>
          <p:nvPr>
            <p:ph type="sldImg"/>
          </p:nvPr>
        </p:nvSpPr>
        <p:spPr>
          <a:ln/>
        </p:spPr>
      </p:sp>
      <p:sp>
        <p:nvSpPr>
          <p:cNvPr id="632835" name="Rectangle 3">
            <a:extLst>
              <a:ext uri="{FF2B5EF4-FFF2-40B4-BE49-F238E27FC236}">
                <a16:creationId xmlns:a16="http://schemas.microsoft.com/office/drawing/2014/main" id="{46CBE887-3A3E-4FDA-B543-1389F4A95E2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3013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8D6876A-59CE-4213-81CE-1CCF4DF469B9}"/>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D1F09578-47A6-4FF3-9798-D6BE364FB57E}"/>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115C26B1-4EB9-4284-97BD-B985D47372BF}"/>
              </a:ext>
            </a:extLst>
          </p:cNvPr>
          <p:cNvSpPr>
            <a:spLocks noGrp="1" noChangeArrowheads="1"/>
          </p:cNvSpPr>
          <p:nvPr>
            <p:ph type="sldNum" sz="quarter" idx="5"/>
          </p:nvPr>
        </p:nvSpPr>
        <p:spPr>
          <a:ln/>
        </p:spPr>
        <p:txBody>
          <a:bodyPr/>
          <a:lstStyle/>
          <a:p>
            <a:fld id="{7E23BAE6-5131-4C73-91ED-FFBF61E1CA5A}" type="slidenum">
              <a:rPr lang="en-US" altLang="en-US"/>
              <a:pPr/>
              <a:t>82</a:t>
            </a:fld>
            <a:endParaRPr lang="en-US" altLang="en-US"/>
          </a:p>
        </p:txBody>
      </p:sp>
      <p:sp>
        <p:nvSpPr>
          <p:cNvPr id="601090" name="Rectangle 2">
            <a:extLst>
              <a:ext uri="{FF2B5EF4-FFF2-40B4-BE49-F238E27FC236}">
                <a16:creationId xmlns:a16="http://schemas.microsoft.com/office/drawing/2014/main" id="{D96C421C-6497-44F8-9D09-814C9519C314}"/>
              </a:ext>
            </a:extLst>
          </p:cNvPr>
          <p:cNvSpPr>
            <a:spLocks noGrp="1" noRot="1" noChangeAspect="1" noChangeArrowheads="1" noTextEdit="1"/>
          </p:cNvSpPr>
          <p:nvPr>
            <p:ph type="sldImg"/>
          </p:nvPr>
        </p:nvSpPr>
        <p:spPr>
          <a:ln/>
        </p:spPr>
      </p:sp>
      <p:sp>
        <p:nvSpPr>
          <p:cNvPr id="601091" name="Rectangle 3">
            <a:extLst>
              <a:ext uri="{FF2B5EF4-FFF2-40B4-BE49-F238E27FC236}">
                <a16:creationId xmlns:a16="http://schemas.microsoft.com/office/drawing/2014/main" id="{30F72555-21E5-4C81-A261-D2ADFAC02983}"/>
              </a:ext>
            </a:extLst>
          </p:cNvPr>
          <p:cNvSpPr>
            <a:spLocks noGrp="1" noChangeArrowheads="1"/>
          </p:cNvSpPr>
          <p:nvPr>
            <p:ph type="body" idx="1"/>
          </p:nvPr>
        </p:nvSpPr>
        <p:spPr/>
        <p:txBody>
          <a:bodyPr/>
          <a:lstStyle/>
          <a:p>
            <a:r>
              <a:rPr lang="en-US" altLang="en-US"/>
              <a:t>According to the Mishna, “There are thirty-six transgressions for which the Torah specifies the punishment of karet,” that is, being “cut off” from Israel (K’ritot 1:1). </a:t>
            </a:r>
          </a:p>
        </p:txBody>
      </p:sp>
    </p:spTree>
    <p:extLst>
      <p:ext uri="{BB962C8B-B14F-4D97-AF65-F5344CB8AC3E}">
        <p14:creationId xmlns:p14="http://schemas.microsoft.com/office/powerpoint/2010/main" val="857287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2528881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050"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5055602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41037178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Keep yourself from the “clickables”</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3583128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7459515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Below a Lou Dobbs security report</a:t>
            </a:r>
          </a:p>
          <a:p>
            <a:r>
              <a:rPr lang="en-US" dirty="0"/>
              <a:t>“I’ve </a:t>
            </a:r>
            <a:r>
              <a:rPr lang="en-US" dirty="0" err="1"/>
              <a:t>gotta</a:t>
            </a:r>
            <a:r>
              <a:rPr lang="en-US" dirty="0"/>
              <a:t> know. How bad could a wedding fail be?”</a:t>
            </a:r>
          </a:p>
          <a:p>
            <a:r>
              <a:rPr lang="en-US" dirty="0"/>
              <a:t>“No you don’t”</a:t>
            </a:r>
          </a:p>
          <a:p>
            <a:r>
              <a:rPr lang="en-US" dirty="0"/>
              <a:t>Just one click…curiosity.</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2062516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Keep yourself from the “clickables”</a:t>
            </a:r>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3883729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2380184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Is G-d your exceeding joy?  Do you praise Him?</a:t>
            </a:r>
          </a:p>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19447474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23968261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35092982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11644463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17109728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29350532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8D6876A-59CE-4213-81CE-1CCF4DF469B9}"/>
              </a:ext>
            </a:extLst>
          </p:cNvPr>
          <p:cNvSpPr>
            <a:spLocks noGrp="1" noChangeArrowheads="1"/>
          </p:cNvSpPr>
          <p:nvPr>
            <p:ph type="hdr" sz="quarter"/>
          </p:nvPr>
        </p:nvSpPr>
        <p:spPr>
          <a:ln/>
        </p:spPr>
        <p:txBody>
          <a:bodyPr/>
          <a:lstStyle/>
          <a:p>
            <a:r>
              <a:rPr lang="en-US" altLang="en-US"/>
              <a:t>Letter to the Messianic Jews a 06.04-083 Tasted and Departed</a:t>
            </a:r>
          </a:p>
        </p:txBody>
      </p:sp>
      <p:sp>
        <p:nvSpPr>
          <p:cNvPr id="5" name="Rectangle 3">
            <a:extLst>
              <a:ext uri="{FF2B5EF4-FFF2-40B4-BE49-F238E27FC236}">
                <a16:creationId xmlns:a16="http://schemas.microsoft.com/office/drawing/2014/main" id="{D1F09578-47A6-4FF3-9798-D6BE364FB57E}"/>
              </a:ext>
            </a:extLst>
          </p:cNvPr>
          <p:cNvSpPr>
            <a:spLocks noGrp="1" noChangeArrowheads="1"/>
          </p:cNvSpPr>
          <p:nvPr>
            <p:ph type="dt" idx="1"/>
          </p:nvPr>
        </p:nvSpPr>
        <p:spPr>
          <a:ln/>
        </p:spPr>
        <p:txBody>
          <a:bodyPr/>
          <a:lstStyle/>
          <a:p>
            <a:r>
              <a:rPr lang="en-US" altLang="en-US"/>
              <a:t>Dec. 18, 2020 5781</a:t>
            </a:r>
          </a:p>
        </p:txBody>
      </p:sp>
      <p:sp>
        <p:nvSpPr>
          <p:cNvPr id="6" name="Rectangle 7">
            <a:extLst>
              <a:ext uri="{FF2B5EF4-FFF2-40B4-BE49-F238E27FC236}">
                <a16:creationId xmlns:a16="http://schemas.microsoft.com/office/drawing/2014/main" id="{115C26B1-4EB9-4284-97BD-B985D47372BF}"/>
              </a:ext>
            </a:extLst>
          </p:cNvPr>
          <p:cNvSpPr>
            <a:spLocks noGrp="1" noChangeArrowheads="1"/>
          </p:cNvSpPr>
          <p:nvPr>
            <p:ph type="sldNum" sz="quarter" idx="5"/>
          </p:nvPr>
        </p:nvSpPr>
        <p:spPr>
          <a:ln/>
        </p:spPr>
        <p:txBody>
          <a:bodyPr/>
          <a:lstStyle/>
          <a:p>
            <a:fld id="{7E23BAE6-5131-4C73-91ED-FFBF61E1CA5A}" type="slidenum">
              <a:rPr lang="en-US" altLang="en-US"/>
              <a:pPr/>
              <a:t>96</a:t>
            </a:fld>
            <a:endParaRPr lang="en-US" altLang="en-US"/>
          </a:p>
        </p:txBody>
      </p:sp>
      <p:sp>
        <p:nvSpPr>
          <p:cNvPr id="601090" name="Rectangle 2">
            <a:extLst>
              <a:ext uri="{FF2B5EF4-FFF2-40B4-BE49-F238E27FC236}">
                <a16:creationId xmlns:a16="http://schemas.microsoft.com/office/drawing/2014/main" id="{D96C421C-6497-44F8-9D09-814C9519C314}"/>
              </a:ext>
            </a:extLst>
          </p:cNvPr>
          <p:cNvSpPr>
            <a:spLocks noGrp="1" noRot="1" noChangeAspect="1" noChangeArrowheads="1" noTextEdit="1"/>
          </p:cNvSpPr>
          <p:nvPr>
            <p:ph type="sldImg"/>
          </p:nvPr>
        </p:nvSpPr>
        <p:spPr>
          <a:ln/>
        </p:spPr>
      </p:sp>
      <p:sp>
        <p:nvSpPr>
          <p:cNvPr id="601091" name="Rectangle 3">
            <a:extLst>
              <a:ext uri="{FF2B5EF4-FFF2-40B4-BE49-F238E27FC236}">
                <a16:creationId xmlns:a16="http://schemas.microsoft.com/office/drawing/2014/main" id="{30F72555-21E5-4C81-A261-D2ADFAC02983}"/>
              </a:ext>
            </a:extLst>
          </p:cNvPr>
          <p:cNvSpPr>
            <a:spLocks noGrp="1" noChangeArrowheads="1"/>
          </p:cNvSpPr>
          <p:nvPr>
            <p:ph type="body" idx="1"/>
          </p:nvPr>
        </p:nvSpPr>
        <p:spPr/>
        <p:txBody>
          <a:bodyPr/>
          <a:lstStyle/>
          <a:p>
            <a:r>
              <a:rPr lang="en-US" altLang="en-US"/>
              <a:t>According to the Mishna, “There are thirty-six transgressions for which the Torah specifies the punishment of karet,” that is, being “cut off” from Israel (K’ritot 1:1). </a:t>
            </a:r>
          </a:p>
        </p:txBody>
      </p:sp>
    </p:spTree>
    <p:extLst>
      <p:ext uri="{BB962C8B-B14F-4D97-AF65-F5344CB8AC3E}">
        <p14:creationId xmlns:p14="http://schemas.microsoft.com/office/powerpoint/2010/main" val="18529707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3823894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40173784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06.04-083 Tasted and Departed</a:t>
            </a:r>
          </a:p>
        </p:txBody>
      </p:sp>
      <p:sp>
        <p:nvSpPr>
          <p:cNvPr id="5" name="Date Placeholder 4"/>
          <p:cNvSpPr>
            <a:spLocks noGrp="1"/>
          </p:cNvSpPr>
          <p:nvPr>
            <p:ph type="dt" idx="1"/>
          </p:nvPr>
        </p:nvSpPr>
        <p:spPr/>
        <p:txBody>
          <a:bodyPr/>
          <a:lstStyle/>
          <a:p>
            <a:r>
              <a:rPr lang="en-US" altLang="en-US"/>
              <a:t>Dec. 18,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221377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12/19/2020</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12/19/2020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12/19/2020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12/19/2020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Israeli Health Ministry Director </a:t>
            </a:r>
            <a:r>
              <a:rPr lang="en-US" sz="4000" dirty="0" err="1"/>
              <a:t>Hezy</a:t>
            </a:r>
            <a:r>
              <a:rPr lang="en-US" sz="4000" dirty="0"/>
              <a:t> Levy yesterday insisted to reporters that "we won't force people to take a vaccine.   Israeli law doesn't allow for it," speaking before the Special Knesset Coronavirus Committee.</a:t>
            </a:r>
          </a:p>
        </p:txBody>
      </p:sp>
    </p:spTree>
    <p:extLst>
      <p:ext uri="{BB962C8B-B14F-4D97-AF65-F5344CB8AC3E}">
        <p14:creationId xmlns:p14="http://schemas.microsoft.com/office/powerpoint/2010/main" val="38296477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issue of how to "motivate" vaccine compliance has generated increasing interest.  “Government won’t force you to take vaccine. Amazon will. Airlines will. Banks will. You won’t be able to buy, sell, or trade without the vaccine.”</a:t>
            </a:r>
          </a:p>
        </p:txBody>
      </p:sp>
    </p:spTree>
    <p:extLst>
      <p:ext uri="{BB962C8B-B14F-4D97-AF65-F5344CB8AC3E}">
        <p14:creationId xmlns:p14="http://schemas.microsoft.com/office/powerpoint/2010/main" val="291990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14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a:t>Rabbi Yuval Cherlow</a:t>
            </a:r>
            <a:r>
              <a:rPr lang="en-US" sz="4000"/>
              <a:t>, who is a leading Orthodox ethicist in Israel, teaches,</a:t>
            </a:r>
            <a:endParaRPr lang="en-US" sz="4000" dirty="0"/>
          </a:p>
        </p:txBody>
      </p:sp>
      <p:pic>
        <p:nvPicPr>
          <p:cNvPr id="1026" name="Picture 2" descr="Yuval Cherlow - Wikipedia">
            <a:extLst>
              <a:ext uri="{FF2B5EF4-FFF2-40B4-BE49-F238E27FC236}">
                <a16:creationId xmlns:a16="http://schemas.microsoft.com/office/drawing/2014/main" id="{8058C7F8-6160-48AA-A8D2-21D8EC11F7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10" r="597"/>
          <a:stretch/>
        </p:blipFill>
        <p:spPr bwMode="auto">
          <a:xfrm>
            <a:off x="4495800" y="209550"/>
            <a:ext cx="4191000" cy="474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02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“Businesses should be allowed to ask customers for proof that they've been vaccinated, and public transport and flights have </a:t>
            </a:r>
            <a:r>
              <a:rPr lang="en-US" sz="4000" u="sng" dirty="0"/>
              <a:t>an ethical obligation</a:t>
            </a:r>
            <a:r>
              <a:rPr lang="en-US" sz="4000" dirty="0"/>
              <a:t> to turn away those who haven't been vaccinated.”</a:t>
            </a:r>
          </a:p>
        </p:txBody>
      </p:sp>
    </p:spTree>
    <p:extLst>
      <p:ext uri="{BB962C8B-B14F-4D97-AF65-F5344CB8AC3E}">
        <p14:creationId xmlns:p14="http://schemas.microsoft.com/office/powerpoint/2010/main" val="107644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F2AE1922-ECF9-48FD-A9C0-E29478A67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043335" cy="4524376"/>
          </a:xfrm>
          <a:prstGeom prst="rect">
            <a:avLst/>
          </a:prstGeom>
        </p:spPr>
      </p:pic>
    </p:spTree>
    <p:extLst>
      <p:ext uri="{BB962C8B-B14F-4D97-AF65-F5344CB8AC3E}">
        <p14:creationId xmlns:p14="http://schemas.microsoft.com/office/powerpoint/2010/main" val="130060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6.4-8 </a:t>
            </a:r>
            <a:r>
              <a:rPr lang="en-US" sz="4000" dirty="0"/>
              <a:t>For it is impossible for those who once were enlightened—having tasted of the heavenly gift and become partakers of the Ruakh ha-</a:t>
            </a:r>
            <a:r>
              <a:rPr lang="en-US" sz="4000" dirty="0" err="1"/>
              <a:t>Kodesh</a:t>
            </a:r>
            <a:r>
              <a:rPr lang="en-US" sz="4000" dirty="0"/>
              <a:t>, and having tasted the good word of God and the powers of the </a:t>
            </a:r>
            <a:r>
              <a:rPr lang="he-IL" sz="4000" b="1" dirty="0">
                <a:latin typeface="David" panose="020E0502060401010101" pitchFamily="34" charset="-79"/>
                <a:cs typeface="David" panose="020E0502060401010101" pitchFamily="34" charset="-79"/>
              </a:rPr>
              <a:t>עולם הבא</a:t>
            </a:r>
            <a:r>
              <a:rPr lang="en-US" sz="4000" b="1" dirty="0">
                <a:latin typeface="David" panose="020E0502060401010101" pitchFamily="34" charset="-79"/>
                <a:cs typeface="David" panose="020E0502060401010101" pitchFamily="34" charset="-79"/>
              </a:rPr>
              <a:t> </a:t>
            </a:r>
            <a:r>
              <a:rPr lang="en-US" sz="4000" i="1" dirty="0" err="1"/>
              <a:t>olam</a:t>
            </a:r>
            <a:r>
              <a:rPr lang="en-US" sz="4000" i="1" dirty="0"/>
              <a:t> ha-</a:t>
            </a:r>
            <a:r>
              <a:rPr lang="en-US" sz="4000" i="1" dirty="0" err="1"/>
              <a:t>ba</a:t>
            </a:r>
            <a:r>
              <a:rPr lang="en-US" sz="4000" i="1" dirty="0"/>
              <a:t> </a:t>
            </a:r>
            <a:r>
              <a:rPr lang="en-US" sz="4000" dirty="0"/>
              <a:t>/ world to come and then having fallen away—to renew again to repentance, </a:t>
            </a:r>
          </a:p>
        </p:txBody>
      </p:sp>
    </p:spTree>
    <p:extLst>
      <p:ext uri="{BB962C8B-B14F-4D97-AF65-F5344CB8AC3E}">
        <p14:creationId xmlns:p14="http://schemas.microsoft.com/office/powerpoint/2010/main" val="276178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6.4-8 </a:t>
            </a:r>
            <a:r>
              <a:rPr lang="en-US" sz="4000" dirty="0"/>
              <a:t>since they are again crucifying </a:t>
            </a:r>
            <a:r>
              <a:rPr lang="en-US" sz="4000" i="1" dirty="0"/>
              <a:t>Ben-Elohim</a:t>
            </a:r>
            <a:r>
              <a:rPr lang="en-US" sz="4000" dirty="0"/>
              <a:t> / the Son of G-d themselves and publicly disgracing Him.  For the earth—having soaked up the rain frequently falling on it—brings forth vegetation useful to those for whom it is farmed; and it shares in God’s blessing</a:t>
            </a:r>
          </a:p>
        </p:txBody>
      </p:sp>
    </p:spTree>
    <p:extLst>
      <p:ext uri="{BB962C8B-B14F-4D97-AF65-F5344CB8AC3E}">
        <p14:creationId xmlns:p14="http://schemas.microsoft.com/office/powerpoint/2010/main" val="307675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6.4-8 </a:t>
            </a:r>
            <a:r>
              <a:rPr lang="en-US" sz="4000" dirty="0"/>
              <a:t>But if it produces thorns and thistles, it is worthless and near to being cursed—its end is to be burned over.</a:t>
            </a:r>
          </a:p>
        </p:txBody>
      </p:sp>
    </p:spTree>
    <p:extLst>
      <p:ext uri="{BB962C8B-B14F-4D97-AF65-F5344CB8AC3E}">
        <p14:creationId xmlns:p14="http://schemas.microsoft.com/office/powerpoint/2010/main" val="2113974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512763" indent="-512763">
              <a:buFont typeface="+mj-lt"/>
              <a:buAutoNum type="arabicPeriod"/>
            </a:pPr>
            <a:r>
              <a:rPr lang="en-US" sz="3900" u="sng" dirty="0"/>
              <a:t>What type of people described</a:t>
            </a:r>
            <a:r>
              <a:rPr lang="en-US" sz="3900" dirty="0"/>
              <a:t>?</a:t>
            </a:r>
          </a:p>
          <a:p>
            <a:pPr marL="512763" indent="-512763">
              <a:buFont typeface="+mj-lt"/>
              <a:buAutoNum type="arabicPeriod"/>
            </a:pPr>
            <a:r>
              <a:rPr lang="en-US" sz="3900" dirty="0"/>
              <a:t>What did they do?</a:t>
            </a:r>
          </a:p>
          <a:p>
            <a:pPr marL="512763" indent="-512763">
              <a:buFont typeface="+mj-lt"/>
              <a:buAutoNum type="arabicPeriod"/>
            </a:pPr>
            <a:r>
              <a:rPr lang="en-US" sz="3900" dirty="0"/>
              <a:t>Is there a remedy?</a:t>
            </a:r>
          </a:p>
          <a:p>
            <a:pPr marL="512763" indent="-512763">
              <a:buFont typeface="+mj-lt"/>
              <a:buAutoNum type="arabicPeriod"/>
            </a:pPr>
            <a:r>
              <a:rPr lang="en-US" sz="3900" dirty="0"/>
              <a:t>Does this apply to us?</a:t>
            </a:r>
          </a:p>
        </p:txBody>
      </p:sp>
    </p:spTree>
    <p:extLst>
      <p:ext uri="{BB962C8B-B14F-4D97-AF65-F5344CB8AC3E}">
        <p14:creationId xmlns:p14="http://schemas.microsoft.com/office/powerpoint/2010/main" val="1466899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6.4-8 </a:t>
            </a:r>
            <a:r>
              <a:rPr lang="en-US" sz="4000" u="sng" dirty="0"/>
              <a:t>For it is impossible for those who </a:t>
            </a:r>
            <a:r>
              <a:rPr lang="en-US" sz="4000" u="dbl" dirty="0">
                <a:solidFill>
                  <a:srgbClr val="FFFF99"/>
                </a:solidFill>
              </a:rPr>
              <a:t>once</a:t>
            </a:r>
            <a:r>
              <a:rPr lang="en-US" sz="4000" u="sng" dirty="0"/>
              <a:t> were </a:t>
            </a:r>
            <a:r>
              <a:rPr lang="en-US" sz="4000" u="dbl" dirty="0">
                <a:solidFill>
                  <a:srgbClr val="FFFF99"/>
                </a:solidFill>
              </a:rPr>
              <a:t>enlightened</a:t>
            </a:r>
          </a:p>
          <a:p>
            <a:pPr marL="0" indent="0">
              <a:buNone/>
            </a:pPr>
            <a:endParaRPr lang="en-US" sz="4000" dirty="0"/>
          </a:p>
        </p:txBody>
      </p:sp>
      <p:pic>
        <p:nvPicPr>
          <p:cNvPr id="3" name="Picture 2">
            <a:extLst>
              <a:ext uri="{FF2B5EF4-FFF2-40B4-BE49-F238E27FC236}">
                <a16:creationId xmlns:a16="http://schemas.microsoft.com/office/drawing/2014/main" id="{E972C476-6DAB-4E3C-A5EB-C3B4E887871B}"/>
              </a:ext>
            </a:extLst>
          </p:cNvPr>
          <p:cNvPicPr>
            <a:picLocks noChangeAspect="1"/>
          </p:cNvPicPr>
          <p:nvPr/>
        </p:nvPicPr>
        <p:blipFill>
          <a:blip r:embed="rId3"/>
          <a:stretch>
            <a:fillRect/>
          </a:stretch>
        </p:blipFill>
        <p:spPr>
          <a:xfrm>
            <a:off x="283029" y="1782903"/>
            <a:ext cx="4692721" cy="2209800"/>
          </a:xfrm>
          <a:prstGeom prst="rect">
            <a:avLst/>
          </a:prstGeom>
        </p:spPr>
      </p:pic>
      <p:sp>
        <p:nvSpPr>
          <p:cNvPr id="5" name="TextBox 4">
            <a:extLst>
              <a:ext uri="{FF2B5EF4-FFF2-40B4-BE49-F238E27FC236}">
                <a16:creationId xmlns:a16="http://schemas.microsoft.com/office/drawing/2014/main" id="{46BF83CE-FA7C-4EFE-A6ED-EBEAFF5310D5}"/>
              </a:ext>
            </a:extLst>
          </p:cNvPr>
          <p:cNvSpPr txBox="1"/>
          <p:nvPr/>
        </p:nvSpPr>
        <p:spPr>
          <a:xfrm>
            <a:off x="5029200" y="1687652"/>
            <a:ext cx="3657600" cy="3170099"/>
          </a:xfrm>
          <a:prstGeom prst="rect">
            <a:avLst/>
          </a:prstGeom>
          <a:noFill/>
          <a:ln w="38100">
            <a:solidFill>
              <a:schemeClr val="accent1"/>
            </a:solidFill>
          </a:ln>
        </p:spPr>
        <p:txBody>
          <a:bodyPr wrap="square" rtlCol="0">
            <a:spAutoFit/>
          </a:bodyPr>
          <a:lstStyle/>
          <a:p>
            <a:pPr algn="l"/>
            <a:r>
              <a:rPr lang="en-US" b="0" i="0" dirty="0">
                <a:effectLst/>
              </a:rPr>
              <a:t>light up, </a:t>
            </a:r>
          </a:p>
          <a:p>
            <a:pPr algn="l"/>
            <a:r>
              <a:rPr lang="en-US" b="0" i="0" dirty="0">
                <a:effectLst/>
              </a:rPr>
              <a:t>illumine, </a:t>
            </a:r>
          </a:p>
          <a:p>
            <a:pPr algn="l"/>
            <a:r>
              <a:rPr lang="en-US" b="0" i="0" dirty="0">
                <a:effectLst/>
              </a:rPr>
              <a:t>bring to light, </a:t>
            </a:r>
          </a:p>
          <a:p>
            <a:pPr algn="l"/>
            <a:r>
              <a:rPr lang="en-US" b="0" i="0" dirty="0">
                <a:effectLst/>
              </a:rPr>
              <a:t>make evident, reveal</a:t>
            </a:r>
            <a:endParaRPr lang="en-US" dirty="0"/>
          </a:p>
        </p:txBody>
      </p:sp>
    </p:spTree>
    <p:extLst>
      <p:ext uri="{BB962C8B-B14F-4D97-AF65-F5344CB8AC3E}">
        <p14:creationId xmlns:p14="http://schemas.microsoft.com/office/powerpoint/2010/main" val="244544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DB0168D-137E-459F-956B-1EA97A351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71894"/>
            <a:ext cx="4648200" cy="4525521"/>
          </a:xfrm>
          <a:prstGeom prst="rect">
            <a:avLst/>
          </a:prstGeom>
        </p:spPr>
      </p:pic>
    </p:spTree>
    <p:extLst>
      <p:ext uri="{BB962C8B-B14F-4D97-AF65-F5344CB8AC3E}">
        <p14:creationId xmlns:p14="http://schemas.microsoft.com/office/powerpoint/2010/main" val="54861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Col. 1.12-14</a:t>
            </a:r>
            <a:r>
              <a:rPr lang="en-US" sz="4000" dirty="0"/>
              <a:t> With joy we give thanks to the Father, who qualified you to share in the inheritance of the </a:t>
            </a:r>
            <a:r>
              <a:rPr lang="en-US" sz="4000" i="1" dirty="0" err="1"/>
              <a:t>kedoshim</a:t>
            </a:r>
            <a:r>
              <a:rPr lang="en-US" sz="4000" i="1" dirty="0"/>
              <a:t> </a:t>
            </a:r>
            <a:r>
              <a:rPr lang="en-US" sz="4000" dirty="0"/>
              <a:t>holy people </a:t>
            </a:r>
            <a:r>
              <a:rPr lang="en-US" sz="4000" dirty="0">
                <a:solidFill>
                  <a:srgbClr val="FFFF99"/>
                </a:solidFill>
              </a:rPr>
              <a:t>in the light</a:t>
            </a:r>
            <a:r>
              <a:rPr lang="en-US" sz="4000" dirty="0"/>
              <a:t>. He rescued us from the </a:t>
            </a:r>
            <a:r>
              <a:rPr lang="en-US" sz="4000" dirty="0">
                <a:solidFill>
                  <a:srgbClr val="FFFF99"/>
                </a:solidFill>
              </a:rPr>
              <a:t>domain of darkness </a:t>
            </a:r>
            <a:r>
              <a:rPr lang="en-US" sz="4000" dirty="0"/>
              <a:t>and brought us into the kingdom of the Son whom He loves. In Him we have redemption—the release of sins.</a:t>
            </a:r>
          </a:p>
        </p:txBody>
      </p:sp>
    </p:spTree>
    <p:extLst>
      <p:ext uri="{BB962C8B-B14F-4D97-AF65-F5344CB8AC3E}">
        <p14:creationId xmlns:p14="http://schemas.microsoft.com/office/powerpoint/2010/main" val="197414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0306" name="Picture 2"/>
          <p:cNvPicPr>
            <a:picLocks noGrp="1" noChangeAspect="1" noChangeArrowheads="1"/>
          </p:cNvPicPr>
          <p:nvPr>
            <p:ph type="subTitle" idx="1"/>
          </p:nvPr>
        </p:nvPicPr>
        <p:blipFill>
          <a:blip r:embed="rId3" cstate="print">
            <a:extLst>
              <a:ext uri="{28A0092B-C50C-407E-A947-70E740481C1C}">
                <a14:useLocalDpi xmlns:a14="http://schemas.microsoft.com/office/drawing/2010/main" val="0"/>
              </a:ext>
            </a:extLst>
          </a:blip>
          <a:srcRect l="9149" t="74446" r="65016" b="3375"/>
          <a:stretch>
            <a:fillRect/>
          </a:stretch>
        </p:blipFill>
        <p:spPr>
          <a:xfrm>
            <a:off x="1200152" y="7456"/>
            <a:ext cx="6477001" cy="5143499"/>
          </a:xfrm>
          <a:noFill/>
        </p:spPr>
      </p:pic>
      <p:cxnSp>
        <p:nvCxnSpPr>
          <p:cNvPr id="3" name="Straight Arrow Connector 2"/>
          <p:cNvCxnSpPr/>
          <p:nvPr/>
        </p:nvCxnSpPr>
        <p:spPr bwMode="auto">
          <a:xfrm>
            <a:off x="4857750" y="1200150"/>
            <a:ext cx="628650" cy="1828800"/>
          </a:xfrm>
          <a:prstGeom prst="straightConnector1">
            <a:avLst/>
          </a:prstGeom>
          <a:solidFill>
            <a:schemeClr val="accent1"/>
          </a:solidFill>
          <a:ln w="2857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1714500" y="4435614"/>
            <a:ext cx="4661341" cy="553998"/>
          </a:xfrm>
          <a:prstGeom prst="rect">
            <a:avLst/>
          </a:prstGeom>
          <a:noFill/>
        </p:spPr>
        <p:txBody>
          <a:bodyPr wrap="none" rtlCol="0">
            <a:spAutoFit/>
          </a:bodyPr>
          <a:lstStyle/>
          <a:p>
            <a:pPr algn="l"/>
            <a:r>
              <a:rPr lang="en-US" sz="3000" dirty="0">
                <a:effectLst>
                  <a:outerShdw blurRad="38100" dist="38100" dir="2700000" algn="tl">
                    <a:srgbClr val="000000">
                      <a:alpha val="43137"/>
                    </a:srgbClr>
                  </a:outerShdw>
                </a:effectLst>
              </a:rPr>
              <a:t>Pilgrim Holiness Church</a:t>
            </a:r>
          </a:p>
        </p:txBody>
      </p:sp>
    </p:spTree>
    <p:extLst>
      <p:ext uri="{BB962C8B-B14F-4D97-AF65-F5344CB8AC3E}">
        <p14:creationId xmlns:p14="http://schemas.microsoft.com/office/powerpoint/2010/main" val="3482998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8.12  </a:t>
            </a:r>
            <a:r>
              <a:rPr lang="en-US" sz="4000" dirty="0"/>
              <a:t>Yeshua spoke to them again, saying, “I am the light of the world. The one who follows Me </a:t>
            </a:r>
            <a:r>
              <a:rPr lang="en-US" sz="4000" dirty="0">
                <a:solidFill>
                  <a:srgbClr val="FFFF99"/>
                </a:solidFill>
              </a:rPr>
              <a:t>will no longer walk in darkness</a:t>
            </a:r>
            <a:r>
              <a:rPr lang="en-US" sz="4000" dirty="0"/>
              <a:t>, but will have the light of life.”</a:t>
            </a:r>
          </a:p>
        </p:txBody>
      </p:sp>
    </p:spTree>
    <p:extLst>
      <p:ext uri="{BB962C8B-B14F-4D97-AF65-F5344CB8AC3E}">
        <p14:creationId xmlns:p14="http://schemas.microsoft.com/office/powerpoint/2010/main" val="55772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6.4-8 </a:t>
            </a:r>
            <a:r>
              <a:rPr lang="en-US" sz="4000" u="sng" dirty="0"/>
              <a:t>having </a:t>
            </a:r>
            <a:r>
              <a:rPr lang="en-US" sz="4000" u="sng" dirty="0">
                <a:solidFill>
                  <a:srgbClr val="FFFF99"/>
                </a:solidFill>
              </a:rPr>
              <a:t>tasted</a:t>
            </a:r>
            <a:r>
              <a:rPr lang="en-US" sz="4000" u="sng" dirty="0"/>
              <a:t> of the heavenly gift</a:t>
            </a:r>
          </a:p>
          <a:p>
            <a:pPr marL="0" indent="0">
              <a:buNone/>
            </a:pPr>
            <a:r>
              <a:rPr lang="en-US" sz="4000" baseline="30000" dirty="0" err="1"/>
              <a:t>T’hillim</a:t>
            </a:r>
            <a:r>
              <a:rPr lang="en-US" sz="4000" baseline="30000" dirty="0"/>
              <a:t>/Ps 34.9 </a:t>
            </a:r>
            <a:r>
              <a:rPr lang="en-US" sz="4000" dirty="0">
                <a:solidFill>
                  <a:srgbClr val="FFFF99"/>
                </a:solidFill>
              </a:rPr>
              <a:t>Taste</a:t>
            </a:r>
            <a:r>
              <a:rPr lang="en-US" sz="4000" dirty="0"/>
              <a:t>, and see that </a:t>
            </a:r>
            <a:r>
              <a:rPr lang="en-US" sz="4000" cap="small" dirty="0"/>
              <a:t>Adoni </a:t>
            </a:r>
            <a:r>
              <a:rPr lang="en-US" sz="4000" dirty="0"/>
              <a:t>is good. How blessed are those who take refuge in him!</a:t>
            </a:r>
          </a:p>
          <a:p>
            <a:pPr marL="0" indent="0">
              <a:buNone/>
            </a:pPr>
            <a:endParaRPr lang="en-US" sz="1200" dirty="0"/>
          </a:p>
          <a:p>
            <a:pPr marL="0" indent="0">
              <a:buNone/>
            </a:pPr>
            <a:r>
              <a:rPr lang="en-US" sz="4000" baseline="30000" dirty="0"/>
              <a:t>1 </a:t>
            </a:r>
            <a:r>
              <a:rPr lang="en-US" sz="4000" baseline="30000" dirty="0" err="1"/>
              <a:t>Kefa</a:t>
            </a:r>
            <a:r>
              <a:rPr lang="en-US" sz="4000" baseline="30000" dirty="0"/>
              <a:t>/Peter 2.3 </a:t>
            </a:r>
            <a:r>
              <a:rPr lang="en-US" sz="4000" dirty="0"/>
              <a:t>For you have </a:t>
            </a:r>
            <a:r>
              <a:rPr lang="en-US" sz="4000" dirty="0">
                <a:solidFill>
                  <a:srgbClr val="FFFF99"/>
                </a:solidFill>
              </a:rPr>
              <a:t>tasted</a:t>
            </a:r>
            <a:r>
              <a:rPr lang="en-US" sz="4000" dirty="0"/>
              <a:t> that </a:t>
            </a:r>
            <a:r>
              <a:rPr lang="en-US" sz="4000" cap="small" dirty="0"/>
              <a:t>Adoni</a:t>
            </a:r>
            <a:r>
              <a:rPr lang="en-US" sz="4000" dirty="0"/>
              <a:t> is good.</a:t>
            </a:r>
          </a:p>
        </p:txBody>
      </p:sp>
    </p:spTree>
    <p:extLst>
      <p:ext uri="{BB962C8B-B14F-4D97-AF65-F5344CB8AC3E}">
        <p14:creationId xmlns:p14="http://schemas.microsoft.com/office/powerpoint/2010/main" val="2770570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t>of the </a:t>
            </a:r>
            <a:r>
              <a:rPr lang="en-US" sz="4000" u="sng" dirty="0" err="1"/>
              <a:t>the</a:t>
            </a:r>
            <a:r>
              <a:rPr lang="en-US" sz="4000" u="sng" dirty="0"/>
              <a:t> heavenly </a:t>
            </a:r>
            <a:r>
              <a:rPr lang="en-US" sz="4000" u="sng" dirty="0">
                <a:solidFill>
                  <a:srgbClr val="FFFF99"/>
                </a:solidFill>
              </a:rPr>
              <a:t>gift</a:t>
            </a:r>
          </a:p>
          <a:p>
            <a:pPr marL="0" indent="0">
              <a:buNone/>
            </a:pPr>
            <a:r>
              <a:rPr lang="en-US" sz="4000" baseline="30000" dirty="0"/>
              <a:t>Ro 6.23 </a:t>
            </a:r>
            <a:r>
              <a:rPr lang="en-US" sz="4000" dirty="0"/>
              <a:t>Eternal life is what one receives as a free </a:t>
            </a:r>
            <a:r>
              <a:rPr lang="en-US" sz="4000" dirty="0">
                <a:solidFill>
                  <a:srgbClr val="FFFF99"/>
                </a:solidFill>
              </a:rPr>
              <a:t>gift</a:t>
            </a:r>
            <a:r>
              <a:rPr lang="en-US" sz="4000" dirty="0"/>
              <a:t> from God, in union with the Messiah Yeshua, our Lord.</a:t>
            </a:r>
          </a:p>
        </p:txBody>
      </p:sp>
    </p:spTree>
    <p:extLst>
      <p:ext uri="{BB962C8B-B14F-4D97-AF65-F5344CB8AC3E}">
        <p14:creationId xmlns:p14="http://schemas.microsoft.com/office/powerpoint/2010/main" val="407107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BC5ACD9-6F6B-4988-B23A-CEB2CDD6F253}"/>
              </a:ext>
            </a:extLst>
          </p:cNvPr>
          <p:cNvPicPr>
            <a:picLocks noChangeAspect="1"/>
          </p:cNvPicPr>
          <p:nvPr/>
        </p:nvPicPr>
        <p:blipFill>
          <a:blip r:embed="rId3"/>
          <a:stretch>
            <a:fillRect/>
          </a:stretch>
        </p:blipFill>
        <p:spPr>
          <a:xfrm>
            <a:off x="533400" y="222858"/>
            <a:ext cx="7702159" cy="4648202"/>
          </a:xfrm>
          <a:prstGeom prst="rect">
            <a:avLst/>
          </a:prstGeom>
        </p:spPr>
      </p:pic>
    </p:spTree>
    <p:extLst>
      <p:ext uri="{BB962C8B-B14F-4D97-AF65-F5344CB8AC3E}">
        <p14:creationId xmlns:p14="http://schemas.microsoft.com/office/powerpoint/2010/main" val="723606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Yn</a:t>
            </a:r>
            <a:r>
              <a:rPr lang="en-US" sz="4000" baseline="30000" dirty="0"/>
              <a:t> 8.31</a:t>
            </a:r>
            <a:r>
              <a:rPr lang="en-US" sz="4000" dirty="0"/>
              <a:t> Yeshua said to the Judeans who had trusted him, “If you obey what I say, then you are really my </a:t>
            </a:r>
            <a:r>
              <a:rPr lang="en-US" sz="4000" dirty="0" err="1"/>
              <a:t>talmidim</a:t>
            </a:r>
            <a:r>
              <a:rPr lang="en-US" sz="4000" dirty="0"/>
              <a:t>, you will know the truth, and the truth will set you free.”</a:t>
            </a:r>
          </a:p>
          <a:p>
            <a:pPr marL="0" indent="0">
              <a:buNone/>
            </a:pPr>
            <a:endParaRPr lang="en-US" sz="1500" dirty="0"/>
          </a:p>
          <a:p>
            <a:pPr marL="0" indent="0">
              <a:buNone/>
            </a:pPr>
            <a:r>
              <a:rPr lang="en-US" sz="4000" baseline="30000" dirty="0" err="1"/>
              <a:t>Yn</a:t>
            </a:r>
            <a:r>
              <a:rPr lang="en-US" sz="4000" baseline="30000" dirty="0"/>
              <a:t> 17.3 </a:t>
            </a:r>
            <a:r>
              <a:rPr lang="en-US" sz="4000" dirty="0"/>
              <a:t>And eternal life is this: to know you, the one true God, and him whom you sent, Yeshua the Messiah.</a:t>
            </a:r>
          </a:p>
        </p:txBody>
      </p:sp>
    </p:spTree>
    <p:extLst>
      <p:ext uri="{BB962C8B-B14F-4D97-AF65-F5344CB8AC3E}">
        <p14:creationId xmlns:p14="http://schemas.microsoft.com/office/powerpoint/2010/main" val="2883341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6.4-8 </a:t>
            </a:r>
            <a:r>
              <a:rPr lang="en-US" sz="4000" u="sng" dirty="0"/>
              <a:t>become partakers of the Ruakh ha-</a:t>
            </a:r>
            <a:r>
              <a:rPr lang="en-US" sz="4000" u="sng" dirty="0" err="1"/>
              <a:t>Kodesh</a:t>
            </a:r>
            <a:endParaRPr lang="en-US" sz="4000" u="sng" dirty="0"/>
          </a:p>
          <a:p>
            <a:pPr marL="0" indent="0">
              <a:buNone/>
            </a:pPr>
            <a:r>
              <a:rPr lang="en-US" sz="4000" baseline="30000" dirty="0"/>
              <a:t>Ro 8.15-17 </a:t>
            </a:r>
            <a:r>
              <a:rPr lang="en-US" sz="4000" dirty="0"/>
              <a:t>For you did not receive the spirit of slavery to fall again into fear; rather, you received the Spirit of adoption, by whom we cry, “Abba! Father!” The Ruakh Himself bears witness with our spirit that we</a:t>
            </a:r>
          </a:p>
        </p:txBody>
      </p:sp>
    </p:spTree>
    <p:extLst>
      <p:ext uri="{BB962C8B-B14F-4D97-AF65-F5344CB8AC3E}">
        <p14:creationId xmlns:p14="http://schemas.microsoft.com/office/powerpoint/2010/main" val="140909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are children of God.  And if children, also heirs—heirs of God and joint-heirs with Messiah—if indeed we suffer with Him so that we may also be glorified with Him.</a:t>
            </a:r>
          </a:p>
        </p:txBody>
      </p:sp>
    </p:spTree>
    <p:extLst>
      <p:ext uri="{BB962C8B-B14F-4D97-AF65-F5344CB8AC3E}">
        <p14:creationId xmlns:p14="http://schemas.microsoft.com/office/powerpoint/2010/main" val="3373175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6.4-8 </a:t>
            </a:r>
            <a:r>
              <a:rPr lang="en-US" sz="4000" u="sng" dirty="0"/>
              <a:t>and having tasted the good word of God</a:t>
            </a:r>
          </a:p>
          <a:p>
            <a:pPr marL="0" indent="0">
              <a:buNone/>
            </a:pPr>
            <a:r>
              <a:rPr lang="en-US" sz="4000" baseline="30000" dirty="0"/>
              <a:t>1 </a:t>
            </a:r>
            <a:r>
              <a:rPr lang="en-US" sz="4000" baseline="30000" dirty="0" err="1"/>
              <a:t>Kefa</a:t>
            </a:r>
            <a:r>
              <a:rPr lang="en-US" sz="4000" baseline="30000" dirty="0"/>
              <a:t>/P 2.2-3  </a:t>
            </a:r>
            <a:r>
              <a:rPr lang="en-US" sz="4000" dirty="0"/>
              <a:t>As newborn babes, long for pure spiritual milk,[a] so that by it you may grow toward salvation— now that you have tasted that the Lord is good.</a:t>
            </a:r>
          </a:p>
        </p:txBody>
      </p:sp>
    </p:spTree>
    <p:extLst>
      <p:ext uri="{BB962C8B-B14F-4D97-AF65-F5344CB8AC3E}">
        <p14:creationId xmlns:p14="http://schemas.microsoft.com/office/powerpoint/2010/main" val="190974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32759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The solar system viewed from way above the North Pole.  Not to scale. Dec 18, 2020</a:t>
            </a:r>
          </a:p>
        </p:txBody>
      </p:sp>
      <p:pic>
        <p:nvPicPr>
          <p:cNvPr id="3" name="Picture 2">
            <a:extLst>
              <a:ext uri="{FF2B5EF4-FFF2-40B4-BE49-F238E27FC236}">
                <a16:creationId xmlns:a16="http://schemas.microsoft.com/office/drawing/2014/main" id="{7C3A65AD-8C65-4DFF-AC90-E909226BC521}"/>
              </a:ext>
            </a:extLst>
          </p:cNvPr>
          <p:cNvPicPr>
            <a:picLocks noChangeAspect="1"/>
          </p:cNvPicPr>
          <p:nvPr/>
        </p:nvPicPr>
        <p:blipFill>
          <a:blip r:embed="rId3"/>
          <a:stretch>
            <a:fillRect/>
          </a:stretch>
        </p:blipFill>
        <p:spPr>
          <a:xfrm>
            <a:off x="3632395" y="308209"/>
            <a:ext cx="5082980" cy="4625741"/>
          </a:xfrm>
          <a:prstGeom prst="rect">
            <a:avLst/>
          </a:prstGeom>
        </p:spPr>
      </p:pic>
    </p:spTree>
    <p:extLst>
      <p:ext uri="{BB962C8B-B14F-4D97-AF65-F5344CB8AC3E}">
        <p14:creationId xmlns:p14="http://schemas.microsoft.com/office/powerpoint/2010/main" val="1683053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119:103 </a:t>
            </a:r>
            <a:r>
              <a:rPr lang="en-US" sz="4000" dirty="0"/>
              <a:t>How sweet is Your word to my taste — yes, sweeter than honey to my mouth!</a:t>
            </a:r>
          </a:p>
        </p:txBody>
      </p:sp>
    </p:spTree>
    <p:extLst>
      <p:ext uri="{BB962C8B-B14F-4D97-AF65-F5344CB8AC3E}">
        <p14:creationId xmlns:p14="http://schemas.microsoft.com/office/powerpoint/2010/main" val="46554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6.4-8 </a:t>
            </a:r>
            <a:r>
              <a:rPr lang="en-US" sz="4000" dirty="0"/>
              <a:t>[having tasted…] the powers of the </a:t>
            </a:r>
            <a:r>
              <a:rPr lang="he-IL" sz="4000" b="1" dirty="0">
                <a:latin typeface="David" panose="020E0502060401010101" pitchFamily="34" charset="-79"/>
                <a:cs typeface="David" panose="020E0502060401010101" pitchFamily="34" charset="-79"/>
              </a:rPr>
              <a:t>עולם הבא</a:t>
            </a:r>
            <a:r>
              <a:rPr lang="en-US" sz="4000" b="1" dirty="0">
                <a:latin typeface="David" panose="020E0502060401010101" pitchFamily="34" charset="-79"/>
                <a:cs typeface="David" panose="020E0502060401010101" pitchFamily="34" charset="-79"/>
              </a:rPr>
              <a:t> </a:t>
            </a:r>
            <a:r>
              <a:rPr lang="en-US" sz="4000" i="1" dirty="0" err="1"/>
              <a:t>olam</a:t>
            </a:r>
            <a:r>
              <a:rPr lang="en-US" sz="4000" i="1" dirty="0"/>
              <a:t> ha-</a:t>
            </a:r>
            <a:r>
              <a:rPr lang="en-US" sz="4000" i="1" dirty="0" err="1"/>
              <a:t>ba</a:t>
            </a:r>
            <a:r>
              <a:rPr lang="en-US" sz="4000" i="1" dirty="0"/>
              <a:t> </a:t>
            </a:r>
            <a:r>
              <a:rPr lang="en-US" sz="4000" dirty="0"/>
              <a:t> world to come</a:t>
            </a:r>
          </a:p>
          <a:p>
            <a:pPr marL="0" indent="0">
              <a:buNone/>
            </a:pPr>
            <a:r>
              <a:rPr lang="en-US" sz="4000" baseline="30000" dirty="0"/>
              <a:t>Yeshayahu/Is 33.24 </a:t>
            </a:r>
            <a:r>
              <a:rPr lang="en-US" sz="4000" dirty="0"/>
              <a:t>No inhabitant will say, “I am sick.”</a:t>
            </a:r>
          </a:p>
        </p:txBody>
      </p:sp>
    </p:spTree>
    <p:extLst>
      <p:ext uri="{BB962C8B-B14F-4D97-AF65-F5344CB8AC3E}">
        <p14:creationId xmlns:p14="http://schemas.microsoft.com/office/powerpoint/2010/main" val="405164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512763" indent="-512763">
              <a:buFont typeface="+mj-lt"/>
              <a:buAutoNum type="arabicPeriod"/>
            </a:pPr>
            <a:r>
              <a:rPr lang="en-US" sz="3900" u="sng" dirty="0">
                <a:solidFill>
                  <a:srgbClr val="FFFF99"/>
                </a:solidFill>
              </a:rPr>
              <a:t>What type of people described</a:t>
            </a:r>
            <a:r>
              <a:rPr lang="en-US" sz="3900" dirty="0">
                <a:solidFill>
                  <a:srgbClr val="FFFF99"/>
                </a:solidFill>
              </a:rPr>
              <a:t>?</a:t>
            </a:r>
          </a:p>
          <a:p>
            <a:pPr marL="512763" indent="-512763">
              <a:buFont typeface="+mj-lt"/>
              <a:buAutoNum type="arabicPeriod"/>
            </a:pPr>
            <a:r>
              <a:rPr lang="en-US" sz="3900" dirty="0"/>
              <a:t>What did they do?</a:t>
            </a:r>
          </a:p>
          <a:p>
            <a:pPr marL="512763" indent="-512763">
              <a:buFont typeface="+mj-lt"/>
              <a:buAutoNum type="arabicPeriod"/>
            </a:pPr>
            <a:r>
              <a:rPr lang="en-US" sz="3900" dirty="0"/>
              <a:t>Is there a remedy?</a:t>
            </a:r>
          </a:p>
          <a:p>
            <a:pPr marL="512763" indent="-512763">
              <a:buFont typeface="+mj-lt"/>
              <a:buAutoNum type="arabicPeriod"/>
            </a:pPr>
            <a:r>
              <a:rPr lang="en-US" sz="3900" dirty="0"/>
              <a:t>Does this apply to us?</a:t>
            </a:r>
          </a:p>
        </p:txBody>
      </p:sp>
    </p:spTree>
    <p:extLst>
      <p:ext uri="{BB962C8B-B14F-4D97-AF65-F5344CB8AC3E}">
        <p14:creationId xmlns:p14="http://schemas.microsoft.com/office/powerpoint/2010/main" val="160405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512763" indent="-512763">
              <a:buFont typeface="+mj-lt"/>
              <a:buAutoNum type="arabicPeriod"/>
            </a:pPr>
            <a:r>
              <a:rPr lang="en-US" sz="3900" dirty="0"/>
              <a:t>What type of people described?</a:t>
            </a:r>
          </a:p>
          <a:p>
            <a:pPr marL="512763" indent="-512763">
              <a:buFont typeface="+mj-lt"/>
              <a:buAutoNum type="arabicPeriod"/>
            </a:pPr>
            <a:r>
              <a:rPr lang="en-US" sz="3900" u="sng" dirty="0">
                <a:solidFill>
                  <a:srgbClr val="FFFF99"/>
                </a:solidFill>
              </a:rPr>
              <a:t>What did they do</a:t>
            </a:r>
            <a:r>
              <a:rPr lang="en-US" sz="3900" dirty="0">
                <a:solidFill>
                  <a:srgbClr val="FFFF99"/>
                </a:solidFill>
              </a:rPr>
              <a:t>?</a:t>
            </a:r>
          </a:p>
          <a:p>
            <a:pPr marL="512763" indent="-512763">
              <a:buFont typeface="+mj-lt"/>
              <a:buAutoNum type="arabicPeriod"/>
            </a:pPr>
            <a:r>
              <a:rPr lang="en-US" sz="3900" dirty="0"/>
              <a:t>Is there a remedy?</a:t>
            </a:r>
          </a:p>
          <a:p>
            <a:pPr marL="512763" indent="-512763">
              <a:buFont typeface="+mj-lt"/>
              <a:buAutoNum type="arabicPeriod"/>
            </a:pPr>
            <a:r>
              <a:rPr lang="en-US" sz="3900" dirty="0"/>
              <a:t>Does this apply to us?</a:t>
            </a:r>
          </a:p>
        </p:txBody>
      </p:sp>
    </p:spTree>
    <p:extLst>
      <p:ext uri="{BB962C8B-B14F-4D97-AF65-F5344CB8AC3E}">
        <p14:creationId xmlns:p14="http://schemas.microsoft.com/office/powerpoint/2010/main" val="3793571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F2AE1922-ECF9-48FD-A9C0-E29478A67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043335" cy="4524376"/>
          </a:xfrm>
          <a:prstGeom prst="rect">
            <a:avLst/>
          </a:prstGeom>
        </p:spPr>
      </p:pic>
    </p:spTree>
    <p:extLst>
      <p:ext uri="{BB962C8B-B14F-4D97-AF65-F5344CB8AC3E}">
        <p14:creationId xmlns:p14="http://schemas.microsoft.com/office/powerpoint/2010/main" val="258270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6.4-8  </a:t>
            </a:r>
            <a:r>
              <a:rPr lang="en-US" sz="4000" dirty="0"/>
              <a:t>and then have </a:t>
            </a:r>
            <a:r>
              <a:rPr lang="en-US" sz="4000" u="sng" dirty="0"/>
              <a:t>fallen away </a:t>
            </a:r>
            <a:endParaRPr lang="en-US" sz="4000" dirty="0"/>
          </a:p>
        </p:txBody>
      </p:sp>
    </p:spTree>
    <p:extLst>
      <p:ext uri="{BB962C8B-B14F-4D97-AF65-F5344CB8AC3E}">
        <p14:creationId xmlns:p14="http://schemas.microsoft.com/office/powerpoint/2010/main" val="1748829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482659"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fall in, into or away, to fail,</a:t>
            </a:r>
          </a:p>
          <a:p>
            <a:pPr marL="0" indent="0">
              <a:buNone/>
            </a:pPr>
            <a:r>
              <a:rPr lang="en-US" sz="4000" dirty="0"/>
              <a:t>fall back (into the unbelieving and godless ways of the old time).</a:t>
            </a:r>
          </a:p>
        </p:txBody>
      </p:sp>
      <p:pic>
        <p:nvPicPr>
          <p:cNvPr id="3" name="Picture 2">
            <a:extLst>
              <a:ext uri="{FF2B5EF4-FFF2-40B4-BE49-F238E27FC236}">
                <a16:creationId xmlns:a16="http://schemas.microsoft.com/office/drawing/2014/main" id="{E13AE214-67A3-4E6C-A260-CD99E0454653}"/>
              </a:ext>
            </a:extLst>
          </p:cNvPr>
          <p:cNvPicPr>
            <a:picLocks noChangeAspect="1"/>
          </p:cNvPicPr>
          <p:nvPr/>
        </p:nvPicPr>
        <p:blipFill>
          <a:blip r:embed="rId3"/>
          <a:stretch>
            <a:fillRect/>
          </a:stretch>
        </p:blipFill>
        <p:spPr>
          <a:xfrm>
            <a:off x="4787459" y="285748"/>
            <a:ext cx="3899342" cy="2133601"/>
          </a:xfrm>
          <a:prstGeom prst="rect">
            <a:avLst/>
          </a:prstGeom>
        </p:spPr>
      </p:pic>
    </p:spTree>
    <p:extLst>
      <p:ext uri="{BB962C8B-B14F-4D97-AF65-F5344CB8AC3E}">
        <p14:creationId xmlns:p14="http://schemas.microsoft.com/office/powerpoint/2010/main" val="191403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This is not:</a:t>
            </a:r>
          </a:p>
          <a:p>
            <a:pPr marL="0" indent="0">
              <a:buNone/>
            </a:pPr>
            <a:r>
              <a:rPr lang="en-US" sz="4000" baseline="30000" dirty="0"/>
              <a:t>1 </a:t>
            </a:r>
            <a:r>
              <a:rPr lang="en-US" sz="4000" baseline="30000" dirty="0" err="1"/>
              <a:t>Yn</a:t>
            </a:r>
            <a:r>
              <a:rPr lang="en-US" sz="4000" baseline="30000" dirty="0"/>
              <a:t> 2.1-2</a:t>
            </a:r>
            <a:r>
              <a:rPr lang="en-US" sz="4000" dirty="0"/>
              <a:t> But if anyone does sin, we have an Advocate with the Father—the righteous Messiah Yeshua. He is the atonement for our sins</a:t>
            </a:r>
          </a:p>
          <a:p>
            <a:pPr marL="0" indent="0">
              <a:buNone/>
            </a:pPr>
            <a:r>
              <a:rPr lang="en-US" sz="4300" dirty="0"/>
              <a:t>It’s rather </a:t>
            </a:r>
            <a:r>
              <a:rPr lang="en-US" sz="4300" u="sng" dirty="0"/>
              <a:t>fleeing</a:t>
            </a:r>
            <a:r>
              <a:rPr lang="en-US" sz="4300" dirty="0"/>
              <a:t> from the Advocate</a:t>
            </a:r>
          </a:p>
        </p:txBody>
      </p:sp>
    </p:spTree>
    <p:extLst>
      <p:ext uri="{BB962C8B-B14F-4D97-AF65-F5344CB8AC3E}">
        <p14:creationId xmlns:p14="http://schemas.microsoft.com/office/powerpoint/2010/main" val="1044438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Hos 4.6 </a:t>
            </a:r>
            <a:r>
              <a:rPr lang="en-US" sz="4000" dirty="0"/>
              <a:t>My people are destroyed for lack of knowledge. Since you </a:t>
            </a:r>
            <a:r>
              <a:rPr lang="en-US" sz="4000" u="sng" dirty="0"/>
              <a:t>rejected knowledge</a:t>
            </a:r>
            <a:r>
              <a:rPr lang="en-US" sz="4000" dirty="0"/>
              <a:t>, I will also reject you from being My kohen. Since you forgot the Torah of your God.</a:t>
            </a:r>
          </a:p>
        </p:txBody>
      </p:sp>
    </p:spTree>
    <p:extLst>
      <p:ext uri="{BB962C8B-B14F-4D97-AF65-F5344CB8AC3E}">
        <p14:creationId xmlns:p14="http://schemas.microsoft.com/office/powerpoint/2010/main" val="976926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267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David Stern: When people who have experienced salvation in such a deep way and then have fallen away from faith by trusting not in Yeshua's own sacrificial death</a:t>
            </a:r>
          </a:p>
        </p:txBody>
      </p:sp>
      <p:pic>
        <p:nvPicPr>
          <p:cNvPr id="3" name="Picture 2">
            <a:extLst>
              <a:ext uri="{FF2B5EF4-FFF2-40B4-BE49-F238E27FC236}">
                <a16:creationId xmlns:a16="http://schemas.microsoft.com/office/drawing/2014/main" id="{BF821EFD-7662-4D35-9EBE-3F8D41710C66}"/>
              </a:ext>
            </a:extLst>
          </p:cNvPr>
          <p:cNvPicPr>
            <a:picLocks noChangeAspect="1"/>
          </p:cNvPicPr>
          <p:nvPr/>
        </p:nvPicPr>
        <p:blipFill rotWithShape="1">
          <a:blip r:embed="rId3">
            <a:extLst>
              <a:ext uri="{28A0092B-C50C-407E-A947-70E740481C1C}">
                <a14:useLocalDpi xmlns:a14="http://schemas.microsoft.com/office/drawing/2010/main" val="0"/>
              </a:ext>
            </a:extLst>
          </a:blip>
          <a:srcRect l="42099" t="29259" r="28272" b="47037"/>
          <a:stretch/>
        </p:blipFill>
        <p:spPr>
          <a:xfrm>
            <a:off x="4572000" y="285749"/>
            <a:ext cx="4038600" cy="4307840"/>
          </a:xfrm>
          <a:prstGeom prst="rect">
            <a:avLst/>
          </a:prstGeom>
        </p:spPr>
      </p:pic>
    </p:spTree>
    <p:extLst>
      <p:ext uri="{BB962C8B-B14F-4D97-AF65-F5344CB8AC3E}">
        <p14:creationId xmlns:p14="http://schemas.microsoft.com/office/powerpoint/2010/main" val="83982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First Time in 800 Years, on Dec 21 Jupiter and Saturn will line up so perfectly in the night sky that they’ll appear to touch, creating the appearance of what has been described as a “double planet.”  The last time these two planets appeared so visibly close, from Earth’s perspective, was March 4, 1226</a:t>
            </a:r>
          </a:p>
        </p:txBody>
      </p:sp>
    </p:spTree>
    <p:extLst>
      <p:ext uri="{BB962C8B-B14F-4D97-AF65-F5344CB8AC3E}">
        <p14:creationId xmlns:p14="http://schemas.microsoft.com/office/powerpoint/2010/main" val="2226701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high-priestly office </a:t>
            </a:r>
          </a:p>
          <a:p>
            <a:pPr marL="0" indent="0">
              <a:buNone/>
            </a:pPr>
            <a:r>
              <a:rPr lang="en-US" sz="4000" dirty="0"/>
              <a:t>but in animal sacrifices and the system of </a:t>
            </a:r>
            <a:r>
              <a:rPr lang="en-US" sz="4000" dirty="0" err="1"/>
              <a:t>cohanim</a:t>
            </a:r>
            <a:r>
              <a:rPr lang="en-US" sz="4000" dirty="0"/>
              <a:t> which the Torah set up to administer them — then it is impossible to renew them so that they turn from their sin, </a:t>
            </a:r>
          </a:p>
        </p:txBody>
      </p:sp>
    </p:spTree>
    <p:extLst>
      <p:ext uri="{BB962C8B-B14F-4D97-AF65-F5344CB8AC3E}">
        <p14:creationId xmlns:p14="http://schemas.microsoft.com/office/powerpoint/2010/main" val="2926590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solidFill>
                  <a:srgbClr val="FFFF99"/>
                </a:solidFill>
              </a:rPr>
              <a:t>as long as</a:t>
            </a:r>
            <a:r>
              <a:rPr lang="en-US" sz="4000" dirty="0">
                <a:solidFill>
                  <a:srgbClr val="FFFF99"/>
                </a:solidFill>
              </a:rPr>
              <a:t> </a:t>
            </a:r>
            <a:r>
              <a:rPr lang="en-US" sz="4000" dirty="0"/>
              <a:t>for themselves they keep on executing the Son of G-d on the stake all over again. they keep holding him up to public contempt by not glorifying his death as an atoning death but seeing it as having no special significance, so that his execution as a criminal becomes the dominant fact about it.</a:t>
            </a:r>
          </a:p>
        </p:txBody>
      </p:sp>
    </p:spTree>
    <p:extLst>
      <p:ext uri="{BB962C8B-B14F-4D97-AF65-F5344CB8AC3E}">
        <p14:creationId xmlns:p14="http://schemas.microsoft.com/office/powerpoint/2010/main" val="3495820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God has given him everything he can give, yet he now refuses to accept his status as righteous with God, along with the implied responsibility of living a holy life.</a:t>
            </a:r>
          </a:p>
        </p:txBody>
      </p:sp>
    </p:spTree>
    <p:extLst>
      <p:ext uri="{BB962C8B-B14F-4D97-AF65-F5344CB8AC3E}">
        <p14:creationId xmlns:p14="http://schemas.microsoft.com/office/powerpoint/2010/main" val="945474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6.4-8  </a:t>
            </a:r>
            <a:r>
              <a:rPr lang="en-US" sz="4000" u="sng" dirty="0"/>
              <a:t>and then have fallen away — it is impossible to renew them </a:t>
            </a:r>
            <a:r>
              <a:rPr lang="en-US" sz="4000" dirty="0"/>
              <a:t>so that they turn from their sin, since they are again crucifying Ben-Elohim / the Son of G-d themselves and publicly disgracing Him. </a:t>
            </a:r>
          </a:p>
        </p:txBody>
      </p:sp>
    </p:spTree>
    <p:extLst>
      <p:ext uri="{BB962C8B-B14F-4D97-AF65-F5344CB8AC3E}">
        <p14:creationId xmlns:p14="http://schemas.microsoft.com/office/powerpoint/2010/main" val="1097194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6.4-8 </a:t>
            </a:r>
            <a:r>
              <a:rPr lang="en-US" sz="4000" dirty="0"/>
              <a:t>For the earth—having soaked up the rain frequently falling on it—brings forth vegetation useful to those for whom it is farmed; and it shares in God’s blessing</a:t>
            </a:r>
          </a:p>
        </p:txBody>
      </p:sp>
    </p:spTree>
    <p:extLst>
      <p:ext uri="{BB962C8B-B14F-4D97-AF65-F5344CB8AC3E}">
        <p14:creationId xmlns:p14="http://schemas.microsoft.com/office/powerpoint/2010/main" val="217466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6.4-8 </a:t>
            </a:r>
            <a:r>
              <a:rPr lang="en-US" sz="4000" dirty="0"/>
              <a:t>But if it produces thorns and thistles, it is worthless and near to being cursed—its end is to be burned over.</a:t>
            </a:r>
          </a:p>
        </p:txBody>
      </p:sp>
    </p:spTree>
    <p:extLst>
      <p:ext uri="{BB962C8B-B14F-4D97-AF65-F5344CB8AC3E}">
        <p14:creationId xmlns:p14="http://schemas.microsoft.com/office/powerpoint/2010/main" val="4164092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942076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Similar passages in other places in the Messianic scriptures…</a:t>
            </a:r>
          </a:p>
        </p:txBody>
      </p:sp>
    </p:spTree>
    <p:extLst>
      <p:ext uri="{BB962C8B-B14F-4D97-AF65-F5344CB8AC3E}">
        <p14:creationId xmlns:p14="http://schemas.microsoft.com/office/powerpoint/2010/main" val="549100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D562DD55-5AC8-49DE-B3B6-14F8B3A278F7}"/>
              </a:ext>
            </a:extLst>
          </p:cNvPr>
          <p:cNvSpPr>
            <a:spLocks noGrp="1" noChangeArrowheads="1"/>
          </p:cNvSpPr>
          <p:nvPr>
            <p:ph type="subTitle" idx="1"/>
          </p:nvPr>
        </p:nvSpPr>
        <p:spPr>
          <a:xfrm>
            <a:off x="457200" y="285750"/>
            <a:ext cx="8229600" cy="4572000"/>
          </a:xfrm>
        </p:spPr>
        <p:txBody>
          <a:bodyPr/>
          <a:lstStyle/>
          <a:p>
            <a:pPr algn="l">
              <a:spcBef>
                <a:spcPct val="0"/>
              </a:spcBef>
            </a:pPr>
            <a:r>
              <a:rPr lang="en-US" altLang="en-US" sz="4000" baseline="30000" dirty="0" err="1"/>
              <a:t>Mtt</a:t>
            </a:r>
            <a:r>
              <a:rPr lang="en-US" altLang="en-US" sz="4000" baseline="30000" dirty="0"/>
              <a:t>. 12.31-32</a:t>
            </a:r>
            <a:r>
              <a:rPr lang="en-US" altLang="en-US" sz="4000" dirty="0"/>
              <a:t> I tell you that people will be forgiven any sin and blasphemy, but blaspheming the Ruakh </a:t>
            </a:r>
            <a:r>
              <a:rPr lang="en-US" altLang="en-US" sz="4000" dirty="0" err="1"/>
              <a:t>HaKodesh</a:t>
            </a:r>
            <a:r>
              <a:rPr lang="en-US" altLang="en-US" sz="4000" dirty="0"/>
              <a:t> will not be forgiven. One can say something against the Son of Man and be forgiven; </a:t>
            </a:r>
          </a:p>
        </p:txBody>
      </p:sp>
    </p:spTree>
    <p:extLst>
      <p:ext uri="{BB962C8B-B14F-4D97-AF65-F5344CB8AC3E}">
        <p14:creationId xmlns:p14="http://schemas.microsoft.com/office/powerpoint/2010/main" val="2627288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D562DD55-5AC8-49DE-B3B6-14F8B3A278F7}"/>
              </a:ext>
            </a:extLst>
          </p:cNvPr>
          <p:cNvSpPr>
            <a:spLocks noGrp="1" noChangeArrowheads="1"/>
          </p:cNvSpPr>
          <p:nvPr>
            <p:ph type="subTitle" idx="1"/>
          </p:nvPr>
        </p:nvSpPr>
        <p:spPr>
          <a:xfrm>
            <a:off x="457200" y="285750"/>
            <a:ext cx="8229600" cy="4572000"/>
          </a:xfrm>
        </p:spPr>
        <p:txBody>
          <a:bodyPr/>
          <a:lstStyle/>
          <a:p>
            <a:pPr algn="l">
              <a:spcBef>
                <a:spcPct val="0"/>
              </a:spcBef>
            </a:pPr>
            <a:r>
              <a:rPr lang="en-US" altLang="en-US" sz="4000" baseline="30000" dirty="0" err="1"/>
              <a:t>Mtt</a:t>
            </a:r>
            <a:r>
              <a:rPr lang="en-US" altLang="en-US" sz="4000" baseline="30000" dirty="0"/>
              <a:t>. 12.31-32</a:t>
            </a:r>
            <a:r>
              <a:rPr lang="en-US" altLang="en-US" sz="4000" dirty="0"/>
              <a:t> but whoever keeps on speaking against the Ruakh </a:t>
            </a:r>
            <a:r>
              <a:rPr lang="en-US" altLang="en-US" sz="4000" dirty="0" err="1"/>
              <a:t>HaKodesh</a:t>
            </a:r>
            <a:r>
              <a:rPr lang="en-US" altLang="en-US" sz="4000" dirty="0"/>
              <a:t> will never be forgiven, neither in the `</a:t>
            </a:r>
            <a:r>
              <a:rPr lang="en-US" altLang="en-US" sz="4000" i="1" dirty="0" err="1"/>
              <a:t>olam</a:t>
            </a:r>
            <a:r>
              <a:rPr lang="en-US" altLang="en-US" sz="4000" dirty="0"/>
              <a:t> </a:t>
            </a:r>
            <a:r>
              <a:rPr lang="en-US" altLang="en-US" sz="4000" i="1" dirty="0" err="1"/>
              <a:t>hazeh</a:t>
            </a:r>
            <a:r>
              <a:rPr lang="en-US" altLang="en-US" sz="4000" i="1" dirty="0"/>
              <a:t> </a:t>
            </a:r>
            <a:r>
              <a:rPr lang="en-US" altLang="en-US" sz="4000" dirty="0"/>
              <a:t>this world nor in the </a:t>
            </a:r>
            <a:r>
              <a:rPr lang="en-US" altLang="en-US" sz="4000" i="1" dirty="0"/>
              <a:t>`</a:t>
            </a:r>
            <a:r>
              <a:rPr lang="en-US" altLang="en-US" sz="4000" i="1" dirty="0" err="1"/>
              <a:t>olam</a:t>
            </a:r>
            <a:r>
              <a:rPr lang="en-US" altLang="en-US" sz="4000" i="1" dirty="0"/>
              <a:t> </a:t>
            </a:r>
            <a:r>
              <a:rPr lang="en-US" altLang="en-US" sz="4000" i="1" dirty="0" err="1"/>
              <a:t>haba</a:t>
            </a:r>
            <a:r>
              <a:rPr lang="en-US" altLang="en-US" sz="4000" i="1" dirty="0"/>
              <a:t> </a:t>
            </a:r>
            <a:r>
              <a:rPr lang="en-US" altLang="en-US" sz="4000" dirty="0"/>
              <a:t>the next world</a:t>
            </a:r>
            <a:r>
              <a:rPr lang="en-US" altLang="en-US" sz="3600" i="1" dirty="0"/>
              <a:t>. </a:t>
            </a:r>
            <a:endParaRPr lang="en-US" altLang="en-US" sz="4000" i="1" dirty="0"/>
          </a:p>
        </p:txBody>
      </p:sp>
    </p:spTree>
    <p:extLst>
      <p:ext uri="{BB962C8B-B14F-4D97-AF65-F5344CB8AC3E}">
        <p14:creationId xmlns:p14="http://schemas.microsoft.com/office/powerpoint/2010/main" val="272127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438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Night sky </a:t>
            </a:r>
          </a:p>
          <a:p>
            <a:pPr marL="0" indent="0">
              <a:buNone/>
            </a:pPr>
            <a:r>
              <a:rPr lang="en-US" sz="4000" dirty="0"/>
              <a:t>Dec. 21, 2020, about 6 p.m.</a:t>
            </a:r>
          </a:p>
        </p:txBody>
      </p:sp>
      <p:pic>
        <p:nvPicPr>
          <p:cNvPr id="1026" name="Picture 2" descr="Epoch Times Photo">
            <a:extLst>
              <a:ext uri="{FF2B5EF4-FFF2-40B4-BE49-F238E27FC236}">
                <a16:creationId xmlns:a16="http://schemas.microsoft.com/office/drawing/2014/main" id="{E80CD658-324A-4A8B-9B65-8EBCF47179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55732"/>
            <a:ext cx="6096000" cy="470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40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a:extLst>
              <a:ext uri="{FF2B5EF4-FFF2-40B4-BE49-F238E27FC236}">
                <a16:creationId xmlns:a16="http://schemas.microsoft.com/office/drawing/2014/main" id="{23E932A8-5597-4E3F-8049-CBCC651B8E1E}"/>
              </a:ext>
            </a:extLst>
          </p:cNvPr>
          <p:cNvSpPr>
            <a:spLocks noGrp="1" noChangeArrowheads="1"/>
          </p:cNvSpPr>
          <p:nvPr>
            <p:ph type="subTitle" idx="1"/>
          </p:nvPr>
        </p:nvSpPr>
        <p:spPr>
          <a:xfrm>
            <a:off x="533400" y="285750"/>
            <a:ext cx="8077200" cy="4572000"/>
          </a:xfrm>
        </p:spPr>
        <p:txBody>
          <a:bodyPr/>
          <a:lstStyle/>
          <a:p>
            <a:pPr algn="l">
              <a:spcBef>
                <a:spcPct val="0"/>
              </a:spcBef>
            </a:pPr>
            <a:r>
              <a:rPr lang="en-US" altLang="en-US" sz="3600" baseline="30000" dirty="0"/>
              <a:t>1 </a:t>
            </a:r>
            <a:r>
              <a:rPr lang="en-US" altLang="en-US" sz="3600" baseline="30000" dirty="0" err="1"/>
              <a:t>Yn</a:t>
            </a:r>
            <a:r>
              <a:rPr lang="en-US" altLang="en-US" sz="3600" baseline="30000" dirty="0"/>
              <a:t> 5.16</a:t>
            </a:r>
            <a:r>
              <a:rPr lang="en-US" altLang="en-US" sz="3600" dirty="0"/>
              <a:t> If anyone sees his brother committing a sin that does not lead to death, he will ask; and God will give him life for those whose sinning does not lead to death. </a:t>
            </a:r>
            <a:r>
              <a:rPr lang="en-US" altLang="en-US" sz="3600" dirty="0">
                <a:solidFill>
                  <a:srgbClr val="FFFF99"/>
                </a:solidFill>
              </a:rPr>
              <a:t>There is sin that does lead to death; I am not saying he should pray about that. </a:t>
            </a:r>
          </a:p>
        </p:txBody>
      </p:sp>
    </p:spTree>
    <p:extLst>
      <p:ext uri="{BB962C8B-B14F-4D97-AF65-F5344CB8AC3E}">
        <p14:creationId xmlns:p14="http://schemas.microsoft.com/office/powerpoint/2010/main" val="336938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is a place in our spirit and in G-d’s Spirit where we are so hard that G-d “gives us up.”  </a:t>
            </a:r>
          </a:p>
        </p:txBody>
      </p:sp>
    </p:spTree>
    <p:extLst>
      <p:ext uri="{BB962C8B-B14F-4D97-AF65-F5344CB8AC3E}">
        <p14:creationId xmlns:p14="http://schemas.microsoft.com/office/powerpoint/2010/main" val="348521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10.30-31</a:t>
            </a:r>
            <a:r>
              <a:rPr lang="en-US" sz="4000" dirty="0"/>
              <a:t> For we know the One who said, “Vengeance is Mine; I will repay,” and again, “Adonai will judge His people.” It is a terrifying thing to fall into the hands of the living God.</a:t>
            </a:r>
          </a:p>
        </p:txBody>
      </p:sp>
    </p:spTree>
    <p:extLst>
      <p:ext uri="{BB962C8B-B14F-4D97-AF65-F5344CB8AC3E}">
        <p14:creationId xmlns:p14="http://schemas.microsoft.com/office/powerpoint/2010/main" val="1513871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Similar to an </a:t>
            </a:r>
          </a:p>
          <a:p>
            <a:pPr marL="0" indent="0" algn="ctr">
              <a:buNone/>
            </a:pPr>
            <a:r>
              <a:rPr lang="en-US" sz="4000" dirty="0"/>
              <a:t>unrepentant nation…</a:t>
            </a:r>
          </a:p>
        </p:txBody>
      </p:sp>
    </p:spTree>
    <p:extLst>
      <p:ext uri="{BB962C8B-B14F-4D97-AF65-F5344CB8AC3E}">
        <p14:creationId xmlns:p14="http://schemas.microsoft.com/office/powerpoint/2010/main" val="3061659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Yekhezkel</a:t>
            </a:r>
            <a:r>
              <a:rPr lang="en-US" sz="4000" baseline="30000" dirty="0"/>
              <a:t> /</a:t>
            </a:r>
            <a:r>
              <a:rPr lang="en-US" sz="4000" baseline="30000" dirty="0" err="1"/>
              <a:t>Ezek</a:t>
            </a:r>
            <a:r>
              <a:rPr lang="en-US" sz="4000" baseline="30000" dirty="0"/>
              <a:t> 14.12-14 </a:t>
            </a:r>
            <a:r>
              <a:rPr lang="en-US" sz="4000" dirty="0"/>
              <a:t>The word of Adonai came to me saying, “Son of man, suppose </a:t>
            </a:r>
            <a:r>
              <a:rPr lang="en-US" sz="4000" u="sng" dirty="0"/>
              <a:t>a land </a:t>
            </a:r>
            <a:r>
              <a:rPr lang="en-US" sz="4000" dirty="0"/>
              <a:t>sins against Me by trespassing grievously and I stretch out My hand over it, break off its staff of bread, send famine upon it and cut it off from man and beast. </a:t>
            </a:r>
          </a:p>
        </p:txBody>
      </p:sp>
    </p:spTree>
    <p:extLst>
      <p:ext uri="{BB962C8B-B14F-4D97-AF65-F5344CB8AC3E}">
        <p14:creationId xmlns:p14="http://schemas.microsoft.com/office/powerpoint/2010/main" val="2410087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Yekhezkel</a:t>
            </a:r>
            <a:r>
              <a:rPr lang="en-US" sz="4000" baseline="30000" dirty="0"/>
              <a:t> /</a:t>
            </a:r>
            <a:r>
              <a:rPr lang="en-US" sz="4000" baseline="30000" dirty="0" err="1"/>
              <a:t>Ezek</a:t>
            </a:r>
            <a:r>
              <a:rPr lang="en-US" sz="4000" baseline="30000" dirty="0"/>
              <a:t> 14.12-14  </a:t>
            </a:r>
            <a:r>
              <a:rPr lang="en-US" sz="4000" dirty="0"/>
              <a:t>Even if these three men—Noah, Daniel and Job—be in it, they would only deliver their own souls by their righteousness.” It is a declaration of </a:t>
            </a:r>
            <a:r>
              <a:rPr lang="en-US" sz="4000" cap="small" dirty="0"/>
              <a:t>Adoni</a:t>
            </a:r>
            <a:r>
              <a:rPr lang="en-US" sz="4000" dirty="0"/>
              <a:t>.</a:t>
            </a:r>
          </a:p>
          <a:p>
            <a:pPr marL="0" indent="0">
              <a:buNone/>
            </a:pPr>
            <a:r>
              <a:rPr lang="en-US" sz="4000" dirty="0"/>
              <a:t>“Point of no return” for a nation!</a:t>
            </a:r>
          </a:p>
        </p:txBody>
      </p:sp>
    </p:spTree>
    <p:extLst>
      <p:ext uri="{BB962C8B-B14F-4D97-AF65-F5344CB8AC3E}">
        <p14:creationId xmlns:p14="http://schemas.microsoft.com/office/powerpoint/2010/main" val="184222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800600" y="285749"/>
            <a:ext cx="3886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2800" dirty="0"/>
              <a:t>Amy-Jill Levine is Professor of New Testament Studies at Vanderbilt University Divinity School, Department of Religious Studies, and Graduate Department of Religion.  NOT Messianic.  She compares this section of Messianic Jews to the extensive </a:t>
            </a:r>
            <a:r>
              <a:rPr lang="en-US" sz="2800" u="sng" dirty="0" err="1">
                <a:solidFill>
                  <a:srgbClr val="FFFF99"/>
                </a:solidFill>
              </a:rPr>
              <a:t>karet</a:t>
            </a:r>
            <a:r>
              <a:rPr lang="en-US" sz="2800" dirty="0"/>
              <a:t> verses in the Tanakh.</a:t>
            </a:r>
            <a:endParaRPr lang="en-US" sz="4800" dirty="0"/>
          </a:p>
        </p:txBody>
      </p:sp>
      <p:pic>
        <p:nvPicPr>
          <p:cNvPr id="2050" name="Picture 2" descr="Amy-Jill Levine - Amplify">
            <a:extLst>
              <a:ext uri="{FF2B5EF4-FFF2-40B4-BE49-F238E27FC236}">
                <a16:creationId xmlns:a16="http://schemas.microsoft.com/office/drawing/2014/main" id="{CC3B0C8F-C2EC-4B4C-A8C6-EF476FE9F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39" y="381002"/>
            <a:ext cx="4476749" cy="447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26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4AE6CC0D-30DE-4AC9-B50F-7BEC5FBC590A}"/>
              </a:ext>
            </a:extLst>
          </p:cNvPr>
          <p:cNvSpPr>
            <a:spLocks noGrp="1" noChangeArrowheads="1"/>
          </p:cNvSpPr>
          <p:nvPr>
            <p:ph type="subTitle" idx="1"/>
          </p:nvPr>
        </p:nvSpPr>
        <p:spPr>
          <a:xfrm>
            <a:off x="381000" y="133350"/>
            <a:ext cx="8382000" cy="4800600"/>
          </a:xfrm>
        </p:spPr>
        <p:txBody>
          <a:bodyPr/>
          <a:lstStyle/>
          <a:p>
            <a:pPr algn="l">
              <a:spcBef>
                <a:spcPct val="0"/>
              </a:spcBef>
            </a:pPr>
            <a:r>
              <a:rPr lang="en-US" altLang="en-US" sz="4000" baseline="30000" dirty="0" err="1"/>
              <a:t>Shmot</a:t>
            </a:r>
            <a:r>
              <a:rPr lang="en-US" altLang="en-US" sz="4000" baseline="30000" dirty="0"/>
              <a:t>/Ex 12.15</a:t>
            </a:r>
            <a:r>
              <a:rPr lang="en-US" altLang="en-US" sz="4000" dirty="0"/>
              <a:t> "'For seven days you are to eat matzah - on the first day remove the leaven from your houses. For whoever eats hametz [leavened bread] from the first to the seventh day </a:t>
            </a:r>
            <a:r>
              <a:rPr lang="en-US" altLang="en-US" sz="4000" dirty="0">
                <a:solidFill>
                  <a:srgbClr val="FFFF66"/>
                </a:solidFill>
              </a:rPr>
              <a:t>is to be cut off from Isra'el. </a:t>
            </a:r>
          </a:p>
        </p:txBody>
      </p:sp>
    </p:spTree>
    <p:extLst>
      <p:ext uri="{BB962C8B-B14F-4D97-AF65-F5344CB8AC3E}">
        <p14:creationId xmlns:p14="http://schemas.microsoft.com/office/powerpoint/2010/main" val="126010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a:extLst>
              <a:ext uri="{FF2B5EF4-FFF2-40B4-BE49-F238E27FC236}">
                <a16:creationId xmlns:a16="http://schemas.microsoft.com/office/drawing/2014/main" id="{7DCFCF48-CA8E-4BC8-8946-F2443440EEAB}"/>
              </a:ext>
            </a:extLst>
          </p:cNvPr>
          <p:cNvSpPr>
            <a:spLocks noGrp="1" noChangeArrowheads="1"/>
          </p:cNvSpPr>
          <p:nvPr>
            <p:ph type="subTitle" idx="1"/>
          </p:nvPr>
        </p:nvSpPr>
        <p:spPr>
          <a:xfrm>
            <a:off x="304800" y="133350"/>
            <a:ext cx="8458200" cy="4876800"/>
          </a:xfrm>
        </p:spPr>
        <p:txBody>
          <a:bodyPr/>
          <a:lstStyle/>
          <a:p>
            <a:pPr>
              <a:spcBef>
                <a:spcPct val="0"/>
              </a:spcBef>
            </a:pPr>
            <a:r>
              <a:rPr lang="he-IL" altLang="en-US" sz="5400" b="1" dirty="0">
                <a:latin typeface="David" panose="020E0502060401010101" pitchFamily="34" charset="-79"/>
                <a:cs typeface="David" panose="020E0502060401010101" pitchFamily="34" charset="-79"/>
              </a:rPr>
              <a:t>כָּרֵת</a:t>
            </a:r>
            <a:r>
              <a:rPr lang="en-US" altLang="en-US" sz="4000" dirty="0"/>
              <a:t> </a:t>
            </a:r>
            <a:r>
              <a:rPr lang="en-US" altLang="en-US" sz="4000" i="1" dirty="0" err="1"/>
              <a:t>karet</a:t>
            </a:r>
            <a:r>
              <a:rPr lang="en-US" altLang="en-US" sz="4000" i="1" dirty="0"/>
              <a:t> </a:t>
            </a:r>
          </a:p>
          <a:p>
            <a:pPr marL="233363" indent="-233363" algn="l">
              <a:spcBef>
                <a:spcPct val="0"/>
              </a:spcBef>
              <a:buFont typeface="Arial" panose="020B0604020202020204" pitchFamily="34" charset="0"/>
              <a:buChar char="•"/>
            </a:pPr>
            <a:r>
              <a:rPr lang="en-US" altLang="en-US" sz="4000" dirty="0"/>
              <a:t>dying young (before the age of 60),</a:t>
            </a:r>
          </a:p>
          <a:p>
            <a:pPr marL="233363" indent="-233363" algn="l">
              <a:spcBef>
                <a:spcPct val="0"/>
              </a:spcBef>
              <a:buFont typeface="Arial" panose="020B0604020202020204" pitchFamily="34" charset="0"/>
              <a:buChar char="•"/>
            </a:pPr>
            <a:r>
              <a:rPr lang="en-US" altLang="en-US" sz="4000" dirty="0"/>
              <a:t>dying without children, </a:t>
            </a:r>
          </a:p>
          <a:p>
            <a:pPr marL="233363" indent="-233363" algn="l">
              <a:spcBef>
                <a:spcPct val="0"/>
              </a:spcBef>
              <a:buFont typeface="Arial" panose="020B0604020202020204" pitchFamily="34" charset="0"/>
              <a:buChar char="•"/>
            </a:pPr>
            <a:r>
              <a:rPr lang="en-US" altLang="en-US" sz="4000" dirty="0"/>
              <a:t>Or being spiritually "cut off" from your people in the World to Come. </a:t>
            </a:r>
          </a:p>
        </p:txBody>
      </p:sp>
    </p:spTree>
    <p:extLst>
      <p:ext uri="{BB962C8B-B14F-4D97-AF65-F5344CB8AC3E}">
        <p14:creationId xmlns:p14="http://schemas.microsoft.com/office/powerpoint/2010/main" val="188996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a:extLst>
              <a:ext uri="{FF2B5EF4-FFF2-40B4-BE49-F238E27FC236}">
                <a16:creationId xmlns:a16="http://schemas.microsoft.com/office/drawing/2014/main" id="{CF390761-88DF-418F-A0AE-84EFB40E812C}"/>
              </a:ext>
            </a:extLst>
          </p:cNvPr>
          <p:cNvSpPr>
            <a:spLocks noGrp="1" noChangeArrowheads="1"/>
          </p:cNvSpPr>
          <p:nvPr>
            <p:ph type="subTitle" idx="1"/>
          </p:nvPr>
        </p:nvSpPr>
        <p:spPr>
          <a:xfrm>
            <a:off x="457200" y="209550"/>
            <a:ext cx="8229600" cy="4724400"/>
          </a:xfrm>
        </p:spPr>
        <p:txBody>
          <a:bodyPr/>
          <a:lstStyle/>
          <a:p>
            <a:pPr algn="l">
              <a:spcBef>
                <a:spcPct val="0"/>
              </a:spcBef>
            </a:pPr>
            <a:r>
              <a:rPr lang="en-US" altLang="en-US" sz="4000" baseline="30000" dirty="0" err="1"/>
              <a:t>Beresheet</a:t>
            </a:r>
            <a:r>
              <a:rPr lang="en-US" altLang="en-US" sz="4000" baseline="30000" dirty="0"/>
              <a:t>/Gen 17.13-14</a:t>
            </a:r>
            <a:r>
              <a:rPr lang="en-US" altLang="en-US" sz="4000" dirty="0"/>
              <a:t> The slave born in your house and the person bought with your money must be circumcised; thus my covenant will be in your flesh as an everlasting covenant. </a:t>
            </a:r>
          </a:p>
        </p:txBody>
      </p:sp>
    </p:spTree>
    <p:extLst>
      <p:ext uri="{BB962C8B-B14F-4D97-AF65-F5344CB8AC3E}">
        <p14:creationId xmlns:p14="http://schemas.microsoft.com/office/powerpoint/2010/main" val="303461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168154"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7500" lnSpcReduction="20000"/>
          </a:bodyPr>
          <a:lstStyle/>
          <a:p>
            <a:pPr marL="0" indent="0">
              <a:buNone/>
            </a:pPr>
            <a:r>
              <a:rPr lang="en-US" sz="3600" dirty="0"/>
              <a:t>Pastor Andrew Brunson, who was detained in Turkey for two years for this faith, on trumped-up terrorism and spying charges before being released in October 2018, told CBN News recently that persecution and harassment toward Messiah followers in America is about to intensify and that we should prepare.</a:t>
            </a:r>
          </a:p>
        </p:txBody>
      </p:sp>
      <p:pic>
        <p:nvPicPr>
          <p:cNvPr id="1026" name="Picture 2">
            <a:extLst>
              <a:ext uri="{FF2B5EF4-FFF2-40B4-BE49-F238E27FC236}">
                <a16:creationId xmlns:a16="http://schemas.microsoft.com/office/drawing/2014/main" id="{2399C7AF-F91D-43CE-BB88-E634573217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99" r="31877"/>
          <a:stretch/>
        </p:blipFill>
        <p:spPr bwMode="auto">
          <a:xfrm>
            <a:off x="5472954" y="361950"/>
            <a:ext cx="344244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865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a:extLst>
              <a:ext uri="{FF2B5EF4-FFF2-40B4-BE49-F238E27FC236}">
                <a16:creationId xmlns:a16="http://schemas.microsoft.com/office/drawing/2014/main" id="{CF390761-88DF-418F-A0AE-84EFB40E812C}"/>
              </a:ext>
            </a:extLst>
          </p:cNvPr>
          <p:cNvSpPr>
            <a:spLocks noGrp="1" noChangeArrowheads="1"/>
          </p:cNvSpPr>
          <p:nvPr>
            <p:ph type="subTitle" idx="1"/>
          </p:nvPr>
        </p:nvSpPr>
        <p:spPr>
          <a:xfrm>
            <a:off x="457200" y="209550"/>
            <a:ext cx="8229600" cy="4724400"/>
          </a:xfrm>
        </p:spPr>
        <p:txBody>
          <a:bodyPr/>
          <a:lstStyle/>
          <a:p>
            <a:pPr algn="l">
              <a:spcBef>
                <a:spcPct val="0"/>
              </a:spcBef>
            </a:pPr>
            <a:r>
              <a:rPr lang="en-US" altLang="en-US" sz="4000" baseline="30000" dirty="0" err="1"/>
              <a:t>Beresheet</a:t>
            </a:r>
            <a:r>
              <a:rPr lang="en-US" altLang="en-US" sz="4000" baseline="30000" dirty="0"/>
              <a:t>/Gen 17.13-14</a:t>
            </a:r>
            <a:r>
              <a:rPr lang="en-US" altLang="en-US" sz="4000" dirty="0"/>
              <a:t> Any uncircumcised male who will not let himself be circumcised in the flesh of his foreskin -that person will be </a:t>
            </a:r>
            <a:r>
              <a:rPr lang="en-US" altLang="en-US" sz="4000" dirty="0">
                <a:solidFill>
                  <a:srgbClr val="FFFF66"/>
                </a:solidFill>
              </a:rPr>
              <a:t>cut off from his people</a:t>
            </a:r>
            <a:r>
              <a:rPr lang="en-US" altLang="en-US" sz="4000" dirty="0"/>
              <a:t>, because he has broken my covenant." </a:t>
            </a:r>
          </a:p>
        </p:txBody>
      </p:sp>
    </p:spTree>
    <p:extLst>
      <p:ext uri="{BB962C8B-B14F-4D97-AF65-F5344CB8AC3E}">
        <p14:creationId xmlns:p14="http://schemas.microsoft.com/office/powerpoint/2010/main" val="642224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63E9DC8D-2E44-4AA4-B4C9-C1B5735F4C49}"/>
              </a:ext>
            </a:extLst>
          </p:cNvPr>
          <p:cNvSpPr>
            <a:spLocks noGrp="1" noChangeArrowheads="1"/>
          </p:cNvSpPr>
          <p:nvPr>
            <p:ph type="subTitle" idx="1"/>
          </p:nvPr>
        </p:nvSpPr>
        <p:spPr>
          <a:xfrm>
            <a:off x="304800" y="209550"/>
            <a:ext cx="8458200" cy="4724400"/>
          </a:xfrm>
        </p:spPr>
        <p:txBody>
          <a:bodyPr>
            <a:normAutofit lnSpcReduction="10000"/>
          </a:bodyPr>
          <a:lstStyle/>
          <a:p>
            <a:pPr algn="l">
              <a:spcBef>
                <a:spcPct val="0"/>
              </a:spcBef>
            </a:pPr>
            <a:r>
              <a:rPr lang="en-US" altLang="en-US" sz="4000" dirty="0"/>
              <a:t>`if a father does not circumcise his son, the </a:t>
            </a:r>
            <a:r>
              <a:rPr lang="en-US" altLang="en-US" sz="4000" dirty="0" err="1"/>
              <a:t>sanhedrim</a:t>
            </a:r>
            <a:r>
              <a:rPr lang="en-US" altLang="en-US" sz="4000" dirty="0"/>
              <a:t> are bound to circumcise him; and if they do not circumcise him, he is obliged when he is grown up to circumcise himself; and if he does not circumcise himself, </a:t>
            </a:r>
            <a:r>
              <a:rPr lang="en-US" altLang="en-US" sz="4000" dirty="0">
                <a:solidFill>
                  <a:srgbClr val="FFFF99"/>
                </a:solidFill>
              </a:rPr>
              <a:t>he is guilty of cutting off,'' </a:t>
            </a:r>
          </a:p>
        </p:txBody>
      </p:sp>
    </p:spTree>
    <p:extLst>
      <p:ext uri="{BB962C8B-B14F-4D97-AF65-F5344CB8AC3E}">
        <p14:creationId xmlns:p14="http://schemas.microsoft.com/office/powerpoint/2010/main" val="1673271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722BECD6-3F67-409E-BAA1-EFF57FC4B232}"/>
              </a:ext>
            </a:extLst>
          </p:cNvPr>
          <p:cNvSpPr>
            <a:spLocks noGrp="1" noChangeArrowheads="1"/>
          </p:cNvSpPr>
          <p:nvPr>
            <p:ph type="subTitle" idx="1"/>
          </p:nvPr>
        </p:nvSpPr>
        <p:spPr>
          <a:xfrm>
            <a:off x="228600" y="209550"/>
            <a:ext cx="8534400" cy="4724400"/>
          </a:xfrm>
        </p:spPr>
        <p:txBody>
          <a:bodyPr/>
          <a:lstStyle/>
          <a:p>
            <a:pPr algn="l">
              <a:spcBef>
                <a:spcPct val="0"/>
              </a:spcBef>
            </a:pPr>
            <a:r>
              <a:rPr lang="en-US" altLang="en-US" sz="4000" baseline="30000" dirty="0" err="1"/>
              <a:t>Shmot</a:t>
            </a:r>
            <a:r>
              <a:rPr lang="en-US" altLang="en-US" sz="4000" baseline="30000" dirty="0"/>
              <a:t>/Ex 31.14 </a:t>
            </a:r>
            <a:r>
              <a:rPr lang="en-US" altLang="en-US" sz="4000" dirty="0"/>
              <a:t>Therefore you are to keep my Shabbat, because it is set apart for you. Everyone who treats it as ordinary must be put to death; for whoever does any work on it is to be </a:t>
            </a:r>
            <a:r>
              <a:rPr lang="en-US" altLang="en-US" sz="4000" dirty="0">
                <a:solidFill>
                  <a:srgbClr val="FFFF66"/>
                </a:solidFill>
              </a:rPr>
              <a:t>cut off from his people</a:t>
            </a:r>
            <a:r>
              <a:rPr lang="en-US" altLang="en-US" sz="4000" dirty="0"/>
              <a:t>. </a:t>
            </a:r>
          </a:p>
        </p:txBody>
      </p:sp>
    </p:spTree>
    <p:extLst>
      <p:ext uri="{BB962C8B-B14F-4D97-AF65-F5344CB8AC3E}">
        <p14:creationId xmlns:p14="http://schemas.microsoft.com/office/powerpoint/2010/main" val="3413630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a:extLst>
              <a:ext uri="{FF2B5EF4-FFF2-40B4-BE49-F238E27FC236}">
                <a16:creationId xmlns:a16="http://schemas.microsoft.com/office/drawing/2014/main" id="{8FF44098-5F1B-45EC-BE4C-5B7B55C679DF}"/>
              </a:ext>
            </a:extLst>
          </p:cNvPr>
          <p:cNvSpPr>
            <a:spLocks noGrp="1" noChangeArrowheads="1"/>
          </p:cNvSpPr>
          <p:nvPr>
            <p:ph type="subTitle" idx="1"/>
          </p:nvPr>
        </p:nvSpPr>
        <p:spPr>
          <a:xfrm>
            <a:off x="304800" y="209550"/>
            <a:ext cx="8534400" cy="4648200"/>
          </a:xfrm>
        </p:spPr>
        <p:txBody>
          <a:bodyPr/>
          <a:lstStyle/>
          <a:p>
            <a:pPr algn="l"/>
            <a:r>
              <a:rPr lang="en-US" altLang="en-US" sz="3200" baseline="30000" dirty="0"/>
              <a:t>Vayikra/Lev 7:21 </a:t>
            </a:r>
            <a:r>
              <a:rPr lang="en-US" altLang="en-US" sz="3600" dirty="0"/>
              <a:t>Anyone who </a:t>
            </a:r>
            <a:r>
              <a:rPr lang="en-US" altLang="en-US" sz="3600" dirty="0">
                <a:solidFill>
                  <a:srgbClr val="FFFF66"/>
                </a:solidFill>
              </a:rPr>
              <a:t>touches something unclean</a:t>
            </a:r>
            <a:r>
              <a:rPr lang="en-US" altLang="en-US" sz="3600" dirty="0"/>
              <a:t> - whether the uncleanness be from a person, from an unclean animal or from some other unclean detestable thing - and then eats the meat from the sacrifice of peace offerings for A</a:t>
            </a:r>
            <a:r>
              <a:rPr lang="en-US" altLang="en-US" sz="3200" dirty="0"/>
              <a:t>DONI</a:t>
            </a:r>
            <a:r>
              <a:rPr lang="en-US" altLang="en-US" sz="3600" dirty="0"/>
              <a:t>, that person will be </a:t>
            </a:r>
            <a:r>
              <a:rPr lang="en-US" altLang="en-US" sz="3600" dirty="0">
                <a:solidFill>
                  <a:srgbClr val="FFFF66"/>
                </a:solidFill>
              </a:rPr>
              <a:t>cut off from his </a:t>
            </a:r>
            <a:r>
              <a:rPr lang="en-US" altLang="en-US" sz="3200" dirty="0">
                <a:solidFill>
                  <a:srgbClr val="FFFF66"/>
                </a:solidFill>
              </a:rPr>
              <a:t>people.'"</a:t>
            </a:r>
            <a:endParaRPr lang="en-US" altLang="en-US" sz="2800" dirty="0">
              <a:solidFill>
                <a:srgbClr val="FFFF66"/>
              </a:solidFill>
            </a:endParaRPr>
          </a:p>
        </p:txBody>
      </p:sp>
    </p:spTree>
    <p:extLst>
      <p:ext uri="{BB962C8B-B14F-4D97-AF65-F5344CB8AC3E}">
        <p14:creationId xmlns:p14="http://schemas.microsoft.com/office/powerpoint/2010/main" val="2201469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a:extLst>
              <a:ext uri="{FF2B5EF4-FFF2-40B4-BE49-F238E27FC236}">
                <a16:creationId xmlns:a16="http://schemas.microsoft.com/office/drawing/2014/main" id="{F2702EC9-A000-4686-B276-AA5D21FD728A}"/>
              </a:ext>
            </a:extLst>
          </p:cNvPr>
          <p:cNvSpPr>
            <a:spLocks noGrp="1" noChangeArrowheads="1"/>
          </p:cNvSpPr>
          <p:nvPr>
            <p:ph type="subTitle" idx="1"/>
          </p:nvPr>
        </p:nvSpPr>
        <p:spPr>
          <a:xfrm>
            <a:off x="381000" y="285750"/>
            <a:ext cx="8458200" cy="4648200"/>
          </a:xfrm>
        </p:spPr>
        <p:txBody>
          <a:bodyPr/>
          <a:lstStyle/>
          <a:p>
            <a:pPr algn="l">
              <a:spcBef>
                <a:spcPct val="0"/>
              </a:spcBef>
            </a:pPr>
            <a:r>
              <a:rPr lang="en-US" altLang="en-US" sz="3600" baseline="30000" dirty="0"/>
              <a:t>Vayikra/Lev 7.25-27</a:t>
            </a:r>
            <a:r>
              <a:rPr lang="en-US" altLang="en-US" sz="3600" dirty="0"/>
              <a:t> For whoever eats the </a:t>
            </a:r>
            <a:r>
              <a:rPr lang="en-US" altLang="en-US" sz="3600" dirty="0">
                <a:solidFill>
                  <a:srgbClr val="FFFF99"/>
                </a:solidFill>
              </a:rPr>
              <a:t>fat of animals </a:t>
            </a:r>
            <a:r>
              <a:rPr lang="en-US" altLang="en-US" sz="3600" dirty="0"/>
              <a:t>of the kind used in presenting an offering made by fire to A</a:t>
            </a:r>
            <a:r>
              <a:rPr lang="en-US" altLang="en-US" sz="3200" dirty="0"/>
              <a:t>DONI</a:t>
            </a:r>
            <a:r>
              <a:rPr lang="en-US" altLang="en-US" sz="3600" dirty="0"/>
              <a:t> will be </a:t>
            </a:r>
            <a:r>
              <a:rPr lang="en-US" altLang="en-US" sz="3600" dirty="0">
                <a:solidFill>
                  <a:srgbClr val="FFFF66"/>
                </a:solidFill>
              </a:rPr>
              <a:t>cut off from his people.</a:t>
            </a:r>
            <a:r>
              <a:rPr lang="en-US" altLang="en-US" sz="3600" dirty="0"/>
              <a:t> You are not to eat any kind of blood, whether from birds or animals, in any of your homes. </a:t>
            </a:r>
            <a:r>
              <a:rPr lang="en-US" altLang="en-US" sz="3200" dirty="0"/>
              <a:t>Whoever</a:t>
            </a:r>
            <a:r>
              <a:rPr lang="en-US" altLang="en-US" sz="3200" dirty="0">
                <a:solidFill>
                  <a:srgbClr val="FFFF99"/>
                </a:solidFill>
              </a:rPr>
              <a:t> eats any blood </a:t>
            </a:r>
            <a:r>
              <a:rPr lang="en-US" altLang="en-US" sz="3200" dirty="0"/>
              <a:t>will be </a:t>
            </a:r>
            <a:r>
              <a:rPr lang="en-US" altLang="en-US" sz="3200" dirty="0">
                <a:solidFill>
                  <a:srgbClr val="FFFF66"/>
                </a:solidFill>
              </a:rPr>
              <a:t>cut off from his people.'</a:t>
            </a:r>
            <a:endParaRPr lang="en-US" altLang="en-US" sz="3600" dirty="0">
              <a:solidFill>
                <a:srgbClr val="FFFF66"/>
              </a:solidFill>
            </a:endParaRPr>
          </a:p>
        </p:txBody>
      </p:sp>
    </p:spTree>
    <p:extLst>
      <p:ext uri="{BB962C8B-B14F-4D97-AF65-F5344CB8AC3E}">
        <p14:creationId xmlns:p14="http://schemas.microsoft.com/office/powerpoint/2010/main" val="2551589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a:extLst>
              <a:ext uri="{FF2B5EF4-FFF2-40B4-BE49-F238E27FC236}">
                <a16:creationId xmlns:a16="http://schemas.microsoft.com/office/drawing/2014/main" id="{DC4C3BA5-8E65-4E47-8CB2-F2BD7F283A73}"/>
              </a:ext>
            </a:extLst>
          </p:cNvPr>
          <p:cNvSpPr>
            <a:spLocks noGrp="1" noChangeArrowheads="1"/>
          </p:cNvSpPr>
          <p:nvPr>
            <p:ph type="subTitle" idx="1"/>
          </p:nvPr>
        </p:nvSpPr>
        <p:spPr>
          <a:xfrm>
            <a:off x="381000" y="285750"/>
            <a:ext cx="8382000" cy="4572000"/>
          </a:xfrm>
        </p:spPr>
        <p:txBody>
          <a:bodyPr/>
          <a:lstStyle/>
          <a:p>
            <a:pPr algn="l">
              <a:spcBef>
                <a:spcPct val="0"/>
              </a:spcBef>
            </a:pPr>
            <a:r>
              <a:rPr lang="en-US" altLang="en-US" sz="4000" baseline="30000" dirty="0"/>
              <a:t>Vayikra 20.6</a:t>
            </a:r>
            <a:r>
              <a:rPr lang="en-US" altLang="en-US" sz="4000" dirty="0"/>
              <a:t> "'The person who turns to spirit-mediums and sorcerers to go fornicating after them -I will set myself against him and </a:t>
            </a:r>
            <a:r>
              <a:rPr lang="en-US" altLang="en-US" sz="4000" dirty="0">
                <a:solidFill>
                  <a:srgbClr val="FFFF66"/>
                </a:solidFill>
              </a:rPr>
              <a:t>cut him off from his people. </a:t>
            </a:r>
          </a:p>
        </p:txBody>
      </p:sp>
    </p:spTree>
    <p:extLst>
      <p:ext uri="{BB962C8B-B14F-4D97-AF65-F5344CB8AC3E}">
        <p14:creationId xmlns:p14="http://schemas.microsoft.com/office/powerpoint/2010/main" val="3047428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D9F142FD-9F8A-4091-9161-93C76DD311A1}"/>
              </a:ext>
            </a:extLst>
          </p:cNvPr>
          <p:cNvSpPr>
            <a:spLocks noGrp="1" noChangeArrowheads="1"/>
          </p:cNvSpPr>
          <p:nvPr>
            <p:ph type="subTitle" idx="1"/>
          </p:nvPr>
        </p:nvSpPr>
        <p:spPr>
          <a:xfrm>
            <a:off x="304800" y="285750"/>
            <a:ext cx="8305800" cy="4648200"/>
          </a:xfrm>
        </p:spPr>
        <p:txBody>
          <a:bodyPr/>
          <a:lstStyle/>
          <a:p>
            <a:pPr algn="l">
              <a:lnSpc>
                <a:spcPct val="90000"/>
              </a:lnSpc>
              <a:spcBef>
                <a:spcPct val="0"/>
              </a:spcBef>
            </a:pPr>
            <a:r>
              <a:rPr lang="en-US" altLang="en-US" sz="4000" baseline="30000" dirty="0"/>
              <a:t>Vayikra/Lev 20.30-31</a:t>
            </a:r>
            <a:r>
              <a:rPr lang="en-US" altLang="en-US" sz="4000" dirty="0"/>
              <a:t> "Say to the people of Isra'el, 'If someone from the people of Isra'el or one of the foreigners living in Isra'el sacrifices one of his children to </a:t>
            </a:r>
            <a:r>
              <a:rPr lang="en-US" altLang="en-US" sz="4000" dirty="0" err="1"/>
              <a:t>Molekh</a:t>
            </a:r>
            <a:r>
              <a:rPr lang="en-US" altLang="en-US" sz="4000" dirty="0"/>
              <a:t>, he must be put to death; the people of the land are to stone him to death. </a:t>
            </a:r>
          </a:p>
        </p:txBody>
      </p:sp>
    </p:spTree>
    <p:extLst>
      <p:ext uri="{BB962C8B-B14F-4D97-AF65-F5344CB8AC3E}">
        <p14:creationId xmlns:p14="http://schemas.microsoft.com/office/powerpoint/2010/main" val="184316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D9F142FD-9F8A-4091-9161-93C76DD311A1}"/>
              </a:ext>
            </a:extLst>
          </p:cNvPr>
          <p:cNvSpPr>
            <a:spLocks noGrp="1" noChangeArrowheads="1"/>
          </p:cNvSpPr>
          <p:nvPr>
            <p:ph type="subTitle" idx="1"/>
          </p:nvPr>
        </p:nvSpPr>
        <p:spPr>
          <a:xfrm>
            <a:off x="304800" y="285750"/>
            <a:ext cx="8305800" cy="4648200"/>
          </a:xfrm>
        </p:spPr>
        <p:txBody>
          <a:bodyPr/>
          <a:lstStyle/>
          <a:p>
            <a:pPr algn="l">
              <a:lnSpc>
                <a:spcPct val="90000"/>
              </a:lnSpc>
              <a:spcBef>
                <a:spcPct val="0"/>
              </a:spcBef>
            </a:pPr>
            <a:r>
              <a:rPr lang="en-US" altLang="en-US" sz="4000" baseline="30000" dirty="0"/>
              <a:t>Vayikra/Lev 20.30-31</a:t>
            </a:r>
            <a:r>
              <a:rPr lang="en-US" altLang="en-US" sz="4000" dirty="0"/>
              <a:t> "I too will set myself against him and </a:t>
            </a:r>
            <a:r>
              <a:rPr lang="en-US" altLang="en-US" sz="4000" dirty="0">
                <a:solidFill>
                  <a:srgbClr val="FFFF66"/>
                </a:solidFill>
              </a:rPr>
              <a:t>cut him off from his people</a:t>
            </a:r>
            <a:r>
              <a:rPr lang="en-US" altLang="en-US" sz="4000" dirty="0"/>
              <a:t>, because he has sacrificed his child to </a:t>
            </a:r>
            <a:r>
              <a:rPr lang="en-US" altLang="en-US" sz="4000" dirty="0" err="1"/>
              <a:t>Molekh</a:t>
            </a:r>
            <a:r>
              <a:rPr lang="en-US" altLang="en-US" sz="4000" dirty="0"/>
              <a:t>, defiling my sanctuary and profaning my holy name. </a:t>
            </a:r>
          </a:p>
        </p:txBody>
      </p:sp>
    </p:spTree>
    <p:extLst>
      <p:ext uri="{BB962C8B-B14F-4D97-AF65-F5344CB8AC3E}">
        <p14:creationId xmlns:p14="http://schemas.microsoft.com/office/powerpoint/2010/main" val="2190164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a:extLst>
              <a:ext uri="{FF2B5EF4-FFF2-40B4-BE49-F238E27FC236}">
                <a16:creationId xmlns:a16="http://schemas.microsoft.com/office/drawing/2014/main" id="{6348D72C-E3E0-4918-877A-B73B5CCD81D6}"/>
              </a:ext>
            </a:extLst>
          </p:cNvPr>
          <p:cNvSpPr>
            <a:spLocks noGrp="1" noChangeArrowheads="1"/>
          </p:cNvSpPr>
          <p:nvPr>
            <p:ph type="subTitle" idx="1"/>
          </p:nvPr>
        </p:nvSpPr>
        <p:spPr>
          <a:xfrm>
            <a:off x="381000" y="209550"/>
            <a:ext cx="8305800" cy="4648200"/>
          </a:xfrm>
        </p:spPr>
        <p:txBody>
          <a:bodyPr/>
          <a:lstStyle/>
          <a:p>
            <a:pPr algn="l">
              <a:spcBef>
                <a:spcPct val="0"/>
              </a:spcBef>
            </a:pPr>
            <a:r>
              <a:rPr lang="en-US" altLang="en-US" sz="4000" baseline="30000" dirty="0"/>
              <a:t>Vayikra/Lev 23.28-29</a:t>
            </a:r>
            <a:r>
              <a:rPr lang="en-US" altLang="en-US" sz="4000" dirty="0"/>
              <a:t> "The tenth day of this seventh month is Yom-Kippur; you are to have a holy convocation, you are to deny yourselves, and you are to bring an offering made by fire to A</a:t>
            </a:r>
            <a:r>
              <a:rPr lang="en-US" altLang="en-US" sz="3600" dirty="0"/>
              <a:t>DONI</a:t>
            </a:r>
            <a:r>
              <a:rPr lang="en-US" altLang="en-US" sz="4000" dirty="0"/>
              <a:t>. </a:t>
            </a:r>
          </a:p>
        </p:txBody>
      </p:sp>
    </p:spTree>
    <p:extLst>
      <p:ext uri="{BB962C8B-B14F-4D97-AF65-F5344CB8AC3E}">
        <p14:creationId xmlns:p14="http://schemas.microsoft.com/office/powerpoint/2010/main" val="1749663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a:extLst>
              <a:ext uri="{FF2B5EF4-FFF2-40B4-BE49-F238E27FC236}">
                <a16:creationId xmlns:a16="http://schemas.microsoft.com/office/drawing/2014/main" id="{6348D72C-E3E0-4918-877A-B73B5CCD81D6}"/>
              </a:ext>
            </a:extLst>
          </p:cNvPr>
          <p:cNvSpPr>
            <a:spLocks noGrp="1" noChangeArrowheads="1"/>
          </p:cNvSpPr>
          <p:nvPr>
            <p:ph type="subTitle" idx="1"/>
          </p:nvPr>
        </p:nvSpPr>
        <p:spPr>
          <a:xfrm>
            <a:off x="381000" y="209550"/>
            <a:ext cx="8305800" cy="4648200"/>
          </a:xfrm>
        </p:spPr>
        <p:txBody>
          <a:bodyPr/>
          <a:lstStyle/>
          <a:p>
            <a:pPr algn="l">
              <a:spcBef>
                <a:spcPct val="0"/>
              </a:spcBef>
            </a:pPr>
            <a:r>
              <a:rPr lang="en-US" altLang="en-US" sz="4000" baseline="30000" dirty="0"/>
              <a:t>Vayikra/Lev 23.28-29</a:t>
            </a:r>
            <a:r>
              <a:rPr lang="en-US" altLang="en-US" sz="4000" dirty="0"/>
              <a:t> </a:t>
            </a:r>
            <a:r>
              <a:rPr lang="en-US" altLang="en-US" sz="3600" dirty="0"/>
              <a:t>You are not to do any kind of work on that day, because it is Yom-Kippur, to </a:t>
            </a:r>
            <a:r>
              <a:rPr lang="en-US" altLang="en-US" sz="4000" dirty="0"/>
              <a:t>make atonement for you before A</a:t>
            </a:r>
            <a:r>
              <a:rPr lang="en-US" altLang="en-US" sz="3600" dirty="0"/>
              <a:t>DONI</a:t>
            </a:r>
            <a:r>
              <a:rPr lang="en-US" altLang="en-US" sz="4000" dirty="0"/>
              <a:t> your God. Anyone who does not deny himself on that day is to be </a:t>
            </a:r>
            <a:r>
              <a:rPr lang="en-US" altLang="en-US" sz="4000" dirty="0">
                <a:solidFill>
                  <a:srgbClr val="FFFF66"/>
                </a:solidFill>
              </a:rPr>
              <a:t>cut off from his people</a:t>
            </a:r>
            <a:r>
              <a:rPr lang="en-US" altLang="en-US" sz="4000" dirty="0"/>
              <a:t>; </a:t>
            </a:r>
          </a:p>
        </p:txBody>
      </p:sp>
    </p:spTree>
    <p:extLst>
      <p:ext uri="{BB962C8B-B14F-4D97-AF65-F5344CB8AC3E}">
        <p14:creationId xmlns:p14="http://schemas.microsoft.com/office/powerpoint/2010/main" val="224071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"Many leaders in our society now—the corporate world, entertainment, media, politics and academia—do not honor God and, in fact, they openly defy Him. They are increasingly </a:t>
            </a:r>
            <a:r>
              <a:rPr lang="en-US" sz="4000" u="sng" dirty="0"/>
              <a:t>hostile</a:t>
            </a:r>
            <a:r>
              <a:rPr lang="en-US" sz="4000" dirty="0"/>
              <a:t> to those who identify clearly with Yeshua and His teaching.</a:t>
            </a:r>
          </a:p>
        </p:txBody>
      </p:sp>
    </p:spTree>
    <p:extLst>
      <p:ext uri="{BB962C8B-B14F-4D97-AF65-F5344CB8AC3E}">
        <p14:creationId xmlns:p14="http://schemas.microsoft.com/office/powerpoint/2010/main" val="392553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818793DC-D4C2-4161-82DC-598C74A943FD}"/>
              </a:ext>
            </a:extLst>
          </p:cNvPr>
          <p:cNvSpPr>
            <a:spLocks noGrp="1" noChangeArrowheads="1"/>
          </p:cNvSpPr>
          <p:nvPr>
            <p:ph type="subTitle" idx="1"/>
          </p:nvPr>
        </p:nvSpPr>
        <p:spPr>
          <a:xfrm>
            <a:off x="457200" y="285750"/>
            <a:ext cx="8305800" cy="4572000"/>
          </a:xfrm>
        </p:spPr>
        <p:txBody>
          <a:bodyPr/>
          <a:lstStyle/>
          <a:p>
            <a:pPr algn="l">
              <a:spcBef>
                <a:spcPct val="0"/>
              </a:spcBef>
            </a:pPr>
            <a:r>
              <a:rPr lang="en-US" altLang="en-US" sz="3600" baseline="30000" dirty="0" err="1"/>
              <a:t>Bamidbar</a:t>
            </a:r>
            <a:r>
              <a:rPr lang="en-US" altLang="en-US" sz="3600" baseline="30000" dirty="0"/>
              <a:t>/Nu 15.30-31</a:t>
            </a:r>
            <a:r>
              <a:rPr lang="en-US" altLang="en-US" sz="3600" dirty="0"/>
              <a:t> </a:t>
            </a:r>
            <a:r>
              <a:rPr lang="en-US" altLang="en-US" sz="4000" dirty="0"/>
              <a:t>"'But an individual who does something wrong intentionally, whether a citizen or a foreigner, is blaspheming A</a:t>
            </a:r>
            <a:r>
              <a:rPr lang="en-US" altLang="en-US" sz="3600" dirty="0"/>
              <a:t>DONI</a:t>
            </a:r>
            <a:r>
              <a:rPr lang="en-US" altLang="en-US" sz="4000" dirty="0"/>
              <a:t>. That person will be </a:t>
            </a:r>
            <a:r>
              <a:rPr lang="en-US" altLang="en-US" sz="4000" dirty="0">
                <a:solidFill>
                  <a:srgbClr val="FFFF66"/>
                </a:solidFill>
              </a:rPr>
              <a:t>cut off from his people</a:t>
            </a:r>
            <a:r>
              <a:rPr lang="en-US" altLang="en-US" sz="4000" dirty="0"/>
              <a:t>. </a:t>
            </a:r>
            <a:endParaRPr lang="en-US" altLang="en-US" sz="3600" dirty="0"/>
          </a:p>
        </p:txBody>
      </p:sp>
    </p:spTree>
    <p:extLst>
      <p:ext uri="{BB962C8B-B14F-4D97-AF65-F5344CB8AC3E}">
        <p14:creationId xmlns:p14="http://schemas.microsoft.com/office/powerpoint/2010/main" val="33690623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818793DC-D4C2-4161-82DC-598C74A943FD}"/>
              </a:ext>
            </a:extLst>
          </p:cNvPr>
          <p:cNvSpPr>
            <a:spLocks noGrp="1" noChangeArrowheads="1"/>
          </p:cNvSpPr>
          <p:nvPr>
            <p:ph type="subTitle" idx="1"/>
          </p:nvPr>
        </p:nvSpPr>
        <p:spPr>
          <a:xfrm>
            <a:off x="457200" y="285750"/>
            <a:ext cx="8305800" cy="4572000"/>
          </a:xfrm>
        </p:spPr>
        <p:txBody>
          <a:bodyPr/>
          <a:lstStyle/>
          <a:p>
            <a:pPr algn="l">
              <a:spcBef>
                <a:spcPct val="0"/>
              </a:spcBef>
            </a:pPr>
            <a:r>
              <a:rPr lang="en-US" altLang="en-US" sz="3000" baseline="30000" dirty="0" err="1"/>
              <a:t>Bamidbar</a:t>
            </a:r>
            <a:r>
              <a:rPr lang="en-US" altLang="en-US" sz="3000" baseline="30000" dirty="0"/>
              <a:t>/Nu 15.30-31</a:t>
            </a:r>
            <a:r>
              <a:rPr lang="en-US" altLang="en-US" sz="3000" dirty="0"/>
              <a:t> </a:t>
            </a:r>
            <a:r>
              <a:rPr lang="en-US" altLang="en-US" sz="4000" dirty="0"/>
              <a:t>"'Because he has had contempt for the word of A</a:t>
            </a:r>
            <a:r>
              <a:rPr lang="en-US" altLang="en-US" sz="3600" dirty="0"/>
              <a:t>DONI</a:t>
            </a:r>
            <a:r>
              <a:rPr lang="en-US" altLang="en-US" sz="4000" dirty="0"/>
              <a:t> and has disobeyed his command, that person will be </a:t>
            </a:r>
            <a:r>
              <a:rPr lang="en-US" altLang="en-US" sz="4000" dirty="0">
                <a:solidFill>
                  <a:srgbClr val="FFFF66"/>
                </a:solidFill>
              </a:rPr>
              <a:t>cut off completely</a:t>
            </a:r>
            <a:r>
              <a:rPr lang="en-US" altLang="en-US" sz="4000" dirty="0"/>
              <a:t>; his offense will remain with him.'" </a:t>
            </a:r>
          </a:p>
        </p:txBody>
      </p:sp>
    </p:spTree>
    <p:extLst>
      <p:ext uri="{BB962C8B-B14F-4D97-AF65-F5344CB8AC3E}">
        <p14:creationId xmlns:p14="http://schemas.microsoft.com/office/powerpoint/2010/main" val="4042517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a:extLst>
              <a:ext uri="{FF2B5EF4-FFF2-40B4-BE49-F238E27FC236}">
                <a16:creationId xmlns:a16="http://schemas.microsoft.com/office/drawing/2014/main" id="{466D84AE-A244-4807-AE70-1C5A4D5CA0F7}"/>
              </a:ext>
            </a:extLst>
          </p:cNvPr>
          <p:cNvSpPr>
            <a:spLocks noGrp="1" noChangeArrowheads="1"/>
          </p:cNvSpPr>
          <p:nvPr>
            <p:ph type="subTitle" idx="1"/>
          </p:nvPr>
        </p:nvSpPr>
        <p:spPr>
          <a:xfrm>
            <a:off x="304800" y="285750"/>
            <a:ext cx="8610600" cy="4648200"/>
          </a:xfrm>
        </p:spPr>
        <p:txBody>
          <a:bodyPr/>
          <a:lstStyle/>
          <a:p>
            <a:pPr algn="l">
              <a:spcBef>
                <a:spcPct val="0"/>
              </a:spcBef>
            </a:pPr>
            <a:r>
              <a:rPr lang="en-US" altLang="en-US" sz="4000" dirty="0"/>
              <a:t>But you are to keep my laws and rulings and not engage in any of these </a:t>
            </a:r>
            <a:r>
              <a:rPr lang="en-US" altLang="en-US" sz="4000" dirty="0">
                <a:solidFill>
                  <a:srgbClr val="FFFF66"/>
                </a:solidFill>
              </a:rPr>
              <a:t>disgusting practices…</a:t>
            </a:r>
            <a:r>
              <a:rPr lang="en-US" altLang="en-US" sz="4000" dirty="0"/>
              <a:t>For those who engage in any of these disgusting practices, whoever they may be, will be </a:t>
            </a:r>
            <a:r>
              <a:rPr lang="en-US" altLang="en-US" sz="4000" dirty="0">
                <a:solidFill>
                  <a:srgbClr val="FFFF66"/>
                </a:solidFill>
              </a:rPr>
              <a:t>cut off from their people. </a:t>
            </a:r>
          </a:p>
        </p:txBody>
      </p:sp>
    </p:spTree>
    <p:extLst>
      <p:ext uri="{BB962C8B-B14F-4D97-AF65-F5344CB8AC3E}">
        <p14:creationId xmlns:p14="http://schemas.microsoft.com/office/powerpoint/2010/main" val="12158272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512763" indent="-512763">
              <a:buFont typeface="+mj-lt"/>
              <a:buAutoNum type="arabicPeriod"/>
            </a:pPr>
            <a:r>
              <a:rPr lang="en-US" sz="3900" dirty="0"/>
              <a:t>What type of people described?</a:t>
            </a:r>
          </a:p>
          <a:p>
            <a:pPr marL="512763" indent="-512763">
              <a:buFont typeface="+mj-lt"/>
              <a:buAutoNum type="arabicPeriod"/>
            </a:pPr>
            <a:r>
              <a:rPr lang="en-US" sz="3900" dirty="0"/>
              <a:t>What did they do?</a:t>
            </a:r>
          </a:p>
          <a:p>
            <a:pPr marL="512763" indent="-512763">
              <a:buFont typeface="+mj-lt"/>
              <a:buAutoNum type="arabicPeriod"/>
            </a:pPr>
            <a:r>
              <a:rPr lang="en-US" sz="3900" u="sng" dirty="0">
                <a:solidFill>
                  <a:srgbClr val="FFFF99"/>
                </a:solidFill>
              </a:rPr>
              <a:t>Is there a remedy?</a:t>
            </a:r>
          </a:p>
          <a:p>
            <a:pPr marL="512763" indent="-512763">
              <a:buFont typeface="+mj-lt"/>
              <a:buAutoNum type="arabicPeriod"/>
            </a:pPr>
            <a:r>
              <a:rPr lang="en-US" sz="3900" dirty="0"/>
              <a:t>Does this apply to us?</a:t>
            </a:r>
          </a:p>
        </p:txBody>
      </p:sp>
    </p:spTree>
    <p:extLst>
      <p:ext uri="{BB962C8B-B14F-4D97-AF65-F5344CB8AC3E}">
        <p14:creationId xmlns:p14="http://schemas.microsoft.com/office/powerpoint/2010/main" val="2839253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995109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a:extLst>
              <a:ext uri="{FF2B5EF4-FFF2-40B4-BE49-F238E27FC236}">
                <a16:creationId xmlns:a16="http://schemas.microsoft.com/office/drawing/2014/main" id="{DBE34725-146A-415F-8764-121C168ECA2A}"/>
              </a:ext>
            </a:extLst>
          </p:cNvPr>
          <p:cNvSpPr>
            <a:spLocks noGrp="1" noChangeArrowheads="1"/>
          </p:cNvSpPr>
          <p:nvPr>
            <p:ph type="subTitle" idx="1"/>
          </p:nvPr>
        </p:nvSpPr>
        <p:spPr>
          <a:xfrm>
            <a:off x="457200" y="285750"/>
            <a:ext cx="8382000" cy="4610100"/>
          </a:xfrm>
        </p:spPr>
        <p:txBody>
          <a:bodyPr/>
          <a:lstStyle/>
          <a:p>
            <a:pPr algn="l">
              <a:lnSpc>
                <a:spcPct val="90000"/>
              </a:lnSpc>
              <a:spcBef>
                <a:spcPct val="0"/>
              </a:spcBef>
            </a:pPr>
            <a:r>
              <a:rPr lang="en-US" sz="4000" baseline="30000" dirty="0">
                <a:solidFill>
                  <a:srgbClr val="66FF33"/>
                </a:solidFill>
              </a:rPr>
              <a:t>Acts 13.13  </a:t>
            </a:r>
            <a:r>
              <a:rPr lang="en-US" altLang="en-US" sz="3600" dirty="0"/>
              <a:t>Having set sail from </a:t>
            </a:r>
            <a:r>
              <a:rPr lang="en-US" altLang="en-US" sz="3600" dirty="0" err="1"/>
              <a:t>Paphos</a:t>
            </a:r>
            <a:r>
              <a:rPr lang="en-US" altLang="en-US" sz="3600" dirty="0"/>
              <a:t>, </a:t>
            </a:r>
            <a:r>
              <a:rPr lang="en-US" altLang="en-US" sz="3600" dirty="0" err="1"/>
              <a:t>Sha'ul</a:t>
            </a:r>
            <a:r>
              <a:rPr lang="en-US" altLang="en-US" sz="3600" dirty="0"/>
              <a:t> and his companions arrived at </a:t>
            </a:r>
            <a:r>
              <a:rPr lang="en-US" altLang="en-US" sz="3600" dirty="0" err="1"/>
              <a:t>Perga</a:t>
            </a:r>
            <a:r>
              <a:rPr lang="en-US" altLang="en-US" sz="3600" dirty="0"/>
              <a:t> in Pamphylia…went on from </a:t>
            </a:r>
            <a:r>
              <a:rPr lang="en-US" altLang="en-US" sz="3600" dirty="0" err="1"/>
              <a:t>Perga</a:t>
            </a:r>
            <a:r>
              <a:rPr lang="en-US" altLang="en-US" sz="3600" dirty="0"/>
              <a:t> to Pisidian Antioch, and on Shabbat they went into the synagogue and sat down. After the reading from the Torah and from the Prophets, </a:t>
            </a:r>
          </a:p>
        </p:txBody>
      </p:sp>
    </p:spTree>
    <p:extLst>
      <p:ext uri="{BB962C8B-B14F-4D97-AF65-F5344CB8AC3E}">
        <p14:creationId xmlns:p14="http://schemas.microsoft.com/office/powerpoint/2010/main" val="40167395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a:extLst>
              <a:ext uri="{FF2B5EF4-FFF2-40B4-BE49-F238E27FC236}">
                <a16:creationId xmlns:a16="http://schemas.microsoft.com/office/drawing/2014/main" id="{DBE34725-146A-415F-8764-121C168ECA2A}"/>
              </a:ext>
            </a:extLst>
          </p:cNvPr>
          <p:cNvSpPr>
            <a:spLocks noGrp="1" noChangeArrowheads="1"/>
          </p:cNvSpPr>
          <p:nvPr>
            <p:ph type="subTitle" idx="1"/>
          </p:nvPr>
        </p:nvSpPr>
        <p:spPr>
          <a:xfrm>
            <a:off x="457200" y="285750"/>
            <a:ext cx="8382000" cy="4610100"/>
          </a:xfrm>
        </p:spPr>
        <p:txBody>
          <a:bodyPr/>
          <a:lstStyle/>
          <a:p>
            <a:pPr algn="l">
              <a:lnSpc>
                <a:spcPct val="90000"/>
              </a:lnSpc>
              <a:spcBef>
                <a:spcPct val="0"/>
              </a:spcBef>
            </a:pPr>
            <a:r>
              <a:rPr lang="en-US" sz="4400" baseline="30000" dirty="0">
                <a:solidFill>
                  <a:srgbClr val="66FF33"/>
                </a:solidFill>
              </a:rPr>
              <a:t>Acts 13   </a:t>
            </a:r>
            <a:r>
              <a:rPr lang="en-US" altLang="en-US" sz="4000" dirty="0"/>
              <a:t>The synagogue leaders sent them a message, "Brothers, if any of you has a word of exhortation for the people, speak!"  So </a:t>
            </a:r>
            <a:r>
              <a:rPr lang="en-US" altLang="en-US" sz="4000" dirty="0" err="1"/>
              <a:t>Sha'ul</a:t>
            </a:r>
            <a:r>
              <a:rPr lang="en-US" altLang="en-US" sz="4000" dirty="0"/>
              <a:t> stood, motioned with his hand, and said: "Men of Isra'el and God-fearers, listen!... </a:t>
            </a:r>
          </a:p>
        </p:txBody>
      </p:sp>
    </p:spTree>
    <p:extLst>
      <p:ext uri="{BB962C8B-B14F-4D97-AF65-F5344CB8AC3E}">
        <p14:creationId xmlns:p14="http://schemas.microsoft.com/office/powerpoint/2010/main" val="2871779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 13.27-30</a:t>
            </a:r>
            <a:r>
              <a:rPr lang="en-US" sz="4000" dirty="0"/>
              <a:t> The people living in Yerushalayim and their leaders did not recognize who Yeshua was or understand the message of the Prophets read every Shabbat, so they fulfilled that message by condemning him.  </a:t>
            </a:r>
          </a:p>
        </p:txBody>
      </p:sp>
    </p:spTree>
    <p:extLst>
      <p:ext uri="{BB962C8B-B14F-4D97-AF65-F5344CB8AC3E}">
        <p14:creationId xmlns:p14="http://schemas.microsoft.com/office/powerpoint/2010/main" val="30671487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Act 13.27-30</a:t>
            </a:r>
            <a:r>
              <a:rPr lang="en-US" sz="4000" dirty="0"/>
              <a:t> They could not find any legitimate ground for a death sentence; nevertheless they asked Pilate to have him executed; and when they had carried out all the things written about him, he was taken down from the stake</a:t>
            </a:r>
          </a:p>
        </p:txBody>
      </p:sp>
    </p:spTree>
    <p:extLst>
      <p:ext uri="{BB962C8B-B14F-4D97-AF65-F5344CB8AC3E}">
        <p14:creationId xmlns:p14="http://schemas.microsoft.com/office/powerpoint/2010/main" val="4015229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 13.27-30</a:t>
            </a:r>
            <a:r>
              <a:rPr lang="en-US" sz="4000" dirty="0"/>
              <a:t>  and placed in a tomb. “But God raised him from the dead! He appeared for many days to those who had come up with him from the Galil to Yerushalayim; and they are now his witnesses to the people.</a:t>
            </a:r>
          </a:p>
        </p:txBody>
      </p:sp>
    </p:spTree>
    <p:extLst>
      <p:ext uri="{BB962C8B-B14F-4D97-AF65-F5344CB8AC3E}">
        <p14:creationId xmlns:p14="http://schemas.microsoft.com/office/powerpoint/2010/main" val="356597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“One way they exhibit this is in marginalizing, shaming and canceling people,” Brunson says. "A big issue for us in the future is how we're going to be able to get our message out to believers and nonbelievers. What if you're banned from social media, or no one will host your website or podcast?</a:t>
            </a:r>
          </a:p>
        </p:txBody>
      </p:sp>
    </p:spTree>
    <p:extLst>
      <p:ext uri="{BB962C8B-B14F-4D97-AF65-F5344CB8AC3E}">
        <p14:creationId xmlns:p14="http://schemas.microsoft.com/office/powerpoint/2010/main" val="13596573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4087B55B-B874-4288-BD50-6B1D5AEA29B9}"/>
              </a:ext>
            </a:extLst>
          </p:cNvPr>
          <p:cNvSpPr>
            <a:spLocks noGrp="1" noChangeArrowheads="1"/>
          </p:cNvSpPr>
          <p:nvPr>
            <p:ph type="body" idx="4294967295"/>
          </p:nvPr>
        </p:nvSpPr>
        <p:spPr>
          <a:xfrm>
            <a:off x="228600" y="514350"/>
            <a:ext cx="8458200" cy="4343400"/>
          </a:xfrm>
        </p:spPr>
        <p:txBody>
          <a:bodyPr/>
          <a:lstStyle/>
          <a:p>
            <a:pPr marL="0" indent="0" algn="just">
              <a:lnSpc>
                <a:spcPct val="80000"/>
              </a:lnSpc>
              <a:buNone/>
              <a:defRPr/>
            </a:pPr>
            <a:r>
              <a:rPr lang="en-US" sz="4400" baseline="30000" dirty="0">
                <a:solidFill>
                  <a:srgbClr val="66FF33"/>
                </a:solidFill>
              </a:rPr>
              <a:t>Acts 13.34-35</a:t>
            </a:r>
            <a:r>
              <a:rPr lang="en-US" sz="4400" b="1" dirty="0">
                <a:cs typeface="Vilna" pitchFamily="2" charset="-79"/>
              </a:rPr>
              <a:t> </a:t>
            </a:r>
            <a:r>
              <a:rPr lang="en-US" sz="4000" kern="0" dirty="0">
                <a:latin typeface="+mn-lt"/>
                <a:cs typeface="+mn-cs"/>
              </a:rPr>
              <a:t>And as for his raising him up from the dead, to return to decay no more, he said, “I will give the holy and trustworthy things of David to you.” his is explained elsewhere: “You will not let your Holy One see decay.” </a:t>
            </a:r>
          </a:p>
        </p:txBody>
      </p:sp>
    </p:spTree>
    <p:extLst>
      <p:ext uri="{BB962C8B-B14F-4D97-AF65-F5344CB8AC3E}">
        <p14:creationId xmlns:p14="http://schemas.microsoft.com/office/powerpoint/2010/main" val="22234520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11F09746-19EF-406B-B5A5-6DB81FEB4BB4}"/>
              </a:ext>
            </a:extLst>
          </p:cNvPr>
          <p:cNvSpPr>
            <a:spLocks noGrp="1" noChangeArrowheads="1"/>
          </p:cNvSpPr>
          <p:nvPr>
            <p:ph type="body" idx="4294967295"/>
          </p:nvPr>
        </p:nvSpPr>
        <p:spPr>
          <a:xfrm>
            <a:off x="381000" y="285750"/>
            <a:ext cx="8382000" cy="4648200"/>
          </a:xfrm>
        </p:spPr>
        <p:txBody>
          <a:bodyPr/>
          <a:lstStyle/>
          <a:p>
            <a:pPr marL="0" indent="0">
              <a:lnSpc>
                <a:spcPct val="80000"/>
              </a:lnSpc>
              <a:buNone/>
              <a:defRPr/>
            </a:pPr>
            <a:r>
              <a:rPr lang="en-US" sz="4000" baseline="30000" dirty="0">
                <a:solidFill>
                  <a:srgbClr val="66FF33"/>
                </a:solidFill>
              </a:rPr>
              <a:t>Acts 13.36-37 </a:t>
            </a:r>
            <a:r>
              <a:rPr lang="en-US" sz="4000" kern="0" dirty="0">
                <a:latin typeface="+mn-lt"/>
                <a:cs typeface="+mn-cs"/>
              </a:rPr>
              <a:t>For David did indeed serve God's purposes in his own generation; but after that, he died, was buried with his fathers and did see decay.</a:t>
            </a:r>
            <a:r>
              <a:rPr lang="en-US" sz="4400" b="1" dirty="0">
                <a:cs typeface="Vilna" pitchFamily="2" charset="-79"/>
              </a:rPr>
              <a:t> </a:t>
            </a:r>
            <a:r>
              <a:rPr lang="en-US" sz="4000" kern="0" dirty="0">
                <a:latin typeface="+mn-lt"/>
                <a:cs typeface="+mn-cs"/>
              </a:rPr>
              <a:t>However, the one God raised up did not see decay.</a:t>
            </a:r>
          </a:p>
        </p:txBody>
      </p:sp>
    </p:spTree>
    <p:extLst>
      <p:ext uri="{BB962C8B-B14F-4D97-AF65-F5344CB8AC3E}">
        <p14:creationId xmlns:p14="http://schemas.microsoft.com/office/powerpoint/2010/main" val="14284539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5C998CFA-D608-4E45-BF7C-F72E647B3BBC}"/>
              </a:ext>
            </a:extLst>
          </p:cNvPr>
          <p:cNvSpPr>
            <a:spLocks noGrp="1" noChangeArrowheads="1"/>
          </p:cNvSpPr>
          <p:nvPr>
            <p:ph type="body" idx="4294967295"/>
          </p:nvPr>
        </p:nvSpPr>
        <p:spPr>
          <a:xfrm>
            <a:off x="304800" y="209550"/>
            <a:ext cx="8610600" cy="4724400"/>
          </a:xfrm>
        </p:spPr>
        <p:txBody>
          <a:bodyPr/>
          <a:lstStyle/>
          <a:p>
            <a:pPr marL="0" indent="0">
              <a:lnSpc>
                <a:spcPct val="80000"/>
              </a:lnSpc>
              <a:buNone/>
            </a:pPr>
            <a:r>
              <a:rPr lang="en-US" sz="4000" baseline="30000" dirty="0">
                <a:solidFill>
                  <a:srgbClr val="66FF33"/>
                </a:solidFill>
              </a:rPr>
              <a:t>Acts 13.38-39 </a:t>
            </a:r>
            <a:r>
              <a:rPr lang="en-US" altLang="en-US" sz="4000" dirty="0"/>
              <a:t>Therefore, brothers, let it be known to you that </a:t>
            </a:r>
            <a:r>
              <a:rPr lang="en-US" altLang="en-US" sz="4000" u="sng" dirty="0"/>
              <a:t>through this man</a:t>
            </a:r>
            <a:r>
              <a:rPr lang="en-US" altLang="en-US" sz="4000" dirty="0"/>
              <a:t> is proclaimed forgiveness of sins! That is, </a:t>
            </a:r>
            <a:r>
              <a:rPr lang="en-US" altLang="en-US" sz="4000" dirty="0">
                <a:solidFill>
                  <a:srgbClr val="FFFF99"/>
                </a:solidFill>
              </a:rPr>
              <a:t>God clears everyone who puts his trust in this man, even in regard to all the things concerning which you could not be cleared by the Torah of Moshe.</a:t>
            </a:r>
          </a:p>
        </p:txBody>
      </p:sp>
    </p:spTree>
    <p:extLst>
      <p:ext uri="{BB962C8B-B14F-4D97-AF65-F5344CB8AC3E}">
        <p14:creationId xmlns:p14="http://schemas.microsoft.com/office/powerpoint/2010/main" val="31580874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512763" indent="-512763">
              <a:buFont typeface="+mj-lt"/>
              <a:buAutoNum type="arabicPeriod"/>
            </a:pPr>
            <a:r>
              <a:rPr lang="en-US" sz="3900" dirty="0"/>
              <a:t>What type of people described?</a:t>
            </a:r>
          </a:p>
          <a:p>
            <a:pPr marL="512763" indent="-512763">
              <a:buFont typeface="+mj-lt"/>
              <a:buAutoNum type="arabicPeriod"/>
            </a:pPr>
            <a:r>
              <a:rPr lang="en-US" sz="3900" dirty="0"/>
              <a:t>What did they do?</a:t>
            </a:r>
          </a:p>
          <a:p>
            <a:pPr marL="512763" indent="-512763">
              <a:buFont typeface="+mj-lt"/>
              <a:buAutoNum type="arabicPeriod"/>
            </a:pPr>
            <a:r>
              <a:rPr lang="en-US" sz="3900" dirty="0"/>
              <a:t>Is there a remedy?</a:t>
            </a:r>
          </a:p>
          <a:p>
            <a:pPr marL="512763" indent="-512763">
              <a:buFont typeface="+mj-lt"/>
              <a:buAutoNum type="arabicPeriod"/>
            </a:pPr>
            <a:r>
              <a:rPr lang="en-US" sz="3900" u="sng" dirty="0">
                <a:solidFill>
                  <a:srgbClr val="FFFF99"/>
                </a:solidFill>
              </a:rPr>
              <a:t>Does this apply to us?</a:t>
            </a:r>
          </a:p>
        </p:txBody>
      </p:sp>
    </p:spTree>
    <p:extLst>
      <p:ext uri="{BB962C8B-B14F-4D97-AF65-F5344CB8AC3E}">
        <p14:creationId xmlns:p14="http://schemas.microsoft.com/office/powerpoint/2010/main" val="12936240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6.4-8 </a:t>
            </a:r>
            <a:r>
              <a:rPr lang="en-US" sz="4000" dirty="0"/>
              <a:t>But if it produces thorns and thistles, it is worthless and near to being cursed—its end is to be burned over.</a:t>
            </a:r>
          </a:p>
          <a:p>
            <a:pPr marL="0" indent="0">
              <a:buNone/>
            </a:pPr>
            <a:endParaRPr lang="en-US" sz="4000" dirty="0"/>
          </a:p>
          <a:p>
            <a:pPr marL="0" indent="0">
              <a:buNone/>
            </a:pPr>
            <a:r>
              <a:rPr lang="en-US" sz="4000" dirty="0"/>
              <a:t>Consider: fruitlessness</a:t>
            </a:r>
          </a:p>
        </p:txBody>
      </p:sp>
    </p:spTree>
    <p:extLst>
      <p:ext uri="{BB962C8B-B14F-4D97-AF65-F5344CB8AC3E}">
        <p14:creationId xmlns:p14="http://schemas.microsoft.com/office/powerpoint/2010/main" val="5701777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51.19</a:t>
            </a:r>
            <a:r>
              <a:rPr lang="en-US" sz="4000" dirty="0"/>
              <a:t> My sacrifice to God is a broken spirit; God, </a:t>
            </a:r>
            <a:r>
              <a:rPr lang="en-US" sz="4000" u="sng" dirty="0"/>
              <a:t>you won’t spurn a broken</a:t>
            </a:r>
            <a:r>
              <a:rPr lang="en-US" sz="4000" dirty="0"/>
              <a:t>, chastened heart.</a:t>
            </a:r>
          </a:p>
        </p:txBody>
      </p:sp>
    </p:spTree>
    <p:extLst>
      <p:ext uri="{BB962C8B-B14F-4D97-AF65-F5344CB8AC3E}">
        <p14:creationId xmlns:p14="http://schemas.microsoft.com/office/powerpoint/2010/main" val="2574974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baseline="30000" dirty="0"/>
          </a:p>
          <a:p>
            <a:pPr marL="0" indent="0">
              <a:buNone/>
            </a:pPr>
            <a:r>
              <a:rPr lang="en-US" sz="4000" baseline="30000" dirty="0" err="1"/>
              <a:t>Mishlei</a:t>
            </a:r>
            <a:r>
              <a:rPr lang="en-US" sz="4000" baseline="30000" dirty="0"/>
              <a:t> Prov 4:23</a:t>
            </a:r>
            <a:r>
              <a:rPr lang="en-US" sz="4000" dirty="0"/>
              <a:t> Guard your heart diligently, for from it flow the springs of life.</a:t>
            </a:r>
          </a:p>
        </p:txBody>
      </p:sp>
    </p:spTree>
    <p:extLst>
      <p:ext uri="{BB962C8B-B14F-4D97-AF65-F5344CB8AC3E}">
        <p14:creationId xmlns:p14="http://schemas.microsoft.com/office/powerpoint/2010/main" val="22761946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A310503-98B8-429B-B332-F5CCEE508088}"/>
              </a:ext>
            </a:extLst>
          </p:cNvPr>
          <p:cNvPicPr>
            <a:picLocks noChangeAspect="1"/>
          </p:cNvPicPr>
          <p:nvPr/>
        </p:nvPicPr>
        <p:blipFill>
          <a:blip r:embed="rId3"/>
          <a:stretch>
            <a:fillRect/>
          </a:stretch>
        </p:blipFill>
        <p:spPr>
          <a:xfrm>
            <a:off x="838200" y="275281"/>
            <a:ext cx="7315200" cy="4690660"/>
          </a:xfrm>
          <a:prstGeom prst="rect">
            <a:avLst/>
          </a:prstGeom>
        </p:spPr>
      </p:pic>
    </p:spTree>
    <p:extLst>
      <p:ext uri="{BB962C8B-B14F-4D97-AF65-F5344CB8AC3E}">
        <p14:creationId xmlns:p14="http://schemas.microsoft.com/office/powerpoint/2010/main" val="2983350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E860456-4F22-4EAA-8366-1B80CC10C26B}"/>
              </a:ext>
            </a:extLst>
          </p:cNvPr>
          <p:cNvPicPr>
            <a:picLocks noChangeAspect="1"/>
          </p:cNvPicPr>
          <p:nvPr/>
        </p:nvPicPr>
        <p:blipFill>
          <a:blip r:embed="rId3"/>
          <a:stretch>
            <a:fillRect/>
          </a:stretch>
        </p:blipFill>
        <p:spPr>
          <a:xfrm>
            <a:off x="1828800" y="264892"/>
            <a:ext cx="5410199" cy="4679625"/>
          </a:xfrm>
          <a:prstGeom prst="rect">
            <a:avLst/>
          </a:prstGeom>
        </p:spPr>
      </p:pic>
      <p:sp>
        <p:nvSpPr>
          <p:cNvPr id="5" name="Rectangle 4">
            <a:extLst>
              <a:ext uri="{FF2B5EF4-FFF2-40B4-BE49-F238E27FC236}">
                <a16:creationId xmlns:a16="http://schemas.microsoft.com/office/drawing/2014/main" id="{A468C2F4-BC25-470A-ADE2-47DE8FA71250}"/>
              </a:ext>
            </a:extLst>
          </p:cNvPr>
          <p:cNvSpPr/>
          <p:nvPr/>
        </p:nvSpPr>
        <p:spPr bwMode="auto">
          <a:xfrm>
            <a:off x="2209800" y="1581150"/>
            <a:ext cx="3886200" cy="1600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429872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baseline="30000" dirty="0"/>
          </a:p>
          <a:p>
            <a:pPr marL="0" indent="0">
              <a:buNone/>
            </a:pPr>
            <a:r>
              <a:rPr lang="en-US" sz="4000" baseline="30000" dirty="0" err="1"/>
              <a:t>Mishlei</a:t>
            </a:r>
            <a:r>
              <a:rPr lang="en-US" sz="4000" baseline="30000" dirty="0"/>
              <a:t> Prov 4:23</a:t>
            </a:r>
            <a:r>
              <a:rPr lang="en-US" sz="4000" dirty="0"/>
              <a:t> Guard your heart diligently, for from it flow the springs of life.</a:t>
            </a:r>
          </a:p>
        </p:txBody>
      </p:sp>
    </p:spTree>
    <p:extLst>
      <p:ext uri="{BB962C8B-B14F-4D97-AF65-F5344CB8AC3E}">
        <p14:creationId xmlns:p14="http://schemas.microsoft.com/office/powerpoint/2010/main" val="49369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Concerning a controlled culture and economy, </a:t>
            </a:r>
          </a:p>
          <a:p>
            <a:pPr marL="0" indent="0" algn="ctr">
              <a:buNone/>
            </a:pPr>
            <a:r>
              <a:rPr lang="en-US" sz="4000" dirty="0"/>
              <a:t>as in last week’s message…</a:t>
            </a:r>
          </a:p>
        </p:txBody>
      </p:sp>
    </p:spTree>
    <p:extLst>
      <p:ext uri="{BB962C8B-B14F-4D97-AF65-F5344CB8AC3E}">
        <p14:creationId xmlns:p14="http://schemas.microsoft.com/office/powerpoint/2010/main" val="19862863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43.3-4</a:t>
            </a:r>
            <a:r>
              <a:rPr lang="en-US" sz="4000" dirty="0"/>
              <a:t> Bring me to Your holy mountain and to Your dwelling places. Then I will come to the altar of God, to the </a:t>
            </a:r>
            <a:r>
              <a:rPr lang="en-US" sz="4000" dirty="0">
                <a:solidFill>
                  <a:srgbClr val="FFFF99"/>
                </a:solidFill>
              </a:rPr>
              <a:t>God of my exceeding joy</a:t>
            </a:r>
            <a:r>
              <a:rPr lang="en-US" sz="4000" dirty="0"/>
              <a:t>, and praise You upon the harp — O God, my God.</a:t>
            </a:r>
          </a:p>
        </p:txBody>
      </p:sp>
    </p:spTree>
    <p:extLst>
      <p:ext uri="{BB962C8B-B14F-4D97-AF65-F5344CB8AC3E}">
        <p14:creationId xmlns:p14="http://schemas.microsoft.com/office/powerpoint/2010/main" val="1212127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John the Immerser, the cousin and forerunner of Yeshua, perhaps sometimes depicted as stern and unforgiving, was actually a man of joy. In the very first description of him, the angel is recorded as saying: “He will be a joy and delight to you</a:t>
            </a:r>
          </a:p>
        </p:txBody>
      </p:sp>
    </p:spTree>
    <p:extLst>
      <p:ext uri="{BB962C8B-B14F-4D97-AF65-F5344CB8AC3E}">
        <p14:creationId xmlns:p14="http://schemas.microsoft.com/office/powerpoint/2010/main" val="3058184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many will rejoice because of his birth.  This is clearly linked with being “filled with the Holy Spirit.”  Even as a baby in the womb he “leaped for joy” at the greeting of Yeshua’s mother.</a:t>
            </a:r>
          </a:p>
        </p:txBody>
      </p:sp>
    </p:spTree>
    <p:extLst>
      <p:ext uri="{BB962C8B-B14F-4D97-AF65-F5344CB8AC3E}">
        <p14:creationId xmlns:p14="http://schemas.microsoft.com/office/powerpoint/2010/main" val="29482570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coming of Messiah, the shepherds were told, was “good news of great joy” (Luke 2:10) and they duly “glorified and praised God” (v20).</a:t>
            </a:r>
          </a:p>
        </p:txBody>
      </p:sp>
    </p:spTree>
    <p:extLst>
      <p:ext uri="{BB962C8B-B14F-4D97-AF65-F5344CB8AC3E}">
        <p14:creationId xmlns:p14="http://schemas.microsoft.com/office/powerpoint/2010/main" val="8162341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Lk 14.10-11 </a:t>
            </a:r>
            <a:r>
              <a:rPr lang="en-US" sz="4000" dirty="0"/>
              <a:t>When you are invited, go and sit in the least important place; so that when the one who invited you comes, he will say to you, ‘Go on up to a better seat.’</a:t>
            </a:r>
            <a:endParaRPr lang="en-US" sz="4000" dirty="0">
              <a:solidFill>
                <a:srgbClr val="FFFF99"/>
              </a:solidFill>
            </a:endParaRPr>
          </a:p>
        </p:txBody>
      </p:sp>
    </p:spTree>
    <p:extLst>
      <p:ext uri="{BB962C8B-B14F-4D97-AF65-F5344CB8AC3E}">
        <p14:creationId xmlns:p14="http://schemas.microsoft.com/office/powerpoint/2010/main" val="38092305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Lk 14.10-11  </a:t>
            </a:r>
            <a:r>
              <a:rPr lang="en-US" sz="4000" dirty="0"/>
              <a:t>Then you will be honored in front of everyone sitting with you. Because </a:t>
            </a:r>
            <a:r>
              <a:rPr lang="en-US" sz="4000" dirty="0">
                <a:solidFill>
                  <a:srgbClr val="FFFF99"/>
                </a:solidFill>
              </a:rPr>
              <a:t>everyone who exalts himself will be humbled, but everyone who humbles himself will be exalted.”</a:t>
            </a:r>
          </a:p>
        </p:txBody>
      </p:sp>
    </p:spTree>
    <p:extLst>
      <p:ext uri="{BB962C8B-B14F-4D97-AF65-F5344CB8AC3E}">
        <p14:creationId xmlns:p14="http://schemas.microsoft.com/office/powerpoint/2010/main" val="5291773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5C998CFA-D608-4E45-BF7C-F72E647B3BBC}"/>
              </a:ext>
            </a:extLst>
          </p:cNvPr>
          <p:cNvSpPr>
            <a:spLocks noGrp="1" noChangeArrowheads="1"/>
          </p:cNvSpPr>
          <p:nvPr>
            <p:ph type="body" idx="4294967295"/>
          </p:nvPr>
        </p:nvSpPr>
        <p:spPr>
          <a:xfrm>
            <a:off x="304800" y="209550"/>
            <a:ext cx="8610600" cy="4724400"/>
          </a:xfrm>
        </p:spPr>
        <p:txBody>
          <a:bodyPr/>
          <a:lstStyle/>
          <a:p>
            <a:pPr marL="0" indent="0">
              <a:lnSpc>
                <a:spcPct val="80000"/>
              </a:lnSpc>
              <a:buNone/>
            </a:pPr>
            <a:r>
              <a:rPr lang="en-US" sz="4000" baseline="30000" dirty="0">
                <a:solidFill>
                  <a:srgbClr val="66FF33"/>
                </a:solidFill>
              </a:rPr>
              <a:t>Acts 13.38-39 </a:t>
            </a:r>
            <a:r>
              <a:rPr lang="en-US" altLang="en-US" sz="4000" dirty="0"/>
              <a:t>Therefore, brothers, let it be known to you that </a:t>
            </a:r>
            <a:r>
              <a:rPr lang="en-US" altLang="en-US" sz="4000" u="sng" dirty="0"/>
              <a:t>through this man</a:t>
            </a:r>
            <a:r>
              <a:rPr lang="en-US" altLang="en-US" sz="4000" dirty="0"/>
              <a:t> is proclaimed forgiveness of sins! That is, </a:t>
            </a:r>
            <a:r>
              <a:rPr lang="en-US" altLang="en-US" sz="4000" dirty="0">
                <a:solidFill>
                  <a:srgbClr val="FFFF99"/>
                </a:solidFill>
              </a:rPr>
              <a:t>God clears everyone who puts his trust in this man, even in regard to all the things concerning which you could not be cleared by the Torah of Moshe.</a:t>
            </a:r>
          </a:p>
        </p:txBody>
      </p:sp>
    </p:spTree>
    <p:extLst>
      <p:ext uri="{BB962C8B-B14F-4D97-AF65-F5344CB8AC3E}">
        <p14:creationId xmlns:p14="http://schemas.microsoft.com/office/powerpoint/2010/main" val="15890930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Trust &amp; Praise,</a:t>
            </a:r>
          </a:p>
          <a:p>
            <a:pPr marL="0" indent="0">
              <a:buNone/>
            </a:pPr>
            <a:r>
              <a:rPr lang="en-US" sz="4000" dirty="0"/>
              <a:t>Purity and Praise</a:t>
            </a:r>
          </a:p>
          <a:p>
            <a:pPr marL="0" indent="0">
              <a:buNone/>
            </a:pPr>
            <a:r>
              <a:rPr lang="en-US" sz="4000" dirty="0"/>
              <a:t>Humble service and Praise</a:t>
            </a:r>
          </a:p>
        </p:txBody>
      </p:sp>
    </p:spTree>
    <p:extLst>
      <p:ext uri="{BB962C8B-B14F-4D97-AF65-F5344CB8AC3E}">
        <p14:creationId xmlns:p14="http://schemas.microsoft.com/office/powerpoint/2010/main" val="32283688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512763" indent="-512763">
              <a:buFont typeface="+mj-lt"/>
              <a:buAutoNum type="arabicPeriod"/>
            </a:pPr>
            <a:r>
              <a:rPr lang="en-US" sz="3900" dirty="0"/>
              <a:t>What type of people described?</a:t>
            </a:r>
          </a:p>
          <a:p>
            <a:pPr marL="512763" indent="-512763">
              <a:buFont typeface="+mj-lt"/>
              <a:buAutoNum type="arabicPeriod"/>
            </a:pPr>
            <a:r>
              <a:rPr lang="en-US" sz="3900" dirty="0"/>
              <a:t>What did they do?</a:t>
            </a:r>
          </a:p>
          <a:p>
            <a:pPr marL="512763" indent="-512763">
              <a:buFont typeface="+mj-lt"/>
              <a:buAutoNum type="arabicPeriod"/>
            </a:pPr>
            <a:r>
              <a:rPr lang="en-US" sz="3900" dirty="0"/>
              <a:t>Is there a remedy?</a:t>
            </a:r>
          </a:p>
          <a:p>
            <a:pPr marL="512763" indent="-512763">
              <a:buFont typeface="+mj-lt"/>
              <a:buAutoNum type="arabicPeriod"/>
            </a:pPr>
            <a:r>
              <a:rPr lang="en-US" sz="3900" dirty="0"/>
              <a:t>Does this apply to us?</a:t>
            </a:r>
          </a:p>
        </p:txBody>
      </p:sp>
    </p:spTree>
    <p:extLst>
      <p:ext uri="{BB962C8B-B14F-4D97-AF65-F5344CB8AC3E}">
        <p14:creationId xmlns:p14="http://schemas.microsoft.com/office/powerpoint/2010/main" val="7797798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Jude 20-21</a:t>
            </a:r>
            <a:r>
              <a:rPr lang="en-US" sz="4000" dirty="0"/>
              <a:t> But you, dear friends, build yourselves up in your most holy faith, and pray in union with the Ruakh </a:t>
            </a:r>
            <a:r>
              <a:rPr lang="en-US" sz="4000" dirty="0" err="1"/>
              <a:t>HaKodesh</a:t>
            </a:r>
            <a:r>
              <a:rPr lang="en-US" sz="4000" dirty="0"/>
              <a:t>. Thus keep yourselves in God’s love, as you wait for our Lord Yeshua the Messiah to give you the mercy that leads to eternal life.</a:t>
            </a:r>
          </a:p>
        </p:txBody>
      </p:sp>
    </p:spTree>
    <p:extLst>
      <p:ext uri="{BB962C8B-B14F-4D97-AF65-F5344CB8AC3E}">
        <p14:creationId xmlns:p14="http://schemas.microsoft.com/office/powerpoint/2010/main" val="151811879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138976</TotalTime>
  <Words>6221</Words>
  <Application>Microsoft Office PowerPoint</Application>
  <PresentationFormat>On-screen Show (16:9)</PresentationFormat>
  <Paragraphs>524</Paragraphs>
  <Slides>100</Slides>
  <Notes>100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100</vt:i4>
      </vt:variant>
    </vt:vector>
  </HeadingPairs>
  <TitlesOfParts>
    <vt:vector size="107" baseType="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3939</cp:revision>
  <dcterms:created xsi:type="dcterms:W3CDTF">2006-04-21T19:34:43Z</dcterms:created>
  <dcterms:modified xsi:type="dcterms:W3CDTF">2020-12-19T14:48:16Z</dcterms:modified>
</cp:coreProperties>
</file>