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Lst>
  <p:notesMasterIdLst>
    <p:notesMasterId r:id="rId88"/>
  </p:notesMasterIdLst>
  <p:handoutMasterIdLst>
    <p:handoutMasterId r:id="rId89"/>
  </p:handoutMasterIdLst>
  <p:sldIdLst>
    <p:sldId id="2045" r:id="rId3"/>
    <p:sldId id="62847" r:id="rId4"/>
    <p:sldId id="62845" r:id="rId5"/>
    <p:sldId id="62901" r:id="rId6"/>
    <p:sldId id="62902" r:id="rId7"/>
    <p:sldId id="62900" r:id="rId8"/>
    <p:sldId id="62933" r:id="rId9"/>
    <p:sldId id="62906" r:id="rId10"/>
    <p:sldId id="62846" r:id="rId11"/>
    <p:sldId id="62917" r:id="rId12"/>
    <p:sldId id="62827" r:id="rId13"/>
    <p:sldId id="62824" r:id="rId14"/>
    <p:sldId id="62916" r:id="rId15"/>
    <p:sldId id="62945" r:id="rId16"/>
    <p:sldId id="62942" r:id="rId17"/>
    <p:sldId id="62898" r:id="rId18"/>
    <p:sldId id="62886" r:id="rId19"/>
    <p:sldId id="62828" r:id="rId20"/>
    <p:sldId id="62939" r:id="rId21"/>
    <p:sldId id="62829" r:id="rId22"/>
    <p:sldId id="62890" r:id="rId23"/>
    <p:sldId id="62830" r:id="rId24"/>
    <p:sldId id="62831" r:id="rId25"/>
    <p:sldId id="62907" r:id="rId26"/>
    <p:sldId id="62910" r:id="rId27"/>
    <p:sldId id="62914" r:id="rId28"/>
    <p:sldId id="62915" r:id="rId29"/>
    <p:sldId id="62913" r:id="rId30"/>
    <p:sldId id="62918" r:id="rId31"/>
    <p:sldId id="62944" r:id="rId32"/>
    <p:sldId id="62932" r:id="rId33"/>
    <p:sldId id="62920" r:id="rId34"/>
    <p:sldId id="62940" r:id="rId35"/>
    <p:sldId id="62941" r:id="rId36"/>
    <p:sldId id="62919" r:id="rId37"/>
    <p:sldId id="62833" r:id="rId38"/>
    <p:sldId id="62891" r:id="rId39"/>
    <p:sldId id="62892" r:id="rId40"/>
    <p:sldId id="62943" r:id="rId41"/>
    <p:sldId id="62834" r:id="rId42"/>
    <p:sldId id="62837" r:id="rId43"/>
    <p:sldId id="62838" r:id="rId44"/>
    <p:sldId id="62937" r:id="rId45"/>
    <p:sldId id="62923" r:id="rId46"/>
    <p:sldId id="62922" r:id="rId47"/>
    <p:sldId id="62925" r:id="rId48"/>
    <p:sldId id="62927" r:id="rId49"/>
    <p:sldId id="62924" r:id="rId50"/>
    <p:sldId id="62926" r:id="rId51"/>
    <p:sldId id="62839" r:id="rId52"/>
    <p:sldId id="62840" r:id="rId53"/>
    <p:sldId id="62928" r:id="rId54"/>
    <p:sldId id="62841" r:id="rId55"/>
    <p:sldId id="62929" r:id="rId56"/>
    <p:sldId id="62930" r:id="rId57"/>
    <p:sldId id="62855" r:id="rId58"/>
    <p:sldId id="62848" r:id="rId59"/>
    <p:sldId id="62899" r:id="rId60"/>
    <p:sldId id="62905" r:id="rId61"/>
    <p:sldId id="62908" r:id="rId62"/>
    <p:sldId id="62851" r:id="rId63"/>
    <p:sldId id="62850" r:id="rId64"/>
    <p:sldId id="62849" r:id="rId65"/>
    <p:sldId id="62832" r:id="rId66"/>
    <p:sldId id="62852" r:id="rId67"/>
    <p:sldId id="62931" r:id="rId68"/>
    <p:sldId id="62887" r:id="rId69"/>
    <p:sldId id="62888" r:id="rId70"/>
    <p:sldId id="62889" r:id="rId71"/>
    <p:sldId id="57251" r:id="rId72"/>
    <p:sldId id="62797" r:id="rId73"/>
    <p:sldId id="62935" r:id="rId74"/>
    <p:sldId id="62936" r:id="rId75"/>
    <p:sldId id="57241" r:id="rId76"/>
    <p:sldId id="62877" r:id="rId77"/>
    <p:sldId id="62878" r:id="rId78"/>
    <p:sldId id="62802" r:id="rId79"/>
    <p:sldId id="62938" r:id="rId80"/>
    <p:sldId id="62818" r:id="rId81"/>
    <p:sldId id="62895" r:id="rId82"/>
    <p:sldId id="62814" r:id="rId83"/>
    <p:sldId id="62894" r:id="rId84"/>
    <p:sldId id="62896" r:id="rId85"/>
    <p:sldId id="62897" r:id="rId86"/>
    <p:sldId id="256" r:id="rId87"/>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0299" autoAdjust="0"/>
  </p:normalViewPr>
  <p:slideViewPr>
    <p:cSldViewPr>
      <p:cViewPr varScale="1">
        <p:scale>
          <a:sx n="103" d="100"/>
          <a:sy n="103" d="100"/>
        </p:scale>
        <p:origin x="126" y="45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0076"/>
    </p:cViewPr>
  </p:sorterViewPr>
  <p:notesViewPr>
    <p:cSldViewPr>
      <p:cViewPr varScale="1">
        <p:scale>
          <a:sx n="82" d="100"/>
          <a:sy n="82" d="100"/>
        </p:scale>
        <p:origin x="20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Thankgiving 2020 The Power of Thanksgiving Part 2</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 5, 2020 5781</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Thankgiving 2020 The Power of Thanksgiving Part 2</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 5, 2020 5781</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1.cbn.com/cbnnews/us/2020/december/us-supreme-court-steps-in-after-months-of-california-discrimination-against-church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Thankgiving 2020 The Power of Thanksgiving Part 2</a:t>
            </a:r>
          </a:p>
        </p:txBody>
      </p:sp>
      <p:sp>
        <p:nvSpPr>
          <p:cNvPr id="5" name="Rectangle 3"/>
          <p:cNvSpPr>
            <a:spLocks noGrp="1" noChangeArrowheads="1"/>
          </p:cNvSpPr>
          <p:nvPr>
            <p:ph type="dt" idx="1"/>
          </p:nvPr>
        </p:nvSpPr>
        <p:spPr>
          <a:ln/>
        </p:spPr>
        <p:txBody>
          <a:bodyPr/>
          <a:lstStyle/>
          <a:p>
            <a:r>
              <a:rPr lang="en-US" altLang="en-US">
                <a:solidFill>
                  <a:prstClr val="white"/>
                </a:solidFill>
              </a:rPr>
              <a:t>Dec 5, 2020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4076825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MaryAnn Dixon</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1524831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MaryAnn Dixon</a:t>
            </a:r>
          </a:p>
          <a:p>
            <a:r>
              <a:rPr lang="en-US" dirty="0"/>
              <a:t>When message over last Shabbat, lots of material not covered.   It happens.  Then someone approached me with a confirmation.  Then, the Ruakh just seemed to prompt me to spend another Shabbat on the subject of thankfulness blessings, and ingratitude. </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979632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2000745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3706510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Reason we were created.   He gave His life for us so we could have life, continues to give us life!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350737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2754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55025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1314782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96979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https://imageproxy.themaven.net//https%3A%2F%2Fwww.history.com%2F.image%2FMTY5MTE2NjA5ODU0NTgwMDAx%2Fhanukkah-gettyimages-157389389.jpg</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69073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794280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1997236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989510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2281942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3135058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indent="0">
              <a:buNone/>
            </a:pPr>
            <a:r>
              <a:rPr lang="en-US" sz="2000" dirty="0"/>
              <a:t>[http://en.wikipedia.org/wiki/Behavioral_epigenetics]</a:t>
            </a:r>
          </a:p>
          <a:p>
            <a:pPr marL="0" indent="0">
              <a:buNone/>
            </a:pPr>
            <a:endParaRPr lang="en-US" sz="2000" dirty="0"/>
          </a:p>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2159501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indent="0">
              <a:buNone/>
            </a:pPr>
            <a:r>
              <a:rPr lang="en-US" sz="2000" dirty="0"/>
              <a:t>[http://en.wikipedia.org/wiki/Behavioral_epigenetics]</a:t>
            </a:r>
          </a:p>
          <a:p>
            <a:pPr marL="0" indent="0">
              <a:buNone/>
            </a:pPr>
            <a:endParaRPr lang="en-US" sz="2000" dirty="0"/>
          </a:p>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195889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No one is born gay.   Some have tendency.</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753372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310240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4204484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64960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60237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3407088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Image of Fatherhood.</a:t>
            </a:r>
          </a:p>
          <a:p>
            <a:r>
              <a:rPr lang="en-US" dirty="0"/>
              <a:t>A thought experiment: Say “father”  What comes to mind?  Should be: supportive, strong, loving, comforting.  </a:t>
            </a:r>
          </a:p>
          <a:p>
            <a:r>
              <a:rPr lang="en-US" dirty="0"/>
              <a:t>Many of us are broken relative to this image of fatherhood.  Me at Promise Keepers, they spoke about a plague of fatherlessness.   “Why are these guys here?”</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1510243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3576348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2374937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3131650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Pun here.</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2181477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Above is the spiritual meaning of the word “Jew.”   There is also the covenantal…</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2076180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2695186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114547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didn’t decide unanimously, but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68847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2357360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23585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219810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3648509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49439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93151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54052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44966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433776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7667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Greg nor I could discern the Holy Spirit’s clear leading either way.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0366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143893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5263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49054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760892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738519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586454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14275446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541547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800" b="0" i="0" u="none" strike="noStrike" baseline="0" dirty="0">
                <a:solidFill>
                  <a:srgbClr val="000000"/>
                </a:solidFill>
                <a:latin typeface="Arial" panose="020B0604020202020204" pitchFamily="34" charset="0"/>
              </a:rPr>
              <a:t>https://nypost.com/2020/11/07/america-wasnt-founded-on-slavery-but-on-pilgrims-ideals/ </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825443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800" b="0" i="0" u="none" strike="noStrike" baseline="0" dirty="0">
                <a:solidFill>
                  <a:srgbClr val="000000"/>
                </a:solidFill>
                <a:latin typeface="Arial" panose="020B0604020202020204" pitchFamily="34" charset="0"/>
              </a:rPr>
              <a:t>https://nypost.com/2020/11/07/america-wasnt-founded-on-slavery-but-on-pilgrims-ideals/ </a:t>
            </a:r>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64546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u="sng" dirty="0"/>
              <a:t>Add: at the feet of Yeshua</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J4j on Jewish arguing  Issues Mag 23-04 p 12-13</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488182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800" b="0" i="0" u="none" strike="noStrike" baseline="0" dirty="0">
                <a:solidFill>
                  <a:srgbClr val="000000"/>
                </a:solidFill>
                <a:latin typeface="Arial" panose="020B0604020202020204" pitchFamily="34" charset="0"/>
              </a:rPr>
              <a:t>https://nypost.com/2020/11/07/america-wasnt-founded-on-slavery-but-on-pilgrims-ideals/ </a:t>
            </a:r>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109235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https://www.prageru.com/video/whats-wrong-with-the-1619-project/?utm_source=Main+Mailing+List&amp;utm_campaign=19210dd225-EMAIL_CAMPAIGN_2020_04_09_06_29_COPY_01&amp;utm_medium=email&amp;utm_term=0_f90832343d-19210dd225-164356353</a:t>
            </a:r>
          </a:p>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37034908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https://www.prageru.com/video/whats-wrong-with-the-1619-project/?utm_source=Main+Mailing+List&amp;utm_campaign=19210dd225-EMAIL_CAMPAIGN_2020_04_09_06_29_COPY_01&amp;utm_medium=email&amp;utm_term=0_f90832343d-19210dd225-164356353</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2750774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https://www.prageru.com/video/whats-wrong-with-the-1619-project/?utm_source=Main+Mailing+List&amp;utm_campaign=19210dd225-EMAIL_CAMPAIGN_2020_04_09_06_29_COPY_01&amp;utm_medium=email&amp;utm_term=0_f90832343d-19210dd225-164356353</a:t>
            </a:r>
          </a:p>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1652106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https://www.prageru.com/video/whats-wrong-with-the-1619-project/?utm_source=Main+Mailing+List&amp;utm_campaign=19210dd225-EMAIL_CAMPAIGN_2020_04_09_06_29_COPY_01&amp;utm_medium=email&amp;utm_term=0_f90832343d-19210dd225-164356353</a:t>
            </a:r>
          </a:p>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16097237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Launched a few weeks ago on SpaceX.</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pic>
        <p:nvPicPr>
          <p:cNvPr id="7" name="Picture 6">
            <a:extLst>
              <a:ext uri="{FF2B5EF4-FFF2-40B4-BE49-F238E27FC236}">
                <a16:creationId xmlns:a16="http://schemas.microsoft.com/office/drawing/2014/main" id="{DDBB9E01-E29A-4D65-A971-FDB0A52525CF}"/>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502533" y="4495800"/>
            <a:ext cx="5898267" cy="4131208"/>
          </a:xfrm>
          <a:prstGeom prst="rect">
            <a:avLst/>
          </a:prstGeom>
        </p:spPr>
      </p:pic>
    </p:spTree>
    <p:extLst>
      <p:ext uri="{BB962C8B-B14F-4D97-AF65-F5344CB8AC3E}">
        <p14:creationId xmlns:p14="http://schemas.microsoft.com/office/powerpoint/2010/main" val="16756397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8718456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Adrian Rogers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914557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300188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5124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26066151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Thankgiving 2020 The Power of Thanksgiving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5, 2020 5781</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b="0" dirty="0">
                <a:latin typeface="Arial Rounded MT Bold" panose="020F0704030504030204" pitchFamily="34" charset="0"/>
                <a:ea typeface="+mn-ea"/>
                <a:cs typeface="David" panose="020E0502060401010101" pitchFamily="34" charset="-79"/>
              </a:rPr>
              <a:t>Sarah Liberman</a:t>
            </a:r>
            <a:endParaRPr lang="en-US" altLang="en-US" sz="4400" b="0" dirty="0">
              <a:solidFill>
                <a:schemeClr val="bg1"/>
              </a:solidFill>
              <a:latin typeface="Arial Rounded MT Bold" panose="020F0704030504030204" pitchFamily="34" charset="0"/>
              <a:ea typeface="+mn-ea"/>
              <a:cs typeface="David" panose="020E0502060401010101" pitchFamily="34" charset="-79"/>
            </a:endParaRPr>
          </a:p>
        </p:txBody>
      </p:sp>
    </p:spTree>
    <p:extLst>
      <p:ext uri="{BB962C8B-B14F-4D97-AF65-F5344CB8AC3E}">
        <p14:creationId xmlns:p14="http://schemas.microsoft.com/office/powerpoint/2010/main" val="14061820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22903336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 he said, used what’s left of your brain to communicate with what’s left of your muscle to lift your leg.</a:t>
            </a:r>
          </a:p>
          <a:p>
            <a:r>
              <a:rPr lang="en-US" dirty="0"/>
              <a:t>Similarly, our praise “muscle” gets atrophied by lack of use, and by trauma.  </a:t>
            </a:r>
          </a:p>
          <a:p>
            <a:endParaRPr lang="en-US" dirty="0"/>
          </a:p>
          <a:p>
            <a:r>
              <a:rPr lang="en-US" sz="1050" dirty="0"/>
              <a:t>https://www.google.com/url?sa=i&amp;url=https%3A%2F%2Flillypt.com%2Fclamshell-exercise-for-knee-back-hip-ankle-pain%2F&amp;psig=AOvVaw2Akb6MbtG2fE9i866K8kZo&amp;ust=1607228258993000&amp;source=images&amp;cd=vfe&amp;ved=0CAIQjRxqFwoTCOjxooP-te0CFQAAAAAdAAAAABAD</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42633360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37697217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Thankgiving 2020 The Power of Thanksgiving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5, 2020 5781</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But there are some people…that always hurt.   This is a powerful formula, although you may need help to invoke.  “The Blood of Yeshua the Messiah</a:t>
            </a:r>
          </a:p>
        </p:txBody>
      </p:sp>
    </p:spTree>
    <p:extLst>
      <p:ext uri="{BB962C8B-B14F-4D97-AF65-F5344CB8AC3E}">
        <p14:creationId xmlns:p14="http://schemas.microsoft.com/office/powerpoint/2010/main" val="17699516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G-d wants your praise even more than he wants your money!!</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94480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don’t have such a stellar turn out at our </a:t>
            </a:r>
            <a:r>
              <a:rPr lang="en-US" dirty="0" err="1"/>
              <a:t>Teerosh</a:t>
            </a:r>
            <a:r>
              <a:rPr lang="en-US" dirty="0"/>
              <a:t> prayer.   Beautiful anointed music, passionate insightful prayer leaders, easy access from Zoom or this beautiful sanctuary.</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57982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4.1 K</a:t>
            </a:r>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15381123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14410513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2145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25324687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Thankgiving 2020 The Power of Thanksgiving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 5, 2020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496918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1" dirty="0">
                <a:solidFill>
                  <a:srgbClr val="656565"/>
                </a:solidFill>
                <a:effectLst/>
                <a:latin typeface="Helvetica" panose="020B0604020202020204" pitchFamily="34" charset="0"/>
              </a:rPr>
              <a:t>Copyright © 2020 </a:t>
            </a:r>
            <a:r>
              <a:rPr lang="en-US" b="0" i="1" dirty="0" err="1">
                <a:solidFill>
                  <a:srgbClr val="656565"/>
                </a:solidFill>
                <a:effectLst/>
                <a:latin typeface="Helvetica" panose="020B0604020202020204" pitchFamily="34" charset="0"/>
              </a:rPr>
              <a:t>Shaunti</a:t>
            </a:r>
            <a:r>
              <a:rPr lang="en-US" b="0" i="1" dirty="0">
                <a:solidFill>
                  <a:srgbClr val="656565"/>
                </a:solidFill>
                <a:effectLst/>
                <a:latin typeface="Helvetica" panose="020B0604020202020204" pitchFamily="34" charset="0"/>
              </a:rPr>
              <a:t> </a:t>
            </a:r>
            <a:r>
              <a:rPr lang="en-US" b="0" i="1" dirty="0" err="1">
                <a:solidFill>
                  <a:srgbClr val="656565"/>
                </a:solidFill>
                <a:effectLst/>
                <a:latin typeface="Helvetica" panose="020B0604020202020204" pitchFamily="34" charset="0"/>
              </a:rPr>
              <a:t>Feldhahn</a:t>
            </a:r>
            <a:r>
              <a:rPr lang="en-US" b="0" i="1">
                <a:solidFill>
                  <a:srgbClr val="656565"/>
                </a:solidFill>
                <a:effectLst/>
                <a:latin typeface="Helvetica" panose="020B0604020202020204" pitchFamily="34" charset="0"/>
              </a:rPr>
              <a:t>, All rights reserved.</a:t>
            </a:r>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19123107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1" dirty="0">
                <a:solidFill>
                  <a:srgbClr val="656565"/>
                </a:solidFill>
                <a:effectLst/>
                <a:latin typeface="Helvetica" panose="020B0604020202020204" pitchFamily="34" charset="0"/>
              </a:rPr>
              <a:t>Copyright © 2020 </a:t>
            </a:r>
            <a:r>
              <a:rPr lang="en-US" b="0" i="1" dirty="0" err="1">
                <a:solidFill>
                  <a:srgbClr val="656565"/>
                </a:solidFill>
                <a:effectLst/>
                <a:latin typeface="Helvetica" panose="020B0604020202020204" pitchFamily="34" charset="0"/>
              </a:rPr>
              <a:t>Shaunti</a:t>
            </a:r>
            <a:r>
              <a:rPr lang="en-US" b="0" i="1" dirty="0">
                <a:solidFill>
                  <a:srgbClr val="656565"/>
                </a:solidFill>
                <a:effectLst/>
                <a:latin typeface="Helvetica" panose="020B0604020202020204" pitchFamily="34" charset="0"/>
              </a:rPr>
              <a:t> </a:t>
            </a:r>
            <a:r>
              <a:rPr lang="en-US" b="0" i="1" dirty="0" err="1">
                <a:solidFill>
                  <a:srgbClr val="656565"/>
                </a:solidFill>
                <a:effectLst/>
                <a:latin typeface="Helvetica" panose="020B0604020202020204" pitchFamily="34" charset="0"/>
              </a:rPr>
              <a:t>Feldhahn</a:t>
            </a:r>
            <a:r>
              <a:rPr lang="en-US" b="0" i="1">
                <a:solidFill>
                  <a:srgbClr val="656565"/>
                </a:solidFill>
                <a:effectLst/>
                <a:latin typeface="Helvetica" panose="020B0604020202020204" pitchFamily="34" charset="0"/>
              </a:rPr>
              <a:t>, All rights reserved.</a:t>
            </a:r>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28808029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1" dirty="0">
                <a:solidFill>
                  <a:srgbClr val="656565"/>
                </a:solidFill>
                <a:effectLst/>
                <a:latin typeface="Helvetica" panose="020B0604020202020204" pitchFamily="34" charset="0"/>
              </a:rPr>
              <a:t>Copyright © 2020 </a:t>
            </a:r>
            <a:r>
              <a:rPr lang="en-US" b="0" i="1" dirty="0" err="1">
                <a:solidFill>
                  <a:srgbClr val="656565"/>
                </a:solidFill>
                <a:effectLst/>
                <a:latin typeface="Helvetica" panose="020B0604020202020204" pitchFamily="34" charset="0"/>
              </a:rPr>
              <a:t>Shaunti</a:t>
            </a:r>
            <a:r>
              <a:rPr lang="en-US" b="0" i="1" dirty="0">
                <a:solidFill>
                  <a:srgbClr val="656565"/>
                </a:solidFill>
                <a:effectLst/>
                <a:latin typeface="Helvetica" panose="020B0604020202020204" pitchFamily="34" charset="0"/>
              </a:rPr>
              <a:t> </a:t>
            </a:r>
            <a:r>
              <a:rPr lang="en-US" b="0" i="1" dirty="0" err="1">
                <a:solidFill>
                  <a:srgbClr val="656565"/>
                </a:solidFill>
                <a:effectLst/>
                <a:latin typeface="Helvetica" panose="020B0604020202020204" pitchFamily="34" charset="0"/>
              </a:rPr>
              <a:t>Feldhahn</a:t>
            </a:r>
            <a:r>
              <a:rPr lang="en-US" b="0" i="1">
                <a:solidFill>
                  <a:srgbClr val="656565"/>
                </a:solidFill>
                <a:effectLst/>
                <a:latin typeface="Helvetica" panose="020B0604020202020204" pitchFamily="34" charset="0"/>
              </a:rPr>
              <a:t>, All rights reserved.</a:t>
            </a:r>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42649553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1" dirty="0">
                <a:solidFill>
                  <a:srgbClr val="656565"/>
                </a:solidFill>
                <a:effectLst/>
                <a:latin typeface="Helvetica" panose="020B0604020202020204" pitchFamily="34" charset="0"/>
              </a:rPr>
              <a:t>Copyright © 2020 </a:t>
            </a:r>
            <a:r>
              <a:rPr lang="en-US" b="0" i="1" dirty="0" err="1">
                <a:solidFill>
                  <a:srgbClr val="656565"/>
                </a:solidFill>
                <a:effectLst/>
                <a:latin typeface="Helvetica" panose="020B0604020202020204" pitchFamily="34" charset="0"/>
              </a:rPr>
              <a:t>Shaunti</a:t>
            </a:r>
            <a:r>
              <a:rPr lang="en-US" b="0" i="1" dirty="0">
                <a:solidFill>
                  <a:srgbClr val="656565"/>
                </a:solidFill>
                <a:effectLst/>
                <a:latin typeface="Helvetica" panose="020B0604020202020204" pitchFamily="34" charset="0"/>
              </a:rPr>
              <a:t> </a:t>
            </a:r>
            <a:r>
              <a:rPr lang="en-US" b="0" i="1" dirty="0" err="1">
                <a:solidFill>
                  <a:srgbClr val="656565"/>
                </a:solidFill>
                <a:effectLst/>
                <a:latin typeface="Helvetica" panose="020B0604020202020204" pitchFamily="34" charset="0"/>
              </a:rPr>
              <a:t>Feldhahn</a:t>
            </a:r>
            <a:r>
              <a:rPr lang="en-US" b="0" i="1">
                <a:solidFill>
                  <a:srgbClr val="656565"/>
                </a:solidFill>
                <a:effectLst/>
                <a:latin typeface="Helvetica" panose="020B0604020202020204" pitchFamily="34" charset="0"/>
              </a:rPr>
              <a:t>, All rights reserved.</a:t>
            </a:r>
            <a:endParaRPr lang="en-US"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18034288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b="0" i="0" dirty="0">
                <a:solidFill>
                  <a:srgbClr val="222222"/>
                </a:solidFill>
                <a:effectLst/>
                <a:latin typeface="Arial" panose="020B0604020202020204" pitchFamily="34" charset="0"/>
              </a:rPr>
              <a:t> </a:t>
            </a:r>
            <a:r>
              <a:rPr lang="en-US" sz="1050" b="0" i="0" dirty="0">
                <a:solidFill>
                  <a:srgbClr val="1155CC"/>
                </a:solidFill>
                <a:effectLst/>
                <a:latin typeface="Arial" panose="020B0604020202020204" pitchFamily="34" charset="0"/>
                <a:hlinkClick r:id="rId3"/>
              </a:rPr>
              <a:t>https://www1.cbn.com/cbnnews/us/2020/december/us-supreme-court-steps-in-after-months-of-california-discrimination-against-churches</a:t>
            </a:r>
            <a:endParaRPr lang="en-US" sz="1050" b="0" i="0" dirty="0">
              <a:solidFill>
                <a:srgbClr val="1155CC"/>
              </a:solidFill>
              <a:effectLst/>
              <a:latin typeface="Arial" panose="020B0604020202020204" pitchFamily="34" charset="0"/>
            </a:endParaRPr>
          </a:p>
          <a:p>
            <a:endParaRPr lang="en-US" sz="1050" b="0" i="0" dirty="0">
              <a:solidFill>
                <a:srgbClr val="1155CC"/>
              </a:solidFill>
              <a:effectLst/>
              <a:latin typeface="Arial" panose="020B0604020202020204" pitchFamily="34" charset="0"/>
            </a:endParaRPr>
          </a:p>
          <a:p>
            <a:r>
              <a:rPr lang="en-US" sz="2000" b="0" i="0" dirty="0">
                <a:solidFill>
                  <a:srgbClr val="1155CC"/>
                </a:solidFill>
                <a:effectLst/>
                <a:latin typeface="Arial Rounded MT Bold" panose="020F0704030504030204" pitchFamily="34" charset="0"/>
              </a:rPr>
              <a:t>So if the regulation ends, will we have wounds of anger and bitterness to address?</a:t>
            </a:r>
            <a:br>
              <a:rPr lang="en-US" sz="1050" dirty="0"/>
            </a:br>
            <a:endParaRPr lang="en-US" sz="1050" dirty="0"/>
          </a:p>
        </p:txBody>
      </p:sp>
      <p:sp>
        <p:nvSpPr>
          <p:cNvPr id="4" name="Header Placeholder 3"/>
          <p:cNvSpPr>
            <a:spLocks noGrp="1"/>
          </p:cNvSpPr>
          <p:nvPr>
            <p:ph type="hdr" sz="quarter"/>
          </p:nvPr>
        </p:nvSpPr>
        <p:spPr/>
        <p:txBody>
          <a:bodyPr/>
          <a:lstStyle/>
          <a:p>
            <a:r>
              <a:rPr lang="en-US" altLang="en-US"/>
              <a:t>Thankgiving 2020 The Power of Thanksgiving Part 2</a:t>
            </a:r>
          </a:p>
        </p:txBody>
      </p:sp>
      <p:sp>
        <p:nvSpPr>
          <p:cNvPr id="5" name="Date Placeholder 4"/>
          <p:cNvSpPr>
            <a:spLocks noGrp="1"/>
          </p:cNvSpPr>
          <p:nvPr>
            <p:ph type="dt" idx="1"/>
          </p:nvPr>
        </p:nvSpPr>
        <p:spPr/>
        <p:txBody>
          <a:bodyPr/>
          <a:lstStyle/>
          <a:p>
            <a:r>
              <a:rPr lang="en-US" altLang="en-US"/>
              <a:t>Dec 5, 2020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1005254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12/5/2020</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04726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downloads, </a:t>
            </a:r>
          </a:p>
          <a:p>
            <a:r>
              <a:rPr lang="en-US" sz="4000" dirty="0">
                <a:solidFill>
                  <a:srgbClr val="FFFF66"/>
                </a:solidFill>
              </a:rPr>
              <a:t>messages, 2020</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3976772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33F28BA-5BDB-4A09-86D0-6371F8F18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037" y="285750"/>
            <a:ext cx="4733925" cy="4572000"/>
          </a:xfrm>
          <a:prstGeom prst="rect">
            <a:avLst/>
          </a:prstGeom>
        </p:spPr>
      </p:pic>
    </p:spTree>
    <p:extLst>
      <p:ext uri="{BB962C8B-B14F-4D97-AF65-F5344CB8AC3E}">
        <p14:creationId xmlns:p14="http://schemas.microsoft.com/office/powerpoint/2010/main" val="145295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85CCB0D-6D0C-469A-A382-6B9755B9D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12" y="285750"/>
            <a:ext cx="4752975" cy="4572000"/>
          </a:xfrm>
          <a:prstGeom prst="rect">
            <a:avLst/>
          </a:prstGeom>
        </p:spPr>
      </p:pic>
    </p:spTree>
    <p:extLst>
      <p:ext uri="{BB962C8B-B14F-4D97-AF65-F5344CB8AC3E}">
        <p14:creationId xmlns:p14="http://schemas.microsoft.com/office/powerpoint/2010/main" val="15638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67679F59-5A8C-4ED1-A3BE-1E785B4B6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71450"/>
            <a:ext cx="8466667" cy="4762500"/>
          </a:xfrm>
          <a:prstGeom prst="rect">
            <a:avLst/>
          </a:prstGeom>
        </p:spPr>
      </p:pic>
    </p:spTree>
    <p:extLst>
      <p:ext uri="{BB962C8B-B14F-4D97-AF65-F5344CB8AC3E}">
        <p14:creationId xmlns:p14="http://schemas.microsoft.com/office/powerpoint/2010/main" val="172040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Outline of this message</a:t>
            </a:r>
          </a:p>
          <a:p>
            <a:pPr marL="401638" indent="-401638">
              <a:buFont typeface="+mj-lt"/>
              <a:buAutoNum type="arabicPeriod"/>
            </a:pPr>
            <a:r>
              <a:rPr lang="en-US" sz="4000" dirty="0"/>
              <a:t>Why we give thanks and praise.</a:t>
            </a:r>
          </a:p>
          <a:p>
            <a:pPr marL="401638" indent="-401638">
              <a:buFont typeface="+mj-lt"/>
              <a:buAutoNum type="arabicPeriod"/>
            </a:pPr>
            <a:r>
              <a:rPr lang="en-US" sz="4000" dirty="0"/>
              <a:t>Meaning of the word “Jew.”</a:t>
            </a:r>
          </a:p>
          <a:p>
            <a:pPr marL="401638" indent="-401638">
              <a:buFont typeface="+mj-lt"/>
              <a:buAutoNum type="arabicPeriod"/>
            </a:pPr>
            <a:r>
              <a:rPr lang="en-US" sz="4000" dirty="0"/>
              <a:t>Americana Thanksgiving</a:t>
            </a:r>
          </a:p>
          <a:p>
            <a:pPr marL="401638" indent="-401638">
              <a:buFont typeface="+mj-lt"/>
              <a:buAutoNum type="arabicPeriod"/>
            </a:pPr>
            <a:r>
              <a:rPr lang="en-US" sz="4000" dirty="0"/>
              <a:t>Exhortations</a:t>
            </a:r>
          </a:p>
        </p:txBody>
      </p:sp>
    </p:spTree>
    <p:extLst>
      <p:ext uri="{BB962C8B-B14F-4D97-AF65-F5344CB8AC3E}">
        <p14:creationId xmlns:p14="http://schemas.microsoft.com/office/powerpoint/2010/main" val="3746579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Why do we thank and praise Him?</a:t>
            </a:r>
          </a:p>
          <a:p>
            <a:pPr marL="0" indent="0">
              <a:buNone/>
            </a:pPr>
            <a:endParaRPr lang="en-US" sz="4000" dirty="0"/>
          </a:p>
          <a:p>
            <a:pPr marL="0" indent="0">
              <a:buNone/>
            </a:pPr>
            <a:r>
              <a:rPr lang="en-US" sz="4000" baseline="30000" dirty="0"/>
              <a:t>1 </a:t>
            </a:r>
            <a:r>
              <a:rPr lang="en-US" sz="4000" baseline="30000" dirty="0" err="1"/>
              <a:t>Yn</a:t>
            </a:r>
            <a:r>
              <a:rPr lang="en-US" sz="4000" baseline="30000" dirty="0"/>
              <a:t> 4.19</a:t>
            </a:r>
            <a:r>
              <a:rPr lang="en-US" sz="4000" dirty="0"/>
              <a:t> We love him, because he first loved us.</a:t>
            </a:r>
          </a:p>
        </p:txBody>
      </p:sp>
    </p:spTree>
    <p:extLst>
      <p:ext uri="{BB962C8B-B14F-4D97-AF65-F5344CB8AC3E}">
        <p14:creationId xmlns:p14="http://schemas.microsoft.com/office/powerpoint/2010/main" val="3523879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a:t> </a:t>
            </a:r>
            <a:r>
              <a:rPr lang="en-US" sz="4000" baseline="30000" dirty="0"/>
              <a:t>1 </a:t>
            </a:r>
            <a:r>
              <a:rPr lang="en-US" sz="4000" baseline="30000" dirty="0" err="1"/>
              <a:t>Thes</a:t>
            </a:r>
            <a:r>
              <a:rPr lang="en-US" sz="4000" baseline="30000" dirty="0"/>
              <a:t>. 5.17-18 </a:t>
            </a:r>
            <a:r>
              <a:rPr lang="en-US" sz="4000" dirty="0"/>
              <a:t>Always be joyful. Pray regularly. </a:t>
            </a:r>
            <a:r>
              <a:rPr lang="en-US" sz="4000" dirty="0">
                <a:solidFill>
                  <a:srgbClr val="FFFF99"/>
                </a:solidFill>
              </a:rPr>
              <a:t>In everything give thanks</a:t>
            </a:r>
            <a:r>
              <a:rPr lang="en-US" sz="4000" dirty="0"/>
              <a:t>, for </a:t>
            </a:r>
            <a:r>
              <a:rPr lang="en-US" sz="4000" u="sng" dirty="0"/>
              <a:t>this</a:t>
            </a:r>
            <a:r>
              <a:rPr lang="en-US" sz="4000" dirty="0"/>
              <a:t> is what God wants from you who are united with the Messiah Yeshua.</a:t>
            </a:r>
          </a:p>
          <a:p>
            <a:pPr marL="0" indent="0">
              <a:buNone/>
            </a:pPr>
            <a:endParaRPr lang="en-US" sz="4000" dirty="0"/>
          </a:p>
          <a:p>
            <a:pPr marL="0" indent="0">
              <a:buNone/>
            </a:pPr>
            <a:r>
              <a:rPr lang="en-US" sz="4000" dirty="0"/>
              <a:t>This = circumstances or attitude?</a:t>
            </a:r>
            <a:endParaRPr lang="en-US" sz="3200" dirty="0"/>
          </a:p>
        </p:txBody>
      </p:sp>
    </p:spTree>
    <p:extLst>
      <p:ext uri="{BB962C8B-B14F-4D97-AF65-F5344CB8AC3E}">
        <p14:creationId xmlns:p14="http://schemas.microsoft.com/office/powerpoint/2010/main" val="3545719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Ingratitude is the basis of </a:t>
            </a:r>
            <a:r>
              <a:rPr lang="en-US" sz="4000" u="sng" dirty="0"/>
              <a:t>ALL</a:t>
            </a:r>
            <a:r>
              <a:rPr lang="en-US" sz="4000" dirty="0"/>
              <a:t> </a:t>
            </a:r>
            <a:r>
              <a:rPr lang="en-US" sz="4000" u="sng" dirty="0"/>
              <a:t>sin</a:t>
            </a:r>
            <a:r>
              <a:rPr lang="en-US" sz="4000" dirty="0"/>
              <a:t>, starting in Gan Eden / the Garden of Eden.</a:t>
            </a:r>
          </a:p>
          <a:p>
            <a:r>
              <a:rPr lang="en-US" sz="4000" dirty="0"/>
              <a:t>You can’t have a heart of gratitude AND a heart of rebellion.</a:t>
            </a:r>
          </a:p>
          <a:p>
            <a:r>
              <a:rPr lang="en-US" sz="4000" dirty="0"/>
              <a:t>You can’t have a heart of gratitude AND raging lust, anger, pride, greed.</a:t>
            </a:r>
          </a:p>
        </p:txBody>
      </p:sp>
    </p:spTree>
    <p:extLst>
      <p:ext uri="{BB962C8B-B14F-4D97-AF65-F5344CB8AC3E}">
        <p14:creationId xmlns:p14="http://schemas.microsoft.com/office/powerpoint/2010/main" val="3573405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Ro 1.20-21</a:t>
            </a:r>
            <a:r>
              <a:rPr lang="en-US" sz="4000" dirty="0"/>
              <a:t> For ever since the creation of the universe his invisible qualities — both his eternal power and his divine nature — have been clearly seen, because they can be understood from what he has made. Therefore, they have no excuse;     because, although they know who God is, </a:t>
            </a:r>
            <a:r>
              <a:rPr lang="en-US" sz="4000" dirty="0">
                <a:solidFill>
                  <a:srgbClr val="FFFF99"/>
                </a:solidFill>
              </a:rPr>
              <a:t>they do not glorify him as God or thank him.</a:t>
            </a:r>
          </a:p>
        </p:txBody>
      </p:sp>
    </p:spTree>
    <p:extLst>
      <p:ext uri="{BB962C8B-B14F-4D97-AF65-F5344CB8AC3E}">
        <p14:creationId xmlns:p14="http://schemas.microsoft.com/office/powerpoint/2010/main" val="367743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Instead of worship, praise, gratitude, the human race sunk into craving perversion.</a:t>
            </a:r>
          </a:p>
        </p:txBody>
      </p:sp>
    </p:spTree>
    <p:extLst>
      <p:ext uri="{BB962C8B-B14F-4D97-AF65-F5344CB8AC3E}">
        <p14:creationId xmlns:p14="http://schemas.microsoft.com/office/powerpoint/2010/main" val="2030064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5333999" y="133350"/>
            <a:ext cx="3711223" cy="48767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This Thursday evening, Dec. 10, Kislev </a:t>
            </a:r>
            <a:r>
              <a:rPr lang="he-IL" sz="4400" b="1" dirty="0">
                <a:latin typeface="David" panose="020E0502060401010101" pitchFamily="34" charset="-79"/>
                <a:cs typeface="David" panose="020E0502060401010101" pitchFamily="34" charset="-79"/>
              </a:rPr>
              <a:t>כסלו</a:t>
            </a:r>
            <a:r>
              <a:rPr lang="en-US" sz="4400" b="1" dirty="0">
                <a:latin typeface="David" panose="020E0502060401010101" pitchFamily="34" charset="-79"/>
                <a:cs typeface="David" panose="020E0502060401010101" pitchFamily="34" charset="-79"/>
              </a:rPr>
              <a:t> </a:t>
            </a:r>
            <a:r>
              <a:rPr lang="en-US" sz="4000" dirty="0"/>
              <a:t>25, we will light the first Hanukkah candle. </a:t>
            </a:r>
          </a:p>
        </p:txBody>
      </p:sp>
      <p:pic>
        <p:nvPicPr>
          <p:cNvPr id="2050" name="Picture 2" descr="8 Things You Should Know About Hanukkah - HISTORY">
            <a:extLst>
              <a:ext uri="{FF2B5EF4-FFF2-40B4-BE49-F238E27FC236}">
                <a16:creationId xmlns:a16="http://schemas.microsoft.com/office/drawing/2014/main" id="{CEB3D6F8-190A-4855-90D9-C2C113F229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895350"/>
            <a:ext cx="4842933"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264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Ro 1.21-24</a:t>
            </a:r>
            <a:r>
              <a:rPr lang="en-US" sz="4000" dirty="0"/>
              <a:t> On the contrary, they have become futile in their thinking; and their undiscerning hearts have become darkened. Claiming to be wise, they have become fools! In fact, they have exchanged the glory of the immortal God for mere images…</a:t>
            </a:r>
          </a:p>
        </p:txBody>
      </p:sp>
    </p:spTree>
    <p:extLst>
      <p:ext uri="{BB962C8B-B14F-4D97-AF65-F5344CB8AC3E}">
        <p14:creationId xmlns:p14="http://schemas.microsoft.com/office/powerpoint/2010/main" val="3032950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Ro 1.21-24</a:t>
            </a:r>
            <a:r>
              <a:rPr lang="en-US" sz="4000" dirty="0"/>
              <a:t> This is why </a:t>
            </a:r>
            <a:r>
              <a:rPr lang="en-US" sz="4000" u="sng" dirty="0"/>
              <a:t>God has given them up</a:t>
            </a:r>
            <a:r>
              <a:rPr lang="en-US" sz="4000" dirty="0"/>
              <a:t> to the vileness of their hearts’ lusts, to the shameful misuse of each other’s bodies.</a:t>
            </a:r>
          </a:p>
        </p:txBody>
      </p:sp>
    </p:spTree>
    <p:extLst>
      <p:ext uri="{BB962C8B-B14F-4D97-AF65-F5344CB8AC3E}">
        <p14:creationId xmlns:p14="http://schemas.microsoft.com/office/powerpoint/2010/main" val="943452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 </a:t>
            </a:r>
            <a:r>
              <a:rPr lang="en-US" sz="4000" baseline="30000" dirty="0"/>
              <a:t>Ro 1.26-27</a:t>
            </a:r>
            <a:r>
              <a:rPr lang="en-US" sz="4000" dirty="0"/>
              <a:t> This is why </a:t>
            </a:r>
            <a:r>
              <a:rPr lang="en-US" sz="4000" u="sng" dirty="0"/>
              <a:t>God has given them up to</a:t>
            </a:r>
            <a:r>
              <a:rPr lang="en-US" sz="4000" dirty="0"/>
              <a:t> degrading passions; so that their women exchange natural sexual relations for unnatural; and likewise the men, giving up natural relations with the opposite sex, burn with passion for one another.</a:t>
            </a:r>
          </a:p>
        </p:txBody>
      </p:sp>
    </p:spTree>
    <p:extLst>
      <p:ext uri="{BB962C8B-B14F-4D97-AF65-F5344CB8AC3E}">
        <p14:creationId xmlns:p14="http://schemas.microsoft.com/office/powerpoint/2010/main" val="1916700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ANYONE could be gay.  Result of [generational] lack of gratitude.</a:t>
            </a:r>
          </a:p>
          <a:p>
            <a:pPr marL="0" indent="0">
              <a:buNone/>
            </a:pPr>
            <a:r>
              <a:rPr lang="en-US" sz="4000" dirty="0"/>
              <a:t>Three causes of same sex attraction.  </a:t>
            </a:r>
          </a:p>
          <a:p>
            <a:r>
              <a:rPr lang="en-US" sz="4000" dirty="0"/>
              <a:t>Indulgence without gratitude.</a:t>
            </a:r>
          </a:p>
          <a:p>
            <a:r>
              <a:rPr lang="en-US" sz="4000" dirty="0"/>
              <a:t>Wrong response to abuse.</a:t>
            </a:r>
          </a:p>
          <a:p>
            <a:r>
              <a:rPr lang="en-US" sz="4000" dirty="0" err="1"/>
              <a:t>Epigenitics</a:t>
            </a:r>
            <a:r>
              <a:rPr lang="en-US" sz="4000" dirty="0"/>
              <a:t>:</a:t>
            </a:r>
          </a:p>
        </p:txBody>
      </p:sp>
    </p:spTree>
    <p:extLst>
      <p:ext uri="{BB962C8B-B14F-4D97-AF65-F5344CB8AC3E}">
        <p14:creationId xmlns:p14="http://schemas.microsoft.com/office/powerpoint/2010/main" val="1290582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F3C8B9D-A4EA-4D1D-82DC-0B3D0FBCCC1E}"/>
              </a:ext>
            </a:extLst>
          </p:cNvPr>
          <p:cNvPicPr/>
          <p:nvPr/>
        </p:nvPicPr>
        <p:blipFill>
          <a:blip r:embed="rId3"/>
          <a:stretch>
            <a:fillRect/>
          </a:stretch>
        </p:blipFill>
        <p:spPr>
          <a:xfrm>
            <a:off x="1371600" y="438150"/>
            <a:ext cx="5943600" cy="4419601"/>
          </a:xfrm>
          <a:prstGeom prst="rect">
            <a:avLst/>
          </a:prstGeom>
        </p:spPr>
      </p:pic>
    </p:spTree>
    <p:extLst>
      <p:ext uri="{BB962C8B-B14F-4D97-AF65-F5344CB8AC3E}">
        <p14:creationId xmlns:p14="http://schemas.microsoft.com/office/powerpoint/2010/main" val="3742453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In an attempt to cope with stress, sex, alcohol and drugs can be used as an escape. Once substance use commences, however, epigenetic alterations may further exacerbate the biological and behavioral changes associated with addiction.</a:t>
            </a:r>
          </a:p>
        </p:txBody>
      </p:sp>
    </p:spTree>
    <p:extLst>
      <p:ext uri="{BB962C8B-B14F-4D97-AF65-F5344CB8AC3E}">
        <p14:creationId xmlns:p14="http://schemas.microsoft.com/office/powerpoint/2010/main" val="918983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Even short-term substance use can produce long-lasting epigenetic changes in the brain of rodents, via DNA methylation and histone modification.</a:t>
            </a:r>
          </a:p>
          <a:p>
            <a:pPr marL="0" indent="0">
              <a:buNone/>
            </a:pPr>
            <a:endParaRPr lang="en-US" sz="4000" dirty="0"/>
          </a:p>
        </p:txBody>
      </p:sp>
    </p:spTree>
    <p:extLst>
      <p:ext uri="{BB962C8B-B14F-4D97-AF65-F5344CB8AC3E}">
        <p14:creationId xmlns:p14="http://schemas.microsoft.com/office/powerpoint/2010/main" val="511585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marR="0" indent="0">
              <a:spcBef>
                <a:spcPts val="0"/>
              </a:spcBef>
              <a:spcAft>
                <a:spcPts val="0"/>
              </a:spcAft>
              <a:buNone/>
            </a:pPr>
            <a:r>
              <a:rPr lang="en-US" sz="4000" dirty="0" err="1">
                <a:effectLst/>
                <a:latin typeface="Arial Rounded MT Bold" panose="020F0704030504030204" pitchFamily="34" charset="0"/>
                <a:ea typeface="Calibri" panose="020F0502020204030204" pitchFamily="34" charset="0"/>
                <a:cs typeface="Arial Rounded MT Bold" panose="020F0704030504030204" pitchFamily="34" charset="0"/>
              </a:rPr>
              <a:t>Epigentics</a:t>
            </a:r>
            <a:r>
              <a:rPr lang="en-US" sz="4000" dirty="0">
                <a:effectLst/>
                <a:latin typeface="Arial Rounded MT Bold" panose="020F0704030504030204" pitchFamily="34" charset="0"/>
                <a:ea typeface="Calibri" panose="020F0502020204030204" pitchFamily="34" charset="0"/>
                <a:cs typeface="Arial Rounded MT Bold" panose="020F0704030504030204" pitchFamily="34" charset="0"/>
              </a:rPr>
              <a:t> doesn</a:t>
            </a:r>
            <a:r>
              <a:rPr lang="en-US" sz="4000" dirty="0">
                <a:effectLst/>
                <a:latin typeface="Times New Roman" panose="02020603050405020304" pitchFamily="18" charset="0"/>
                <a:ea typeface="Calibri" panose="020F0502020204030204" pitchFamily="34" charset="0"/>
                <a:cs typeface="Arial Rounded MT Bold" panose="020F0704030504030204" pitchFamily="34" charset="0"/>
              </a:rPr>
              <a:t>’</a:t>
            </a:r>
            <a:r>
              <a:rPr lang="en-US" sz="4000" dirty="0">
                <a:effectLst/>
                <a:latin typeface="Arial Rounded MT Bold" panose="020F0704030504030204" pitchFamily="34" charset="0"/>
                <a:ea typeface="Calibri" panose="020F0502020204030204" pitchFamily="34" charset="0"/>
                <a:cs typeface="Arial Rounded MT Bold" panose="020F0704030504030204" pitchFamily="34" charset="0"/>
              </a:rPr>
              <a:t>t change the underlying guanine, cytosine, adenine, thiamine.  But DOES affect expressions: on/off switch.  Behavior of past generations affects </a:t>
            </a:r>
            <a:r>
              <a:rPr lang="en-US" sz="4000" dirty="0">
                <a:latin typeface="Arial Rounded MT Bold" panose="020F0704030504030204" pitchFamily="34" charset="0"/>
              </a:rPr>
              <a:t>your tendency to behave a certain way.  TENDENCY.] </a:t>
            </a:r>
          </a:p>
          <a:p>
            <a:pPr marL="0" marR="0" indent="0">
              <a:spcBef>
                <a:spcPts val="0"/>
              </a:spcBef>
              <a:spcAft>
                <a:spcPts val="0"/>
              </a:spcAft>
              <a:buNone/>
            </a:pPr>
            <a:endParaRPr lang="en-US" sz="2400" dirty="0">
              <a:latin typeface="Arial Rounded MT Bold" panose="020F0704030504030204" pitchFamily="34" charset="0"/>
            </a:endParaRPr>
          </a:p>
          <a:p>
            <a:pPr marL="0" marR="0" indent="0">
              <a:spcBef>
                <a:spcPts val="0"/>
              </a:spcBef>
              <a:spcAft>
                <a:spcPts val="0"/>
              </a:spcAft>
              <a:buNone/>
            </a:pPr>
            <a:endParaRPr lang="en-US" sz="4800" dirty="0"/>
          </a:p>
        </p:txBody>
      </p:sp>
    </p:spTree>
    <p:extLst>
      <p:ext uri="{BB962C8B-B14F-4D97-AF65-F5344CB8AC3E}">
        <p14:creationId xmlns:p14="http://schemas.microsoft.com/office/powerpoint/2010/main" val="1563562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620A2204-F5D1-432D-B16C-B0003829B13D}"/>
              </a:ext>
            </a:extLst>
          </p:cNvPr>
          <p:cNvPicPr/>
          <p:nvPr/>
        </p:nvPicPr>
        <p:blipFill>
          <a:blip r:embed="rId3"/>
          <a:stretch>
            <a:fillRect/>
          </a:stretch>
        </p:blipFill>
        <p:spPr>
          <a:xfrm>
            <a:off x="304800" y="285749"/>
            <a:ext cx="8305800" cy="4648201"/>
          </a:xfrm>
          <a:prstGeom prst="rect">
            <a:avLst/>
          </a:prstGeom>
        </p:spPr>
      </p:pic>
    </p:spTree>
    <p:extLst>
      <p:ext uri="{BB962C8B-B14F-4D97-AF65-F5344CB8AC3E}">
        <p14:creationId xmlns:p14="http://schemas.microsoft.com/office/powerpoint/2010/main" val="4258424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err="1"/>
              <a:t>Shmot</a:t>
            </a:r>
            <a:r>
              <a:rPr lang="en-US" sz="4000" baseline="30000" dirty="0"/>
              <a:t>/Ex 34.6-7</a:t>
            </a:r>
            <a:r>
              <a:rPr lang="en-US" sz="4000" dirty="0"/>
              <a:t> Then </a:t>
            </a:r>
            <a:r>
              <a:rPr lang="en-US" sz="4000" cap="small" dirty="0"/>
              <a:t>Adoni</a:t>
            </a:r>
            <a:r>
              <a:rPr lang="en-US" sz="4000" dirty="0"/>
              <a:t> passed before him, and proclaimed, “</a:t>
            </a:r>
            <a:r>
              <a:rPr lang="en-US" sz="4000" cap="small" dirty="0"/>
              <a:t>Adoni</a:t>
            </a:r>
            <a:r>
              <a:rPr lang="en-US" sz="4000" dirty="0"/>
              <a:t>, </a:t>
            </a:r>
            <a:r>
              <a:rPr lang="en-US" sz="4000" cap="small" dirty="0"/>
              <a:t>Adoni</a:t>
            </a:r>
            <a:r>
              <a:rPr lang="en-US" sz="4000" dirty="0"/>
              <a:t>, the compassionate and gracious God, slow to anger, and abundant in lovingkindness and truth…bringing </a:t>
            </a:r>
            <a:r>
              <a:rPr lang="en-US" sz="4000" u="sng" dirty="0">
                <a:solidFill>
                  <a:srgbClr val="FFFF66"/>
                </a:solidFill>
              </a:rPr>
              <a:t>the iniquity of the fathers upon the children, and upon the children’s children, to the third and fourth generation.”</a:t>
            </a:r>
          </a:p>
        </p:txBody>
      </p:sp>
    </p:spTree>
    <p:extLst>
      <p:ext uri="{BB962C8B-B14F-4D97-AF65-F5344CB8AC3E}">
        <p14:creationId xmlns:p14="http://schemas.microsoft.com/office/powerpoint/2010/main" val="2415270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Wednesday night, Dec. 2, we had a community Zoom discussion on the synagogue policy relative to masks and distancing.   Leadership wanted to hear your hearts and minds.  </a:t>
            </a:r>
          </a:p>
        </p:txBody>
      </p:sp>
    </p:spTree>
    <p:extLst>
      <p:ext uri="{BB962C8B-B14F-4D97-AF65-F5344CB8AC3E}">
        <p14:creationId xmlns:p14="http://schemas.microsoft.com/office/powerpoint/2010/main" val="1433747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ANYONE could be gay.  Result of [generational] lack of gratitude.</a:t>
            </a:r>
          </a:p>
          <a:p>
            <a:pPr marL="0" indent="0">
              <a:buNone/>
            </a:pPr>
            <a:r>
              <a:rPr lang="en-US" sz="4000" dirty="0"/>
              <a:t>Three causes of same sex attraction.  </a:t>
            </a:r>
          </a:p>
          <a:p>
            <a:r>
              <a:rPr lang="en-US" sz="4000" dirty="0"/>
              <a:t>Indulgence without gratitude.</a:t>
            </a:r>
          </a:p>
          <a:p>
            <a:r>
              <a:rPr lang="en-US" sz="4000" dirty="0"/>
              <a:t>Wrong response to abuse.</a:t>
            </a:r>
          </a:p>
          <a:p>
            <a:r>
              <a:rPr lang="en-US" sz="4000" dirty="0" err="1"/>
              <a:t>Epigenitics</a:t>
            </a:r>
            <a:r>
              <a:rPr lang="en-US" sz="4000" dirty="0"/>
              <a:t>:</a:t>
            </a:r>
          </a:p>
        </p:txBody>
      </p:sp>
    </p:spTree>
    <p:extLst>
      <p:ext uri="{BB962C8B-B14F-4D97-AF65-F5344CB8AC3E}">
        <p14:creationId xmlns:p14="http://schemas.microsoft.com/office/powerpoint/2010/main" val="1328927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Ro 1.20-21</a:t>
            </a:r>
            <a:r>
              <a:rPr lang="en-US" sz="4000" dirty="0"/>
              <a:t> although they know who God is, </a:t>
            </a:r>
            <a:r>
              <a:rPr lang="en-US" sz="4000" dirty="0">
                <a:solidFill>
                  <a:srgbClr val="FFFF99"/>
                </a:solidFill>
              </a:rPr>
              <a:t>they do not glorify him as God or thank him.</a:t>
            </a:r>
          </a:p>
        </p:txBody>
      </p:sp>
    </p:spTree>
    <p:extLst>
      <p:ext uri="{BB962C8B-B14F-4D97-AF65-F5344CB8AC3E}">
        <p14:creationId xmlns:p14="http://schemas.microsoft.com/office/powerpoint/2010/main" val="2283726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Starting point of healthy prayer:</a:t>
            </a:r>
          </a:p>
          <a:p>
            <a:pPr marL="0" indent="0">
              <a:buNone/>
            </a:pPr>
            <a:endParaRPr lang="en-US" sz="2400" dirty="0"/>
          </a:p>
          <a:p>
            <a:pPr marL="0" indent="0">
              <a:buNone/>
            </a:pPr>
            <a:r>
              <a:rPr lang="en-US" sz="4000" baseline="30000" dirty="0" err="1"/>
              <a:t>Mtt</a:t>
            </a:r>
            <a:r>
              <a:rPr lang="en-US" sz="4000" baseline="30000" dirty="0"/>
              <a:t> 6.9-10 </a:t>
            </a:r>
            <a:r>
              <a:rPr lang="en-US" sz="4000" dirty="0"/>
              <a:t>“Therefore, pray in this way: ‘Our Father in heaven, May your Name be kept holy. May your kingdom come, your will be done…</a:t>
            </a:r>
          </a:p>
        </p:txBody>
      </p:sp>
    </p:spTree>
    <p:extLst>
      <p:ext uri="{BB962C8B-B14F-4D97-AF65-F5344CB8AC3E}">
        <p14:creationId xmlns:p14="http://schemas.microsoft.com/office/powerpoint/2010/main" val="2988165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First congregational praise:</a:t>
            </a:r>
          </a:p>
        </p:txBody>
      </p:sp>
    </p:spTree>
    <p:extLst>
      <p:ext uri="{BB962C8B-B14F-4D97-AF65-F5344CB8AC3E}">
        <p14:creationId xmlns:p14="http://schemas.microsoft.com/office/powerpoint/2010/main" val="553623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39102FF-EAB4-47EA-BA3B-E395B3EBFC2F}"/>
              </a:ext>
            </a:extLst>
          </p:cNvPr>
          <p:cNvPicPr>
            <a:picLocks noChangeAspect="1"/>
          </p:cNvPicPr>
          <p:nvPr/>
        </p:nvPicPr>
        <p:blipFill>
          <a:blip r:embed="rId3"/>
          <a:stretch>
            <a:fillRect/>
          </a:stretch>
        </p:blipFill>
        <p:spPr>
          <a:xfrm>
            <a:off x="601450" y="434154"/>
            <a:ext cx="7811363" cy="4347395"/>
          </a:xfrm>
          <a:prstGeom prst="rect">
            <a:avLst/>
          </a:prstGeom>
        </p:spPr>
      </p:pic>
    </p:spTree>
    <p:extLst>
      <p:ext uri="{BB962C8B-B14F-4D97-AF65-F5344CB8AC3E}">
        <p14:creationId xmlns:p14="http://schemas.microsoft.com/office/powerpoint/2010/main" val="2980314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If you are Jewish, or have joined with the Jewish people in the Messianic awakening, </a:t>
            </a:r>
            <a:r>
              <a:rPr lang="en-US" sz="4000" dirty="0">
                <a:solidFill>
                  <a:srgbClr val="FFFF66"/>
                </a:solidFill>
              </a:rPr>
              <a:t>you have committed yourself to an identity of praise. </a:t>
            </a:r>
          </a:p>
        </p:txBody>
      </p:sp>
    </p:spTree>
    <p:extLst>
      <p:ext uri="{BB962C8B-B14F-4D97-AF65-F5344CB8AC3E}">
        <p14:creationId xmlns:p14="http://schemas.microsoft.com/office/powerpoint/2010/main" val="1279073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Ro 2.28-29</a:t>
            </a:r>
            <a:r>
              <a:rPr lang="en-US" sz="4000" dirty="0"/>
              <a:t> For the real Jew is not merely Jewish outwardly: true circumcision is not only external and physical. On the contrary, the </a:t>
            </a:r>
            <a:r>
              <a:rPr lang="en-US" sz="4000" dirty="0">
                <a:solidFill>
                  <a:srgbClr val="FFFF66"/>
                </a:solidFill>
              </a:rPr>
              <a:t>real Jew </a:t>
            </a:r>
            <a:r>
              <a:rPr lang="en-US" sz="4000" dirty="0"/>
              <a:t>is one inwardly; and true circumcision is of the heart, spiritual not literal; so that </a:t>
            </a:r>
            <a:r>
              <a:rPr lang="en-US" sz="4000" dirty="0">
                <a:solidFill>
                  <a:srgbClr val="FFFF66"/>
                </a:solidFill>
              </a:rPr>
              <a:t>his praise comes not from other people but from God.</a:t>
            </a:r>
          </a:p>
        </p:txBody>
      </p:sp>
    </p:spTree>
    <p:extLst>
      <p:ext uri="{BB962C8B-B14F-4D97-AF65-F5344CB8AC3E}">
        <p14:creationId xmlns:p14="http://schemas.microsoft.com/office/powerpoint/2010/main" val="1973323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err="1"/>
              <a:t>Ioudaios</a:t>
            </a:r>
            <a:r>
              <a:rPr lang="en-US" sz="4000" dirty="0"/>
              <a:t>: Jewish, a Jew, Judea</a:t>
            </a:r>
          </a:p>
          <a:p>
            <a:pPr marL="0" indent="0">
              <a:buNone/>
            </a:pPr>
            <a:r>
              <a:rPr lang="en-US" sz="4000" dirty="0"/>
              <a:t>Original Word: </a:t>
            </a:r>
            <a:r>
              <a:rPr lang="el-GR" sz="4000" dirty="0"/>
              <a:t>Ἰουδαῖος, αία, αῖον</a:t>
            </a:r>
          </a:p>
          <a:p>
            <a:pPr marL="0" indent="0">
              <a:buNone/>
            </a:pPr>
            <a:r>
              <a:rPr lang="en-US" sz="4000" dirty="0"/>
              <a:t>Phonetic Spelling: (</a:t>
            </a:r>
            <a:r>
              <a:rPr lang="en-US" sz="4000" dirty="0" err="1"/>
              <a:t>ee</a:t>
            </a:r>
            <a:r>
              <a:rPr lang="en-US" sz="4000" dirty="0"/>
              <a:t>-</a:t>
            </a:r>
            <a:r>
              <a:rPr lang="en-US" sz="4000" dirty="0" err="1"/>
              <a:t>oo</a:t>
            </a:r>
            <a:r>
              <a:rPr lang="en-US" sz="4000" dirty="0"/>
              <a:t>-dah'-</a:t>
            </a:r>
            <a:r>
              <a:rPr lang="en-US" sz="4000" dirty="0" err="1"/>
              <a:t>yos</a:t>
            </a:r>
            <a:r>
              <a:rPr lang="en-US" sz="4000" dirty="0"/>
              <a:t>)</a:t>
            </a:r>
          </a:p>
          <a:p>
            <a:pPr marL="0" indent="0">
              <a:buNone/>
            </a:pPr>
            <a:r>
              <a:rPr lang="en-US" sz="4000" dirty="0"/>
              <a:t>Greek misses the point.</a:t>
            </a:r>
          </a:p>
          <a:p>
            <a:pPr marL="0" indent="0" algn="r" rtl="1">
              <a:buNone/>
            </a:pPr>
            <a:r>
              <a:rPr lang="he-IL" sz="4000" b="1" dirty="0">
                <a:latin typeface="David" panose="020E0502060401010101" pitchFamily="34" charset="-79"/>
                <a:cs typeface="David" panose="020E0502060401010101" pitchFamily="34" charset="-79"/>
              </a:rPr>
              <a:t>י</a:t>
            </a:r>
            <a:r>
              <a:rPr lang="he-IL" sz="4800" b="1" dirty="0">
                <a:latin typeface="David" panose="020E0502060401010101" pitchFamily="34" charset="-79"/>
                <a:cs typeface="David" panose="020E0502060401010101" pitchFamily="34" charset="-79"/>
              </a:rPr>
              <a:t>ְהוּדִי</a:t>
            </a:r>
            <a:r>
              <a:rPr lang="en-US" sz="4800" b="1" dirty="0">
                <a:latin typeface="David" panose="020E0502060401010101" pitchFamily="34" charset="-79"/>
                <a:cs typeface="David" panose="020E0502060401010101" pitchFamily="34" charset="-79"/>
              </a:rPr>
              <a:t> </a:t>
            </a:r>
            <a:r>
              <a:rPr lang="en-US" sz="4000" dirty="0"/>
              <a:t>Yehudi </a:t>
            </a:r>
            <a:r>
              <a:rPr lang="he-IL" sz="4800" b="1" dirty="0">
                <a:latin typeface="David" panose="020E0502060401010101" pitchFamily="34" charset="-79"/>
                <a:cs typeface="David" panose="020E0502060401010101" pitchFamily="34" charset="-79"/>
              </a:rPr>
              <a:t>הוֹד </a:t>
            </a:r>
            <a:r>
              <a:rPr lang="en-US" sz="4000" dirty="0"/>
              <a:t>glory, splendor majesty</a:t>
            </a:r>
          </a:p>
        </p:txBody>
      </p:sp>
    </p:spTree>
    <p:extLst>
      <p:ext uri="{BB962C8B-B14F-4D97-AF65-F5344CB8AC3E}">
        <p14:creationId xmlns:p14="http://schemas.microsoft.com/office/powerpoint/2010/main" val="1191277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Ro 3.1-2</a:t>
            </a:r>
            <a:r>
              <a:rPr lang="en-US" sz="4000" dirty="0"/>
              <a:t> Then what advantage has the Jew? What is the value of being circumcised? Much in every way! In the first place, the Jews were entrusted with the very words of God. </a:t>
            </a:r>
          </a:p>
        </p:txBody>
      </p:sp>
    </p:spTree>
    <p:extLst>
      <p:ext uri="{BB962C8B-B14F-4D97-AF65-F5344CB8AC3E}">
        <p14:creationId xmlns:p14="http://schemas.microsoft.com/office/powerpoint/2010/main" val="2912030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buNone/>
            </a:pPr>
            <a:r>
              <a:rPr lang="en-US" sz="4000" dirty="0"/>
              <a:t>Second congregational praise:</a:t>
            </a:r>
          </a:p>
        </p:txBody>
      </p:sp>
    </p:spTree>
    <p:extLst>
      <p:ext uri="{BB962C8B-B14F-4D97-AF65-F5344CB8AC3E}">
        <p14:creationId xmlns:p14="http://schemas.microsoft.com/office/powerpoint/2010/main" val="3153498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 15.6-9   </a:t>
            </a:r>
            <a:r>
              <a:rPr lang="en-US" sz="4000" dirty="0"/>
              <a:t>The emissaries and the elders met to look into this matter.  </a:t>
            </a:r>
            <a:r>
              <a:rPr lang="en-US" sz="4000" u="sng" dirty="0"/>
              <a:t>After lengthy debate, After much debate</a:t>
            </a:r>
            <a:r>
              <a:rPr lang="en-US" sz="4000" dirty="0"/>
              <a:t>…So we have decided unanimously … For it seemed good to the Ruakh </a:t>
            </a:r>
            <a:r>
              <a:rPr lang="en-US" sz="4000" dirty="0" err="1"/>
              <a:t>HaKodesh</a:t>
            </a:r>
            <a:r>
              <a:rPr lang="en-US" sz="4000" dirty="0"/>
              <a:t> and to us</a:t>
            </a:r>
          </a:p>
        </p:txBody>
      </p:sp>
    </p:spTree>
    <p:extLst>
      <p:ext uri="{BB962C8B-B14F-4D97-AF65-F5344CB8AC3E}">
        <p14:creationId xmlns:p14="http://schemas.microsoft.com/office/powerpoint/2010/main" val="1825058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743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Mike &amp; Melody Anne Boatright</a:t>
            </a:r>
            <a:endParaRPr lang="en-US" sz="6600" dirty="0"/>
          </a:p>
        </p:txBody>
      </p:sp>
      <p:pic>
        <p:nvPicPr>
          <p:cNvPr id="3" name="Picture 2">
            <a:extLst>
              <a:ext uri="{FF2B5EF4-FFF2-40B4-BE49-F238E27FC236}">
                <a16:creationId xmlns:a16="http://schemas.microsoft.com/office/drawing/2014/main" id="{DDA14B0A-6B3B-463F-8A35-BEA2BA60D23C}"/>
              </a:ext>
            </a:extLst>
          </p:cNvPr>
          <p:cNvPicPr>
            <a:picLocks noChangeAspect="1"/>
          </p:cNvPicPr>
          <p:nvPr/>
        </p:nvPicPr>
        <p:blipFill rotWithShape="1">
          <a:blip r:embed="rId3">
            <a:extLst>
              <a:ext uri="{28A0092B-C50C-407E-A947-70E740481C1C}">
                <a14:useLocalDpi xmlns:a14="http://schemas.microsoft.com/office/drawing/2010/main" val="0"/>
              </a:ext>
            </a:extLst>
          </a:blip>
          <a:srcRect l="21358" t="9630" r="28272" b="33704"/>
          <a:stretch/>
        </p:blipFill>
        <p:spPr>
          <a:xfrm>
            <a:off x="3048000" y="361950"/>
            <a:ext cx="5638800" cy="4229102"/>
          </a:xfrm>
          <a:prstGeom prst="rect">
            <a:avLst/>
          </a:prstGeom>
        </p:spPr>
      </p:pic>
    </p:spTree>
    <p:extLst>
      <p:ext uri="{BB962C8B-B14F-4D97-AF65-F5344CB8AC3E}">
        <p14:creationId xmlns:p14="http://schemas.microsoft.com/office/powerpoint/2010/main" val="2096658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25000" lnSpcReduction="20000"/>
          </a:bodyPr>
          <a:lstStyle/>
          <a:p>
            <a:pPr marL="0" indent="0" algn="l">
              <a:buNone/>
            </a:pPr>
            <a:r>
              <a:rPr lang="en-US" sz="16000" u="sng" dirty="0"/>
              <a:t>Mike Boatright’s “praise and thanksgiving</a:t>
            </a:r>
            <a:r>
              <a:rPr lang="en-US" sz="16000" dirty="0"/>
              <a:t>”</a:t>
            </a:r>
          </a:p>
          <a:p>
            <a:pPr marL="0" indent="0" algn="l">
              <a:buNone/>
            </a:pPr>
            <a:r>
              <a:rPr lang="en-US" sz="16000" dirty="0"/>
              <a:t>In an attitude of Praise and Thanksgiving, I wanted to thank the Ruakh / the Holy Spirit for allowing us as participants this year in the Drive-In Prayer Outreach initiative to members of the community, our neighbors</a:t>
            </a:r>
            <a:endParaRPr lang="en-US" sz="4000" dirty="0"/>
          </a:p>
        </p:txBody>
      </p:sp>
    </p:spTree>
    <p:extLst>
      <p:ext uri="{BB962C8B-B14F-4D97-AF65-F5344CB8AC3E}">
        <p14:creationId xmlns:p14="http://schemas.microsoft.com/office/powerpoint/2010/main" val="604359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and the total strangers that the Ruakh prompted to drive in and to share their Prayer Requests, their hurts, their frustrations, their concerns and their heartfelt requests for prayer and intercession from the Ruakh and most assuredly from the Throne Room of G-d.</a:t>
            </a:r>
          </a:p>
          <a:p>
            <a:pPr marL="0" indent="0">
              <a:buNone/>
            </a:pPr>
            <a:endParaRPr lang="en-US" sz="4000" dirty="0"/>
          </a:p>
        </p:txBody>
      </p:sp>
    </p:spTree>
    <p:extLst>
      <p:ext uri="{BB962C8B-B14F-4D97-AF65-F5344CB8AC3E}">
        <p14:creationId xmlns:p14="http://schemas.microsoft.com/office/powerpoint/2010/main" val="3124416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5E4FB32-D8C3-4728-A078-F503E1C5E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34458"/>
            <a:ext cx="8423366" cy="4094692"/>
          </a:xfrm>
          <a:prstGeom prst="rect">
            <a:avLst/>
          </a:prstGeom>
        </p:spPr>
      </p:pic>
    </p:spTree>
    <p:extLst>
      <p:ext uri="{BB962C8B-B14F-4D97-AF65-F5344CB8AC3E}">
        <p14:creationId xmlns:p14="http://schemas.microsoft.com/office/powerpoint/2010/main" val="1275132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As the Coordinator of these activities, aside from assigned moments of placing and removing the signs and a few other chores, many times my activity merely entailed “getting out of the way” as the Ruakh positioned those whom He wanted to be in position to pray with those who drove in.</a:t>
            </a:r>
          </a:p>
          <a:p>
            <a:pPr marL="0" indent="0">
              <a:buNone/>
            </a:pPr>
            <a:endParaRPr lang="en-US" sz="4000" dirty="0"/>
          </a:p>
        </p:txBody>
      </p:sp>
    </p:spTree>
    <p:extLst>
      <p:ext uri="{BB962C8B-B14F-4D97-AF65-F5344CB8AC3E}">
        <p14:creationId xmlns:p14="http://schemas.microsoft.com/office/powerpoint/2010/main" val="1318897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Without fail, the Ruakh is the world’s best “Traffic Cop.” As was always the case, the person that our “Guests” needed to pray with, was in position at the precise or near precise moment when the “Guests” arrived.</a:t>
            </a:r>
          </a:p>
        </p:txBody>
      </p:sp>
    </p:spTree>
    <p:extLst>
      <p:ext uri="{BB962C8B-B14F-4D97-AF65-F5344CB8AC3E}">
        <p14:creationId xmlns:p14="http://schemas.microsoft.com/office/powerpoint/2010/main" val="3218216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As was often the case time and again, many of the “Guests” would make the same statement; “The Holy Spirit told me to turn around and go back for prayer” as well as the occasional “G-d told me to turn in!”</a:t>
            </a:r>
          </a:p>
        </p:txBody>
      </p:sp>
    </p:spTree>
    <p:extLst>
      <p:ext uri="{BB962C8B-B14F-4D97-AF65-F5344CB8AC3E}">
        <p14:creationId xmlns:p14="http://schemas.microsoft.com/office/powerpoint/2010/main" val="4270073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 “Ladies with the umbrellas on 95th Street” became a weekend fixture in the eyes of our neighbors and many would stop in to visit, to see what we were up to, to find out who we are, what we believed, “who” we prayed to; many people “walking by”</a:t>
            </a:r>
          </a:p>
        </p:txBody>
      </p:sp>
    </p:spTree>
    <p:extLst>
      <p:ext uri="{BB962C8B-B14F-4D97-AF65-F5344CB8AC3E}">
        <p14:creationId xmlns:p14="http://schemas.microsoft.com/office/powerpoint/2010/main" val="664596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(even in Johnson County) would stop and pray with the ladies and guys of the prayer team wavers, if just to receive a prayer for their concerns and worries. On many an occasion, it would seem that those seeking prayer just needed prayer time with their “grandma” or their “aunt”, something that G-d had provided in this instance and their countenance and their spirit being refreshed or confronted in that moment</a:t>
            </a:r>
          </a:p>
        </p:txBody>
      </p:sp>
    </p:spTree>
    <p:extLst>
      <p:ext uri="{BB962C8B-B14F-4D97-AF65-F5344CB8AC3E}">
        <p14:creationId xmlns:p14="http://schemas.microsoft.com/office/powerpoint/2010/main" val="743218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Throughout the summer heatwave conditions that plagued our efforts, the Ruakh would always provide a breeze at just the right moment, as we prayed with and were blessed in providing and receiving overwhelming examples of “Lovingkindness” that was truly a gift from the Ruakh and the Throne Room of G-d.</a:t>
            </a:r>
          </a:p>
          <a:p>
            <a:pPr marL="0" indent="0">
              <a:buNone/>
            </a:pPr>
            <a:endParaRPr lang="en-US" sz="4000" dirty="0"/>
          </a:p>
        </p:txBody>
      </p:sp>
    </p:spTree>
    <p:extLst>
      <p:ext uri="{BB962C8B-B14F-4D97-AF65-F5344CB8AC3E}">
        <p14:creationId xmlns:p14="http://schemas.microsoft.com/office/powerpoint/2010/main" val="2360862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Conclusion: was that there is great and passionate divergence, of opinion and as Tevye said, “You are also right.”  Obey the executive order </a:t>
            </a:r>
            <a:r>
              <a:rPr lang="en-US" sz="4000" u="sng" dirty="0"/>
              <a:t>or</a:t>
            </a:r>
            <a:r>
              <a:rPr lang="en-US" sz="4000" dirty="0"/>
              <a:t> resist the over-reach. </a:t>
            </a:r>
          </a:p>
          <a:p>
            <a:pPr marL="0" indent="0">
              <a:buNone/>
            </a:pPr>
            <a:r>
              <a:rPr lang="en-US" sz="4000" dirty="0"/>
              <a:t>However, there is an underlying </a:t>
            </a:r>
            <a:r>
              <a:rPr lang="en-US" sz="4000" u="sng" dirty="0"/>
              <a:t>passionate</a:t>
            </a:r>
            <a:r>
              <a:rPr lang="en-US" sz="4000" dirty="0"/>
              <a:t> principle:</a:t>
            </a:r>
          </a:p>
        </p:txBody>
      </p:sp>
    </p:spTree>
    <p:extLst>
      <p:ext uri="{BB962C8B-B14F-4D97-AF65-F5344CB8AC3E}">
        <p14:creationId xmlns:p14="http://schemas.microsoft.com/office/powerpoint/2010/main" val="1039788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l">
              <a:buNone/>
            </a:pPr>
            <a:r>
              <a:rPr lang="en-US" sz="3200" dirty="0"/>
              <a:t>On a couple of Shabbat’s, people driving in would tell of a passage of scripture that G-d had placed in their hearts and their minds, and in several occasions the passage of scripture was the same as the people in the car before them, a gentle reminder of the Ruakh that He was truly at work in the lives and concerns of all who drove in.</a:t>
            </a:r>
            <a:endParaRPr lang="en-US" sz="1100" dirty="0"/>
          </a:p>
        </p:txBody>
      </p:sp>
    </p:spTree>
    <p:extLst>
      <p:ext uri="{BB962C8B-B14F-4D97-AF65-F5344CB8AC3E}">
        <p14:creationId xmlns:p14="http://schemas.microsoft.com/office/powerpoint/2010/main" val="477465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l">
              <a:buNone/>
            </a:pPr>
            <a:r>
              <a:rPr lang="en-US" sz="3200" dirty="0"/>
              <a:t>And there was that one afternoon, when two total strangers pulled in, got out of their car with the words, “we need to be saved.” In all of my days, I never would have imagined, but in all of my days of standing in the blistering sun, on the parking lot in 105 degree heat, I wouldn’t have missed this for the world and all its riches.</a:t>
            </a:r>
            <a:endParaRPr lang="en-US" sz="1400" dirty="0"/>
          </a:p>
        </p:txBody>
      </p:sp>
    </p:spTree>
    <p:extLst>
      <p:ext uri="{BB962C8B-B14F-4D97-AF65-F5344CB8AC3E}">
        <p14:creationId xmlns:p14="http://schemas.microsoft.com/office/powerpoint/2010/main" val="3652507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lgn="l">
              <a:buNone/>
            </a:pPr>
            <a:r>
              <a:rPr lang="en-US" sz="4000" dirty="0"/>
              <a:t>There were many who drove in; the homeless, penniless, lost in the world and lost in their sins and knowing they needed the saving grace of their Messiah if they were ever to see heaven. Those who had loved ones sick with COVID, </a:t>
            </a:r>
            <a:endParaRPr lang="en-US" sz="1800" dirty="0"/>
          </a:p>
        </p:txBody>
      </p:sp>
    </p:spTree>
    <p:extLst>
      <p:ext uri="{BB962C8B-B14F-4D97-AF65-F5344CB8AC3E}">
        <p14:creationId xmlns:p14="http://schemas.microsoft.com/office/powerpoint/2010/main" val="744856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70000" lnSpcReduction="20000"/>
          </a:bodyPr>
          <a:lstStyle/>
          <a:p>
            <a:pPr marL="0" indent="0" algn="l">
              <a:buNone/>
            </a:pPr>
            <a:r>
              <a:rPr lang="en-US" sz="4000" dirty="0"/>
              <a:t>sick in the hospital, those who had loves ones die and those who had loved ones who had ended their lives way to early, they all needed prayer and love that could only have come from G-d.</a:t>
            </a:r>
          </a:p>
          <a:p>
            <a:pPr marL="0" indent="0" algn="l">
              <a:buNone/>
            </a:pPr>
            <a:r>
              <a:rPr lang="en-US" sz="4000" dirty="0"/>
              <a:t>This “Season of Outreach” took its toll on each of us who participated, but we were strengthened and refreshed, as G-d through the presence of the Ruakh led us and guided us and lifted us through these times. </a:t>
            </a:r>
          </a:p>
          <a:p>
            <a:pPr marL="0" indent="0" algn="l">
              <a:buNone/>
            </a:pPr>
            <a:r>
              <a:rPr lang="en-US" sz="4000" dirty="0"/>
              <a:t>I look forward to the “Seasons of Outreach” in the summers to come. </a:t>
            </a:r>
          </a:p>
        </p:txBody>
      </p:sp>
    </p:spTree>
    <p:extLst>
      <p:ext uri="{BB962C8B-B14F-4D97-AF65-F5344CB8AC3E}">
        <p14:creationId xmlns:p14="http://schemas.microsoft.com/office/powerpoint/2010/main" val="3538864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lgn="l">
              <a:buNone/>
            </a:pPr>
            <a:r>
              <a:rPr lang="en-US" sz="4000" dirty="0"/>
              <a:t>The sun will be hot, the challenges many, the enemy will have his hackles up and the attacks are coming, but as my grandmother would say, “if the enemy isn’t </a:t>
            </a:r>
            <a:r>
              <a:rPr lang="en-US" sz="4000" dirty="0" err="1"/>
              <a:t>hittin</a:t>
            </a:r>
            <a:r>
              <a:rPr lang="en-US" sz="4000" dirty="0"/>
              <a:t>’ you from all sides, then you must be </a:t>
            </a:r>
            <a:r>
              <a:rPr lang="en-US" sz="4000" dirty="0" err="1"/>
              <a:t>sittin</a:t>
            </a:r>
            <a:r>
              <a:rPr lang="en-US" sz="4000" dirty="0"/>
              <a:t>’ in the wrong pew.” </a:t>
            </a:r>
          </a:p>
        </p:txBody>
      </p:sp>
    </p:spTree>
    <p:extLst>
      <p:ext uri="{BB962C8B-B14F-4D97-AF65-F5344CB8AC3E}">
        <p14:creationId xmlns:p14="http://schemas.microsoft.com/office/powerpoint/2010/main" val="1939532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lgn="l">
              <a:buNone/>
            </a:pPr>
            <a:r>
              <a:rPr lang="en-US" sz="4000" dirty="0"/>
              <a:t>I thank G-d for his blessing, grace, tender mercies and this Praise of Thanksgiving  this year, would be coupled with the prayer, that we might be afforded the opportunity to do it all again, next year. </a:t>
            </a:r>
          </a:p>
          <a:p>
            <a:pPr marL="0" indent="0" algn="l">
              <a:buNone/>
            </a:pPr>
            <a:r>
              <a:rPr lang="en-US" sz="4000" dirty="0"/>
              <a:t>See you on the Parking Lot !!!</a:t>
            </a:r>
          </a:p>
        </p:txBody>
      </p:sp>
    </p:spTree>
    <p:extLst>
      <p:ext uri="{BB962C8B-B14F-4D97-AF65-F5344CB8AC3E}">
        <p14:creationId xmlns:p14="http://schemas.microsoft.com/office/powerpoint/2010/main" val="144625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37805"/>
            <a:ext cx="8382000" cy="47366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endParaRPr lang="en-US" sz="4000" dirty="0"/>
          </a:p>
          <a:p>
            <a:pPr marL="0" indent="0" algn="ctr">
              <a:buNone/>
            </a:pPr>
            <a:r>
              <a:rPr lang="en-US" sz="4000" dirty="0"/>
              <a:t>Thanksgiving Americana</a:t>
            </a:r>
          </a:p>
        </p:txBody>
      </p:sp>
    </p:spTree>
    <p:extLst>
      <p:ext uri="{BB962C8B-B14F-4D97-AF65-F5344CB8AC3E}">
        <p14:creationId xmlns:p14="http://schemas.microsoft.com/office/powerpoint/2010/main" val="2076455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9DB4D0B-FF27-420A-95C5-ECB2D7E7CFD2}"/>
              </a:ext>
            </a:extLst>
          </p:cNvPr>
          <p:cNvPicPr>
            <a:picLocks noChangeAspect="1"/>
          </p:cNvPicPr>
          <p:nvPr/>
        </p:nvPicPr>
        <p:blipFill>
          <a:blip r:embed="rId3"/>
          <a:stretch>
            <a:fillRect/>
          </a:stretch>
        </p:blipFill>
        <p:spPr>
          <a:xfrm>
            <a:off x="2057400" y="216917"/>
            <a:ext cx="5029200" cy="4709665"/>
          </a:xfrm>
          <a:prstGeom prst="rect">
            <a:avLst/>
          </a:prstGeom>
        </p:spPr>
      </p:pic>
    </p:spTree>
    <p:extLst>
      <p:ext uri="{BB962C8B-B14F-4D97-AF65-F5344CB8AC3E}">
        <p14:creationId xmlns:p14="http://schemas.microsoft.com/office/powerpoint/2010/main" val="1725256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 August 1619, a pirate ship, the White Lion, stopped at Jamestown and traded 20-some captive Africans for food. The Africans were treated as indentured servants and most were soon released. </a:t>
            </a:r>
            <a:endParaRPr lang="en-US" sz="3200" dirty="0"/>
          </a:p>
        </p:txBody>
      </p:sp>
    </p:spTree>
    <p:extLst>
      <p:ext uri="{BB962C8B-B14F-4D97-AF65-F5344CB8AC3E}">
        <p14:creationId xmlns:p14="http://schemas.microsoft.com/office/powerpoint/2010/main" val="3138048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Fifteen months later, in November 1620, an English ship blown off course on its way to Virginia ended up off the barren coast of Massachusetts. It landed more than 100 men, women and children. Those voyagers founded Plymouth Colony. </a:t>
            </a:r>
          </a:p>
        </p:txBody>
      </p:sp>
    </p:spTree>
    <p:extLst>
      <p:ext uri="{BB962C8B-B14F-4D97-AF65-F5344CB8AC3E}">
        <p14:creationId xmlns:p14="http://schemas.microsoft.com/office/powerpoint/2010/main" val="4252944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Eph 4.2-4 </a:t>
            </a:r>
            <a:r>
              <a:rPr lang="en-US" sz="4000" dirty="0"/>
              <a:t>Always be humble, gentle and patient, bearing with one another in love,  and making every effort to preserve the unity the Spirit gives through the binding power of shalom.  There  is one body and one Spirit, just as when you were called you were called to one hope.</a:t>
            </a:r>
          </a:p>
        </p:txBody>
      </p:sp>
    </p:spTree>
    <p:extLst>
      <p:ext uri="{BB962C8B-B14F-4D97-AF65-F5344CB8AC3E}">
        <p14:creationId xmlns:p14="http://schemas.microsoft.com/office/powerpoint/2010/main" val="3785754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Which event mattered more? Last year, the New York Times declared that the arrival of the captives in Virginia was the “true beginning” of America — an America that the Times characterized as a “slavocracy.” The Times calls its campaign to promote this story The 1619 Project.</a:t>
            </a:r>
          </a:p>
        </p:txBody>
      </p:sp>
    </p:spTree>
    <p:extLst>
      <p:ext uri="{BB962C8B-B14F-4D97-AF65-F5344CB8AC3E}">
        <p14:creationId xmlns:p14="http://schemas.microsoft.com/office/powerpoint/2010/main" val="1354043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EFE2B0F8-C3E2-4D0A-B980-ECC1CED98E55}"/>
              </a:ext>
            </a:extLst>
          </p:cNvPr>
          <p:cNvPicPr>
            <a:picLocks noChangeAspect="1"/>
          </p:cNvPicPr>
          <p:nvPr/>
        </p:nvPicPr>
        <p:blipFill>
          <a:blip r:embed="rId3"/>
          <a:stretch>
            <a:fillRect/>
          </a:stretch>
        </p:blipFill>
        <p:spPr>
          <a:xfrm>
            <a:off x="304800" y="371847"/>
            <a:ext cx="8553597" cy="4409703"/>
          </a:xfrm>
          <a:prstGeom prst="rect">
            <a:avLst/>
          </a:prstGeom>
        </p:spPr>
      </p:pic>
    </p:spTree>
    <p:extLst>
      <p:ext uri="{BB962C8B-B14F-4D97-AF65-F5344CB8AC3E}">
        <p14:creationId xmlns:p14="http://schemas.microsoft.com/office/powerpoint/2010/main" val="722914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 this video, Wilfred Reilly, Associate Professor of Political Science at Kentucky State University, responds to The 1619 Project’s major claims.</a:t>
            </a:r>
          </a:p>
        </p:txBody>
      </p:sp>
    </p:spTree>
    <p:extLst>
      <p:ext uri="{BB962C8B-B14F-4D97-AF65-F5344CB8AC3E}">
        <p14:creationId xmlns:p14="http://schemas.microsoft.com/office/powerpoint/2010/main" val="3960424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4218B5C4-1AEC-43B7-869E-85DB6F0E9423}"/>
              </a:ext>
            </a:extLst>
          </p:cNvPr>
          <p:cNvPicPr>
            <a:picLocks noChangeAspect="1"/>
          </p:cNvPicPr>
          <p:nvPr/>
        </p:nvPicPr>
        <p:blipFill>
          <a:blip r:embed="rId3"/>
          <a:stretch>
            <a:fillRect/>
          </a:stretch>
        </p:blipFill>
        <p:spPr>
          <a:xfrm>
            <a:off x="186310" y="296983"/>
            <a:ext cx="8771380" cy="4549534"/>
          </a:xfrm>
          <a:prstGeom prst="rect">
            <a:avLst/>
          </a:prstGeom>
        </p:spPr>
      </p:pic>
    </p:spTree>
    <p:extLst>
      <p:ext uri="{BB962C8B-B14F-4D97-AF65-F5344CB8AC3E}">
        <p14:creationId xmlns:p14="http://schemas.microsoft.com/office/powerpoint/2010/main" val="4192959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746AD0F-894E-4054-AD86-7350EA22702D}"/>
              </a:ext>
            </a:extLst>
          </p:cNvPr>
          <p:cNvPicPr>
            <a:picLocks noChangeAspect="1"/>
          </p:cNvPicPr>
          <p:nvPr/>
        </p:nvPicPr>
        <p:blipFill>
          <a:blip r:embed="rId3"/>
          <a:stretch>
            <a:fillRect/>
          </a:stretch>
        </p:blipFill>
        <p:spPr>
          <a:xfrm>
            <a:off x="838200" y="320335"/>
            <a:ext cx="7524958" cy="4537416"/>
          </a:xfrm>
          <a:prstGeom prst="rect">
            <a:avLst/>
          </a:prstGeom>
        </p:spPr>
      </p:pic>
    </p:spTree>
    <p:extLst>
      <p:ext uri="{BB962C8B-B14F-4D97-AF65-F5344CB8AC3E}">
        <p14:creationId xmlns:p14="http://schemas.microsoft.com/office/powerpoint/2010/main" val="4033283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5908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Victor Glover, astronaut on the ISS, from Space X, 250 mi. up.</a:t>
            </a:r>
          </a:p>
        </p:txBody>
      </p:sp>
      <p:pic>
        <p:nvPicPr>
          <p:cNvPr id="3" name="Picture 2">
            <a:extLst>
              <a:ext uri="{FF2B5EF4-FFF2-40B4-BE49-F238E27FC236}">
                <a16:creationId xmlns:a16="http://schemas.microsoft.com/office/drawing/2014/main" id="{6268205D-2591-458F-B1F6-AB7CB77A2BEA}"/>
              </a:ext>
            </a:extLst>
          </p:cNvPr>
          <p:cNvPicPr>
            <a:picLocks noChangeAspect="1"/>
          </p:cNvPicPr>
          <p:nvPr/>
        </p:nvPicPr>
        <p:blipFill rotWithShape="1">
          <a:blip r:embed="rId3">
            <a:extLst>
              <a:ext uri="{28A0092B-C50C-407E-A947-70E740481C1C}">
                <a14:useLocalDpi xmlns:a14="http://schemas.microsoft.com/office/drawing/2010/main" val="0"/>
              </a:ext>
            </a:extLst>
          </a:blip>
          <a:srcRect l="4151" t="50000" r="4536"/>
          <a:stretch/>
        </p:blipFill>
        <p:spPr>
          <a:xfrm>
            <a:off x="2895600" y="209550"/>
            <a:ext cx="5943600" cy="4559011"/>
          </a:xfrm>
          <a:prstGeom prst="rect">
            <a:avLst/>
          </a:prstGeom>
        </p:spPr>
      </p:pic>
    </p:spTree>
    <p:extLst>
      <p:ext uri="{BB962C8B-B14F-4D97-AF65-F5344CB8AC3E}">
        <p14:creationId xmlns:p14="http://schemas.microsoft.com/office/powerpoint/2010/main" val="3406805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37805"/>
            <a:ext cx="8382000" cy="47366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200" dirty="0"/>
              <a:t>Lori Wilson testimony</a:t>
            </a:r>
          </a:p>
        </p:txBody>
      </p:sp>
    </p:spTree>
    <p:extLst>
      <p:ext uri="{BB962C8B-B14F-4D97-AF65-F5344CB8AC3E}">
        <p14:creationId xmlns:p14="http://schemas.microsoft.com/office/powerpoint/2010/main" val="1741475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effectLst/>
                <a:latin typeface="Arial Rounded MT Bold" panose="020F0704030504030204" pitchFamily="34" charset="0"/>
                <a:ea typeface="Calibri" panose="020F0502020204030204" pitchFamily="34" charset="0"/>
                <a:cs typeface="Arial" panose="020B0604020202020204" pitchFamily="34" charset="0"/>
              </a:rPr>
              <a:t>We need to turn thanksgiving into thanks-living.</a:t>
            </a:r>
          </a:p>
          <a:p>
            <a:pPr marL="0" indent="0">
              <a:buNone/>
            </a:pPr>
            <a:r>
              <a:rPr lang="en-US" sz="4000" dirty="0">
                <a:effectLst/>
                <a:latin typeface="Arial Rounded MT Bold" panose="020F0704030504030204" pitchFamily="34" charset="0"/>
                <a:ea typeface="Calibri" panose="020F0502020204030204" pitchFamily="34" charset="0"/>
                <a:cs typeface="Arial" panose="020B0604020202020204" pitchFamily="34" charset="0"/>
              </a:rPr>
              <a:t>And yet in America all around we can find those who are grumbly hateful rather than humbly grateful. </a:t>
            </a:r>
            <a:endParaRPr lang="en-US" sz="7200" dirty="0"/>
          </a:p>
        </p:txBody>
      </p:sp>
    </p:spTree>
    <p:extLst>
      <p:ext uri="{BB962C8B-B14F-4D97-AF65-F5344CB8AC3E}">
        <p14:creationId xmlns:p14="http://schemas.microsoft.com/office/powerpoint/2010/main" val="1812225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You do not come to service to praise the Lord. You are to bring your praise with you to service. You don't commence your praise here, you continue. </a:t>
            </a:r>
          </a:p>
        </p:txBody>
      </p:sp>
    </p:spTree>
    <p:extLst>
      <p:ext uri="{BB962C8B-B14F-4D97-AF65-F5344CB8AC3E}">
        <p14:creationId xmlns:p14="http://schemas.microsoft.com/office/powerpoint/2010/main" val="2166891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34.2 </a:t>
            </a:r>
            <a:r>
              <a:rPr lang="en-US" sz="4000" dirty="0"/>
              <a:t>I will bless </a:t>
            </a:r>
            <a:r>
              <a:rPr lang="en-US" sz="4000" cap="small" dirty="0"/>
              <a:t>Adoni</a:t>
            </a:r>
            <a:r>
              <a:rPr lang="en-US" sz="4000" dirty="0"/>
              <a:t> </a:t>
            </a:r>
            <a:r>
              <a:rPr lang="en-US" sz="4000" dirty="0">
                <a:solidFill>
                  <a:srgbClr val="FFFF99"/>
                </a:solidFill>
              </a:rPr>
              <a:t>at all times</a:t>
            </a:r>
            <a:r>
              <a:rPr lang="en-US" sz="4000" dirty="0"/>
              <a:t>. His praise is </a:t>
            </a:r>
            <a:r>
              <a:rPr lang="en-US" sz="4000" dirty="0">
                <a:solidFill>
                  <a:srgbClr val="FFFF99"/>
                </a:solidFill>
              </a:rPr>
              <a:t>continually</a:t>
            </a:r>
            <a:r>
              <a:rPr lang="en-US" sz="4000" dirty="0"/>
              <a:t> in my mouth.</a:t>
            </a:r>
          </a:p>
        </p:txBody>
      </p:sp>
    </p:spTree>
    <p:extLst>
      <p:ext uri="{BB962C8B-B14F-4D97-AF65-F5344CB8AC3E}">
        <p14:creationId xmlns:p14="http://schemas.microsoft.com/office/powerpoint/2010/main" val="4273329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buNone/>
            </a:pPr>
            <a:r>
              <a:rPr lang="en-US" sz="4000" dirty="0"/>
              <a:t>Besides, the  detailed regulation of religious institutions may end shortly.</a:t>
            </a:r>
          </a:p>
        </p:txBody>
      </p:sp>
    </p:spTree>
    <p:extLst>
      <p:ext uri="{BB962C8B-B14F-4D97-AF65-F5344CB8AC3E}">
        <p14:creationId xmlns:p14="http://schemas.microsoft.com/office/powerpoint/2010/main" val="13274376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 y="209550"/>
            <a:ext cx="8458200" cy="4648200"/>
          </a:xfrm>
        </p:spPr>
        <p:txBody>
          <a:bodyPr>
            <a:normAutofit fontScale="85000" lnSpcReduction="20000"/>
          </a:bodyPr>
          <a:lstStyle/>
          <a:p>
            <a:r>
              <a:rPr lang="en-US" sz="4400" baseline="30000" dirty="0" err="1">
                <a:cs typeface="David" panose="020E0502060401010101" pitchFamily="34" charset="-79"/>
              </a:rPr>
              <a:t>T’hillim</a:t>
            </a:r>
            <a:r>
              <a:rPr lang="en-US" sz="4400" baseline="30000" dirty="0">
                <a:cs typeface="David" panose="020E0502060401010101" pitchFamily="34" charset="-79"/>
              </a:rPr>
              <a:t> Ps 43 </a:t>
            </a:r>
            <a:r>
              <a:rPr lang="en-US" sz="4400" dirty="0">
                <a:cs typeface="David" panose="020E0502060401010101" pitchFamily="34" charset="-79"/>
              </a:rPr>
              <a:t>I will come to the altar of God, </a:t>
            </a:r>
            <a:r>
              <a:rPr lang="en-US" sz="4400" dirty="0">
                <a:solidFill>
                  <a:srgbClr val="FFFF99"/>
                </a:solidFill>
                <a:cs typeface="David" panose="020E0502060401010101" pitchFamily="34" charset="-79"/>
              </a:rPr>
              <a:t>to G-d my exceeding joy, </a:t>
            </a:r>
          </a:p>
          <a:p>
            <a:r>
              <a:rPr lang="en-US" sz="4400" dirty="0">
                <a:cs typeface="David" panose="020E0502060401010101" pitchFamily="34" charset="-79"/>
              </a:rPr>
              <a:t>I will bring the fruit of my lips</a:t>
            </a:r>
          </a:p>
          <a:p>
            <a:pPr rtl="1"/>
            <a:endParaRPr lang="en-US" sz="4400" b="1" dirty="0">
              <a:latin typeface="David" panose="020E0502060401010101" pitchFamily="34" charset="-79"/>
              <a:cs typeface="David" panose="020E0502060401010101" pitchFamily="34" charset="-79"/>
            </a:endParaRPr>
          </a:p>
          <a:p>
            <a:pPr rtl="1"/>
            <a:r>
              <a:rPr lang="he-IL" sz="4400" b="1" dirty="0">
                <a:latin typeface="David" panose="020E0502060401010101" pitchFamily="34" charset="-79"/>
                <a:cs typeface="David" panose="020E0502060401010101" pitchFamily="34" charset="-79"/>
              </a:rPr>
              <a:t>אָבוֹא אֶל מִזְבֵּחַ אֱלֹהִים אֶל אֵל שִׂמְחַת גִּילִי</a:t>
            </a:r>
          </a:p>
          <a:p>
            <a:r>
              <a:rPr lang="en-US" sz="3600" i="1" dirty="0">
                <a:cs typeface="David" panose="020E0502060401010101" pitchFamily="34" charset="-79"/>
              </a:rPr>
              <a:t>Avo el </a:t>
            </a:r>
            <a:r>
              <a:rPr lang="en-US" sz="3600" i="1" dirty="0" err="1">
                <a:cs typeface="David" panose="020E0502060401010101" pitchFamily="34" charset="-79"/>
              </a:rPr>
              <a:t>mizbakh</a:t>
            </a:r>
            <a:r>
              <a:rPr lang="en-US" sz="3600" i="1" dirty="0">
                <a:cs typeface="David" panose="020E0502060401010101" pitchFamily="34" charset="-79"/>
              </a:rPr>
              <a:t> Elohim </a:t>
            </a:r>
          </a:p>
          <a:p>
            <a:r>
              <a:rPr lang="en-US" sz="3600" i="1" dirty="0">
                <a:cs typeface="David" panose="020E0502060401010101" pitchFamily="34" charset="-79"/>
              </a:rPr>
              <a:t>el </a:t>
            </a:r>
            <a:r>
              <a:rPr lang="en-US" sz="3600" i="1" dirty="0" err="1">
                <a:cs typeface="David" panose="020E0502060401010101" pitchFamily="34" charset="-79"/>
              </a:rPr>
              <a:t>El</a:t>
            </a:r>
            <a:r>
              <a:rPr lang="en-US" sz="3600" i="1" dirty="0">
                <a:cs typeface="David" panose="020E0502060401010101" pitchFamily="34" charset="-79"/>
              </a:rPr>
              <a:t> </a:t>
            </a:r>
            <a:r>
              <a:rPr lang="en-US" sz="3600" i="1" dirty="0" err="1">
                <a:cs typeface="David" panose="020E0502060401010101" pitchFamily="34" charset="-79"/>
              </a:rPr>
              <a:t>simkhat</a:t>
            </a:r>
            <a:r>
              <a:rPr lang="en-US" sz="3600" i="1" dirty="0">
                <a:cs typeface="David" panose="020E0502060401010101" pitchFamily="34" charset="-79"/>
              </a:rPr>
              <a:t> </a:t>
            </a:r>
            <a:r>
              <a:rPr lang="en-US" sz="3600" i="1" dirty="0" err="1">
                <a:cs typeface="David" panose="020E0502060401010101" pitchFamily="34" charset="-79"/>
              </a:rPr>
              <a:t>gili</a:t>
            </a:r>
            <a:endParaRPr lang="en-US" sz="1600" b="1" i="1" dirty="0">
              <a:latin typeface="David" panose="020E0502060401010101" pitchFamily="34" charset="-79"/>
              <a:cs typeface="David" panose="020E0502060401010101" pitchFamily="34" charset="-79"/>
            </a:endParaRPr>
          </a:p>
          <a:p>
            <a:pPr rtl="1"/>
            <a:r>
              <a:rPr lang="he-IL" sz="4400" b="1" dirty="0">
                <a:latin typeface="David" panose="020E0502060401010101" pitchFamily="34" charset="-79"/>
                <a:cs typeface="David" panose="020E0502060401010101" pitchFamily="34" charset="-79"/>
              </a:rPr>
              <a:t>אַקְרִיב פְּרִי שְׂפָתַי לְפָנֶיךָ </a:t>
            </a:r>
            <a:endParaRPr lang="en-US" sz="4400" b="1" dirty="0">
              <a:latin typeface="David" panose="020E0502060401010101" pitchFamily="34" charset="-79"/>
              <a:cs typeface="David" panose="020E0502060401010101" pitchFamily="34" charset="-79"/>
            </a:endParaRPr>
          </a:p>
          <a:p>
            <a:pPr rtl="1"/>
            <a:r>
              <a:rPr lang="en-US" sz="3600" i="1" dirty="0" err="1">
                <a:cs typeface="David" panose="020E0502060401010101" pitchFamily="34" charset="-79"/>
              </a:rPr>
              <a:t>Akriv</a:t>
            </a:r>
            <a:r>
              <a:rPr lang="en-US" sz="3600" i="1" dirty="0">
                <a:cs typeface="David" panose="020E0502060401010101" pitchFamily="34" charset="-79"/>
              </a:rPr>
              <a:t> </a:t>
            </a:r>
            <a:r>
              <a:rPr lang="en-US" sz="3600" i="1" dirty="0" err="1">
                <a:cs typeface="David" panose="020E0502060401010101" pitchFamily="34" charset="-79"/>
              </a:rPr>
              <a:t>pri</a:t>
            </a:r>
            <a:r>
              <a:rPr lang="en-US" sz="3600" i="1" dirty="0">
                <a:cs typeface="David" panose="020E0502060401010101" pitchFamily="34" charset="-79"/>
              </a:rPr>
              <a:t> </a:t>
            </a:r>
            <a:r>
              <a:rPr lang="en-US" sz="3600" i="1" dirty="0" err="1">
                <a:cs typeface="David" panose="020E0502060401010101" pitchFamily="34" charset="-79"/>
              </a:rPr>
              <a:t>sfati</a:t>
            </a:r>
            <a:r>
              <a:rPr lang="en-US" sz="3600" i="1" dirty="0">
                <a:cs typeface="David" panose="020E0502060401010101" pitchFamily="34" charset="-79"/>
              </a:rPr>
              <a:t> </a:t>
            </a:r>
            <a:r>
              <a:rPr lang="en-US" sz="3600" i="1" dirty="0" err="1">
                <a:cs typeface="David" panose="020E0502060401010101" pitchFamily="34" charset="-79"/>
              </a:rPr>
              <a:t>lefaneikha</a:t>
            </a:r>
            <a:endParaRPr lang="en-US" sz="3600" i="1" dirty="0">
              <a:cs typeface="David" panose="020E0502060401010101" pitchFamily="34" charset="-79"/>
            </a:endParaRPr>
          </a:p>
        </p:txBody>
      </p:sp>
    </p:spTree>
    <p:extLst>
      <p:ext uri="{BB962C8B-B14F-4D97-AF65-F5344CB8AC3E}">
        <p14:creationId xmlns:p14="http://schemas.microsoft.com/office/powerpoint/2010/main" val="3934224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199660"/>
            <a:ext cx="8534399" cy="47342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1Tim.4.7-8</a:t>
            </a:r>
            <a:r>
              <a:rPr lang="en-US" sz="4000" dirty="0"/>
              <a:t> Train, exercise yourself in godliness. For physical exercise has some benefit; but godliness is beneficial for all things, holding promise for both the present life and the one to come.</a:t>
            </a:r>
          </a:p>
          <a:p>
            <a:pPr marL="0" indent="0">
              <a:buNone/>
            </a:pPr>
            <a:r>
              <a:rPr lang="en-US" sz="4000" dirty="0">
                <a:solidFill>
                  <a:srgbClr val="FFFF99"/>
                </a:solidFill>
              </a:rPr>
              <a:t>We don’t achieve godliness, but we grow in it or NOT!</a:t>
            </a:r>
          </a:p>
        </p:txBody>
      </p:sp>
    </p:spTree>
    <p:extLst>
      <p:ext uri="{BB962C8B-B14F-4D97-AF65-F5344CB8AC3E}">
        <p14:creationId xmlns:p14="http://schemas.microsoft.com/office/powerpoint/2010/main" val="1815131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4953000" y="285749"/>
            <a:ext cx="3886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After hip surgery, my physical therapist said that this muscle is traumatized and atrophied, as is the part of the brain that signals to it.</a:t>
            </a:r>
          </a:p>
        </p:txBody>
      </p:sp>
      <p:pic>
        <p:nvPicPr>
          <p:cNvPr id="1026" name="Picture 2" descr="Clamshell Exercise for Knee, Back, Hip, and Ankle Pain - Lilly Physical  Therapy in Edmonds-Shoreline WA | Free Screening">
            <a:extLst>
              <a:ext uri="{FF2B5EF4-FFF2-40B4-BE49-F238E27FC236}">
                <a16:creationId xmlns:a16="http://schemas.microsoft.com/office/drawing/2014/main" id="{168897BA-B2DB-4FCC-B04D-5268F070A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85" y="28575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04D9D6-DB80-43A6-9888-6312498EA6E6}"/>
              </a:ext>
            </a:extLst>
          </p:cNvPr>
          <p:cNvSpPr txBox="1"/>
          <p:nvPr/>
        </p:nvSpPr>
        <p:spPr>
          <a:xfrm>
            <a:off x="379491" y="285749"/>
            <a:ext cx="4392485" cy="646331"/>
          </a:xfrm>
          <a:prstGeom prst="rect">
            <a:avLst/>
          </a:prstGeom>
          <a:noFill/>
        </p:spPr>
        <p:txBody>
          <a:bodyPr wrap="none" rtlCol="0">
            <a:spAutoFit/>
          </a:bodyPr>
          <a:lstStyle/>
          <a:p>
            <a:pPr algn="l"/>
            <a:r>
              <a:rPr lang="en-US" sz="3600" dirty="0">
                <a:solidFill>
                  <a:schemeClr val="tx1"/>
                </a:solidFill>
              </a:rPr>
              <a:t>Clamshell exercise</a:t>
            </a:r>
          </a:p>
        </p:txBody>
      </p:sp>
    </p:spTree>
    <p:extLst>
      <p:ext uri="{BB962C8B-B14F-4D97-AF65-F5344CB8AC3E}">
        <p14:creationId xmlns:p14="http://schemas.microsoft.com/office/powerpoint/2010/main" val="17683170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199660"/>
            <a:ext cx="8534399" cy="47342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1Tim.4.7-8</a:t>
            </a:r>
            <a:r>
              <a:rPr lang="en-US" sz="4000" dirty="0"/>
              <a:t> Train, exercise yourself in godliness. For physical exercise has some benefit; but godliness is beneficial for all things, holding promise for both the present life and the one to come.</a:t>
            </a:r>
          </a:p>
          <a:p>
            <a:pPr marL="0" indent="0">
              <a:buNone/>
            </a:pPr>
            <a:r>
              <a:rPr lang="en-US" sz="4000" dirty="0">
                <a:solidFill>
                  <a:srgbClr val="FFFF99"/>
                </a:solidFill>
              </a:rPr>
              <a:t>We don’t achieve godliness, but we grow in it or NOT!</a:t>
            </a:r>
          </a:p>
        </p:txBody>
      </p:sp>
    </p:spTree>
    <p:extLst>
      <p:ext uri="{BB962C8B-B14F-4D97-AF65-F5344CB8AC3E}">
        <p14:creationId xmlns:p14="http://schemas.microsoft.com/office/powerpoint/2010/main" val="16876466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28600" y="514350"/>
            <a:ext cx="8534400" cy="4191000"/>
          </a:xfrm>
        </p:spPr>
        <p:txBody>
          <a:bodyPr>
            <a:normAutofit fontScale="77500" lnSpcReduction="20000"/>
          </a:bodyPr>
          <a:lstStyle/>
          <a:p>
            <a:pPr rtl="1"/>
            <a:r>
              <a:rPr lang="en-US" sz="4800" dirty="0">
                <a:cs typeface="David" panose="020E0502060401010101" pitchFamily="34" charset="-79"/>
              </a:rPr>
              <a:t>Come and rejoice and give Him glory</a:t>
            </a:r>
          </a:p>
          <a:p>
            <a:pPr rtl="1"/>
            <a:endParaRPr lang="en-US" sz="4800" b="1" dirty="0">
              <a:latin typeface="David" panose="020E0502060401010101" pitchFamily="34" charset="-79"/>
              <a:cs typeface="David" panose="020E0502060401010101" pitchFamily="34" charset="-79"/>
            </a:endParaRPr>
          </a:p>
          <a:p>
            <a:pPr rtl="1"/>
            <a:r>
              <a:rPr lang="he-IL" sz="4800" b="1" dirty="0">
                <a:latin typeface="David" panose="020E0502060401010101" pitchFamily="34" charset="-79"/>
                <a:cs typeface="David" panose="020E0502060401010101" pitchFamily="34" charset="-79"/>
              </a:rPr>
              <a:t>נָגִילָה וְנִשְׂמְּחָה וְנִתַּן לוֹ כָּבוֹד</a:t>
            </a:r>
            <a:endParaRPr lang="en-US" sz="4800" b="1" dirty="0">
              <a:latin typeface="David" panose="020E0502060401010101" pitchFamily="34" charset="-79"/>
              <a:cs typeface="David" panose="020E0502060401010101" pitchFamily="34" charset="-79"/>
            </a:endParaRPr>
          </a:p>
          <a:p>
            <a:r>
              <a:rPr lang="en-US" sz="3600" i="1" dirty="0" err="1">
                <a:cs typeface="David" panose="020E0502060401010101" pitchFamily="34" charset="-79"/>
              </a:rPr>
              <a:t>Nagila</a:t>
            </a:r>
            <a:r>
              <a:rPr lang="en-US" sz="3600" i="1" dirty="0">
                <a:cs typeface="David" panose="020E0502060401010101" pitchFamily="34" charset="-79"/>
              </a:rPr>
              <a:t> </a:t>
            </a:r>
            <a:r>
              <a:rPr lang="en-US" sz="3600" i="1" dirty="0" err="1">
                <a:cs typeface="David" panose="020E0502060401010101" pitchFamily="34" charset="-79"/>
              </a:rPr>
              <a:t>v’nis’mekha</a:t>
            </a:r>
            <a:r>
              <a:rPr lang="en-US" sz="3600" i="1" dirty="0">
                <a:cs typeface="David" panose="020E0502060401010101" pitchFamily="34" charset="-79"/>
              </a:rPr>
              <a:t> </a:t>
            </a:r>
            <a:r>
              <a:rPr lang="en-US" sz="3600" i="1" dirty="0" err="1">
                <a:cs typeface="David" panose="020E0502060401010101" pitchFamily="34" charset="-79"/>
              </a:rPr>
              <a:t>V’nitan</a:t>
            </a:r>
            <a:r>
              <a:rPr lang="en-US" sz="3600" i="1" dirty="0">
                <a:cs typeface="David" panose="020E0502060401010101" pitchFamily="34" charset="-79"/>
              </a:rPr>
              <a:t> lo </a:t>
            </a:r>
            <a:r>
              <a:rPr lang="en-US" sz="3600" i="1" dirty="0" err="1">
                <a:cs typeface="David" panose="020E0502060401010101" pitchFamily="34" charset="-79"/>
              </a:rPr>
              <a:t>kavod</a:t>
            </a:r>
            <a:endParaRPr lang="en-US" sz="3600" i="1" dirty="0">
              <a:cs typeface="David" panose="020E0502060401010101" pitchFamily="34" charset="-79"/>
            </a:endParaRPr>
          </a:p>
          <a:p>
            <a:pPr lvl="0" rtl="1"/>
            <a:endParaRPr lang="en-US" sz="3600" i="1" dirty="0">
              <a:solidFill>
                <a:srgbClr val="FFFFFF"/>
              </a:solidFill>
              <a:cs typeface="David" panose="020E0502060401010101" pitchFamily="34" charset="-79"/>
            </a:endParaRPr>
          </a:p>
          <a:p>
            <a:pPr lvl="0"/>
            <a:endParaRPr lang="en-US" sz="3600" i="1" dirty="0">
              <a:cs typeface="David" panose="020E0502060401010101" pitchFamily="34" charset="-79"/>
            </a:endParaRPr>
          </a:p>
          <a:p>
            <a:pPr lvl="0"/>
            <a:r>
              <a:rPr lang="en-US" sz="4000" dirty="0">
                <a:cs typeface="David" panose="020E0502060401010101" pitchFamily="34" charset="-79"/>
              </a:rPr>
              <a:t>Rejoicing and giving Yeshua praise, is warfare that glorifies G-d!</a:t>
            </a:r>
          </a:p>
          <a:p>
            <a:pPr lvl="0" rtl="1"/>
            <a:endParaRPr lang="en-US" sz="3600" i="1" dirty="0">
              <a:cs typeface="David" panose="020E0502060401010101" pitchFamily="34" charset="-79"/>
            </a:endParaRPr>
          </a:p>
          <a:p>
            <a:endParaRPr lang="en-US" sz="3600" i="1" dirty="0">
              <a:cs typeface="David" panose="020E0502060401010101" pitchFamily="34" charset="-79"/>
            </a:endParaRPr>
          </a:p>
        </p:txBody>
      </p:sp>
    </p:spTree>
    <p:extLst>
      <p:ext uri="{BB962C8B-B14F-4D97-AF65-F5344CB8AC3E}">
        <p14:creationId xmlns:p14="http://schemas.microsoft.com/office/powerpoint/2010/main" val="3047916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69.31-32 </a:t>
            </a:r>
            <a:r>
              <a:rPr lang="en-US" sz="4000" dirty="0"/>
              <a:t>I will praise God’s Name with a song, and magnify Him with praise. It will please Adonai better than an ox or a bull with horns and hoofs.</a:t>
            </a:r>
          </a:p>
        </p:txBody>
      </p:sp>
    </p:spTree>
    <p:extLst>
      <p:ext uri="{BB962C8B-B14F-4D97-AF65-F5344CB8AC3E}">
        <p14:creationId xmlns:p14="http://schemas.microsoft.com/office/powerpoint/2010/main" val="959232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141.2 </a:t>
            </a:r>
            <a:r>
              <a:rPr lang="en-US" sz="4000" dirty="0"/>
              <a:t>May my prayer be set before You like incense. May the lifting up of my hands be like the evening sacrifice.</a:t>
            </a:r>
          </a:p>
        </p:txBody>
      </p:sp>
    </p:spTree>
    <p:extLst>
      <p:ext uri="{BB962C8B-B14F-4D97-AF65-F5344CB8AC3E}">
        <p14:creationId xmlns:p14="http://schemas.microsoft.com/office/powerpoint/2010/main" val="2009285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C3A1EFD-BBA4-482E-9354-EA25449B6DD7}"/>
              </a:ext>
            </a:extLst>
          </p:cNvPr>
          <p:cNvPicPr/>
          <p:nvPr/>
        </p:nvPicPr>
        <p:blipFill>
          <a:blip r:embed="rId3"/>
          <a:stretch>
            <a:fillRect/>
          </a:stretch>
        </p:blipFill>
        <p:spPr>
          <a:xfrm>
            <a:off x="304800" y="285748"/>
            <a:ext cx="8382000" cy="4495801"/>
          </a:xfrm>
          <a:prstGeom prst="rect">
            <a:avLst/>
          </a:prstGeom>
        </p:spPr>
      </p:pic>
    </p:spTree>
    <p:extLst>
      <p:ext uri="{BB962C8B-B14F-4D97-AF65-F5344CB8AC3E}">
        <p14:creationId xmlns:p14="http://schemas.microsoft.com/office/powerpoint/2010/main" val="17207701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Outline of this message</a:t>
            </a:r>
          </a:p>
          <a:p>
            <a:pPr marL="401638" indent="-401638">
              <a:buFont typeface="+mj-lt"/>
              <a:buAutoNum type="arabicPeriod"/>
            </a:pPr>
            <a:r>
              <a:rPr lang="en-US" sz="4000" dirty="0"/>
              <a:t>Why we give thanks and praise.</a:t>
            </a:r>
          </a:p>
          <a:p>
            <a:pPr marL="401638" indent="-401638">
              <a:buFont typeface="+mj-lt"/>
              <a:buAutoNum type="arabicPeriod"/>
            </a:pPr>
            <a:r>
              <a:rPr lang="en-US" sz="4000" dirty="0"/>
              <a:t>Meaning of the word “Jew.”</a:t>
            </a:r>
          </a:p>
          <a:p>
            <a:pPr marL="401638" indent="-401638">
              <a:buFont typeface="+mj-lt"/>
              <a:buAutoNum type="arabicPeriod"/>
            </a:pPr>
            <a:r>
              <a:rPr lang="en-US" sz="4000" dirty="0"/>
              <a:t>Americana Thanksgiving</a:t>
            </a:r>
          </a:p>
          <a:p>
            <a:pPr marL="401638" indent="-401638">
              <a:buFont typeface="+mj-lt"/>
              <a:buAutoNum type="arabicPeriod"/>
            </a:pPr>
            <a:r>
              <a:rPr lang="en-US" sz="4000" dirty="0"/>
              <a:t>Exhortations</a:t>
            </a:r>
          </a:p>
        </p:txBody>
      </p:sp>
    </p:spTree>
    <p:extLst>
      <p:ext uri="{BB962C8B-B14F-4D97-AF65-F5344CB8AC3E}">
        <p14:creationId xmlns:p14="http://schemas.microsoft.com/office/powerpoint/2010/main" val="2674553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Luke 17:11-17 </a:t>
            </a:r>
            <a:r>
              <a:rPr lang="en-US" sz="4000" dirty="0"/>
              <a:t>Now one of them, when he saw that he was healed, came back, glorifying God with a loud voice.  </a:t>
            </a:r>
            <a:r>
              <a:rPr lang="en-US" sz="4000" dirty="0">
                <a:solidFill>
                  <a:srgbClr val="FFFF99"/>
                </a:solidFill>
              </a:rPr>
              <a:t>And he fell at Yeshua’s feet, facedown, giving Him thanks</a:t>
            </a:r>
            <a:r>
              <a:rPr lang="en-US" sz="4000" dirty="0"/>
              <a:t>. And he was a Samaritan.</a:t>
            </a:r>
          </a:p>
        </p:txBody>
      </p:sp>
    </p:spTree>
    <p:extLst>
      <p:ext uri="{BB962C8B-B14F-4D97-AF65-F5344CB8AC3E}">
        <p14:creationId xmlns:p14="http://schemas.microsoft.com/office/powerpoint/2010/main" val="7933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261996"/>
            <a:ext cx="1752601" cy="46195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2800" dirty="0"/>
              <a:t>Supreme</a:t>
            </a:r>
            <a:r>
              <a:rPr lang="en-US" sz="4000" dirty="0"/>
              <a:t> </a:t>
            </a:r>
            <a:r>
              <a:rPr lang="en-US" sz="2800" dirty="0"/>
              <a:t>Court of the United States</a:t>
            </a:r>
          </a:p>
        </p:txBody>
      </p:sp>
      <p:pic>
        <p:nvPicPr>
          <p:cNvPr id="1026" name="Picture 2" descr="House Democrats Reportedly Prep Bill To Limit U.S. Supreme Court Justice  Terms To 18 Years">
            <a:extLst>
              <a:ext uri="{FF2B5EF4-FFF2-40B4-BE49-F238E27FC236}">
                <a16:creationId xmlns:a16="http://schemas.microsoft.com/office/drawing/2014/main" id="{60E696C1-6FCD-4DFE-89E1-D3602AE09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61996"/>
            <a:ext cx="70104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6213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11668" y="234103"/>
            <a:ext cx="2315004" cy="46998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dirty="0"/>
              <a:t> </a:t>
            </a:r>
            <a:r>
              <a:rPr lang="en-US" sz="3600" dirty="0" err="1"/>
              <a:t>Shaunti</a:t>
            </a:r>
            <a:r>
              <a:rPr lang="en-US" sz="3600" dirty="0"/>
              <a:t> &amp; Jeff </a:t>
            </a:r>
            <a:r>
              <a:rPr lang="en-US" sz="3600" dirty="0" err="1"/>
              <a:t>Feldhahn</a:t>
            </a:r>
            <a:r>
              <a:rPr lang="en-US" sz="3600" dirty="0"/>
              <a:t> &amp; kids</a:t>
            </a:r>
          </a:p>
          <a:p>
            <a:pPr marL="0" indent="0">
              <a:buNone/>
            </a:pPr>
            <a:r>
              <a:rPr lang="en-US" sz="3600" i="1" dirty="0"/>
              <a:t>For Men Only</a:t>
            </a:r>
          </a:p>
          <a:p>
            <a:pPr marL="0" indent="0">
              <a:buNone/>
            </a:pPr>
            <a:r>
              <a:rPr lang="en-US" sz="3200" i="1" dirty="0"/>
              <a:t>Kindness Challenge</a:t>
            </a:r>
          </a:p>
        </p:txBody>
      </p:sp>
      <p:pic>
        <p:nvPicPr>
          <p:cNvPr id="1026" name="Picture 2" descr="My Story - Shaunti Feldhahn">
            <a:extLst>
              <a:ext uri="{FF2B5EF4-FFF2-40B4-BE49-F238E27FC236}">
                <a16:creationId xmlns:a16="http://schemas.microsoft.com/office/drawing/2014/main" id="{684EF626-4EC5-48C1-907D-574CCB7A68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6671" y="257175"/>
            <a:ext cx="61722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140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err="1"/>
              <a:t>Shaunti</a:t>
            </a:r>
            <a:r>
              <a:rPr lang="en-US" sz="4000" dirty="0"/>
              <a:t> </a:t>
            </a:r>
            <a:r>
              <a:rPr lang="en-US" sz="4000" dirty="0" err="1"/>
              <a:t>Feldhan</a:t>
            </a:r>
            <a:r>
              <a:rPr lang="en-US" sz="4000" dirty="0"/>
              <a:t> Yep, it’s official. I was sick all last week and received my lab results back on Friday night with the news that I have COVID-19. It has been quite a journey, as I have been pretty sick for most of the past week and although slightly better now, it seems to be a lingering type of illness. </a:t>
            </a:r>
          </a:p>
        </p:txBody>
      </p:sp>
    </p:spTree>
    <p:extLst>
      <p:ext uri="{BB962C8B-B14F-4D97-AF65-F5344CB8AC3E}">
        <p14:creationId xmlns:p14="http://schemas.microsoft.com/office/powerpoint/2010/main" val="3668780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But while this can be troublesome, I am also very aware that there is a command in scripture that says we are supposed to rejoice in our sufferings. We’re supposed to be thankful, even for our trials—and God really means that! </a:t>
            </a:r>
          </a:p>
        </p:txBody>
      </p:sp>
    </p:spTree>
    <p:extLst>
      <p:ext uri="{BB962C8B-B14F-4D97-AF65-F5344CB8AC3E}">
        <p14:creationId xmlns:p14="http://schemas.microsoft.com/office/powerpoint/2010/main" val="8550151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 I made a list of reasons why I’m thankful I have COVID-19. And I want to share it with you, to encourage you to also look for things to be thankful for when your Thanksgiving may not look the way you imagined:</a:t>
            </a:r>
          </a:p>
        </p:txBody>
      </p:sp>
    </p:spTree>
    <p:extLst>
      <p:ext uri="{BB962C8B-B14F-4D97-AF65-F5344CB8AC3E}">
        <p14:creationId xmlns:p14="http://schemas.microsoft.com/office/powerpoint/2010/main" val="7398904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10000"/>
          </a:bodyPr>
          <a:lstStyle/>
          <a:p>
            <a:r>
              <a:rPr lang="en-US" sz="4000" dirty="0"/>
              <a:t>It is forcing me to slow down and have literal quiet time. </a:t>
            </a:r>
          </a:p>
          <a:p>
            <a:r>
              <a:rPr lang="en-US" sz="4000" dirty="0"/>
              <a:t>I appreciate family and community so much more now and will do so even more when I am out of quarantine.</a:t>
            </a:r>
          </a:p>
          <a:p>
            <a:r>
              <a:rPr lang="en-US" sz="4000" dirty="0"/>
              <a:t>Being sick makes me appreciate how much my body does for me during normal times</a:t>
            </a:r>
            <a:r>
              <a:rPr lang="en-US" sz="4000" dirty="0">
                <a:solidFill>
                  <a:srgbClr val="FFFF99"/>
                </a:solidFill>
              </a:rPr>
              <a:t>. I will never take breathing for granted again!</a:t>
            </a:r>
          </a:p>
        </p:txBody>
      </p:sp>
    </p:spTree>
    <p:extLst>
      <p:ext uri="{BB962C8B-B14F-4D97-AF65-F5344CB8AC3E}">
        <p14:creationId xmlns:p14="http://schemas.microsoft.com/office/powerpoint/2010/main" val="19230214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311098" y="438150"/>
            <a:ext cx="8507321" cy="4343400"/>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"Today’s [Thursday, Dec. 3] ruling by the Supreme Court provides great relief for churches and places of worship. </a:t>
            </a:r>
            <a:r>
              <a:rPr lang="en-US" sz="4000" dirty="0">
                <a:solidFill>
                  <a:srgbClr val="FFFF99"/>
                </a:solidFill>
              </a:rPr>
              <a:t>The handwriting is now on the wall.</a:t>
            </a:r>
            <a:r>
              <a:rPr lang="en-US" sz="4000" dirty="0"/>
              <a:t> The final days of Governor Gavin Newsom's 'color-coded executive edicts' banning worship are numbered and coming to an end. It is past time to end these unconstitutional restrictions on places of worship.""</a:t>
            </a:r>
          </a:p>
        </p:txBody>
      </p:sp>
    </p:spTree>
    <p:extLst>
      <p:ext uri="{BB962C8B-B14F-4D97-AF65-F5344CB8AC3E}">
        <p14:creationId xmlns:p14="http://schemas.microsoft.com/office/powerpoint/2010/main" val="1559835061"/>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137243</TotalTime>
  <Words>4685</Words>
  <Application>Microsoft Office PowerPoint</Application>
  <PresentationFormat>On-screen Show (16:9)</PresentationFormat>
  <Paragraphs>439</Paragraphs>
  <Slides>85</Slides>
  <Notes>85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Arial</vt:lpstr>
      <vt:lpstr>Arial Rounded MT Bold</vt:lpstr>
      <vt:lpstr>Calibri</vt:lpstr>
      <vt:lpstr>Calibri Light</vt:lpstr>
      <vt:lpstr>David</vt:lpstr>
      <vt:lpstr>Helvetica</vt:lpstr>
      <vt:lpstr>Times New Roman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3891</cp:revision>
  <dcterms:created xsi:type="dcterms:W3CDTF">2006-04-21T19:34:43Z</dcterms:created>
  <dcterms:modified xsi:type="dcterms:W3CDTF">2020-12-05T14:49:28Z</dcterms:modified>
</cp:coreProperties>
</file>