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0" r:id="rId2"/>
    <p:sldMasterId id="2147483704" r:id="rId3"/>
    <p:sldMasterId id="2147483706" r:id="rId4"/>
    <p:sldMasterId id="2147483709" r:id="rId5"/>
  </p:sldMasterIdLst>
  <p:notesMasterIdLst>
    <p:notesMasterId r:id="rId90"/>
  </p:notesMasterIdLst>
  <p:handoutMasterIdLst>
    <p:handoutMasterId r:id="rId91"/>
  </p:handoutMasterIdLst>
  <p:sldIdLst>
    <p:sldId id="2045" r:id="rId6"/>
    <p:sldId id="61278" r:id="rId7"/>
    <p:sldId id="61153" r:id="rId8"/>
    <p:sldId id="61143" r:id="rId9"/>
    <p:sldId id="348" r:id="rId10"/>
    <p:sldId id="61211" r:id="rId11"/>
    <p:sldId id="61229" r:id="rId12"/>
    <p:sldId id="61184" r:id="rId13"/>
    <p:sldId id="61185" r:id="rId14"/>
    <p:sldId id="61208" r:id="rId15"/>
    <p:sldId id="61230" r:id="rId16"/>
    <p:sldId id="61231" r:id="rId17"/>
    <p:sldId id="61217" r:id="rId18"/>
    <p:sldId id="61218" r:id="rId19"/>
    <p:sldId id="61221" r:id="rId20"/>
    <p:sldId id="61227" r:id="rId21"/>
    <p:sldId id="61219" r:id="rId22"/>
    <p:sldId id="61228" r:id="rId23"/>
    <p:sldId id="61279" r:id="rId24"/>
    <p:sldId id="61222" r:id="rId25"/>
    <p:sldId id="61232" r:id="rId26"/>
    <p:sldId id="61224" r:id="rId27"/>
    <p:sldId id="61282" r:id="rId28"/>
    <p:sldId id="61225" r:id="rId29"/>
    <p:sldId id="61250" r:id="rId30"/>
    <p:sldId id="61226" r:id="rId31"/>
    <p:sldId id="61239" r:id="rId32"/>
    <p:sldId id="61235" r:id="rId33"/>
    <p:sldId id="61234" r:id="rId34"/>
    <p:sldId id="61252" r:id="rId35"/>
    <p:sldId id="61236" r:id="rId36"/>
    <p:sldId id="61237" r:id="rId37"/>
    <p:sldId id="61281" r:id="rId38"/>
    <p:sldId id="61243" r:id="rId39"/>
    <p:sldId id="61241" r:id="rId40"/>
    <p:sldId id="61146" r:id="rId41"/>
    <p:sldId id="61142" r:id="rId42"/>
    <p:sldId id="61149" r:id="rId43"/>
    <p:sldId id="61147" r:id="rId44"/>
    <p:sldId id="61148" r:id="rId45"/>
    <p:sldId id="61244" r:id="rId46"/>
    <p:sldId id="61249" r:id="rId47"/>
    <p:sldId id="61245" r:id="rId48"/>
    <p:sldId id="61242" r:id="rId49"/>
    <p:sldId id="61283" r:id="rId50"/>
    <p:sldId id="61253" r:id="rId51"/>
    <p:sldId id="61238" r:id="rId52"/>
    <p:sldId id="61251" r:id="rId53"/>
    <p:sldId id="61254" r:id="rId54"/>
    <p:sldId id="61255" r:id="rId55"/>
    <p:sldId id="61284" r:id="rId56"/>
    <p:sldId id="61260" r:id="rId57"/>
    <p:sldId id="61258" r:id="rId58"/>
    <p:sldId id="61261" r:id="rId59"/>
    <p:sldId id="61265" r:id="rId60"/>
    <p:sldId id="61259" r:id="rId61"/>
    <p:sldId id="61266" r:id="rId62"/>
    <p:sldId id="61267" r:id="rId63"/>
    <p:sldId id="61285" r:id="rId64"/>
    <p:sldId id="61268" r:id="rId65"/>
    <p:sldId id="61269" r:id="rId66"/>
    <p:sldId id="61263" r:id="rId67"/>
    <p:sldId id="61264" r:id="rId68"/>
    <p:sldId id="61256" r:id="rId69"/>
    <p:sldId id="61270" r:id="rId70"/>
    <p:sldId id="61274" r:id="rId71"/>
    <p:sldId id="61271" r:id="rId72"/>
    <p:sldId id="61272" r:id="rId73"/>
    <p:sldId id="61141" r:id="rId74"/>
    <p:sldId id="61275" r:id="rId75"/>
    <p:sldId id="61276" r:id="rId76"/>
    <p:sldId id="61273" r:id="rId77"/>
    <p:sldId id="61214" r:id="rId78"/>
    <p:sldId id="61215" r:id="rId79"/>
    <p:sldId id="61277" r:id="rId80"/>
    <p:sldId id="61150" r:id="rId81"/>
    <p:sldId id="61159" r:id="rId82"/>
    <p:sldId id="61161" r:id="rId83"/>
    <p:sldId id="61170" r:id="rId84"/>
    <p:sldId id="61160" r:id="rId85"/>
    <p:sldId id="61171" r:id="rId86"/>
    <p:sldId id="61286" r:id="rId87"/>
    <p:sldId id="61216" r:id="rId88"/>
    <p:sldId id="256" r:id="rId89"/>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405" autoAdjust="0"/>
    <p:restoredTop sz="86567" autoAdjust="0"/>
  </p:normalViewPr>
  <p:slideViewPr>
    <p:cSldViewPr>
      <p:cViewPr varScale="1">
        <p:scale>
          <a:sx n="107" d="100"/>
          <a:sy n="107" d="100"/>
        </p:scale>
        <p:origin x="126" y="288"/>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2.1to 2.4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 22, 2020 5780</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2.1to 2.4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 22, 2020 5780</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orbes.com/sites/jamiecartereurope/2020/02/12/voyager-1s-iconic-pale-blue-dot-photo-is-30-years-old-so-nasa-made-a-new-one/#1d3481401ac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orbes.com/sites/jamiecartereurope/2020/02/12/voyager-1s-iconic-pale-blue-dot-photo-is-30-years-old-so-nasa-made-a-new-one/#1d3481401ac6"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templeinstitute.org/new-location.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commandyourbusiness.com/2013/11/22/do-details-matter-veterans-know-the-answer/"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commandyourbusiness.com/2013/11/22/do-details-matter-veterans-know-the-answer/"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commandyourbusiness.com/2013/11/22/do-details-matter-veterans-know-the-answer/"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commandyourbusiness.com/2013/11/22/do-details-matter-veterans-know-the-answer/"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commandyourbusiness.com/2013/11/22/do-details-matter-veterans-know-the-answer/"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charismanews.com/opinion/in-the-line-of-fire/79971-as-we-mindlessly-careen-our-way-down-the-slippery-slope?utm_source=In%20the%20Line%20of%20Fire&amp;utm_medium=email&amp;utm_content=subscriber_id:5194514&amp;utm_campaign=Blogger%20-%20Michael%20Brown%20-%202020-02-18"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harismanews.com/opinion/in-the-line-of-fire/79971-as-we-mindlessly-careen-our-way-down-the-slippery-slope?utm_source=In%20the%20Line%20of%20Fire&amp;utm_medium=email&amp;utm_content=subscriber_id:5194514&amp;utm_campaign=Blogger%20-%20Michael%20Brown%20-%202020-02-18"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charismanews.com/opinion/in-the-line-of-fire/79971-as-we-mindlessly-careen-our-way-down-the-slippery-slope?utm_source=In%20the%20Line%20of%20Fire&amp;utm_medium=email&amp;utm_content=subscriber_id:5194514&amp;utm_campaign=Blogger%20-%20Michael%20Brown%20-%202020-02-18"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charismanews.com/opinion/in-the-line-of-fire/79971-as-we-mindlessly-careen-our-way-down-the-slippery-slope?utm_source=In%20the%20Line%20of%20Fire&amp;utm_medium=email&amp;utm_content=subscriber_id:5194514&amp;utm_campaign=Blogger%20-%20Michael%20Brown%20-%202020-02-18"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charismanews.com/opinion/in-the-line-of-fire/79971-as-we-mindlessly-careen-our-way-down-the-slippery-slope?utm_source=In%20the%20Line%20of%20Fire&amp;utm_medium=email&amp;utm_content=subscriber_id:5194514&amp;utm_campaign=Blogger%20-%20Michael%20Brown%20-%202020-02-18"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selfmarriageceremonies.com/"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youtu.be/gm4Wh16twhw"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chvnradio.com/christian-news/revival-in-brazil-140-000-people-attend-christian-gathering"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chvnradio.com/christian-news/revival-in-brazil-140-000-people-attend-christian-gathering"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beit-hallel.org/2020/02/18/true_lasting_peace/"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1.cbn.com/cbnnews/us/2020/february/wave-after-wave-of-people-broken-before-the-lord-tn-pastor-tells-news-about-revival-sweeping-his-city-nbsp?cpid=%3AID%3A-35952-%3ADT%3A-2020-02-18-19%3A14%3A48-%3AUS%3A-SW1-%3ACN%3A-CP1-%3APO%3A-NC1-%3AME%3A-SU1-%3ASO%3A-FB1-%3ASP%3A-NW1-%3APF%3A-TX1-&amp;fbclid=IwAR2Mm7rFfyoQ2YolwcW98lrR8yq-3z7U_Xi9JekUNaaOGkJUzm_nyZmWEV8"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worthynews.com/47227-locust-plague-begins-to-spread-from-africa-to-middle-east-and-asia?utm_source=Worthy+Brief&amp;utm_campaign=a3351cfd2d-EMAIL_CAMPAIGN_2020_02_19_05_02&amp;utm_medium=email&amp;utm_term=0_d1151ee7ea-a3351cfd2d-104018657"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google.com/search?q=locust+swarms+in+africa&amp;safe=active&amp;sxsrf=ACYBGNTKVEzGUO10Y5loQX3X3VJReI7q7Q:1581695654183&amp;source=lnms&amp;tbm=isch&amp;sa=X&amp;ved=2ahUKEwiazfC8s9HnAhUOS6wKHYkjCq0Q_AUoAXoECA0QAw&amp;biw=1280&amp;bih=902&amp;dpr=1#imgrc=oyunmiZf7g_N4M"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worthynews.com/47138-christians-deploy-to-help-east-africans-against-locust-swarms-as-big-as-major-cities?utm_source=Worthy+Brief&amp;utm_campaign=ee779e6038-EMAIL_CAMPAIGN_2020_02_14_04_15&amp;utm_medium=email&amp;utm_term=0_d1151ee7ea-ee779e6038-104018657"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worthynews.com/47138-christians-deploy-to-help-east-africans-against-locust-swarms-as-big-as-major-cities?utm_source=Worthy+Brief&amp;utm_campaign=ee779e6038-EMAIL_CAMPAIGN_2020_02_14_04_15&amp;utm_medium=email&amp;utm_term=0_d1151ee7ea-ee779e6038-104018657"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worthynews.com/47138-christians-deploy-to-help-east-africans-against-locust-swarms-as-big-as-major-cities?utm_source=Worthy+Brief&amp;utm_campaign=ee779e6038-EMAIL_CAMPAIGN_2020_02_14_04_15&amp;utm_medium=email&amp;utm_term=0_d1151ee7ea-ee779e6038-104018657"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google.com/search?q=locust+swarms+in+africa&amp;safe=active&amp;sxsrf=ACYBGNTKVEzGUO10Y5loQX3X3VJReI7q7Q:1581695654183&amp;source=lnms&amp;tbm=isch&amp;sa=X&amp;ved=2ahUKEwiazfC8s9HnAhUOS6wKHYkjCq0Q_AUoAXoECA0QAw&amp;biw=1280&amp;bih=902&amp;dpr=1#imgrc=6tqss-KyIbOEaM&amp;imgdii=iPQCnyd8qBgEDM"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ogle.com/search?q=husband+and+wife+warriors&amp;safe=active&amp;sxsrf=ACYBGNTkhwmw9_9vLRyHwm5EoHZMYRla_g:1581705193470&amp;tbm=isch&amp;source=iu&amp;ictx=1&amp;fir=VPU2ZA9BTXMhoM%253A%252CuNyDU8fym4xm8M%252C_&amp;vet=1&amp;usg=AI4_-kTUippg0ERnNwEfj_jMxSFcB4It5Q&amp;sa=X&amp;ved=2ahUKEwj8x8iB19HnAhVBX60KHWVaAbQQ9QEwAHoECAoQIg#imgrc=VPU2ZA9BTXMh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2.1to 2.4 </a:t>
            </a:r>
          </a:p>
        </p:txBody>
      </p:sp>
      <p:sp>
        <p:nvSpPr>
          <p:cNvPr id="5" name="Rectangle 3"/>
          <p:cNvSpPr>
            <a:spLocks noGrp="1" noChangeArrowheads="1"/>
          </p:cNvSpPr>
          <p:nvPr>
            <p:ph type="dt" idx="1"/>
          </p:nvPr>
        </p:nvSpPr>
        <p:spPr>
          <a:ln/>
        </p:spPr>
        <p:txBody>
          <a:bodyPr/>
          <a:lstStyle/>
          <a:p>
            <a:r>
              <a:rPr lang="en-US" altLang="en-US">
                <a:solidFill>
                  <a:prstClr val="white"/>
                </a:solidFill>
              </a:rPr>
              <a:t>Feb 22, 2020 5780</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14800"/>
            <a:ext cx="6308725" cy="4648200"/>
          </a:xfrm>
        </p:spPr>
        <p:txBody>
          <a:bodyPr/>
          <a:lstStyle/>
          <a:p>
            <a:r>
              <a:rPr lang="en-US" sz="2000" b="0" i="0" kern="1200" dirty="0">
                <a:solidFill>
                  <a:schemeClr val="tx1"/>
                </a:solidFill>
                <a:effectLst/>
                <a:latin typeface="Arial Rounded MT Bold" pitchFamily="34" charset="0"/>
                <a:ea typeface="+mn-ea"/>
                <a:cs typeface="Arial" charset="0"/>
              </a:rPr>
              <a:t>Voyager 1 was 4 billion miles/6.4 billion kilometers from Earth and 32º above the ecliptic—the plane of the solar system where all of the planets orbit, more or less—when it snapped the images that became known as “Pale Blue Dot.” Earth is pictured within a light ray from the sun because, as seen from Voyager 1’s perspective, Earth was close to the sun. So Voyager 1’s wide-angle camera had to take a photo that also included the sun. Voyager 1 is now 13 billion miles distant, firmly in interstellar space.</a:t>
            </a:r>
            <a:endParaRPr lang="en-US" dirty="0">
              <a:hlinkClick r:id="rId3"/>
            </a:endParaRPr>
          </a:p>
          <a:p>
            <a:r>
              <a:rPr lang="en-US" sz="1100" dirty="0">
                <a:hlinkClick r:id="rId3"/>
              </a:rPr>
              <a:t>https://www.forbes.com/sites/jamiecartereurope/2020/02/12/voyager-1s-iconic-pale-blue-dot-photo-is-30-years-old-so-nasa-made-a-new-one/#1d3481401ac6</a:t>
            </a:r>
            <a:endParaRPr lang="en-US" sz="1100"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2.1to 2.4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2020.02.15 5780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29086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https://www.forbes.com/sites/jamiecartereurope/2020/02/12/voyager-1s-iconic-pale-blue-dot-photo-is-30-years-old-so-nasa-made-a-new-one/#1d3481401ac6</a:t>
            </a:r>
            <a:endParaRPr 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050" b="0" i="0" kern="1200" dirty="0">
              <a:solidFill>
                <a:schemeClr val="tx1"/>
              </a:solidFill>
              <a:effectLst/>
              <a:latin typeface="Arial Rounded MT Bold" pitchFamily="34"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b="0" i="0" kern="1200" dirty="0" err="1">
                <a:solidFill>
                  <a:schemeClr val="tx1"/>
                </a:solidFill>
                <a:effectLst/>
                <a:latin typeface="Arial Rounded MT Bold" pitchFamily="34" charset="0"/>
                <a:ea typeface="+mn-ea"/>
                <a:cs typeface="Arial" charset="0"/>
              </a:rPr>
              <a:t>Yanel</a:t>
            </a:r>
            <a:r>
              <a:rPr lang="en-US" sz="1050" b="0" i="0" kern="1200" dirty="0">
                <a:solidFill>
                  <a:schemeClr val="tx1"/>
                </a:solidFill>
                <a:effectLst/>
                <a:latin typeface="Arial Rounded MT Bold" pitchFamily="34" charset="0"/>
                <a:ea typeface="+mn-ea"/>
                <a:cs typeface="Arial" charset="0"/>
              </a:rPr>
              <a:t>:  I did signal analysis involved in the telemetry from both </a:t>
            </a:r>
            <a:r>
              <a:rPr lang="en-US" sz="1050" b="0" i="0" kern="1200" dirty="0" err="1">
                <a:solidFill>
                  <a:schemeClr val="tx1"/>
                </a:solidFill>
                <a:effectLst/>
                <a:latin typeface="Arial Rounded MT Bold" pitchFamily="34" charset="0"/>
                <a:ea typeface="+mn-ea"/>
                <a:cs typeface="Arial" charset="0"/>
              </a:rPr>
              <a:t>Vogayers</a:t>
            </a:r>
            <a:r>
              <a:rPr lang="en-US" sz="1050" b="0" i="0" kern="1200" dirty="0">
                <a:solidFill>
                  <a:schemeClr val="tx1"/>
                </a:solidFill>
                <a:effectLst/>
                <a:latin typeface="Arial Rounded MT Bold" pitchFamily="34" charset="0"/>
                <a:ea typeface="+mn-ea"/>
                <a:cs typeface="Arial" charset="0"/>
              </a:rPr>
              <a:t> and the Pioneers missions. But I was in high school or college while trajectories were being worked out.</a:t>
            </a:r>
          </a:p>
          <a:p>
            <a:endParaRPr lang="en-US" sz="1050"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2.1to 2.4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2020.02.15 5780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10888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Negative view. </a:t>
            </a:r>
          </a:p>
          <a:p>
            <a:r>
              <a:rPr lang="en-US" dirty="0"/>
              <a:t>Travesties of our time.  60 million abortions. Impurity.   Servant hearts.   Loving hearts.   Giving hearts.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2.1to 2.4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2020.02.15 5780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51116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Positive view.  We ARE winning.</a:t>
            </a:r>
          </a:p>
          <a:p>
            <a:endParaRPr lang="en-US" b="1" dirty="0"/>
          </a:p>
          <a:p>
            <a:r>
              <a:rPr lang="en-US" b="1" dirty="0"/>
              <a:t>Today’s text…</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2.1to 2.4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2020.02.15 5780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7642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https://www.templeinstitute.org/new-location.htm</a:t>
            </a:r>
            <a:endParaRPr lang="en-US" dirty="0"/>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3922271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3091857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 back through this text and expound, explain it point by point.</a:t>
            </a:r>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3622381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 back through this text and expound, explain it point by point.</a:t>
            </a:r>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348547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3441174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2.1to 2.4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indent="0">
              <a:buFont typeface="+mj-lt"/>
              <a:buNone/>
            </a:pPr>
            <a:r>
              <a:rPr lang="en-US" altLang="en-US" sz="1800" b="1" dirty="0"/>
              <a:t>Important guy!   If Patrick </a:t>
            </a:r>
            <a:r>
              <a:rPr lang="en-US" altLang="en-US" sz="1800" b="1" dirty="0" err="1"/>
              <a:t>Mahomes</a:t>
            </a:r>
            <a:r>
              <a:rPr lang="en-US" altLang="en-US" sz="1800" b="1" dirty="0"/>
              <a:t> walked into our service, would we honor him?   </a:t>
            </a:r>
          </a:p>
        </p:txBody>
      </p:sp>
    </p:spTree>
    <p:extLst>
      <p:ext uri="{BB962C8B-B14F-4D97-AF65-F5344CB8AC3E}">
        <p14:creationId xmlns:p14="http://schemas.microsoft.com/office/powerpoint/2010/main" val="2008739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1725788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111098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4276363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4152147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134639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http://commandyourbusiness.com/2013/11/22/do-details-matter-veterans-know-the-answer/</a:t>
            </a:r>
            <a:endParaRPr lang="en-US" dirty="0"/>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190074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267200"/>
            <a:ext cx="6232525" cy="46482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They were wanting to deliver a certain sound.  We are wanting to receive a certain glorious message of holiness, uncontaminated.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Pay attention!</a:t>
            </a:r>
          </a:p>
          <a:p>
            <a:endParaRPr lang="en-US" sz="1200" dirty="0">
              <a:hlinkClick r:id="rId3"/>
            </a:endParaRPr>
          </a:p>
          <a:p>
            <a:r>
              <a:rPr lang="en-US" sz="1200" dirty="0">
                <a:hlinkClick r:id="rId3"/>
              </a:rPr>
              <a:t>http://commandyourbusiness.com/2013/11/22/do-details-matter-veterans-know-the-answer/</a:t>
            </a:r>
            <a:endParaRPr lang="en-US" sz="1200" dirty="0"/>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2703224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http://commandyourbusiness.com/2013/11/22/do-details-matter-veterans-know-the-answer/</a:t>
            </a:r>
            <a:endParaRPr lang="en-US" dirty="0"/>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911556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hlinkClick r:id="rId3"/>
              </a:rPr>
              <a:t>http://commandyourbusiness.com/2013/11/22/do-details-matter-veterans-know-the-answer/</a:t>
            </a:r>
            <a:endParaRPr lang="en-US" dirty="0"/>
          </a:p>
          <a:p>
            <a:endParaRPr lang="en-US" dirty="0"/>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2148460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hlinkClick r:id="rId3"/>
              </a:rPr>
              <a:t>http://commandyourbusiness.com/2013/11/22/do-details-matter-veterans-know-the-answer/</a:t>
            </a:r>
            <a:endParaRPr lang="en-US" dirty="0"/>
          </a:p>
          <a:p>
            <a:endParaRPr lang="en-US" b="1" dirty="0"/>
          </a:p>
          <a:p>
            <a:r>
              <a:rPr lang="en-US" b="1" dirty="0"/>
              <a:t>We can miss the way.  There are ideas that sound right, but teach a Yeshua who will not empower and save us: is Messiah but NOT G-d.   Or delete a book of the Bible.  Or exalt other writings.  Pay attention to Him!</a:t>
            </a:r>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1903247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30044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1948556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FF99"/>
                </a:solidFill>
              </a:rPr>
              <a:t>we must pay much more careful heed </a:t>
            </a:r>
            <a:endParaRPr lang="en-US" dirty="0"/>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296351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2077343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1623521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191000"/>
            <a:ext cx="6324600" cy="4724400"/>
          </a:xfrm>
        </p:spPr>
        <p:txBody>
          <a:bodyPr/>
          <a:lstStyle/>
          <a:p>
            <a:r>
              <a:rPr lang="en-US" dirty="0"/>
              <a:t>In 1969 I was a sophomore at Union College, a men’s college.  Parietals: rules governing visits from members of the opposite sex the men’s dormitory.  Women allowed in the dorm till 10 </a:t>
            </a:r>
            <a:r>
              <a:rPr lang="en-US" dirty="0" err="1"/>
              <a:t>p.m</a:t>
            </a:r>
            <a:r>
              <a:rPr lang="en-US" dirty="0"/>
              <a:t> on weekday nights, midnight on weekends.  I about Mar 1969 we had a vote about modifying parietals.  Voted them out.  I got saved and left for Bible college by Aug 1969, but the report.  Locker room type showers.  Shocking then.  Drift!  Get used to things. </a:t>
            </a:r>
          </a:p>
          <a:p>
            <a:r>
              <a:rPr lang="en-US" dirty="0"/>
              <a:t>Now transgender RIGHTS!</a:t>
            </a:r>
          </a:p>
          <a:p>
            <a:r>
              <a:rPr lang="en-US" dirty="0"/>
              <a:t>Novel came out called </a:t>
            </a:r>
            <a:r>
              <a:rPr lang="en-US" dirty="0" err="1"/>
              <a:t>Harrad</a:t>
            </a:r>
            <a:r>
              <a:rPr lang="en-US" dirty="0"/>
              <a:t> Experiment.  </a:t>
            </a:r>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13690979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www.charismanews.com/opinion/in-the-line-of-fire/79971-as-we-mindlessly-careen-our-way-down-the-slippery-slope?utm_source=In%20the%20Line%20of%20Fire&amp;utm_medium=email&amp;utm_content=subscriber_id:5194514&amp;utm_campaign=Blogger%20-%20Michael%20Brown%20-%202020-02-18</a:t>
            </a:r>
            <a:endParaRPr lang="en-US" sz="1050" dirty="0"/>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2421186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50" b="1" dirty="0">
                <a:solidFill>
                  <a:schemeClr val="bg1"/>
                </a:solidFill>
                <a:latin typeface="Arial Rounded MT Bold" panose="020F0704030504030204" pitchFamily="34" charset="0"/>
                <a:cs typeface="Vilna" pitchFamily="2" charset="-79"/>
              </a:rPr>
              <a:t>They are in love.  All three of them.  Now normative in our culture.</a:t>
            </a:r>
            <a:endParaRPr lang="en-US" sz="1050" b="1" dirty="0">
              <a:hlinkClick r:id="rId3"/>
            </a:endParaRPr>
          </a:p>
          <a:p>
            <a:endParaRPr lang="en-US" sz="1050" dirty="0">
              <a:hlinkClick r:id="rId3"/>
            </a:endParaRPr>
          </a:p>
          <a:p>
            <a:r>
              <a:rPr lang="en-US" sz="1050" dirty="0">
                <a:hlinkClick r:id="rId3"/>
              </a:rPr>
              <a:t>https://www.charismanews.com/opinion/in-the-line-of-fire/79971-as-we-mindlessly-careen-our-way-down-the-slippery-slope?utm_source=In%20the%20Line%20of%20Fire&amp;utm_medium=email&amp;utm_content=subscriber_id:5194514&amp;utm_campaign=Blogger%20-%20Michael%20Brown%20-%202020-02-18</a:t>
            </a:r>
            <a:endParaRPr lang="en-US" sz="1050"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2.1to 2.4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22,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51341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harismanews.com/opinion/in-the-line-of-fire/79971-as-we-mindlessly-careen-our-way-down-the-slippery-slope?utm_source=In%20the%20Line%20of%20Fire&amp;utm_medium=email&amp;utm_content=subscriber_id:5194514&amp;utm_campaign=Blogger%20-%20Michael%20Brown%20-%202020-02-18</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2.1to 2.4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22,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544637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267200"/>
            <a:ext cx="6034088" cy="4572000"/>
          </a:xfrm>
        </p:spPr>
        <p:txBody>
          <a:bodyPr/>
          <a:lstStyle/>
          <a:p>
            <a:pPr>
              <a:defRPr/>
            </a:pPr>
            <a:r>
              <a:rPr lang="en-US" b="1" dirty="0"/>
              <a:t>You might say: This is just polygamy, that’s been around since Cain.   Not so, this is worse.  It’s not just a man and two women by turns, it’s a threesome.  I don’t want to be anymore specific.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050" dirty="0">
              <a:hlinkClick r:id="rId3"/>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050" dirty="0">
              <a:hlinkClick r:id="rId3"/>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charismanews.com/opinion/in-the-line-of-fire/79971-as-we-mindlessly-careen-our-way-down-the-slippery-slope?utm_source=In%20the%20Line%20of%20Fire&amp;utm_medium=email&amp;utm_content=subscriber_id:5194514&amp;utm_campaign=Blogger%20-%20Michael%20Brown%20-%202020-02-18</a:t>
            </a:r>
            <a:endParaRPr lang="en-US" sz="1050" dirty="0"/>
          </a:p>
          <a:p>
            <a:endParaRPr lang="en-US" sz="1050"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2.1to 2.4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22,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97874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hlinkClick r:id="rId3"/>
              </a:rPr>
              <a:t>https://www.charismanews.com/opinion/in-the-line-of-fire/79971-as-we-mindlessly-careen-our-way-down-the-slippery-slope?utm_source=In%20the%20Line%20of%20Fire&amp;utm_medium=email&amp;utm_content=subscriber_id:5194514&amp;utm_campaign=Blogger%20-%20Michael%20Brown%20-%202020-02-18</a:t>
            </a:r>
            <a:endParaRPr lang="en-US" sz="2000" dirty="0"/>
          </a:p>
          <a:p>
            <a:endParaRPr lang="en-US" sz="2000" dirty="0"/>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2.1to 2.4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22,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888698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4227211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3636733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latin typeface="Arial Rounded MT Bold" panose="020F0704030504030204" pitchFamily="34" charset="0"/>
                <a:hlinkClick r:id="rId3"/>
              </a:rPr>
              <a:t>http://www.selfmarriageceremonies.com/</a:t>
            </a:r>
            <a:r>
              <a:rPr lang="en-US" sz="2000" dirty="0">
                <a:latin typeface="Arial Rounded MT Bold" panose="020F0704030504030204" pitchFamily="34" charset="0"/>
              </a:rPr>
              <a:t> </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2.1to 2.4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22,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064188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 of ferry crossing the Tennessee River.  Captain pointed the nose of the boat way upstream from the target, because he knew there was a strong current to move them downstream.</a:t>
            </a:r>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2772566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hlinkClick r:id="rId3"/>
              </a:rPr>
              <a:t>https://youtu.be/gm4Wh16twhw</a:t>
            </a:r>
            <a:r>
              <a:rPr lang="en-US" sz="2000" dirty="0"/>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20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b="1" dirty="0"/>
              <a:t>Continuing in the text…</a:t>
            </a:r>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1276937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260145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9529423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Word spoken through angels?</a:t>
            </a:r>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10487962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Zekhariah</a:t>
            </a:r>
            <a:r>
              <a:rPr lang="en-US" b="1" dirty="0"/>
              <a:t>, father of </a:t>
            </a:r>
            <a:r>
              <a:rPr lang="en-US" b="1" dirty="0" err="1"/>
              <a:t>Yokhanan</a:t>
            </a:r>
            <a:r>
              <a:rPr lang="en-US" b="1" dirty="0"/>
              <a:t>/John the immerser, who doubted the angel’s words, and was struck mute.  </a:t>
            </a:r>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2762213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6498451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38270715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Ignore deliverance, their own salvation</a:t>
            </a:r>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966333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2.1to 2.4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228600" indent="-228600">
              <a:buFont typeface="+mj-lt"/>
              <a:buAutoNum type="arabicPeriod"/>
            </a:pPr>
            <a:r>
              <a:rPr lang="en-US" altLang="en-US" sz="1050" dirty="0"/>
              <a:t>Proof of deity</a:t>
            </a:r>
          </a:p>
          <a:p>
            <a:pPr marL="228600" indent="-228600">
              <a:buFont typeface="+mj-lt"/>
              <a:buAutoNum type="arabicPeriod"/>
            </a:pPr>
            <a:r>
              <a:rPr lang="en-US" altLang="en-US" sz="1050" dirty="0"/>
              <a:t>Proof of deity</a:t>
            </a:r>
          </a:p>
          <a:p>
            <a:pPr marL="228600" indent="-228600">
              <a:buFont typeface="+mj-lt"/>
              <a:buAutoNum type="arabicPeriod"/>
            </a:pPr>
            <a:r>
              <a:rPr lang="en-US" altLang="en-US" sz="1050" dirty="0"/>
              <a:t>Midrash of deity</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altLang="en-US" sz="1050" dirty="0"/>
              <a:t>Midrash of deity</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altLang="en-US" sz="1050" dirty="0"/>
              <a:t>Midrash of deity</a:t>
            </a:r>
          </a:p>
          <a:p>
            <a:pPr marL="0" indent="0">
              <a:buFont typeface="+mj-lt"/>
              <a:buNone/>
            </a:pPr>
            <a:endParaRPr lang="en-US" altLang="en-US" sz="1050" dirty="0"/>
          </a:p>
        </p:txBody>
      </p:sp>
    </p:spTree>
    <p:extLst>
      <p:ext uri="{BB962C8B-B14F-4D97-AF65-F5344CB8AC3E}">
        <p14:creationId xmlns:p14="http://schemas.microsoft.com/office/powerpoint/2010/main" val="28650297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Ignore spreading, sharing, serving, supporting deliverance</a:t>
            </a:r>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36860930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if Patrick </a:t>
            </a:r>
            <a:r>
              <a:rPr lang="en-US" b="1" dirty="0" err="1"/>
              <a:t>Mahomes</a:t>
            </a:r>
            <a:r>
              <a:rPr lang="en-US" b="1" dirty="0"/>
              <a:t> came to our service, we wouldn’t just fawn over him, and ask for autographs. We’d ask about his walk with Yeshua.  </a:t>
            </a:r>
          </a:p>
          <a:p>
            <a:endParaRPr lang="en-US" b="1" dirty="0"/>
          </a:p>
          <a:p>
            <a:r>
              <a:rPr lang="en-US" b="1" dirty="0"/>
              <a:t>[He is a professing believer of sorts, but living with his girlfriend?]</a:t>
            </a:r>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18372695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 back through this text and expound, explain it point by point.</a:t>
            </a:r>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9856140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https://chvnradio.com/christian-news/revival-in-brazil-140-000-people-attend-christian-gathering</a:t>
            </a:r>
            <a:endParaRPr lang="en-US" dirty="0"/>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14606047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https://chvnradio.com/christian-news/revival-in-brazil-140-000-people-attend-christian-gathering</a:t>
            </a:r>
            <a:endParaRPr lang="en-US" dirty="0"/>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24096206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2391098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planning session, afterward I went to leadership and asked, do y</a:t>
            </a:r>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22386422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https://beit-hallel.org/2020/02/18/true_lasting_peace/</a:t>
            </a:r>
            <a:endParaRPr lang="en-US" dirty="0"/>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21801908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1.cbn.com/cbnnews/us/2020/february/wave-after-wave-of-people-broken-before-the-lord-tn-pastor-tells-news-about-revival-sweeping-his-city-nbsp?cpid=%3AID%3A-35952-%3ADT%3A-2020-02-18-19%3A14%3A48-%3AUS%3A-SW1-%3ACN%3A-CP1-%3APO%3A-NC1-%3AME%3A-SU1-%3ASO%3A-FB1-%3ASP%3A-NW1-%3APF%3A-TX1-&amp;fbclid=IwAR2Mm7rFfyoQ2YolwcW98lrR8yq-3z7U_Xi9JekUNaaOGkJUzm_nyZmWEV8</a:t>
            </a:r>
            <a:endParaRPr lang="en-US" dirty="0"/>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1319623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Sean’s Facebook</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2.1to 2.4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2020.02.15 5780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59323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Proof of deity</a:t>
            </a:r>
          </a:p>
          <a:p>
            <a:endParaRPr lang="en-US" dirty="0"/>
          </a:p>
          <a:p>
            <a:r>
              <a:rPr lang="en-US" b="1" dirty="0"/>
              <a:t>Model marriage</a:t>
            </a:r>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13182158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Sean’s Facebook</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2.1to 2.4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2020.02.15 5780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712654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https://www.worthynews.com/47227-locust-plague-begins-to-spread-from-africa-to-middle-east-and-asia?utm_source=Worthy+Brief&amp;utm_campaign=a3351cfd2d-EMAIL_CAMPAIGN_2020_02_19_05_02&amp;utm_medium=email&amp;utm_term=0_d1151ee7ea-a3351cfd2d-104018657</a:t>
            </a:r>
            <a:endParaRPr lang="en-US" sz="1050" dirty="0"/>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18485896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google.com/search?q=locust+swarms+in+africa&amp;safe=active&amp;sxsrf=ACYBGNTKVEzGUO10Y5loQX3X3VJReI7q7Q:1581695654183&amp;source=lnms&amp;tbm=isch&amp;sa=X&amp;ved=2ahUKEwiazfC8s9HnAhUOS6wKHYkjCq0Q_AUoAXoECA0QAw&amp;biw=1280&amp;bih=902&amp;dpr=1#imgrc=oyunmiZf7g_N4M</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2.1to 2.4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2020.02.15 5780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555752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https://www.worthynews.com/47138-christians-deploy-to-help-east-africans-against-locust-swarms-as-big-as-major-cities?utm_source=Worthy+Brief&amp;utm_campaign=ee779e6038-EMAIL_CAMPAIGN_2020_02_14_04_15&amp;utm_medium=email&amp;utm_term=0_d1151ee7ea-ee779e6038-104018657</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2.1to 2.4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2020.02.15 5780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614493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https://www.worthynews.com/47138-christians-deploy-to-help-east-africans-against-locust-swarms-as-big-as-major-cities?utm_source=Worthy+Brief&amp;utm_campaign=ee779e6038-EMAIL_CAMPAIGN_2020_02_14_04_15&amp;utm_medium=email&amp;utm_term=0_d1151ee7ea-ee779e6038-104018657</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2.1to 2.4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2020.02.15 5780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289613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https://www.worthynews.com/47138-christians-deploy-to-help-east-africans-against-locust-swarms-as-big-as-major-cities?utm_source=Worthy+Brief&amp;utm_campaign=ee779e6038-EMAIL_CAMPAIGN_2020_02_14_04_15&amp;utm_medium=email&amp;utm_term=0_d1151ee7ea-ee779e6038-104018657</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2.1to 2.4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2020.02.15 5780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181842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google.com/search?q=locust+swarms+in+africa&amp;safe=active&amp;sxsrf=ACYBGNTKVEzGUO10Y5loQX3X3VJReI7q7Q:1581695654183&amp;source=lnms&amp;tbm=isch&amp;sa=X&amp;ved=2ahUKEwiazfC8s9HnAhUOS6wKHYkjCq0Q_AUoAXoECA0QAw&amp;biw=1280&amp;bih=902&amp;dpr=1#imgrc=6tqss-KyIbOEaM&amp;imgdii=iPQCnyd8qBgEDM</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2.1to 2.4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2020.02.15 5780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66705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 back through this text and expound, explain it point by point.</a:t>
            </a:r>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32015179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14799"/>
            <a:ext cx="6232525" cy="4570413"/>
          </a:xfrm>
        </p:spPr>
        <p:txBody>
          <a:bodyPr/>
          <a:lstStyle/>
          <a:p>
            <a:r>
              <a:rPr lang="en-US" sz="1050" dirty="0">
                <a:hlinkClick r:id="rId3"/>
              </a:rPr>
              <a:t>https://www.google.com/search?q=husband+and+wife+warriors&amp;safe=active&amp;sxsrf=ACYBGNTkhwmw9_9vLRyHwm5EoHZMYRla_g:1581705193470&amp;tbm=isch&amp;source=iu&amp;ictx=1&amp;fir=VPU2ZA9BTXMhoM%253A%252CuNyDU8fym4xm8M%252C_&amp;vet=1&amp;usg=AI4_-kTUippg0ERnNwEfj_jMxSFcB4It5Q&amp;sa=X&amp;ved=2ahUKEwj8x8iB19HnAhVBX60KHWVaAbQQ9QEwAHoECAoQIg#imgrc=VPU2ZA9BTXMhoM</a:t>
            </a:r>
            <a:endParaRPr lang="en-US" sz="1050" dirty="0"/>
          </a:p>
          <a:p>
            <a:endParaRPr lang="en-US" sz="1050" dirty="0"/>
          </a:p>
          <a:p>
            <a:r>
              <a:rPr lang="en-US" sz="1800" dirty="0"/>
              <a:t>Fight in prayer, in love, in wisdom, in presentation, in communication of the Word for your marriage, your community, for Israel.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2.1to 2.4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2020.02.15 5780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92456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https://youtu.be/eJHwUruZYag</a:t>
            </a:r>
          </a:p>
          <a:p>
            <a:endParaRPr lang="en-US" dirty="0"/>
          </a:p>
          <a:p>
            <a:r>
              <a:rPr lang="en-US" b="1" dirty="0"/>
              <a:t>They have each others’ back!  Pray, serve, give, love TOGETHER!!</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2.1to 2.4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2020.02.15 5780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34148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Midrash of deity</a:t>
            </a:r>
          </a:p>
        </p:txBody>
      </p:sp>
      <p:sp>
        <p:nvSpPr>
          <p:cNvPr id="4" name="Header Placeholder 3"/>
          <p:cNvSpPr>
            <a:spLocks noGrp="1"/>
          </p:cNvSpPr>
          <p:nvPr>
            <p:ph type="hdr" sz="quarter"/>
          </p:nvPr>
        </p:nvSpPr>
        <p:spPr/>
        <p:txBody>
          <a:bodyPr/>
          <a:lstStyle/>
          <a:p>
            <a:r>
              <a:rPr lang="en-US" altLang="en-US"/>
              <a:t>Letter to the Messianic Jews a 2.1to 2.4 </a:t>
            </a:r>
          </a:p>
        </p:txBody>
      </p:sp>
      <p:sp>
        <p:nvSpPr>
          <p:cNvPr id="5" name="Date Placeholder 4"/>
          <p:cNvSpPr>
            <a:spLocks noGrp="1"/>
          </p:cNvSpPr>
          <p:nvPr>
            <p:ph type="dt" idx="1"/>
          </p:nvPr>
        </p:nvSpPr>
        <p:spPr/>
        <p:txBody>
          <a:bodyPr/>
          <a:lstStyle/>
          <a:p>
            <a:r>
              <a:rPr lang="en-US" altLang="en-US"/>
              <a:t>Feb 22,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1158835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9F17-232B-43F8-AEC1-43792D0AFFC4}"/>
              </a:ext>
            </a:extLst>
          </p:cNvPr>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p>
        </p:txBody>
      </p:sp>
      <p:sp>
        <p:nvSpPr>
          <p:cNvPr id="3" name="Subtitle 2">
            <a:extLst>
              <a:ext uri="{FF2B5EF4-FFF2-40B4-BE49-F238E27FC236}">
                <a16:creationId xmlns:a16="http://schemas.microsoft.com/office/drawing/2014/main" id="{F149AC59-3625-4B54-9919-AC191A290798}"/>
              </a:ext>
            </a:extLst>
          </p:cNvPr>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C1FC9B35-8324-48A7-91D3-9D3976775BDB}"/>
              </a:ext>
            </a:extLst>
          </p:cNvPr>
          <p:cNvSpPr>
            <a:spLocks noGrp="1"/>
          </p:cNvSpPr>
          <p:nvPr>
            <p:ph type="dt" sz="half" idx="10"/>
          </p:nvPr>
        </p:nvSpPr>
        <p:spPr/>
        <p:txBody>
          <a:bodyPr/>
          <a:lstStyle/>
          <a:p>
            <a:pPr defTabSz="658459"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2/22/2020</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79694FB0-B6CD-4900-989A-F86FE94950F5}"/>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D09440BE-3ED3-44D5-8429-771B288B9A3C}"/>
              </a:ext>
            </a:extLst>
          </p:cNvPr>
          <p:cNvSpPr>
            <a:spLocks noGrp="1"/>
          </p:cNvSpPr>
          <p:nvPr>
            <p:ph type="sldNum" sz="quarter" idx="12"/>
          </p:nvPr>
        </p:nvSpPr>
        <p:spPr/>
        <p:txBody>
          <a:bodyPr/>
          <a:lstStyle/>
          <a:p>
            <a:pPr defTabSz="658459"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19165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B9404-CD3F-414D-B24C-08D52F5A574C}"/>
              </a:ext>
            </a:extLst>
          </p:cNvPr>
          <p:cNvSpPr>
            <a:spLocks noGrp="1"/>
          </p:cNvSpPr>
          <p:nvPr>
            <p:ph type="ctrTitle"/>
          </p:nvPr>
        </p:nvSpPr>
        <p:spPr>
          <a:xfrm>
            <a:off x="1097360" y="841772"/>
            <a:ext cx="6584156"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91F5FBF-17AC-45ED-A404-44CCEC37DFBB}"/>
              </a:ext>
            </a:extLst>
          </p:cNvPr>
          <p:cNvSpPr>
            <a:spLocks noGrp="1"/>
          </p:cNvSpPr>
          <p:nvPr>
            <p:ph type="subTitle" idx="1"/>
          </p:nvPr>
        </p:nvSpPr>
        <p:spPr>
          <a:xfrm>
            <a:off x="1097360" y="2701528"/>
            <a:ext cx="658415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773E0A0-3003-4FE9-92F0-A410D72109FC}"/>
              </a:ext>
            </a:extLst>
          </p:cNvPr>
          <p:cNvSpPr>
            <a:spLocks noGrp="1"/>
          </p:cNvSpPr>
          <p:nvPr>
            <p:ph type="dt" sz="half" idx="10"/>
          </p:nvPr>
        </p:nvSpPr>
        <p:spPr/>
        <p:txBody>
          <a:bodyPr/>
          <a:lstStyle>
            <a:lvl1pPr>
              <a:defRPr/>
            </a:lvl1pPr>
          </a:lstStyle>
          <a:p>
            <a:pPr algn="l" defTabSz="685800"/>
            <a:endParaRPr lang="en-US" altLang="en-US">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39C9AE9A-AE6A-4F18-890B-075A1DD2B325}"/>
              </a:ext>
            </a:extLst>
          </p:cNvPr>
          <p:cNvSpPr>
            <a:spLocks noGrp="1"/>
          </p:cNvSpPr>
          <p:nvPr>
            <p:ph type="ftr" sz="quarter" idx="11"/>
          </p:nvPr>
        </p:nvSpPr>
        <p:spPr/>
        <p:txBody>
          <a:bodyPr/>
          <a:lstStyle>
            <a:lvl1pPr>
              <a:defRPr/>
            </a:lvl1pPr>
          </a:lstStyle>
          <a:p>
            <a:pPr defTabSz="685800"/>
            <a:endParaRPr lang="en-US" altLang="en-US">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67299C5B-0048-4433-B31A-C61916A3AC1D}"/>
              </a:ext>
            </a:extLst>
          </p:cNvPr>
          <p:cNvSpPr>
            <a:spLocks noGrp="1"/>
          </p:cNvSpPr>
          <p:nvPr>
            <p:ph type="sldNum" sz="quarter" idx="12"/>
          </p:nvPr>
        </p:nvSpPr>
        <p:spPr/>
        <p:txBody>
          <a:bodyPr/>
          <a:lstStyle>
            <a:lvl1pPr>
              <a:defRPr/>
            </a:lvl1pPr>
          </a:lstStyle>
          <a:p>
            <a:pPr defTabSz="685800"/>
            <a:fld id="{98F03B29-874C-4C95-8381-AEB3A4B30973}" type="slidenum">
              <a:rPr lang="en-US" altLang="en-US" smtClean="0">
                <a:solidFill>
                  <a:srgbClr val="000000"/>
                </a:solidFill>
                <a:cs typeface="Arial" panose="020B0604020202020204" pitchFamily="34" charset="0"/>
              </a:rPr>
              <a:pPr defTabSz="685800"/>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543664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50" b="0" i="0" u="none" strike="noStrike" kern="1200" cap="none" spc="0" normalizeH="0" baseline="0" noProof="0">
              <a:ln>
                <a:noFill/>
              </a:ln>
              <a:solidFill>
                <a:srgbClr val="000000"/>
              </a:solidFill>
              <a:effectLst/>
              <a:uLnTx/>
              <a:uFillTx/>
              <a:latin typeface="Arial"/>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50" b="0" i="0" u="none" strike="noStrike" kern="1200" cap="none" spc="0" normalizeH="0" baseline="0" noProof="0">
              <a:ln>
                <a:noFill/>
              </a:ln>
              <a:solidFill>
                <a:srgbClr val="000000"/>
              </a:solidFill>
              <a:effectLst/>
              <a:uLnTx/>
              <a:uFillTx/>
              <a:latin typeface="Arial"/>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2809BE-4F75-4AE8-85BB-D151C4B7CC48}" type="slidenum">
              <a:rPr kumimoji="0" lang="en-US" altLang="en-US" sz="1050" b="0" i="0" u="none" strike="noStrike" kern="1200" cap="none" spc="0" normalizeH="0" baseline="0" noProof="0">
                <a:ln>
                  <a:noFill/>
                </a:ln>
                <a:solidFill>
                  <a:srgbClr val="000000"/>
                </a:solidFill>
                <a:effectLst/>
                <a:uLnTx/>
                <a:uFillTx/>
                <a:latin typeface="Arial"/>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Arial"/>
              <a:ea typeface="+mn-ea"/>
              <a:cs typeface="Arial" charset="0"/>
            </a:endParaRPr>
          </a:p>
        </p:txBody>
      </p:sp>
    </p:spTree>
    <p:extLst>
      <p:ext uri="{BB962C8B-B14F-4D97-AF65-F5344CB8AC3E}">
        <p14:creationId xmlns:p14="http://schemas.microsoft.com/office/powerpoint/2010/main" val="2785233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3F6C-91DA-453E-A062-9497DE1F68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0DDAA5-F547-437C-AF93-0A0170344C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D26735-EE93-4E60-9A85-02A6F8603FCF}"/>
              </a:ext>
            </a:extLst>
          </p:cNvPr>
          <p:cNvSpPr>
            <a:spLocks noGrp="1"/>
          </p:cNvSpPr>
          <p:nvPr>
            <p:ph type="dt" sz="half" idx="10"/>
          </p:nvPr>
        </p:nvSpPr>
        <p:spPr/>
        <p:txBody>
          <a:bodyPr/>
          <a:lstStyle>
            <a:lvl1pPr>
              <a:defRPr/>
            </a:lvl1pPr>
          </a:lstStyle>
          <a:p>
            <a:pPr algn="l" defTabSz="685800"/>
            <a:endParaRPr lang="en-US" altLang="en-US">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93B0BD7D-C87B-4E44-922F-BE7563B90097}"/>
              </a:ext>
            </a:extLst>
          </p:cNvPr>
          <p:cNvSpPr>
            <a:spLocks noGrp="1"/>
          </p:cNvSpPr>
          <p:nvPr>
            <p:ph type="ftr" sz="quarter" idx="11"/>
          </p:nvPr>
        </p:nvSpPr>
        <p:spPr/>
        <p:txBody>
          <a:bodyPr/>
          <a:lstStyle>
            <a:lvl1pPr>
              <a:defRPr/>
            </a:lvl1pPr>
          </a:lstStyle>
          <a:p>
            <a:pPr defTabSz="685800"/>
            <a:endParaRPr lang="en-US" altLang="en-US">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5F598506-232D-4A7B-95B6-06444636E8A6}"/>
              </a:ext>
            </a:extLst>
          </p:cNvPr>
          <p:cNvSpPr>
            <a:spLocks noGrp="1"/>
          </p:cNvSpPr>
          <p:nvPr>
            <p:ph type="sldNum" sz="quarter" idx="12"/>
          </p:nvPr>
        </p:nvSpPr>
        <p:spPr/>
        <p:txBody>
          <a:bodyPr/>
          <a:lstStyle>
            <a:lvl1pPr>
              <a:defRPr/>
            </a:lvl1pPr>
          </a:lstStyle>
          <a:p>
            <a:pPr defTabSz="685800"/>
            <a:fld id="{E3783C7D-B05E-4C26-AD95-E7D08F3FDA57}" type="slidenum">
              <a:rPr lang="en-US" altLang="en-US" smtClean="0">
                <a:solidFill>
                  <a:srgbClr val="000000"/>
                </a:solidFill>
                <a:cs typeface="Arial" panose="020B0604020202020204" pitchFamily="34" charset="0"/>
              </a:rPr>
              <a:pPr defTabSz="685800"/>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682065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329D9-A775-4152-BEA5-973E978A3D0B}"/>
              </a:ext>
            </a:extLst>
          </p:cNvPr>
          <p:cNvSpPr>
            <a:spLocks noGrp="1"/>
          </p:cNvSpPr>
          <p:nvPr>
            <p:ph type="ctrTitle"/>
          </p:nvPr>
        </p:nvSpPr>
        <p:spPr>
          <a:xfrm>
            <a:off x="1097360" y="841772"/>
            <a:ext cx="6584156"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0C75147-53B3-431B-8B0F-F11844AAFF06}"/>
              </a:ext>
            </a:extLst>
          </p:cNvPr>
          <p:cNvSpPr>
            <a:spLocks noGrp="1"/>
          </p:cNvSpPr>
          <p:nvPr>
            <p:ph type="subTitle" idx="1"/>
          </p:nvPr>
        </p:nvSpPr>
        <p:spPr>
          <a:xfrm>
            <a:off x="1097360" y="2701528"/>
            <a:ext cx="658415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EC43D04-5538-4168-B99B-8313124FCD7A}"/>
              </a:ext>
            </a:extLst>
          </p:cNvPr>
          <p:cNvSpPr>
            <a:spLocks noGrp="1"/>
          </p:cNvSpPr>
          <p:nvPr>
            <p:ph type="dt" sz="half" idx="10"/>
          </p:nvPr>
        </p:nvSpPr>
        <p:spPr/>
        <p:txBody>
          <a:bodyPr/>
          <a:lstStyle>
            <a:lvl1pPr>
              <a:defRPr/>
            </a:lvl1pPr>
          </a:lstStyle>
          <a:p>
            <a:pPr algn="l" defTabSz="685800"/>
            <a:endParaRPr lang="en-US" altLang="en-US">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C527D718-1BF6-44D6-BAE4-3AC99FE7309D}"/>
              </a:ext>
            </a:extLst>
          </p:cNvPr>
          <p:cNvSpPr>
            <a:spLocks noGrp="1"/>
          </p:cNvSpPr>
          <p:nvPr>
            <p:ph type="ftr" sz="quarter" idx="11"/>
          </p:nvPr>
        </p:nvSpPr>
        <p:spPr/>
        <p:txBody>
          <a:bodyPr/>
          <a:lstStyle>
            <a:lvl1pPr>
              <a:defRPr/>
            </a:lvl1pPr>
          </a:lstStyle>
          <a:p>
            <a:pPr defTabSz="685800"/>
            <a:endParaRPr lang="en-US" altLang="en-US">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4D29A3DD-157E-469B-8C7A-D12F2F8625BE}"/>
              </a:ext>
            </a:extLst>
          </p:cNvPr>
          <p:cNvSpPr>
            <a:spLocks noGrp="1"/>
          </p:cNvSpPr>
          <p:nvPr>
            <p:ph type="sldNum" sz="quarter" idx="12"/>
          </p:nvPr>
        </p:nvSpPr>
        <p:spPr/>
        <p:txBody>
          <a:bodyPr/>
          <a:lstStyle>
            <a:lvl1pPr>
              <a:defRPr/>
            </a:lvl1pPr>
          </a:lstStyle>
          <a:p>
            <a:pPr defTabSz="685800"/>
            <a:fld id="{57A81255-2142-433C-8799-030BC07B3120}" type="slidenum">
              <a:rPr lang="en-US" altLang="en-US" smtClean="0">
                <a:solidFill>
                  <a:srgbClr val="000000"/>
                </a:solidFill>
                <a:cs typeface="Arial" panose="020B0604020202020204" pitchFamily="34" charset="0"/>
              </a:rPr>
              <a:pPr defTabSz="685800"/>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4052407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BB2F-363A-4EC2-9670-9966DABC764D}"/>
              </a:ext>
            </a:extLst>
          </p:cNvPr>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B39D8-E86F-4A74-ABCE-9D78F8BE3E1B}"/>
              </a:ext>
            </a:extLst>
          </p:cNvPr>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4DF18-98F5-46F0-9BAB-382B19E2FFC8}"/>
              </a:ext>
            </a:extLst>
          </p:cNvPr>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2FDF3210-FC15-4152-9536-BC5870DC58B1}" type="datetimeFigureOut">
              <a:rPr lang="en-US" smtClean="0"/>
              <a:t>2/22/2020</a:t>
            </a:fld>
            <a:endParaRPr lang="en-US"/>
          </a:p>
        </p:txBody>
      </p:sp>
      <p:sp>
        <p:nvSpPr>
          <p:cNvPr id="5" name="Footer Placeholder 4">
            <a:extLst>
              <a:ext uri="{FF2B5EF4-FFF2-40B4-BE49-F238E27FC236}">
                <a16:creationId xmlns:a16="http://schemas.microsoft.com/office/drawing/2014/main" id="{2183A0B2-77D3-4C97-AB7D-ACDE9AA441CC}"/>
              </a:ext>
            </a:extLst>
          </p:cNvPr>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BEA9B0-A0F6-4CE9-9239-CF58698294F1}"/>
              </a:ext>
            </a:extLst>
          </p:cNvPr>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049B43EB-7E90-4970-B822-FC5BEA4069B7}" type="slidenum">
              <a:rPr lang="en-US" smtClean="0"/>
              <a:t>‹#›</a:t>
            </a:fld>
            <a:endParaRPr lang="en-US"/>
          </a:p>
        </p:txBody>
      </p:sp>
    </p:spTree>
    <p:extLst>
      <p:ext uri="{BB962C8B-B14F-4D97-AF65-F5344CB8AC3E}">
        <p14:creationId xmlns:p14="http://schemas.microsoft.com/office/powerpoint/2010/main" val="3374228273"/>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144A08D-6C1A-4F70-A84E-3E7F5F9027A1}"/>
              </a:ext>
            </a:extLst>
          </p:cNvPr>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FE16FC0-80DD-45A9-9781-07C973401C9B}"/>
              </a:ext>
            </a:extLst>
          </p:cNvPr>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84BBDA9-766A-4A93-A13F-CAEA0FF38994}"/>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solidFill>
                  <a:schemeClr val="tx1"/>
                </a:solidFill>
                <a:latin typeface="+mn-lt"/>
              </a:defRPr>
            </a:lvl1pPr>
          </a:lstStyle>
          <a:p>
            <a:endParaRPr lang="en-US" altLang="en-US"/>
          </a:p>
        </p:txBody>
      </p:sp>
      <p:sp>
        <p:nvSpPr>
          <p:cNvPr id="1029" name="Rectangle 5">
            <a:extLst>
              <a:ext uri="{FF2B5EF4-FFF2-40B4-BE49-F238E27FC236}">
                <a16:creationId xmlns:a16="http://schemas.microsoft.com/office/drawing/2014/main" id="{8803B7E8-1028-41EC-A663-C39D076D3423}"/>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solidFill>
                  <a:schemeClr val="tx1"/>
                </a:solidFill>
                <a:latin typeface="+mn-lt"/>
              </a:defRPr>
            </a:lvl1pPr>
          </a:lstStyle>
          <a:p>
            <a:endParaRPr lang="en-US" altLang="en-US"/>
          </a:p>
        </p:txBody>
      </p:sp>
      <p:sp>
        <p:nvSpPr>
          <p:cNvPr id="1030" name="Rectangle 6">
            <a:extLst>
              <a:ext uri="{FF2B5EF4-FFF2-40B4-BE49-F238E27FC236}">
                <a16:creationId xmlns:a16="http://schemas.microsoft.com/office/drawing/2014/main" id="{EC5657AC-F64A-4539-8A66-7684D97230CD}"/>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chemeClr val="tx1"/>
                </a:solidFill>
                <a:latin typeface="+mn-lt"/>
              </a:defRPr>
            </a:lvl1pPr>
          </a:lstStyle>
          <a:p>
            <a:fld id="{311924E1-306A-4243-847C-89FF2AD1D46B}" type="slidenum">
              <a:rPr lang="en-US" altLang="en-US"/>
              <a:pPr/>
              <a:t>‹#›</a:t>
            </a:fld>
            <a:endParaRPr lang="en-US" altLang="en-US"/>
          </a:p>
        </p:txBody>
      </p:sp>
    </p:spTree>
    <p:extLst>
      <p:ext uri="{BB962C8B-B14F-4D97-AF65-F5344CB8AC3E}">
        <p14:creationId xmlns:p14="http://schemas.microsoft.com/office/powerpoint/2010/main" val="1158108082"/>
      </p:ext>
    </p:extLst>
  </p:cSld>
  <p:clrMap bg1="lt1" tx1="dk1" bg2="lt2" tx2="dk2" accent1="accent1" accent2="accent2" accent3="accent3" accent4="accent4" accent5="accent5" accent6="accent6" hlink="hlink" folHlink="folHlink"/>
  <p:sldLayoutIdLst>
    <p:sldLayoutId id="2147483708" r:id="rId1"/>
    <p:sldLayoutId id="2147483714"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549B1AAA-09A7-4984-8F86-AF05BF45DCD5}"/>
              </a:ext>
            </a:extLst>
          </p:cNvPr>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5891" name="Rectangle 3">
            <a:extLst>
              <a:ext uri="{FF2B5EF4-FFF2-40B4-BE49-F238E27FC236}">
                <a16:creationId xmlns:a16="http://schemas.microsoft.com/office/drawing/2014/main" id="{026B9AC1-ADC6-4260-8320-25F8AE9C41B8}"/>
              </a:ext>
            </a:extLst>
          </p:cNvPr>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5892" name="Rectangle 4">
            <a:extLst>
              <a:ext uri="{FF2B5EF4-FFF2-40B4-BE49-F238E27FC236}">
                <a16:creationId xmlns:a16="http://schemas.microsoft.com/office/drawing/2014/main" id="{54D4DCA6-1D31-423A-993E-92B98D8A22A7}"/>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solidFill>
                  <a:schemeClr val="tx1"/>
                </a:solidFill>
                <a:latin typeface="+mj-lt"/>
              </a:defRPr>
            </a:lvl1pPr>
          </a:lstStyle>
          <a:p>
            <a:endParaRPr lang="en-US" altLang="en-US"/>
          </a:p>
        </p:txBody>
      </p:sp>
      <p:sp>
        <p:nvSpPr>
          <p:cNvPr id="165893" name="Rectangle 5">
            <a:extLst>
              <a:ext uri="{FF2B5EF4-FFF2-40B4-BE49-F238E27FC236}">
                <a16:creationId xmlns:a16="http://schemas.microsoft.com/office/drawing/2014/main" id="{381745E5-E6A9-4278-903A-61AB0FF5A88D}"/>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solidFill>
                  <a:schemeClr val="tx1"/>
                </a:solidFill>
                <a:latin typeface="+mj-lt"/>
              </a:defRPr>
            </a:lvl1pPr>
          </a:lstStyle>
          <a:p>
            <a:endParaRPr lang="en-US" altLang="en-US"/>
          </a:p>
        </p:txBody>
      </p:sp>
      <p:sp>
        <p:nvSpPr>
          <p:cNvPr id="165894" name="Rectangle 6">
            <a:extLst>
              <a:ext uri="{FF2B5EF4-FFF2-40B4-BE49-F238E27FC236}">
                <a16:creationId xmlns:a16="http://schemas.microsoft.com/office/drawing/2014/main" id="{E79C6051-4030-49A5-98A6-9F955907406C}"/>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chemeClr val="tx1"/>
                </a:solidFill>
                <a:latin typeface="+mj-lt"/>
              </a:defRPr>
            </a:lvl1pPr>
          </a:lstStyle>
          <a:p>
            <a:fld id="{0A4E0DB0-B50C-438C-8926-65ED0AB05301}" type="slidenum">
              <a:rPr lang="en-US" altLang="en-US"/>
              <a:pPr/>
              <a:t>‹#›</a:t>
            </a:fld>
            <a:endParaRPr lang="en-US" altLang="en-US"/>
          </a:p>
        </p:txBody>
      </p:sp>
    </p:spTree>
    <p:extLst>
      <p:ext uri="{BB962C8B-B14F-4D97-AF65-F5344CB8AC3E}">
        <p14:creationId xmlns:p14="http://schemas.microsoft.com/office/powerpoint/2010/main" val="3828199030"/>
      </p:ext>
    </p:extLst>
  </p:cSld>
  <p:clrMap bg1="lt1" tx1="dk1" bg2="lt2" tx2="dk2" accent1="accent1" accent2="accent2" accent3="accent3" accent4="accent4" accent5="accent5" accent6="accent6" hlink="hlink" folHlink="folHlink"/>
  <p:sldLayoutIdLst>
    <p:sldLayoutId id="214748370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5890"/>
                                        </p:tgtEl>
                                        <p:attrNameLst>
                                          <p:attrName>style.visibility</p:attrName>
                                        </p:attrNameLst>
                                      </p:cBhvr>
                                      <p:to>
                                        <p:strVal val="visible"/>
                                      </p:to>
                                    </p:set>
                                    <p:animEffect transition="in" filter="fade">
                                      <p:cBhvr>
                                        <p:cTn id="7" dur="2000"/>
                                        <p:tgtEl>
                                          <p:spTgt spid="165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5891">
                                            <p:txEl>
                                              <p:pRg st="0" end="0"/>
                                            </p:txEl>
                                          </p:spTgt>
                                        </p:tgtEl>
                                        <p:attrNameLst>
                                          <p:attrName>style.visibility</p:attrName>
                                        </p:attrNameLst>
                                      </p:cBhvr>
                                      <p:to>
                                        <p:strVal val="visible"/>
                                      </p:to>
                                    </p:set>
                                    <p:animEffect transition="in" filter="wipe(left)">
                                      <p:cBhvr>
                                        <p:cTn id="12" dur="500"/>
                                        <p:tgtEl>
                                          <p:spTgt spid="165891">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5891">
                                            <p:txEl>
                                              <p:pRg st="1" end="1"/>
                                            </p:txEl>
                                          </p:spTgt>
                                        </p:tgtEl>
                                        <p:attrNameLst>
                                          <p:attrName>style.visibility</p:attrName>
                                        </p:attrNameLst>
                                      </p:cBhvr>
                                      <p:to>
                                        <p:strVal val="visible"/>
                                      </p:to>
                                    </p:set>
                                    <p:animEffect transition="in" filter="wipe(left)">
                                      <p:cBhvr>
                                        <p:cTn id="15" dur="500"/>
                                        <p:tgtEl>
                                          <p:spTgt spid="165891">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5891">
                                            <p:txEl>
                                              <p:pRg st="2" end="2"/>
                                            </p:txEl>
                                          </p:spTgt>
                                        </p:tgtEl>
                                        <p:attrNameLst>
                                          <p:attrName>style.visibility</p:attrName>
                                        </p:attrNameLst>
                                      </p:cBhvr>
                                      <p:to>
                                        <p:strVal val="visible"/>
                                      </p:to>
                                    </p:set>
                                    <p:animEffect transition="in" filter="wipe(left)">
                                      <p:cBhvr>
                                        <p:cTn id="18" dur="500"/>
                                        <p:tgtEl>
                                          <p:spTgt spid="165891">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65891">
                                            <p:txEl>
                                              <p:pRg st="3" end="3"/>
                                            </p:txEl>
                                          </p:spTgt>
                                        </p:tgtEl>
                                        <p:attrNameLst>
                                          <p:attrName>style.visibility</p:attrName>
                                        </p:attrNameLst>
                                      </p:cBhvr>
                                      <p:to>
                                        <p:strVal val="visible"/>
                                      </p:to>
                                    </p:set>
                                    <p:animEffect transition="in" filter="wipe(left)">
                                      <p:cBhvr>
                                        <p:cTn id="21" dur="500"/>
                                        <p:tgtEl>
                                          <p:spTgt spid="165891">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65891">
                                            <p:txEl>
                                              <p:pRg st="4" end="4"/>
                                            </p:txEl>
                                          </p:spTgt>
                                        </p:tgtEl>
                                        <p:attrNameLst>
                                          <p:attrName>style.visibility</p:attrName>
                                        </p:attrNameLst>
                                      </p:cBhvr>
                                      <p:to>
                                        <p:strVal val="visible"/>
                                      </p:to>
                                    </p:set>
                                    <p:animEffect transition="in" filter="wipe(left)">
                                      <p:cBhvr>
                                        <p:cTn id="24" dur="500"/>
                                        <p:tgtEl>
                                          <p:spTgt spid="165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p:bldP spid="165891" grpId="0" build="p">
        <p:tmplLst>
          <p:tmpl lvl="1">
            <p:tnLst>
              <p:par>
                <p:cTn presetID="22" presetClass="entr" presetSubtype="8" fill="hold" nodeType="clickEffect">
                  <p:stCondLst>
                    <p:cond delay="0"/>
                  </p:stCondLst>
                  <p:childTnLst>
                    <p:set>
                      <p:cBhvr>
                        <p:cTn dur="1" fill="hold">
                          <p:stCondLst>
                            <p:cond delay="0"/>
                          </p:stCondLst>
                        </p:cTn>
                        <p:tgtEl>
                          <p:spTgt spid="165891"/>
                        </p:tgtEl>
                        <p:attrNameLst>
                          <p:attrName>style.visibility</p:attrName>
                        </p:attrNameLst>
                      </p:cBhvr>
                      <p:to>
                        <p:strVal val="visible"/>
                      </p:to>
                    </p:set>
                    <p:animEffect transition="in" filter="wipe(left)">
                      <p:cBhvr>
                        <p:cTn dur="500"/>
                        <p:tgtEl>
                          <p:spTgt spid="165891"/>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65891"/>
                        </p:tgtEl>
                        <p:attrNameLst>
                          <p:attrName>style.visibility</p:attrName>
                        </p:attrNameLst>
                      </p:cBhvr>
                      <p:to>
                        <p:strVal val="visible"/>
                      </p:to>
                    </p:set>
                    <p:animEffect transition="in" filter="wipe(left)">
                      <p:cBhvr>
                        <p:cTn dur="500"/>
                        <p:tgtEl>
                          <p:spTgt spid="165891"/>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65891"/>
                        </p:tgtEl>
                        <p:attrNameLst>
                          <p:attrName>style.visibility</p:attrName>
                        </p:attrNameLst>
                      </p:cBhvr>
                      <p:to>
                        <p:strVal val="visible"/>
                      </p:to>
                    </p:set>
                    <p:animEffect transition="in" filter="wipe(left)">
                      <p:cBhvr>
                        <p:cTn dur="500"/>
                        <p:tgtEl>
                          <p:spTgt spid="165891"/>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65891"/>
                        </p:tgtEl>
                        <p:attrNameLst>
                          <p:attrName>style.visibility</p:attrName>
                        </p:attrNameLst>
                      </p:cBhvr>
                      <p:to>
                        <p:strVal val="visible"/>
                      </p:to>
                    </p:set>
                    <p:animEffect transition="in" filter="wipe(left)">
                      <p:cBhvr>
                        <p:cTn dur="500"/>
                        <p:tgtEl>
                          <p:spTgt spid="165891"/>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65891"/>
                        </p:tgtEl>
                        <p:attrNameLst>
                          <p:attrName>style.visibility</p:attrName>
                        </p:attrNameLst>
                      </p:cBhvr>
                      <p:to>
                        <p:strVal val="visible"/>
                      </p:to>
                    </p:set>
                    <p:animEffect transition="in" filter="wipe(left)">
                      <p:cBhvr>
                        <p:cTn dur="500"/>
                        <p:tgtEl>
                          <p:spTgt spid="165891"/>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defRPr sz="3000" kern="1200">
          <a:solidFill>
            <a:schemeClr val="tx1"/>
          </a:solidFill>
          <a:latin typeface="+mn-lt"/>
          <a:ea typeface="+mn-ea"/>
          <a:cs typeface="+mn-cs"/>
        </a:defRPr>
      </a:lvl1pPr>
      <a:lvl2pPr marL="557213" indent="-214313" algn="l" rtl="0" fontAlgn="base">
        <a:spcBef>
          <a:spcPct val="20000"/>
        </a:spcBef>
        <a:spcAft>
          <a:spcPct val="0"/>
        </a:spcAft>
        <a:defRPr sz="3000" kern="1200">
          <a:solidFill>
            <a:schemeClr val="tx1"/>
          </a:solidFill>
          <a:latin typeface="+mn-lt"/>
          <a:ea typeface="+mn-ea"/>
          <a:cs typeface="+mn-cs"/>
        </a:defRPr>
      </a:lvl2pPr>
      <a:lvl3pPr marL="857250" indent="-171450" algn="l" rtl="0" fontAlgn="base">
        <a:spcBef>
          <a:spcPct val="20000"/>
        </a:spcBef>
        <a:spcAft>
          <a:spcPct val="0"/>
        </a:spcAft>
        <a:defRPr sz="3000" kern="1200">
          <a:solidFill>
            <a:schemeClr val="tx1"/>
          </a:solidFill>
          <a:latin typeface="+mn-lt"/>
          <a:ea typeface="+mn-ea"/>
          <a:cs typeface="+mn-cs"/>
        </a:defRPr>
      </a:lvl3pPr>
      <a:lvl4pPr marL="1200150" indent="-171450" algn="l" rtl="0" fontAlgn="base">
        <a:spcBef>
          <a:spcPct val="20000"/>
        </a:spcBef>
        <a:spcAft>
          <a:spcPct val="0"/>
        </a:spcAft>
        <a:defRPr sz="3000" kern="1200">
          <a:solidFill>
            <a:schemeClr val="tx1"/>
          </a:solidFill>
          <a:latin typeface="+mn-lt"/>
          <a:ea typeface="+mn-ea"/>
          <a:cs typeface="+mn-cs"/>
        </a:defRPr>
      </a:lvl4pPr>
      <a:lvl5pPr marL="1543050" indent="-171450" algn="l" rtl="0" fontAlgn="base">
        <a:spcBef>
          <a:spcPct val="20000"/>
        </a:spcBef>
        <a:spcAft>
          <a:spcPct val="0"/>
        </a:spcAft>
        <a:defRPr sz="3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7F6E200-54F7-49AC-BEF8-532810EF41C8}"/>
              </a:ext>
            </a:extLst>
          </p:cNvPr>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C9131BA-CBF3-4E04-876A-BA5B9D51620C}"/>
              </a:ext>
            </a:extLst>
          </p:cNvPr>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9AE152E-256B-434C-B564-AB79316CEF03}"/>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solidFill>
                  <a:schemeClr val="tx1"/>
                </a:solidFill>
                <a:latin typeface="+mn-lt"/>
              </a:defRPr>
            </a:lvl1pPr>
          </a:lstStyle>
          <a:p>
            <a:endParaRPr lang="en-US" altLang="en-US"/>
          </a:p>
        </p:txBody>
      </p:sp>
      <p:sp>
        <p:nvSpPr>
          <p:cNvPr id="1029" name="Rectangle 5">
            <a:extLst>
              <a:ext uri="{FF2B5EF4-FFF2-40B4-BE49-F238E27FC236}">
                <a16:creationId xmlns:a16="http://schemas.microsoft.com/office/drawing/2014/main" id="{1CC498BD-6F1B-4D46-98A9-7016ED65E658}"/>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solidFill>
                  <a:schemeClr val="tx1"/>
                </a:solidFill>
                <a:latin typeface="+mn-lt"/>
              </a:defRPr>
            </a:lvl1pPr>
          </a:lstStyle>
          <a:p>
            <a:endParaRPr lang="en-US" altLang="en-US"/>
          </a:p>
        </p:txBody>
      </p:sp>
      <p:sp>
        <p:nvSpPr>
          <p:cNvPr id="1030" name="Rectangle 6">
            <a:extLst>
              <a:ext uri="{FF2B5EF4-FFF2-40B4-BE49-F238E27FC236}">
                <a16:creationId xmlns:a16="http://schemas.microsoft.com/office/drawing/2014/main" id="{D818617E-764F-4A6C-9118-8E9C702A1AD4}"/>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chemeClr val="tx1"/>
                </a:solidFill>
                <a:latin typeface="+mn-lt"/>
              </a:defRPr>
            </a:lvl1pPr>
          </a:lstStyle>
          <a:p>
            <a:fld id="{4D13723F-FB49-4C80-81DF-ED14AB3FD601}" type="slidenum">
              <a:rPr lang="en-US" altLang="en-US"/>
              <a:pPr/>
              <a:t>‹#›</a:t>
            </a:fld>
            <a:endParaRPr lang="en-US" altLang="en-US"/>
          </a:p>
        </p:txBody>
      </p:sp>
    </p:spTree>
    <p:extLst>
      <p:ext uri="{BB962C8B-B14F-4D97-AF65-F5344CB8AC3E}">
        <p14:creationId xmlns:p14="http://schemas.microsoft.com/office/powerpoint/2010/main" val="2665152671"/>
      </p:ext>
    </p:extLst>
  </p:cSld>
  <p:clrMap bg1="lt1" tx1="dk1" bg2="lt2" tx2="dk2" accent1="accent1" accent2="accent2" accent3="accent3" accent4="accent4" accent5="accent5" accent6="accent6" hlink="hlink" folHlink="folHlink"/>
  <p:sldLayoutIdLst>
    <p:sldLayoutId id="214748371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www.selfmarriageceremonies.com/" TargetMode="External"/><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video" Target="https://www.youtube.com/embed/gm4Wh16twhw?feature=oembed" TargetMode="External"/><Relationship Id="rId4" Type="http://schemas.openxmlformats.org/officeDocument/2006/relationships/image" Target="../media/image13.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video" Target="https://www.youtube.com/embed/wlzFWREcr88?feature=oembed" TargetMode="External"/><Relationship Id="rId4" Type="http://schemas.openxmlformats.org/officeDocument/2006/relationships/image" Target="../media/image15.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video" Target="https://www.youtube.com/embed/Y-id4FcvTRc?feature=oembed" TargetMode="Externa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a:t>
            </a:r>
            <a:r>
              <a:rPr lang="en-US">
                <a:solidFill>
                  <a:srgbClr val="FFFF66"/>
                </a:solidFill>
              </a:rPr>
              <a:t>, 2020</a:t>
            </a:r>
            <a:endParaRPr lang="en-US" dirty="0">
              <a:solidFill>
                <a:srgbClr val="FFFF66"/>
              </a:solidFill>
            </a:endParaRP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lstStyle/>
          <a:p>
            <a:pPr marL="511175" indent="-511175" algn="l">
              <a:spcBef>
                <a:spcPct val="0"/>
              </a:spcBef>
              <a:buFont typeface="+mj-lt"/>
              <a:buAutoNum type="arabicPeriod" startAt="7"/>
            </a:pPr>
            <a:r>
              <a:rPr lang="en-US" altLang="en-US" sz="4000" dirty="0">
                <a:solidFill>
                  <a:schemeClr val="bg1"/>
                </a:solidFill>
                <a:latin typeface="Arial Rounded MT Bold" panose="020F0704030504030204" pitchFamily="34" charset="0"/>
                <a:cs typeface="Vilna" pitchFamily="2" charset="-79"/>
              </a:rPr>
              <a:t>Will outlast the created earth and universe.  “like a garment” </a:t>
            </a:r>
            <a:r>
              <a:rPr lang="en-US" altLang="en-US" sz="4000" baseline="30000" dirty="0">
                <a:solidFill>
                  <a:schemeClr val="bg1"/>
                </a:solidFill>
                <a:latin typeface="Arial Rounded MT Bold" panose="020F0704030504030204" pitchFamily="34" charset="0"/>
                <a:cs typeface="Vilna" pitchFamily="2" charset="-79"/>
              </a:rPr>
              <a:t>Yeshayahu/Is 50.6-9  </a:t>
            </a:r>
            <a:r>
              <a:rPr lang="en-US" altLang="en-US" sz="4000" baseline="30000" dirty="0" err="1">
                <a:solidFill>
                  <a:schemeClr val="bg1"/>
                </a:solidFill>
                <a:latin typeface="Arial Rounded MT Bold" panose="020F0704030504030204" pitchFamily="34" charset="0"/>
                <a:cs typeface="Vilna" pitchFamily="2" charset="-79"/>
              </a:rPr>
              <a:t>T’hillim</a:t>
            </a:r>
            <a:r>
              <a:rPr lang="en-US" altLang="en-US" sz="4000" baseline="30000" dirty="0">
                <a:solidFill>
                  <a:schemeClr val="bg1"/>
                </a:solidFill>
                <a:latin typeface="Arial Rounded MT Bold" panose="020F0704030504030204" pitchFamily="34" charset="0"/>
                <a:cs typeface="Vilna" pitchFamily="2" charset="-79"/>
              </a:rPr>
              <a:t>/Ps 102.24-28</a:t>
            </a:r>
            <a:r>
              <a:rPr lang="en-US" altLang="en-US" sz="4000" dirty="0">
                <a:solidFill>
                  <a:schemeClr val="bg1"/>
                </a:solidFill>
                <a:latin typeface="Arial Rounded MT Bold" panose="020F0704030504030204" pitchFamily="34" charset="0"/>
                <a:cs typeface="Vilna" pitchFamily="2" charset="-79"/>
              </a:rPr>
              <a:t> </a:t>
            </a:r>
          </a:p>
        </p:txBody>
      </p:sp>
    </p:spTree>
    <p:extLst>
      <p:ext uri="{BB962C8B-B14F-4D97-AF65-F5344CB8AC3E}">
        <p14:creationId xmlns:p14="http://schemas.microsoft.com/office/powerpoint/2010/main" val="2646378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alpha val="92000"/>
          </a:schemeClr>
        </a:solidFill>
        <a:effectLst/>
      </p:bgPr>
    </p:bg>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 </a:t>
            </a:r>
          </a:p>
        </p:txBody>
      </p:sp>
      <p:pic>
        <p:nvPicPr>
          <p:cNvPr id="1026" name="Picture 2" descr="Position of Voyager 1 on February 14, 1990. The vertical bars are spaced one year apart and indicate the probe's distance above the ecliptic.">
            <a:extLst>
              <a:ext uri="{FF2B5EF4-FFF2-40B4-BE49-F238E27FC236}">
                <a16:creationId xmlns:a16="http://schemas.microsoft.com/office/drawing/2014/main" id="{6E4C25DB-50EF-41CE-AB6F-CE79FA743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650" y="0"/>
            <a:ext cx="7013575" cy="5143500"/>
          </a:xfrm>
          <a:prstGeom prst="rect">
            <a:avLst/>
          </a:prstGeom>
          <a:noFill/>
          <a:effectLst>
            <a:glow>
              <a:schemeClr val="accent1">
                <a:alpha val="0"/>
              </a:schemeClr>
            </a:glow>
            <a:outerShdw blurRad="50800" dist="50800" dir="5400000" sx="1000" sy="1000" algn="ctr" rotWithShape="0">
              <a:srgbClr val="000000">
                <a:alpha val="43137"/>
              </a:srgbClr>
            </a:outerShdw>
            <a:softEdge rad="0"/>
          </a:effectLst>
          <a:scene3d>
            <a:camera prst="orthographicFront"/>
            <a:lightRig rig="threePt" dir="t"/>
          </a:scene3d>
          <a:sp3d extrusionH="76200">
            <a:extrusionClr>
              <a:schemeClr val="bg2"/>
            </a:extrusion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EA56C62-1BBF-42BA-B908-335083568AB9}"/>
              </a:ext>
            </a:extLst>
          </p:cNvPr>
          <p:cNvSpPr txBox="1"/>
          <p:nvPr/>
        </p:nvSpPr>
        <p:spPr>
          <a:xfrm>
            <a:off x="3916071" y="209550"/>
            <a:ext cx="4054766"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30</a:t>
            </a:r>
            <a:r>
              <a:rPr kumimoji="0" lang="en-US" sz="2800" b="0" i="0" u="none" strike="noStrike" kern="1200" cap="none" spc="0" normalizeH="0" baseline="30000" noProof="0" dirty="0">
                <a:ln>
                  <a:noFill/>
                </a:ln>
                <a:solidFill>
                  <a:srgbClr val="FFFFFF"/>
                </a:solidFill>
                <a:effectLst/>
                <a:uLnTx/>
                <a:uFillTx/>
                <a:latin typeface="Arial Rounded MT Bold" pitchFamily="34" charset="0"/>
                <a:ea typeface="+mn-ea"/>
                <a:cs typeface="Arial" charset="0"/>
              </a:rPr>
              <a:t>th</a:t>
            </a:r>
            <a:r>
              <a:rPr kumimoji="0" lang="en-US" sz="28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 anniversary of Pale Blue dot photo</a:t>
            </a:r>
          </a:p>
        </p:txBody>
      </p:sp>
    </p:spTree>
    <p:extLst>
      <p:ext uri="{BB962C8B-B14F-4D97-AF65-F5344CB8AC3E}">
        <p14:creationId xmlns:p14="http://schemas.microsoft.com/office/powerpoint/2010/main" val="2350599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 </a:t>
            </a:r>
          </a:p>
        </p:txBody>
      </p:sp>
      <p:pic>
        <p:nvPicPr>
          <p:cNvPr id="2050" name="Picture 2" descr="The new 30th anniversary version of ″Pale Blue Dot″.">
            <a:extLst>
              <a:ext uri="{FF2B5EF4-FFF2-40B4-BE49-F238E27FC236}">
                <a16:creationId xmlns:a16="http://schemas.microsoft.com/office/drawing/2014/main" id="{344DD9E2-15A6-4E9C-9C11-1E4421338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2037" y="535714"/>
            <a:ext cx="4656138" cy="460778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DC2FDEC2-9B81-4E37-B81B-48F55C734FD6}"/>
              </a:ext>
            </a:extLst>
          </p:cNvPr>
          <p:cNvCxnSpPr>
            <a:stCxn id="5" idx="3"/>
          </p:cNvCxnSpPr>
          <p:nvPr/>
        </p:nvCxnSpPr>
        <p:spPr bwMode="auto">
          <a:xfrm>
            <a:off x="1812588" y="2468493"/>
            <a:ext cx="2653049" cy="353943"/>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a:extLst>
              <a:ext uri="{FF2B5EF4-FFF2-40B4-BE49-F238E27FC236}">
                <a16:creationId xmlns:a16="http://schemas.microsoft.com/office/drawing/2014/main" id="{C26A479A-7AE5-43A0-9C6D-A52526EA22DB}"/>
              </a:ext>
            </a:extLst>
          </p:cNvPr>
          <p:cNvSpPr txBox="1"/>
          <p:nvPr/>
        </p:nvSpPr>
        <p:spPr>
          <a:xfrm>
            <a:off x="260688" y="2114550"/>
            <a:ext cx="1551900"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Earth</a:t>
            </a:r>
          </a:p>
        </p:txBody>
      </p:sp>
    </p:spTree>
    <p:extLst>
      <p:ext uri="{BB962C8B-B14F-4D97-AF65-F5344CB8AC3E}">
        <p14:creationId xmlns:p14="http://schemas.microsoft.com/office/powerpoint/2010/main" val="217280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 </a:t>
            </a:r>
            <a:r>
              <a:rPr lang="en-US" altLang="en-US" sz="4000" u="sng" dirty="0">
                <a:solidFill>
                  <a:schemeClr val="bg1"/>
                </a:solidFill>
                <a:latin typeface="Arial Rounded MT Bold" panose="020F0704030504030204" pitchFamily="34" charset="0"/>
                <a:cs typeface="Vilna" pitchFamily="2" charset="-79"/>
              </a:rPr>
              <a:t>Application #1</a:t>
            </a:r>
          </a:p>
          <a:p>
            <a:pPr algn="l">
              <a:spcBef>
                <a:spcPct val="0"/>
              </a:spcBef>
            </a:pPr>
            <a:r>
              <a:rPr lang="en-US" altLang="en-US" sz="4000" dirty="0">
                <a:solidFill>
                  <a:schemeClr val="bg1"/>
                </a:solidFill>
                <a:latin typeface="Arial Rounded MT Bold" panose="020F0704030504030204" pitchFamily="34" charset="0"/>
                <a:cs typeface="Vilna" pitchFamily="2" charset="-79"/>
              </a:rPr>
              <a:t>We are the royal bride of the Heavenly King, who will soon conquer this world.  </a:t>
            </a:r>
            <a:r>
              <a:rPr lang="en-US" altLang="en-US" sz="4000" dirty="0">
                <a:solidFill>
                  <a:srgbClr val="FFFF99"/>
                </a:solidFill>
                <a:latin typeface="Arial Rounded MT Bold" panose="020F0704030504030204" pitchFamily="34" charset="0"/>
                <a:cs typeface="Vilna" pitchFamily="2" charset="-79"/>
              </a:rPr>
              <a:t>Divest ourselves of the thinking of this culture.  </a:t>
            </a:r>
            <a:r>
              <a:rPr lang="en-US" altLang="en-US" sz="4000" dirty="0">
                <a:solidFill>
                  <a:schemeClr val="bg1"/>
                </a:solidFill>
                <a:latin typeface="Arial Rounded MT Bold" panose="020F0704030504030204" pitchFamily="34" charset="0"/>
                <a:cs typeface="Vilna" pitchFamily="2" charset="-79"/>
              </a:rPr>
              <a:t>We belong to the King!</a:t>
            </a:r>
          </a:p>
        </p:txBody>
      </p:sp>
    </p:spTree>
    <p:extLst>
      <p:ext uri="{BB962C8B-B14F-4D97-AF65-F5344CB8AC3E}">
        <p14:creationId xmlns:p14="http://schemas.microsoft.com/office/powerpoint/2010/main" val="2273764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74637" y="280147"/>
            <a:ext cx="8229600" cy="485775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Our King is </a:t>
            </a:r>
            <a:r>
              <a:rPr lang="en-US" altLang="en-US" sz="4000" dirty="0">
                <a:solidFill>
                  <a:srgbClr val="FFFF99"/>
                </a:solidFill>
                <a:latin typeface="Arial Rounded MT Bold" panose="020F0704030504030204" pitchFamily="34" charset="0"/>
                <a:cs typeface="Vilna" pitchFamily="2" charset="-79"/>
              </a:rPr>
              <a:t>at war with our cultural practices and thoughts</a:t>
            </a:r>
            <a:r>
              <a:rPr lang="en-US" altLang="en-US" sz="4000" dirty="0">
                <a:solidFill>
                  <a:schemeClr val="bg1"/>
                </a:solidFill>
                <a:latin typeface="Arial Rounded MT Bold" panose="020F0704030504030204" pitchFamily="34" charset="0"/>
                <a:cs typeface="Vilna" pitchFamily="2" charset="-79"/>
              </a:rPr>
              <a:t>.  He has come to rescue a warrior bride that is engaged with Him.  </a:t>
            </a:r>
          </a:p>
          <a:p>
            <a:pPr algn="l">
              <a:spcBef>
                <a:spcPct val="0"/>
              </a:spcBef>
            </a:pPr>
            <a:r>
              <a:rPr lang="en-US" altLang="en-US" sz="4000" u="sng" dirty="0">
                <a:solidFill>
                  <a:schemeClr val="bg1"/>
                </a:solidFill>
                <a:latin typeface="Arial Rounded MT Bold" panose="020F0704030504030204" pitchFamily="34" charset="0"/>
                <a:cs typeface="Vilna" pitchFamily="2" charset="-79"/>
              </a:rPr>
              <a:t>Application #2</a:t>
            </a:r>
            <a:r>
              <a:rPr lang="en-US" altLang="en-US" sz="4000" dirty="0">
                <a:solidFill>
                  <a:schemeClr val="bg1"/>
                </a:solidFill>
                <a:latin typeface="Arial Rounded MT Bold" panose="020F0704030504030204" pitchFamily="34" charset="0"/>
                <a:cs typeface="Vilna" pitchFamily="2" charset="-79"/>
              </a:rPr>
              <a:t> </a:t>
            </a:r>
            <a:r>
              <a:rPr lang="en-US" altLang="en-US" sz="4000" dirty="0">
                <a:solidFill>
                  <a:srgbClr val="FFFF99"/>
                </a:solidFill>
                <a:latin typeface="Arial Rounded MT Bold" panose="020F0704030504030204" pitchFamily="34" charset="0"/>
                <a:cs typeface="Vilna" pitchFamily="2" charset="-79"/>
              </a:rPr>
              <a:t>Are you engaged</a:t>
            </a:r>
            <a:r>
              <a:rPr lang="en-US" altLang="en-US" sz="4000" dirty="0">
                <a:solidFill>
                  <a:schemeClr val="bg1"/>
                </a:solidFill>
                <a:latin typeface="Arial Rounded MT Bold" panose="020F0704030504030204" pitchFamily="34" charset="0"/>
                <a:cs typeface="Vilna" pitchFamily="2" charset="-79"/>
              </a:rPr>
              <a:t> in prayer, in outreach, in service in war against our flesh, and the culture?</a:t>
            </a:r>
          </a:p>
        </p:txBody>
      </p:sp>
    </p:spTree>
    <p:extLst>
      <p:ext uri="{BB962C8B-B14F-4D97-AF65-F5344CB8AC3E}">
        <p14:creationId xmlns:p14="http://schemas.microsoft.com/office/powerpoint/2010/main" val="3270064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75AC2D-852F-4ED3-AE57-767F84FB22D9}"/>
              </a:ext>
            </a:extLst>
          </p:cNvPr>
          <p:cNvPicPr>
            <a:picLocks noChangeAspect="1"/>
          </p:cNvPicPr>
          <p:nvPr/>
        </p:nvPicPr>
        <p:blipFill>
          <a:blip r:embed="rId3"/>
          <a:stretch>
            <a:fillRect/>
          </a:stretch>
        </p:blipFill>
        <p:spPr>
          <a:xfrm>
            <a:off x="350838" y="478137"/>
            <a:ext cx="8013693" cy="4549175"/>
          </a:xfrm>
          <a:prstGeom prst="rect">
            <a:avLst/>
          </a:prstGeom>
        </p:spPr>
      </p:pic>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lstStyle/>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spcBef>
                <a:spcPct val="0"/>
              </a:spcBef>
            </a:pPr>
            <a:r>
              <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rPr>
              <a:t>Letter to the Messianic Jews [Hebrews] MJ 2.1-4</a:t>
            </a:r>
          </a:p>
        </p:txBody>
      </p:sp>
      <p:sp>
        <p:nvSpPr>
          <p:cNvPr id="4" name="TextBox 3">
            <a:extLst>
              <a:ext uri="{FF2B5EF4-FFF2-40B4-BE49-F238E27FC236}">
                <a16:creationId xmlns:a16="http://schemas.microsoft.com/office/drawing/2014/main" id="{13B7B60D-52BF-4838-9C40-F28E5B3251C6}"/>
              </a:ext>
            </a:extLst>
          </p:cNvPr>
          <p:cNvSpPr txBox="1"/>
          <p:nvPr/>
        </p:nvSpPr>
        <p:spPr>
          <a:xfrm>
            <a:off x="3931023" y="2124635"/>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423EC5B3-1B4B-4BF8-9C50-C2F882AAF008}"/>
              </a:ext>
            </a:extLst>
          </p:cNvPr>
          <p:cNvSpPr txBox="1"/>
          <p:nvPr/>
        </p:nvSpPr>
        <p:spPr>
          <a:xfrm>
            <a:off x="3931023" y="2124635"/>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97798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lnSpcReduction="10000"/>
          </a:bodyPr>
          <a:lstStyle/>
          <a:p>
            <a:pPr algn="l">
              <a:spcBef>
                <a:spcPct val="0"/>
              </a:spcBef>
            </a:pPr>
            <a:r>
              <a:rPr lang="en-US" baseline="30000" dirty="0"/>
              <a:t>MJ 2.1-4 </a:t>
            </a:r>
            <a:r>
              <a:rPr lang="en-US" dirty="0"/>
              <a:t>Therefore, we must pay much more careful heed to the things we have heard, so that we will not drift away. </a:t>
            </a:r>
            <a:r>
              <a:rPr lang="en-US" b="1" baseline="30000" dirty="0"/>
              <a:t> </a:t>
            </a:r>
            <a:r>
              <a:rPr lang="en-US" dirty="0"/>
              <a:t>For if the word God spoke through angels became binding, so that every violation and act of disobedience received its</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1559871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spcBef>
                <a:spcPct val="0"/>
              </a:spcBef>
            </a:pPr>
            <a:r>
              <a:rPr lang="en-US" baseline="30000" dirty="0"/>
              <a:t>MJ 2.1-4 </a:t>
            </a:r>
            <a:r>
              <a:rPr lang="en-US" dirty="0"/>
              <a:t>just deserts in full measure, then how will we escape if we ignore such a great deliverance? This deliverance, which was first declared by the Lord, was confirmed to us by those who heard him;</a:t>
            </a:r>
            <a:r>
              <a:rPr lang="en-US" b="1" baseline="30000" dirty="0"/>
              <a:t> </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1968531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spcBef>
                <a:spcPct val="0"/>
              </a:spcBef>
            </a:pPr>
            <a:r>
              <a:rPr lang="en-US" baseline="30000" dirty="0"/>
              <a:t>MJ 2.1-4  </a:t>
            </a:r>
            <a:r>
              <a:rPr lang="en-US" dirty="0"/>
              <a:t>while God also bore witness to it with various signs, wonders and miracles, and with gifts of the Ruakh </a:t>
            </a:r>
            <a:r>
              <a:rPr lang="en-US" dirty="0" err="1"/>
              <a:t>HaKodesh</a:t>
            </a:r>
            <a:r>
              <a:rPr lang="en-US" dirty="0"/>
              <a:t> which he distributed as he chose.</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962594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Therefore</a:t>
            </a:r>
          </a:p>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More careful heed</a:t>
            </a:r>
          </a:p>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Not drift away</a:t>
            </a:r>
          </a:p>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Through angels?</a:t>
            </a:r>
          </a:p>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Ignore deliverance</a:t>
            </a:r>
          </a:p>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GREAT deliverance.</a:t>
            </a:r>
          </a:p>
        </p:txBody>
      </p:sp>
    </p:spTree>
    <p:extLst>
      <p:ext uri="{BB962C8B-B14F-4D97-AF65-F5344CB8AC3E}">
        <p14:creationId xmlns:p14="http://schemas.microsoft.com/office/powerpoint/2010/main" val="3444184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spcBef>
                <a:spcPct val="0"/>
              </a:spcBef>
            </a:pPr>
            <a:endParaRPr lang="en-US" altLang="en-US" dirty="0">
              <a:latin typeface="Arial Rounded MT Bold" panose="020F0704030504030204" pitchFamily="34" charset="0"/>
              <a:cs typeface="Vilna" pitchFamily="2" charset="-79"/>
            </a:endParaRPr>
          </a:p>
          <a:p>
            <a:pPr>
              <a:spcBef>
                <a:spcPct val="0"/>
              </a:spcBef>
            </a:pPr>
            <a:endParaRPr lang="en-US" altLang="en-US" dirty="0">
              <a:latin typeface="Arial Rounded MT Bold" panose="020F0704030504030204" pitchFamily="34" charset="0"/>
              <a:cs typeface="Vilna" pitchFamily="2" charset="-79"/>
            </a:endParaRPr>
          </a:p>
          <a:p>
            <a:pPr>
              <a:spcBef>
                <a:spcPct val="0"/>
              </a:spcBef>
            </a:pPr>
            <a:r>
              <a:rPr lang="en-US" altLang="en-US" dirty="0">
                <a:latin typeface="Arial Rounded MT Bold" panose="020F0704030504030204" pitchFamily="34" charset="0"/>
                <a:cs typeface="Vilna" pitchFamily="2" charset="-79"/>
              </a:rPr>
              <a:t>Spring is coming</a:t>
            </a:r>
          </a:p>
        </p:txBody>
      </p:sp>
    </p:spTree>
    <p:extLst>
      <p:ext uri="{BB962C8B-B14F-4D97-AF65-F5344CB8AC3E}">
        <p14:creationId xmlns:p14="http://schemas.microsoft.com/office/powerpoint/2010/main" val="3773011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lstStyle/>
          <a:p>
            <a:pPr algn="l">
              <a:spcBef>
                <a:spcPct val="0"/>
              </a:spcBef>
            </a:pPr>
            <a:r>
              <a:rPr lang="en-US" dirty="0">
                <a:solidFill>
                  <a:srgbClr val="FFFF99"/>
                </a:solidFill>
              </a:rPr>
              <a:t>Therefore</a:t>
            </a:r>
            <a:r>
              <a:rPr lang="en-US" dirty="0"/>
              <a:t>, we must pay much more careful heed to the things we have heard</a:t>
            </a:r>
          </a:p>
          <a:p>
            <a:pPr algn="l">
              <a:spcBef>
                <a:spcPct val="0"/>
              </a:spcBef>
            </a:pPr>
            <a:r>
              <a:rPr lang="en-US" altLang="en-US" dirty="0">
                <a:latin typeface="Arial Rounded MT Bold" panose="020F0704030504030204" pitchFamily="34" charset="0"/>
                <a:cs typeface="Vilna" pitchFamily="2" charset="-79"/>
              </a:rPr>
              <a:t>“</a:t>
            </a:r>
            <a:r>
              <a:rPr lang="en-US" altLang="en-US" dirty="0">
                <a:solidFill>
                  <a:srgbClr val="FFFF99"/>
                </a:solidFill>
                <a:latin typeface="Arial Rounded MT Bold" panose="020F0704030504030204" pitchFamily="34" charset="0"/>
                <a:cs typeface="Vilna" pitchFamily="2" charset="-79"/>
              </a:rPr>
              <a:t>Therefore</a:t>
            </a:r>
            <a:r>
              <a:rPr lang="en-US" altLang="en-US" dirty="0">
                <a:latin typeface="Arial Rounded MT Bold" panose="020F0704030504030204" pitchFamily="34" charset="0"/>
                <a:cs typeface="Vilna" pitchFamily="2" charset="-79"/>
              </a:rPr>
              <a:t>” infers that we should see what the word is </a:t>
            </a:r>
            <a:r>
              <a:rPr lang="en-US" altLang="en-US" u="sng" dirty="0">
                <a:solidFill>
                  <a:srgbClr val="FFFF99"/>
                </a:solidFill>
                <a:latin typeface="Arial Rounded MT Bold" panose="020F0704030504030204" pitchFamily="34" charset="0"/>
                <a:cs typeface="Vilna" pitchFamily="2" charset="-79"/>
              </a:rPr>
              <a:t>there for</a:t>
            </a:r>
          </a:p>
        </p:txBody>
      </p:sp>
    </p:spTree>
    <p:extLst>
      <p:ext uri="{BB962C8B-B14F-4D97-AF65-F5344CB8AC3E}">
        <p14:creationId xmlns:p14="http://schemas.microsoft.com/office/powerpoint/2010/main" val="3890985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r>
              <a:rPr lang="en-US" u="sng" dirty="0"/>
              <a:t>Summary we just did:</a:t>
            </a:r>
          </a:p>
          <a:p>
            <a:pPr algn="l"/>
            <a:r>
              <a:rPr lang="en-US" sz="3600" dirty="0"/>
              <a:t>at the right hand, called Son, Davidic dynasty, worshipped by angels, the Lord of light, </a:t>
            </a:r>
            <a:r>
              <a:rPr lang="en-US" altLang="en-US" sz="3600" dirty="0">
                <a:latin typeface="Arial Rounded MT Bold" panose="020F0704030504030204" pitchFamily="34" charset="0"/>
                <a:cs typeface="Vilna" pitchFamily="2" charset="-79"/>
              </a:rPr>
              <a:t>the G-d of God and a warrior, lover, bridegroom; will outlast the created earth and universe</a:t>
            </a:r>
            <a:endParaRPr lang="en-US" sz="3600" dirty="0"/>
          </a:p>
          <a:p>
            <a:pPr algn="l"/>
            <a:endParaRPr lang="en-US" sz="3600" dirty="0"/>
          </a:p>
          <a:p>
            <a:pPr marL="403225" indent="-403225" algn="l">
              <a:buAutoNum type="arabicPeriod"/>
            </a:pPr>
            <a:endParaRPr lang="en-US" dirty="0"/>
          </a:p>
        </p:txBody>
      </p:sp>
    </p:spTree>
    <p:extLst>
      <p:ext uri="{BB962C8B-B14F-4D97-AF65-F5344CB8AC3E}">
        <p14:creationId xmlns:p14="http://schemas.microsoft.com/office/powerpoint/2010/main" val="265445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lstStyle/>
          <a:p>
            <a:pPr algn="l">
              <a:spcBef>
                <a:spcPct val="0"/>
              </a:spcBef>
            </a:pPr>
            <a:r>
              <a:rPr lang="en-US" altLang="en-US" dirty="0">
                <a:latin typeface="Arial Rounded MT Bold" panose="020F0704030504030204" pitchFamily="34" charset="0"/>
                <a:cs typeface="Vilna" pitchFamily="2" charset="-79"/>
              </a:rPr>
              <a:t>Stern: </a:t>
            </a:r>
            <a:r>
              <a:rPr lang="en-US" dirty="0"/>
              <a:t>because he is God's Son and "much better than angels" </a:t>
            </a:r>
            <a:r>
              <a:rPr lang="en-US" baseline="30000" dirty="0"/>
              <a:t>(1:4, proved by 1:5-13), </a:t>
            </a:r>
            <a:r>
              <a:rPr lang="en-US" dirty="0">
                <a:solidFill>
                  <a:srgbClr val="FFFF99"/>
                </a:solidFill>
              </a:rPr>
              <a:t>Therefore</a:t>
            </a:r>
            <a:r>
              <a:rPr lang="en-US" dirty="0"/>
              <a:t>, we must pay much more careful heed to the things we have heard. </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802975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Therefore</a:t>
            </a:r>
          </a:p>
          <a:p>
            <a:pPr marL="511175" indent="-511175" algn="l">
              <a:spcBef>
                <a:spcPct val="0"/>
              </a:spcBef>
              <a:buFont typeface="+mj-lt"/>
              <a:buAutoNum type="arabicPeriod"/>
            </a:pPr>
            <a:r>
              <a:rPr lang="en-US" altLang="en-US" dirty="0">
                <a:solidFill>
                  <a:srgbClr val="FFFF99"/>
                </a:solidFill>
                <a:latin typeface="Arial Rounded MT Bold" panose="020F0704030504030204" pitchFamily="34" charset="0"/>
                <a:cs typeface="Vilna" pitchFamily="2" charset="-79"/>
              </a:rPr>
              <a:t>More careful heed</a:t>
            </a:r>
          </a:p>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Not drift away</a:t>
            </a:r>
          </a:p>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Through angels?</a:t>
            </a:r>
          </a:p>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Ignore deliverance</a:t>
            </a:r>
          </a:p>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GREAT deliverance.</a:t>
            </a:r>
          </a:p>
        </p:txBody>
      </p:sp>
    </p:spTree>
    <p:extLst>
      <p:ext uri="{BB962C8B-B14F-4D97-AF65-F5344CB8AC3E}">
        <p14:creationId xmlns:p14="http://schemas.microsoft.com/office/powerpoint/2010/main" val="2856540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lstStyle/>
          <a:p>
            <a:pPr algn="l">
              <a:spcBef>
                <a:spcPct val="0"/>
              </a:spcBef>
            </a:pPr>
            <a:r>
              <a:rPr lang="en-US" baseline="30000" dirty="0"/>
              <a:t>Ps 119.162  </a:t>
            </a:r>
            <a:r>
              <a:rPr lang="en-US" dirty="0"/>
              <a:t>I rejoice in Your word, as one who finds great spoil.</a:t>
            </a:r>
          </a:p>
          <a:p>
            <a:pPr algn="r" rtl="1">
              <a:spcBef>
                <a:spcPct val="0"/>
              </a:spcBef>
            </a:pPr>
            <a:r>
              <a:rPr lang="he-IL" b="1" dirty="0">
                <a:latin typeface="David" panose="020E0502060401010101" pitchFamily="34" charset="-79"/>
                <a:cs typeface="David" panose="020E0502060401010101" pitchFamily="34" charset="-79"/>
              </a:rPr>
              <a:t>שָׂשׂ אָנֹכִי עַל-אִמְרָתֶךָ--כְּמוֹצֵא שָׁלָל רָב.</a:t>
            </a:r>
            <a:endParaRPr lang="en-US" b="1" dirty="0">
              <a:latin typeface="David" panose="020E0502060401010101" pitchFamily="34" charset="-79"/>
              <a:cs typeface="David" panose="020E0502060401010101" pitchFamily="34" charset="-79"/>
            </a:endParaRPr>
          </a:p>
          <a:p>
            <a:pPr algn="l">
              <a:spcBef>
                <a:spcPct val="0"/>
              </a:spcBef>
            </a:pPr>
            <a:r>
              <a:rPr lang="en-US" baseline="30000" dirty="0"/>
              <a:t>BBE </a:t>
            </a:r>
            <a:r>
              <a:rPr lang="en-US" dirty="0"/>
              <a:t>I am delighted by your sayings, like a man who makes discovery of great wealth.</a:t>
            </a:r>
            <a:endParaRPr lang="en-US" alt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586870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503237" y="590550"/>
            <a:ext cx="7924799" cy="4552949"/>
          </a:xfrm>
        </p:spPr>
        <p:txBody>
          <a:bodyPr>
            <a:normAutofit/>
          </a:bodyPr>
          <a:lstStyle/>
          <a:p>
            <a:pPr algn="l">
              <a:spcBef>
                <a:spcPct val="0"/>
              </a:spcBef>
            </a:pPr>
            <a:r>
              <a:rPr lang="en-US" altLang="en-US" dirty="0">
                <a:latin typeface="Arial Rounded MT Bold" panose="020F0704030504030204" pitchFamily="34" charset="0"/>
                <a:cs typeface="Vilna" pitchFamily="2" charset="-79"/>
              </a:rPr>
              <a:t>  </a:t>
            </a:r>
          </a:p>
        </p:txBody>
      </p:sp>
      <p:pic>
        <p:nvPicPr>
          <p:cNvPr id="1028" name="Picture 4">
            <a:extLst>
              <a:ext uri="{FF2B5EF4-FFF2-40B4-BE49-F238E27FC236}">
                <a16:creationId xmlns:a16="http://schemas.microsoft.com/office/drawing/2014/main" id="{B0EE2658-0997-4910-802B-3C7A690263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84" y="69986"/>
            <a:ext cx="8718191" cy="50370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FAF6974-12AC-4FB8-9493-3A2704C7FD38}"/>
              </a:ext>
            </a:extLst>
          </p:cNvPr>
          <p:cNvSpPr txBox="1"/>
          <p:nvPr/>
        </p:nvSpPr>
        <p:spPr>
          <a:xfrm>
            <a:off x="486521" y="133350"/>
            <a:ext cx="5305748"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Van Halen rock band</a:t>
            </a:r>
          </a:p>
        </p:txBody>
      </p:sp>
    </p:spTree>
    <p:extLst>
      <p:ext uri="{BB962C8B-B14F-4D97-AF65-F5344CB8AC3E}">
        <p14:creationId xmlns:p14="http://schemas.microsoft.com/office/powerpoint/2010/main" val="3109475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fontScale="92500" lnSpcReduction="20000"/>
          </a:bodyPr>
          <a:lstStyle/>
          <a:p>
            <a:pPr algn="l">
              <a:spcBef>
                <a:spcPct val="0"/>
              </a:spcBef>
            </a:pPr>
            <a:r>
              <a:rPr lang="en-US" altLang="en-US" dirty="0">
                <a:latin typeface="Arial Rounded MT Bold" panose="020F0704030504030204" pitchFamily="34" charset="0"/>
                <a:cs typeface="Vilna" pitchFamily="2" charset="-79"/>
              </a:rPr>
              <a:t>In the early 1980s rock band Van Halen had in their contract with each concert venue that they must have M&amp;M candy in the dressing room, but it stipulated no brown M&amp;Ms. Eddie Van Halen had a large and complicated stage show, one that demanded the attention of promoters and the people moving the band’s equipment. </a:t>
            </a:r>
          </a:p>
        </p:txBody>
      </p:sp>
    </p:spTree>
    <p:extLst>
      <p:ext uri="{BB962C8B-B14F-4D97-AF65-F5344CB8AC3E}">
        <p14:creationId xmlns:p14="http://schemas.microsoft.com/office/powerpoint/2010/main" val="1794846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fontScale="85000" lnSpcReduction="10000"/>
          </a:bodyPr>
          <a:lstStyle/>
          <a:p>
            <a:pPr algn="l">
              <a:spcBef>
                <a:spcPct val="0"/>
              </a:spcBef>
            </a:pPr>
            <a:r>
              <a:rPr lang="en-US" altLang="en-US" dirty="0">
                <a:latin typeface="Arial Rounded MT Bold" panose="020F0704030504030204" pitchFamily="34" charset="0"/>
                <a:cs typeface="Vilna" pitchFamily="2" charset="-79"/>
              </a:rPr>
              <a:t>To ensure that those responsible for staging their concerts had thoroughly read about the many technical needs, band members inserted the M&amp;M reference in their contracts as a test. If the candy wasn’t right, they had reason to be concerned about similar inattention to serious issues like electricity and load stress.”</a:t>
            </a:r>
          </a:p>
        </p:txBody>
      </p:sp>
    </p:spTree>
    <p:extLst>
      <p:ext uri="{BB962C8B-B14F-4D97-AF65-F5344CB8AC3E}">
        <p14:creationId xmlns:p14="http://schemas.microsoft.com/office/powerpoint/2010/main" val="3334897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spcBef>
                <a:spcPct val="0"/>
              </a:spcBef>
            </a:pPr>
            <a:r>
              <a:rPr lang="en-US" sz="2400" dirty="0"/>
              <a:t>Army Jump Masters Conducting An Inspection Prior To A Jump. They Know Details Matter</a:t>
            </a:r>
            <a:endParaRPr lang="en-US" altLang="en-US" sz="2400" dirty="0">
              <a:latin typeface="Arial Rounded MT Bold" panose="020F0704030504030204" pitchFamily="34" charset="0"/>
              <a:cs typeface="Vilna" pitchFamily="2" charset="-79"/>
            </a:endParaRPr>
          </a:p>
        </p:txBody>
      </p:sp>
      <p:pic>
        <p:nvPicPr>
          <p:cNvPr id="1026" name="Picture 2" descr="Army Inspection Attention To Detail">
            <a:extLst>
              <a:ext uri="{FF2B5EF4-FFF2-40B4-BE49-F238E27FC236}">
                <a16:creationId xmlns:a16="http://schemas.microsoft.com/office/drawing/2014/main" id="{E5F41E50-6402-4FFE-8D92-0A4D5E2CC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943" y="1123950"/>
            <a:ext cx="6059623"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390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lnSpcReduction="10000"/>
          </a:bodyPr>
          <a:lstStyle/>
          <a:p>
            <a:pPr algn="l">
              <a:spcBef>
                <a:spcPct val="0"/>
              </a:spcBef>
            </a:pPr>
            <a:r>
              <a:rPr lang="en-US" dirty="0"/>
              <a:t>Improvised Explosive Devices or IEDs posed a great threat to our troops who served in Iraq and Afghanistan. These explosive devises are hidden among the every day trash and debris found along the roads and trails that soldiers travel every day. </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737732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439272" y="514350"/>
            <a:ext cx="8001000" cy="472440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 Winter</a:t>
            </a:r>
          </a:p>
          <a:p>
            <a:pPr algn="l">
              <a:spcBef>
                <a:spcPct val="0"/>
              </a:spcBef>
            </a:pPr>
            <a:endParaRPr lang="en-US" altLang="en-US" sz="4000" dirty="0">
              <a:solidFill>
                <a:schemeClr val="bg1"/>
              </a:solidFill>
              <a:latin typeface="Arial Rounded MT Bold" panose="020F0704030504030204" pitchFamily="34" charset="0"/>
              <a:cs typeface="Vilna" pitchFamily="2" charset="-79"/>
            </a:endParaRPr>
          </a:p>
          <a:p>
            <a:pPr algn="l">
              <a:spcBef>
                <a:spcPct val="0"/>
              </a:spcBef>
            </a:pPr>
            <a:r>
              <a:rPr lang="en-US" altLang="en-US" sz="4000" dirty="0">
                <a:solidFill>
                  <a:schemeClr val="bg1"/>
                </a:solidFill>
                <a:latin typeface="Arial Rounded MT Bold" panose="020F0704030504030204" pitchFamily="34" charset="0"/>
                <a:cs typeface="Vilna" pitchFamily="2" charset="-79"/>
              </a:rPr>
              <a:t>Football</a:t>
            </a:r>
          </a:p>
        </p:txBody>
      </p:sp>
      <p:pic>
        <p:nvPicPr>
          <p:cNvPr id="4" name="Picture 2">
            <a:extLst>
              <a:ext uri="{FF2B5EF4-FFF2-40B4-BE49-F238E27FC236}">
                <a16:creationId xmlns:a16="http://schemas.microsoft.com/office/drawing/2014/main" id="{FFBD229C-5050-4037-B497-72E21F16A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003" y="285750"/>
            <a:ext cx="48006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248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spcBef>
                <a:spcPct val="0"/>
              </a:spcBef>
            </a:pPr>
            <a:r>
              <a:rPr lang="en-US" dirty="0"/>
              <a:t>They must pay attention to the most minute detail; trash that does not belong, earth recently moved, tiny wires along the roadway. The results can be deadly if they miss the details.</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251648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spcBef>
                <a:spcPct val="0"/>
              </a:spcBef>
            </a:pPr>
            <a:r>
              <a:rPr lang="en-US" baseline="30000" dirty="0" err="1"/>
              <a:t>Thillim</a:t>
            </a:r>
            <a:r>
              <a:rPr lang="en-US" baseline="30000" dirty="0"/>
              <a:t> Ps 119.11</a:t>
            </a:r>
            <a:r>
              <a:rPr lang="en-US" dirty="0"/>
              <a:t> I have treasured Your word in my heart, so I might not sin against You.</a:t>
            </a:r>
          </a:p>
          <a:p>
            <a:pPr algn="l">
              <a:spcBef>
                <a:spcPct val="0"/>
              </a:spcBef>
            </a:pPr>
            <a:r>
              <a:rPr lang="en-US" baseline="30000" dirty="0" err="1"/>
              <a:t>Thillim</a:t>
            </a:r>
            <a:r>
              <a:rPr lang="en-US" baseline="30000" dirty="0"/>
              <a:t> Ps 119.</a:t>
            </a:r>
            <a:r>
              <a:rPr lang="en-US" b="1" baseline="30000" dirty="0"/>
              <a:t>111 </a:t>
            </a:r>
            <a:r>
              <a:rPr lang="en-US" dirty="0"/>
              <a:t>I take your instruction as a permanent heritage, because it is the joy of my heart.</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4220361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lnSpcReduction="10000"/>
          </a:bodyPr>
          <a:lstStyle/>
          <a:p>
            <a:pPr algn="l">
              <a:spcBef>
                <a:spcPct val="0"/>
              </a:spcBef>
            </a:pPr>
            <a:r>
              <a:rPr lang="en-US" altLang="en-US" i="1" dirty="0">
                <a:latin typeface="Arial Rounded MT Bold" panose="020F0704030504030204" pitchFamily="34" charset="0"/>
                <a:cs typeface="Vilna" pitchFamily="2" charset="-79"/>
              </a:rPr>
              <a:t>Time Mag</a:t>
            </a:r>
            <a:r>
              <a:rPr lang="en-US" altLang="en-US" dirty="0">
                <a:latin typeface="Arial Rounded MT Bold" panose="020F0704030504030204" pitchFamily="34" charset="0"/>
                <a:cs typeface="Vilna" pitchFamily="2" charset="-79"/>
              </a:rPr>
              <a:t> this week </a:t>
            </a:r>
            <a:r>
              <a:rPr lang="en-US" altLang="en-US" dirty="0" err="1">
                <a:latin typeface="Arial Rounded MT Bold" panose="020F0704030504030204" pitchFamily="34" charset="0"/>
                <a:cs typeface="Vilna" pitchFamily="2" charset="-79"/>
              </a:rPr>
              <a:t>talke</a:t>
            </a:r>
            <a:r>
              <a:rPr lang="en-US" altLang="en-US" dirty="0">
                <a:latin typeface="Arial Rounded MT Bold" panose="020F0704030504030204" pitchFamily="34" charset="0"/>
                <a:cs typeface="Vilna" pitchFamily="2" charset="-79"/>
              </a:rPr>
              <a:t> about “contaminated time” – when we’re doing one thing but thinking about something else.</a:t>
            </a:r>
          </a:p>
          <a:p>
            <a:pPr algn="l">
              <a:spcBef>
                <a:spcPct val="0"/>
              </a:spcBef>
            </a:pPr>
            <a:r>
              <a:rPr lang="en-US" altLang="en-US" dirty="0">
                <a:latin typeface="Arial Rounded MT Bold" panose="020F0704030504030204" pitchFamily="34" charset="0"/>
                <a:cs typeface="Vilna" pitchFamily="2" charset="-79"/>
              </a:rPr>
              <a:t>When someone talks to you…</a:t>
            </a:r>
          </a:p>
          <a:p>
            <a:pPr algn="l">
              <a:spcBef>
                <a:spcPct val="0"/>
              </a:spcBef>
            </a:pPr>
            <a:r>
              <a:rPr lang="en-US" altLang="en-US" dirty="0">
                <a:latin typeface="Arial Rounded MT Bold" panose="020F0704030504030204" pitchFamily="34" charset="0"/>
                <a:cs typeface="Vilna" pitchFamily="2" charset="-79"/>
              </a:rPr>
              <a:t>During worship or message…</a:t>
            </a:r>
          </a:p>
          <a:p>
            <a:pPr algn="l">
              <a:spcBef>
                <a:spcPct val="0"/>
              </a:spcBef>
            </a:pPr>
            <a:r>
              <a:rPr lang="en-US" altLang="en-US" dirty="0">
                <a:solidFill>
                  <a:srgbClr val="FFFF99"/>
                </a:solidFill>
                <a:latin typeface="Arial Rounded MT Bold" panose="020F0704030504030204" pitchFamily="34" charset="0"/>
                <a:cs typeface="Vilna" pitchFamily="2" charset="-79"/>
              </a:rPr>
              <a:t>Worship: do we envision Yeshua hearing, receiving us?</a:t>
            </a:r>
          </a:p>
        </p:txBody>
      </p:sp>
    </p:spTree>
    <p:extLst>
      <p:ext uri="{BB962C8B-B14F-4D97-AF65-F5344CB8AC3E}">
        <p14:creationId xmlns:p14="http://schemas.microsoft.com/office/powerpoint/2010/main" val="1751446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Therefore</a:t>
            </a:r>
          </a:p>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More careful heed</a:t>
            </a:r>
          </a:p>
          <a:p>
            <a:pPr marL="511175" indent="-511175" algn="l">
              <a:spcBef>
                <a:spcPct val="0"/>
              </a:spcBef>
              <a:buFont typeface="+mj-lt"/>
              <a:buAutoNum type="arabicPeriod"/>
            </a:pPr>
            <a:r>
              <a:rPr lang="en-US" altLang="en-US" dirty="0">
                <a:solidFill>
                  <a:srgbClr val="FFFF99"/>
                </a:solidFill>
                <a:latin typeface="Arial Rounded MT Bold" panose="020F0704030504030204" pitchFamily="34" charset="0"/>
                <a:cs typeface="Vilna" pitchFamily="2" charset="-79"/>
              </a:rPr>
              <a:t>Not drift away</a:t>
            </a:r>
          </a:p>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Through angels?</a:t>
            </a:r>
          </a:p>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Ignore deliverance</a:t>
            </a:r>
          </a:p>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GREAT deliverance.</a:t>
            </a:r>
          </a:p>
        </p:txBody>
      </p:sp>
    </p:spTree>
    <p:extLst>
      <p:ext uri="{BB962C8B-B14F-4D97-AF65-F5344CB8AC3E}">
        <p14:creationId xmlns:p14="http://schemas.microsoft.com/office/powerpoint/2010/main" val="3927544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spcBef>
                <a:spcPct val="0"/>
              </a:spcBef>
            </a:pPr>
            <a:r>
              <a:rPr lang="en-US" baseline="30000" dirty="0"/>
              <a:t>MJ 2.1-4 </a:t>
            </a:r>
            <a:r>
              <a:rPr lang="en-US" dirty="0"/>
              <a:t>Therefore, we must pay much more careful heed to the things we have heard, </a:t>
            </a:r>
            <a:r>
              <a:rPr lang="en-US" dirty="0">
                <a:solidFill>
                  <a:srgbClr val="FFFF99"/>
                </a:solidFill>
              </a:rPr>
              <a:t>so that we will not drift away</a:t>
            </a:r>
            <a:r>
              <a:rPr lang="en-US" dirty="0"/>
              <a:t>. </a:t>
            </a:r>
            <a:r>
              <a:rPr lang="en-US" b="1" baseline="30000" dirty="0"/>
              <a:t> </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56200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spcBef>
                <a:spcPct val="0"/>
              </a:spcBef>
            </a:pPr>
            <a:r>
              <a:rPr lang="en-US" baseline="30000" dirty="0"/>
              <a:t>2 Tim 3.1 CEB</a:t>
            </a:r>
            <a:r>
              <a:rPr lang="en-US" dirty="0"/>
              <a:t> Understand that the last days will be dangerous times.</a:t>
            </a:r>
          </a:p>
          <a:p>
            <a:pPr algn="l">
              <a:spcBef>
                <a:spcPct val="0"/>
              </a:spcBef>
            </a:pPr>
            <a:r>
              <a:rPr lang="en-US" baseline="30000" dirty="0"/>
              <a:t>CJB </a:t>
            </a:r>
            <a:r>
              <a:rPr lang="en-US" dirty="0"/>
              <a:t>Moreover, understand this: in the last days  </a:t>
            </a:r>
            <a:r>
              <a:rPr lang="en-US" i="1" dirty="0" err="1"/>
              <a:t>akharit-hayamim</a:t>
            </a:r>
            <a:r>
              <a:rPr lang="en-US" dirty="0"/>
              <a:t> will come trying times.</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2180813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normAutofit/>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House Hunters made HGTV history on Wednesday when it featured its first </a:t>
            </a:r>
            <a:r>
              <a:rPr lang="en-US" altLang="en-US" sz="4000" u="sng" dirty="0" err="1">
                <a:solidFill>
                  <a:schemeClr val="bg1"/>
                </a:solidFill>
                <a:latin typeface="Arial Rounded MT Bold" panose="020F0704030504030204" pitchFamily="34" charset="0"/>
                <a:cs typeface="Vilna" pitchFamily="2" charset="-79"/>
              </a:rPr>
              <a:t>throuple</a:t>
            </a:r>
            <a:r>
              <a:rPr lang="en-US" altLang="en-US" sz="4000" dirty="0">
                <a:solidFill>
                  <a:schemeClr val="bg1"/>
                </a:solidFill>
                <a:latin typeface="Arial Rounded MT Bold" panose="020F0704030504030204" pitchFamily="34" charset="0"/>
                <a:cs typeface="Vilna" pitchFamily="2" charset="-79"/>
              </a:rPr>
              <a:t>—three people in a polyamorous romantic relationship—on one of its episodes. </a:t>
            </a:r>
          </a:p>
        </p:txBody>
      </p:sp>
    </p:spTree>
    <p:extLst>
      <p:ext uri="{BB962C8B-B14F-4D97-AF65-F5344CB8AC3E}">
        <p14:creationId xmlns:p14="http://schemas.microsoft.com/office/powerpoint/2010/main" val="868423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lstStyle/>
          <a:p>
            <a:pPr algn="l">
              <a:spcBef>
                <a:spcPct val="0"/>
              </a:spcBef>
            </a:pPr>
            <a:r>
              <a:rPr lang="en-US" altLang="en-US" sz="2800" dirty="0" err="1">
                <a:solidFill>
                  <a:schemeClr val="bg1"/>
                </a:solidFill>
                <a:latin typeface="Arial Rounded MT Bold" panose="020F0704030504030204" pitchFamily="34" charset="0"/>
                <a:cs typeface="Vilna" pitchFamily="2" charset="-79"/>
              </a:rPr>
              <a:t>Geli</a:t>
            </a:r>
            <a:r>
              <a:rPr lang="en-US" altLang="en-US" sz="2800" dirty="0">
                <a:solidFill>
                  <a:schemeClr val="bg1"/>
                </a:solidFill>
                <a:latin typeface="Arial Rounded MT Bold" panose="020F0704030504030204" pitchFamily="34" charset="0"/>
                <a:cs typeface="Vilna" pitchFamily="2" charset="-79"/>
              </a:rPr>
              <a:t>, Lori and Brian on "House Hunters" (YouTube/</a:t>
            </a:r>
            <a:r>
              <a:rPr lang="en-US" altLang="en-US" sz="2800" dirty="0" err="1">
                <a:solidFill>
                  <a:schemeClr val="bg1"/>
                </a:solidFill>
                <a:latin typeface="Arial Rounded MT Bold" panose="020F0704030504030204" pitchFamily="34" charset="0"/>
                <a:cs typeface="Vilna" pitchFamily="2" charset="-79"/>
              </a:rPr>
              <a:t>PeopleTV</a:t>
            </a:r>
            <a:r>
              <a:rPr lang="en-US" altLang="en-US" sz="2800" dirty="0">
                <a:solidFill>
                  <a:schemeClr val="bg1"/>
                </a:solidFill>
                <a:latin typeface="Arial Rounded MT Bold" panose="020F0704030504030204" pitchFamily="34" charset="0"/>
                <a:cs typeface="Vilna" pitchFamily="2" charset="-79"/>
              </a:rPr>
              <a:t>) </a:t>
            </a:r>
          </a:p>
        </p:txBody>
      </p:sp>
      <p:pic>
        <p:nvPicPr>
          <p:cNvPr id="1026" name="Picture 2">
            <a:extLst>
              <a:ext uri="{FF2B5EF4-FFF2-40B4-BE49-F238E27FC236}">
                <a16:creationId xmlns:a16="http://schemas.microsoft.com/office/drawing/2014/main" id="{7C065AAD-5DC8-4680-A957-E3EEC70A5E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83" y="894240"/>
            <a:ext cx="7723654" cy="424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978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normAutofit/>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Dr. Michael Brown: “For years we were vilified for saying that the redefining of marriage to include homosexual unions would soon lead to more radical redefinitions.”</a:t>
            </a:r>
          </a:p>
        </p:txBody>
      </p:sp>
    </p:spTree>
    <p:extLst>
      <p:ext uri="{BB962C8B-B14F-4D97-AF65-F5344CB8AC3E}">
        <p14:creationId xmlns:p14="http://schemas.microsoft.com/office/powerpoint/2010/main" val="1750762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normAutofit fontScale="92500" lnSpcReduction="20000"/>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The original husband and wife in this </a:t>
            </a:r>
            <a:r>
              <a:rPr lang="en-US" altLang="en-US" sz="4000" dirty="0" err="1">
                <a:solidFill>
                  <a:schemeClr val="bg1"/>
                </a:solidFill>
                <a:latin typeface="Arial Rounded MT Bold" panose="020F0704030504030204" pitchFamily="34" charset="0"/>
                <a:cs typeface="Vilna" pitchFamily="2" charset="-79"/>
              </a:rPr>
              <a:t>throuple</a:t>
            </a:r>
            <a:r>
              <a:rPr lang="en-US" altLang="en-US" sz="4000" dirty="0">
                <a:solidFill>
                  <a:schemeClr val="bg1"/>
                </a:solidFill>
                <a:latin typeface="Arial Rounded MT Bold" panose="020F0704030504030204" pitchFamily="34" charset="0"/>
                <a:cs typeface="Vilna" pitchFamily="2" charset="-79"/>
              </a:rPr>
              <a:t> have two children. As </a:t>
            </a:r>
            <a:r>
              <a:rPr lang="en-US" altLang="en-US" sz="4000" i="1" dirty="0">
                <a:solidFill>
                  <a:schemeClr val="bg1"/>
                </a:solidFill>
                <a:latin typeface="Arial Rounded MT Bold" panose="020F0704030504030204" pitchFamily="34" charset="0"/>
                <a:cs typeface="Vilna" pitchFamily="2" charset="-79"/>
              </a:rPr>
              <a:t>People</a:t>
            </a:r>
            <a:r>
              <a:rPr lang="en-US" altLang="en-US" sz="4000" dirty="0">
                <a:solidFill>
                  <a:schemeClr val="bg1"/>
                </a:solidFill>
                <a:latin typeface="Arial Rounded MT Bold" panose="020F0704030504030204" pitchFamily="34" charset="0"/>
                <a:cs typeface="Vilna" pitchFamily="2" charset="-79"/>
              </a:rPr>
              <a:t> reported, "Brian and Lori, who are legally married, fell in love with </a:t>
            </a:r>
            <a:r>
              <a:rPr lang="en-US" altLang="en-US" sz="4000" dirty="0" err="1">
                <a:solidFill>
                  <a:schemeClr val="bg1"/>
                </a:solidFill>
                <a:latin typeface="Arial Rounded MT Bold" panose="020F0704030504030204" pitchFamily="34" charset="0"/>
                <a:cs typeface="Vilna" pitchFamily="2" charset="-79"/>
              </a:rPr>
              <a:t>Geli</a:t>
            </a:r>
            <a:r>
              <a:rPr lang="en-US" altLang="en-US" sz="4000" dirty="0">
                <a:solidFill>
                  <a:schemeClr val="bg1"/>
                </a:solidFill>
                <a:latin typeface="Arial Rounded MT Bold" panose="020F0704030504030204" pitchFamily="34" charset="0"/>
                <a:cs typeface="Vilna" pitchFamily="2" charset="-79"/>
              </a:rPr>
              <a:t> after meeting her at a bar. The trio entered into a relationship with Brian and Lori exchanging vows with </a:t>
            </a:r>
            <a:r>
              <a:rPr lang="en-US" altLang="en-US" sz="4000" dirty="0" err="1">
                <a:solidFill>
                  <a:schemeClr val="bg1"/>
                </a:solidFill>
                <a:latin typeface="Arial Rounded MT Bold" panose="020F0704030504030204" pitchFamily="34" charset="0"/>
                <a:cs typeface="Vilna" pitchFamily="2" charset="-79"/>
              </a:rPr>
              <a:t>Geli</a:t>
            </a:r>
            <a:r>
              <a:rPr lang="en-US" altLang="en-US" sz="4000" dirty="0">
                <a:solidFill>
                  <a:schemeClr val="bg1"/>
                </a:solidFill>
                <a:latin typeface="Arial Rounded MT Bold" panose="020F0704030504030204" pitchFamily="34" charset="0"/>
                <a:cs typeface="Vilna" pitchFamily="2" charset="-79"/>
              </a:rPr>
              <a:t> in a commitment ceremony attended by their children."</a:t>
            </a:r>
          </a:p>
        </p:txBody>
      </p:sp>
    </p:spTree>
    <p:extLst>
      <p:ext uri="{BB962C8B-B14F-4D97-AF65-F5344CB8AC3E}">
        <p14:creationId xmlns:p14="http://schemas.microsoft.com/office/powerpoint/2010/main" val="4224134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3429000" cy="472440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 Spring</a:t>
            </a:r>
          </a:p>
          <a:p>
            <a:pPr algn="l">
              <a:spcBef>
                <a:spcPct val="0"/>
              </a:spcBef>
            </a:pPr>
            <a:endParaRPr lang="en-US" altLang="en-US" sz="4000" dirty="0">
              <a:solidFill>
                <a:schemeClr val="bg1"/>
              </a:solidFill>
              <a:latin typeface="Arial Rounded MT Bold" panose="020F0704030504030204" pitchFamily="34" charset="0"/>
              <a:cs typeface="Vilna" pitchFamily="2" charset="-79"/>
            </a:endParaRPr>
          </a:p>
          <a:p>
            <a:pPr algn="l">
              <a:spcBef>
                <a:spcPct val="0"/>
              </a:spcBef>
            </a:pPr>
            <a:r>
              <a:rPr lang="en-US" altLang="en-US" sz="4000" dirty="0">
                <a:solidFill>
                  <a:schemeClr val="bg1"/>
                </a:solidFill>
                <a:latin typeface="Arial Rounded MT Bold" panose="020F0704030504030204" pitchFamily="34" charset="0"/>
                <a:cs typeface="Vilna" pitchFamily="2" charset="-79"/>
              </a:rPr>
              <a:t>Flowers in her hair</a:t>
            </a:r>
          </a:p>
        </p:txBody>
      </p:sp>
      <p:pic>
        <p:nvPicPr>
          <p:cNvPr id="1026" name="Picture 2">
            <a:extLst>
              <a:ext uri="{FF2B5EF4-FFF2-40B4-BE49-F238E27FC236}">
                <a16:creationId xmlns:a16="http://schemas.microsoft.com/office/drawing/2014/main" id="{5D53D9D8-3921-44CD-81C3-C01BD2802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437" y="361950"/>
            <a:ext cx="47244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627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normAutofit fontScale="92500"/>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There is also now “self marriage.”</a:t>
            </a:r>
          </a:p>
          <a:p>
            <a:pPr algn="l">
              <a:spcBef>
                <a:spcPct val="0"/>
              </a:spcBef>
            </a:pPr>
            <a:r>
              <a:rPr lang="en-US" sz="2400" dirty="0">
                <a:latin typeface="Arial Rounded MT Bold" panose="020F0704030504030204" pitchFamily="34" charset="0"/>
                <a:hlinkClick r:id="rId3"/>
              </a:rPr>
              <a:t>http://www.selfmarriageceremonies.com/</a:t>
            </a:r>
            <a:r>
              <a:rPr lang="en-US" sz="2400" dirty="0">
                <a:latin typeface="Arial Rounded MT Bold" panose="020F0704030504030204" pitchFamily="34" charset="0"/>
              </a:rPr>
              <a:t> </a:t>
            </a:r>
          </a:p>
          <a:p>
            <a:pPr algn="l">
              <a:spcBef>
                <a:spcPct val="0"/>
              </a:spcBef>
            </a:pPr>
            <a:r>
              <a:rPr lang="en-US" altLang="en-US" sz="4000" dirty="0" err="1">
                <a:solidFill>
                  <a:schemeClr val="bg1"/>
                </a:solidFill>
                <a:latin typeface="Arial Rounded MT Bold" panose="020F0704030504030204" pitchFamily="34" charset="0"/>
                <a:cs typeface="Vilna" pitchFamily="2" charset="-79"/>
              </a:rPr>
              <a:t>Solagamy</a:t>
            </a:r>
            <a:endParaRPr lang="en-US" altLang="en-US" sz="4000" dirty="0">
              <a:solidFill>
                <a:schemeClr val="bg1"/>
              </a:solidFill>
              <a:latin typeface="Arial Rounded MT Bold" panose="020F0704030504030204" pitchFamily="34" charset="0"/>
              <a:cs typeface="Vilna" pitchFamily="2" charset="-79"/>
            </a:endParaRPr>
          </a:p>
          <a:p>
            <a:pPr algn="l">
              <a:spcBef>
                <a:spcPct val="0"/>
              </a:spcBef>
            </a:pPr>
            <a:r>
              <a:rPr lang="en-US" altLang="en-US" sz="4000" dirty="0">
                <a:solidFill>
                  <a:schemeClr val="bg1"/>
                </a:solidFill>
                <a:latin typeface="Arial Rounded MT Bold" panose="020F0704030504030204" pitchFamily="34" charset="0"/>
                <a:cs typeface="Vilna" pitchFamily="2" charset="-79"/>
              </a:rPr>
              <a:t>Self-Marriage is a profound rite of passage into wholeness, trust, self-responsibility, self-liberation, and love sourced from within. </a:t>
            </a:r>
          </a:p>
        </p:txBody>
      </p:sp>
    </p:spTree>
    <p:extLst>
      <p:ext uri="{BB962C8B-B14F-4D97-AF65-F5344CB8AC3E}">
        <p14:creationId xmlns:p14="http://schemas.microsoft.com/office/powerpoint/2010/main" val="125828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55587" y="100012"/>
            <a:ext cx="4033612" cy="4943476"/>
          </a:xfrm>
        </p:spPr>
        <p:txBody>
          <a:bodyPr>
            <a:normAutofit lnSpcReduction="10000"/>
          </a:bodyPr>
          <a:lstStyle/>
          <a:p>
            <a:pPr algn="l">
              <a:spcBef>
                <a:spcPct val="0"/>
              </a:spcBef>
            </a:pPr>
            <a:r>
              <a:rPr lang="en-US" sz="2400" kern="1200" dirty="0">
                <a:solidFill>
                  <a:schemeClr val="bg1"/>
                </a:solidFill>
                <a:latin typeface="Arial Rounded MT Bold" pitchFamily="34" charset="0"/>
                <a:cs typeface="Arial" charset="0"/>
              </a:rPr>
              <a:t>I am Dominique </a:t>
            </a:r>
            <a:r>
              <a:rPr lang="en-US" sz="2400" kern="1200" dirty="0" err="1">
                <a:solidFill>
                  <a:schemeClr val="bg1"/>
                </a:solidFill>
                <a:latin typeface="Arial Rounded MT Bold" pitchFamily="34" charset="0"/>
                <a:cs typeface="Arial" charset="0"/>
              </a:rPr>
              <a:t>Youkhehpaz</a:t>
            </a:r>
            <a:r>
              <a:rPr lang="en-US" sz="2400" kern="1200" dirty="0">
                <a:solidFill>
                  <a:schemeClr val="bg1"/>
                </a:solidFill>
                <a:latin typeface="Arial Rounded MT Bold" pitchFamily="34" charset="0"/>
                <a:cs typeface="Arial" charset="0"/>
              </a:rPr>
              <a:t>, the founder of Self-Marriage Ceremonies. I have guided hundreds of people into marrying themselves and am thrilled to offer Self-Marriage now in way that is globally accessible.  I first facilitated Self-Marriage ceremonies for women at Burning Man in 2011.</a:t>
            </a:r>
          </a:p>
        </p:txBody>
      </p:sp>
      <p:pic>
        <p:nvPicPr>
          <p:cNvPr id="2050" name="Picture 2">
            <a:extLst>
              <a:ext uri="{FF2B5EF4-FFF2-40B4-BE49-F238E27FC236}">
                <a16:creationId xmlns:a16="http://schemas.microsoft.com/office/drawing/2014/main" id="{AECB2416-DECA-41B2-9035-2EE6C012E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197" y="100012"/>
            <a:ext cx="4261723" cy="3309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0142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normAutofit/>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It is a ritual of transformation, of proclaiming what is true in your heart and being celebrated as you make it known that you are ready to live your full potential.</a:t>
            </a:r>
          </a:p>
        </p:txBody>
      </p:sp>
    </p:spTree>
    <p:extLst>
      <p:ext uri="{BB962C8B-B14F-4D97-AF65-F5344CB8AC3E}">
        <p14:creationId xmlns:p14="http://schemas.microsoft.com/office/powerpoint/2010/main" val="1664743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normAutofit lnSpcReduction="10000"/>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You must be anchored in the Word of G-d, or you don’t know where the current of the world may take you.</a:t>
            </a:r>
          </a:p>
          <a:p>
            <a:pPr algn="l">
              <a:spcBef>
                <a:spcPct val="0"/>
              </a:spcBef>
            </a:pPr>
            <a:r>
              <a:rPr lang="en-US" altLang="en-US" sz="4000" dirty="0">
                <a:solidFill>
                  <a:schemeClr val="bg1"/>
                </a:solidFill>
                <a:latin typeface="Arial Rounded MT Bold" panose="020F0704030504030204" pitchFamily="34" charset="0"/>
                <a:cs typeface="Vilna" pitchFamily="2" charset="-79"/>
              </a:rPr>
              <a:t>“Not me.”   “Not in conservative Johnson County.”   </a:t>
            </a:r>
          </a:p>
          <a:p>
            <a:pPr algn="l">
              <a:spcBef>
                <a:spcPct val="0"/>
              </a:spcBef>
            </a:pPr>
            <a:r>
              <a:rPr lang="en-US" altLang="en-US" sz="4000" dirty="0">
                <a:solidFill>
                  <a:schemeClr val="bg1"/>
                </a:solidFill>
                <a:latin typeface="Arial Rounded MT Bold" panose="020F0704030504030204" pitchFamily="34" charset="0"/>
                <a:cs typeface="Vilna" pitchFamily="2" charset="-79"/>
              </a:rPr>
              <a:t>“You think this is NYC Greenwich Village?”</a:t>
            </a:r>
          </a:p>
        </p:txBody>
      </p:sp>
    </p:spTree>
    <p:extLst>
      <p:ext uri="{BB962C8B-B14F-4D97-AF65-F5344CB8AC3E}">
        <p14:creationId xmlns:p14="http://schemas.microsoft.com/office/powerpoint/2010/main" val="28538497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spcBef>
                <a:spcPct val="0"/>
              </a:spcBef>
            </a:pPr>
            <a:r>
              <a:rPr lang="en-US" altLang="en-US" dirty="0">
                <a:latin typeface="Arial Rounded MT Bold" panose="020F0704030504030204" pitchFamily="34" charset="0"/>
                <a:cs typeface="Vilna" pitchFamily="2" charset="-79"/>
              </a:rPr>
              <a:t> </a:t>
            </a:r>
          </a:p>
        </p:txBody>
      </p:sp>
      <p:pic>
        <p:nvPicPr>
          <p:cNvPr id="2" name="Online Media 1" title="Safe &amp; Secure Orientation Video (Generic)">
            <a:hlinkClick r:id="" action="ppaction://media"/>
            <a:extLst>
              <a:ext uri="{FF2B5EF4-FFF2-40B4-BE49-F238E27FC236}">
                <a16:creationId xmlns:a16="http://schemas.microsoft.com/office/drawing/2014/main" id="{BDFE6205-001C-4B90-A9CA-083091EC73AB}"/>
              </a:ext>
            </a:extLst>
          </p:cNvPr>
          <p:cNvPicPr>
            <a:picLocks noRot="1" noChangeAspect="1"/>
          </p:cNvPicPr>
          <p:nvPr>
            <a:videoFile r:link="rId1"/>
          </p:nvPr>
        </p:nvPicPr>
        <p:blipFill>
          <a:blip r:embed="rId4"/>
          <a:stretch>
            <a:fillRect/>
          </a:stretch>
        </p:blipFill>
        <p:spPr>
          <a:xfrm>
            <a:off x="274637" y="257174"/>
            <a:ext cx="8314268" cy="4676776"/>
          </a:xfrm>
          <a:prstGeom prst="rect">
            <a:avLst/>
          </a:prstGeom>
        </p:spPr>
      </p:pic>
    </p:spTree>
    <p:extLst>
      <p:ext uri="{BB962C8B-B14F-4D97-AF65-F5344CB8AC3E}">
        <p14:creationId xmlns:p14="http://schemas.microsoft.com/office/powerpoint/2010/main" val="119433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Therefore</a:t>
            </a:r>
          </a:p>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More careful heed</a:t>
            </a:r>
          </a:p>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Not drift away</a:t>
            </a:r>
          </a:p>
          <a:p>
            <a:pPr marL="511175" indent="-511175" algn="l">
              <a:spcBef>
                <a:spcPct val="0"/>
              </a:spcBef>
              <a:buFont typeface="+mj-lt"/>
              <a:buAutoNum type="arabicPeriod"/>
            </a:pPr>
            <a:r>
              <a:rPr lang="en-US" altLang="en-US" dirty="0">
                <a:solidFill>
                  <a:srgbClr val="FFFF99"/>
                </a:solidFill>
                <a:latin typeface="Arial Rounded MT Bold" panose="020F0704030504030204" pitchFamily="34" charset="0"/>
                <a:cs typeface="Vilna" pitchFamily="2" charset="-79"/>
              </a:rPr>
              <a:t>Through angels?</a:t>
            </a:r>
          </a:p>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Ignore deliverance</a:t>
            </a:r>
          </a:p>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GREAT deliverance.</a:t>
            </a:r>
          </a:p>
        </p:txBody>
      </p:sp>
    </p:spTree>
    <p:extLst>
      <p:ext uri="{BB962C8B-B14F-4D97-AF65-F5344CB8AC3E}">
        <p14:creationId xmlns:p14="http://schemas.microsoft.com/office/powerpoint/2010/main" val="1883002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lnSpcReduction="10000"/>
          </a:bodyPr>
          <a:lstStyle/>
          <a:p>
            <a:pPr algn="l">
              <a:spcBef>
                <a:spcPct val="0"/>
              </a:spcBef>
            </a:pPr>
            <a:r>
              <a:rPr lang="en-US" baseline="30000" dirty="0"/>
              <a:t>MJ 2.1-4 </a:t>
            </a:r>
            <a:r>
              <a:rPr lang="en-US" dirty="0"/>
              <a:t>Therefore, we must pay much more careful heed to the things we have heard, so that we will not drift away. </a:t>
            </a:r>
            <a:r>
              <a:rPr lang="en-US" b="1" baseline="30000" dirty="0">
                <a:solidFill>
                  <a:srgbClr val="FFFF99"/>
                </a:solidFill>
              </a:rPr>
              <a:t> </a:t>
            </a:r>
            <a:r>
              <a:rPr lang="en-US" dirty="0">
                <a:solidFill>
                  <a:srgbClr val="FFFF99"/>
                </a:solidFill>
              </a:rPr>
              <a:t>For if the </a:t>
            </a:r>
            <a:r>
              <a:rPr lang="en-US" u="sng" dirty="0">
                <a:solidFill>
                  <a:srgbClr val="FFFF99"/>
                </a:solidFill>
              </a:rPr>
              <a:t>word God spoke through angels </a:t>
            </a:r>
            <a:r>
              <a:rPr lang="en-US" dirty="0">
                <a:solidFill>
                  <a:srgbClr val="FFFF99"/>
                </a:solidFill>
              </a:rPr>
              <a:t>became binding, so that every violation and act of disobedience received its</a:t>
            </a:r>
            <a:endParaRPr lang="en-US" altLang="en-US" dirty="0">
              <a:solidFill>
                <a:srgbClr val="FFFF99"/>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17001804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spcBef>
                <a:spcPct val="0"/>
              </a:spcBef>
            </a:pPr>
            <a:r>
              <a:rPr lang="en-US" baseline="30000" dirty="0"/>
              <a:t>MJ 2.1-4 </a:t>
            </a:r>
            <a:r>
              <a:rPr lang="en-US" dirty="0"/>
              <a:t>just deserts in full measure, then how will we escape if we ignore such a great deliverance?</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1164215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spcBef>
                <a:spcPct val="0"/>
              </a:spcBef>
            </a:pPr>
            <a:r>
              <a:rPr lang="en-US" altLang="en-US" baseline="30000" dirty="0">
                <a:latin typeface="Arial Rounded MT Bold" panose="020F0704030504030204" pitchFamily="34" charset="0"/>
                <a:cs typeface="Vilna" pitchFamily="2" charset="-79"/>
              </a:rPr>
              <a:t>Gal. 3.19</a:t>
            </a:r>
            <a:r>
              <a:rPr lang="en-US" altLang="en-US" dirty="0">
                <a:latin typeface="Arial Rounded MT Bold" panose="020F0704030504030204" pitchFamily="34" charset="0"/>
                <a:cs typeface="Vilna" pitchFamily="2" charset="-79"/>
              </a:rPr>
              <a:t> T</a:t>
            </a:r>
            <a:r>
              <a:rPr lang="en-US" dirty="0"/>
              <a:t>he Torah…was </a:t>
            </a:r>
            <a:r>
              <a:rPr lang="en-US" dirty="0">
                <a:solidFill>
                  <a:srgbClr val="FFFF99"/>
                </a:solidFill>
              </a:rPr>
              <a:t>handed down through angels </a:t>
            </a:r>
            <a:r>
              <a:rPr lang="en-US" dirty="0"/>
              <a:t>and a mediator.</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2269069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lnSpcReduction="10000"/>
          </a:bodyPr>
          <a:lstStyle/>
          <a:p>
            <a:pPr algn="l">
              <a:spcBef>
                <a:spcPct val="0"/>
              </a:spcBef>
            </a:pPr>
            <a:r>
              <a:rPr lang="en-US" altLang="en-US" baseline="30000" dirty="0" err="1">
                <a:latin typeface="Arial Rounded MT Bold" panose="020F0704030504030204" pitchFamily="34" charset="0"/>
                <a:cs typeface="Vilna" pitchFamily="2" charset="-79"/>
              </a:rPr>
              <a:t>Dvarim</a:t>
            </a:r>
            <a:r>
              <a:rPr lang="en-US" altLang="en-US" baseline="30000" dirty="0">
                <a:latin typeface="Arial Rounded MT Bold" panose="020F0704030504030204" pitchFamily="34" charset="0"/>
                <a:cs typeface="Vilna" pitchFamily="2" charset="-79"/>
              </a:rPr>
              <a:t>/Dt 33.1.2-3 </a:t>
            </a:r>
            <a:r>
              <a:rPr lang="en-US" dirty="0"/>
              <a:t>“</a:t>
            </a:r>
            <a:r>
              <a:rPr lang="en-US" i="1" cap="small" dirty="0"/>
              <a:t>Adonai</a:t>
            </a:r>
            <a:r>
              <a:rPr lang="en-US" dirty="0"/>
              <a:t> came from Sinai; from </a:t>
            </a:r>
            <a:r>
              <a:rPr lang="en-US" dirty="0" err="1"/>
              <a:t>Se‘ir</a:t>
            </a:r>
            <a:r>
              <a:rPr lang="en-US" dirty="0"/>
              <a:t>.  He dawned on his people, shone forth from Mount </a:t>
            </a:r>
            <a:r>
              <a:rPr lang="en-US" dirty="0" err="1"/>
              <a:t>Pa’ran</a:t>
            </a:r>
            <a:r>
              <a:rPr lang="en-US" dirty="0"/>
              <a:t>; and with him were myriads of holy ones;</a:t>
            </a:r>
            <a:br>
              <a:rPr lang="en-US" dirty="0"/>
            </a:br>
            <a:r>
              <a:rPr lang="en-US" dirty="0"/>
              <a:t>at his right hand was a fiery law for them. He truly loves the peoples.</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813254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a:extLst>
              <a:ext uri="{FF2B5EF4-FFF2-40B4-BE49-F238E27FC236}">
                <a16:creationId xmlns:a16="http://schemas.microsoft.com/office/drawing/2014/main" id="{B0744D94-C327-4AFD-B119-0FF87F48E29E}"/>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11667" t="21111" r="13333" b="17064"/>
          <a:stretch>
            <a:fillRect/>
          </a:stretch>
        </p:blipFill>
        <p:spPr>
          <a:xfrm>
            <a:off x="960437" y="171450"/>
            <a:ext cx="6858000" cy="4686300"/>
          </a:xfrm>
        </p:spPr>
      </p:pic>
      <p:sp>
        <p:nvSpPr>
          <p:cNvPr id="2" name="TextBox 1">
            <a:extLst>
              <a:ext uri="{FF2B5EF4-FFF2-40B4-BE49-F238E27FC236}">
                <a16:creationId xmlns:a16="http://schemas.microsoft.com/office/drawing/2014/main" id="{8B91BF70-477D-4F2E-8AFC-240A6F883DFE}"/>
              </a:ext>
            </a:extLst>
          </p:cNvPr>
          <p:cNvSpPr txBox="1"/>
          <p:nvPr/>
        </p:nvSpPr>
        <p:spPr>
          <a:xfrm>
            <a:off x="198437" y="285750"/>
            <a:ext cx="4648200" cy="523220"/>
          </a:xfrm>
          <a:prstGeom prst="rect">
            <a:avLst/>
          </a:prstGeom>
          <a:noFill/>
        </p:spPr>
        <p:txBody>
          <a:bodyPr wrap="square" rtlCol="0">
            <a:spAutoFit/>
          </a:bodyPr>
          <a:lstStyle/>
          <a:p>
            <a:pPr algn="l"/>
            <a:r>
              <a:rPr lang="en-US" sz="2800" dirty="0">
                <a:solidFill>
                  <a:srgbClr val="FFFF99"/>
                </a:solidFill>
              </a:rPr>
              <a:t>Messiah the Divine Cohen</a:t>
            </a:r>
          </a:p>
        </p:txBody>
      </p:sp>
    </p:spTree>
    <p:extLst>
      <p:ext uri="{BB962C8B-B14F-4D97-AF65-F5344CB8AC3E}">
        <p14:creationId xmlns:p14="http://schemas.microsoft.com/office/powerpoint/2010/main" val="35687056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spcBef>
                <a:spcPct val="0"/>
              </a:spcBef>
            </a:pPr>
            <a:r>
              <a:rPr lang="en-US" baseline="30000" dirty="0"/>
              <a:t>Acts 7.37-38</a:t>
            </a:r>
            <a:r>
              <a:rPr lang="en-US" dirty="0"/>
              <a:t> Moshe…is the man who was in the assembly in the wilderness, accompanied by the angel that had spoken to him at Mount Sinai and by our fathers, the man who was given living words to pass on to us.</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1633124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Therefore</a:t>
            </a:r>
          </a:p>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More careful heed</a:t>
            </a:r>
          </a:p>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Not drift away</a:t>
            </a:r>
          </a:p>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Through angels?</a:t>
            </a:r>
          </a:p>
          <a:p>
            <a:pPr marL="511175" indent="-511175" algn="l">
              <a:spcBef>
                <a:spcPct val="0"/>
              </a:spcBef>
              <a:buFont typeface="+mj-lt"/>
              <a:buAutoNum type="arabicPeriod"/>
            </a:pPr>
            <a:r>
              <a:rPr lang="en-US" altLang="en-US" dirty="0">
                <a:solidFill>
                  <a:srgbClr val="FFFF99"/>
                </a:solidFill>
                <a:latin typeface="Arial Rounded MT Bold" panose="020F0704030504030204" pitchFamily="34" charset="0"/>
                <a:cs typeface="Vilna" pitchFamily="2" charset="-79"/>
              </a:rPr>
              <a:t>Ignore deliverance</a:t>
            </a:r>
          </a:p>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GREAT deliverance.</a:t>
            </a:r>
          </a:p>
        </p:txBody>
      </p:sp>
    </p:spTree>
    <p:extLst>
      <p:ext uri="{BB962C8B-B14F-4D97-AF65-F5344CB8AC3E}">
        <p14:creationId xmlns:p14="http://schemas.microsoft.com/office/powerpoint/2010/main" val="4622198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spcBef>
                <a:spcPct val="0"/>
              </a:spcBef>
            </a:pPr>
            <a:r>
              <a:rPr lang="en-US" baseline="30000" dirty="0"/>
              <a:t>MJ 2.1-4 </a:t>
            </a:r>
            <a:r>
              <a:rPr lang="en-US" dirty="0"/>
              <a:t>How will we escape </a:t>
            </a:r>
            <a:r>
              <a:rPr lang="en-US" dirty="0">
                <a:solidFill>
                  <a:srgbClr val="FFFF99"/>
                </a:solidFill>
              </a:rPr>
              <a:t>if we ignore </a:t>
            </a:r>
            <a:r>
              <a:rPr lang="en-US" dirty="0"/>
              <a:t>such a great deliverance?</a:t>
            </a:r>
          </a:p>
          <a:p>
            <a:pPr algn="l">
              <a:spcBef>
                <a:spcPct val="0"/>
              </a:spcBef>
            </a:pPr>
            <a:r>
              <a:rPr lang="en-US" altLang="en-US" dirty="0">
                <a:latin typeface="Arial Rounded MT Bold" panose="020F0704030504030204" pitchFamily="34" charset="0"/>
                <a:cs typeface="Vilna" pitchFamily="2" charset="-79"/>
              </a:rPr>
              <a:t>Ignore</a:t>
            </a:r>
          </a:p>
          <a:p>
            <a:pPr marL="233363" indent="-233363" algn="l">
              <a:spcBef>
                <a:spcPct val="0"/>
              </a:spcBef>
              <a:buFont typeface="Arial" panose="020B0604020202020204" pitchFamily="34" charset="0"/>
              <a:buChar char="•"/>
            </a:pPr>
            <a:r>
              <a:rPr lang="en-US" altLang="en-US" dirty="0">
                <a:latin typeface="Arial Rounded MT Bold" panose="020F0704030504030204" pitchFamily="34" charset="0"/>
                <a:cs typeface="Vilna" pitchFamily="2" charset="-79"/>
              </a:rPr>
              <a:t>Receiving</a:t>
            </a:r>
          </a:p>
          <a:p>
            <a:pPr marL="233363" indent="-233363" algn="l">
              <a:spcBef>
                <a:spcPct val="0"/>
              </a:spcBef>
              <a:buFont typeface="Arial" panose="020B0604020202020204" pitchFamily="34" charset="0"/>
              <a:buChar char="•"/>
            </a:pPr>
            <a:r>
              <a:rPr lang="en-US" altLang="en-US" dirty="0">
                <a:latin typeface="Arial Rounded MT Bold" panose="020F0704030504030204" pitchFamily="34" charset="0"/>
                <a:cs typeface="Vilna" pitchFamily="2" charset="-79"/>
              </a:rPr>
              <a:t>Spreading, sharing, supporting, serving</a:t>
            </a:r>
          </a:p>
          <a:p>
            <a:pPr marL="571500" indent="-571500" algn="l">
              <a:spcBef>
                <a:spcPct val="0"/>
              </a:spcBef>
              <a:buFont typeface="Arial" panose="020B0604020202020204" pitchFamily="34" charset="0"/>
              <a:buChar char="•"/>
            </a:pP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8735603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lnSpcReduction="10000"/>
          </a:bodyPr>
          <a:lstStyle/>
          <a:p>
            <a:pPr algn="l">
              <a:spcBef>
                <a:spcPct val="0"/>
              </a:spcBef>
            </a:pPr>
            <a:r>
              <a:rPr lang="en-US" baseline="30000" dirty="0"/>
              <a:t>Rev 6.15-17</a:t>
            </a:r>
            <a:r>
              <a:rPr lang="en-US" b="1" baseline="30000" dirty="0"/>
              <a:t> </a:t>
            </a:r>
            <a:r>
              <a:rPr lang="en-US" dirty="0"/>
              <a:t>Then the kings of the earth and the great men and the military commanders and the rich and the mighty and everyone—slave and free—hid themselves in the caves and among the rocks of the mountains. </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3308726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fontScale="92500"/>
          </a:bodyPr>
          <a:lstStyle/>
          <a:p>
            <a:pPr algn="l">
              <a:spcBef>
                <a:spcPct val="0"/>
              </a:spcBef>
            </a:pPr>
            <a:r>
              <a:rPr lang="en-US" baseline="30000" dirty="0"/>
              <a:t>Rev 6.15-17</a:t>
            </a:r>
            <a:r>
              <a:rPr lang="en-US" b="1" baseline="30000" dirty="0"/>
              <a:t> </a:t>
            </a:r>
            <a:r>
              <a:rPr lang="en-US" dirty="0"/>
              <a:t>And they tell the mountains and the rocks, “Fall on us, and hide us</a:t>
            </a:r>
            <a:r>
              <a:rPr lang="en-US" baseline="30000" dirty="0"/>
              <a:t> </a:t>
            </a:r>
            <a:r>
              <a:rPr lang="en-US" dirty="0"/>
              <a:t>from the face of the One seated on the throne and from </a:t>
            </a:r>
            <a:r>
              <a:rPr lang="en-US" dirty="0">
                <a:solidFill>
                  <a:srgbClr val="FFFF99"/>
                </a:solidFill>
              </a:rPr>
              <a:t>the wrath of the Lamb</a:t>
            </a:r>
            <a:r>
              <a:rPr lang="en-US" dirty="0"/>
              <a:t>. </a:t>
            </a:r>
            <a:r>
              <a:rPr lang="en-US" b="1" baseline="30000" dirty="0"/>
              <a:t> </a:t>
            </a:r>
            <a:r>
              <a:rPr lang="en-US" dirty="0"/>
              <a:t>For the great day of their wrath has come,</a:t>
            </a:r>
            <a:r>
              <a:rPr lang="en-US" baseline="30000" dirty="0"/>
              <a:t> </a:t>
            </a:r>
            <a:r>
              <a:rPr lang="en-US" dirty="0"/>
              <a:t>and who is able to stand?   [People who neglect salvation.]</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3806212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fontScale="85000" lnSpcReduction="10000"/>
          </a:bodyPr>
          <a:lstStyle/>
          <a:p>
            <a:pPr algn="l">
              <a:spcBef>
                <a:spcPct val="0"/>
              </a:spcBef>
            </a:pPr>
            <a:r>
              <a:rPr lang="en-US" baseline="30000" dirty="0"/>
              <a:t>2 Cor 5.11-21</a:t>
            </a:r>
            <a:r>
              <a:rPr lang="en-US" dirty="0"/>
              <a:t> So it is with the </a:t>
            </a:r>
            <a:r>
              <a:rPr lang="en-US" dirty="0">
                <a:solidFill>
                  <a:srgbClr val="FFFF99"/>
                </a:solidFill>
              </a:rPr>
              <a:t>fear of the Lord before us</a:t>
            </a:r>
            <a:r>
              <a:rPr lang="en-US" dirty="0"/>
              <a:t> that we try to persuade people…</a:t>
            </a:r>
            <a:r>
              <a:rPr lang="en-US" b="1" baseline="30000" dirty="0"/>
              <a:t> </a:t>
            </a:r>
            <a:r>
              <a:rPr lang="en-US" dirty="0"/>
              <a:t>If we are insane, it is for God’s sake; and if we are sane, it is for your sake. </a:t>
            </a:r>
            <a:r>
              <a:rPr lang="en-US" b="1" baseline="30000" dirty="0"/>
              <a:t> </a:t>
            </a:r>
            <a:r>
              <a:rPr lang="en-US" dirty="0"/>
              <a:t>For the Messiah’s love has hold of us, because we are convinced that one man died on behalf of all mankind (which implies that all mankind was already dead),</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002376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fontScale="92500" lnSpcReduction="10000"/>
          </a:bodyPr>
          <a:lstStyle/>
          <a:p>
            <a:pPr algn="l">
              <a:spcBef>
                <a:spcPct val="0"/>
              </a:spcBef>
            </a:pPr>
            <a:r>
              <a:rPr lang="en-US" baseline="30000" dirty="0"/>
              <a:t>2 Cor 5.11-21</a:t>
            </a:r>
            <a:r>
              <a:rPr lang="en-US" dirty="0"/>
              <a:t> and that he died on behalf of all in order that those who live </a:t>
            </a:r>
            <a:r>
              <a:rPr lang="en-US" dirty="0">
                <a:solidFill>
                  <a:srgbClr val="FFFF99"/>
                </a:solidFill>
              </a:rPr>
              <a:t>should not live any longer for themselves but for the one who on their behalf died and was raised</a:t>
            </a:r>
            <a:r>
              <a:rPr lang="en-US" dirty="0"/>
              <a:t>. </a:t>
            </a:r>
            <a:r>
              <a:rPr lang="en-US" b="1" baseline="30000" dirty="0"/>
              <a:t> </a:t>
            </a:r>
            <a:r>
              <a:rPr lang="en-US" dirty="0"/>
              <a:t>So from now on, we do not look at anyone from a worldly viewpoint. Therefore, if anyone is united with the Messiah, </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4255422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fontScale="92500" lnSpcReduction="20000"/>
          </a:bodyPr>
          <a:lstStyle/>
          <a:p>
            <a:pPr algn="l">
              <a:spcBef>
                <a:spcPct val="0"/>
              </a:spcBef>
            </a:pPr>
            <a:r>
              <a:rPr lang="en-US" baseline="30000" dirty="0"/>
              <a:t>2 Cor 5.11-21</a:t>
            </a:r>
            <a:r>
              <a:rPr lang="en-US" dirty="0"/>
              <a:t> he is a new creation — the old has passed; look, what has come is fresh and new! </a:t>
            </a:r>
            <a:r>
              <a:rPr lang="en-US" b="1" baseline="30000" dirty="0"/>
              <a:t> </a:t>
            </a:r>
            <a:r>
              <a:rPr lang="en-US" dirty="0"/>
              <a:t>And it is all from God, who through the Messiah has reconciled us to himself and has </a:t>
            </a:r>
            <a:r>
              <a:rPr lang="en-US" dirty="0">
                <a:solidFill>
                  <a:srgbClr val="FFFF99"/>
                </a:solidFill>
              </a:rPr>
              <a:t>given us the work of that reconciliation</a:t>
            </a:r>
            <a:r>
              <a:rPr lang="en-US" dirty="0"/>
              <a:t>, which is that God in the Messiah was reconciling mankind to himself, not counting their sins against them, </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2015024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fontScale="85000" lnSpcReduction="10000"/>
          </a:bodyPr>
          <a:lstStyle/>
          <a:p>
            <a:pPr algn="l">
              <a:spcBef>
                <a:spcPct val="0"/>
              </a:spcBef>
            </a:pPr>
            <a:r>
              <a:rPr lang="en-US" baseline="30000" dirty="0"/>
              <a:t>2 Cor 5.11-21</a:t>
            </a:r>
            <a:r>
              <a:rPr lang="en-US" dirty="0"/>
              <a:t> and entrusting to us the message of reconciliation. Therefore </a:t>
            </a:r>
            <a:r>
              <a:rPr lang="en-US" dirty="0">
                <a:solidFill>
                  <a:srgbClr val="FFFF99"/>
                </a:solidFill>
              </a:rPr>
              <a:t>we are ambassadors of the Messiah</a:t>
            </a:r>
            <a:r>
              <a:rPr lang="en-US" dirty="0"/>
              <a:t>; in effect, God is making his appeal through us. What we do is appeal on behalf of the Messiah, “Be reconciled to God! </a:t>
            </a:r>
            <a:r>
              <a:rPr lang="en-US" b="1" baseline="30000" dirty="0"/>
              <a:t> </a:t>
            </a:r>
            <a:r>
              <a:rPr lang="en-US" dirty="0"/>
              <a:t>God made this sinless man be a sin offering on our behalf, so that in union with him we might fully share in God’s righteousness.”</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20184408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Therefore</a:t>
            </a:r>
          </a:p>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More careful heed</a:t>
            </a:r>
          </a:p>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Not drift away</a:t>
            </a:r>
          </a:p>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Through angels?</a:t>
            </a:r>
          </a:p>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Ignore deliverance</a:t>
            </a:r>
          </a:p>
          <a:p>
            <a:pPr marL="511175" indent="-511175" algn="l">
              <a:spcBef>
                <a:spcPct val="0"/>
              </a:spcBef>
              <a:buFont typeface="+mj-lt"/>
              <a:buAutoNum type="arabicPeriod"/>
            </a:pPr>
            <a:r>
              <a:rPr lang="en-US" altLang="en-US" dirty="0">
                <a:solidFill>
                  <a:srgbClr val="FFFF99"/>
                </a:solidFill>
                <a:latin typeface="Arial Rounded MT Bold" panose="020F0704030504030204" pitchFamily="34" charset="0"/>
                <a:cs typeface="Vilna" pitchFamily="2" charset="-79"/>
              </a:rPr>
              <a:t>GREAT deliverance</a:t>
            </a:r>
            <a:r>
              <a:rPr lang="en-US" altLang="en-US" dirty="0">
                <a:latin typeface="Arial Rounded MT Bold" panose="020F0704030504030204" pitchFamily="34" charset="0"/>
                <a:cs typeface="Vilna" pitchFamily="2" charset="-79"/>
              </a:rPr>
              <a:t>.</a:t>
            </a:r>
          </a:p>
        </p:txBody>
      </p:sp>
    </p:spTree>
    <p:extLst>
      <p:ext uri="{BB962C8B-B14F-4D97-AF65-F5344CB8AC3E}">
        <p14:creationId xmlns:p14="http://schemas.microsoft.com/office/powerpoint/2010/main" val="473802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r>
              <a:rPr lang="en-US" u="sng" dirty="0"/>
              <a:t>Summary of MJ quotes about Deity of </a:t>
            </a:r>
            <a:r>
              <a:rPr lang="en-US" u="sng" dirty="0" err="1"/>
              <a:t>Mashiakh</a:t>
            </a:r>
            <a:r>
              <a:rPr lang="en-US" u="sng" dirty="0"/>
              <a:t> in Chap 1</a:t>
            </a:r>
          </a:p>
          <a:p>
            <a:pPr marL="403225" indent="-403225" algn="l">
              <a:buAutoNum type="arabicPeriod"/>
            </a:pPr>
            <a:r>
              <a:rPr lang="en-US" sz="3600" dirty="0"/>
              <a:t> at the right hand Ps 110 </a:t>
            </a:r>
            <a:r>
              <a:rPr lang="en-US" sz="3600" dirty="0">
                <a:sym typeface="Wingdings" panose="05000000000000000000" pitchFamily="2" charset="2"/>
              </a:rPr>
              <a:t> deity</a:t>
            </a:r>
            <a:endParaRPr lang="en-US" sz="3600" dirty="0"/>
          </a:p>
          <a:p>
            <a:pPr marL="403225" indent="-403225" algn="l">
              <a:buAutoNum type="arabicPeriod"/>
            </a:pPr>
            <a:r>
              <a:rPr lang="en-US" sz="3600" dirty="0"/>
              <a:t> is called “son.” Ps 2 </a:t>
            </a:r>
            <a:r>
              <a:rPr lang="en-US" sz="3600" dirty="0">
                <a:sym typeface="Wingdings" panose="05000000000000000000" pitchFamily="2" charset="2"/>
              </a:rPr>
              <a:t> deity</a:t>
            </a:r>
            <a:endParaRPr lang="en-US" sz="3600" dirty="0"/>
          </a:p>
          <a:p>
            <a:pPr marL="403225" indent="-403225" algn="l">
              <a:buFontTx/>
              <a:buAutoNum type="arabicPeriod"/>
            </a:pPr>
            <a:r>
              <a:rPr lang="en-US" sz="3600" dirty="0"/>
              <a:t> is the royal son.  2 Sam 2.14</a:t>
            </a:r>
          </a:p>
          <a:p>
            <a:pPr marL="403225" indent="-403225" algn="l">
              <a:buAutoNum type="arabicPeriod"/>
            </a:pPr>
            <a:r>
              <a:rPr lang="en-US" sz="3600" dirty="0"/>
              <a:t> is worshipped by angels Ps 97</a:t>
            </a:r>
          </a:p>
          <a:p>
            <a:pPr marL="403225" indent="-403225" algn="l">
              <a:buFontTx/>
              <a:buAutoNum type="arabicPeriod"/>
            </a:pPr>
            <a:r>
              <a:rPr lang="en-US" sz="3600" dirty="0"/>
              <a:t> is the Lord of light. Ps 104</a:t>
            </a:r>
          </a:p>
          <a:p>
            <a:pPr algn="l"/>
            <a:endParaRPr lang="en-US" sz="3600" dirty="0"/>
          </a:p>
          <a:p>
            <a:pPr marL="403225" indent="-403225" algn="l">
              <a:buAutoNum type="arabicPeriod"/>
            </a:pPr>
            <a:endParaRPr lang="en-US" dirty="0"/>
          </a:p>
        </p:txBody>
      </p:sp>
    </p:spTree>
    <p:extLst>
      <p:ext uri="{BB962C8B-B14F-4D97-AF65-F5344CB8AC3E}">
        <p14:creationId xmlns:p14="http://schemas.microsoft.com/office/powerpoint/2010/main" val="28093145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spcBef>
                <a:spcPct val="0"/>
              </a:spcBef>
            </a:pPr>
            <a:r>
              <a:rPr lang="en-US" baseline="30000" dirty="0"/>
              <a:t>MJ 2.1-4 </a:t>
            </a:r>
            <a:r>
              <a:rPr lang="en-US" dirty="0"/>
              <a:t>…</a:t>
            </a:r>
            <a:r>
              <a:rPr lang="en-US" dirty="0">
                <a:solidFill>
                  <a:srgbClr val="FFFF99"/>
                </a:solidFill>
              </a:rPr>
              <a:t>such a great deliverance</a:t>
            </a:r>
            <a:r>
              <a:rPr lang="en-US" dirty="0"/>
              <a:t>? This deliverance, which was first declared by the Lord, was confirmed to us by those who heard him;</a:t>
            </a:r>
            <a:r>
              <a:rPr lang="en-US" b="1" baseline="30000" dirty="0"/>
              <a:t> </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381818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spcBef>
                <a:spcPct val="0"/>
              </a:spcBef>
            </a:pPr>
            <a:r>
              <a:rPr lang="en-US" baseline="30000" dirty="0"/>
              <a:t>MJ 2.1-4  </a:t>
            </a:r>
            <a:r>
              <a:rPr lang="en-US" dirty="0"/>
              <a:t>while God also bore witness to it with various signs, wonders and miracles, and with gifts of the Ruakh </a:t>
            </a:r>
            <a:r>
              <a:rPr lang="en-US" dirty="0" err="1"/>
              <a:t>HaKodesh</a:t>
            </a:r>
            <a:r>
              <a:rPr lang="en-US" dirty="0"/>
              <a:t> which he distributed as he chose.</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809541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spcBef>
                <a:spcPct val="0"/>
              </a:spcBef>
            </a:pPr>
            <a:r>
              <a:rPr lang="en-US" dirty="0"/>
              <a:t>Stern: The deliverance [is] called great because it spares us the terrible condemnation we richly deserve.</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2478570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lnSpcReduction="10000"/>
          </a:bodyPr>
          <a:lstStyle/>
          <a:p>
            <a:pPr algn="l">
              <a:spcBef>
                <a:spcPct val="0"/>
              </a:spcBef>
            </a:pPr>
            <a:r>
              <a:rPr lang="en-US" altLang="en-US" dirty="0">
                <a:latin typeface="Arial Rounded MT Bold" panose="020F0704030504030204" pitchFamily="34" charset="0"/>
                <a:cs typeface="Vilna" pitchFamily="2" charset="-79"/>
              </a:rPr>
              <a:t>Great deliverance because</a:t>
            </a:r>
          </a:p>
          <a:p>
            <a:pPr marL="457200" indent="-457200" algn="l">
              <a:spcBef>
                <a:spcPct val="0"/>
              </a:spcBef>
              <a:buFont typeface="+mj-lt"/>
              <a:buAutoNum type="arabicPeriod"/>
            </a:pPr>
            <a:r>
              <a:rPr lang="en-US" altLang="en-US" dirty="0">
                <a:latin typeface="Arial Rounded MT Bold" panose="020F0704030504030204" pitchFamily="34" charset="0"/>
                <a:cs typeface="Vilna" pitchFamily="2" charset="-79"/>
              </a:rPr>
              <a:t>The Divine Person Who accomplished it.</a:t>
            </a:r>
          </a:p>
          <a:p>
            <a:pPr marL="457200" indent="-457200" algn="l">
              <a:spcBef>
                <a:spcPct val="0"/>
              </a:spcBef>
              <a:buFont typeface="+mj-lt"/>
              <a:buAutoNum type="arabicPeriod"/>
            </a:pPr>
            <a:r>
              <a:rPr lang="en-US" altLang="en-US" dirty="0">
                <a:latin typeface="Arial Rounded MT Bold" panose="020F0704030504030204" pitchFamily="34" charset="0"/>
                <a:cs typeface="Vilna" pitchFamily="2" charset="-79"/>
              </a:rPr>
              <a:t>The completeness of </a:t>
            </a:r>
            <a:r>
              <a:rPr lang="en-US" altLang="en-US" dirty="0">
                <a:solidFill>
                  <a:srgbClr val="FFFF99"/>
                </a:solidFill>
                <a:latin typeface="Arial Rounded MT Bold" panose="020F0704030504030204" pitchFamily="34" charset="0"/>
                <a:cs typeface="Vilna" pitchFamily="2" charset="-79"/>
              </a:rPr>
              <a:t>forgiveness</a:t>
            </a:r>
            <a:r>
              <a:rPr lang="en-US" altLang="en-US" dirty="0">
                <a:latin typeface="Arial Rounded MT Bold" panose="020F0704030504030204" pitchFamily="34" charset="0"/>
                <a:cs typeface="Vilna" pitchFamily="2" charset="-79"/>
              </a:rPr>
              <a:t> from all sin.</a:t>
            </a:r>
          </a:p>
          <a:p>
            <a:pPr marL="457200" indent="-457200" algn="l">
              <a:spcBef>
                <a:spcPct val="0"/>
              </a:spcBef>
              <a:buFont typeface="+mj-lt"/>
              <a:buAutoNum type="arabicPeriod"/>
            </a:pPr>
            <a:r>
              <a:rPr lang="en-US" altLang="en-US" dirty="0">
                <a:latin typeface="Arial Rounded MT Bold" panose="020F0704030504030204" pitchFamily="34" charset="0"/>
                <a:cs typeface="Vilna" pitchFamily="2" charset="-79"/>
              </a:rPr>
              <a:t>from the eternal penalty.</a:t>
            </a:r>
          </a:p>
          <a:p>
            <a:pPr marL="457200" indent="-457200" algn="l">
              <a:spcBef>
                <a:spcPct val="0"/>
              </a:spcBef>
              <a:buFont typeface="+mj-lt"/>
              <a:buAutoNum type="arabicPeriod"/>
            </a:pPr>
            <a:r>
              <a:rPr lang="en-US" altLang="en-US" dirty="0">
                <a:latin typeface="Arial Rounded MT Bold" panose="020F0704030504030204" pitchFamily="34" charset="0"/>
                <a:cs typeface="Vilna" pitchFamily="2" charset="-79"/>
              </a:rPr>
              <a:t>The gloriousness of the inheritance.</a:t>
            </a:r>
          </a:p>
          <a:p>
            <a:pPr marL="457200" indent="-457200" algn="l">
              <a:spcBef>
                <a:spcPct val="0"/>
              </a:spcBef>
              <a:buFont typeface="+mj-lt"/>
              <a:buAutoNum type="arabicPeriod"/>
            </a:pP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40351119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spcBef>
                <a:spcPct val="0"/>
              </a:spcBef>
            </a:pPr>
            <a:r>
              <a:rPr lang="en-US" altLang="en-US" dirty="0">
                <a:latin typeface="Arial Rounded MT Bold" panose="020F0704030504030204" pitchFamily="34" charset="0"/>
                <a:cs typeface="Vilna" pitchFamily="2" charset="-79"/>
              </a:rPr>
              <a:t>5. The great power of it’s transformation.</a:t>
            </a:r>
          </a:p>
        </p:txBody>
      </p:sp>
    </p:spTree>
    <p:extLst>
      <p:ext uri="{BB962C8B-B14F-4D97-AF65-F5344CB8AC3E}">
        <p14:creationId xmlns:p14="http://schemas.microsoft.com/office/powerpoint/2010/main" val="23296792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spcBef>
                <a:spcPct val="0"/>
              </a:spcBef>
            </a:pPr>
            <a:r>
              <a:rPr lang="en-US" altLang="en-US" dirty="0">
                <a:latin typeface="Arial Rounded MT Bold" panose="020F0704030504030204" pitchFamily="34" charset="0"/>
                <a:cs typeface="Vilna" pitchFamily="2" charset="-79"/>
              </a:rPr>
              <a:t>Three stadiums were needed to hold the people coming together to worship Messiah and then go out into the world to spread the Gospel this past weekend.</a:t>
            </a:r>
          </a:p>
          <a:p>
            <a:pPr algn="l">
              <a:spcBef>
                <a:spcPct val="0"/>
              </a:spcBef>
            </a:pP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40334748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fontScale="92500"/>
          </a:bodyPr>
          <a:lstStyle/>
          <a:p>
            <a:pPr algn="l">
              <a:spcBef>
                <a:spcPct val="0"/>
              </a:spcBef>
            </a:pPr>
            <a:r>
              <a:rPr lang="en-US" altLang="en-US" dirty="0">
                <a:latin typeface="Arial Rounded MT Bold" panose="020F0704030504030204" pitchFamily="34" charset="0"/>
                <a:cs typeface="Vilna" pitchFamily="2" charset="-79"/>
              </a:rPr>
              <a:t>Organizers of </a:t>
            </a:r>
            <a:r>
              <a:rPr lang="en-US" altLang="en-US" i="1" dirty="0">
                <a:latin typeface="Arial Rounded MT Bold" panose="020F0704030504030204" pitchFamily="34" charset="0"/>
                <a:cs typeface="Vilna" pitchFamily="2" charset="-79"/>
              </a:rPr>
              <a:t>The Send Brazil </a:t>
            </a:r>
            <a:r>
              <a:rPr lang="en-US" altLang="en-US" dirty="0">
                <a:latin typeface="Arial Rounded MT Bold" panose="020F0704030504030204" pitchFamily="34" charset="0"/>
                <a:cs typeface="Vilna" pitchFamily="2" charset="-79"/>
              </a:rPr>
              <a:t>say that 140,000 people packed into three stadiums throughout the country on Saturday. Speakers and worship groups from around the world took part in the 12-hour event, and over 2 million people watched the live streams.</a:t>
            </a:r>
          </a:p>
        </p:txBody>
      </p:sp>
    </p:spTree>
    <p:extLst>
      <p:ext uri="{BB962C8B-B14F-4D97-AF65-F5344CB8AC3E}">
        <p14:creationId xmlns:p14="http://schemas.microsoft.com/office/powerpoint/2010/main" val="42155653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spcBef>
                <a:spcPct val="0"/>
              </a:spcBef>
            </a:pPr>
            <a:r>
              <a:rPr lang="en-US" altLang="en-US" dirty="0">
                <a:latin typeface="Arial Rounded MT Bold" panose="020F0704030504030204" pitchFamily="34" charset="0"/>
                <a:cs typeface="Vilna" pitchFamily="2" charset="-79"/>
              </a:rPr>
              <a:t> </a:t>
            </a:r>
          </a:p>
        </p:txBody>
      </p:sp>
      <p:pic>
        <p:nvPicPr>
          <p:cNvPr id="2050" name="Picture 2">
            <a:extLst>
              <a:ext uri="{FF2B5EF4-FFF2-40B4-BE49-F238E27FC236}">
                <a16:creationId xmlns:a16="http://schemas.microsoft.com/office/drawing/2014/main" id="{3AFC7A27-6A23-4440-B32D-469A3D93E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79" y="485774"/>
            <a:ext cx="8153399" cy="45784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DD79C1F-D883-426D-BBE5-CBE5FB1A1D2B}"/>
              </a:ext>
            </a:extLst>
          </p:cNvPr>
          <p:cNvSpPr txBox="1"/>
          <p:nvPr/>
        </p:nvSpPr>
        <p:spPr>
          <a:xfrm>
            <a:off x="1020471" y="742950"/>
            <a:ext cx="4236801"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The Send, Brazil</a:t>
            </a:r>
          </a:p>
        </p:txBody>
      </p:sp>
    </p:spTree>
    <p:extLst>
      <p:ext uri="{BB962C8B-B14F-4D97-AF65-F5344CB8AC3E}">
        <p14:creationId xmlns:p14="http://schemas.microsoft.com/office/powerpoint/2010/main" val="16169053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spcBef>
                <a:spcPct val="0"/>
              </a:spcBef>
            </a:pPr>
            <a:r>
              <a:rPr lang="en-US" altLang="en-US" dirty="0">
                <a:latin typeface="Arial Rounded MT Bold" panose="020F0704030504030204" pitchFamily="34" charset="0"/>
                <a:cs typeface="Vilna" pitchFamily="2" charset="-79"/>
              </a:rPr>
              <a:t> </a:t>
            </a:r>
          </a:p>
        </p:txBody>
      </p:sp>
      <p:pic>
        <p:nvPicPr>
          <p:cNvPr id="3" name="Online Media 1" title="The Sound Of GO: OFFICIAL SEND KC 2020 PROMO">
            <a:hlinkClick r:id="" action="ppaction://media"/>
            <a:extLst>
              <a:ext uri="{FF2B5EF4-FFF2-40B4-BE49-F238E27FC236}">
                <a16:creationId xmlns:a16="http://schemas.microsoft.com/office/drawing/2014/main" id="{35A9C5D8-EF8C-4193-98DF-11B59A43FCA0}"/>
              </a:ext>
            </a:extLst>
          </p:cNvPr>
          <p:cNvPicPr>
            <a:picLocks noRot="1" noChangeAspect="1"/>
          </p:cNvPicPr>
          <p:nvPr>
            <a:videoFile r:link="rId1"/>
          </p:nvPr>
        </p:nvPicPr>
        <p:blipFill>
          <a:blip r:embed="rId4"/>
          <a:stretch>
            <a:fillRect/>
          </a:stretch>
        </p:blipFill>
        <p:spPr>
          <a:xfrm>
            <a:off x="266886" y="416718"/>
            <a:ext cx="8305801" cy="4672013"/>
          </a:xfrm>
          <a:prstGeom prst="rect">
            <a:avLst/>
          </a:prstGeom>
        </p:spPr>
      </p:pic>
      <p:sp>
        <p:nvSpPr>
          <p:cNvPr id="2" name="TextBox 1">
            <a:extLst>
              <a:ext uri="{FF2B5EF4-FFF2-40B4-BE49-F238E27FC236}">
                <a16:creationId xmlns:a16="http://schemas.microsoft.com/office/drawing/2014/main" id="{E52BFC71-968A-4DC9-9898-6AA263D34A1D}"/>
              </a:ext>
            </a:extLst>
          </p:cNvPr>
          <p:cNvSpPr txBox="1"/>
          <p:nvPr/>
        </p:nvSpPr>
        <p:spPr>
          <a:xfrm>
            <a:off x="149130" y="285750"/>
            <a:ext cx="5796459"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Coming to Kansas City</a:t>
            </a:r>
          </a:p>
        </p:txBody>
      </p:sp>
    </p:spTree>
    <p:extLst>
      <p:ext uri="{BB962C8B-B14F-4D97-AF65-F5344CB8AC3E}">
        <p14:creationId xmlns:p14="http://schemas.microsoft.com/office/powerpoint/2010/main" val="202989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 </a:t>
            </a:r>
          </a:p>
        </p:txBody>
      </p:sp>
      <p:pic>
        <p:nvPicPr>
          <p:cNvPr id="2" name="Online Media 1" title="Turkey Vlog (part 2) - Ps. Ismail's Testimony">
            <a:hlinkClick r:id="" action="ppaction://media"/>
            <a:extLst>
              <a:ext uri="{FF2B5EF4-FFF2-40B4-BE49-F238E27FC236}">
                <a16:creationId xmlns:a16="http://schemas.microsoft.com/office/drawing/2014/main" id="{0FE57EF4-266E-41F3-896C-0666EFCEEA59}"/>
              </a:ext>
            </a:extLst>
          </p:cNvPr>
          <p:cNvPicPr>
            <a:picLocks noRot="1" noChangeAspect="1"/>
          </p:cNvPicPr>
          <p:nvPr>
            <a:videoFile r:link="rId1"/>
          </p:nvPr>
        </p:nvPicPr>
        <p:blipFill>
          <a:blip r:embed="rId4"/>
          <a:stretch>
            <a:fillRect/>
          </a:stretch>
        </p:blipFill>
        <p:spPr>
          <a:xfrm>
            <a:off x="274637" y="361950"/>
            <a:ext cx="8314267" cy="4676776"/>
          </a:xfrm>
          <a:prstGeom prst="rect">
            <a:avLst/>
          </a:prstGeom>
        </p:spPr>
      </p:pic>
      <p:sp>
        <p:nvSpPr>
          <p:cNvPr id="3" name="TextBox 2">
            <a:extLst>
              <a:ext uri="{FF2B5EF4-FFF2-40B4-BE49-F238E27FC236}">
                <a16:creationId xmlns:a16="http://schemas.microsoft.com/office/drawing/2014/main" id="{EB38E075-F7C5-4DBD-8BC8-4F4449FFF223}"/>
              </a:ext>
            </a:extLst>
          </p:cNvPr>
          <p:cNvSpPr txBox="1"/>
          <p:nvPr/>
        </p:nvSpPr>
        <p:spPr>
          <a:xfrm>
            <a:off x="222561" y="135030"/>
            <a:ext cx="7370558" cy="1077218"/>
          </a:xfrm>
          <a:prstGeom prst="rect">
            <a:avLst/>
          </a:prstGeom>
          <a:noFill/>
        </p:spPr>
        <p:txBody>
          <a:bodyPr wrap="square" rtlCol="0">
            <a:spAutoFit/>
          </a:bodyPr>
          <a:lstStyle/>
          <a:p>
            <a:pPr algn="l"/>
            <a:r>
              <a:rPr lang="en-US" sz="3200" dirty="0">
                <a:effectLst>
                  <a:outerShdw blurRad="38100" dist="38100" dir="2700000" algn="tl">
                    <a:srgbClr val="000000">
                      <a:alpha val="43137"/>
                    </a:srgbClr>
                  </a:outerShdw>
                </a:effectLst>
              </a:rPr>
              <a:t>Turkish Pastor Ismail and </a:t>
            </a:r>
          </a:p>
          <a:p>
            <a:pPr algn="l"/>
            <a:r>
              <a:rPr lang="en-US" sz="3200" dirty="0">
                <a:effectLst>
                  <a:outerShdw blurRad="38100" dist="38100" dir="2700000" algn="tl">
                    <a:srgbClr val="000000">
                      <a:alpha val="43137"/>
                    </a:srgbClr>
                  </a:outerShdw>
                </a:effectLst>
              </a:rPr>
              <a:t>Messianic Israeli Israel </a:t>
            </a:r>
            <a:r>
              <a:rPr lang="en-US" sz="3200" dirty="0" err="1">
                <a:effectLst>
                  <a:outerShdw blurRad="38100" dist="38100" dir="2700000" algn="tl">
                    <a:srgbClr val="000000">
                      <a:alpha val="43137"/>
                    </a:srgbClr>
                  </a:outerShdw>
                </a:effectLst>
              </a:rPr>
              <a:t>Pochtar</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902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lstStyle/>
          <a:p>
            <a:pPr marL="511175" indent="-511175" algn="l">
              <a:spcBef>
                <a:spcPct val="0"/>
              </a:spcBef>
              <a:buFont typeface="+mj-lt"/>
              <a:buAutoNum type="arabicPeriod" startAt="6"/>
            </a:pPr>
            <a:r>
              <a:rPr lang="en-US" altLang="en-US" sz="4000" dirty="0">
                <a:solidFill>
                  <a:schemeClr val="bg1"/>
                </a:solidFill>
                <a:latin typeface="Arial Rounded MT Bold" panose="020F0704030504030204" pitchFamily="34" charset="0"/>
                <a:cs typeface="Vilna" pitchFamily="2" charset="-79"/>
              </a:rPr>
              <a:t>G-d of God and a warrior, lover, bridegroom </a:t>
            </a:r>
            <a:r>
              <a:rPr lang="en-US" altLang="en-US" sz="4000" baseline="30000" dirty="0">
                <a:solidFill>
                  <a:schemeClr val="bg1"/>
                </a:solidFill>
                <a:latin typeface="Arial Rounded MT Bold" panose="020F0704030504030204" pitchFamily="34" charset="0"/>
                <a:cs typeface="Vilna" pitchFamily="2" charset="-79"/>
              </a:rPr>
              <a:t>Ps 45</a:t>
            </a:r>
          </a:p>
        </p:txBody>
      </p:sp>
    </p:spTree>
    <p:extLst>
      <p:ext uri="{BB962C8B-B14F-4D97-AF65-F5344CB8AC3E}">
        <p14:creationId xmlns:p14="http://schemas.microsoft.com/office/powerpoint/2010/main" val="12398539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spcBef>
                <a:spcPct val="0"/>
              </a:spcBef>
            </a:pPr>
            <a:r>
              <a:rPr lang="en-US" altLang="en-US" dirty="0">
                <a:latin typeface="Arial Rounded MT Bold" panose="020F0704030504030204" pitchFamily="34" charset="0"/>
                <a:cs typeface="Vilna" pitchFamily="2" charset="-79"/>
              </a:rPr>
              <a:t> </a:t>
            </a:r>
          </a:p>
        </p:txBody>
      </p:sp>
      <p:pic>
        <p:nvPicPr>
          <p:cNvPr id="2" name="Picture 1">
            <a:extLst>
              <a:ext uri="{FF2B5EF4-FFF2-40B4-BE49-F238E27FC236}">
                <a16:creationId xmlns:a16="http://schemas.microsoft.com/office/drawing/2014/main" id="{1FE80E07-326E-4D99-A615-3FAEFB06EAF0}"/>
              </a:ext>
            </a:extLst>
          </p:cNvPr>
          <p:cNvPicPr>
            <a:picLocks noChangeAspect="1"/>
          </p:cNvPicPr>
          <p:nvPr/>
        </p:nvPicPr>
        <p:blipFill>
          <a:blip r:embed="rId2"/>
          <a:stretch>
            <a:fillRect/>
          </a:stretch>
        </p:blipFill>
        <p:spPr>
          <a:xfrm>
            <a:off x="445168" y="311254"/>
            <a:ext cx="7888538" cy="4882941"/>
          </a:xfrm>
          <a:prstGeom prst="rect">
            <a:avLst/>
          </a:prstGeom>
        </p:spPr>
      </p:pic>
    </p:spTree>
    <p:extLst>
      <p:ext uri="{BB962C8B-B14F-4D97-AF65-F5344CB8AC3E}">
        <p14:creationId xmlns:p14="http://schemas.microsoft.com/office/powerpoint/2010/main" val="6821896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spcBef>
                <a:spcPct val="0"/>
              </a:spcBef>
            </a:pPr>
            <a:r>
              <a:rPr lang="en-US" dirty="0"/>
              <a:t>'Wave After Wave of People, Broken Before the Lord': TN Pastor Tells CBN News of Revival Sweeping His City</a:t>
            </a:r>
          </a:p>
          <a:p>
            <a:pPr algn="l">
              <a:spcBef>
                <a:spcPct val="0"/>
              </a:spcBef>
            </a:pP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23334263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spcBef>
                <a:spcPct val="0"/>
              </a:spcBef>
            </a:pPr>
            <a:r>
              <a:rPr lang="en-US" altLang="en-US" dirty="0">
                <a:latin typeface="Arial Rounded MT Bold" panose="020F0704030504030204" pitchFamily="34" charset="0"/>
                <a:cs typeface="Vilna" pitchFamily="2" charset="-79"/>
              </a:rPr>
              <a:t> </a:t>
            </a:r>
          </a:p>
        </p:txBody>
      </p:sp>
      <p:pic>
        <p:nvPicPr>
          <p:cNvPr id="2" name="Picture 1">
            <a:extLst>
              <a:ext uri="{FF2B5EF4-FFF2-40B4-BE49-F238E27FC236}">
                <a16:creationId xmlns:a16="http://schemas.microsoft.com/office/drawing/2014/main" id="{EF258A0B-3629-4403-8744-4AAAB176977D}"/>
              </a:ext>
            </a:extLst>
          </p:cNvPr>
          <p:cNvPicPr>
            <a:picLocks noChangeAspect="1"/>
          </p:cNvPicPr>
          <p:nvPr/>
        </p:nvPicPr>
        <p:blipFill rotWithShape="1">
          <a:blip r:embed="rId3"/>
          <a:srcRect t="34850"/>
          <a:stretch/>
        </p:blipFill>
        <p:spPr>
          <a:xfrm>
            <a:off x="484096" y="666750"/>
            <a:ext cx="7678303" cy="4419818"/>
          </a:xfrm>
          <a:prstGeom prst="rect">
            <a:avLst/>
          </a:prstGeom>
        </p:spPr>
      </p:pic>
    </p:spTree>
    <p:extLst>
      <p:ext uri="{BB962C8B-B14F-4D97-AF65-F5344CB8AC3E}">
        <p14:creationId xmlns:p14="http://schemas.microsoft.com/office/powerpoint/2010/main" val="41831389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C5C986-EFFB-4A58-8F7D-5525F4BC0F1F}"/>
              </a:ext>
            </a:extLst>
          </p:cNvPr>
          <p:cNvPicPr>
            <a:picLocks noChangeAspect="1"/>
          </p:cNvPicPr>
          <p:nvPr/>
        </p:nvPicPr>
        <p:blipFill rotWithShape="1">
          <a:blip r:embed="rId3"/>
          <a:srcRect b="31228"/>
          <a:stretch/>
        </p:blipFill>
        <p:spPr>
          <a:xfrm>
            <a:off x="1036637" y="248098"/>
            <a:ext cx="6552865" cy="4895402"/>
          </a:xfrm>
          <a:prstGeom prst="rect">
            <a:avLst/>
          </a:prstGeom>
        </p:spPr>
      </p:pic>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lstStyle/>
          <a:p>
            <a:pPr algn="l">
              <a:spcBef>
                <a:spcPct val="0"/>
              </a:spcBef>
            </a:pPr>
            <a:r>
              <a:rPr lang="en-US" altLang="en-US" dirty="0">
                <a:latin typeface="Arial Rounded MT Bold" panose="020F0704030504030204" pitchFamily="34" charset="0"/>
                <a:cs typeface="Vilna" pitchFamily="2" charset="-79"/>
              </a:rPr>
              <a:t> </a:t>
            </a:r>
          </a:p>
        </p:txBody>
      </p:sp>
    </p:spTree>
    <p:extLst>
      <p:ext uri="{BB962C8B-B14F-4D97-AF65-F5344CB8AC3E}">
        <p14:creationId xmlns:p14="http://schemas.microsoft.com/office/powerpoint/2010/main" val="11255575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C5C986-EFFB-4A58-8F7D-5525F4BC0F1F}"/>
              </a:ext>
            </a:extLst>
          </p:cNvPr>
          <p:cNvPicPr>
            <a:picLocks noChangeAspect="1"/>
          </p:cNvPicPr>
          <p:nvPr/>
        </p:nvPicPr>
        <p:blipFill rotWithShape="1">
          <a:blip r:embed="rId3"/>
          <a:srcRect t="70360"/>
          <a:stretch/>
        </p:blipFill>
        <p:spPr>
          <a:xfrm>
            <a:off x="168014" y="1393516"/>
            <a:ext cx="8442845" cy="2718418"/>
          </a:xfrm>
          <a:prstGeom prst="rect">
            <a:avLst/>
          </a:prstGeom>
        </p:spPr>
      </p:pic>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lstStyle/>
          <a:p>
            <a:pPr algn="l">
              <a:spcBef>
                <a:spcPct val="0"/>
              </a:spcBef>
            </a:pPr>
            <a:r>
              <a:rPr lang="en-US" altLang="en-US" dirty="0">
                <a:latin typeface="Arial Rounded MT Bold" panose="020F0704030504030204" pitchFamily="34" charset="0"/>
                <a:cs typeface="Vilna" pitchFamily="2" charset="-79"/>
              </a:rPr>
              <a:t> </a:t>
            </a:r>
          </a:p>
        </p:txBody>
      </p:sp>
    </p:spTree>
    <p:extLst>
      <p:ext uri="{BB962C8B-B14F-4D97-AF65-F5344CB8AC3E}">
        <p14:creationId xmlns:p14="http://schemas.microsoft.com/office/powerpoint/2010/main" val="25016528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spcBef>
                <a:spcPct val="0"/>
              </a:spcBef>
            </a:pPr>
            <a:r>
              <a:rPr lang="en-US" altLang="en-US" dirty="0">
                <a:latin typeface="Arial Rounded MT Bold" panose="020F0704030504030204" pitchFamily="34" charset="0"/>
                <a:cs typeface="Vilna" pitchFamily="2" charset="-79"/>
              </a:rPr>
              <a:t>On the other hand, regions that neglect or oppose salvation and Messiah…</a:t>
            </a:r>
          </a:p>
        </p:txBody>
      </p:sp>
    </p:spTree>
    <p:extLst>
      <p:ext uri="{BB962C8B-B14F-4D97-AF65-F5344CB8AC3E}">
        <p14:creationId xmlns:p14="http://schemas.microsoft.com/office/powerpoint/2010/main" val="41082255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normAutofit fontScale="85000" lnSpcReduction="20000"/>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“Off the coast of Yemen and Oman there is a desert region with no water and last year they got hit by torrential rainfall then had two cyclones hit that very region,” CBN foreign correspondent George Thomas said of the swarm's move eastward. “This is very unusual and those conditions gave rise and allowed these locusts to multiply by the millions.”</a:t>
            </a:r>
          </a:p>
        </p:txBody>
      </p:sp>
    </p:spTree>
    <p:extLst>
      <p:ext uri="{BB962C8B-B14F-4D97-AF65-F5344CB8AC3E}">
        <p14:creationId xmlns:p14="http://schemas.microsoft.com/office/powerpoint/2010/main" val="41445118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593227"/>
            <a:ext cx="8001000" cy="4493123"/>
          </a:xfrm>
        </p:spPr>
        <p:txBody>
          <a:bodyPr/>
          <a:lstStyle/>
          <a:p>
            <a:pPr algn="l">
              <a:spcBef>
                <a:spcPct val="0"/>
              </a:spcBef>
            </a:pPr>
            <a:endParaRPr lang="en-US" altLang="en-US" sz="4000" dirty="0">
              <a:solidFill>
                <a:schemeClr val="bg1"/>
              </a:solidFill>
              <a:latin typeface="Arial Rounded MT Bold" panose="020F0704030504030204" pitchFamily="34" charset="0"/>
              <a:cs typeface="Vilna" pitchFamily="2" charset="-79"/>
            </a:endParaRPr>
          </a:p>
        </p:txBody>
      </p:sp>
      <p:pic>
        <p:nvPicPr>
          <p:cNvPr id="2050" name="Picture 2" descr="Image result for locust swarms in africa">
            <a:extLst>
              <a:ext uri="{FF2B5EF4-FFF2-40B4-BE49-F238E27FC236}">
                <a16:creationId xmlns:a16="http://schemas.microsoft.com/office/drawing/2014/main" id="{BC3D0CF7-2C8E-493C-A285-7437E2AD3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7" y="438150"/>
            <a:ext cx="8178201" cy="460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0194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normAutofit lnSpcReduction="10000"/>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Christian aid groups, along with pesticide-wielding UN troops, are deploying to eastern Africa to fight </a:t>
            </a:r>
            <a:r>
              <a:rPr lang="en-US" altLang="en-US" sz="4000" dirty="0">
                <a:solidFill>
                  <a:srgbClr val="FFFF99"/>
                </a:solidFill>
                <a:latin typeface="Arial Rounded MT Bold" panose="020F0704030504030204" pitchFamily="34" charset="0"/>
                <a:cs typeface="Vilna" pitchFamily="2" charset="-79"/>
              </a:rPr>
              <a:t>a locust swarm that experts say is the worst to hit the region in 70 years and could grow by 500 times between now and June</a:t>
            </a:r>
            <a:r>
              <a:rPr lang="en-US" altLang="en-US" sz="4000" dirty="0">
                <a:solidFill>
                  <a:schemeClr val="bg1"/>
                </a:solidFill>
                <a:latin typeface="Arial Rounded MT Bold" panose="020F0704030504030204" pitchFamily="34" charset="0"/>
                <a:cs typeface="Vilna" pitchFamily="2" charset="-79"/>
              </a:rPr>
              <a:t>.</a:t>
            </a:r>
          </a:p>
        </p:txBody>
      </p:sp>
    </p:spTree>
    <p:extLst>
      <p:ext uri="{BB962C8B-B14F-4D97-AF65-F5344CB8AC3E}">
        <p14:creationId xmlns:p14="http://schemas.microsoft.com/office/powerpoint/2010/main" val="40166655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normAutofit/>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Swarms </a:t>
            </a:r>
            <a:r>
              <a:rPr lang="en-US" altLang="en-US" sz="4000" dirty="0">
                <a:solidFill>
                  <a:srgbClr val="FFFF99"/>
                </a:solidFill>
                <a:latin typeface="Arial Rounded MT Bold" panose="020F0704030504030204" pitchFamily="34" charset="0"/>
                <a:cs typeface="Vilna" pitchFamily="2" charset="-79"/>
              </a:rPr>
              <a:t>250 times the size of a football field are able in a single day to eat "the same amount of food as the entire population of Kenya," </a:t>
            </a:r>
            <a:r>
              <a:rPr lang="en-US" altLang="en-US" sz="4000" dirty="0">
                <a:solidFill>
                  <a:schemeClr val="bg1"/>
                </a:solidFill>
                <a:latin typeface="Arial Rounded MT Bold" panose="020F0704030504030204" pitchFamily="34" charset="0"/>
                <a:cs typeface="Vilna" pitchFamily="2" charset="-79"/>
              </a:rPr>
              <a:t>according to Keith </a:t>
            </a:r>
            <a:r>
              <a:rPr lang="en-US" altLang="en-US" sz="4000" dirty="0" err="1">
                <a:solidFill>
                  <a:schemeClr val="bg1"/>
                </a:solidFill>
                <a:latin typeface="Arial Rounded MT Bold" panose="020F0704030504030204" pitchFamily="34" charset="0"/>
                <a:cs typeface="Vilna" pitchFamily="2" charset="-79"/>
              </a:rPr>
              <a:t>Cressman</a:t>
            </a:r>
            <a:r>
              <a:rPr lang="en-US" altLang="en-US" sz="4000" dirty="0">
                <a:solidFill>
                  <a:schemeClr val="bg1"/>
                </a:solidFill>
                <a:latin typeface="Arial Rounded MT Bold" panose="020F0704030504030204" pitchFamily="34" charset="0"/>
                <a:cs typeface="Vilna" pitchFamily="2" charset="-79"/>
              </a:rPr>
              <a:t> of the UN's Food and Agriculture Organization (FAO).</a:t>
            </a:r>
          </a:p>
        </p:txBody>
      </p:sp>
    </p:spTree>
    <p:extLst>
      <p:ext uri="{BB962C8B-B14F-4D97-AF65-F5344CB8AC3E}">
        <p14:creationId xmlns:p14="http://schemas.microsoft.com/office/powerpoint/2010/main" val="761064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 </a:t>
            </a:r>
          </a:p>
        </p:txBody>
      </p:sp>
      <p:pic>
        <p:nvPicPr>
          <p:cNvPr id="7170" name="Picture 2" descr="Image result for husband and wife warriors">
            <a:extLst>
              <a:ext uri="{FF2B5EF4-FFF2-40B4-BE49-F238E27FC236}">
                <a16:creationId xmlns:a16="http://schemas.microsoft.com/office/drawing/2014/main" id="{CBDCEBC9-4FA1-4C8B-9F5C-7EA2DC1946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7" y="164411"/>
            <a:ext cx="4876800" cy="4969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616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normAutofit/>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Three of the countries affected are in the top ten nations where Christian persecution is the worst, according to Open Doors USA's 2020 World Watch List.</a:t>
            </a:r>
          </a:p>
        </p:txBody>
      </p:sp>
    </p:spTree>
    <p:extLst>
      <p:ext uri="{BB962C8B-B14F-4D97-AF65-F5344CB8AC3E}">
        <p14:creationId xmlns:p14="http://schemas.microsoft.com/office/powerpoint/2010/main" val="18040112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670587" y="813128"/>
            <a:ext cx="7430947" cy="4273222"/>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 </a:t>
            </a:r>
          </a:p>
        </p:txBody>
      </p:sp>
      <p:pic>
        <p:nvPicPr>
          <p:cNvPr id="3076" name="Picture 4" descr="Image result for locust swarms in africa">
            <a:extLst>
              <a:ext uri="{FF2B5EF4-FFF2-40B4-BE49-F238E27FC236}">
                <a16:creationId xmlns:a16="http://schemas.microsoft.com/office/drawing/2014/main" id="{D4B32368-D620-49F1-85BF-4840E2D41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7" y="438150"/>
            <a:ext cx="8180637" cy="460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940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marL="511175" indent="-511175" algn="l">
              <a:spcBef>
                <a:spcPct val="0"/>
              </a:spcBef>
              <a:buFont typeface="+mj-lt"/>
              <a:buAutoNum type="arabicPeriod"/>
            </a:pPr>
            <a:r>
              <a:rPr lang="en-US" altLang="en-US" sz="4000" dirty="0">
                <a:solidFill>
                  <a:schemeClr val="bg1"/>
                </a:solidFill>
                <a:latin typeface="Arial Rounded MT Bold" panose="020F0704030504030204" pitchFamily="34" charset="0"/>
                <a:cs typeface="Vilna" pitchFamily="2" charset="-79"/>
              </a:rPr>
              <a:t>Therefore</a:t>
            </a:r>
          </a:p>
          <a:p>
            <a:pPr marL="511175" indent="-511175" algn="l">
              <a:spcBef>
                <a:spcPct val="0"/>
              </a:spcBef>
              <a:buFont typeface="+mj-lt"/>
              <a:buAutoNum type="arabicPeriod"/>
            </a:pPr>
            <a:r>
              <a:rPr lang="en-US" altLang="en-US" sz="4000" dirty="0">
                <a:solidFill>
                  <a:schemeClr val="bg1"/>
                </a:solidFill>
                <a:latin typeface="Arial Rounded MT Bold" panose="020F0704030504030204" pitchFamily="34" charset="0"/>
                <a:cs typeface="Vilna" pitchFamily="2" charset="-79"/>
              </a:rPr>
              <a:t>More careful heed</a:t>
            </a:r>
          </a:p>
          <a:p>
            <a:pPr marL="511175" indent="-511175" algn="l">
              <a:spcBef>
                <a:spcPct val="0"/>
              </a:spcBef>
              <a:buFont typeface="+mj-lt"/>
              <a:buAutoNum type="arabicPeriod"/>
            </a:pPr>
            <a:r>
              <a:rPr lang="en-US" altLang="en-US" sz="4000" dirty="0">
                <a:solidFill>
                  <a:schemeClr val="bg1"/>
                </a:solidFill>
                <a:latin typeface="Arial Rounded MT Bold" panose="020F0704030504030204" pitchFamily="34" charset="0"/>
                <a:cs typeface="Vilna" pitchFamily="2" charset="-79"/>
              </a:rPr>
              <a:t>Not drift away</a:t>
            </a:r>
          </a:p>
          <a:p>
            <a:pPr marL="511175" indent="-511175" algn="l">
              <a:spcBef>
                <a:spcPct val="0"/>
              </a:spcBef>
              <a:buFont typeface="+mj-lt"/>
              <a:buAutoNum type="arabicPeriod"/>
            </a:pPr>
            <a:r>
              <a:rPr lang="en-US" altLang="en-US" sz="4000" dirty="0">
                <a:solidFill>
                  <a:schemeClr val="bg1"/>
                </a:solidFill>
                <a:latin typeface="Arial Rounded MT Bold" panose="020F0704030504030204" pitchFamily="34" charset="0"/>
                <a:cs typeface="Vilna" pitchFamily="2" charset="-79"/>
              </a:rPr>
              <a:t>Through angels?</a:t>
            </a:r>
          </a:p>
          <a:p>
            <a:pPr marL="511175" indent="-511175" algn="l">
              <a:spcBef>
                <a:spcPct val="0"/>
              </a:spcBef>
              <a:buFont typeface="+mj-lt"/>
              <a:buAutoNum type="arabicPeriod"/>
            </a:pPr>
            <a:r>
              <a:rPr lang="en-US" altLang="en-US" sz="4000" dirty="0">
                <a:solidFill>
                  <a:schemeClr val="bg1"/>
                </a:solidFill>
                <a:latin typeface="Arial Rounded MT Bold" panose="020F0704030504030204" pitchFamily="34" charset="0"/>
                <a:cs typeface="Vilna" pitchFamily="2" charset="-79"/>
              </a:rPr>
              <a:t>Ignore deliverance</a:t>
            </a:r>
          </a:p>
          <a:p>
            <a:pPr marL="511175" indent="-511175" algn="l">
              <a:spcBef>
                <a:spcPct val="0"/>
              </a:spcBef>
              <a:buFont typeface="+mj-lt"/>
              <a:buAutoNum type="arabicPeriod"/>
            </a:pPr>
            <a:r>
              <a:rPr lang="en-US" altLang="en-US" sz="4000" dirty="0">
                <a:solidFill>
                  <a:schemeClr val="bg1"/>
                </a:solidFill>
                <a:latin typeface="Arial Rounded MT Bold" panose="020F0704030504030204" pitchFamily="34" charset="0"/>
                <a:cs typeface="Vilna" pitchFamily="2" charset="-79"/>
              </a:rPr>
              <a:t>GREAT deliverance.</a:t>
            </a:r>
          </a:p>
        </p:txBody>
      </p:sp>
    </p:spTree>
    <p:extLst>
      <p:ext uri="{BB962C8B-B14F-4D97-AF65-F5344CB8AC3E}">
        <p14:creationId xmlns:p14="http://schemas.microsoft.com/office/powerpoint/2010/main" val="23152012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a:solidFill>
                  <a:schemeClr val="bg1"/>
                </a:solidFill>
                <a:latin typeface="Arial Rounded MT Bold" panose="020F0704030504030204" pitchFamily="34" charset="0"/>
              </a:rPr>
              <a:t>Summary of all:</a:t>
            </a:r>
          </a:p>
          <a:p>
            <a:pPr marL="0" indent="0">
              <a:lnSpc>
                <a:spcPct val="90000"/>
              </a:lnSpc>
              <a:buNone/>
            </a:pPr>
            <a:r>
              <a:rPr lang="en-US" altLang="en-US" dirty="0">
                <a:solidFill>
                  <a:schemeClr val="bg1"/>
                </a:solidFill>
                <a:latin typeface="Arial Rounded MT Bold" panose="020F0704030504030204" pitchFamily="34" charset="0"/>
              </a:rPr>
              <a:t> </a:t>
            </a:r>
            <a:r>
              <a:rPr lang="en-US" altLang="en-US" sz="3600" baseline="30000" dirty="0">
                <a:solidFill>
                  <a:schemeClr val="bg1"/>
                </a:solidFill>
                <a:latin typeface="Arial Rounded MT Bold" panose="020F0704030504030204" pitchFamily="34" charset="0"/>
              </a:rPr>
              <a:t>8.1-2 </a:t>
            </a:r>
            <a:r>
              <a:rPr lang="en-US" altLang="en-US" sz="3600" dirty="0">
                <a:solidFill>
                  <a:schemeClr val="bg1"/>
                </a:solidFill>
                <a:latin typeface="Arial Rounded MT Bold" panose="020F0704030504030204" pitchFamily="34" charset="0"/>
              </a:rPr>
              <a:t>Here is the whole point of what we have been saying: we do have just such a cohen </a:t>
            </a:r>
            <a:r>
              <a:rPr lang="en-US" altLang="en-US" sz="3600" dirty="0" err="1">
                <a:solidFill>
                  <a:schemeClr val="bg1"/>
                </a:solidFill>
                <a:latin typeface="Arial Rounded MT Bold" panose="020F0704030504030204" pitchFamily="34" charset="0"/>
              </a:rPr>
              <a:t>gadol</a:t>
            </a:r>
            <a:r>
              <a:rPr lang="en-US" altLang="en-US" sz="3600" dirty="0">
                <a:solidFill>
                  <a:schemeClr val="bg1"/>
                </a:solidFill>
                <a:latin typeface="Arial Rounded MT Bold" panose="020F0704030504030204" pitchFamily="34" charset="0"/>
              </a:rPr>
              <a:t> as has been described. And he does sit at the right hand of </a:t>
            </a:r>
            <a:r>
              <a:rPr lang="en-US" altLang="en-US" sz="3600" dirty="0" err="1">
                <a:solidFill>
                  <a:schemeClr val="bg1"/>
                </a:solidFill>
                <a:latin typeface="Arial Rounded MT Bold" panose="020F0704030504030204" pitchFamily="34" charset="0"/>
              </a:rPr>
              <a:t>HaG'dulah</a:t>
            </a:r>
            <a:r>
              <a:rPr lang="en-US" altLang="en-US" sz="3600" dirty="0">
                <a:solidFill>
                  <a:schemeClr val="bg1"/>
                </a:solidFill>
                <a:latin typeface="Arial Rounded MT Bold" panose="020F0704030504030204" pitchFamily="34" charset="0"/>
              </a:rPr>
              <a:t> in heaven. There he serves in the Holy Place, that is, in the true Tent of Meeting, the one erected not by human beings but by A</a:t>
            </a:r>
            <a:r>
              <a:rPr lang="en-US" altLang="en-US" sz="3200" dirty="0">
                <a:solidFill>
                  <a:schemeClr val="bg1"/>
                </a:solidFill>
                <a:latin typeface="Arial Rounded MT Bold" panose="020F0704030504030204" pitchFamily="34" charset="0"/>
              </a:rPr>
              <a:t>DONI</a:t>
            </a:r>
            <a:r>
              <a:rPr lang="en-US" altLang="en-US" sz="3600" dirty="0">
                <a:solidFill>
                  <a:schemeClr val="bg1"/>
                </a:solidFill>
                <a:latin typeface="Arial Rounded MT Bold" panose="020F0704030504030204" pitchFamily="34" charset="0"/>
              </a:rPr>
              <a:t>. </a:t>
            </a:r>
            <a:endParaRPr lang="en-US" altLang="en-US"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25544212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432983" y="551789"/>
            <a:ext cx="7912908" cy="4039923"/>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670587" y="813128"/>
            <a:ext cx="7361499" cy="4273222"/>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 </a:t>
            </a:r>
          </a:p>
        </p:txBody>
      </p:sp>
      <p:pic>
        <p:nvPicPr>
          <p:cNvPr id="6146" name="Picture 2" descr="Image result for husband and wife warriors">
            <a:extLst>
              <a:ext uri="{FF2B5EF4-FFF2-40B4-BE49-F238E27FC236}">
                <a16:creationId xmlns:a16="http://schemas.microsoft.com/office/drawing/2014/main" id="{0149BDD1-3719-41D9-BA73-CE6A9C892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17" y="500647"/>
            <a:ext cx="8180637" cy="45857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532FC78-7CF1-4F32-8410-8A1B66577C03}"/>
              </a:ext>
            </a:extLst>
          </p:cNvPr>
          <p:cNvSpPr txBox="1"/>
          <p:nvPr/>
        </p:nvSpPr>
        <p:spPr>
          <a:xfrm>
            <a:off x="198438" y="3790950"/>
            <a:ext cx="7361500" cy="138499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Rounded MT Bold" pitchFamily="34" charset="0"/>
                <a:ea typeface="+mn-ea"/>
                <a:cs typeface="Arial" charset="0"/>
              </a:rPr>
              <a:t>Husband and wife duo Amanda and Zack </a:t>
            </a:r>
            <a:r>
              <a:rPr kumimoji="0" lang="en-US" sz="2800" b="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Arial Rounded MT Bold" pitchFamily="34" charset="0"/>
                <a:ea typeface="+mn-ea"/>
                <a:cs typeface="Arial" charset="0"/>
              </a:rPr>
              <a:t>Zakharia</a:t>
            </a: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Rounded MT Bold" pitchFamily="34" charset="0"/>
                <a:ea typeface="+mn-ea"/>
                <a:cs typeface="Arial" charset="0"/>
              </a:rPr>
              <a:t> | Australian Ninja Warrior 2017</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599551136"/>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117354</TotalTime>
  <Words>4881</Words>
  <Application>Microsoft Office PowerPoint</Application>
  <PresentationFormat>Custom</PresentationFormat>
  <Paragraphs>455</Paragraphs>
  <Slides>84</Slides>
  <Notes>68</Notes>
  <HiddenSlides>0</HiddenSlides>
  <MMClips>3</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84</vt:i4>
      </vt:variant>
    </vt:vector>
  </HeadingPairs>
  <TitlesOfParts>
    <vt:vector size="94" baseType="lpstr">
      <vt:lpstr>Arial</vt:lpstr>
      <vt:lpstr>Arial Rounded MT Bold</vt:lpstr>
      <vt:lpstr>Calibri</vt:lpstr>
      <vt:lpstr>Calibri Light</vt:lpstr>
      <vt:lpstr>David</vt:lpstr>
      <vt:lpstr>1_Default Design</vt:lpstr>
      <vt:lpstr>Office Theme</vt:lpstr>
      <vt:lpstr>Default Design</vt:lpstr>
      <vt:lpstr>2_Default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3367</cp:revision>
  <dcterms:created xsi:type="dcterms:W3CDTF">2006-04-21T19:34:43Z</dcterms:created>
  <dcterms:modified xsi:type="dcterms:W3CDTF">2020-02-22T14:58:11Z</dcterms:modified>
</cp:coreProperties>
</file>