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0" r:id="rId2"/>
    <p:sldMasterId id="2147483709" r:id="rId3"/>
  </p:sldMasterIdLst>
  <p:notesMasterIdLst>
    <p:notesMasterId r:id="rId74"/>
  </p:notesMasterIdLst>
  <p:handoutMasterIdLst>
    <p:handoutMasterId r:id="rId75"/>
  </p:handoutMasterIdLst>
  <p:sldIdLst>
    <p:sldId id="2045" r:id="rId4"/>
    <p:sldId id="61566" r:id="rId5"/>
    <p:sldId id="61543" r:id="rId6"/>
    <p:sldId id="61544" r:id="rId7"/>
    <p:sldId id="61567" r:id="rId8"/>
    <p:sldId id="61143" r:id="rId9"/>
    <p:sldId id="61587" r:id="rId10"/>
    <p:sldId id="61564" r:id="rId11"/>
    <p:sldId id="61560" r:id="rId12"/>
    <p:sldId id="61586" r:id="rId13"/>
    <p:sldId id="61315" r:id="rId14"/>
    <p:sldId id="61555" r:id="rId15"/>
    <p:sldId id="61554" r:id="rId16"/>
    <p:sldId id="61558" r:id="rId17"/>
    <p:sldId id="61557" r:id="rId18"/>
    <p:sldId id="61556" r:id="rId19"/>
    <p:sldId id="61596" r:id="rId20"/>
    <p:sldId id="61597" r:id="rId21"/>
    <p:sldId id="61559" r:id="rId22"/>
    <p:sldId id="61562" r:id="rId23"/>
    <p:sldId id="61585" r:id="rId24"/>
    <p:sldId id="61561" r:id="rId25"/>
    <p:sldId id="61546" r:id="rId26"/>
    <p:sldId id="61588" r:id="rId27"/>
    <p:sldId id="61565" r:id="rId28"/>
    <p:sldId id="61563" r:id="rId29"/>
    <p:sldId id="61569" r:id="rId30"/>
    <p:sldId id="61570" r:id="rId31"/>
    <p:sldId id="61572" r:id="rId32"/>
    <p:sldId id="61574" r:id="rId33"/>
    <p:sldId id="61575" r:id="rId34"/>
    <p:sldId id="61577" r:id="rId35"/>
    <p:sldId id="61591" r:id="rId36"/>
    <p:sldId id="61594" r:id="rId37"/>
    <p:sldId id="61593" r:id="rId38"/>
    <p:sldId id="61576" r:id="rId39"/>
    <p:sldId id="61578" r:id="rId40"/>
    <p:sldId id="61595" r:id="rId41"/>
    <p:sldId id="61592" r:id="rId42"/>
    <p:sldId id="61573" r:id="rId43"/>
    <p:sldId id="61552" r:id="rId44"/>
    <p:sldId id="61553" r:id="rId45"/>
    <p:sldId id="61539" r:id="rId46"/>
    <p:sldId id="61542" r:id="rId47"/>
    <p:sldId id="61479" r:id="rId48"/>
    <p:sldId id="61512" r:id="rId49"/>
    <p:sldId id="61571" r:id="rId50"/>
    <p:sldId id="61547" r:id="rId51"/>
    <p:sldId id="61532" r:id="rId52"/>
    <p:sldId id="61579" r:id="rId53"/>
    <p:sldId id="61531" r:id="rId54"/>
    <p:sldId id="61580" r:id="rId55"/>
    <p:sldId id="61583" r:id="rId56"/>
    <p:sldId id="61581" r:id="rId57"/>
    <p:sldId id="61582" r:id="rId58"/>
    <p:sldId id="61584" r:id="rId59"/>
    <p:sldId id="61537" r:id="rId60"/>
    <p:sldId id="61541" r:id="rId61"/>
    <p:sldId id="61538" r:id="rId62"/>
    <p:sldId id="61540" r:id="rId63"/>
    <p:sldId id="61533" r:id="rId64"/>
    <p:sldId id="61590" r:id="rId65"/>
    <p:sldId id="61501" r:id="rId66"/>
    <p:sldId id="61502" r:id="rId67"/>
    <p:sldId id="61503" r:id="rId68"/>
    <p:sldId id="61504" r:id="rId69"/>
    <p:sldId id="61505" r:id="rId70"/>
    <p:sldId id="61589" r:id="rId71"/>
    <p:sldId id="61500" r:id="rId72"/>
    <p:sldId id="256" r:id="rId73"/>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0299" autoAdjust="0"/>
  </p:normalViewPr>
  <p:slideViewPr>
    <p:cSldViewPr>
      <p:cViewPr varScale="1">
        <p:scale>
          <a:sx n="107" d="100"/>
          <a:sy n="107" d="100"/>
        </p:scale>
        <p:origin x="126" y="378"/>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6546"/>
    </p:cViewPr>
  </p:sorterViewPr>
  <p:notesViewPr>
    <p:cSldViewPr>
      <p:cViewPr varScale="1">
        <p:scale>
          <a:sx n="79" d="100"/>
          <a:sy n="79" d="100"/>
        </p:scale>
        <p:origin x="20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03.7 to 4.11 Urgent Entering into Rest</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Apr. 25, 2020 5780</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03.7 to 4.11 Urgent Entering into Rest</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Apr. 25, 2020 5780</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worldometers.info/coronavirus/"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worldometers.info/coronaviru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en.wikipedia.org/wiki/Quarantine#Etymology_and_terminology"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hamodia.com/2016/04/11/gaza-border-residents-get-15-second-mortar-warnin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mail.google.com/mail/u/0?ui=2&amp;ik=9f4a945fb9&amp;view=lg&amp;permmsgid=msg-f%3A1664843854305253401&amp;ser=1"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mail.google.com/mail/u/0?ui=2&amp;ik=9f4a945fb9&amp;view=lg&amp;permmsgid=msg-f%3A1664843854305253401&amp;ser=1"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christianpost.com/voices/christianity-is-growing-faster-than-any-time-in-history-why-is-the-church-in-europe-america-declining.html"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christianpost.com/voices/christianity-is-growing-faster-than-any-time-in-history-why-is-the-church-in-europe-america-declining.html"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christianpost.com/voices/christianity-is-growing-faster-than-any-time-in-history-why-is-the-church-in-europe-america-declining.html"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christianpost.com/voices/christianity-is-growing-faster-than-any-time-in-history-why-is-the-church-in-europe-america-declining.html"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christianpost.com/voices/christianity-is-growing-faster-than-any-time-in-history-why-is-the-church-in-europe-america-declining.html"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google.com/search?q=coronavirus+tips&amp;fbx=dothefive"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empleinstitute.org/new-location.ht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a 03.7 to 4.11 Urgent Entering into Rest</a:t>
            </a:r>
          </a:p>
        </p:txBody>
      </p:sp>
      <p:sp>
        <p:nvSpPr>
          <p:cNvPr id="5" name="Rectangle 3"/>
          <p:cNvSpPr>
            <a:spLocks noGrp="1" noChangeArrowheads="1"/>
          </p:cNvSpPr>
          <p:nvPr>
            <p:ph type="dt" idx="1"/>
          </p:nvPr>
        </p:nvSpPr>
        <p:spPr>
          <a:ln/>
        </p:spPr>
        <p:txBody>
          <a:bodyPr/>
          <a:lstStyle/>
          <a:p>
            <a:r>
              <a:rPr lang="en-US" altLang="en-US">
                <a:solidFill>
                  <a:prstClr val="white"/>
                </a:solidFill>
              </a:rPr>
              <a:t>Apr. 25, 2020 5780</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03.7 to 4.11 Urgent Entering into Rest</a:t>
            </a:r>
          </a:p>
        </p:txBody>
      </p:sp>
      <p:sp>
        <p:nvSpPr>
          <p:cNvPr id="5" name="Date Placeholder 4"/>
          <p:cNvSpPr>
            <a:spLocks noGrp="1"/>
          </p:cNvSpPr>
          <p:nvPr>
            <p:ph type="dt" idx="1"/>
          </p:nvPr>
        </p:nvSpPr>
        <p:spPr/>
        <p:txBody>
          <a:bodyPr/>
          <a:lstStyle/>
          <a:p>
            <a:r>
              <a:rPr lang="en-US" altLang="en-US"/>
              <a:t>Apr.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2823955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Then, next verse, transition…</a:t>
            </a:r>
          </a:p>
        </p:txBody>
      </p:sp>
      <p:sp>
        <p:nvSpPr>
          <p:cNvPr id="4" name="Header Placeholder 3"/>
          <p:cNvSpPr>
            <a:spLocks noGrp="1"/>
          </p:cNvSpPr>
          <p:nvPr>
            <p:ph type="hdr" sz="quarter"/>
          </p:nvPr>
        </p:nvSpPr>
        <p:spPr/>
        <p:txBody>
          <a:bodyPr/>
          <a:lstStyle/>
          <a:p>
            <a:r>
              <a:rPr lang="en-US" altLang="en-US"/>
              <a:t>Letter to the Messianic Jews a 03.7 to 4.11 Urgent Entering into Rest</a:t>
            </a:r>
          </a:p>
        </p:txBody>
      </p:sp>
      <p:sp>
        <p:nvSpPr>
          <p:cNvPr id="5" name="Date Placeholder 4"/>
          <p:cNvSpPr>
            <a:spLocks noGrp="1"/>
          </p:cNvSpPr>
          <p:nvPr>
            <p:ph type="dt" idx="1"/>
          </p:nvPr>
        </p:nvSpPr>
        <p:spPr/>
        <p:txBody>
          <a:bodyPr/>
          <a:lstStyle/>
          <a:p>
            <a:r>
              <a:rPr lang="en-US" altLang="en-US"/>
              <a:t>Apr.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1679620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3237" y="4267200"/>
            <a:ext cx="5851525" cy="4191000"/>
          </a:xfrm>
        </p:spPr>
        <p:txBody>
          <a:bodyPr/>
          <a:lstStyle/>
          <a:p>
            <a:r>
              <a:rPr lang="en-US" sz="2000" b="1" i="0" u="none" strike="noStrike" kern="1200" baseline="0" dirty="0">
                <a:solidFill>
                  <a:schemeClr val="tx1"/>
                </a:solidFill>
                <a:latin typeface="Arial Rounded MT Bold" pitchFamily="34" charset="0"/>
                <a:ea typeface="+mn-ea"/>
                <a:cs typeface="Arial" charset="0"/>
              </a:rPr>
              <a:t> Luke quotes these words in the book of MJ, spends two chapters expanding on the word,</a:t>
            </a:r>
            <a:r>
              <a:rPr lang="he-IL" sz="2000" b="1" i="0" u="none" strike="noStrike" kern="1200" baseline="0" dirty="0">
                <a:solidFill>
                  <a:schemeClr val="tx1"/>
                </a:solidFill>
                <a:latin typeface="Arial Rounded MT Bold" pitchFamily="34" charset="0"/>
                <a:ea typeface="+mn-ea"/>
                <a:cs typeface="Arial" charset="0"/>
              </a:rPr>
              <a:t>כְּיוֹם </a:t>
            </a:r>
            <a:r>
              <a:rPr lang="en-US" sz="2000" b="1" i="0" u="none" strike="noStrike" kern="1200" baseline="0" dirty="0">
                <a:solidFill>
                  <a:schemeClr val="tx1"/>
                </a:solidFill>
                <a:latin typeface="Arial Rounded MT Bold" pitchFamily="34" charset="0"/>
                <a:ea typeface="+mn-ea"/>
                <a:cs typeface="Arial" charset="0"/>
              </a:rPr>
              <a:t>, "today" found in Psalm 95.7</a:t>
            </a:r>
          </a:p>
          <a:p>
            <a:r>
              <a:rPr lang="en-US" b="1" dirty="0"/>
              <a:t>Apparently he had a revelation that this was about Yeshua’s people and kingdom, entering into rest just as Joshua was commissioned to bring Israel into Canaan rest!  Based on David writing “Today” ~700 years after Joshua.</a:t>
            </a:r>
          </a:p>
          <a:p>
            <a:endParaRPr lang="en-US" b="1" dirty="0">
              <a:latin typeface="Arial Rounded MT Bold" panose="020F0704030504030204" pitchFamily="34" charset="0"/>
            </a:endParaRPr>
          </a:p>
        </p:txBody>
      </p:sp>
      <p:sp>
        <p:nvSpPr>
          <p:cNvPr id="4" name="Header Placeholder 3"/>
          <p:cNvSpPr>
            <a:spLocks noGrp="1"/>
          </p:cNvSpPr>
          <p:nvPr>
            <p:ph type="hdr" sz="quarter"/>
          </p:nvPr>
        </p:nvSpPr>
        <p:spPr/>
        <p:txBody>
          <a:bodyPr/>
          <a:lstStyle/>
          <a:p>
            <a:r>
              <a:rPr lang="en-US" altLang="en-US"/>
              <a:t>Letter to the Messianic Jews a 03.7 to 4.11 Urgent Entering into Rest</a:t>
            </a:r>
          </a:p>
        </p:txBody>
      </p:sp>
      <p:sp>
        <p:nvSpPr>
          <p:cNvPr id="5" name="Date Placeholder 4"/>
          <p:cNvSpPr>
            <a:spLocks noGrp="1"/>
          </p:cNvSpPr>
          <p:nvPr>
            <p:ph type="dt" idx="1"/>
          </p:nvPr>
        </p:nvSpPr>
        <p:spPr/>
        <p:txBody>
          <a:bodyPr/>
          <a:lstStyle/>
          <a:p>
            <a:r>
              <a:rPr lang="en-US" altLang="en-US"/>
              <a:t>Apr.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2363051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03.7 to 4.11 Urgent Entering into Rest</a:t>
            </a:r>
          </a:p>
        </p:txBody>
      </p:sp>
      <p:sp>
        <p:nvSpPr>
          <p:cNvPr id="5" name="Date Placeholder 4"/>
          <p:cNvSpPr>
            <a:spLocks noGrp="1"/>
          </p:cNvSpPr>
          <p:nvPr>
            <p:ph type="dt" idx="1"/>
          </p:nvPr>
        </p:nvSpPr>
        <p:spPr/>
        <p:txBody>
          <a:bodyPr/>
          <a:lstStyle/>
          <a:p>
            <a:r>
              <a:rPr lang="en-US" altLang="en-US"/>
              <a:t>Apr.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222398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03.7 to 4.11 Urgent Entering into Rest</a:t>
            </a:r>
          </a:p>
        </p:txBody>
      </p:sp>
      <p:sp>
        <p:nvSpPr>
          <p:cNvPr id="5" name="Date Placeholder 4"/>
          <p:cNvSpPr>
            <a:spLocks noGrp="1"/>
          </p:cNvSpPr>
          <p:nvPr>
            <p:ph type="dt" idx="1"/>
          </p:nvPr>
        </p:nvSpPr>
        <p:spPr/>
        <p:txBody>
          <a:bodyPr/>
          <a:lstStyle/>
          <a:p>
            <a:r>
              <a:rPr lang="en-US" altLang="en-US"/>
              <a:t>Apr.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1389336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90999"/>
            <a:ext cx="6384925" cy="4494213"/>
          </a:xfrm>
        </p:spPr>
        <p:txBody>
          <a:bodyPr/>
          <a:lstStyle/>
          <a:p>
            <a:r>
              <a:rPr lang="en-US" b="1" dirty="0"/>
              <a:t>Luke applied…had a vision of URGENCY, that the body of Messiah, believers, were wandering in the wilderness, Sinai, not fruitful, not powerful, not influential.   Maybe disgraceful.  Shanda. </a:t>
            </a:r>
            <a:r>
              <a:rPr lang="en-US" sz="2000" b="1" i="0" kern="1200" dirty="0">
                <a:solidFill>
                  <a:schemeClr val="tx1"/>
                </a:solidFill>
                <a:effectLst/>
                <a:latin typeface="Arial Rounded MT Bold" pitchFamily="34" charset="0"/>
                <a:ea typeface="+mn-ea"/>
                <a:cs typeface="Arial" charset="0"/>
              </a:rPr>
              <a:t>SHANDA: A shame, a scandal. The expression "a </a:t>
            </a:r>
            <a:r>
              <a:rPr lang="en-US" sz="2000" b="1" i="0" kern="1200" dirty="0" err="1">
                <a:solidFill>
                  <a:schemeClr val="tx1"/>
                </a:solidFill>
                <a:effectLst/>
                <a:latin typeface="Arial Rounded MT Bold" pitchFamily="34" charset="0"/>
                <a:ea typeface="+mn-ea"/>
                <a:cs typeface="Arial" charset="0"/>
              </a:rPr>
              <a:t>shanda</a:t>
            </a:r>
            <a:r>
              <a:rPr lang="en-US" sz="2000" b="1" i="0" kern="1200" dirty="0">
                <a:solidFill>
                  <a:schemeClr val="tx1"/>
                </a:solidFill>
                <a:effectLst/>
                <a:latin typeface="Arial Rounded MT Bold" pitchFamily="34" charset="0"/>
                <a:ea typeface="+mn-ea"/>
                <a:cs typeface="Arial" charset="0"/>
              </a:rPr>
              <a:t> fur die goy" means to do something embarrassing to Jews where non-Jews can observe it.  </a:t>
            </a:r>
          </a:p>
          <a:p>
            <a:endParaRPr lang="en-US" sz="2000" b="1" i="0" kern="1200" dirty="0">
              <a:solidFill>
                <a:schemeClr val="tx1"/>
              </a:solidFill>
              <a:effectLst/>
              <a:latin typeface="Arial Rounded MT Bold" pitchFamily="34" charset="0"/>
              <a:ea typeface="+mn-ea"/>
              <a:cs typeface="Arial" charset="0"/>
            </a:endParaRPr>
          </a:p>
          <a:p>
            <a:r>
              <a:rPr lang="en-US" sz="2000" b="1" i="0" kern="1200" dirty="0">
                <a:solidFill>
                  <a:schemeClr val="tx1"/>
                </a:solidFill>
                <a:effectLst/>
                <a:latin typeface="Arial Rounded MT Bold" pitchFamily="34" charset="0"/>
                <a:ea typeface="+mn-ea"/>
                <a:cs typeface="Arial" charset="0"/>
              </a:rPr>
              <a:t>Therefore urgent to enter into rest, out of wilderness.</a:t>
            </a:r>
            <a:endParaRPr lang="en-US" b="1" dirty="0"/>
          </a:p>
        </p:txBody>
      </p:sp>
      <p:sp>
        <p:nvSpPr>
          <p:cNvPr id="4" name="Header Placeholder 3"/>
          <p:cNvSpPr>
            <a:spLocks noGrp="1"/>
          </p:cNvSpPr>
          <p:nvPr>
            <p:ph type="hdr" sz="quarter"/>
          </p:nvPr>
        </p:nvSpPr>
        <p:spPr/>
        <p:txBody>
          <a:bodyPr/>
          <a:lstStyle/>
          <a:p>
            <a:r>
              <a:rPr lang="en-US" altLang="en-US"/>
              <a:t>Letter to the Messianic Jews a 03.7 to 4.11 Urgent Entering into Rest</a:t>
            </a:r>
          </a:p>
        </p:txBody>
      </p:sp>
      <p:sp>
        <p:nvSpPr>
          <p:cNvPr id="5" name="Date Placeholder 4"/>
          <p:cNvSpPr>
            <a:spLocks noGrp="1"/>
          </p:cNvSpPr>
          <p:nvPr>
            <p:ph type="dt" idx="1"/>
          </p:nvPr>
        </p:nvSpPr>
        <p:spPr/>
        <p:txBody>
          <a:bodyPr/>
          <a:lstStyle/>
          <a:p>
            <a:r>
              <a:rPr lang="en-US" altLang="en-US"/>
              <a:t>Apr.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950733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Sderot 15 second warning</a:t>
            </a:r>
          </a:p>
        </p:txBody>
      </p:sp>
      <p:sp>
        <p:nvSpPr>
          <p:cNvPr id="4" name="Header Placeholder 3"/>
          <p:cNvSpPr>
            <a:spLocks noGrp="1"/>
          </p:cNvSpPr>
          <p:nvPr>
            <p:ph type="hdr" sz="quarter"/>
          </p:nvPr>
        </p:nvSpPr>
        <p:spPr/>
        <p:txBody>
          <a:bodyPr/>
          <a:lstStyle/>
          <a:p>
            <a:r>
              <a:rPr lang="en-US" altLang="en-US"/>
              <a:t>Letter to the Messianic Jews a 03.7 to 4.11 Urgent Entering into Rest</a:t>
            </a:r>
          </a:p>
        </p:txBody>
      </p:sp>
      <p:sp>
        <p:nvSpPr>
          <p:cNvPr id="5" name="Date Placeholder 4"/>
          <p:cNvSpPr>
            <a:spLocks noGrp="1"/>
          </p:cNvSpPr>
          <p:nvPr>
            <p:ph type="dt" idx="1"/>
          </p:nvPr>
        </p:nvSpPr>
        <p:spPr/>
        <p:txBody>
          <a:bodyPr/>
          <a:lstStyle/>
          <a:p>
            <a:r>
              <a:rPr lang="en-US" altLang="en-US"/>
              <a:t>Apr.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3296755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https://youtu.be/1IPPn9t6dyE</a:t>
            </a:r>
          </a:p>
        </p:txBody>
      </p:sp>
      <p:sp>
        <p:nvSpPr>
          <p:cNvPr id="4" name="Header Placeholder 3"/>
          <p:cNvSpPr>
            <a:spLocks noGrp="1"/>
          </p:cNvSpPr>
          <p:nvPr>
            <p:ph type="hdr" sz="quarter"/>
          </p:nvPr>
        </p:nvSpPr>
        <p:spPr/>
        <p:txBody>
          <a:bodyPr/>
          <a:lstStyle/>
          <a:p>
            <a:r>
              <a:rPr lang="en-US" altLang="en-US"/>
              <a:t>Letter to the Messianic Jews a 03.7 to 4.11 Urgent Entering into Rest</a:t>
            </a:r>
          </a:p>
        </p:txBody>
      </p:sp>
      <p:sp>
        <p:nvSpPr>
          <p:cNvPr id="5" name="Date Placeholder 4"/>
          <p:cNvSpPr>
            <a:spLocks noGrp="1"/>
          </p:cNvSpPr>
          <p:nvPr>
            <p:ph type="dt" idx="1"/>
          </p:nvPr>
        </p:nvSpPr>
        <p:spPr/>
        <p:txBody>
          <a:bodyPr/>
          <a:lstStyle/>
          <a:p>
            <a:r>
              <a:rPr lang="en-US" altLang="en-US"/>
              <a:t>Apr.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2250500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1" y="4191000"/>
            <a:ext cx="6156324" cy="4419600"/>
          </a:xfrm>
        </p:spPr>
        <p:txBody>
          <a:bodyPr/>
          <a:lstStyle/>
          <a:p>
            <a:r>
              <a:rPr lang="en-US" b="1" dirty="0"/>
              <a:t>Rest is urgent?   Seems a contradiction!</a:t>
            </a:r>
          </a:p>
          <a:p>
            <a:r>
              <a:rPr lang="en-US" b="1" dirty="0"/>
              <a:t>Context of psalm is the </a:t>
            </a:r>
            <a:r>
              <a:rPr lang="en-US" b="1" dirty="0" err="1"/>
              <a:t>Yisrael</a:t>
            </a:r>
            <a:r>
              <a:rPr lang="en-US" b="1" dirty="0"/>
              <a:t> under Moshe, against Moshe, didn’t enter Canaan.  Warfare, fear, way beyond their faith.   Can’t do it!!  Are we in a time of </a:t>
            </a:r>
            <a:r>
              <a:rPr lang="en-US" b="1" dirty="0" err="1"/>
              <a:t>incapacition</a:t>
            </a:r>
            <a:r>
              <a:rPr lang="en-US" b="1" dirty="0"/>
              <a:t>?</a:t>
            </a:r>
          </a:p>
        </p:txBody>
      </p:sp>
      <p:sp>
        <p:nvSpPr>
          <p:cNvPr id="4" name="Header Placeholder 3"/>
          <p:cNvSpPr>
            <a:spLocks noGrp="1"/>
          </p:cNvSpPr>
          <p:nvPr>
            <p:ph type="hdr" sz="quarter"/>
          </p:nvPr>
        </p:nvSpPr>
        <p:spPr/>
        <p:txBody>
          <a:bodyPr/>
          <a:lstStyle/>
          <a:p>
            <a:r>
              <a:rPr lang="en-US" altLang="en-US"/>
              <a:t>Letter to the Messianic Jews a 03.7 to 4.11 Urgent Entering into Rest</a:t>
            </a:r>
          </a:p>
        </p:txBody>
      </p:sp>
      <p:sp>
        <p:nvSpPr>
          <p:cNvPr id="5" name="Date Placeholder 4"/>
          <p:cNvSpPr>
            <a:spLocks noGrp="1"/>
          </p:cNvSpPr>
          <p:nvPr>
            <p:ph type="dt" idx="1"/>
          </p:nvPr>
        </p:nvSpPr>
        <p:spPr/>
        <p:txBody>
          <a:bodyPr/>
          <a:lstStyle/>
          <a:p>
            <a:r>
              <a:rPr lang="en-US" altLang="en-US"/>
              <a:t>Apr.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4233306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Showing urgency</a:t>
            </a:r>
          </a:p>
        </p:txBody>
      </p:sp>
      <p:sp>
        <p:nvSpPr>
          <p:cNvPr id="4" name="Header Placeholder 3"/>
          <p:cNvSpPr>
            <a:spLocks noGrp="1"/>
          </p:cNvSpPr>
          <p:nvPr>
            <p:ph type="hdr" sz="quarter"/>
          </p:nvPr>
        </p:nvSpPr>
        <p:spPr/>
        <p:txBody>
          <a:bodyPr/>
          <a:lstStyle/>
          <a:p>
            <a:r>
              <a:rPr lang="en-US" altLang="en-US"/>
              <a:t>Letter to the Messianic Jews a 03.7 to 4.11 Urgent Entering into Rest</a:t>
            </a:r>
          </a:p>
        </p:txBody>
      </p:sp>
      <p:sp>
        <p:nvSpPr>
          <p:cNvPr id="5" name="Date Placeholder 4"/>
          <p:cNvSpPr>
            <a:spLocks noGrp="1"/>
          </p:cNvSpPr>
          <p:nvPr>
            <p:ph type="dt" idx="1"/>
          </p:nvPr>
        </p:nvSpPr>
        <p:spPr/>
        <p:txBody>
          <a:bodyPr/>
          <a:lstStyle/>
          <a:p>
            <a:r>
              <a:rPr lang="en-US" altLang="en-US"/>
              <a:t>Apr.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4123410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Peter van der </a:t>
            </a:r>
            <a:r>
              <a:rPr lang="en-US" dirty="0" err="1"/>
              <a:t>Steur</a:t>
            </a:r>
            <a:endParaRPr lang="en-US" dirty="0"/>
          </a:p>
        </p:txBody>
      </p:sp>
      <p:sp>
        <p:nvSpPr>
          <p:cNvPr id="4" name="Header Placeholder 3"/>
          <p:cNvSpPr>
            <a:spLocks noGrp="1"/>
          </p:cNvSpPr>
          <p:nvPr>
            <p:ph type="hdr" sz="quarter"/>
          </p:nvPr>
        </p:nvSpPr>
        <p:spPr/>
        <p:txBody>
          <a:bodyPr/>
          <a:lstStyle/>
          <a:p>
            <a:r>
              <a:rPr lang="en-US" altLang="en-US"/>
              <a:t>Letter to the Messianic Jews a 03.7 to 4.11 Urgent Entering into Rest</a:t>
            </a:r>
          </a:p>
        </p:txBody>
      </p:sp>
      <p:sp>
        <p:nvSpPr>
          <p:cNvPr id="5" name="Date Placeholder 4"/>
          <p:cNvSpPr>
            <a:spLocks noGrp="1"/>
          </p:cNvSpPr>
          <p:nvPr>
            <p:ph type="dt" idx="1"/>
          </p:nvPr>
        </p:nvSpPr>
        <p:spPr/>
        <p:txBody>
          <a:bodyPr/>
          <a:lstStyle/>
          <a:p>
            <a:r>
              <a:rPr lang="en-US" altLang="en-US"/>
              <a:t>Apr.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928788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03.7 to 4.11 Urgent Entering into Rest</a:t>
            </a:r>
          </a:p>
        </p:txBody>
      </p:sp>
      <p:sp>
        <p:nvSpPr>
          <p:cNvPr id="5" name="Date Placeholder 4"/>
          <p:cNvSpPr>
            <a:spLocks noGrp="1"/>
          </p:cNvSpPr>
          <p:nvPr>
            <p:ph type="dt" idx="1"/>
          </p:nvPr>
        </p:nvSpPr>
        <p:spPr/>
        <p:txBody>
          <a:bodyPr/>
          <a:lstStyle/>
          <a:p>
            <a:r>
              <a:rPr lang="en-US" altLang="en-US"/>
              <a:t>Apr.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3493537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03.7 to 4.11 Urgent Entering into Rest</a:t>
            </a:r>
          </a:p>
        </p:txBody>
      </p:sp>
      <p:sp>
        <p:nvSpPr>
          <p:cNvPr id="5" name="Date Placeholder 4"/>
          <p:cNvSpPr>
            <a:spLocks noGrp="1"/>
          </p:cNvSpPr>
          <p:nvPr>
            <p:ph type="dt" idx="1"/>
          </p:nvPr>
        </p:nvSpPr>
        <p:spPr/>
        <p:txBody>
          <a:bodyPr/>
          <a:lstStyle/>
          <a:p>
            <a:r>
              <a:rPr lang="en-US" altLang="en-US"/>
              <a:t>Apr.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2224918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14799"/>
            <a:ext cx="6308725" cy="4570413"/>
          </a:xfrm>
        </p:spPr>
        <p:txBody>
          <a:bodyPr/>
          <a:lstStyle/>
          <a:p>
            <a:r>
              <a:rPr lang="en-US" b="1" dirty="0"/>
              <a:t>Build faith: personal discipline reading praying daily.  Like an athlete.</a:t>
            </a:r>
          </a:p>
          <a:p>
            <a:endParaRPr lang="en-US" b="1" dirty="0"/>
          </a:p>
          <a:p>
            <a:r>
              <a:rPr lang="en-US" b="1" dirty="0"/>
              <a:t>Need mutual encouragement.  Home groups </a:t>
            </a:r>
            <a:r>
              <a:rPr lang="en-US" b="1" dirty="0">
                <a:sym typeface="Wingdings" panose="05000000000000000000" pitchFamily="2" charset="2"/>
              </a:rPr>
              <a:t></a:t>
            </a:r>
            <a:r>
              <a:rPr lang="en-US" b="1" dirty="0"/>
              <a:t>  Zoom groups.  </a:t>
            </a:r>
            <a:r>
              <a:rPr lang="en-US" b="1" dirty="0" err="1"/>
              <a:t>Teerosh</a:t>
            </a:r>
            <a:r>
              <a:rPr lang="en-US" b="1" dirty="0"/>
              <a:t> been better attended. 25 last time.  If you’re listening, in our constituency, and NOT in a home group, email admin@orhaolam.com and we’ll get you in.  </a:t>
            </a:r>
          </a:p>
          <a:p>
            <a:r>
              <a:rPr lang="en-US" b="1" dirty="0"/>
              <a:t>We’ll buy Zoom for leaders $15/</a:t>
            </a:r>
            <a:r>
              <a:rPr lang="en-US" b="1" dirty="0" err="1"/>
              <a:t>mo</a:t>
            </a:r>
            <a:r>
              <a:rPr lang="en-US" b="1" dirty="0"/>
              <a:t> to keep home groups going.</a:t>
            </a:r>
          </a:p>
        </p:txBody>
      </p:sp>
      <p:sp>
        <p:nvSpPr>
          <p:cNvPr id="4" name="Header Placeholder 3"/>
          <p:cNvSpPr>
            <a:spLocks noGrp="1"/>
          </p:cNvSpPr>
          <p:nvPr>
            <p:ph type="hdr" sz="quarter"/>
          </p:nvPr>
        </p:nvSpPr>
        <p:spPr/>
        <p:txBody>
          <a:bodyPr/>
          <a:lstStyle/>
          <a:p>
            <a:r>
              <a:rPr lang="en-US" altLang="en-US"/>
              <a:t>Letter to the Messianic Jews a 03.7 to 4.11 Urgent Entering into Rest</a:t>
            </a:r>
          </a:p>
        </p:txBody>
      </p:sp>
      <p:sp>
        <p:nvSpPr>
          <p:cNvPr id="5" name="Date Placeholder 4"/>
          <p:cNvSpPr>
            <a:spLocks noGrp="1"/>
          </p:cNvSpPr>
          <p:nvPr>
            <p:ph type="dt" idx="1"/>
          </p:nvPr>
        </p:nvSpPr>
        <p:spPr/>
        <p:txBody>
          <a:bodyPr/>
          <a:lstStyle/>
          <a:p>
            <a:r>
              <a:rPr lang="en-US" altLang="en-US"/>
              <a:t>Apr.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2479800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Possibly NOTHING that weakens like hurts, quarrels, unforgiven issues.  Quarrel with G-d also.</a:t>
            </a:r>
          </a:p>
          <a:p>
            <a:endParaRPr lang="en-US" b="1" dirty="0"/>
          </a:p>
          <a:p>
            <a:r>
              <a:rPr lang="en-US" b="1" dirty="0"/>
              <a:t>Terrified, fallen short of what?</a:t>
            </a:r>
          </a:p>
        </p:txBody>
      </p:sp>
      <p:sp>
        <p:nvSpPr>
          <p:cNvPr id="4" name="Header Placeholder 3"/>
          <p:cNvSpPr>
            <a:spLocks noGrp="1"/>
          </p:cNvSpPr>
          <p:nvPr>
            <p:ph type="hdr" sz="quarter"/>
          </p:nvPr>
        </p:nvSpPr>
        <p:spPr/>
        <p:txBody>
          <a:bodyPr/>
          <a:lstStyle/>
          <a:p>
            <a:r>
              <a:rPr lang="en-US" altLang="en-US"/>
              <a:t>Letter to the Messianic Jews a 03.7 to 4.11 Urgent Entering into Rest</a:t>
            </a:r>
          </a:p>
        </p:txBody>
      </p:sp>
      <p:sp>
        <p:nvSpPr>
          <p:cNvPr id="5" name="Date Placeholder 4"/>
          <p:cNvSpPr>
            <a:spLocks noGrp="1"/>
          </p:cNvSpPr>
          <p:nvPr>
            <p:ph type="dt" idx="1"/>
          </p:nvPr>
        </p:nvSpPr>
        <p:spPr/>
        <p:txBody>
          <a:bodyPr/>
          <a:lstStyle/>
          <a:p>
            <a:r>
              <a:rPr lang="en-US" altLang="en-US"/>
              <a:t>Apr.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2427360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03.7 to 4.11 Urgent Entering into Rest</a:t>
            </a:r>
          </a:p>
        </p:txBody>
      </p:sp>
      <p:sp>
        <p:nvSpPr>
          <p:cNvPr id="5" name="Date Placeholder 4"/>
          <p:cNvSpPr>
            <a:spLocks noGrp="1"/>
          </p:cNvSpPr>
          <p:nvPr>
            <p:ph type="dt" idx="1"/>
          </p:nvPr>
        </p:nvSpPr>
        <p:spPr/>
        <p:txBody>
          <a:bodyPr/>
          <a:lstStyle/>
          <a:p>
            <a:r>
              <a:rPr lang="en-US" altLang="en-US"/>
              <a:t>Apr.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2306712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343399"/>
            <a:ext cx="6232524" cy="4341813"/>
          </a:xfrm>
        </p:spPr>
        <p:txBody>
          <a:bodyPr/>
          <a:lstStyle/>
          <a:p>
            <a:r>
              <a:rPr lang="en-US" b="1" dirty="0"/>
              <a:t>So at the time of David, 700 or so years AFTER Moshe, the offer is made again.  Apparently a prophetic offer that the writer of MJ picked up on and applied.</a:t>
            </a:r>
          </a:p>
        </p:txBody>
      </p:sp>
      <p:sp>
        <p:nvSpPr>
          <p:cNvPr id="4" name="Header Placeholder 3"/>
          <p:cNvSpPr>
            <a:spLocks noGrp="1"/>
          </p:cNvSpPr>
          <p:nvPr>
            <p:ph type="hdr" sz="quarter"/>
          </p:nvPr>
        </p:nvSpPr>
        <p:spPr/>
        <p:txBody>
          <a:bodyPr/>
          <a:lstStyle/>
          <a:p>
            <a:r>
              <a:rPr lang="en-US" altLang="en-US"/>
              <a:t>Letter to the Messianic Jews a 03.7 to 4.11 Urgent Entering into Rest</a:t>
            </a:r>
          </a:p>
        </p:txBody>
      </p:sp>
      <p:sp>
        <p:nvSpPr>
          <p:cNvPr id="5" name="Date Placeholder 4"/>
          <p:cNvSpPr>
            <a:spLocks noGrp="1"/>
          </p:cNvSpPr>
          <p:nvPr>
            <p:ph type="dt" idx="1"/>
          </p:nvPr>
        </p:nvSpPr>
        <p:spPr/>
        <p:txBody>
          <a:bodyPr/>
          <a:lstStyle/>
          <a:p>
            <a:r>
              <a:rPr lang="en-US" altLang="en-US"/>
              <a:t>Apr.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15067725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is urgent?  “Today”  It is equivalent in the Ruakh/Spirit to the people of Israel entering the Land of Israel/Canaan.   </a:t>
            </a:r>
          </a:p>
        </p:txBody>
      </p:sp>
      <p:sp>
        <p:nvSpPr>
          <p:cNvPr id="4" name="Header Placeholder 3"/>
          <p:cNvSpPr>
            <a:spLocks noGrp="1"/>
          </p:cNvSpPr>
          <p:nvPr>
            <p:ph type="hdr" sz="quarter"/>
          </p:nvPr>
        </p:nvSpPr>
        <p:spPr/>
        <p:txBody>
          <a:bodyPr/>
          <a:lstStyle/>
          <a:p>
            <a:r>
              <a:rPr lang="en-US" altLang="en-US"/>
              <a:t>Letter to the Messianic Jews a 03.7 to 4.11 Urgent Entering into Rest</a:t>
            </a:r>
          </a:p>
        </p:txBody>
      </p:sp>
      <p:sp>
        <p:nvSpPr>
          <p:cNvPr id="5" name="Date Placeholder 4"/>
          <p:cNvSpPr>
            <a:spLocks noGrp="1"/>
          </p:cNvSpPr>
          <p:nvPr>
            <p:ph type="dt" idx="1"/>
          </p:nvPr>
        </p:nvSpPr>
        <p:spPr/>
        <p:txBody>
          <a:bodyPr/>
          <a:lstStyle/>
          <a:p>
            <a:r>
              <a:rPr lang="en-US" altLang="en-US"/>
              <a:t>Apr.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2252666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Shabbat kept Israel survival as Israel kept Shabbat.</a:t>
            </a:r>
          </a:p>
          <a:p>
            <a:endParaRPr lang="en-US" b="1" dirty="0"/>
          </a:p>
          <a:p>
            <a:r>
              <a:rPr lang="en-US" b="1" dirty="0"/>
              <a:t>We’re not in a theocracy where disobedience is literally punished, but there is a spiritual weakening for non-observance of Shabbat.   No commercial dealings.</a:t>
            </a:r>
          </a:p>
        </p:txBody>
      </p:sp>
      <p:sp>
        <p:nvSpPr>
          <p:cNvPr id="4" name="Header Placeholder 3"/>
          <p:cNvSpPr>
            <a:spLocks noGrp="1"/>
          </p:cNvSpPr>
          <p:nvPr>
            <p:ph type="hdr" sz="quarter"/>
          </p:nvPr>
        </p:nvSpPr>
        <p:spPr/>
        <p:txBody>
          <a:bodyPr/>
          <a:lstStyle/>
          <a:p>
            <a:r>
              <a:rPr lang="en-US" altLang="en-US"/>
              <a:t>Letter to the Messianic Jews a 03.7 to 4.11 Urgent Entering into Rest</a:t>
            </a:r>
          </a:p>
        </p:txBody>
      </p:sp>
      <p:sp>
        <p:nvSpPr>
          <p:cNvPr id="5" name="Date Placeholder 4"/>
          <p:cNvSpPr>
            <a:spLocks noGrp="1"/>
          </p:cNvSpPr>
          <p:nvPr>
            <p:ph type="dt" idx="1"/>
          </p:nvPr>
        </p:nvSpPr>
        <p:spPr/>
        <p:txBody>
          <a:bodyPr/>
          <a:lstStyle/>
          <a:p>
            <a:r>
              <a:rPr lang="en-US" altLang="en-US"/>
              <a:t>Apr.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2853739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343400"/>
            <a:ext cx="6232524" cy="4572000"/>
          </a:xfrm>
        </p:spPr>
        <p:txBody>
          <a:bodyPr/>
          <a:lstStyle/>
          <a:p>
            <a:r>
              <a:rPr lang="en-US" dirty="0"/>
              <a:t>His yoke?  Rest time in Him daily.   His purity!  </a:t>
            </a:r>
          </a:p>
          <a:p>
            <a:r>
              <a:rPr lang="en-US" dirty="0" err="1"/>
              <a:t>Cf</a:t>
            </a:r>
            <a:r>
              <a:rPr lang="en-US" dirty="0"/>
              <a:t>: Accuser’s yoke.  Never do enough. </a:t>
            </a:r>
          </a:p>
          <a:p>
            <a:pPr marL="109538" indent="-109538">
              <a:buFont typeface="Arial" panose="020B0604020202020204" pitchFamily="34" charset="0"/>
              <a:buChar char="•"/>
            </a:pPr>
            <a:r>
              <a:rPr lang="en-US" dirty="0"/>
              <a:t>I used to say, “If you see the need you feel the call.”  Learned that from Delmar Kaufman.  Radiant Bible teacher /farmer at Bible College If you do </a:t>
            </a:r>
            <a:r>
              <a:rPr lang="he-IL" dirty="0"/>
              <a:t>כי</a:t>
            </a:r>
            <a:r>
              <a:rPr lang="en-US" dirty="0"/>
              <a:t> need, you’ll hurt yourself and your family.  Partially true </a:t>
            </a:r>
            <a:r>
              <a:rPr lang="he-IL" dirty="0"/>
              <a:t>כי</a:t>
            </a:r>
            <a:r>
              <a:rPr lang="en-US" dirty="0"/>
              <a:t> G-d causes you to notice.</a:t>
            </a:r>
          </a:p>
          <a:p>
            <a:pPr marL="109538" indent="-109538">
              <a:buFont typeface="Arial" panose="020B0604020202020204" pitchFamily="34" charset="0"/>
              <a:buChar char="•"/>
            </a:pPr>
            <a:r>
              <a:rPr lang="en-US" dirty="0"/>
              <a:t>If you do service </a:t>
            </a:r>
            <a:r>
              <a:rPr lang="he-IL" dirty="0"/>
              <a:t>כי</a:t>
            </a:r>
            <a:r>
              <a:rPr lang="en-US" dirty="0"/>
              <a:t> Yeshua, you’ll have joy!</a:t>
            </a:r>
          </a:p>
          <a:p>
            <a:pPr marL="109538" indent="-109538">
              <a:buFont typeface="Arial" panose="020B0604020202020204" pitchFamily="34" charset="0"/>
              <a:buChar char="•"/>
            </a:pPr>
            <a:r>
              <a:rPr lang="en-US" dirty="0"/>
              <a:t>Accuser others against you, disrespecting you.  Maybe.  If you worry a lot about what people think of you, really, they don’t.  </a:t>
            </a:r>
          </a:p>
          <a:p>
            <a:pPr marL="109538" indent="-109538">
              <a:buFont typeface="Arial" panose="020B0604020202020204" pitchFamily="34" charset="0"/>
              <a:buChar char="•"/>
            </a:pPr>
            <a:r>
              <a:rPr lang="en-US" dirty="0"/>
              <a:t>Compare</a:t>
            </a:r>
            <a:r>
              <a:rPr lang="en-US" dirty="0">
                <a:sym typeface="Wingdings" panose="05000000000000000000" pitchFamily="2" charset="2"/>
              </a:rPr>
              <a:t> pride or jealousy.  B</a:t>
            </a:r>
            <a:r>
              <a:rPr lang="en-US" dirty="0"/>
              <a:t>etter gratefulness. </a:t>
            </a:r>
          </a:p>
        </p:txBody>
      </p:sp>
      <p:sp>
        <p:nvSpPr>
          <p:cNvPr id="4" name="Header Placeholder 3"/>
          <p:cNvSpPr>
            <a:spLocks noGrp="1"/>
          </p:cNvSpPr>
          <p:nvPr>
            <p:ph type="hdr" sz="quarter"/>
          </p:nvPr>
        </p:nvSpPr>
        <p:spPr/>
        <p:txBody>
          <a:bodyPr/>
          <a:lstStyle/>
          <a:p>
            <a:r>
              <a:rPr lang="en-US" altLang="en-US"/>
              <a:t>Letter to the Messianic Jews a 03.7 to 4.11 Urgent Entering into Rest</a:t>
            </a:r>
          </a:p>
        </p:txBody>
      </p:sp>
      <p:sp>
        <p:nvSpPr>
          <p:cNvPr id="5" name="Date Placeholder 4"/>
          <p:cNvSpPr>
            <a:spLocks noGrp="1"/>
          </p:cNvSpPr>
          <p:nvPr>
            <p:ph type="dt" idx="1"/>
          </p:nvPr>
        </p:nvSpPr>
        <p:spPr/>
        <p:txBody>
          <a:bodyPr/>
          <a:lstStyle/>
          <a:p>
            <a:r>
              <a:rPr lang="en-US" altLang="en-US"/>
              <a:t>Apr.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33677901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“Cease from his own works”</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03.7 to 4.11 Urgent Entering into Rest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 25,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899704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Continuing our series in Messianic Jews</a:t>
            </a:r>
            <a:endParaRPr lang="en-US" dirty="0"/>
          </a:p>
        </p:txBody>
      </p:sp>
      <p:sp>
        <p:nvSpPr>
          <p:cNvPr id="4" name="Header Placeholder 3"/>
          <p:cNvSpPr>
            <a:spLocks noGrp="1"/>
          </p:cNvSpPr>
          <p:nvPr>
            <p:ph type="hdr" sz="quarter"/>
          </p:nvPr>
        </p:nvSpPr>
        <p:spPr/>
        <p:txBody>
          <a:bodyPr/>
          <a:lstStyle/>
          <a:p>
            <a:r>
              <a:rPr lang="en-US" altLang="en-US"/>
              <a:t>Letter to the Messianic Jews a 03.7 to 4.11 Urgent Entering into Rest</a:t>
            </a:r>
          </a:p>
        </p:txBody>
      </p:sp>
      <p:sp>
        <p:nvSpPr>
          <p:cNvPr id="5" name="Date Placeholder 4"/>
          <p:cNvSpPr>
            <a:spLocks noGrp="1"/>
          </p:cNvSpPr>
          <p:nvPr>
            <p:ph type="dt" idx="1"/>
          </p:nvPr>
        </p:nvSpPr>
        <p:spPr/>
        <p:txBody>
          <a:bodyPr/>
          <a:lstStyle/>
          <a:p>
            <a:r>
              <a:rPr lang="en-US" altLang="en-US"/>
              <a:t>Apr.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3224213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03.7 to 4.11 Urgent Entering into Rest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 25,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97212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03.7 to 4.11 Urgent Entering into Rest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 25,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794277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03.7 to 4.11 Urgent Entering into Rest</a:t>
            </a:r>
          </a:p>
        </p:txBody>
      </p:sp>
      <p:sp>
        <p:nvSpPr>
          <p:cNvPr id="5" name="Date Placeholder 4"/>
          <p:cNvSpPr>
            <a:spLocks noGrp="1"/>
          </p:cNvSpPr>
          <p:nvPr>
            <p:ph type="dt" idx="1"/>
          </p:nvPr>
        </p:nvSpPr>
        <p:spPr/>
        <p:txBody>
          <a:bodyPr/>
          <a:lstStyle/>
          <a:p>
            <a:r>
              <a:rPr lang="en-US" altLang="en-US"/>
              <a:t>Apr.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29694426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03.7 to 4.11 Urgent Entering into Rest</a:t>
            </a:r>
          </a:p>
        </p:txBody>
      </p:sp>
      <p:sp>
        <p:nvSpPr>
          <p:cNvPr id="5" name="Date Placeholder 4"/>
          <p:cNvSpPr>
            <a:spLocks noGrp="1"/>
          </p:cNvSpPr>
          <p:nvPr>
            <p:ph type="dt" idx="1"/>
          </p:nvPr>
        </p:nvSpPr>
        <p:spPr/>
        <p:txBody>
          <a:bodyPr/>
          <a:lstStyle/>
          <a:p>
            <a:r>
              <a:rPr lang="en-US" altLang="en-US"/>
              <a:t>Apr.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39149666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03.7 to 4.11 Urgent Entering into Rest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 25,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186610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03.7 to 4.11 Urgent Entering into Rest</a:t>
            </a:r>
          </a:p>
        </p:txBody>
      </p:sp>
      <p:sp>
        <p:nvSpPr>
          <p:cNvPr id="5" name="Date Placeholder 4"/>
          <p:cNvSpPr>
            <a:spLocks noGrp="1"/>
          </p:cNvSpPr>
          <p:nvPr>
            <p:ph type="dt" idx="1"/>
          </p:nvPr>
        </p:nvSpPr>
        <p:spPr/>
        <p:txBody>
          <a:bodyPr/>
          <a:lstStyle/>
          <a:p>
            <a:r>
              <a:rPr lang="en-US" altLang="en-US"/>
              <a:t>Apr.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41505801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hlinkClick r:id="rId3"/>
              </a:rPr>
              <a:t>https://www.worldometers.info/coronavirus/</a:t>
            </a:r>
            <a:endParaRPr lang="en-US" dirty="0"/>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03.7 to 4.11 Urgent Entering into Rest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 25,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754815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https://www.worldometers.info/coronavirus/</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03.7 to 4.11 Urgent Entering into Rest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 25,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973550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03.7 to 4.11 Urgent Entering into Rest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 25,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594421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https://youtu.be/XROlDQ-dZ0g</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03.7 to 4.11 Urgent Entering into Rest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 25,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89684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03.7 to 4.11 Urgent Entering into Rest</a:t>
            </a:r>
          </a:p>
        </p:txBody>
      </p:sp>
      <p:sp>
        <p:nvSpPr>
          <p:cNvPr id="5" name="Date Placeholder 4"/>
          <p:cNvSpPr>
            <a:spLocks noGrp="1"/>
          </p:cNvSpPr>
          <p:nvPr>
            <p:ph type="dt" idx="1"/>
          </p:nvPr>
        </p:nvSpPr>
        <p:spPr/>
        <p:txBody>
          <a:bodyPr/>
          <a:lstStyle/>
          <a:p>
            <a:r>
              <a:rPr lang="en-US" altLang="en-US"/>
              <a:t>Apr.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12429332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03.7 to 4.11 Urgent Entering into Rest</a:t>
            </a:r>
          </a:p>
        </p:txBody>
      </p:sp>
      <p:sp>
        <p:nvSpPr>
          <p:cNvPr id="5" name="Date Placeholder 4"/>
          <p:cNvSpPr>
            <a:spLocks noGrp="1"/>
          </p:cNvSpPr>
          <p:nvPr>
            <p:ph type="dt" idx="1"/>
          </p:nvPr>
        </p:nvSpPr>
        <p:spPr/>
        <p:txBody>
          <a:bodyPr/>
          <a:lstStyle/>
          <a:p>
            <a:r>
              <a:rPr lang="en-US" altLang="en-US"/>
              <a:t>Apr.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38557271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From Oxana </a:t>
            </a:r>
            <a:r>
              <a:rPr lang="en-US" dirty="0" err="1"/>
              <a:t>Eliahu</a:t>
            </a:r>
            <a:r>
              <a:rPr lang="en-US" dirty="0"/>
              <a:t> </a:t>
            </a:r>
            <a:r>
              <a:rPr lang="en-US" altLang="en-US" dirty="0"/>
              <a:t>(borrowed from Kelley Lower Mahon)</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03.7 to 4.11 Urgent Entering into Rest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 25,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402547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hlinkClick r:id="rId3"/>
              </a:rPr>
              <a:t>https://en.wikipedia.org/wiki/Quarantine#Etymology_and_terminology</a:t>
            </a:r>
            <a:endParaRPr lang="en-US" sz="1000"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03.7 to 4.11 Urgent Entering into Rest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 25,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314368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From Oxana </a:t>
            </a:r>
            <a:r>
              <a:rPr lang="en-US" dirty="0" err="1"/>
              <a:t>Eliahu</a:t>
            </a:r>
            <a:r>
              <a:rPr lang="en-US" dirty="0"/>
              <a:t> </a:t>
            </a:r>
            <a:r>
              <a:rPr lang="en-US" altLang="en-US" dirty="0"/>
              <a:t>(borrowed from Kelley Lower Mahon)</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03.7 to 4.11 Urgent Entering into Rest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 25,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407478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From Oxana </a:t>
            </a:r>
            <a:r>
              <a:rPr lang="en-US" dirty="0" err="1"/>
              <a:t>Eliahu</a:t>
            </a:r>
            <a:r>
              <a:rPr lang="en-US" dirty="0"/>
              <a:t> </a:t>
            </a:r>
            <a:r>
              <a:rPr lang="en-US" altLang="en-US" dirty="0"/>
              <a:t>(borrowed from Kelley Lower Mahon)</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03.7 to 4.11 Urgent Entering into Rest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 25,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892230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From Oxana </a:t>
            </a:r>
            <a:r>
              <a:rPr lang="en-US" dirty="0" err="1"/>
              <a:t>Eliahu</a:t>
            </a:r>
            <a:r>
              <a:rPr lang="en-US" dirty="0"/>
              <a:t> </a:t>
            </a:r>
            <a:r>
              <a:rPr lang="en-US" altLang="en-US" dirty="0"/>
              <a:t>(borrowed from Kelley Lower Mahon)</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03.7 to 4.11 Urgent Entering into Rest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 25,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6141683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From Oxana </a:t>
            </a:r>
            <a:r>
              <a:rPr lang="en-US" dirty="0" err="1"/>
              <a:t>Eliahu</a:t>
            </a:r>
            <a:r>
              <a:rPr lang="en-US" dirty="0"/>
              <a:t> </a:t>
            </a:r>
            <a:r>
              <a:rPr lang="en-US" altLang="en-US" dirty="0"/>
              <a:t>(borrowed from Kelley Lower Mahon)</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03.7 to 4.11 Urgent Entering into Rest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 25,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6864264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From Oxana </a:t>
            </a:r>
            <a:r>
              <a:rPr lang="en-US" dirty="0" err="1"/>
              <a:t>Eliahu</a:t>
            </a:r>
            <a:r>
              <a:rPr lang="en-US" dirty="0"/>
              <a:t> </a:t>
            </a:r>
            <a:r>
              <a:rPr lang="en-US" altLang="en-US" dirty="0"/>
              <a:t>(borrowed from Kelley Lower Mahon)</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03.7 to 4.11 Urgent Entering into Rest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 25,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9009239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From Oxana </a:t>
            </a:r>
            <a:r>
              <a:rPr lang="en-US" dirty="0" err="1"/>
              <a:t>Eliahu</a:t>
            </a:r>
            <a:r>
              <a:rPr lang="en-US" dirty="0"/>
              <a:t> </a:t>
            </a:r>
            <a:r>
              <a:rPr lang="en-US" altLang="en-US" dirty="0"/>
              <a:t>(borrowed from Kelley Lower Mahon)</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03.7 to 4.11 Urgent Entering into Rest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 25,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015099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From Oxana </a:t>
            </a:r>
            <a:r>
              <a:rPr lang="en-US" dirty="0" err="1"/>
              <a:t>Eliahu</a:t>
            </a:r>
            <a:r>
              <a:rPr lang="en-US" dirty="0"/>
              <a:t> </a:t>
            </a:r>
            <a:r>
              <a:rPr lang="en-US" altLang="en-US" dirty="0"/>
              <a:t>(borrowed from Kelley Lower Mahon)</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03.7 to 4.11 Urgent Entering into Rest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 25,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81941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i="0" kern="1200" dirty="0">
                <a:solidFill>
                  <a:schemeClr val="tx1"/>
                </a:solidFill>
                <a:effectLst/>
                <a:latin typeface="Arial Rounded MT Bold" pitchFamily="34" charset="0"/>
                <a:ea typeface="+mn-ea"/>
                <a:cs typeface="Arial" charset="0"/>
              </a:rPr>
              <a:t>A technological advance will give residents 15 seconds to find shelter, a great improvement over the present situation, in which they have no advance warning</a:t>
            </a:r>
            <a:r>
              <a:rPr lang="en-US" sz="2000" b="0" i="0" kern="1200" dirty="0">
                <a:solidFill>
                  <a:schemeClr val="tx1"/>
                </a:solidFill>
                <a:effectLst/>
                <a:latin typeface="Arial Rounded MT Bold" pitchFamily="34" charset="0"/>
                <a:ea typeface="+mn-ea"/>
                <a:cs typeface="Arial" charset="0"/>
              </a:rPr>
              <a:t>.</a:t>
            </a:r>
            <a:endParaRPr lang="en-US" dirty="0">
              <a:hlinkClick r:id="rId3"/>
            </a:endParaRPr>
          </a:p>
          <a:p>
            <a:r>
              <a:rPr lang="en-US" dirty="0">
                <a:hlinkClick r:id="rId3"/>
              </a:rPr>
              <a:t>https://hamodia.com/2016/04/11/gaza-border-residents-get-15-second-mortar-warning/</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03.7 to 4.11 Urgent Entering into Rest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 25,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4519243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hlinkClick r:id="rId3"/>
              </a:rPr>
              <a:t>https://mail.google.com/mail/u/0?ui=2&amp;ik=9f4a945fb9&amp;view=lg&amp;permmsgid=msg-f%3A1664843854305253401&amp;ser=1</a:t>
            </a:r>
            <a:endParaRPr lang="en-US" sz="1000" dirty="0"/>
          </a:p>
        </p:txBody>
      </p:sp>
      <p:sp>
        <p:nvSpPr>
          <p:cNvPr id="4" name="Header Placeholder 3"/>
          <p:cNvSpPr>
            <a:spLocks noGrp="1"/>
          </p:cNvSpPr>
          <p:nvPr>
            <p:ph type="hdr" sz="quarter"/>
          </p:nvPr>
        </p:nvSpPr>
        <p:spPr/>
        <p:txBody>
          <a:bodyPr/>
          <a:lstStyle/>
          <a:p>
            <a:r>
              <a:rPr lang="en-US" altLang="en-US"/>
              <a:t>Letter to the Messianic Jews a 03.7 to 4.11 Urgent Entering into Rest</a:t>
            </a:r>
          </a:p>
        </p:txBody>
      </p:sp>
      <p:sp>
        <p:nvSpPr>
          <p:cNvPr id="5" name="Date Placeholder 4"/>
          <p:cNvSpPr>
            <a:spLocks noGrp="1"/>
          </p:cNvSpPr>
          <p:nvPr>
            <p:ph type="dt" idx="1"/>
          </p:nvPr>
        </p:nvSpPr>
        <p:spPr/>
        <p:txBody>
          <a:bodyPr/>
          <a:lstStyle/>
          <a:p>
            <a:r>
              <a:rPr lang="en-US" altLang="en-US"/>
              <a:t>Apr.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4450982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hlinkClick r:id="rId3"/>
              </a:rPr>
              <a:t>https://mail.google.com/mail/u/0?ui=2&amp;ik=9f4a945fb9&amp;view=lg&amp;permmsgid=msg-f%3A1664843854305253401&amp;ser=1</a:t>
            </a:r>
            <a:endParaRPr lang="en-US" sz="1000" dirty="0"/>
          </a:p>
        </p:txBody>
      </p:sp>
      <p:sp>
        <p:nvSpPr>
          <p:cNvPr id="4" name="Header Placeholder 3"/>
          <p:cNvSpPr>
            <a:spLocks noGrp="1"/>
          </p:cNvSpPr>
          <p:nvPr>
            <p:ph type="hdr" sz="quarter"/>
          </p:nvPr>
        </p:nvSpPr>
        <p:spPr/>
        <p:txBody>
          <a:bodyPr/>
          <a:lstStyle/>
          <a:p>
            <a:r>
              <a:rPr lang="en-US" altLang="en-US"/>
              <a:t>Letter to the Messianic Jews a 03.7 to 4.11 Urgent Entering into Rest</a:t>
            </a:r>
          </a:p>
        </p:txBody>
      </p:sp>
      <p:sp>
        <p:nvSpPr>
          <p:cNvPr id="5" name="Date Placeholder 4"/>
          <p:cNvSpPr>
            <a:spLocks noGrp="1"/>
          </p:cNvSpPr>
          <p:nvPr>
            <p:ph type="dt" idx="1"/>
          </p:nvPr>
        </p:nvSpPr>
        <p:spPr/>
        <p:txBody>
          <a:bodyPr/>
          <a:lstStyle/>
          <a:p>
            <a:r>
              <a:rPr lang="en-US" altLang="en-US"/>
              <a:t>Apr.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5411174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https://www.christianpost.com/voices/christianity-is-growing-faster-than-any-time-in-history-why-is-the-church-in-europe-america-declining.html</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03.7 to 4.11 Urgent Entering into Rest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 25,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810973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https://www.christianpost.com/voices/christianity-is-growing-faster-than-any-time-in-history-why-is-the-church-in-europe-america-declining.html</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03.7 to 4.11 Urgent Entering into Rest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 25,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26864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https://www.christianpost.com/voices/christianity-is-growing-faster-than-any-time-in-history-why-is-the-church-in-europe-america-declining.html</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03.7 to 4.11 Urgent Entering into Rest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 25,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166393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https://www.christianpost.com/voices/christianity-is-growing-faster-than-any-time-in-history-why-is-the-church-in-europe-america-declining.html</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03.7 to 4.11 Urgent Entering into Rest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 25,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803145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https://www.christianpost.com/voices/christianity-is-growing-faster-than-any-time-in-history-why-is-the-church-in-europe-america-declining.html</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03.7 to 4.11 Urgent Entering into Rest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 25,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9403318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03.7 to 4.11 Urgent Entering into Rest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 25,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2918167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hlinkClick r:id="rId3"/>
              </a:rPr>
              <a:t>https://www.google.com/search?q=coronavirus+tips&amp;fbx=dothefive</a:t>
            </a:r>
            <a:endParaRPr lang="en-US" sz="1050"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03.7 to 4.11 Urgent Entering into Rest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 25,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5536589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03.7 to 4.11 Urgent Entering into Rest</a:t>
            </a:r>
          </a:p>
        </p:txBody>
      </p:sp>
      <p:sp>
        <p:nvSpPr>
          <p:cNvPr id="5" name="Date Placeholder 4"/>
          <p:cNvSpPr>
            <a:spLocks noGrp="1"/>
          </p:cNvSpPr>
          <p:nvPr>
            <p:ph type="dt" idx="1"/>
          </p:nvPr>
        </p:nvSpPr>
        <p:spPr/>
        <p:txBody>
          <a:bodyPr/>
          <a:lstStyle/>
          <a:p>
            <a:r>
              <a:rPr lang="en-US" altLang="en-US"/>
              <a:t>Apr.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seconds to target. Or from time of detection to target.</a:t>
            </a:r>
          </a:p>
        </p:txBody>
      </p:sp>
      <p:sp>
        <p:nvSpPr>
          <p:cNvPr id="4" name="Header Placeholder 3"/>
          <p:cNvSpPr>
            <a:spLocks noGrp="1"/>
          </p:cNvSpPr>
          <p:nvPr>
            <p:ph type="hdr" sz="quarter"/>
          </p:nvPr>
        </p:nvSpPr>
        <p:spPr/>
        <p:txBody>
          <a:bodyPr/>
          <a:lstStyle/>
          <a:p>
            <a:r>
              <a:rPr lang="en-US" altLang="en-US"/>
              <a:t>Letter to the Messianic Jews a 03.7 to 4.11 Urgent Entering into Rest</a:t>
            </a:r>
          </a:p>
        </p:txBody>
      </p:sp>
      <p:sp>
        <p:nvSpPr>
          <p:cNvPr id="5" name="Date Placeholder 4"/>
          <p:cNvSpPr>
            <a:spLocks noGrp="1"/>
          </p:cNvSpPr>
          <p:nvPr>
            <p:ph type="dt" idx="1"/>
          </p:nvPr>
        </p:nvSpPr>
        <p:spPr/>
        <p:txBody>
          <a:bodyPr/>
          <a:lstStyle/>
          <a:p>
            <a:r>
              <a:rPr lang="en-US" altLang="en-US"/>
              <a:t>Apr.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1995198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03.7 to 4.11 Urgent Entering into Rest</a:t>
            </a:r>
          </a:p>
        </p:txBody>
      </p:sp>
      <p:sp>
        <p:nvSpPr>
          <p:cNvPr id="5" name="Date Placeholder 4"/>
          <p:cNvSpPr>
            <a:spLocks noGrp="1"/>
          </p:cNvSpPr>
          <p:nvPr>
            <p:ph type="dt" idx="1"/>
          </p:nvPr>
        </p:nvSpPr>
        <p:spPr/>
        <p:txBody>
          <a:bodyPr/>
          <a:lstStyle/>
          <a:p>
            <a:r>
              <a:rPr lang="en-US" altLang="en-US"/>
              <a:t>Apr.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3761635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14799"/>
            <a:ext cx="6232525" cy="4570413"/>
          </a:xfrm>
        </p:spPr>
        <p:txBody>
          <a:bodyPr/>
          <a:lstStyle/>
          <a:p>
            <a:r>
              <a:rPr lang="en-US" sz="1050" dirty="0">
                <a:hlinkClick r:id="rId3"/>
              </a:rPr>
              <a:t>https://www.templeinstitute.org/new-location.htm</a:t>
            </a:r>
            <a:r>
              <a:rPr lang="en-US" sz="1050" dirty="0"/>
              <a:t>    </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03.7 to 4.11 Urgent Entering into Rest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 25,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611982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VERY worshipful, uplifting words.  Set to music LOTS.   I know 4…</a:t>
            </a:r>
          </a:p>
          <a:p>
            <a:r>
              <a:rPr lang="en-US" b="1" dirty="0"/>
              <a:t>Traditional?</a:t>
            </a:r>
          </a:p>
          <a:p>
            <a:r>
              <a:rPr lang="en-US" b="1" dirty="0" err="1"/>
              <a:t>Dauermann</a:t>
            </a:r>
            <a:r>
              <a:rPr lang="en-US" b="1" dirty="0"/>
              <a:t> 1972  O, Come and Let us sing</a:t>
            </a:r>
          </a:p>
          <a:p>
            <a:r>
              <a:rPr lang="en-US" b="1" dirty="0"/>
              <a:t>Paul Wilbur 1978  Come let us sing with joy unto the L-</a:t>
            </a:r>
            <a:r>
              <a:rPr lang="en-US" b="1" dirty="0" err="1"/>
              <a:t>rd</a:t>
            </a:r>
            <a:r>
              <a:rPr lang="en-US" b="1" dirty="0"/>
              <a:t>…</a:t>
            </a:r>
          </a:p>
          <a:p>
            <a:r>
              <a:rPr lang="en-US" b="1" dirty="0" err="1"/>
              <a:t>Miqedem</a:t>
            </a:r>
            <a:endParaRPr lang="en-US" b="1" dirty="0"/>
          </a:p>
        </p:txBody>
      </p:sp>
      <p:sp>
        <p:nvSpPr>
          <p:cNvPr id="4" name="Header Placeholder 3"/>
          <p:cNvSpPr>
            <a:spLocks noGrp="1"/>
          </p:cNvSpPr>
          <p:nvPr>
            <p:ph type="hdr" sz="quarter"/>
          </p:nvPr>
        </p:nvSpPr>
        <p:spPr/>
        <p:txBody>
          <a:bodyPr/>
          <a:lstStyle/>
          <a:p>
            <a:r>
              <a:rPr lang="en-US" altLang="en-US"/>
              <a:t>Letter to the Messianic Jews a 03.7 to 4.11 Urgent Entering into Rest</a:t>
            </a:r>
          </a:p>
        </p:txBody>
      </p:sp>
      <p:sp>
        <p:nvSpPr>
          <p:cNvPr id="5" name="Date Placeholder 4"/>
          <p:cNvSpPr>
            <a:spLocks noGrp="1"/>
          </p:cNvSpPr>
          <p:nvPr>
            <p:ph type="dt" idx="1"/>
          </p:nvPr>
        </p:nvSpPr>
        <p:spPr/>
        <p:txBody>
          <a:bodyPr/>
          <a:lstStyle/>
          <a:p>
            <a:r>
              <a:rPr lang="en-US" altLang="en-US"/>
              <a:t>Apr.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603797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39F17-232B-43F8-AEC1-43792D0AFFC4}"/>
              </a:ext>
            </a:extLst>
          </p:cNvPr>
          <p:cNvSpPr>
            <a:spLocks noGrp="1"/>
          </p:cNvSpPr>
          <p:nvPr>
            <p:ph type="ctrTitle"/>
          </p:nvPr>
        </p:nvSpPr>
        <p:spPr>
          <a:xfrm>
            <a:off x="1097360" y="841772"/>
            <a:ext cx="6584156" cy="1790700"/>
          </a:xfrm>
        </p:spPr>
        <p:txBody>
          <a:bodyPr anchor="b"/>
          <a:lstStyle>
            <a:lvl1pPr algn="ctr">
              <a:defRPr sz="4321"/>
            </a:lvl1pPr>
          </a:lstStyle>
          <a:p>
            <a:r>
              <a:rPr lang="en-US"/>
              <a:t>Click to edit Master title style</a:t>
            </a:r>
          </a:p>
        </p:txBody>
      </p:sp>
      <p:sp>
        <p:nvSpPr>
          <p:cNvPr id="3" name="Subtitle 2">
            <a:extLst>
              <a:ext uri="{FF2B5EF4-FFF2-40B4-BE49-F238E27FC236}">
                <a16:creationId xmlns:a16="http://schemas.microsoft.com/office/drawing/2014/main" id="{F149AC59-3625-4B54-9919-AC191A290798}"/>
              </a:ext>
            </a:extLst>
          </p:cNvPr>
          <p:cNvSpPr>
            <a:spLocks noGrp="1"/>
          </p:cNvSpPr>
          <p:nvPr>
            <p:ph type="subTitle" idx="1"/>
          </p:nvPr>
        </p:nvSpPr>
        <p:spPr>
          <a:xfrm>
            <a:off x="1097360" y="2701528"/>
            <a:ext cx="6584156" cy="1241822"/>
          </a:xfrm>
        </p:spPr>
        <p:txBody>
          <a:bodyPr/>
          <a:lstStyle>
            <a:lvl1pPr marL="0" indent="0" algn="ctr">
              <a:buNone/>
              <a:defRPr sz="1728"/>
            </a:lvl1pPr>
            <a:lvl2pPr marL="329230" indent="0" algn="ctr">
              <a:buNone/>
              <a:defRPr sz="1440"/>
            </a:lvl2pPr>
            <a:lvl3pPr marL="658459" indent="0" algn="ctr">
              <a:buNone/>
              <a:defRPr sz="1296"/>
            </a:lvl3pPr>
            <a:lvl4pPr marL="987689" indent="0" algn="ctr">
              <a:buNone/>
              <a:defRPr sz="1152"/>
            </a:lvl4pPr>
            <a:lvl5pPr marL="1316919" indent="0" algn="ctr">
              <a:buNone/>
              <a:defRPr sz="1152"/>
            </a:lvl5pPr>
            <a:lvl6pPr marL="1646149" indent="0" algn="ctr">
              <a:buNone/>
              <a:defRPr sz="1152"/>
            </a:lvl6pPr>
            <a:lvl7pPr marL="1975378" indent="0" algn="ctr">
              <a:buNone/>
              <a:defRPr sz="1152"/>
            </a:lvl7pPr>
            <a:lvl8pPr marL="2304608" indent="0" algn="ctr">
              <a:buNone/>
              <a:defRPr sz="1152"/>
            </a:lvl8pPr>
            <a:lvl9pPr marL="2633838" indent="0" algn="ctr">
              <a:buNone/>
              <a:defRPr sz="1152"/>
            </a:lvl9pPr>
          </a:lstStyle>
          <a:p>
            <a:r>
              <a:rPr lang="en-US"/>
              <a:t>Click to edit Master subtitle style</a:t>
            </a:r>
          </a:p>
        </p:txBody>
      </p:sp>
      <p:sp>
        <p:nvSpPr>
          <p:cNvPr id="4" name="Date Placeholder 3">
            <a:extLst>
              <a:ext uri="{FF2B5EF4-FFF2-40B4-BE49-F238E27FC236}">
                <a16:creationId xmlns:a16="http://schemas.microsoft.com/office/drawing/2014/main" id="{C1FC9B35-8324-48A7-91D3-9D3976775BDB}"/>
              </a:ext>
            </a:extLst>
          </p:cNvPr>
          <p:cNvSpPr>
            <a:spLocks noGrp="1"/>
          </p:cNvSpPr>
          <p:nvPr>
            <p:ph type="dt" sz="half" idx="10"/>
          </p:nvPr>
        </p:nvSpPr>
        <p:spPr/>
        <p:txBody>
          <a:bodyPr/>
          <a:lstStyle/>
          <a:p>
            <a:pPr defTabSz="658459"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658459" fontAlgn="auto">
                <a:spcBef>
                  <a:spcPts val="0"/>
                </a:spcBef>
                <a:spcAft>
                  <a:spcPts val="0"/>
                </a:spcAft>
              </a:pPr>
              <a:t>4/25/2020</a:t>
            </a:fld>
            <a:endParaRPr lang="en-US">
              <a:solidFill>
                <a:prstClr val="black">
                  <a:tint val="75000"/>
                </a:prstClr>
              </a:solidFill>
              <a:latin typeface="Calibri" panose="020F0502020204030204"/>
              <a:cs typeface="+mn-cs"/>
            </a:endParaRPr>
          </a:p>
        </p:txBody>
      </p:sp>
      <p:sp>
        <p:nvSpPr>
          <p:cNvPr id="5" name="Footer Placeholder 4">
            <a:extLst>
              <a:ext uri="{FF2B5EF4-FFF2-40B4-BE49-F238E27FC236}">
                <a16:creationId xmlns:a16="http://schemas.microsoft.com/office/drawing/2014/main" id="{79694FB0-B6CD-4900-989A-F86FE94950F5}"/>
              </a:ext>
            </a:extLst>
          </p:cNvPr>
          <p:cNvSpPr>
            <a:spLocks noGrp="1"/>
          </p:cNvSpPr>
          <p:nvPr>
            <p:ph type="ftr" sz="quarter" idx="11"/>
          </p:nvPr>
        </p:nvSpPr>
        <p:spPr/>
        <p:txBody>
          <a:bodyPr/>
          <a:lstStyle/>
          <a:p>
            <a:pPr defTabSz="658459"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a:extLst>
              <a:ext uri="{FF2B5EF4-FFF2-40B4-BE49-F238E27FC236}">
                <a16:creationId xmlns:a16="http://schemas.microsoft.com/office/drawing/2014/main" id="{D09440BE-3ED3-44D5-8429-771B288B9A3C}"/>
              </a:ext>
            </a:extLst>
          </p:cNvPr>
          <p:cNvSpPr>
            <a:spLocks noGrp="1"/>
          </p:cNvSpPr>
          <p:nvPr>
            <p:ph type="sldNum" sz="quarter" idx="12"/>
          </p:nvPr>
        </p:nvSpPr>
        <p:spPr/>
        <p:txBody>
          <a:bodyPr/>
          <a:lstStyle/>
          <a:p>
            <a:pPr defTabSz="658459"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658459"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919165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329D9-A775-4152-BEA5-973E978A3D0B}"/>
              </a:ext>
            </a:extLst>
          </p:cNvPr>
          <p:cNvSpPr>
            <a:spLocks noGrp="1"/>
          </p:cNvSpPr>
          <p:nvPr>
            <p:ph type="ctrTitle"/>
          </p:nvPr>
        </p:nvSpPr>
        <p:spPr>
          <a:xfrm>
            <a:off x="1097360" y="841772"/>
            <a:ext cx="6584156"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0C75147-53B3-431B-8B0F-F11844AAFF06}"/>
              </a:ext>
            </a:extLst>
          </p:cNvPr>
          <p:cNvSpPr>
            <a:spLocks noGrp="1"/>
          </p:cNvSpPr>
          <p:nvPr>
            <p:ph type="subTitle" idx="1"/>
          </p:nvPr>
        </p:nvSpPr>
        <p:spPr>
          <a:xfrm>
            <a:off x="1097360" y="2701528"/>
            <a:ext cx="6584156"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EC43D04-5538-4168-B99B-8313124FCD7A}"/>
              </a:ext>
            </a:extLst>
          </p:cNvPr>
          <p:cNvSpPr>
            <a:spLocks noGrp="1"/>
          </p:cNvSpPr>
          <p:nvPr>
            <p:ph type="dt" sz="half" idx="10"/>
          </p:nvPr>
        </p:nvSpPr>
        <p:spPr/>
        <p:txBody>
          <a:bodyPr/>
          <a:lstStyle>
            <a:lvl1pPr>
              <a:defRPr/>
            </a:lvl1pPr>
          </a:lstStyle>
          <a:p>
            <a:pPr algn="l" defTabSz="685800"/>
            <a:endParaRPr lang="en-US" altLang="en-US">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C527D718-1BF6-44D6-BAE4-3AC99FE7309D}"/>
              </a:ext>
            </a:extLst>
          </p:cNvPr>
          <p:cNvSpPr>
            <a:spLocks noGrp="1"/>
          </p:cNvSpPr>
          <p:nvPr>
            <p:ph type="ftr" sz="quarter" idx="11"/>
          </p:nvPr>
        </p:nvSpPr>
        <p:spPr/>
        <p:txBody>
          <a:bodyPr/>
          <a:lstStyle>
            <a:lvl1pPr>
              <a:defRPr/>
            </a:lvl1pPr>
          </a:lstStyle>
          <a:p>
            <a:pPr defTabSz="685800"/>
            <a:endParaRPr lang="en-US" altLang="en-US">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4D29A3DD-157E-469B-8C7A-D12F2F8625BE}"/>
              </a:ext>
            </a:extLst>
          </p:cNvPr>
          <p:cNvSpPr>
            <a:spLocks noGrp="1"/>
          </p:cNvSpPr>
          <p:nvPr>
            <p:ph type="sldNum" sz="quarter" idx="12"/>
          </p:nvPr>
        </p:nvSpPr>
        <p:spPr/>
        <p:txBody>
          <a:bodyPr/>
          <a:lstStyle>
            <a:lvl1pPr>
              <a:defRPr/>
            </a:lvl1pPr>
          </a:lstStyle>
          <a:p>
            <a:pPr defTabSz="685800"/>
            <a:fld id="{57A81255-2142-433C-8799-030BC07B3120}" type="slidenum">
              <a:rPr lang="en-US" altLang="en-US" smtClean="0">
                <a:solidFill>
                  <a:srgbClr val="000000"/>
                </a:solidFill>
                <a:cs typeface="Arial" panose="020B0604020202020204" pitchFamily="34" charset="0"/>
              </a:rPr>
              <a:pPr defTabSz="685800"/>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4052407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9303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3BB2F-363A-4EC2-9670-9966DABC764D}"/>
              </a:ext>
            </a:extLst>
          </p:cNvPr>
          <p:cNvSpPr>
            <a:spLocks noGrp="1"/>
          </p:cNvSpPr>
          <p:nvPr>
            <p:ph type="title"/>
          </p:nvPr>
        </p:nvSpPr>
        <p:spPr>
          <a:xfrm>
            <a:off x="603548" y="273844"/>
            <a:ext cx="757178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2B39D8-E86F-4A74-ABCE-9D78F8BE3E1B}"/>
              </a:ext>
            </a:extLst>
          </p:cNvPr>
          <p:cNvSpPr>
            <a:spLocks noGrp="1"/>
          </p:cNvSpPr>
          <p:nvPr>
            <p:ph type="body" idx="1"/>
          </p:nvPr>
        </p:nvSpPr>
        <p:spPr>
          <a:xfrm>
            <a:off x="603548" y="1369219"/>
            <a:ext cx="757178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4DF18-98F5-46F0-9BAB-382B19E2FFC8}"/>
              </a:ext>
            </a:extLst>
          </p:cNvPr>
          <p:cNvSpPr>
            <a:spLocks noGrp="1"/>
          </p:cNvSpPr>
          <p:nvPr>
            <p:ph type="dt" sz="half" idx="2"/>
          </p:nvPr>
        </p:nvSpPr>
        <p:spPr>
          <a:xfrm>
            <a:off x="603548" y="4767263"/>
            <a:ext cx="1975247" cy="273844"/>
          </a:xfrm>
          <a:prstGeom prst="rect">
            <a:avLst/>
          </a:prstGeom>
        </p:spPr>
        <p:txBody>
          <a:bodyPr vert="horz" lIns="91440" tIns="45720" rIns="91440" bIns="45720" rtlCol="0" anchor="ctr"/>
          <a:lstStyle>
            <a:lvl1pPr algn="l">
              <a:defRPr sz="864">
                <a:solidFill>
                  <a:schemeClr val="tx1">
                    <a:tint val="75000"/>
                  </a:schemeClr>
                </a:solidFill>
              </a:defRPr>
            </a:lvl1pPr>
          </a:lstStyle>
          <a:p>
            <a:fld id="{2FDF3210-FC15-4152-9536-BC5870DC58B1}" type="datetimeFigureOut">
              <a:rPr lang="en-US" smtClean="0"/>
              <a:t>4/25/2020</a:t>
            </a:fld>
            <a:endParaRPr lang="en-US"/>
          </a:p>
        </p:txBody>
      </p:sp>
      <p:sp>
        <p:nvSpPr>
          <p:cNvPr id="5" name="Footer Placeholder 4">
            <a:extLst>
              <a:ext uri="{FF2B5EF4-FFF2-40B4-BE49-F238E27FC236}">
                <a16:creationId xmlns:a16="http://schemas.microsoft.com/office/drawing/2014/main" id="{2183A0B2-77D3-4C97-AB7D-ACDE9AA441CC}"/>
              </a:ext>
            </a:extLst>
          </p:cNvPr>
          <p:cNvSpPr>
            <a:spLocks noGrp="1"/>
          </p:cNvSpPr>
          <p:nvPr>
            <p:ph type="ftr" sz="quarter" idx="3"/>
          </p:nvPr>
        </p:nvSpPr>
        <p:spPr>
          <a:xfrm>
            <a:off x="2908003" y="4767263"/>
            <a:ext cx="2962870" cy="273844"/>
          </a:xfrm>
          <a:prstGeom prst="rect">
            <a:avLst/>
          </a:prstGeom>
        </p:spPr>
        <p:txBody>
          <a:bodyPr vert="horz" lIns="91440" tIns="45720" rIns="91440" bIns="45720" rtlCol="0" anchor="ctr"/>
          <a:lstStyle>
            <a:lvl1pPr algn="ctr">
              <a:defRPr sz="864">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BEA9B0-A0F6-4CE9-9239-CF58698294F1}"/>
              </a:ext>
            </a:extLst>
          </p:cNvPr>
          <p:cNvSpPr>
            <a:spLocks noGrp="1"/>
          </p:cNvSpPr>
          <p:nvPr>
            <p:ph type="sldNum" sz="quarter" idx="4"/>
          </p:nvPr>
        </p:nvSpPr>
        <p:spPr>
          <a:xfrm>
            <a:off x="6200080" y="4767263"/>
            <a:ext cx="1975247" cy="273844"/>
          </a:xfrm>
          <a:prstGeom prst="rect">
            <a:avLst/>
          </a:prstGeom>
        </p:spPr>
        <p:txBody>
          <a:bodyPr vert="horz" lIns="91440" tIns="45720" rIns="91440" bIns="45720" rtlCol="0" anchor="ctr"/>
          <a:lstStyle>
            <a:lvl1pPr algn="r">
              <a:defRPr sz="864">
                <a:solidFill>
                  <a:schemeClr val="tx1">
                    <a:tint val="75000"/>
                  </a:schemeClr>
                </a:solidFill>
              </a:defRPr>
            </a:lvl1pPr>
          </a:lstStyle>
          <a:p>
            <a:fld id="{049B43EB-7E90-4970-B822-FC5BEA4069B7}" type="slidenum">
              <a:rPr lang="en-US" smtClean="0"/>
              <a:t>‹#›</a:t>
            </a:fld>
            <a:endParaRPr lang="en-US"/>
          </a:p>
        </p:txBody>
      </p:sp>
    </p:spTree>
    <p:extLst>
      <p:ext uri="{BB962C8B-B14F-4D97-AF65-F5344CB8AC3E}">
        <p14:creationId xmlns:p14="http://schemas.microsoft.com/office/powerpoint/2010/main" val="3374228273"/>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658459" rtl="0" eaLnBrk="1" latinLnBrk="0" hangingPunct="1">
        <a:lnSpc>
          <a:spcPct val="90000"/>
        </a:lnSpc>
        <a:spcBef>
          <a:spcPct val="0"/>
        </a:spcBef>
        <a:buNone/>
        <a:defRPr sz="3168" kern="1200">
          <a:solidFill>
            <a:schemeClr val="tx1"/>
          </a:solidFill>
          <a:latin typeface="+mj-lt"/>
          <a:ea typeface="+mj-ea"/>
          <a:cs typeface="+mj-cs"/>
        </a:defRPr>
      </a:lvl1pPr>
    </p:titleStyle>
    <p:bodyStyle>
      <a:lvl1pPr marL="164615" indent="-164615" algn="l" defTabSz="658459" rtl="0" eaLnBrk="1" latinLnBrk="0" hangingPunct="1">
        <a:lnSpc>
          <a:spcPct val="90000"/>
        </a:lnSpc>
        <a:spcBef>
          <a:spcPts val="720"/>
        </a:spcBef>
        <a:buFont typeface="Arial" panose="020B0604020202020204" pitchFamily="34" charset="0"/>
        <a:buChar char="•"/>
        <a:defRPr sz="2016" kern="1200">
          <a:solidFill>
            <a:schemeClr val="tx1"/>
          </a:solidFill>
          <a:latin typeface="+mn-lt"/>
          <a:ea typeface="+mn-ea"/>
          <a:cs typeface="+mn-cs"/>
        </a:defRPr>
      </a:lvl1pPr>
      <a:lvl2pPr marL="493845" indent="-164615" algn="l" defTabSz="658459" rtl="0" eaLnBrk="1" latinLnBrk="0" hangingPunct="1">
        <a:lnSpc>
          <a:spcPct val="90000"/>
        </a:lnSpc>
        <a:spcBef>
          <a:spcPts val="360"/>
        </a:spcBef>
        <a:buFont typeface="Arial" panose="020B0604020202020204" pitchFamily="34" charset="0"/>
        <a:buChar char="•"/>
        <a:defRPr sz="1728" kern="1200">
          <a:solidFill>
            <a:schemeClr val="tx1"/>
          </a:solidFill>
          <a:latin typeface="+mn-lt"/>
          <a:ea typeface="+mn-ea"/>
          <a:cs typeface="+mn-cs"/>
        </a:defRPr>
      </a:lvl2pPr>
      <a:lvl3pPr marL="823074" indent="-164615" algn="l" defTabSz="658459" rtl="0" eaLnBrk="1" latinLnBrk="0" hangingPunct="1">
        <a:lnSpc>
          <a:spcPct val="90000"/>
        </a:lnSpc>
        <a:spcBef>
          <a:spcPts val="360"/>
        </a:spcBef>
        <a:buFont typeface="Arial" panose="020B0604020202020204" pitchFamily="34" charset="0"/>
        <a:buChar char="•"/>
        <a:defRPr sz="1440" kern="1200">
          <a:solidFill>
            <a:schemeClr val="tx1"/>
          </a:solidFill>
          <a:latin typeface="+mn-lt"/>
          <a:ea typeface="+mn-ea"/>
          <a:cs typeface="+mn-cs"/>
        </a:defRPr>
      </a:lvl3pPr>
      <a:lvl4pPr marL="115230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4pPr>
      <a:lvl5pPr marL="148153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5pPr>
      <a:lvl6pPr marL="181076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6pPr>
      <a:lvl7pPr marL="213999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7pPr>
      <a:lvl8pPr marL="246922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8pPr>
      <a:lvl9pPr marL="279845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7F6E200-54F7-49AC-BEF8-532810EF41C8}"/>
              </a:ext>
            </a:extLst>
          </p:cNvPr>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C9131BA-CBF3-4E04-876A-BA5B9D51620C}"/>
              </a:ext>
            </a:extLst>
          </p:cNvPr>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9AE152E-256B-434C-B564-AB79316CEF03}"/>
              </a:ext>
            </a:extLst>
          </p:cNvPr>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solidFill>
                  <a:schemeClr val="tx1"/>
                </a:solidFill>
                <a:latin typeface="+mn-lt"/>
              </a:defRPr>
            </a:lvl1pPr>
          </a:lstStyle>
          <a:p>
            <a:endParaRPr lang="en-US" altLang="en-US"/>
          </a:p>
        </p:txBody>
      </p:sp>
      <p:sp>
        <p:nvSpPr>
          <p:cNvPr id="1029" name="Rectangle 5">
            <a:extLst>
              <a:ext uri="{FF2B5EF4-FFF2-40B4-BE49-F238E27FC236}">
                <a16:creationId xmlns:a16="http://schemas.microsoft.com/office/drawing/2014/main" id="{1CC498BD-6F1B-4D46-98A9-7016ED65E658}"/>
              </a:ext>
            </a:extLst>
          </p:cNvPr>
          <p:cNvSpPr>
            <a:spLocks noGrp="1" noChangeArrowheads="1"/>
          </p:cNvSpPr>
          <p:nvPr>
            <p:ph type="ftr" sz="quarter" idx="3"/>
          </p:nvPr>
        </p:nvSpPr>
        <p:spPr bwMode="auto">
          <a:xfrm>
            <a:off x="2999449"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solidFill>
                  <a:schemeClr val="tx1"/>
                </a:solidFill>
                <a:latin typeface="+mn-lt"/>
              </a:defRPr>
            </a:lvl1pPr>
          </a:lstStyle>
          <a:p>
            <a:endParaRPr lang="en-US" altLang="en-US"/>
          </a:p>
        </p:txBody>
      </p:sp>
      <p:sp>
        <p:nvSpPr>
          <p:cNvPr id="1030" name="Rectangle 6">
            <a:extLst>
              <a:ext uri="{FF2B5EF4-FFF2-40B4-BE49-F238E27FC236}">
                <a16:creationId xmlns:a16="http://schemas.microsoft.com/office/drawing/2014/main" id="{D818617E-764F-4A6C-9118-8E9C702A1AD4}"/>
              </a:ext>
            </a:extLst>
          </p:cNvPr>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solidFill>
                  <a:schemeClr val="tx1"/>
                </a:solidFill>
                <a:latin typeface="+mn-lt"/>
              </a:defRPr>
            </a:lvl1pPr>
          </a:lstStyle>
          <a:p>
            <a:fld id="{4D13723F-FB49-4C80-81DF-ED14AB3FD601}" type="slidenum">
              <a:rPr lang="en-US" altLang="en-US"/>
              <a:pPr/>
              <a:t>‹#›</a:t>
            </a:fld>
            <a:endParaRPr lang="en-US" altLang="en-US"/>
          </a:p>
        </p:txBody>
      </p:sp>
    </p:spTree>
    <p:extLst>
      <p:ext uri="{BB962C8B-B14F-4D97-AF65-F5344CB8AC3E}">
        <p14:creationId xmlns:p14="http://schemas.microsoft.com/office/powerpoint/2010/main" val="2665152671"/>
      </p:ext>
    </p:extLst>
  </p:cSld>
  <p:clrMap bg1="lt1" tx1="dk1" bg2="lt2" tx2="dk2" accent1="accent1" accent2="accent2" accent3="accent3" accent4="accent4" accent5="accent5" accent6="accent6" hlink="hlink" folHlink="folHlink"/>
  <p:sldLayoutIdLst>
    <p:sldLayoutId id="2147483713" r:id="rId1"/>
    <p:sldLayoutId id="2147483726"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video" Target="https://www.youtube.com/embed/1IPPn9t6dyE?feature=oembed" TargetMode="Externa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ideo" Target="https://www.youtube.com/embed/XROlDQ-dZ0g?feature=oembed" TargetMode="External"/><Relationship Id="rId4" Type="http://schemas.openxmlformats.org/officeDocument/2006/relationships/image" Target="../media/image17.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orthylinks.com/3BF"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2020</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gn="ctr">
              <a:lnSpc>
                <a:spcPct val="90000"/>
              </a:lnSpc>
              <a:buNone/>
            </a:pPr>
            <a:endParaRPr lang="en-US" altLang="en-US" sz="4000" dirty="0">
              <a:solidFill>
                <a:schemeClr val="bg1"/>
              </a:solidFill>
              <a:latin typeface="Arial Rounded MT Bold" panose="020F0704030504030204" pitchFamily="34" charset="0"/>
            </a:endParaRPr>
          </a:p>
          <a:p>
            <a:pPr marL="0" indent="0" algn="ctr">
              <a:lnSpc>
                <a:spcPct val="90000"/>
              </a:lnSpc>
              <a:buNone/>
            </a:pPr>
            <a:r>
              <a:rPr lang="en-US" altLang="en-US" sz="4000" dirty="0">
                <a:solidFill>
                  <a:schemeClr val="bg1"/>
                </a:solidFill>
                <a:latin typeface="Arial Rounded MT Bold" panose="020F0704030504030204" pitchFamily="34" charset="0"/>
              </a:rPr>
              <a:t>Are there things in the Kingdom of Messiah that are urgent, </a:t>
            </a:r>
          </a:p>
          <a:p>
            <a:pPr marL="0" indent="0" algn="ctr">
              <a:lnSpc>
                <a:spcPct val="90000"/>
              </a:lnSpc>
              <a:buNone/>
            </a:pPr>
            <a:r>
              <a:rPr lang="en-US" altLang="en-US" sz="4000" dirty="0">
                <a:solidFill>
                  <a:schemeClr val="bg1"/>
                </a:solidFill>
                <a:latin typeface="Arial Rounded MT Bold" panose="020F0704030504030204" pitchFamily="34" charset="0"/>
              </a:rPr>
              <a:t>time sensitive?  </a:t>
            </a:r>
          </a:p>
        </p:txBody>
      </p:sp>
    </p:spTree>
    <p:extLst>
      <p:ext uri="{BB962C8B-B14F-4D97-AF65-F5344CB8AC3E}">
        <p14:creationId xmlns:p14="http://schemas.microsoft.com/office/powerpoint/2010/main" val="3544029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75AC2D-852F-4ED3-AE57-767F84FB22D9}"/>
              </a:ext>
            </a:extLst>
          </p:cNvPr>
          <p:cNvPicPr>
            <a:picLocks noChangeAspect="1"/>
          </p:cNvPicPr>
          <p:nvPr/>
        </p:nvPicPr>
        <p:blipFill>
          <a:blip r:embed="rId3"/>
          <a:stretch>
            <a:fillRect/>
          </a:stretch>
        </p:blipFill>
        <p:spPr>
          <a:xfrm>
            <a:off x="350838" y="478137"/>
            <a:ext cx="8013693" cy="4549175"/>
          </a:xfrm>
          <a:prstGeom prst="rect">
            <a:avLst/>
          </a:prstGeom>
        </p:spPr>
      </p:pic>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209550"/>
            <a:ext cx="8305800" cy="4933950"/>
          </a:xfrm>
        </p:spPr>
        <p:txBody>
          <a:bodyPr/>
          <a:lstStyle/>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spcBef>
                <a:spcPct val="0"/>
              </a:spcBef>
            </a:pPr>
            <a:r>
              <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rPr>
              <a:t>Letter to the Messianic Jews [Hebrews] MJ 3.7-4.11</a:t>
            </a:r>
          </a:p>
        </p:txBody>
      </p:sp>
      <p:sp>
        <p:nvSpPr>
          <p:cNvPr id="4" name="TextBox 3">
            <a:extLst>
              <a:ext uri="{FF2B5EF4-FFF2-40B4-BE49-F238E27FC236}">
                <a16:creationId xmlns:a16="http://schemas.microsoft.com/office/drawing/2014/main" id="{13B7B60D-52BF-4838-9C40-F28E5B3251C6}"/>
              </a:ext>
            </a:extLst>
          </p:cNvPr>
          <p:cNvSpPr txBox="1"/>
          <p:nvPr/>
        </p:nvSpPr>
        <p:spPr>
          <a:xfrm>
            <a:off x="3931023" y="2124635"/>
            <a:ext cx="914400" cy="91440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endParaRPr>
          </a:p>
        </p:txBody>
      </p:sp>
      <p:sp>
        <p:nvSpPr>
          <p:cNvPr id="5" name="TextBox 4">
            <a:extLst>
              <a:ext uri="{FF2B5EF4-FFF2-40B4-BE49-F238E27FC236}">
                <a16:creationId xmlns:a16="http://schemas.microsoft.com/office/drawing/2014/main" id="{423EC5B3-1B4B-4BF8-9C50-C2F882AAF008}"/>
              </a:ext>
            </a:extLst>
          </p:cNvPr>
          <p:cNvSpPr txBox="1"/>
          <p:nvPr/>
        </p:nvSpPr>
        <p:spPr>
          <a:xfrm>
            <a:off x="3931023" y="2124635"/>
            <a:ext cx="914400" cy="91440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2638030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Seems the author of MJ, probably Luke, was reading the Shabbat liturgy.  In celebratory worship mode…</a:t>
            </a:r>
          </a:p>
        </p:txBody>
      </p:sp>
    </p:spTree>
    <p:extLst>
      <p:ext uri="{BB962C8B-B14F-4D97-AF65-F5344CB8AC3E}">
        <p14:creationId xmlns:p14="http://schemas.microsoft.com/office/powerpoint/2010/main" val="4031754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gn="ctr">
              <a:lnSpc>
                <a:spcPct val="90000"/>
              </a:lnSpc>
              <a:buNone/>
            </a:pPr>
            <a:r>
              <a:rPr lang="en-US" altLang="en-US" sz="3600" u="sng" dirty="0"/>
              <a:t>Opening of Shabbat Siddur worship</a:t>
            </a:r>
          </a:p>
          <a:p>
            <a:pPr marL="0" indent="0" algn="ctr">
              <a:lnSpc>
                <a:spcPct val="90000"/>
              </a:lnSpc>
              <a:buNone/>
            </a:pPr>
            <a:r>
              <a:rPr lang="en-US" altLang="en-US" sz="2400" dirty="0" err="1"/>
              <a:t>T’hillim</a:t>
            </a:r>
            <a:r>
              <a:rPr lang="en-US" altLang="en-US" sz="2400" dirty="0"/>
              <a:t> / Psalm 95</a:t>
            </a:r>
            <a:endParaRPr lang="en-US" sz="2400" b="1" dirty="0">
              <a:latin typeface="David" panose="020E0502060401010101" pitchFamily="34" charset="-79"/>
              <a:cs typeface="David" panose="020E0502060401010101" pitchFamily="34" charset="-79"/>
            </a:endParaRPr>
          </a:p>
          <a:p>
            <a:pPr marL="0" indent="0" algn="ctr" rtl="1">
              <a:lnSpc>
                <a:spcPct val="90000"/>
              </a:lnSpc>
              <a:buNone/>
            </a:pPr>
            <a:r>
              <a:rPr lang="he-IL" sz="4400" b="1" dirty="0">
                <a:latin typeface="David" panose="020E0502060401010101" pitchFamily="34" charset="-79"/>
                <a:cs typeface="David" panose="020E0502060401010101" pitchFamily="34" charset="-79"/>
              </a:rPr>
              <a:t>לְכוּ נְרַנְּנָה לַיְיָ </a:t>
            </a:r>
            <a:r>
              <a:rPr lang="en-US" sz="3600" dirty="0" err="1">
                <a:latin typeface="Arial Rounded MT Bold" panose="020F0704030504030204" pitchFamily="34" charset="0"/>
                <a:cs typeface="Vilna" pitchFamily="2" charset="-79"/>
              </a:rPr>
              <a:t>L’khu</a:t>
            </a:r>
            <a:r>
              <a:rPr lang="en-US" sz="3600" dirty="0">
                <a:latin typeface="Arial Rounded MT Bold" panose="020F0704030504030204" pitchFamily="34" charset="0"/>
                <a:cs typeface="Vilna" pitchFamily="2" charset="-79"/>
              </a:rPr>
              <a:t> </a:t>
            </a:r>
            <a:r>
              <a:rPr lang="en-US" sz="3600" dirty="0" err="1">
                <a:latin typeface="Arial Rounded MT Bold" panose="020F0704030504030204" pitchFamily="34" charset="0"/>
                <a:cs typeface="Vilna" pitchFamily="2" charset="-79"/>
              </a:rPr>
              <a:t>n’ranna</a:t>
            </a:r>
            <a:r>
              <a:rPr lang="en-US" sz="3600" dirty="0">
                <a:latin typeface="Arial Rounded MT Bold" panose="020F0704030504030204" pitchFamily="34" charset="0"/>
                <a:cs typeface="Vilna" pitchFamily="2" charset="-79"/>
              </a:rPr>
              <a:t> </a:t>
            </a:r>
            <a:r>
              <a:rPr lang="en-US" sz="3600" dirty="0" err="1">
                <a:latin typeface="Arial Rounded MT Bold" panose="020F0704030504030204" pitchFamily="34" charset="0"/>
                <a:cs typeface="Vilna" pitchFamily="2" charset="-79"/>
              </a:rPr>
              <a:t>la’Adoni</a:t>
            </a:r>
            <a:endParaRPr lang="en-US" sz="3600" dirty="0">
              <a:latin typeface="Arial Rounded MT Bold" panose="020F0704030504030204" pitchFamily="34" charset="0"/>
              <a:cs typeface="Vilna" pitchFamily="2" charset="-79"/>
            </a:endParaRPr>
          </a:p>
          <a:p>
            <a:pPr marL="0" indent="0" algn="ctr" rtl="1">
              <a:lnSpc>
                <a:spcPct val="90000"/>
              </a:lnSpc>
              <a:buNone/>
            </a:pPr>
            <a:r>
              <a:rPr lang="he-IL" dirty="0"/>
              <a:t> </a:t>
            </a:r>
            <a:r>
              <a:rPr lang="he-IL" sz="4400" b="1" dirty="0">
                <a:latin typeface="David" panose="020E0502060401010101" pitchFamily="34" charset="-79"/>
                <a:cs typeface="David" panose="020E0502060401010101" pitchFamily="34" charset="-79"/>
              </a:rPr>
              <a:t>נָרִיעָה, לְצוּר יִשְׁעֵנוּ.</a:t>
            </a:r>
            <a:r>
              <a:rPr lang="en-US" sz="4400" b="1" dirty="0">
                <a:latin typeface="David" panose="020E0502060401010101" pitchFamily="34" charset="-79"/>
                <a:cs typeface="David" panose="020E0502060401010101" pitchFamily="34" charset="-79"/>
              </a:rPr>
              <a:t> </a:t>
            </a:r>
            <a:r>
              <a:rPr lang="en-US" sz="2900" dirty="0" err="1">
                <a:latin typeface="Arial Rounded MT Bold" panose="020F0704030504030204" pitchFamily="34" charset="0"/>
                <a:cs typeface="Vilna" pitchFamily="2" charset="-79"/>
              </a:rPr>
              <a:t>Nariah</a:t>
            </a:r>
            <a:r>
              <a:rPr lang="en-US" sz="2900" dirty="0">
                <a:latin typeface="Arial Rounded MT Bold" panose="020F0704030504030204" pitchFamily="34" charset="0"/>
                <a:cs typeface="Vilna" pitchFamily="2" charset="-79"/>
              </a:rPr>
              <a:t> </a:t>
            </a:r>
            <a:r>
              <a:rPr lang="en-US" sz="2900" dirty="0" err="1">
                <a:latin typeface="Arial Rounded MT Bold" panose="020F0704030504030204" pitchFamily="34" charset="0"/>
                <a:cs typeface="Vilna" pitchFamily="2" charset="-79"/>
              </a:rPr>
              <a:t>l’tsur</a:t>
            </a:r>
            <a:r>
              <a:rPr lang="en-US" sz="2900" dirty="0">
                <a:latin typeface="Arial Rounded MT Bold" panose="020F0704030504030204" pitchFamily="34" charset="0"/>
                <a:cs typeface="Vilna" pitchFamily="2" charset="-79"/>
              </a:rPr>
              <a:t> </a:t>
            </a:r>
            <a:r>
              <a:rPr lang="en-US" sz="2900" dirty="0" err="1">
                <a:latin typeface="Arial Rounded MT Bold" panose="020F0704030504030204" pitchFamily="34" charset="0"/>
                <a:cs typeface="Vilna" pitchFamily="2" charset="-79"/>
              </a:rPr>
              <a:t>yeshanu</a:t>
            </a:r>
            <a:r>
              <a:rPr lang="en-US" sz="2900" dirty="0">
                <a:latin typeface="Arial Rounded MT Bold" panose="020F0704030504030204" pitchFamily="34" charset="0"/>
                <a:cs typeface="Vilna" pitchFamily="2" charset="-79"/>
              </a:rPr>
              <a:t> </a:t>
            </a:r>
          </a:p>
          <a:p>
            <a:pPr marL="0" indent="0">
              <a:lnSpc>
                <a:spcPct val="90000"/>
              </a:lnSpc>
              <a:buNone/>
            </a:pPr>
            <a:endParaRPr lang="en-US" altLang="en-US" sz="1600" dirty="0"/>
          </a:p>
          <a:p>
            <a:pPr marL="0" indent="0">
              <a:lnSpc>
                <a:spcPct val="90000"/>
              </a:lnSpc>
              <a:buNone/>
            </a:pPr>
            <a:r>
              <a:rPr lang="en-US" altLang="en-US" dirty="0"/>
              <a:t>Come, let’s sing to </a:t>
            </a:r>
            <a:r>
              <a:rPr lang="en-US" altLang="en-US" cap="small" dirty="0"/>
              <a:t>Adoni</a:t>
            </a:r>
            <a:r>
              <a:rPr lang="en-US" altLang="en-US" dirty="0"/>
              <a:t>!</a:t>
            </a:r>
          </a:p>
          <a:p>
            <a:pPr marL="0" indent="0">
              <a:lnSpc>
                <a:spcPct val="90000"/>
              </a:lnSpc>
              <a:buNone/>
            </a:pPr>
            <a:r>
              <a:rPr lang="en-US" altLang="en-US" dirty="0"/>
              <a:t>Let’s shout for joy to the Rock of our salvation!</a:t>
            </a:r>
          </a:p>
          <a:p>
            <a:pPr marL="0" indent="0" algn="r" rtl="1">
              <a:lnSpc>
                <a:spcPct val="90000"/>
              </a:lnSpc>
              <a:buNone/>
            </a:pPr>
            <a:endParaRPr lang="en-US" altLang="en-US" sz="29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719340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baseline="30000" dirty="0" err="1"/>
              <a:t>T’hillim</a:t>
            </a:r>
            <a:r>
              <a:rPr lang="en-US" altLang="en-US" baseline="30000" dirty="0"/>
              <a:t> /Ps 95  </a:t>
            </a:r>
            <a:r>
              <a:rPr lang="en-US" altLang="en-US" dirty="0"/>
              <a:t>Let’s come into his presence with thanksgiving; let’s shout for joy to him with songs of praise. For </a:t>
            </a:r>
            <a:r>
              <a:rPr lang="en-US" altLang="en-US" cap="small" dirty="0"/>
              <a:t>Adoni</a:t>
            </a:r>
            <a:r>
              <a:rPr lang="en-US" altLang="en-US" dirty="0"/>
              <a:t> is a great God, a great king greater than all gods. He holds the depths of the earth in his hands; the mountain peaks too belong to him. </a:t>
            </a:r>
          </a:p>
        </p:txBody>
      </p:sp>
    </p:spTree>
    <p:extLst>
      <p:ext uri="{BB962C8B-B14F-4D97-AF65-F5344CB8AC3E}">
        <p14:creationId xmlns:p14="http://schemas.microsoft.com/office/powerpoint/2010/main" val="2719529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err="1"/>
              <a:t>T’hillim</a:t>
            </a:r>
            <a:r>
              <a:rPr lang="en-US" altLang="en-US" baseline="30000" dirty="0"/>
              <a:t> /Ps 95  </a:t>
            </a:r>
            <a:r>
              <a:rPr lang="en-US" altLang="en-US" dirty="0"/>
              <a:t>The sea is his — he made it — and his hands shaped the dry land.  Come, let’s bow down and worship; let’s kneel before </a:t>
            </a:r>
            <a:r>
              <a:rPr lang="en-US" altLang="en-US" cap="small" dirty="0"/>
              <a:t>Adoni</a:t>
            </a:r>
            <a:r>
              <a:rPr lang="en-US" altLang="en-US" dirty="0"/>
              <a:t> who made us. For he is our God, and we are the people in his pasture, the sheep in his care.</a:t>
            </a:r>
          </a:p>
        </p:txBody>
      </p:sp>
    </p:spTree>
    <p:extLst>
      <p:ext uri="{BB962C8B-B14F-4D97-AF65-F5344CB8AC3E}">
        <p14:creationId xmlns:p14="http://schemas.microsoft.com/office/powerpoint/2010/main" val="2048220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baseline="30000" dirty="0" err="1"/>
              <a:t>T’hillim</a:t>
            </a:r>
            <a:r>
              <a:rPr lang="en-US" altLang="en-US" baseline="30000" dirty="0"/>
              <a:t> /Ps 95  MJ 3.7-11 </a:t>
            </a:r>
            <a:r>
              <a:rPr lang="en-US" altLang="en-US" dirty="0"/>
              <a:t>If only </a:t>
            </a:r>
            <a:r>
              <a:rPr lang="en-US" altLang="en-US" dirty="0">
                <a:solidFill>
                  <a:srgbClr val="FFFF99"/>
                </a:solidFill>
              </a:rPr>
              <a:t>today</a:t>
            </a:r>
            <a:r>
              <a:rPr lang="en-US" altLang="en-US" dirty="0"/>
              <a:t> you would listen to his voice: “Don’t harden your hearts, as you did at </a:t>
            </a:r>
            <a:r>
              <a:rPr lang="en-US" altLang="en-US" dirty="0" err="1"/>
              <a:t>M’rivah</a:t>
            </a:r>
            <a:r>
              <a:rPr lang="en-US" altLang="en-US" dirty="0"/>
              <a:t> [quarrel], as you did on that day at </a:t>
            </a:r>
            <a:r>
              <a:rPr lang="en-US" altLang="en-US" dirty="0" err="1"/>
              <a:t>Massah</a:t>
            </a:r>
            <a:r>
              <a:rPr lang="en-US" altLang="en-US" dirty="0"/>
              <a:t> [test] in the desert, when your fathers put me to the test; they challenged me, even though they saw my work. </a:t>
            </a:r>
            <a:endParaRPr lang="en-US" altLang="en-US" dirty="0">
              <a:solidFill>
                <a:schemeClr val="bg1"/>
              </a:solidFill>
            </a:endParaRPr>
          </a:p>
        </p:txBody>
      </p:sp>
    </p:spTree>
    <p:extLst>
      <p:ext uri="{BB962C8B-B14F-4D97-AF65-F5344CB8AC3E}">
        <p14:creationId xmlns:p14="http://schemas.microsoft.com/office/powerpoint/2010/main" val="2973456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sz="40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1823546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sz="4000" baseline="30000" dirty="0">
                <a:solidFill>
                  <a:schemeClr val="bg1"/>
                </a:solidFill>
                <a:latin typeface="Arial Rounded MT Bold" panose="020F0704030504030204" pitchFamily="34" charset="0"/>
              </a:rPr>
              <a:t>MJ 4.8 </a:t>
            </a:r>
            <a:r>
              <a:rPr lang="en-US" dirty="0"/>
              <a:t>For if Joshua had given them rest, God would not have spoken of </a:t>
            </a:r>
            <a:r>
              <a:rPr lang="en-US" dirty="0">
                <a:solidFill>
                  <a:srgbClr val="FFFF99"/>
                </a:solidFill>
              </a:rPr>
              <a:t>another day </a:t>
            </a:r>
            <a:r>
              <a:rPr lang="en-US" dirty="0"/>
              <a:t>later on.</a:t>
            </a:r>
            <a:endParaRPr lang="en-US" altLang="en-US" sz="40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915676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err="1"/>
              <a:t>T’hillim</a:t>
            </a:r>
            <a:r>
              <a:rPr lang="en-US" altLang="en-US" baseline="30000" dirty="0"/>
              <a:t> /Ps 95  MJ 3.7-11 </a:t>
            </a:r>
            <a:r>
              <a:rPr lang="en-US" altLang="en-US" dirty="0"/>
              <a:t>For forty years I loathed that generation; I said, ‘This is a people whose hearts go astray, they don’t understand how I do things.’ Therefore I swore in my anger that they would not </a:t>
            </a:r>
            <a:r>
              <a:rPr lang="en-US" altLang="en-US" dirty="0">
                <a:solidFill>
                  <a:srgbClr val="FFFF99"/>
                </a:solidFill>
              </a:rPr>
              <a:t>enter my rest</a:t>
            </a:r>
            <a:r>
              <a:rPr lang="en-US" altLang="en-US" dirty="0"/>
              <a:t>.”</a:t>
            </a:r>
            <a:endParaRPr lang="en-US" altLang="en-US" dirty="0">
              <a:solidFill>
                <a:schemeClr val="bg1"/>
              </a:solidFill>
            </a:endParaRPr>
          </a:p>
        </p:txBody>
      </p:sp>
    </p:spTree>
    <p:extLst>
      <p:ext uri="{BB962C8B-B14F-4D97-AF65-F5344CB8AC3E}">
        <p14:creationId xmlns:p14="http://schemas.microsoft.com/office/powerpoint/2010/main" val="3433105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3962400" cy="4933950"/>
          </a:xfrm>
        </p:spPr>
        <p:txBody>
          <a:bodyPr>
            <a:normAutofit/>
          </a:bodyPr>
          <a:lstStyle/>
          <a:p>
            <a:pPr marL="0" indent="0">
              <a:lnSpc>
                <a:spcPct val="90000"/>
              </a:lnSpc>
              <a:buNone/>
            </a:pPr>
            <a:r>
              <a:rPr lang="en-US" altLang="en-US" dirty="0">
                <a:solidFill>
                  <a:schemeClr val="bg1"/>
                </a:solidFill>
              </a:rPr>
              <a:t>Social distancing protector</a:t>
            </a:r>
          </a:p>
        </p:txBody>
      </p:sp>
      <p:pic>
        <p:nvPicPr>
          <p:cNvPr id="3" name="Picture 2">
            <a:extLst>
              <a:ext uri="{FF2B5EF4-FFF2-40B4-BE49-F238E27FC236}">
                <a16:creationId xmlns:a16="http://schemas.microsoft.com/office/drawing/2014/main" id="{1C00FD9E-B9A8-47B6-BE54-00841BF948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7037" y="236681"/>
            <a:ext cx="4027754" cy="4879688"/>
          </a:xfrm>
          <a:prstGeom prst="rect">
            <a:avLst/>
          </a:prstGeom>
        </p:spPr>
      </p:pic>
    </p:spTree>
    <p:extLst>
      <p:ext uri="{BB962C8B-B14F-4D97-AF65-F5344CB8AC3E}">
        <p14:creationId xmlns:p14="http://schemas.microsoft.com/office/powerpoint/2010/main" val="3517124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u="sng" dirty="0"/>
              <a:t>Time sensitive warning.</a:t>
            </a:r>
          </a:p>
          <a:p>
            <a:pPr marL="0" indent="0">
              <a:lnSpc>
                <a:spcPct val="90000"/>
              </a:lnSpc>
              <a:buNone/>
            </a:pPr>
            <a:endParaRPr lang="en-US" baseline="30000" dirty="0"/>
          </a:p>
          <a:p>
            <a:pPr marL="0" indent="0">
              <a:lnSpc>
                <a:spcPct val="90000"/>
              </a:lnSpc>
              <a:buNone/>
            </a:pPr>
            <a:r>
              <a:rPr lang="en-US" baseline="30000" dirty="0"/>
              <a:t>Lk 19.41-42</a:t>
            </a:r>
            <a:r>
              <a:rPr lang="en-US" dirty="0"/>
              <a:t> As He drew near and saw Jerusalem, He wept over her, </a:t>
            </a:r>
            <a:r>
              <a:rPr lang="en-US" b="1" baseline="30000" dirty="0"/>
              <a:t> </a:t>
            </a:r>
            <a:r>
              <a:rPr lang="en-US" dirty="0"/>
              <a:t>saying, “If only you had recognized </a:t>
            </a:r>
            <a:r>
              <a:rPr lang="en-US" dirty="0">
                <a:solidFill>
                  <a:srgbClr val="FFFF99"/>
                </a:solidFill>
              </a:rPr>
              <a:t>today</a:t>
            </a:r>
            <a:r>
              <a:rPr lang="en-US" dirty="0"/>
              <a:t> the things that lead to shalom!</a:t>
            </a:r>
            <a:endParaRPr lang="en-US" altLang="en-US" dirty="0">
              <a:solidFill>
                <a:schemeClr val="bg1"/>
              </a:solidFill>
            </a:endParaRPr>
          </a:p>
        </p:txBody>
      </p:sp>
    </p:spTree>
    <p:extLst>
      <p:ext uri="{BB962C8B-B14F-4D97-AF65-F5344CB8AC3E}">
        <p14:creationId xmlns:p14="http://schemas.microsoft.com/office/powerpoint/2010/main" val="4064488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1981200" cy="4933950"/>
          </a:xfrm>
        </p:spPr>
        <p:txBody>
          <a:bodyPr>
            <a:normAutofit/>
          </a:bodyPr>
          <a:lstStyle/>
          <a:p>
            <a:pPr marL="0" indent="0">
              <a:lnSpc>
                <a:spcPct val="90000"/>
              </a:lnSpc>
              <a:buNone/>
            </a:pPr>
            <a:r>
              <a:rPr lang="en-US" altLang="en-US" sz="3200" dirty="0">
                <a:solidFill>
                  <a:schemeClr val="bg1"/>
                </a:solidFill>
                <a:latin typeface="Arial Rounded MT Bold" panose="020F0704030504030204" pitchFamily="34" charset="0"/>
              </a:rPr>
              <a:t>Robot warning ~10 year old boy</a:t>
            </a:r>
          </a:p>
        </p:txBody>
      </p:sp>
      <p:pic>
        <p:nvPicPr>
          <p:cNvPr id="2" name="Online Media 1" title="Danger Will Robinson!">
            <a:hlinkClick r:id="" action="ppaction://media"/>
            <a:extLst>
              <a:ext uri="{FF2B5EF4-FFF2-40B4-BE49-F238E27FC236}">
                <a16:creationId xmlns:a16="http://schemas.microsoft.com/office/drawing/2014/main" id="{85C76772-586E-412F-9521-1BDE265DC9F4}"/>
              </a:ext>
            </a:extLst>
          </p:cNvPr>
          <p:cNvPicPr>
            <a:picLocks noRot="1" noChangeAspect="1"/>
          </p:cNvPicPr>
          <p:nvPr>
            <a:videoFile r:link="rId1"/>
          </p:nvPr>
        </p:nvPicPr>
        <p:blipFill>
          <a:blip r:embed="rId4"/>
          <a:stretch>
            <a:fillRect/>
          </a:stretch>
        </p:blipFill>
        <p:spPr>
          <a:xfrm>
            <a:off x="2255837" y="387350"/>
            <a:ext cx="6346142" cy="4756150"/>
          </a:xfrm>
          <a:prstGeom prst="rect">
            <a:avLst/>
          </a:prstGeom>
        </p:spPr>
      </p:pic>
    </p:spTree>
    <p:extLst>
      <p:ext uri="{BB962C8B-B14F-4D97-AF65-F5344CB8AC3E}">
        <p14:creationId xmlns:p14="http://schemas.microsoft.com/office/powerpoint/2010/main" val="338351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u="sng" dirty="0"/>
              <a:t>in MJ 3.7-4.11</a:t>
            </a:r>
          </a:p>
          <a:p>
            <a:pPr marL="0" indent="0">
              <a:lnSpc>
                <a:spcPct val="90000"/>
              </a:lnSpc>
              <a:buNone/>
            </a:pPr>
            <a:r>
              <a:rPr lang="en-US" altLang="en-US" dirty="0"/>
              <a:t>4x</a:t>
            </a:r>
            <a:r>
              <a:rPr lang="he-IL" altLang="en-US" sz="4400" b="1" dirty="0">
                <a:latin typeface="David" panose="020E0502060401010101" pitchFamily="34" charset="-79"/>
                <a:cs typeface="David" panose="020E0502060401010101" pitchFamily="34" charset="-79"/>
              </a:rPr>
              <a:t>הַיּוֹם </a:t>
            </a:r>
            <a:r>
              <a:rPr lang="en-US" altLang="en-US" dirty="0"/>
              <a:t> </a:t>
            </a:r>
            <a:r>
              <a:rPr lang="en-US" altLang="en-US" i="1" dirty="0" err="1"/>
              <a:t>hayom</a:t>
            </a:r>
            <a:r>
              <a:rPr lang="en-US" altLang="en-US" dirty="0"/>
              <a:t>  </a:t>
            </a:r>
            <a:r>
              <a:rPr lang="en-US" altLang="en-US" dirty="0">
                <a:solidFill>
                  <a:srgbClr val="FFFF99"/>
                </a:solidFill>
              </a:rPr>
              <a:t>today</a:t>
            </a:r>
          </a:p>
          <a:p>
            <a:pPr marL="0" indent="0">
              <a:lnSpc>
                <a:spcPct val="90000"/>
              </a:lnSpc>
              <a:buNone/>
            </a:pPr>
            <a:r>
              <a:rPr lang="en-US" altLang="en-US" dirty="0"/>
              <a:t>Something urgent!</a:t>
            </a:r>
          </a:p>
          <a:p>
            <a:pPr marL="0" indent="0">
              <a:lnSpc>
                <a:spcPct val="90000"/>
              </a:lnSpc>
              <a:buNone/>
            </a:pPr>
            <a:endParaRPr lang="en-US" altLang="en-US" dirty="0"/>
          </a:p>
          <a:p>
            <a:pPr marL="0" indent="0">
              <a:lnSpc>
                <a:spcPct val="90000"/>
              </a:lnSpc>
              <a:buNone/>
            </a:pPr>
            <a:r>
              <a:rPr lang="en-US" altLang="en-US" dirty="0"/>
              <a:t>8x </a:t>
            </a:r>
            <a:r>
              <a:rPr lang="he-IL" altLang="en-US" sz="4400" b="1" dirty="0">
                <a:latin typeface="David" panose="020E0502060401010101" pitchFamily="34" charset="-79"/>
                <a:cs typeface="David" panose="020E0502060401010101" pitchFamily="34" charset="-79"/>
              </a:rPr>
              <a:t>מְנוּחָתִי </a:t>
            </a:r>
            <a:r>
              <a:rPr lang="en-US" altLang="en-US" sz="4400" b="1" dirty="0">
                <a:latin typeface="David" panose="020E0502060401010101" pitchFamily="34" charset="-79"/>
                <a:cs typeface="David" panose="020E0502060401010101" pitchFamily="34" charset="-79"/>
              </a:rPr>
              <a:t> </a:t>
            </a:r>
            <a:r>
              <a:rPr lang="en-US" altLang="en-US" i="1" dirty="0" err="1"/>
              <a:t>m’nukhati</a:t>
            </a:r>
            <a:r>
              <a:rPr lang="en-US" altLang="en-US" dirty="0"/>
              <a:t>  </a:t>
            </a:r>
            <a:r>
              <a:rPr lang="en-US" altLang="en-US" dirty="0">
                <a:solidFill>
                  <a:srgbClr val="FFFF99"/>
                </a:solidFill>
              </a:rPr>
              <a:t>my rest </a:t>
            </a:r>
            <a:r>
              <a:rPr lang="en-US" altLang="en-US" dirty="0"/>
              <a:t>[respite; quiet, calm, serenity]</a:t>
            </a:r>
          </a:p>
          <a:p>
            <a:pPr marL="0" indent="0">
              <a:lnSpc>
                <a:spcPct val="90000"/>
              </a:lnSpc>
              <a:buNone/>
            </a:pPr>
            <a:endParaRPr lang="en-US" altLang="en-US" dirty="0"/>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1381092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1752600" cy="4933950"/>
          </a:xfrm>
        </p:spPr>
        <p:txBody>
          <a:bodyPr>
            <a:normAutofit/>
          </a:bodyPr>
          <a:lstStyle/>
          <a:p>
            <a:pPr marL="0" indent="0">
              <a:lnSpc>
                <a:spcPct val="90000"/>
              </a:lnSpc>
              <a:buNone/>
            </a:pPr>
            <a:r>
              <a:rPr lang="en-US" altLang="en-US" sz="3600" dirty="0"/>
              <a:t>18x </a:t>
            </a:r>
          </a:p>
          <a:p>
            <a:pPr marL="0" indent="0">
              <a:lnSpc>
                <a:spcPct val="90000"/>
              </a:lnSpc>
              <a:buNone/>
            </a:pPr>
            <a:r>
              <a:rPr lang="en-US" altLang="en-US" sz="3600" dirty="0"/>
              <a:t>Ps 95 quoted in MJ Ch 3-4 </a:t>
            </a:r>
          </a:p>
        </p:txBody>
      </p:sp>
      <p:pic>
        <p:nvPicPr>
          <p:cNvPr id="3" name="Picture 2">
            <a:extLst>
              <a:ext uri="{FF2B5EF4-FFF2-40B4-BE49-F238E27FC236}">
                <a16:creationId xmlns:a16="http://schemas.microsoft.com/office/drawing/2014/main" id="{010CD9DC-C570-4C0A-B1D4-EDB5C79DF0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57" t="3575" r="17884"/>
          <a:stretch/>
        </p:blipFill>
        <p:spPr>
          <a:xfrm>
            <a:off x="2103438" y="205552"/>
            <a:ext cx="6400800" cy="4937948"/>
          </a:xfrm>
          <a:prstGeom prst="rect">
            <a:avLst/>
          </a:prstGeom>
        </p:spPr>
      </p:pic>
    </p:spTree>
    <p:extLst>
      <p:ext uri="{BB962C8B-B14F-4D97-AF65-F5344CB8AC3E}">
        <p14:creationId xmlns:p14="http://schemas.microsoft.com/office/powerpoint/2010/main" val="1843337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altLang="en-US" sz="4000" baseline="30000" dirty="0">
                <a:solidFill>
                  <a:schemeClr val="bg1"/>
                </a:solidFill>
                <a:latin typeface="Arial Rounded MT Bold" panose="020F0704030504030204" pitchFamily="34" charset="0"/>
              </a:rPr>
              <a:t>MJ 4. 9-11</a:t>
            </a:r>
            <a:r>
              <a:rPr lang="en-US" altLang="en-US" sz="4000" dirty="0">
                <a:solidFill>
                  <a:schemeClr val="bg1"/>
                </a:solidFill>
                <a:latin typeface="Arial Rounded MT Bold" panose="020F0704030504030204" pitchFamily="34" charset="0"/>
              </a:rPr>
              <a:t> So there remains </a:t>
            </a:r>
            <a:r>
              <a:rPr lang="en-US" altLang="en-US" sz="4000" dirty="0">
                <a:solidFill>
                  <a:srgbClr val="FFFF99"/>
                </a:solidFill>
                <a:latin typeface="Arial Rounded MT Bold" panose="020F0704030504030204" pitchFamily="34" charset="0"/>
              </a:rPr>
              <a:t>a Shabbat- keeping</a:t>
            </a:r>
            <a:r>
              <a:rPr lang="en-US" altLang="en-US" sz="4000" dirty="0">
                <a:solidFill>
                  <a:schemeClr val="bg1"/>
                </a:solidFill>
                <a:latin typeface="Arial Rounded MT Bold" panose="020F0704030504030204" pitchFamily="34" charset="0"/>
              </a:rPr>
              <a:t> for God’s people.  For the one who has entered God’s rest has also rested from his own works, as God did from his. Therefore, let us do our best to </a:t>
            </a:r>
            <a:r>
              <a:rPr lang="en-US" altLang="en-US" sz="4000" dirty="0">
                <a:solidFill>
                  <a:srgbClr val="FFFF99"/>
                </a:solidFill>
                <a:latin typeface="Arial Rounded MT Bold" panose="020F0704030504030204" pitchFamily="34" charset="0"/>
              </a:rPr>
              <a:t>enter that rest</a:t>
            </a:r>
            <a:r>
              <a:rPr lang="en-US" altLang="en-US" sz="4000" dirty="0">
                <a:solidFill>
                  <a:schemeClr val="bg1"/>
                </a:solidFill>
                <a:latin typeface="Arial Rounded MT Bold" panose="020F0704030504030204" pitchFamily="34" charset="0"/>
              </a:rPr>
              <a:t>; so that no one will fall short because of the same kind of disobedience.</a:t>
            </a:r>
          </a:p>
        </p:txBody>
      </p:sp>
    </p:spTree>
    <p:extLst>
      <p:ext uri="{BB962C8B-B14F-4D97-AF65-F5344CB8AC3E}">
        <p14:creationId xmlns:p14="http://schemas.microsoft.com/office/powerpoint/2010/main" val="3077257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511175" indent="-511175">
              <a:lnSpc>
                <a:spcPct val="90000"/>
              </a:lnSpc>
              <a:buFont typeface="+mj-lt"/>
              <a:buAutoNum type="arabicPeriod"/>
            </a:pPr>
            <a:r>
              <a:rPr lang="en-US" altLang="en-US" dirty="0">
                <a:solidFill>
                  <a:schemeClr val="bg1"/>
                </a:solidFill>
              </a:rPr>
              <a:t>What kind of rest are we called urgently to enter into TODAY?</a:t>
            </a:r>
          </a:p>
          <a:p>
            <a:pPr marL="511175" indent="-511175">
              <a:lnSpc>
                <a:spcPct val="90000"/>
              </a:lnSpc>
              <a:buFont typeface="+mj-lt"/>
              <a:buAutoNum type="arabicPeriod"/>
            </a:pPr>
            <a:r>
              <a:rPr lang="en-US" altLang="en-US" dirty="0"/>
              <a:t>What are the hindrances?</a:t>
            </a:r>
          </a:p>
          <a:p>
            <a:pPr marL="511175" indent="-511175">
              <a:lnSpc>
                <a:spcPct val="90000"/>
              </a:lnSpc>
              <a:buFont typeface="+mj-lt"/>
              <a:buAutoNum type="arabicPeriod"/>
            </a:pPr>
            <a:r>
              <a:rPr lang="en-US" altLang="en-US" dirty="0">
                <a:solidFill>
                  <a:schemeClr val="bg1"/>
                </a:solidFill>
              </a:rPr>
              <a:t>How </a:t>
            </a:r>
            <a:r>
              <a:rPr lang="en-US" altLang="en-US" dirty="0"/>
              <a:t>do we enter?</a:t>
            </a:r>
          </a:p>
          <a:p>
            <a:pPr marL="511175" indent="-511175">
              <a:lnSpc>
                <a:spcPct val="90000"/>
              </a:lnSpc>
              <a:buFont typeface="+mj-lt"/>
              <a:buAutoNum type="arabicPeriod"/>
            </a:pPr>
            <a:endParaRPr lang="en-US" altLang="en-US" dirty="0">
              <a:solidFill>
                <a:schemeClr val="bg1"/>
              </a:solidFill>
            </a:endParaRPr>
          </a:p>
          <a:p>
            <a:pPr marL="0" indent="0">
              <a:lnSpc>
                <a:spcPct val="90000"/>
              </a:lnSpc>
              <a:buNone/>
            </a:pPr>
            <a:r>
              <a:rPr lang="en-US" altLang="en-US" dirty="0"/>
              <a:t>“</a:t>
            </a:r>
            <a:r>
              <a:rPr lang="en-US" altLang="en-US" dirty="0">
                <a:latin typeface="Arial Rounded MT Bold" panose="020F0704030504030204" pitchFamily="34" charset="0"/>
              </a:rPr>
              <a:t>rested from his own works”</a:t>
            </a:r>
            <a:endParaRPr lang="en-US" altLang="en-US" dirty="0">
              <a:solidFill>
                <a:schemeClr val="bg1"/>
              </a:solidFill>
            </a:endParaRPr>
          </a:p>
        </p:txBody>
      </p:sp>
    </p:spTree>
    <p:extLst>
      <p:ext uri="{BB962C8B-B14F-4D97-AF65-F5344CB8AC3E}">
        <p14:creationId xmlns:p14="http://schemas.microsoft.com/office/powerpoint/2010/main" val="60196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baseline="30000" dirty="0"/>
              <a:t>MJ 3.12 </a:t>
            </a:r>
            <a:r>
              <a:rPr lang="en-US" dirty="0"/>
              <a:t>evil heart of unbelief that falls away</a:t>
            </a:r>
          </a:p>
          <a:p>
            <a:pPr marL="0" indent="0">
              <a:lnSpc>
                <a:spcPct val="90000"/>
              </a:lnSpc>
              <a:buNone/>
            </a:pPr>
            <a:r>
              <a:rPr lang="en-US" baseline="30000" dirty="0"/>
              <a:t>MJ 3.13 </a:t>
            </a:r>
            <a:r>
              <a:rPr lang="en-US" dirty="0"/>
              <a:t>encourage one another day by day—as long as it is called “</a:t>
            </a:r>
            <a:r>
              <a:rPr lang="en-US" dirty="0">
                <a:solidFill>
                  <a:srgbClr val="FFFF99"/>
                </a:solidFill>
              </a:rPr>
              <a:t>Today</a:t>
            </a:r>
            <a:r>
              <a:rPr lang="en-US" dirty="0"/>
              <a:t>”—so that none of you may be hardened by the deceitfulness of sin</a:t>
            </a:r>
            <a:endParaRPr lang="en-US" altLang="en-US" dirty="0">
              <a:solidFill>
                <a:schemeClr val="bg1"/>
              </a:solidFill>
            </a:endParaRPr>
          </a:p>
        </p:txBody>
      </p:sp>
    </p:spTree>
    <p:extLst>
      <p:ext uri="{BB962C8B-B14F-4D97-AF65-F5344CB8AC3E}">
        <p14:creationId xmlns:p14="http://schemas.microsoft.com/office/powerpoint/2010/main" val="961473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baseline="30000" dirty="0"/>
              <a:t>MJ 3.16 </a:t>
            </a:r>
            <a:r>
              <a:rPr lang="en-US" dirty="0"/>
              <a:t>After they </a:t>
            </a:r>
            <a:r>
              <a:rPr lang="en-US" dirty="0">
                <a:solidFill>
                  <a:srgbClr val="FFFF99"/>
                </a:solidFill>
              </a:rPr>
              <a:t>heard, quarreled so bitterly</a:t>
            </a:r>
            <a:endParaRPr lang="en-US" dirty="0"/>
          </a:p>
          <a:p>
            <a:pPr marL="0" indent="0">
              <a:lnSpc>
                <a:spcPct val="90000"/>
              </a:lnSpc>
              <a:buNone/>
            </a:pPr>
            <a:r>
              <a:rPr lang="en-US" baseline="30000" dirty="0"/>
              <a:t>MJ 3.19</a:t>
            </a:r>
            <a:r>
              <a:rPr lang="en-US" dirty="0"/>
              <a:t> They were not able to enter in because of lack of trust.</a:t>
            </a:r>
          </a:p>
          <a:p>
            <a:pPr marL="0" indent="0">
              <a:lnSpc>
                <a:spcPct val="90000"/>
              </a:lnSpc>
              <a:buNone/>
            </a:pPr>
            <a:r>
              <a:rPr lang="en-US" baseline="30000" dirty="0"/>
              <a:t>MJ 4.1</a:t>
            </a:r>
            <a:r>
              <a:rPr lang="en-US" dirty="0"/>
              <a:t> Therefore, let us be terrified of the possibility that…any one of you would seem to have fallen short of it.</a:t>
            </a:r>
            <a:endParaRPr lang="en-US" altLang="en-US" dirty="0">
              <a:solidFill>
                <a:schemeClr val="bg1"/>
              </a:solidFill>
            </a:endParaRPr>
          </a:p>
        </p:txBody>
      </p:sp>
    </p:spTree>
    <p:extLst>
      <p:ext uri="{BB962C8B-B14F-4D97-AF65-F5344CB8AC3E}">
        <p14:creationId xmlns:p14="http://schemas.microsoft.com/office/powerpoint/2010/main" val="1998703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baseline="30000" dirty="0"/>
              <a:t>MJ 4.3-4</a:t>
            </a:r>
            <a:r>
              <a:rPr lang="en-US" altLang="en-US" dirty="0"/>
              <a:t> It is just as he said,  “And in my anger, I swore that they would </a:t>
            </a:r>
            <a:r>
              <a:rPr lang="en-US" altLang="en-US" dirty="0">
                <a:solidFill>
                  <a:srgbClr val="FFFF99"/>
                </a:solidFill>
              </a:rPr>
              <a:t>not enter my rest</a:t>
            </a:r>
            <a:r>
              <a:rPr lang="en-US" altLang="en-US" dirty="0"/>
              <a:t>.” …Concerning the seventh day, “And God </a:t>
            </a:r>
            <a:r>
              <a:rPr lang="en-US" altLang="en-US" dirty="0">
                <a:solidFill>
                  <a:srgbClr val="FFFF99"/>
                </a:solidFill>
              </a:rPr>
              <a:t>rested on the seventh day</a:t>
            </a:r>
            <a:r>
              <a:rPr lang="en-US" altLang="en-US" dirty="0"/>
              <a:t> from all his works.”</a:t>
            </a:r>
          </a:p>
          <a:p>
            <a:pPr marL="0" indent="0">
              <a:lnSpc>
                <a:spcPct val="90000"/>
              </a:lnSpc>
              <a:buNone/>
            </a:pPr>
            <a:r>
              <a:rPr lang="en-US" altLang="en-US" u="sng" dirty="0">
                <a:solidFill>
                  <a:schemeClr val="bg1"/>
                </a:solidFill>
              </a:rPr>
              <a:t>Combination</a:t>
            </a:r>
            <a:r>
              <a:rPr lang="en-US" altLang="en-US" dirty="0">
                <a:solidFill>
                  <a:schemeClr val="bg1"/>
                </a:solidFill>
              </a:rPr>
              <a:t>:  rest of Canaan entrance, and Shabbat entrance.</a:t>
            </a:r>
          </a:p>
        </p:txBody>
      </p:sp>
    </p:spTree>
    <p:extLst>
      <p:ext uri="{BB962C8B-B14F-4D97-AF65-F5344CB8AC3E}">
        <p14:creationId xmlns:p14="http://schemas.microsoft.com/office/powerpoint/2010/main" val="3714831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20000"/>
          </a:bodyPr>
          <a:lstStyle/>
          <a:p>
            <a:pPr marL="0" indent="0">
              <a:buNone/>
            </a:pPr>
            <a:r>
              <a:rPr lang="en-US" baseline="30000" dirty="0"/>
              <a:t>MJ 4.6-8</a:t>
            </a:r>
            <a:r>
              <a:rPr lang="en-US" dirty="0"/>
              <a:t> So then it remains for some to enter into it…Again, God appoints a certain day—“</a:t>
            </a:r>
            <a:r>
              <a:rPr lang="en-US" dirty="0">
                <a:solidFill>
                  <a:srgbClr val="FFFF99"/>
                </a:solidFill>
              </a:rPr>
              <a:t>Today</a:t>
            </a:r>
            <a:r>
              <a:rPr lang="en-US" dirty="0"/>
              <a:t>”—saying through David after so long a time, just as it has been said before, “</a:t>
            </a:r>
            <a:r>
              <a:rPr lang="en-US" dirty="0">
                <a:solidFill>
                  <a:srgbClr val="FFFF99"/>
                </a:solidFill>
              </a:rPr>
              <a:t>Today</a:t>
            </a:r>
            <a:r>
              <a:rPr lang="en-US" dirty="0"/>
              <a:t>, if you hear His voice, do not harden your hearts.” </a:t>
            </a:r>
            <a:r>
              <a:rPr lang="en-US" b="1" baseline="30000" dirty="0"/>
              <a:t> </a:t>
            </a:r>
            <a:r>
              <a:rPr lang="en-US" dirty="0"/>
              <a:t>For if Joshua had given them rest, God would not have spoken of </a:t>
            </a:r>
            <a:r>
              <a:rPr lang="en-US" dirty="0">
                <a:solidFill>
                  <a:srgbClr val="FFFF99"/>
                </a:solidFill>
              </a:rPr>
              <a:t>another day later on</a:t>
            </a:r>
            <a:r>
              <a:rPr lang="en-US" dirty="0"/>
              <a:t>. </a:t>
            </a:r>
            <a:endParaRPr lang="en-US" altLang="en-US" dirty="0">
              <a:solidFill>
                <a:schemeClr val="bg1"/>
              </a:solidFill>
            </a:endParaRPr>
          </a:p>
        </p:txBody>
      </p:sp>
    </p:spTree>
    <p:extLst>
      <p:ext uri="{BB962C8B-B14F-4D97-AF65-F5344CB8AC3E}">
        <p14:creationId xmlns:p14="http://schemas.microsoft.com/office/powerpoint/2010/main" val="4028200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3" name="Picture 2">
            <a:extLst>
              <a:ext uri="{FF2B5EF4-FFF2-40B4-BE49-F238E27FC236}">
                <a16:creationId xmlns:a16="http://schemas.microsoft.com/office/drawing/2014/main" id="{13778349-B9F9-473E-8422-81C58192CF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46" y="361950"/>
            <a:ext cx="8346747" cy="4572000"/>
          </a:xfrm>
          <a:prstGeom prst="rect">
            <a:avLst/>
          </a:prstGeom>
        </p:spPr>
      </p:pic>
    </p:spTree>
    <p:extLst>
      <p:ext uri="{BB962C8B-B14F-4D97-AF65-F5344CB8AC3E}">
        <p14:creationId xmlns:p14="http://schemas.microsoft.com/office/powerpoint/2010/main" val="4276644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baseline="30000" dirty="0"/>
              <a:t>MJ 4.9-10 </a:t>
            </a:r>
            <a:r>
              <a:rPr lang="en-US" dirty="0"/>
              <a:t>So there remains a </a:t>
            </a:r>
            <a:r>
              <a:rPr lang="en-US" i="1" dirty="0"/>
              <a:t>Shabbat</a:t>
            </a:r>
            <a:r>
              <a:rPr lang="en-US" dirty="0"/>
              <a:t> rest for the people of God.  </a:t>
            </a:r>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r>
              <a:rPr lang="en-US" dirty="0"/>
              <a:t>a keeping of Shabbat, a Sabbath rest   Means?  3 dimensions: </a:t>
            </a:r>
            <a:endParaRPr lang="en-US" altLang="en-US" dirty="0">
              <a:solidFill>
                <a:schemeClr val="bg1"/>
              </a:solidFill>
            </a:endParaRPr>
          </a:p>
        </p:txBody>
      </p:sp>
      <p:pic>
        <p:nvPicPr>
          <p:cNvPr id="2" name="Picture 1">
            <a:extLst>
              <a:ext uri="{FF2B5EF4-FFF2-40B4-BE49-F238E27FC236}">
                <a16:creationId xmlns:a16="http://schemas.microsoft.com/office/drawing/2014/main" id="{B0D60916-EB78-45B4-B4AC-A5FB3F240F98}"/>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210"/>
                    </a14:imgEffect>
                    <a14:imgEffect>
                      <a14:saturation sat="398000"/>
                    </a14:imgEffect>
                  </a14:imgLayer>
                </a14:imgProps>
              </a:ext>
            </a:extLst>
          </a:blip>
          <a:stretch>
            <a:fillRect/>
          </a:stretch>
        </p:blipFill>
        <p:spPr>
          <a:xfrm>
            <a:off x="4846637" y="1200150"/>
            <a:ext cx="3657600" cy="2268280"/>
          </a:xfrm>
          <a:prstGeom prst="rect">
            <a:avLst/>
          </a:prstGeom>
          <a:solidFill>
            <a:schemeClr val="accent1"/>
          </a:solidFill>
        </p:spPr>
      </p:pic>
    </p:spTree>
    <p:extLst>
      <p:ext uri="{BB962C8B-B14F-4D97-AF65-F5344CB8AC3E}">
        <p14:creationId xmlns:p14="http://schemas.microsoft.com/office/powerpoint/2010/main" val="4092134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dirty="0"/>
              <a:t>FIRSTLY </a:t>
            </a:r>
            <a:r>
              <a:rPr lang="en-US" baseline="30000" dirty="0" err="1"/>
              <a:t>Shmot</a:t>
            </a:r>
            <a:r>
              <a:rPr lang="en-US" baseline="30000" dirty="0"/>
              <a:t>/Ex 31.12-14 </a:t>
            </a:r>
            <a:r>
              <a:rPr lang="en-US" i="1" dirty="0" err="1"/>
              <a:t>V’shamru</a:t>
            </a:r>
            <a:r>
              <a:rPr lang="en-US" i="1" dirty="0"/>
              <a:t> </a:t>
            </a:r>
            <a:r>
              <a:rPr lang="en-US" dirty="0"/>
              <a:t>‘You are to keep/observe/guard my Shabbats; for this is a sign between me and you through all your generations; so that you will know that I am </a:t>
            </a:r>
            <a:r>
              <a:rPr lang="en-US" cap="small" dirty="0"/>
              <a:t>Adoni</a:t>
            </a:r>
            <a:r>
              <a:rPr lang="en-US" dirty="0"/>
              <a:t>, who sets you apart for me. Therefore you are to keep my Shabbat, because it is set apart for you. Everyone who treats it as ordinary must be put to death.</a:t>
            </a:r>
            <a:endParaRPr lang="en-US" altLang="en-US" dirty="0">
              <a:solidFill>
                <a:schemeClr val="bg1"/>
              </a:solidFill>
            </a:endParaRPr>
          </a:p>
        </p:txBody>
      </p:sp>
    </p:spTree>
    <p:extLst>
      <p:ext uri="{BB962C8B-B14F-4D97-AF65-F5344CB8AC3E}">
        <p14:creationId xmlns:p14="http://schemas.microsoft.com/office/powerpoint/2010/main" val="2473922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dirty="0"/>
              <a:t>SECONDLY </a:t>
            </a:r>
            <a:r>
              <a:rPr lang="en-US" baseline="30000" dirty="0" err="1"/>
              <a:t>Mtt</a:t>
            </a:r>
            <a:r>
              <a:rPr lang="en-US" baseline="30000" dirty="0"/>
              <a:t>. 11.28-30</a:t>
            </a:r>
            <a:r>
              <a:rPr lang="en-US" dirty="0"/>
              <a:t> “Come to me, all of you who are struggling and burdened, and </a:t>
            </a:r>
            <a:r>
              <a:rPr lang="en-US" dirty="0">
                <a:solidFill>
                  <a:srgbClr val="FFFF99"/>
                </a:solidFill>
              </a:rPr>
              <a:t>I will give you rest.</a:t>
            </a:r>
            <a:r>
              <a:rPr lang="en-US" dirty="0"/>
              <a:t> Take </a:t>
            </a:r>
            <a:r>
              <a:rPr lang="en-US" dirty="0">
                <a:solidFill>
                  <a:srgbClr val="FFFF99"/>
                </a:solidFill>
              </a:rPr>
              <a:t>my yoke </a:t>
            </a:r>
            <a:r>
              <a:rPr lang="en-US" dirty="0"/>
              <a:t>upon you and learn from me, because I am gentle and humble in heart, and </a:t>
            </a:r>
            <a:r>
              <a:rPr lang="en-US" dirty="0">
                <a:solidFill>
                  <a:srgbClr val="FFFF99"/>
                </a:solidFill>
              </a:rPr>
              <a:t>you will find rest for your souls</a:t>
            </a:r>
            <a:r>
              <a:rPr lang="en-US" dirty="0"/>
              <a:t>.</a:t>
            </a:r>
            <a:r>
              <a:rPr lang="en-US" baseline="30000" dirty="0"/>
              <a:t> </a:t>
            </a:r>
            <a:r>
              <a:rPr lang="en-US" dirty="0"/>
              <a:t>For my yoke is easy, and my burden is light.”</a:t>
            </a:r>
            <a:endParaRPr lang="en-US" altLang="en-US" dirty="0">
              <a:solidFill>
                <a:schemeClr val="bg1"/>
              </a:solidFill>
            </a:endParaRPr>
          </a:p>
        </p:txBody>
      </p:sp>
    </p:spTree>
    <p:extLst>
      <p:ext uri="{BB962C8B-B14F-4D97-AF65-F5344CB8AC3E}">
        <p14:creationId xmlns:p14="http://schemas.microsoft.com/office/powerpoint/2010/main" val="3564667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sz="4000" baseline="30000" dirty="0">
                <a:solidFill>
                  <a:schemeClr val="bg1"/>
                </a:solidFill>
                <a:latin typeface="Arial Rounded MT Bold" panose="020F0704030504030204" pitchFamily="34" charset="0"/>
              </a:rPr>
              <a:t>Galatians 5.19-23</a:t>
            </a:r>
            <a:r>
              <a:rPr lang="en-US" altLang="en-US" sz="4000" dirty="0">
                <a:solidFill>
                  <a:schemeClr val="bg1"/>
                </a:solidFill>
                <a:latin typeface="Arial Rounded MT Bold" panose="020F0704030504030204" pitchFamily="34" charset="0"/>
              </a:rPr>
              <a:t> </a:t>
            </a:r>
            <a:r>
              <a:rPr lang="en-US" dirty="0"/>
              <a:t>Now the deeds [works] of the flesh are clear: sexual immorality, impurity, indecency, idolatry, witchcraft, hostility, strife, jealousy, rage, selfish ambition, dissension, factions, envy, drunkenness, carousing, and things like these.</a:t>
            </a:r>
            <a:endParaRPr lang="en-US" altLang="en-US" sz="40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286664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sz="4000" baseline="30000" dirty="0">
                <a:solidFill>
                  <a:schemeClr val="bg1"/>
                </a:solidFill>
                <a:latin typeface="Arial Rounded MT Bold" panose="020F0704030504030204" pitchFamily="34" charset="0"/>
              </a:rPr>
              <a:t>Galatians 5.19-23</a:t>
            </a:r>
            <a:r>
              <a:rPr lang="en-US" altLang="en-US" sz="4000" dirty="0">
                <a:solidFill>
                  <a:schemeClr val="bg1"/>
                </a:solidFill>
                <a:latin typeface="Arial Rounded MT Bold" panose="020F0704030504030204" pitchFamily="34" charset="0"/>
              </a:rPr>
              <a:t> </a:t>
            </a:r>
            <a:r>
              <a:rPr lang="en-US" dirty="0"/>
              <a:t>I am warning you, just as I warned you before, that those who do such things will not inherit God’s kingdom.</a:t>
            </a:r>
            <a:r>
              <a:rPr lang="en-US" b="1" baseline="30000" dirty="0"/>
              <a:t> </a:t>
            </a:r>
            <a:endParaRPr lang="en-US" altLang="en-US" sz="40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14061088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sz="4000" baseline="30000" dirty="0">
                <a:solidFill>
                  <a:schemeClr val="bg1"/>
                </a:solidFill>
                <a:latin typeface="Arial Rounded MT Bold" panose="020F0704030504030204" pitchFamily="34" charset="0"/>
              </a:rPr>
              <a:t>Galatians 5.19-23</a:t>
            </a:r>
            <a:r>
              <a:rPr lang="en-US" altLang="en-US" sz="4000" dirty="0">
                <a:solidFill>
                  <a:schemeClr val="bg1"/>
                </a:solidFill>
                <a:latin typeface="Arial Rounded MT Bold" panose="020F0704030504030204" pitchFamily="34" charset="0"/>
              </a:rPr>
              <a:t> </a:t>
            </a:r>
            <a:r>
              <a:rPr lang="en-US" dirty="0"/>
              <a:t>But the fruit of the Ruakh is love, joy, peace, patience, kindness, goodness, faithfulness, gentleness, and self-control—against such things there is no law. Now those who belong to Messiah have crucified the flesh with its passions and desires.</a:t>
            </a:r>
            <a:endParaRPr lang="en-US" altLang="en-US" sz="40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12372451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dirty="0"/>
              <a:t>THIRDLY </a:t>
            </a:r>
            <a:r>
              <a:rPr lang="en-US" baseline="30000" dirty="0"/>
              <a:t>Mark 6.31</a:t>
            </a:r>
            <a:r>
              <a:rPr lang="en-US" dirty="0"/>
              <a:t> He [Yeshua] said to them, “Come with me by yourselves to an isolated place where we can be alone, and you can get some rest.” </a:t>
            </a:r>
          </a:p>
          <a:p>
            <a:pPr marL="0" indent="0">
              <a:lnSpc>
                <a:spcPct val="90000"/>
              </a:lnSpc>
              <a:buNone/>
            </a:pPr>
            <a:r>
              <a:rPr lang="en-US" altLang="en-US" dirty="0">
                <a:solidFill>
                  <a:schemeClr val="bg1"/>
                </a:solidFill>
              </a:rPr>
              <a:t>Extended rest: Sabbatical.  Me and books and prayer.  No email, no texts, no phone.  </a:t>
            </a:r>
          </a:p>
        </p:txBody>
      </p:sp>
    </p:spTree>
    <p:extLst>
      <p:ext uri="{BB962C8B-B14F-4D97-AF65-F5344CB8AC3E}">
        <p14:creationId xmlns:p14="http://schemas.microsoft.com/office/powerpoint/2010/main" val="4228888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baseline="30000" dirty="0"/>
              <a:t>MJ 4.9-10 </a:t>
            </a:r>
            <a:r>
              <a:rPr lang="en-US" dirty="0"/>
              <a:t>So there remains a Shabbat rest for the people of God. For the one who has entered God’s rest has also </a:t>
            </a:r>
            <a:r>
              <a:rPr lang="en-US" dirty="0">
                <a:solidFill>
                  <a:srgbClr val="FFFF99"/>
                </a:solidFill>
              </a:rPr>
              <a:t>ceased from his own work</a:t>
            </a:r>
            <a:r>
              <a:rPr lang="en-US" dirty="0"/>
              <a:t>, just as God did from His.</a:t>
            </a:r>
          </a:p>
          <a:p>
            <a:pPr>
              <a:lnSpc>
                <a:spcPct val="90000"/>
              </a:lnSpc>
            </a:pPr>
            <a:r>
              <a:rPr lang="en-US" altLang="en-US" dirty="0">
                <a:solidFill>
                  <a:schemeClr val="bg1"/>
                </a:solidFill>
              </a:rPr>
              <a:t>Shabbat rest of time.</a:t>
            </a:r>
          </a:p>
          <a:p>
            <a:pPr>
              <a:lnSpc>
                <a:spcPct val="90000"/>
              </a:lnSpc>
            </a:pPr>
            <a:r>
              <a:rPr lang="en-US" altLang="en-US" dirty="0"/>
              <a:t>Shabbat rest of fleshly corruption.</a:t>
            </a:r>
          </a:p>
          <a:p>
            <a:pPr>
              <a:lnSpc>
                <a:spcPct val="90000"/>
              </a:lnSpc>
            </a:pPr>
            <a:r>
              <a:rPr lang="en-US" altLang="en-US" dirty="0">
                <a:solidFill>
                  <a:schemeClr val="bg1"/>
                </a:solidFill>
              </a:rPr>
              <a:t>Shabbat rest of extended time.</a:t>
            </a:r>
          </a:p>
        </p:txBody>
      </p:sp>
    </p:spTree>
    <p:extLst>
      <p:ext uri="{BB962C8B-B14F-4D97-AF65-F5344CB8AC3E}">
        <p14:creationId xmlns:p14="http://schemas.microsoft.com/office/powerpoint/2010/main" val="5846944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511175" indent="-511175">
              <a:lnSpc>
                <a:spcPct val="90000"/>
              </a:lnSpc>
              <a:buFont typeface="+mj-lt"/>
              <a:buAutoNum type="arabicPeriod"/>
            </a:pPr>
            <a:r>
              <a:rPr lang="en-US" altLang="en-US" dirty="0">
                <a:solidFill>
                  <a:schemeClr val="bg1"/>
                </a:solidFill>
              </a:rPr>
              <a:t>What kind of rest are we called to enter into TODAY?</a:t>
            </a:r>
          </a:p>
          <a:p>
            <a:pPr marL="511175" indent="-511175">
              <a:lnSpc>
                <a:spcPct val="90000"/>
              </a:lnSpc>
              <a:buFont typeface="+mj-lt"/>
              <a:buAutoNum type="arabicPeriod"/>
            </a:pPr>
            <a:r>
              <a:rPr lang="en-US" altLang="en-US" dirty="0"/>
              <a:t>What are the hindrances?</a:t>
            </a:r>
          </a:p>
          <a:p>
            <a:pPr marL="511175" indent="-511175">
              <a:lnSpc>
                <a:spcPct val="90000"/>
              </a:lnSpc>
              <a:buFont typeface="+mj-lt"/>
              <a:buAutoNum type="arabicPeriod"/>
            </a:pPr>
            <a:r>
              <a:rPr lang="en-US" altLang="en-US" dirty="0">
                <a:solidFill>
                  <a:schemeClr val="bg1"/>
                </a:solidFill>
              </a:rPr>
              <a:t>How </a:t>
            </a:r>
            <a:r>
              <a:rPr lang="en-US" altLang="en-US" dirty="0"/>
              <a:t>do we enter?</a:t>
            </a:r>
          </a:p>
          <a:p>
            <a:pPr marL="511175" indent="-511175">
              <a:lnSpc>
                <a:spcPct val="90000"/>
              </a:lnSpc>
              <a:buFont typeface="+mj-lt"/>
              <a:buAutoNum type="arabicPeriod"/>
            </a:pPr>
            <a:endParaRPr lang="en-US" altLang="en-US" dirty="0">
              <a:solidFill>
                <a:schemeClr val="bg1"/>
              </a:solidFill>
            </a:endParaRPr>
          </a:p>
          <a:p>
            <a:pPr marL="0" indent="0">
              <a:lnSpc>
                <a:spcPct val="90000"/>
              </a:lnSpc>
              <a:buNone/>
            </a:pPr>
            <a:r>
              <a:rPr lang="en-US" altLang="en-US" dirty="0"/>
              <a:t>“</a:t>
            </a:r>
            <a:r>
              <a:rPr lang="en-US" altLang="en-US" dirty="0">
                <a:latin typeface="Arial Rounded MT Bold" panose="020F0704030504030204" pitchFamily="34" charset="0"/>
              </a:rPr>
              <a:t>rested from his own works”</a:t>
            </a:r>
            <a:endParaRPr lang="en-US" altLang="en-US" dirty="0">
              <a:solidFill>
                <a:schemeClr val="bg1"/>
              </a:solidFill>
            </a:endParaRPr>
          </a:p>
        </p:txBody>
      </p:sp>
    </p:spTree>
    <p:extLst>
      <p:ext uri="{BB962C8B-B14F-4D97-AF65-F5344CB8AC3E}">
        <p14:creationId xmlns:p14="http://schemas.microsoft.com/office/powerpoint/2010/main" val="1741365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sz="4000" dirty="0">
                <a:solidFill>
                  <a:schemeClr val="bg1"/>
                </a:solidFill>
                <a:latin typeface="Arial Rounded MT Bold" panose="020F0704030504030204" pitchFamily="34" charset="0"/>
              </a:rPr>
              <a:t>Life in Messiah: free from</a:t>
            </a:r>
          </a:p>
          <a:p>
            <a:pPr>
              <a:lnSpc>
                <a:spcPct val="90000"/>
              </a:lnSpc>
            </a:pPr>
            <a:r>
              <a:rPr lang="en-US" altLang="en-US" sz="4000" dirty="0">
                <a:solidFill>
                  <a:schemeClr val="bg1"/>
                </a:solidFill>
                <a:latin typeface="Arial Rounded MT Bold" panose="020F0704030504030204" pitchFamily="34" charset="0"/>
              </a:rPr>
              <a:t>lustfulness [porn, impurity]</a:t>
            </a:r>
          </a:p>
          <a:p>
            <a:pPr>
              <a:lnSpc>
                <a:spcPct val="90000"/>
              </a:lnSpc>
            </a:pPr>
            <a:r>
              <a:rPr lang="en-US" altLang="en-US" sz="4000" dirty="0">
                <a:solidFill>
                  <a:schemeClr val="bg1"/>
                </a:solidFill>
                <a:latin typeface="Arial Rounded MT Bold" panose="020F0704030504030204" pitchFamily="34" charset="0"/>
              </a:rPr>
              <a:t>Anger and offense</a:t>
            </a:r>
          </a:p>
          <a:p>
            <a:pPr>
              <a:lnSpc>
                <a:spcPct val="90000"/>
              </a:lnSpc>
            </a:pPr>
            <a:r>
              <a:rPr lang="en-US" altLang="en-US" sz="4000" dirty="0">
                <a:solidFill>
                  <a:schemeClr val="bg1"/>
                </a:solidFill>
                <a:latin typeface="Arial Rounded MT Bold" panose="020F0704030504030204" pitchFamily="34" charset="0"/>
              </a:rPr>
              <a:t>Pride</a:t>
            </a:r>
          </a:p>
          <a:p>
            <a:pPr marL="0" indent="0">
              <a:lnSpc>
                <a:spcPct val="90000"/>
              </a:lnSpc>
              <a:buNone/>
            </a:pPr>
            <a:r>
              <a:rPr lang="en-US" altLang="en-US" sz="4000" dirty="0">
                <a:solidFill>
                  <a:schemeClr val="bg1"/>
                </a:solidFill>
                <a:latin typeface="Arial Rounded MT Bold" panose="020F0704030504030204" pitchFamily="34" charset="0"/>
              </a:rPr>
              <a:t>is </a:t>
            </a:r>
            <a:r>
              <a:rPr lang="en-US" altLang="en-US" sz="4000" dirty="0">
                <a:solidFill>
                  <a:srgbClr val="FFFF99"/>
                </a:solidFill>
                <a:latin typeface="Arial Rounded MT Bold" panose="020F0704030504030204" pitchFamily="34" charset="0"/>
              </a:rPr>
              <a:t>supernatural</a:t>
            </a:r>
            <a:r>
              <a:rPr lang="en-US" altLang="en-US" sz="4000" dirty="0">
                <a:solidFill>
                  <a:schemeClr val="bg1"/>
                </a:solidFill>
                <a:latin typeface="Arial Rounded MT Bold" panose="020F0704030504030204" pitchFamily="34" charset="0"/>
              </a:rPr>
              <a:t>.  Fruit of the Spirit.  Urgent to get out of Sinai and into Canaan/Israel </a:t>
            </a:r>
            <a:r>
              <a:rPr lang="en-US" altLang="en-US" sz="4000" dirty="0">
                <a:solidFill>
                  <a:srgbClr val="FFFF99"/>
                </a:solidFill>
                <a:latin typeface="Arial Rounded MT Bold" panose="020F0704030504030204" pitchFamily="34" charset="0"/>
              </a:rPr>
              <a:t>rest</a:t>
            </a:r>
            <a:r>
              <a:rPr lang="en-US" altLang="en-US" sz="4000" dirty="0">
                <a:solidFill>
                  <a:schemeClr val="bg1"/>
                </a:solidFill>
                <a:latin typeface="Arial Rounded MT Bold" panose="020F0704030504030204" pitchFamily="34" charset="0"/>
              </a:rPr>
              <a:t>.</a:t>
            </a:r>
          </a:p>
        </p:txBody>
      </p:sp>
    </p:spTree>
    <p:extLst>
      <p:ext uri="{BB962C8B-B14F-4D97-AF65-F5344CB8AC3E}">
        <p14:creationId xmlns:p14="http://schemas.microsoft.com/office/powerpoint/2010/main" val="3451041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4419600" cy="4933950"/>
          </a:xfrm>
        </p:spPr>
        <p:txBody>
          <a:bodyPr>
            <a:normAutofit/>
          </a:bodyPr>
          <a:lstStyle/>
          <a:p>
            <a:pPr marL="0" indent="0">
              <a:lnSpc>
                <a:spcPct val="90000"/>
              </a:lnSpc>
              <a:buNone/>
            </a:pPr>
            <a:r>
              <a:rPr lang="en-US" altLang="en-US" dirty="0" err="1">
                <a:solidFill>
                  <a:schemeClr val="bg1"/>
                </a:solidFill>
              </a:rPr>
              <a:t>Coughy</a:t>
            </a:r>
            <a:r>
              <a:rPr lang="en-US" altLang="en-US" dirty="0">
                <a:solidFill>
                  <a:schemeClr val="bg1"/>
                </a:solidFill>
              </a:rPr>
              <a:t> filter</a:t>
            </a:r>
          </a:p>
        </p:txBody>
      </p:sp>
      <p:pic>
        <p:nvPicPr>
          <p:cNvPr id="3" name="Picture 2">
            <a:extLst>
              <a:ext uri="{FF2B5EF4-FFF2-40B4-BE49-F238E27FC236}">
                <a16:creationId xmlns:a16="http://schemas.microsoft.com/office/drawing/2014/main" id="{2E94CBCD-9BA5-4FA8-83EF-4FFB26F7D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4237" y="244287"/>
            <a:ext cx="3700463" cy="4933951"/>
          </a:xfrm>
          <a:prstGeom prst="rect">
            <a:avLst/>
          </a:prstGeom>
        </p:spPr>
      </p:pic>
    </p:spTree>
    <p:extLst>
      <p:ext uri="{BB962C8B-B14F-4D97-AF65-F5344CB8AC3E}">
        <p14:creationId xmlns:p14="http://schemas.microsoft.com/office/powerpoint/2010/main" val="2112348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baseline="30000" dirty="0"/>
              <a:t>MJ4.11 </a:t>
            </a:r>
            <a:r>
              <a:rPr lang="en-US" dirty="0"/>
              <a:t>Therefore, let us do our best to enter that rest; so that no one will fall short because of the same kind of disobedience.</a:t>
            </a:r>
          </a:p>
          <a:p>
            <a:pPr marL="0" indent="0">
              <a:lnSpc>
                <a:spcPct val="90000"/>
              </a:lnSpc>
              <a:buNone/>
            </a:pPr>
            <a:r>
              <a:rPr lang="en-US" baseline="30000" dirty="0"/>
              <a:t>Gal. 5.24</a:t>
            </a:r>
            <a:r>
              <a:rPr lang="en-US" b="1" baseline="30000" dirty="0"/>
              <a:t> </a:t>
            </a:r>
            <a:r>
              <a:rPr lang="en-US" dirty="0"/>
              <a:t>Now those who belong to Messiah have crucified the flesh with its passions and desires.</a:t>
            </a:r>
          </a:p>
          <a:p>
            <a:pPr marL="0" indent="0">
              <a:lnSpc>
                <a:spcPct val="90000"/>
              </a:lnSpc>
              <a:buNone/>
            </a:pPr>
            <a:r>
              <a:rPr lang="en-US" altLang="en-US" dirty="0"/>
              <a:t>Particularly in this time of COVID-19 lockdown…</a:t>
            </a:r>
            <a:endParaRPr lang="en-US" altLang="en-US" dirty="0">
              <a:solidFill>
                <a:schemeClr val="bg1"/>
              </a:solidFill>
            </a:endParaRPr>
          </a:p>
        </p:txBody>
      </p:sp>
    </p:spTree>
    <p:extLst>
      <p:ext uri="{BB962C8B-B14F-4D97-AF65-F5344CB8AC3E}">
        <p14:creationId xmlns:p14="http://schemas.microsoft.com/office/powerpoint/2010/main" val="32869060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sz="3200" dirty="0"/>
              <a:t>Friday, March 27, </a:t>
            </a:r>
          </a:p>
          <a:p>
            <a:pPr marL="0" indent="0">
              <a:lnSpc>
                <a:spcPct val="90000"/>
              </a:lnSpc>
              <a:buNone/>
            </a:pPr>
            <a:r>
              <a:rPr lang="en-US" altLang="en-US" sz="3200" dirty="0"/>
              <a:t>2020  noon</a:t>
            </a:r>
          </a:p>
        </p:txBody>
      </p:sp>
      <p:pic>
        <p:nvPicPr>
          <p:cNvPr id="6" name="Picture 5">
            <a:extLst>
              <a:ext uri="{FF2B5EF4-FFF2-40B4-BE49-F238E27FC236}">
                <a16:creationId xmlns:a16="http://schemas.microsoft.com/office/drawing/2014/main" id="{4AEC3D10-264D-4672-97A3-EFAA03CB3752}"/>
              </a:ext>
            </a:extLst>
          </p:cNvPr>
          <p:cNvPicPr>
            <a:picLocks noChangeAspect="1"/>
          </p:cNvPicPr>
          <p:nvPr/>
        </p:nvPicPr>
        <p:blipFill>
          <a:blip r:embed="rId3"/>
          <a:stretch>
            <a:fillRect/>
          </a:stretch>
        </p:blipFill>
        <p:spPr>
          <a:xfrm>
            <a:off x="181720" y="1174235"/>
            <a:ext cx="3124201" cy="4037428"/>
          </a:xfrm>
          <a:prstGeom prst="rect">
            <a:avLst/>
          </a:prstGeom>
        </p:spPr>
      </p:pic>
      <p:sp>
        <p:nvSpPr>
          <p:cNvPr id="8" name="TextBox 7">
            <a:extLst>
              <a:ext uri="{FF2B5EF4-FFF2-40B4-BE49-F238E27FC236}">
                <a16:creationId xmlns:a16="http://schemas.microsoft.com/office/drawing/2014/main" id="{2BEF47BC-C2B5-4360-9102-04F6709DC44C}"/>
              </a:ext>
            </a:extLst>
          </p:cNvPr>
          <p:cNvSpPr txBox="1"/>
          <p:nvPr/>
        </p:nvSpPr>
        <p:spPr>
          <a:xfrm>
            <a:off x="4999037" y="97017"/>
            <a:ext cx="3300225" cy="107721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Rounded MT Bold"/>
                <a:ea typeface="+mn-ea"/>
                <a:cs typeface="Arial" charset="0"/>
              </a:rPr>
              <a:t>Friday, April 3, 2020 4 p.m.</a:t>
            </a:r>
          </a:p>
        </p:txBody>
      </p:sp>
      <p:pic>
        <p:nvPicPr>
          <p:cNvPr id="2" name="Picture 1">
            <a:extLst>
              <a:ext uri="{FF2B5EF4-FFF2-40B4-BE49-F238E27FC236}">
                <a16:creationId xmlns:a16="http://schemas.microsoft.com/office/drawing/2014/main" id="{38B314B3-7EEB-46D0-9076-0C7ADE29ABE1}"/>
              </a:ext>
            </a:extLst>
          </p:cNvPr>
          <p:cNvPicPr>
            <a:picLocks noChangeAspect="1"/>
          </p:cNvPicPr>
          <p:nvPr/>
        </p:nvPicPr>
        <p:blipFill>
          <a:blip r:embed="rId4"/>
          <a:stretch>
            <a:fillRect/>
          </a:stretch>
        </p:blipFill>
        <p:spPr>
          <a:xfrm>
            <a:off x="5200743" y="1064533"/>
            <a:ext cx="3300225" cy="4064399"/>
          </a:xfrm>
          <a:prstGeom prst="rect">
            <a:avLst/>
          </a:prstGeom>
        </p:spPr>
      </p:pic>
      <p:sp>
        <p:nvSpPr>
          <p:cNvPr id="3" name="TextBox 2">
            <a:extLst>
              <a:ext uri="{FF2B5EF4-FFF2-40B4-BE49-F238E27FC236}">
                <a16:creationId xmlns:a16="http://schemas.microsoft.com/office/drawing/2014/main" id="{B0C61BE3-DDC8-42F8-ABA6-E18F22A895CA}"/>
              </a:ext>
            </a:extLst>
          </p:cNvPr>
          <p:cNvSpPr txBox="1"/>
          <p:nvPr/>
        </p:nvSpPr>
        <p:spPr>
          <a:xfrm>
            <a:off x="3336865" y="2190750"/>
            <a:ext cx="1910523" cy="156966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90%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Weekly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increase</a:t>
            </a:r>
          </a:p>
        </p:txBody>
      </p:sp>
    </p:spTree>
    <p:extLst>
      <p:ext uri="{BB962C8B-B14F-4D97-AF65-F5344CB8AC3E}">
        <p14:creationId xmlns:p14="http://schemas.microsoft.com/office/powerpoint/2010/main" val="41168999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sz="3200" dirty="0"/>
              <a:t>Friday, April 10, </a:t>
            </a:r>
          </a:p>
          <a:p>
            <a:pPr marL="0" indent="0">
              <a:lnSpc>
                <a:spcPct val="90000"/>
              </a:lnSpc>
              <a:buNone/>
            </a:pPr>
            <a:r>
              <a:rPr lang="en-US" altLang="en-US" sz="3200" dirty="0">
                <a:solidFill>
                  <a:schemeClr val="bg1"/>
                </a:solidFill>
              </a:rPr>
              <a:t>2020 4 p.m. </a:t>
            </a:r>
          </a:p>
        </p:txBody>
      </p:sp>
      <p:pic>
        <p:nvPicPr>
          <p:cNvPr id="3" name="Picture 2">
            <a:extLst>
              <a:ext uri="{FF2B5EF4-FFF2-40B4-BE49-F238E27FC236}">
                <a16:creationId xmlns:a16="http://schemas.microsoft.com/office/drawing/2014/main" id="{D3A22BDA-86E3-47AC-8ACD-B5D19F5F29DC}"/>
              </a:ext>
            </a:extLst>
          </p:cNvPr>
          <p:cNvPicPr>
            <a:picLocks noChangeAspect="1"/>
          </p:cNvPicPr>
          <p:nvPr/>
        </p:nvPicPr>
        <p:blipFill>
          <a:blip r:embed="rId3"/>
          <a:stretch>
            <a:fillRect/>
          </a:stretch>
        </p:blipFill>
        <p:spPr>
          <a:xfrm>
            <a:off x="1189037" y="1259805"/>
            <a:ext cx="2949642" cy="3883695"/>
          </a:xfrm>
          <a:prstGeom prst="rect">
            <a:avLst/>
          </a:prstGeom>
        </p:spPr>
      </p:pic>
      <p:sp>
        <p:nvSpPr>
          <p:cNvPr id="5" name="TextBox 4">
            <a:extLst>
              <a:ext uri="{FF2B5EF4-FFF2-40B4-BE49-F238E27FC236}">
                <a16:creationId xmlns:a16="http://schemas.microsoft.com/office/drawing/2014/main" id="{360C44B9-E8E7-4E0B-88C0-2FE2555FFF2F}"/>
              </a:ext>
            </a:extLst>
          </p:cNvPr>
          <p:cNvSpPr txBox="1"/>
          <p:nvPr/>
        </p:nvSpPr>
        <p:spPr>
          <a:xfrm>
            <a:off x="122238" y="1786920"/>
            <a:ext cx="1219199"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+54%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Weekly</a:t>
            </a:r>
          </a:p>
        </p:txBody>
      </p:sp>
      <p:pic>
        <p:nvPicPr>
          <p:cNvPr id="4" name="Picture 3">
            <a:extLst>
              <a:ext uri="{FF2B5EF4-FFF2-40B4-BE49-F238E27FC236}">
                <a16:creationId xmlns:a16="http://schemas.microsoft.com/office/drawing/2014/main" id="{42EB765D-C855-48EE-9142-484012B6AAA0}"/>
              </a:ext>
            </a:extLst>
          </p:cNvPr>
          <p:cNvPicPr>
            <a:picLocks noChangeAspect="1"/>
          </p:cNvPicPr>
          <p:nvPr/>
        </p:nvPicPr>
        <p:blipFill>
          <a:blip r:embed="rId4"/>
          <a:stretch>
            <a:fillRect/>
          </a:stretch>
        </p:blipFill>
        <p:spPr>
          <a:xfrm>
            <a:off x="5600192" y="1233428"/>
            <a:ext cx="2904045" cy="3880333"/>
          </a:xfrm>
          <a:prstGeom prst="rect">
            <a:avLst/>
          </a:prstGeom>
        </p:spPr>
      </p:pic>
      <p:sp>
        <p:nvSpPr>
          <p:cNvPr id="6" name="TextBox 5">
            <a:extLst>
              <a:ext uri="{FF2B5EF4-FFF2-40B4-BE49-F238E27FC236}">
                <a16:creationId xmlns:a16="http://schemas.microsoft.com/office/drawing/2014/main" id="{38E5C99C-94DA-43C9-8737-FED0038B2898}"/>
              </a:ext>
            </a:extLst>
          </p:cNvPr>
          <p:cNvSpPr txBox="1"/>
          <p:nvPr/>
        </p:nvSpPr>
        <p:spPr>
          <a:xfrm>
            <a:off x="4394709" y="1812112"/>
            <a:ext cx="1214884" cy="83099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+33%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weekly</a:t>
            </a:r>
          </a:p>
        </p:txBody>
      </p:sp>
      <p:sp>
        <p:nvSpPr>
          <p:cNvPr id="7" name="TextBox 6">
            <a:extLst>
              <a:ext uri="{FF2B5EF4-FFF2-40B4-BE49-F238E27FC236}">
                <a16:creationId xmlns:a16="http://schemas.microsoft.com/office/drawing/2014/main" id="{09BEBAF3-4D15-4B56-99CD-055AA23D26C3}"/>
              </a:ext>
            </a:extLst>
          </p:cNvPr>
          <p:cNvSpPr txBox="1"/>
          <p:nvPr/>
        </p:nvSpPr>
        <p:spPr>
          <a:xfrm>
            <a:off x="5227637" y="168536"/>
            <a:ext cx="3190682" cy="107721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Rounded MT Bold"/>
                <a:ea typeface="+mn-ea"/>
                <a:cs typeface="Arial" charset="0"/>
              </a:rPr>
              <a:t>Friday, Apr. 17,</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Rounded MT Bold"/>
                <a:ea typeface="+mn-ea"/>
                <a:cs typeface="Arial" charset="0"/>
              </a:rPr>
              <a:t>2020 8:30 p.m.</a:t>
            </a:r>
          </a:p>
        </p:txBody>
      </p:sp>
    </p:spTree>
    <p:extLst>
      <p:ext uri="{BB962C8B-B14F-4D97-AF65-F5344CB8AC3E}">
        <p14:creationId xmlns:p14="http://schemas.microsoft.com/office/powerpoint/2010/main" val="35536996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D35057-5CF5-4B7F-BC1D-7BE4DF99FDDC}"/>
              </a:ext>
            </a:extLst>
          </p:cNvPr>
          <p:cNvPicPr>
            <a:picLocks noChangeAspect="1"/>
          </p:cNvPicPr>
          <p:nvPr/>
        </p:nvPicPr>
        <p:blipFill>
          <a:blip r:embed="rId2"/>
          <a:stretch>
            <a:fillRect/>
          </a:stretch>
        </p:blipFill>
        <p:spPr>
          <a:xfrm>
            <a:off x="1417637" y="1280160"/>
            <a:ext cx="2971800" cy="3863340"/>
          </a:xfrm>
          <a:prstGeom prst="rect">
            <a:avLst/>
          </a:prstGeom>
        </p:spPr>
      </p:pic>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lvl="0" indent="0">
              <a:spcBef>
                <a:spcPct val="0"/>
              </a:spcBef>
              <a:buNone/>
              <a:defRPr/>
            </a:pPr>
            <a:r>
              <a:rPr lang="en-US" sz="3200" kern="1200" dirty="0">
                <a:solidFill>
                  <a:srgbClr val="FFFFFF"/>
                </a:solidFill>
                <a:cs typeface="Arial" charset="0"/>
              </a:rPr>
              <a:t>Friday, Apr. 24,</a:t>
            </a:r>
          </a:p>
          <a:p>
            <a:pPr marL="0" lvl="0" indent="0">
              <a:spcBef>
                <a:spcPct val="0"/>
              </a:spcBef>
              <a:buNone/>
              <a:defRPr/>
            </a:pPr>
            <a:r>
              <a:rPr lang="en-US" sz="3200" kern="1200" dirty="0">
                <a:solidFill>
                  <a:srgbClr val="FFFFFF"/>
                </a:solidFill>
                <a:cs typeface="Arial" charset="0"/>
              </a:rPr>
              <a:t>2020 8:30 p.m.</a:t>
            </a:r>
          </a:p>
        </p:txBody>
      </p:sp>
      <p:sp>
        <p:nvSpPr>
          <p:cNvPr id="3" name="TextBox 2">
            <a:extLst>
              <a:ext uri="{FF2B5EF4-FFF2-40B4-BE49-F238E27FC236}">
                <a16:creationId xmlns:a16="http://schemas.microsoft.com/office/drawing/2014/main" id="{31047C96-3DEF-48F3-BE23-CCF645F3199D}"/>
              </a:ext>
            </a:extLst>
          </p:cNvPr>
          <p:cNvSpPr txBox="1"/>
          <p:nvPr/>
        </p:nvSpPr>
        <p:spPr>
          <a:xfrm>
            <a:off x="-47607" y="2343150"/>
            <a:ext cx="1558888" cy="107721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+ 26%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weekly</a:t>
            </a:r>
          </a:p>
        </p:txBody>
      </p:sp>
    </p:spTree>
    <p:extLst>
      <p:ext uri="{BB962C8B-B14F-4D97-AF65-F5344CB8AC3E}">
        <p14:creationId xmlns:p14="http://schemas.microsoft.com/office/powerpoint/2010/main" val="8245546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40FB83-C8AB-4891-89F0-D032283D4810}"/>
              </a:ext>
            </a:extLst>
          </p:cNvPr>
          <p:cNvPicPr>
            <a:picLocks noChangeAspect="1"/>
          </p:cNvPicPr>
          <p:nvPr/>
        </p:nvPicPr>
        <p:blipFill>
          <a:blip r:embed="rId2"/>
          <a:stretch>
            <a:fillRect/>
          </a:stretch>
        </p:blipFill>
        <p:spPr>
          <a:xfrm>
            <a:off x="884237" y="268508"/>
            <a:ext cx="6858038" cy="4874992"/>
          </a:xfrm>
          <a:prstGeom prst="rect">
            <a:avLst/>
          </a:prstGeom>
        </p:spPr>
      </p:pic>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spTree>
    <p:extLst>
      <p:ext uri="{BB962C8B-B14F-4D97-AF65-F5344CB8AC3E}">
        <p14:creationId xmlns:p14="http://schemas.microsoft.com/office/powerpoint/2010/main" val="9963058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sz="3600" u="sng" dirty="0"/>
              <a:t>Johnson County COVID-19 Statistics</a:t>
            </a:r>
          </a:p>
          <a:p>
            <a:pPr marL="0" lvl="0" indent="0">
              <a:lnSpc>
                <a:spcPct val="90000"/>
              </a:lnSpc>
              <a:buNone/>
            </a:pPr>
            <a:endParaRPr lang="en-US" sz="2000" dirty="0">
              <a:solidFill>
                <a:srgbClr val="FFFFFF"/>
              </a:solidFill>
            </a:endParaRPr>
          </a:p>
          <a:p>
            <a:pPr marL="0" lvl="0" indent="0">
              <a:lnSpc>
                <a:spcPct val="90000"/>
              </a:lnSpc>
              <a:buNone/>
            </a:pPr>
            <a:r>
              <a:rPr lang="en-US" sz="3600" dirty="0">
                <a:solidFill>
                  <a:srgbClr val="FFFFFF"/>
                </a:solidFill>
              </a:rPr>
              <a:t>Sun., Mar 29, </a:t>
            </a:r>
            <a:r>
              <a:rPr lang="en-US" sz="3600" dirty="0">
                <a:solidFill>
                  <a:srgbClr val="FFFF99"/>
                </a:solidFill>
              </a:rPr>
              <a:t>108</a:t>
            </a:r>
            <a:r>
              <a:rPr lang="en-US" sz="3600" dirty="0">
                <a:solidFill>
                  <a:srgbClr val="FFFFFF"/>
                </a:solidFill>
              </a:rPr>
              <a:t> cases, </a:t>
            </a:r>
            <a:r>
              <a:rPr lang="en-US" sz="3600" dirty="0">
                <a:solidFill>
                  <a:srgbClr val="FFFF99"/>
                </a:solidFill>
              </a:rPr>
              <a:t>2</a:t>
            </a:r>
            <a:r>
              <a:rPr lang="en-US" sz="3600" dirty="0">
                <a:solidFill>
                  <a:srgbClr val="FFFFFF"/>
                </a:solidFill>
              </a:rPr>
              <a:t> deaths</a:t>
            </a:r>
          </a:p>
          <a:p>
            <a:pPr marL="0" indent="0">
              <a:lnSpc>
                <a:spcPct val="90000"/>
              </a:lnSpc>
              <a:buNone/>
            </a:pPr>
            <a:r>
              <a:rPr lang="en-US" sz="3600" dirty="0"/>
              <a:t>Sun., Apr 5,    </a:t>
            </a:r>
            <a:r>
              <a:rPr lang="en-US" sz="3600" dirty="0">
                <a:solidFill>
                  <a:srgbClr val="FFFF99"/>
                </a:solidFill>
              </a:rPr>
              <a:t>192</a:t>
            </a:r>
            <a:r>
              <a:rPr lang="en-US" sz="3600" dirty="0"/>
              <a:t> cases, </a:t>
            </a:r>
            <a:r>
              <a:rPr lang="en-US" sz="3600" dirty="0">
                <a:solidFill>
                  <a:srgbClr val="FFFF99"/>
                </a:solidFill>
              </a:rPr>
              <a:t>8</a:t>
            </a:r>
            <a:r>
              <a:rPr lang="en-US" sz="3600" dirty="0"/>
              <a:t> deaths</a:t>
            </a:r>
          </a:p>
          <a:p>
            <a:pPr marL="0" indent="0">
              <a:lnSpc>
                <a:spcPct val="90000"/>
              </a:lnSpc>
              <a:buNone/>
            </a:pPr>
            <a:r>
              <a:rPr lang="en-US" altLang="en-US" sz="3600" dirty="0"/>
              <a:t>Fri.,   Apr </a:t>
            </a:r>
            <a:r>
              <a:rPr lang="en-US" sz="3600" dirty="0"/>
              <a:t>10,  </a:t>
            </a:r>
            <a:r>
              <a:rPr lang="en-US" sz="3600" dirty="0">
                <a:solidFill>
                  <a:srgbClr val="FFFF99"/>
                </a:solidFill>
              </a:rPr>
              <a:t>263</a:t>
            </a:r>
            <a:r>
              <a:rPr lang="en-US" sz="3600" dirty="0"/>
              <a:t> cases, </a:t>
            </a:r>
            <a:r>
              <a:rPr lang="en-US" sz="3600" dirty="0">
                <a:solidFill>
                  <a:srgbClr val="FFFF99"/>
                </a:solidFill>
              </a:rPr>
              <a:t>12</a:t>
            </a:r>
            <a:r>
              <a:rPr lang="en-US" sz="3600" dirty="0"/>
              <a:t> deaths</a:t>
            </a:r>
          </a:p>
          <a:p>
            <a:pPr marL="0" indent="0">
              <a:lnSpc>
                <a:spcPct val="90000"/>
              </a:lnSpc>
              <a:buNone/>
            </a:pPr>
            <a:r>
              <a:rPr lang="en-US" sz="3600" dirty="0"/>
              <a:t>Fri.,   Apr 17,  </a:t>
            </a:r>
            <a:r>
              <a:rPr lang="en-US" sz="3600" dirty="0">
                <a:solidFill>
                  <a:srgbClr val="FFFF99"/>
                </a:solidFill>
              </a:rPr>
              <a:t>355</a:t>
            </a:r>
            <a:r>
              <a:rPr lang="en-US" sz="3600" dirty="0"/>
              <a:t> cases   </a:t>
            </a:r>
            <a:r>
              <a:rPr lang="en-US" sz="3600" dirty="0">
                <a:solidFill>
                  <a:srgbClr val="FFFF99"/>
                </a:solidFill>
              </a:rPr>
              <a:t>23</a:t>
            </a:r>
            <a:r>
              <a:rPr lang="en-US" sz="3600" dirty="0"/>
              <a:t> deaths </a:t>
            </a:r>
          </a:p>
          <a:p>
            <a:pPr marL="0" indent="0">
              <a:lnSpc>
                <a:spcPct val="90000"/>
              </a:lnSpc>
              <a:buNone/>
            </a:pPr>
            <a:r>
              <a:rPr lang="en-US" sz="3600" dirty="0"/>
              <a:t>Fri.,   Apr 24,  </a:t>
            </a:r>
            <a:r>
              <a:rPr lang="en-US" sz="3600" dirty="0">
                <a:solidFill>
                  <a:srgbClr val="FFFF99"/>
                </a:solidFill>
              </a:rPr>
              <a:t>415 </a:t>
            </a:r>
            <a:r>
              <a:rPr lang="en-US" sz="3600" dirty="0"/>
              <a:t>cases   </a:t>
            </a:r>
            <a:r>
              <a:rPr lang="en-US" sz="3600" dirty="0">
                <a:solidFill>
                  <a:srgbClr val="FFFF99"/>
                </a:solidFill>
              </a:rPr>
              <a:t>37 </a:t>
            </a:r>
            <a:r>
              <a:rPr lang="en-US" sz="3600" dirty="0"/>
              <a:t>deaths</a:t>
            </a:r>
          </a:p>
        </p:txBody>
      </p:sp>
    </p:spTree>
    <p:extLst>
      <p:ext uri="{BB962C8B-B14F-4D97-AF65-F5344CB8AC3E}">
        <p14:creationId xmlns:p14="http://schemas.microsoft.com/office/powerpoint/2010/main" val="37663372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sz="3000" dirty="0">
                <a:solidFill>
                  <a:schemeClr val="bg1"/>
                </a:solidFill>
              </a:rPr>
              <a:t>Israeli COVID-19 treatment 100% success</a:t>
            </a:r>
          </a:p>
        </p:txBody>
      </p:sp>
      <p:pic>
        <p:nvPicPr>
          <p:cNvPr id="2" name="Online Media 1" title="Israeli Covid-19 treatment with 100% success rate tested in US">
            <a:hlinkClick r:id="" action="ppaction://media"/>
            <a:extLst>
              <a:ext uri="{FF2B5EF4-FFF2-40B4-BE49-F238E27FC236}">
                <a16:creationId xmlns:a16="http://schemas.microsoft.com/office/drawing/2014/main" id="{63361469-8994-46F5-AC54-F6477B2184BA}"/>
              </a:ext>
            </a:extLst>
          </p:cNvPr>
          <p:cNvPicPr>
            <a:picLocks noRot="1" noChangeAspect="1"/>
          </p:cNvPicPr>
          <p:nvPr>
            <a:videoFile r:link="rId1"/>
          </p:nvPr>
        </p:nvPicPr>
        <p:blipFill>
          <a:blip r:embed="rId4"/>
          <a:stretch>
            <a:fillRect/>
          </a:stretch>
        </p:blipFill>
        <p:spPr>
          <a:xfrm>
            <a:off x="283104" y="642937"/>
            <a:ext cx="8001001" cy="4500563"/>
          </a:xfrm>
          <a:prstGeom prst="rect">
            <a:avLst/>
          </a:prstGeom>
        </p:spPr>
      </p:pic>
    </p:spTree>
    <p:extLst>
      <p:ext uri="{BB962C8B-B14F-4D97-AF65-F5344CB8AC3E}">
        <p14:creationId xmlns:p14="http://schemas.microsoft.com/office/powerpoint/2010/main" val="284290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14413564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t>Just something to think about: Lockdown began from march 25th at midnight 🕛... And [initially] extended till 3</a:t>
            </a:r>
            <a:r>
              <a:rPr lang="en-US" altLang="en-US" baseline="30000" dirty="0"/>
              <a:t>rd</a:t>
            </a:r>
            <a:r>
              <a:rPr lang="en-US" altLang="en-US" dirty="0"/>
              <a:t> May</a:t>
            </a:r>
          </a:p>
          <a:p>
            <a:pPr marL="0" indent="0">
              <a:lnSpc>
                <a:spcPct val="90000"/>
              </a:lnSpc>
              <a:buNone/>
            </a:pPr>
            <a:r>
              <a:rPr lang="en-US" altLang="en-US" dirty="0"/>
              <a:t>*</a:t>
            </a:r>
            <a:r>
              <a:rPr lang="en-US" altLang="en-US" dirty="0" err="1"/>
              <a:t>Thats</a:t>
            </a:r>
            <a:r>
              <a:rPr lang="en-US" altLang="en-US" dirty="0"/>
              <a:t> exactly 40 DAYS</a:t>
            </a:r>
          </a:p>
          <a:p>
            <a:pPr marL="0" indent="0">
              <a:lnSpc>
                <a:spcPct val="90000"/>
              </a:lnSpc>
              <a:buNone/>
            </a:pPr>
            <a:r>
              <a:rPr lang="en-US" altLang="en-US" dirty="0"/>
              <a:t>QUARANTINE</a:t>
            </a:r>
          </a:p>
          <a:p>
            <a:pPr marL="0" indent="0">
              <a:lnSpc>
                <a:spcPct val="90000"/>
              </a:lnSpc>
              <a:buNone/>
            </a:pPr>
            <a:r>
              <a:rPr lang="en-US" altLang="en-US" dirty="0"/>
              <a:t>The Latin root of the word "quarantine" is "forty".</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36306077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altLang="en-US" dirty="0"/>
              <a:t>The word quarantine comes from </a:t>
            </a:r>
            <a:r>
              <a:rPr lang="en-US" altLang="en-US" i="1" dirty="0" err="1"/>
              <a:t>quarantena</a:t>
            </a:r>
            <a:r>
              <a:rPr lang="en-US" altLang="en-US" dirty="0"/>
              <a:t>, meaning "forty days", used in the 14th–15th-centuries Venetian language and designating the period that all ships were required to be isolated before passengers and crew could go ashore during the Black Death 1348 plague epidemic.</a:t>
            </a:r>
            <a:endParaRPr lang="en-US" altLang="en-US" dirty="0">
              <a:solidFill>
                <a:schemeClr val="bg1"/>
              </a:solidFill>
            </a:endParaRPr>
          </a:p>
        </p:txBody>
      </p:sp>
    </p:spTree>
    <p:extLst>
      <p:ext uri="{BB962C8B-B14F-4D97-AF65-F5344CB8AC3E}">
        <p14:creationId xmlns:p14="http://schemas.microsoft.com/office/powerpoint/2010/main" val="933829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a:lnSpc>
                <a:spcPct val="90000"/>
              </a:lnSpc>
            </a:pPr>
            <a:r>
              <a:rPr lang="en-US" dirty="0"/>
              <a:t>A dentist and a manicurist married. They fought tooth and nail.</a:t>
            </a:r>
          </a:p>
          <a:p>
            <a:pPr>
              <a:lnSpc>
                <a:spcPct val="90000"/>
              </a:lnSpc>
            </a:pPr>
            <a:r>
              <a:rPr lang="en-US" dirty="0"/>
              <a:t>A thief who stole a calendar got twelve months. </a:t>
            </a:r>
          </a:p>
          <a:p>
            <a:pPr>
              <a:lnSpc>
                <a:spcPct val="90000"/>
              </a:lnSpc>
            </a:pPr>
            <a:r>
              <a:rPr lang="en-US" dirty="0"/>
              <a:t>When the smog lifts in Los Angeles U.C.L.A. </a:t>
            </a:r>
          </a:p>
          <a:p>
            <a:pPr>
              <a:lnSpc>
                <a:spcPct val="90000"/>
              </a:lnSpc>
            </a:pPr>
            <a:r>
              <a:rPr lang="en-US" dirty="0"/>
              <a:t>The dead batteries were given out free of charge. </a:t>
            </a:r>
            <a:br>
              <a:rPr lang="en-US" dirty="0"/>
            </a:br>
            <a:endParaRPr lang="en-US" altLang="en-US" dirty="0">
              <a:solidFill>
                <a:schemeClr val="bg1"/>
              </a:solidFill>
            </a:endParaRPr>
          </a:p>
        </p:txBody>
      </p:sp>
    </p:spTree>
    <p:extLst>
      <p:ext uri="{BB962C8B-B14F-4D97-AF65-F5344CB8AC3E}">
        <p14:creationId xmlns:p14="http://schemas.microsoft.com/office/powerpoint/2010/main" val="15310179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20000"/>
          </a:bodyPr>
          <a:lstStyle/>
          <a:p>
            <a:pPr marL="0" indent="0">
              <a:lnSpc>
                <a:spcPct val="90000"/>
              </a:lnSpc>
              <a:buNone/>
            </a:pPr>
            <a:r>
              <a:rPr lang="en-US" altLang="en-US" dirty="0"/>
              <a:t>SO WHAT DOES THE BIBLE SAY ABOUT 40?</a:t>
            </a:r>
          </a:p>
          <a:p>
            <a:pPr>
              <a:lnSpc>
                <a:spcPct val="90000"/>
              </a:lnSpc>
            </a:pPr>
            <a:r>
              <a:rPr lang="en-US" altLang="en-US" dirty="0"/>
              <a:t>The rain lasted 40 days when Noah was in the ark.</a:t>
            </a:r>
          </a:p>
          <a:p>
            <a:pPr>
              <a:lnSpc>
                <a:spcPct val="90000"/>
              </a:lnSpc>
            </a:pPr>
            <a:r>
              <a:rPr lang="en-US" altLang="en-US" dirty="0"/>
              <a:t>40 years Moses fled Egypt.</a:t>
            </a:r>
          </a:p>
          <a:p>
            <a:pPr>
              <a:lnSpc>
                <a:spcPct val="90000"/>
              </a:lnSpc>
            </a:pPr>
            <a:r>
              <a:rPr lang="en-US" altLang="en-US" dirty="0"/>
              <a:t>40 days Moses stayed on Mount Sinai to receive the Commandments.</a:t>
            </a:r>
          </a:p>
          <a:p>
            <a:pPr>
              <a:lnSpc>
                <a:spcPct val="90000"/>
              </a:lnSpc>
            </a:pPr>
            <a:r>
              <a:rPr lang="en-US" altLang="en-US" dirty="0"/>
              <a:t>Exodus lasted 40 years.</a:t>
            </a:r>
          </a:p>
          <a:p>
            <a:pPr>
              <a:lnSpc>
                <a:spcPct val="90000"/>
              </a:lnSpc>
            </a:pPr>
            <a:r>
              <a:rPr lang="en-US" altLang="en-US" dirty="0"/>
              <a:t>Yeshua fasted for 40 days.</a:t>
            </a:r>
            <a:endParaRPr lang="en-US" altLang="en-US" dirty="0">
              <a:solidFill>
                <a:schemeClr val="bg1"/>
              </a:solidFill>
            </a:endParaRPr>
          </a:p>
        </p:txBody>
      </p:sp>
    </p:spTree>
    <p:extLst>
      <p:ext uri="{BB962C8B-B14F-4D97-AF65-F5344CB8AC3E}">
        <p14:creationId xmlns:p14="http://schemas.microsoft.com/office/powerpoint/2010/main" val="31250019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a:lnSpc>
                <a:spcPct val="90000"/>
              </a:lnSpc>
            </a:pPr>
            <a:r>
              <a:rPr lang="en-US" altLang="en-US" dirty="0"/>
              <a:t>40 days for a woman to rest after giving birth.</a:t>
            </a:r>
          </a:p>
          <a:p>
            <a:pPr>
              <a:lnSpc>
                <a:spcPct val="90000"/>
              </a:lnSpc>
            </a:pPr>
            <a:r>
              <a:rPr lang="en-US" altLang="en-US" dirty="0"/>
              <a:t>Yeshua appeared to his disciples for 40 days after He rose from the dead.</a:t>
            </a:r>
          </a:p>
          <a:p>
            <a:pPr>
              <a:lnSpc>
                <a:spcPct val="90000"/>
              </a:lnSpc>
            </a:pPr>
            <a:r>
              <a:rPr lang="en-US" altLang="en-US" dirty="0"/>
              <a:t>A group of theologians thinks the number 40 represents "change”. It is the time of preparing a person, or people, to make a fundamental change.</a:t>
            </a:r>
            <a:endParaRPr lang="en-US" altLang="en-US" dirty="0">
              <a:solidFill>
                <a:schemeClr val="bg1"/>
              </a:solidFill>
            </a:endParaRPr>
          </a:p>
        </p:txBody>
      </p:sp>
    </p:spTree>
    <p:extLst>
      <p:ext uri="{BB962C8B-B14F-4D97-AF65-F5344CB8AC3E}">
        <p14:creationId xmlns:p14="http://schemas.microsoft.com/office/powerpoint/2010/main" val="42716811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dirty="0"/>
              <a:t>Or HaOlam did a 40 day fast in the summer of 2018.</a:t>
            </a:r>
          </a:p>
          <a:p>
            <a:pPr marL="0" indent="0">
              <a:lnSpc>
                <a:spcPct val="90000"/>
              </a:lnSpc>
              <a:buNone/>
            </a:pPr>
            <a:r>
              <a:rPr lang="en-US" altLang="en-US" dirty="0"/>
              <a:t>Omer time for prayer and fasting.</a:t>
            </a:r>
          </a:p>
          <a:p>
            <a:pPr marL="0" indent="0">
              <a:lnSpc>
                <a:spcPct val="90000"/>
              </a:lnSpc>
              <a:buNone/>
            </a:pPr>
            <a:r>
              <a:rPr lang="en-US" altLang="en-US" dirty="0"/>
              <a:t>Something will happen after these 40 days. Just believe and pray. Remember, whenever the number 40 appears in the Bible, there is a "change".</a:t>
            </a:r>
          </a:p>
        </p:txBody>
      </p:sp>
    </p:spTree>
    <p:extLst>
      <p:ext uri="{BB962C8B-B14F-4D97-AF65-F5344CB8AC3E}">
        <p14:creationId xmlns:p14="http://schemas.microsoft.com/office/powerpoint/2010/main" val="30859543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dirty="0"/>
              <a:t>Please know that during this "quarantine" rivers are cleaning up, vegetation is growing, the air is becoming cleaner because of less pollution, there is less theft and murder, healing is happening, and most importantly, people are turning to Messiah. </a:t>
            </a:r>
            <a:endParaRPr lang="en-US" altLang="en-US" dirty="0">
              <a:solidFill>
                <a:schemeClr val="bg1"/>
              </a:solidFill>
            </a:endParaRPr>
          </a:p>
        </p:txBody>
      </p:sp>
    </p:spTree>
    <p:extLst>
      <p:ext uri="{BB962C8B-B14F-4D97-AF65-F5344CB8AC3E}">
        <p14:creationId xmlns:p14="http://schemas.microsoft.com/office/powerpoint/2010/main" val="39606671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altLang="en-US" dirty="0"/>
              <a:t>So, during this time, enjoy it with your loved ones and return to the family altar together. Family prayer is a great blessing. Through prayer you will see the changes God can work in you and in your home. Messiah promises us that everything works together for the good for those who love God: Romans 8:28!</a:t>
            </a:r>
            <a:endParaRPr lang="en-US" altLang="en-US" dirty="0">
              <a:solidFill>
                <a:schemeClr val="bg1"/>
              </a:solidFill>
            </a:endParaRPr>
          </a:p>
        </p:txBody>
      </p:sp>
    </p:spTree>
    <p:extLst>
      <p:ext uri="{BB962C8B-B14F-4D97-AF65-F5344CB8AC3E}">
        <p14:creationId xmlns:p14="http://schemas.microsoft.com/office/powerpoint/2010/main" val="36712362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a:lnSpc>
                <a:spcPct val="90000"/>
              </a:lnSpc>
            </a:pPr>
            <a:r>
              <a:rPr lang="en-US" altLang="en-US" dirty="0"/>
              <a:t>Remember we are in the year 2020, and 20 + 20 = 40.</a:t>
            </a:r>
          </a:p>
          <a:p>
            <a:pPr>
              <a:lnSpc>
                <a:spcPct val="90000"/>
              </a:lnSpc>
            </a:pPr>
            <a:r>
              <a:rPr lang="en-US" altLang="en-US" dirty="0"/>
              <a:t>Also, 2020 is the year of the United States Census. Yeshua the Messiah, the savior of the world, was born during a census.</a:t>
            </a:r>
          </a:p>
        </p:txBody>
      </p:sp>
    </p:spTree>
    <p:extLst>
      <p:ext uri="{BB962C8B-B14F-4D97-AF65-F5344CB8AC3E}">
        <p14:creationId xmlns:p14="http://schemas.microsoft.com/office/powerpoint/2010/main" val="1015669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a:lnSpc>
                <a:spcPct val="90000"/>
              </a:lnSpc>
            </a:pPr>
            <a:r>
              <a:rPr lang="en-US" altLang="en-US" dirty="0"/>
              <a:t>Lastly, 2020 is perfect vision. May our sight focus on the Lord and living according to His perfect vision for us knowing He holds us in the palm of His hand.</a:t>
            </a:r>
          </a:p>
          <a:p>
            <a:pPr>
              <a:lnSpc>
                <a:spcPct val="90000"/>
              </a:lnSpc>
            </a:pPr>
            <a:r>
              <a:rPr lang="en-US" altLang="en-US" dirty="0"/>
              <a:t>May these days of "quarantine" bring spiritual liberation to our souls, our nation, and our world.</a:t>
            </a:r>
          </a:p>
        </p:txBody>
      </p:sp>
    </p:spTree>
    <p:extLst>
      <p:ext uri="{BB962C8B-B14F-4D97-AF65-F5344CB8AC3E}">
        <p14:creationId xmlns:p14="http://schemas.microsoft.com/office/powerpoint/2010/main" val="21385755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buNone/>
            </a:pPr>
            <a:r>
              <a:rPr lang="en-US" dirty="0"/>
              <a:t>Dwight </a:t>
            </a:r>
            <a:r>
              <a:rPr lang="en-US" dirty="0" err="1"/>
              <a:t>Widaman</a:t>
            </a:r>
            <a:r>
              <a:rPr lang="en-US" dirty="0"/>
              <a:t>, </a:t>
            </a:r>
            <a:r>
              <a:rPr lang="en-US" dirty="0" err="1"/>
              <a:t>MetroVoice</a:t>
            </a:r>
            <a:r>
              <a:rPr lang="en-US" dirty="0"/>
              <a:t>: This week I flipped through a news magazine from early January. I was struck by what news was considered important then, but that has now faded from the headlines and memory:</a:t>
            </a:r>
          </a:p>
          <a:p>
            <a:r>
              <a:rPr lang="en-US" dirty="0"/>
              <a:t>Paris crippled by strikes</a:t>
            </a:r>
          </a:p>
          <a:p>
            <a:r>
              <a:rPr lang="en-US" dirty="0"/>
              <a:t>World climate talks collapse</a:t>
            </a:r>
          </a:p>
        </p:txBody>
      </p:sp>
    </p:spTree>
    <p:extLst>
      <p:ext uri="{BB962C8B-B14F-4D97-AF65-F5344CB8AC3E}">
        <p14:creationId xmlns:p14="http://schemas.microsoft.com/office/powerpoint/2010/main" val="21085856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r>
              <a:rPr lang="en-US" dirty="0"/>
              <a:t>Australian fires rage</a:t>
            </a:r>
          </a:p>
          <a:p>
            <a:r>
              <a:rPr lang="en-US" dirty="0"/>
              <a:t>Lebanon protests turn deadly</a:t>
            </a:r>
          </a:p>
          <a:p>
            <a:r>
              <a:rPr lang="en-US" dirty="0"/>
              <a:t>Britain begins Brexit</a:t>
            </a:r>
          </a:p>
          <a:p>
            <a:r>
              <a:rPr lang="en-US" dirty="0"/>
              <a:t>Boeing stops 737MAX production</a:t>
            </a:r>
          </a:p>
          <a:p>
            <a:r>
              <a:rPr lang="en-US" dirty="0"/>
              <a:t>US economy sees historic growth</a:t>
            </a:r>
          </a:p>
          <a:p>
            <a:r>
              <a:rPr lang="en-US" dirty="0"/>
              <a:t>Plus, a tremendous amount of sports and Hollywood gossip. historic growth</a:t>
            </a:r>
          </a:p>
        </p:txBody>
      </p:sp>
    </p:spTree>
    <p:extLst>
      <p:ext uri="{BB962C8B-B14F-4D97-AF65-F5344CB8AC3E}">
        <p14:creationId xmlns:p14="http://schemas.microsoft.com/office/powerpoint/2010/main" val="34615626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baseline="30000" dirty="0" err="1"/>
              <a:t>T’hillim</a:t>
            </a:r>
            <a:r>
              <a:rPr lang="en-US" baseline="30000" dirty="0"/>
              <a:t>/Ps 103.15-18 </a:t>
            </a:r>
            <a:r>
              <a:rPr lang="en-US" dirty="0"/>
              <a:t>The life of humans is like grass, they flourish like a flower of the field;</a:t>
            </a:r>
            <a:r>
              <a:rPr lang="en-US" b="1" baseline="30000" dirty="0"/>
              <a:t> </a:t>
            </a:r>
            <a:r>
              <a:rPr lang="en-US" dirty="0"/>
              <a:t>the wind blows over it and it is gone, and its place remembers it no more. But from everlasting to everlasting </a:t>
            </a:r>
            <a:r>
              <a:rPr lang="en-US" cap="small" dirty="0" err="1"/>
              <a:t>Adoni</a:t>
            </a:r>
            <a:r>
              <a:rPr lang="en-US" dirty="0" err="1"/>
              <a:t>’s</a:t>
            </a:r>
            <a:r>
              <a:rPr lang="en-US" dirty="0"/>
              <a:t> love is with those who fear him, and his righteousness with their</a:t>
            </a:r>
            <a:endParaRPr lang="en-US" altLang="en-US" dirty="0">
              <a:solidFill>
                <a:schemeClr val="bg1"/>
              </a:solidFill>
            </a:endParaRPr>
          </a:p>
        </p:txBody>
      </p:sp>
    </p:spTree>
    <p:extLst>
      <p:ext uri="{BB962C8B-B14F-4D97-AF65-F5344CB8AC3E}">
        <p14:creationId xmlns:p14="http://schemas.microsoft.com/office/powerpoint/2010/main" val="1296686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8001000" cy="4724400"/>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 </a:t>
            </a:r>
          </a:p>
        </p:txBody>
      </p:sp>
      <p:pic>
        <p:nvPicPr>
          <p:cNvPr id="1026" name="Picture 2">
            <a:extLst>
              <a:ext uri="{FF2B5EF4-FFF2-40B4-BE49-F238E27FC236}">
                <a16:creationId xmlns:a16="http://schemas.microsoft.com/office/drawing/2014/main" id="{5D53D9D8-3921-44CD-81C3-C01BD28029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4837" y="392974"/>
            <a:ext cx="47244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6275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baseline="30000" dirty="0" err="1"/>
              <a:t>T’hillim</a:t>
            </a:r>
            <a:r>
              <a:rPr lang="en-US" baseline="30000" dirty="0"/>
              <a:t>/Ps 103.15-18 </a:t>
            </a:r>
            <a:r>
              <a:rPr lang="en-US" dirty="0"/>
              <a:t>children’s children—</a:t>
            </a:r>
            <a:r>
              <a:rPr lang="en-US" b="1" baseline="30000" dirty="0"/>
              <a:t> </a:t>
            </a:r>
            <a:r>
              <a:rPr lang="en-US" dirty="0"/>
              <a:t>with those who keep his covenant and remember to obey his precepts.</a:t>
            </a:r>
            <a:endParaRPr lang="en-US" altLang="en-US" dirty="0">
              <a:solidFill>
                <a:schemeClr val="bg1"/>
              </a:solidFill>
            </a:endParaRPr>
          </a:p>
        </p:txBody>
      </p:sp>
    </p:spTree>
    <p:extLst>
      <p:ext uri="{BB962C8B-B14F-4D97-AF65-F5344CB8AC3E}">
        <p14:creationId xmlns:p14="http://schemas.microsoft.com/office/powerpoint/2010/main" val="36773050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3" name="Picture 2">
            <a:extLst>
              <a:ext uri="{FF2B5EF4-FFF2-40B4-BE49-F238E27FC236}">
                <a16:creationId xmlns:a16="http://schemas.microsoft.com/office/drawing/2014/main" id="{1D54DA42-5872-42E3-9F63-76EBBDB4C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436" y="146152"/>
            <a:ext cx="7849569" cy="4997347"/>
          </a:xfrm>
          <a:prstGeom prst="rect">
            <a:avLst/>
          </a:prstGeom>
        </p:spPr>
      </p:pic>
    </p:spTree>
    <p:extLst>
      <p:ext uri="{BB962C8B-B14F-4D97-AF65-F5344CB8AC3E}">
        <p14:creationId xmlns:p14="http://schemas.microsoft.com/office/powerpoint/2010/main" val="25377116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511175" indent="-511175">
              <a:lnSpc>
                <a:spcPct val="90000"/>
              </a:lnSpc>
              <a:buFont typeface="+mj-lt"/>
              <a:buAutoNum type="arabicPeriod"/>
            </a:pPr>
            <a:r>
              <a:rPr lang="en-US" altLang="en-US" dirty="0">
                <a:solidFill>
                  <a:schemeClr val="bg1"/>
                </a:solidFill>
              </a:rPr>
              <a:t>What are we called to enter into TODAY?</a:t>
            </a:r>
          </a:p>
          <a:p>
            <a:pPr marL="511175" indent="-511175">
              <a:lnSpc>
                <a:spcPct val="90000"/>
              </a:lnSpc>
              <a:buFont typeface="+mj-lt"/>
              <a:buAutoNum type="arabicPeriod"/>
            </a:pPr>
            <a:r>
              <a:rPr lang="en-US" altLang="en-US" dirty="0"/>
              <a:t>What are the hindrances?</a:t>
            </a:r>
          </a:p>
          <a:p>
            <a:pPr marL="511175" indent="-511175">
              <a:lnSpc>
                <a:spcPct val="90000"/>
              </a:lnSpc>
              <a:buFont typeface="+mj-lt"/>
              <a:buAutoNum type="arabicPeriod"/>
            </a:pPr>
            <a:r>
              <a:rPr lang="en-US" altLang="en-US" dirty="0">
                <a:solidFill>
                  <a:schemeClr val="bg1"/>
                </a:solidFill>
              </a:rPr>
              <a:t>How </a:t>
            </a:r>
            <a:r>
              <a:rPr lang="en-US" altLang="en-US" dirty="0"/>
              <a:t>do we enter?</a:t>
            </a:r>
          </a:p>
          <a:p>
            <a:pPr marL="511175" indent="-511175">
              <a:lnSpc>
                <a:spcPct val="90000"/>
              </a:lnSpc>
              <a:buFont typeface="+mj-lt"/>
              <a:buAutoNum type="arabicPeriod"/>
            </a:pPr>
            <a:endParaRPr lang="en-US" altLang="en-US" dirty="0">
              <a:solidFill>
                <a:schemeClr val="bg1"/>
              </a:solidFill>
            </a:endParaRPr>
          </a:p>
          <a:p>
            <a:pPr marL="0" indent="0">
              <a:lnSpc>
                <a:spcPct val="90000"/>
              </a:lnSpc>
              <a:buNone/>
            </a:pPr>
            <a:r>
              <a:rPr lang="en-US" altLang="en-US" dirty="0"/>
              <a:t>“</a:t>
            </a:r>
            <a:r>
              <a:rPr lang="en-US" altLang="en-US" dirty="0">
                <a:latin typeface="Arial Rounded MT Bold" panose="020F0704030504030204" pitchFamily="34" charset="0"/>
              </a:rPr>
              <a:t>rested from his own works”</a:t>
            </a:r>
            <a:endParaRPr lang="en-US" altLang="en-US" dirty="0">
              <a:solidFill>
                <a:schemeClr val="bg1"/>
              </a:solidFill>
            </a:endParaRPr>
          </a:p>
        </p:txBody>
      </p:sp>
    </p:spTree>
    <p:extLst>
      <p:ext uri="{BB962C8B-B14F-4D97-AF65-F5344CB8AC3E}">
        <p14:creationId xmlns:p14="http://schemas.microsoft.com/office/powerpoint/2010/main" val="18917684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r>
              <a:rPr lang="en-US" dirty="0"/>
              <a:t>Across Africa and Asia, millions of people in historically unengaged people groups are now in rapidly growing Disciple Making Movements. In 2000 there were 6 such movements, today there are now 1,035!</a:t>
            </a:r>
            <a:endParaRPr lang="en-US" altLang="en-US" dirty="0">
              <a:solidFill>
                <a:schemeClr val="bg1"/>
              </a:solidFill>
            </a:endParaRPr>
          </a:p>
        </p:txBody>
      </p:sp>
    </p:spTree>
    <p:extLst>
      <p:ext uri="{BB962C8B-B14F-4D97-AF65-F5344CB8AC3E}">
        <p14:creationId xmlns:p14="http://schemas.microsoft.com/office/powerpoint/2010/main" val="32390022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20000"/>
          </a:bodyPr>
          <a:lstStyle/>
          <a:p>
            <a:pPr marL="0" indent="0">
              <a:buNone/>
            </a:pPr>
            <a:r>
              <a:rPr lang="en-US" dirty="0"/>
              <a:t>Across Africa and Asia many thousands of former Muslim clerics have left Islam to become fearless disciples of Messiah.</a:t>
            </a:r>
            <a:br>
              <a:rPr lang="en-US" dirty="0"/>
            </a:br>
            <a:r>
              <a:rPr lang="en-US" dirty="0"/>
              <a:t>Not surprisingly, Christianity’s growth in Africa and Asia is explosive. On average, using data from The Status of Global Christianity, between 2000 to 2020, (7,300 days):</a:t>
            </a:r>
            <a:endParaRPr lang="en-US" altLang="en-US" dirty="0">
              <a:solidFill>
                <a:schemeClr val="bg1"/>
              </a:solidFill>
            </a:endParaRPr>
          </a:p>
        </p:txBody>
      </p:sp>
    </p:spTree>
    <p:extLst>
      <p:ext uri="{BB962C8B-B14F-4D97-AF65-F5344CB8AC3E}">
        <p14:creationId xmlns:p14="http://schemas.microsoft.com/office/powerpoint/2010/main" val="29438464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20000"/>
          </a:bodyPr>
          <a:lstStyle/>
          <a:p>
            <a:r>
              <a:rPr lang="en-US" dirty="0"/>
              <a:t>Africa had 37,825 new Messiah Followers every day over the last 20 years</a:t>
            </a:r>
          </a:p>
          <a:p>
            <a:r>
              <a:rPr lang="en-US" dirty="0"/>
              <a:t>Latin America had 16,988</a:t>
            </a:r>
          </a:p>
          <a:p>
            <a:r>
              <a:rPr lang="en-US" dirty="0"/>
              <a:t>Asia had 13,443</a:t>
            </a:r>
          </a:p>
          <a:p>
            <a:r>
              <a:rPr lang="en-US" dirty="0"/>
              <a:t>North America had 1,999</a:t>
            </a:r>
          </a:p>
          <a:p>
            <a:r>
              <a:rPr lang="en-US" dirty="0"/>
              <a:t>Oceania had 473</a:t>
            </a:r>
          </a:p>
          <a:p>
            <a:r>
              <a:rPr lang="en-US" dirty="0"/>
              <a:t>Europe had 8</a:t>
            </a:r>
          </a:p>
          <a:p>
            <a:r>
              <a:rPr lang="en-US" dirty="0"/>
              <a:t>[ </a:t>
            </a:r>
            <a:r>
              <a:rPr lang="en-US" dirty="0">
                <a:hlinkClick r:id="rId3"/>
              </a:rPr>
              <a:t>Source: Christian Post</a:t>
            </a:r>
            <a:r>
              <a:rPr lang="en-US" dirty="0"/>
              <a:t>]</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6016134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dirty="0"/>
              <a:t>What is it that the churches of the Global South are doing that makes so much difference?</a:t>
            </a:r>
          </a:p>
          <a:p>
            <a:pPr marL="0" indent="0">
              <a:lnSpc>
                <a:spcPct val="90000"/>
              </a:lnSpc>
              <a:buNone/>
            </a:pPr>
            <a:r>
              <a:rPr lang="en-US" b="1" dirty="0"/>
              <a:t>1.  </a:t>
            </a:r>
            <a:r>
              <a:rPr lang="en-US" dirty="0"/>
              <a:t>Abundant, and Bold Prayer</a:t>
            </a:r>
          </a:p>
          <a:p>
            <a:pPr marL="0" indent="0">
              <a:lnSpc>
                <a:spcPct val="90000"/>
              </a:lnSpc>
              <a:buNone/>
            </a:pPr>
            <a:r>
              <a:rPr lang="en-US" dirty="0"/>
              <a:t>2.  Discipling to Conversion</a:t>
            </a:r>
          </a:p>
          <a:p>
            <a:pPr marL="0" indent="0">
              <a:lnSpc>
                <a:spcPct val="90000"/>
              </a:lnSpc>
              <a:buNone/>
            </a:pPr>
            <a:r>
              <a:rPr lang="en-US" dirty="0"/>
              <a:t>3.  Obedience-Based Discipleship</a:t>
            </a:r>
          </a:p>
          <a:p>
            <a:pPr marL="0" indent="0">
              <a:lnSpc>
                <a:spcPct val="90000"/>
              </a:lnSpc>
              <a:buNone/>
            </a:pPr>
            <a:r>
              <a:rPr lang="en-US" b="1" dirty="0"/>
              <a:t>4.  </a:t>
            </a:r>
            <a:r>
              <a:rPr lang="en-US" dirty="0"/>
              <a:t>Empowering Ordinary People for Ministry</a:t>
            </a:r>
            <a:endParaRPr lang="en-US" altLang="en-US" dirty="0">
              <a:solidFill>
                <a:schemeClr val="bg1"/>
              </a:solidFill>
            </a:endParaRPr>
          </a:p>
        </p:txBody>
      </p:sp>
    </p:spTree>
    <p:extLst>
      <p:ext uri="{BB962C8B-B14F-4D97-AF65-F5344CB8AC3E}">
        <p14:creationId xmlns:p14="http://schemas.microsoft.com/office/powerpoint/2010/main" val="30844579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dirty="0"/>
              <a:t>5.  Make Replicating Disciples, not Converts</a:t>
            </a:r>
          </a:p>
          <a:p>
            <a:pPr marL="0" indent="0">
              <a:lnSpc>
                <a:spcPct val="90000"/>
              </a:lnSpc>
              <a:buNone/>
            </a:pPr>
            <a:r>
              <a:rPr lang="en-US" dirty="0"/>
              <a:t>6.  Never Ending </a:t>
            </a:r>
            <a:r>
              <a:rPr lang="en-US"/>
              <a:t>Leadership Training </a:t>
            </a:r>
            <a:r>
              <a:rPr lang="en-US" dirty="0"/>
              <a:t>for All</a:t>
            </a:r>
            <a:endParaRPr lang="en-US" altLang="en-US" dirty="0">
              <a:solidFill>
                <a:schemeClr val="bg1"/>
              </a:solidFill>
            </a:endParaRPr>
          </a:p>
        </p:txBody>
      </p:sp>
    </p:spTree>
    <p:extLst>
      <p:ext uri="{BB962C8B-B14F-4D97-AF65-F5344CB8AC3E}">
        <p14:creationId xmlns:p14="http://schemas.microsoft.com/office/powerpoint/2010/main" val="6175601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baseline="30000" dirty="0"/>
              <a:t>MJ4.11 </a:t>
            </a:r>
            <a:r>
              <a:rPr lang="en-US" dirty="0"/>
              <a:t>Therefore, let us do our best to enter that rest; so that no one will fall short because of the same kind of disobedience.</a:t>
            </a:r>
            <a:endParaRPr lang="en-US" altLang="en-US" dirty="0">
              <a:solidFill>
                <a:schemeClr val="bg1"/>
              </a:solidFill>
            </a:endParaRPr>
          </a:p>
        </p:txBody>
      </p:sp>
    </p:spTree>
    <p:extLst>
      <p:ext uri="{BB962C8B-B14F-4D97-AF65-F5344CB8AC3E}">
        <p14:creationId xmlns:p14="http://schemas.microsoft.com/office/powerpoint/2010/main" val="39853583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3" name="Picture 2">
            <a:extLst>
              <a:ext uri="{FF2B5EF4-FFF2-40B4-BE49-F238E27FC236}">
                <a16:creationId xmlns:a16="http://schemas.microsoft.com/office/drawing/2014/main" id="{CCA04238-2A4C-44B6-8E3E-66165B1B2424}"/>
              </a:ext>
            </a:extLst>
          </p:cNvPr>
          <p:cNvPicPr>
            <a:picLocks noChangeAspect="1"/>
          </p:cNvPicPr>
          <p:nvPr/>
        </p:nvPicPr>
        <p:blipFill>
          <a:blip r:embed="rId3"/>
          <a:stretch>
            <a:fillRect/>
          </a:stretch>
        </p:blipFill>
        <p:spPr>
          <a:xfrm>
            <a:off x="1646237" y="168616"/>
            <a:ext cx="5632150" cy="4933950"/>
          </a:xfrm>
          <a:prstGeom prst="rect">
            <a:avLst/>
          </a:prstGeom>
        </p:spPr>
      </p:pic>
    </p:spTree>
    <p:extLst>
      <p:ext uri="{BB962C8B-B14F-4D97-AF65-F5344CB8AC3E}">
        <p14:creationId xmlns:p14="http://schemas.microsoft.com/office/powerpoint/2010/main" val="1998530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sz="40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33726041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432983" y="551789"/>
            <a:ext cx="7912908" cy="4039923"/>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532091" y="498612"/>
            <a:ext cx="7571827" cy="4644887"/>
          </a:xfrm>
        </p:spPr>
        <p:txBody>
          <a:bodyPr>
            <a:normAutofit/>
          </a:bodyPr>
          <a:lstStyle/>
          <a:p>
            <a:pPr marL="0" indent="0">
              <a:lnSpc>
                <a:spcPct val="90000"/>
              </a:lnSpc>
              <a:buNone/>
            </a:pPr>
            <a:endParaRPr lang="en-US" altLang="en-US" dirty="0">
              <a:solidFill>
                <a:schemeClr val="bg1"/>
              </a:solidFill>
            </a:endParaRPr>
          </a:p>
        </p:txBody>
      </p:sp>
      <p:pic>
        <p:nvPicPr>
          <p:cNvPr id="1026" name="Picture 2" descr="The new mini-shelter produced by Avigam, set up in a street in Sderot. (Avigam)">
            <a:extLst>
              <a:ext uri="{FF2B5EF4-FFF2-40B4-BE49-F238E27FC236}">
                <a16:creationId xmlns:a16="http://schemas.microsoft.com/office/drawing/2014/main" id="{4EDF31AA-C2D0-41E3-842B-96F2339A6F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7" y="361950"/>
            <a:ext cx="8316086" cy="46783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B7FE523-BE86-44A4-97A7-557384FE3FD7}"/>
              </a:ext>
            </a:extLst>
          </p:cNvPr>
          <p:cNvSpPr txBox="1"/>
          <p:nvPr/>
        </p:nvSpPr>
        <p:spPr>
          <a:xfrm>
            <a:off x="274637" y="498612"/>
            <a:ext cx="8382000" cy="10772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Rounded MT Bold" pitchFamily="34" charset="0"/>
                <a:ea typeface="+mn-ea"/>
                <a:cs typeface="Arial" charset="0"/>
              </a:rPr>
              <a:t>Gaza Border Residents Get 15-Second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sng"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Rounded MT Bold" pitchFamily="34" charset="0"/>
                <a:ea typeface="+mn-ea"/>
                <a:cs typeface="Arial" charset="0"/>
              </a:rPr>
              <a:t>Mortar</a:t>
            </a:r>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Rounded MT Bold" pitchFamily="34" charset="0"/>
                <a:ea typeface="+mn-ea"/>
                <a:cs typeface="Arial" charset="0"/>
              </a:rPr>
              <a:t> Warning</a:t>
            </a:r>
            <a:r>
              <a:rPr kumimoji="0" lang="en-US" sz="32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   April 11, 2016 </a:t>
            </a:r>
            <a:endParaRPr kumimoji="0" lang="en-US" sz="4400" b="0" i="0" u="none" strike="noStrike" kern="1200" cap="none" spc="0" normalizeH="0" baseline="0" noProof="0" dirty="0">
              <a:ln>
                <a:noFill/>
              </a:ln>
              <a:solidFill>
                <a:srgbClr val="FFFFFF"/>
              </a:solidFill>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3701006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5029200" cy="4933950"/>
          </a:xfrm>
        </p:spPr>
        <p:txBody>
          <a:bodyPr>
            <a:normAutofit lnSpcReduction="10000"/>
          </a:bodyPr>
          <a:lstStyle/>
          <a:p>
            <a:pPr marL="0" indent="0">
              <a:lnSpc>
                <a:spcPct val="90000"/>
              </a:lnSpc>
              <a:buNone/>
            </a:pPr>
            <a:r>
              <a:rPr lang="en-US" dirty="0"/>
              <a:t>A mortar is usually a simple, lightweight, man-portable, muzzle-loaded weapon, They launch explosive shells in high-arcing ballistic trajectories.</a:t>
            </a:r>
            <a:endParaRPr lang="en-US" altLang="en-US" dirty="0">
              <a:solidFill>
                <a:schemeClr val="bg1"/>
              </a:solidFill>
            </a:endParaRPr>
          </a:p>
        </p:txBody>
      </p:sp>
      <p:pic>
        <p:nvPicPr>
          <p:cNvPr id="2050" name="Picture 2" descr="U.S. Army brings the boom: Soldiers conduct mortar fire training ...">
            <a:extLst>
              <a:ext uri="{FF2B5EF4-FFF2-40B4-BE49-F238E27FC236}">
                <a16:creationId xmlns:a16="http://schemas.microsoft.com/office/drawing/2014/main" id="{3D29EC9A-247D-4924-B372-2F1F65D792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1199" y="247650"/>
            <a:ext cx="3153039" cy="485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295955"/>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r"/>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r"/>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123606</TotalTime>
  <Words>4448</Words>
  <Application>Microsoft Office PowerPoint</Application>
  <PresentationFormat>Custom</PresentationFormat>
  <Paragraphs>416</Paragraphs>
  <Slides>70</Slides>
  <Notes>59</Notes>
  <HiddenSlides>0</HiddenSlides>
  <MMClips>2</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70</vt:i4>
      </vt:variant>
    </vt:vector>
  </HeadingPairs>
  <TitlesOfParts>
    <vt:vector size="78" baseType="lpstr">
      <vt:lpstr>Arial</vt:lpstr>
      <vt:lpstr>Arial Rounded MT Bold</vt:lpstr>
      <vt:lpstr>Calibri</vt:lpstr>
      <vt:lpstr>Calibri Light</vt:lpstr>
      <vt:lpstr>David</vt:lpstr>
      <vt:lpstr>1_Default Design</vt:lpstr>
      <vt:lpstr>Office Theme</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3610</cp:revision>
  <dcterms:created xsi:type="dcterms:W3CDTF">2006-04-21T19:34:43Z</dcterms:created>
  <dcterms:modified xsi:type="dcterms:W3CDTF">2020-04-25T13:51:15Z</dcterms:modified>
</cp:coreProperties>
</file>