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9" r:id="rId3"/>
  </p:sldMasterIdLst>
  <p:notesMasterIdLst>
    <p:notesMasterId r:id="rId66"/>
  </p:notesMasterIdLst>
  <p:handoutMasterIdLst>
    <p:handoutMasterId r:id="rId67"/>
  </p:handoutMasterIdLst>
  <p:sldIdLst>
    <p:sldId id="2045" r:id="rId4"/>
    <p:sldId id="61650" r:id="rId5"/>
    <p:sldId id="62360" r:id="rId6"/>
    <p:sldId id="62317" r:id="rId7"/>
    <p:sldId id="61143" r:id="rId8"/>
    <p:sldId id="62335" r:id="rId9"/>
    <p:sldId id="62339" r:id="rId10"/>
    <p:sldId id="62336" r:id="rId11"/>
    <p:sldId id="62338" r:id="rId12"/>
    <p:sldId id="62351" r:id="rId13"/>
    <p:sldId id="62364" r:id="rId14"/>
    <p:sldId id="62307" r:id="rId15"/>
    <p:sldId id="62328" r:id="rId16"/>
    <p:sldId id="62349" r:id="rId17"/>
    <p:sldId id="61614" r:id="rId18"/>
    <p:sldId id="61615" r:id="rId19"/>
    <p:sldId id="62308" r:id="rId20"/>
    <p:sldId id="62316" r:id="rId21"/>
    <p:sldId id="62309" r:id="rId22"/>
    <p:sldId id="62340" r:id="rId23"/>
    <p:sldId id="62312" r:id="rId24"/>
    <p:sldId id="62314" r:id="rId25"/>
    <p:sldId id="62325" r:id="rId26"/>
    <p:sldId id="62342" r:id="rId27"/>
    <p:sldId id="62326" r:id="rId28"/>
    <p:sldId id="62319" r:id="rId29"/>
    <p:sldId id="62321" r:id="rId30"/>
    <p:sldId id="62315" r:id="rId31"/>
    <p:sldId id="62343" r:id="rId32"/>
    <p:sldId id="62320" r:id="rId33"/>
    <p:sldId id="62322" r:id="rId34"/>
    <p:sldId id="62348" r:id="rId35"/>
    <p:sldId id="62361" r:id="rId36"/>
    <p:sldId id="62323" r:id="rId37"/>
    <p:sldId id="62324" r:id="rId38"/>
    <p:sldId id="62330" r:id="rId39"/>
    <p:sldId id="61633" r:id="rId40"/>
    <p:sldId id="62331" r:id="rId41"/>
    <p:sldId id="62332" r:id="rId42"/>
    <p:sldId id="62334" r:id="rId43"/>
    <p:sldId id="62341" r:id="rId44"/>
    <p:sldId id="62329" r:id="rId45"/>
    <p:sldId id="62327" r:id="rId46"/>
    <p:sldId id="62333" r:id="rId47"/>
    <p:sldId id="62357" r:id="rId48"/>
    <p:sldId id="62345" r:id="rId49"/>
    <p:sldId id="62346" r:id="rId50"/>
    <p:sldId id="62347" r:id="rId51"/>
    <p:sldId id="61631" r:id="rId52"/>
    <p:sldId id="62337" r:id="rId53"/>
    <p:sldId id="62352" r:id="rId54"/>
    <p:sldId id="61624" r:id="rId55"/>
    <p:sldId id="62353" r:id="rId56"/>
    <p:sldId id="62356" r:id="rId57"/>
    <p:sldId id="62354" r:id="rId58"/>
    <p:sldId id="61651" r:id="rId59"/>
    <p:sldId id="62358" r:id="rId60"/>
    <p:sldId id="62359" r:id="rId61"/>
    <p:sldId id="61444" r:id="rId62"/>
    <p:sldId id="62362" r:id="rId63"/>
    <p:sldId id="62363" r:id="rId64"/>
    <p:sldId id="256" r:id="rId6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00"/>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99" autoAdjust="0"/>
  </p:normalViewPr>
  <p:slideViewPr>
    <p:cSldViewPr>
      <p:cViewPr varScale="1">
        <p:scale>
          <a:sx n="107" d="100"/>
          <a:sy n="107" d="100"/>
        </p:scale>
        <p:origin x="126"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05.01-03.Part 2 Cohen with Compassion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18,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05.01-03.Part 2 Cohen with Compassion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July 18,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dVtbWtN9-zA&amp;feature=youtu.b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sraeltoday.co.il/read/the-only-way-to-beat-big-brother-in-israel/?utm_source=acfs&amp;utm_medium=email&amp;utm_term=all&amp;utm_campaign=newsletter-2020-07-1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sraeltoday.co.il/read/the-only-way-to-beat-big-brother-in-israel/?utm_source=acfs&amp;utm_medium=email&amp;utm_term=all&amp;utm_campaign=newsletter-2020-07-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sraeltoday.co.il/read/the-only-way-to-beat-big-brother-in-israel/?utm_source=acfs&amp;utm_medium=email&amp;utm_term=all&amp;utm_campaign=newsletter-2020-07-1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05.01-03.Part 2 Cohen with Compassion </a:t>
            </a:r>
          </a:p>
        </p:txBody>
      </p:sp>
      <p:sp>
        <p:nvSpPr>
          <p:cNvPr id="5" name="Rectangle 3"/>
          <p:cNvSpPr>
            <a:spLocks noGrp="1" noChangeArrowheads="1"/>
          </p:cNvSpPr>
          <p:nvPr>
            <p:ph type="dt" idx="1"/>
          </p:nvPr>
        </p:nvSpPr>
        <p:spPr>
          <a:ln/>
        </p:spPr>
        <p:txBody>
          <a:bodyPr/>
          <a:lstStyle/>
          <a:p>
            <a:r>
              <a:rPr lang="en-US" altLang="en-US">
                <a:solidFill>
                  <a:prstClr val="white"/>
                </a:solidFill>
              </a:rPr>
              <a:t>July 18,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zoom meetings Thursday.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05.01-03.Part 2 Cohen with Compassion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18,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60087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Branding Committees </a:t>
            </a:r>
            <a:r>
              <a:rPr lang="en-US"/>
              <a:t>few volunteers.</a:t>
            </a:r>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024330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hlinkClick r:id="rId3"/>
              </a:rPr>
              <a:t>https://www.templeinstitute.org/new-location.htm</a:t>
            </a:r>
            <a:r>
              <a:rPr lang="en-US" sz="1100" dirty="0"/>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05.01-03.Part 2 Cohen with Compassion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18,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53554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36553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881477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05.01-03.Part 2 Cohen with Compassion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18,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8308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05.01-03.Part 2 Cohen with Compassion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18,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55489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05.01-03.Part 2 Cohen with Compassion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18,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95001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someone we CAN approach for redemption.  The Cohen </a:t>
            </a:r>
            <a:r>
              <a:rPr lang="en-US" dirty="0" err="1"/>
              <a:t>Gadol</a:t>
            </a:r>
            <a:r>
              <a:rPr lang="en-US" dirty="0"/>
              <a:t> has the role of a shepherd.</a:t>
            </a:r>
          </a:p>
          <a:p>
            <a:r>
              <a:rPr lang="en-US" dirty="0"/>
              <a:t>Empathy, mercy, gentleness with my toxicity and delusions.   Yeshua, gentle Cohen/priest shepherd.</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978045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Priestly work of shepherding</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409652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a:t>Jai Cohen</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141070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05.01-03.Part 2 Cohen with Compassion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18,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6388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799"/>
            <a:ext cx="6324600" cy="4570414"/>
          </a:xfrm>
        </p:spPr>
        <p:txBody>
          <a:bodyPr/>
          <a:lstStyle/>
          <a:p>
            <a:r>
              <a:rPr lang="en-US" sz="1800" dirty="0"/>
              <a:t>My shepherd ~ my cohen.  Carrying me to the safe place, the holy place, where I can’t get to otherwise.</a:t>
            </a:r>
          </a:p>
          <a:p>
            <a:r>
              <a:rPr lang="en-US" sz="1800" dirty="0"/>
              <a:t>Sheep are dumb: not good at directions, not good at finding safe forage, all depends on the shepherd.  We are not good at getting to the Holy Place.</a:t>
            </a:r>
          </a:p>
          <a:p>
            <a:r>
              <a:rPr lang="en-US" sz="1800" dirty="0"/>
              <a:t>Lack </a:t>
            </a:r>
            <a:r>
              <a:rPr lang="en-US" sz="1800" u="sng" dirty="0"/>
              <a:t>nothing</a:t>
            </a:r>
            <a:r>
              <a:rPr lang="en-US" sz="1800" dirty="0"/>
              <a:t>: Do you lack nothing?  This is the phrase that precipitated this message.  What might we lack?   Ache in your heart?  Wayward and/or estranged loved ones, spouse, children, friends, job, finances, spiritual weakness, sin.  Heart breaks.  Gnawing pain, loss.  Health, financial security.  How do you </a:t>
            </a:r>
            <a:r>
              <a:rPr lang="en-US" sz="1800" u="sng" dirty="0"/>
              <a:t>need</a:t>
            </a:r>
            <a:r>
              <a:rPr lang="en-US" sz="1800" dirty="0"/>
              <a:t> to be carried?  We have no </a:t>
            </a:r>
            <a:r>
              <a:rPr lang="en-US" sz="1800" u="sng" dirty="0"/>
              <a:t>needs??!</a:t>
            </a:r>
            <a:r>
              <a:rPr lang="en-US" sz="1800" dirty="0"/>
              <a:t>    </a:t>
            </a:r>
            <a:r>
              <a:rPr lang="en-US" sz="1800" u="sng" dirty="0"/>
              <a:t>Really?</a:t>
            </a:r>
            <a:endParaRPr lang="en-US" sz="1800" dirty="0"/>
          </a:p>
          <a:p>
            <a:r>
              <a:rPr lang="en-US" sz="1800" dirty="0"/>
              <a:t>Ira and Gloria Brawer presented RTF a few years ago.  Referred to a promise in scripture.  Good promise, but no help unless believe it.  </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147140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190999"/>
            <a:ext cx="5973762" cy="4494213"/>
          </a:xfrm>
        </p:spPr>
        <p:txBody>
          <a:bodyPr/>
          <a:lstStyle/>
          <a:p>
            <a:r>
              <a:rPr lang="en-US" dirty="0"/>
              <a:t>You have heard me talk about my birth family, and mother/women issues.  Bill </a:t>
            </a:r>
            <a:r>
              <a:rPr lang="en-US" dirty="0" err="1"/>
              <a:t>Gothard</a:t>
            </a:r>
            <a:r>
              <a:rPr lang="en-US" dirty="0"/>
              <a:t> urged me to memorize scripture.  So I memorized Prov 31, in Hebrew.  Meditated on it.  But I was still wrestling with lack of joyful release.</a:t>
            </a:r>
          </a:p>
          <a:p>
            <a:r>
              <a:rPr lang="en-US" dirty="0"/>
              <a:t>Ira Brawer, RTF, said the key spiritual help from scripture is not just reading, but believing it. BELIEVING IT.   Sometimes just decide to believe.</a:t>
            </a:r>
          </a:p>
          <a:p>
            <a:r>
              <a:rPr lang="en-US" dirty="0"/>
              <a:t>At times in </a:t>
            </a:r>
            <a:r>
              <a:rPr lang="en-US" dirty="0" err="1"/>
              <a:t>Sozo</a:t>
            </a:r>
            <a:r>
              <a:rPr lang="en-US" dirty="0"/>
              <a:t>, when person has a great wound, and we ask them to forgive, we say, </a:t>
            </a:r>
            <a:r>
              <a:rPr lang="en-US" dirty="0">
                <a:solidFill>
                  <a:srgbClr val="C00000"/>
                </a:solidFill>
              </a:rPr>
              <a:t>“Can you commit to that as a belief, as a grid,” that G-d will develop as an emotional bottom line?         “I don’t feel it.”</a:t>
            </a:r>
          </a:p>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507064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798"/>
            <a:ext cx="6248400" cy="4800601"/>
          </a:xfrm>
        </p:spPr>
        <p:txBody>
          <a:bodyPr/>
          <a:lstStyle/>
          <a:p>
            <a:r>
              <a:rPr lang="en-US" dirty="0"/>
              <a:t>I lack nothing…by faith.</a:t>
            </a:r>
          </a:p>
          <a:p>
            <a:r>
              <a:rPr lang="en-US" dirty="0"/>
              <a:t>About that unbelieving relative, that estranged loved one, that sin, bad habit, weakness?</a:t>
            </a:r>
          </a:p>
          <a:p>
            <a:r>
              <a:rPr lang="en-US" dirty="0"/>
              <a:t>Believe G-d is working.  You are NOT bereft.  You lack nothing.  G-d reigns. </a:t>
            </a:r>
          </a:p>
          <a:p>
            <a:r>
              <a:rPr lang="en-US" dirty="0"/>
              <a:t>Halleluyah, for the L-</a:t>
            </a:r>
            <a:r>
              <a:rPr lang="en-US" dirty="0" err="1"/>
              <a:t>rd</a:t>
            </a:r>
            <a:r>
              <a:rPr lang="en-US" dirty="0"/>
              <a:t> G-d Almighty reigns. </a:t>
            </a:r>
          </a:p>
          <a:p>
            <a:pPr algn="r"/>
            <a:r>
              <a:rPr lang="en-US" dirty="0"/>
              <a:t>Believe it in </a:t>
            </a:r>
            <a:r>
              <a:rPr lang="en-US" u="sng" dirty="0"/>
              <a:t>that</a:t>
            </a:r>
            <a:r>
              <a:rPr lang="en-US" dirty="0"/>
              <a:t> issue.     </a:t>
            </a:r>
            <a:r>
              <a:rPr lang="he-IL" sz="2400" b="1" dirty="0">
                <a:latin typeface="David" panose="020E0502060401010101" pitchFamily="34" charset="-79"/>
                <a:cs typeface="David" panose="020E0502060401010101" pitchFamily="34" charset="-79"/>
              </a:rPr>
              <a:t>מלך יי אלהינו</a:t>
            </a:r>
            <a:r>
              <a:rPr lang="en-US" sz="2400" b="1" dirty="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הללויה כי</a:t>
            </a:r>
            <a:endParaRPr lang="en-US" sz="2400" b="1" dirty="0">
              <a:latin typeface="David" panose="020E0502060401010101" pitchFamily="34" charset="-79"/>
              <a:cs typeface="David" panose="020E0502060401010101" pitchFamily="34" charset="-79"/>
            </a:endParaRPr>
          </a:p>
          <a:p>
            <a:r>
              <a:rPr lang="en-US" dirty="0"/>
              <a:t>Unseen, but working.  Sometimes, when I walk into a secular environment, or a believing one…</a:t>
            </a:r>
          </a:p>
          <a:p>
            <a:endParaRPr lang="en-US" sz="600" dirty="0"/>
          </a:p>
          <a:p>
            <a:endParaRPr lang="en-US" sz="600" dirty="0"/>
          </a:p>
          <a:p>
            <a:r>
              <a:rPr lang="en-US" dirty="0"/>
              <a:t>Can you commit to that as a belief, as a grid, as a emotional bottom line?  “I don’t feel it.”</a:t>
            </a:r>
          </a:p>
          <a:p>
            <a:r>
              <a:rPr lang="en-US" dirty="0"/>
              <a:t>Key to filling with the Spirit/Ruakh.  Cohen carry.</a:t>
            </a:r>
          </a:p>
          <a:p>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342768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a:xfrm>
            <a:off x="304800" y="4114798"/>
            <a:ext cx="6248400" cy="4800601"/>
          </a:xfrm>
        </p:spPr>
        <p:txBody>
          <a:bodyPr/>
          <a:lstStyle/>
          <a:p>
            <a:r>
              <a:rPr lang="en-US" dirty="0"/>
              <a:t>Work of the compassionate cohen: </a:t>
            </a:r>
          </a:p>
          <a:p>
            <a:r>
              <a:rPr lang="en-US" dirty="0"/>
              <a:t>Grassy pasture…lush meadow, grass between your toes</a:t>
            </a:r>
          </a:p>
          <a:p>
            <a:r>
              <a:rPr lang="en-US" dirty="0"/>
              <a:t>Quiet waters…my life is turbulent!  </a:t>
            </a:r>
          </a:p>
          <a:p>
            <a:endParaRPr lang="en-US" sz="600" dirty="0"/>
          </a:p>
          <a:p>
            <a:r>
              <a:rPr lang="en-US" dirty="0"/>
              <a:t>Can you commit to that as a belief, as a grid, as a emotional bottom line?  “I don’t feel it.”</a:t>
            </a:r>
          </a:p>
          <a:p>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030943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12296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399"/>
            <a:ext cx="6156325" cy="4572001"/>
          </a:xfrm>
        </p:spPr>
        <p:txBody>
          <a:bodyPr/>
          <a:lstStyle/>
          <a:p>
            <a:r>
              <a:rPr lang="en-US" dirty="0"/>
              <a:t>Work of the compassionate cohen: </a:t>
            </a:r>
          </a:p>
          <a:p>
            <a:r>
              <a:rPr lang="en-US" dirty="0"/>
              <a:t>Inner person: </a:t>
            </a:r>
            <a:r>
              <a:rPr lang="en-US" dirty="0" err="1"/>
              <a:t>Nafshi</a:t>
            </a:r>
            <a:r>
              <a:rPr lang="en-US" dirty="0"/>
              <a:t> </a:t>
            </a:r>
            <a:r>
              <a:rPr lang="he-IL" b="1" dirty="0">
                <a:latin typeface="David" panose="020E0502060401010101" pitchFamily="34" charset="-79"/>
                <a:cs typeface="David" panose="020E0502060401010101" pitchFamily="34" charset="-79"/>
              </a:rPr>
              <a:t>נפשי</a:t>
            </a:r>
            <a:r>
              <a:rPr lang="en-US" dirty="0"/>
              <a:t> mind, will, emotions.  Love, joy, peace.</a:t>
            </a:r>
          </a:p>
          <a:p>
            <a:r>
              <a:rPr lang="en-US" dirty="0"/>
              <a:t>I’m believing and receiving.  Faith guy?  Sort of.  Not for a </a:t>
            </a:r>
            <a:r>
              <a:rPr lang="en-US" dirty="0" err="1"/>
              <a:t>rolex</a:t>
            </a:r>
            <a:r>
              <a:rPr lang="en-US" dirty="0"/>
              <a:t> or a big gold ring, but for a ring of fire.  Deep breath and look up!  “I’m offended.”</a:t>
            </a:r>
          </a:p>
          <a:p>
            <a:r>
              <a:rPr lang="en-US" dirty="0"/>
              <a:t>For His Names sake.  Rabbi, my mind, my attitudes, my bitterness, my impurity, my anger.  </a:t>
            </a:r>
          </a:p>
          <a:p>
            <a:r>
              <a:rPr lang="en-US" dirty="0"/>
              <a:t>For His Names sake, confidence!!  We repent to glorify Him, not just get His help with our problems!</a:t>
            </a:r>
            <a:endParaRPr lang="en-US" sz="1200" dirty="0"/>
          </a:p>
          <a:p>
            <a:r>
              <a:rPr lang="en-US" dirty="0"/>
              <a:t>Can you commit to that as a belief, as a grid, as a emotional bottom line?  “I don’t feel it.”</a:t>
            </a:r>
          </a:p>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29324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0999"/>
            <a:ext cx="6324600" cy="4494214"/>
          </a:xfrm>
        </p:spPr>
        <p:txBody>
          <a:bodyPr/>
          <a:lstStyle/>
          <a:p>
            <a:r>
              <a:rPr lang="en-US" dirty="0"/>
              <a:t>First of six negatives: Valley of wolves, bears, cayotes, snakes </a:t>
            </a:r>
          </a:p>
          <a:p>
            <a:r>
              <a:rPr lang="en-US" dirty="0"/>
              <a:t>No disaster…COVID jobs.   Turned down CARES $, didn’t apply, thought…might be the end.  </a:t>
            </a:r>
          </a:p>
          <a:p>
            <a:r>
              <a:rPr lang="en-US" dirty="0"/>
              <a:t>My dear mother was constantly expecting bankruptcy family business.  I chose to receive her spirit: expecting disaster, panic.  </a:t>
            </a:r>
          </a:p>
          <a:p>
            <a:r>
              <a:rPr lang="en-US" dirty="0"/>
              <a:t>You are with me.  That’s the part that’s hard to describe to the world.  </a:t>
            </a:r>
          </a:p>
          <a:p>
            <a:r>
              <a:rPr lang="en-US" dirty="0"/>
              <a:t>Can you commit to that as a belief, as a grid, as a emotional bottom line?  “I don’t feel it.”</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632287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0"/>
            <a:ext cx="6156325" cy="4191000"/>
          </a:xfrm>
        </p:spPr>
        <p:txBody>
          <a:bodyPr/>
          <a:lstStyle/>
          <a:p>
            <a:r>
              <a:rPr lang="en-US" sz="1400" dirty="0"/>
              <a:t>https://youtu.be/dVtbWtN9-zA</a:t>
            </a:r>
          </a:p>
          <a:p>
            <a:r>
              <a:rPr lang="en-US" sz="1400" dirty="0">
                <a:solidFill>
                  <a:srgbClr val="073763"/>
                </a:solidFill>
                <a:effectLst/>
              </a:rPr>
              <a:t>interestingly, when it's playing the </a:t>
            </a:r>
            <a:r>
              <a:rPr lang="en-US" sz="1400" dirty="0" err="1">
                <a:solidFill>
                  <a:srgbClr val="073763"/>
                </a:solidFill>
                <a:effectLst/>
              </a:rPr>
              <a:t>url</a:t>
            </a:r>
            <a:r>
              <a:rPr lang="en-US" sz="1400" dirty="0">
                <a:solidFill>
                  <a:srgbClr val="073763"/>
                </a:solidFill>
                <a:effectLst/>
              </a:rPr>
              <a:t> changes to </a:t>
            </a:r>
          </a:p>
          <a:p>
            <a:r>
              <a:rPr lang="en-US" sz="1400" dirty="0">
                <a:solidFill>
                  <a:srgbClr val="073763"/>
                </a:solidFill>
                <a:effectLst/>
                <a:hlinkClick r:id="rId3"/>
              </a:rPr>
              <a:t>https://www.youtube.com/watch?v=dVtbWtN9-zA&amp;feature=youtu.be</a:t>
            </a:r>
            <a:r>
              <a:rPr lang="en-US" sz="1400" dirty="0">
                <a:solidFill>
                  <a:srgbClr val="073763"/>
                </a:solidFill>
                <a:effectLst/>
              </a:rPr>
              <a:t>​</a:t>
            </a:r>
          </a:p>
          <a:p>
            <a:r>
              <a:rPr lang="en-US" dirty="0">
                <a:solidFill>
                  <a:srgbClr val="073763"/>
                </a:solidFill>
              </a:rPr>
              <a:t>Continue to read this </a:t>
            </a:r>
            <a:r>
              <a:rPr lang="en-US" dirty="0" err="1">
                <a:solidFill>
                  <a:srgbClr val="073763"/>
                </a:solidFill>
              </a:rPr>
              <a:t>mizmor</a:t>
            </a:r>
            <a:r>
              <a:rPr lang="en-US" dirty="0">
                <a:solidFill>
                  <a:srgbClr val="073763"/>
                </a:solidFill>
              </a:rPr>
              <a:t>/psalm with FAITH</a:t>
            </a:r>
            <a:endParaRPr lang="en-US" dirty="0">
              <a:solidFill>
                <a:srgbClr val="073763"/>
              </a:solidFill>
              <a:effectLst/>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018606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1000"/>
            <a:ext cx="6096000" cy="4419600"/>
          </a:xfrm>
        </p:spPr>
        <p:txBody>
          <a:bodyPr/>
          <a:lstStyle/>
          <a:p>
            <a:r>
              <a:rPr lang="en-US" dirty="0"/>
              <a:t>Affirm this and have joy.</a:t>
            </a:r>
          </a:p>
          <a:p>
            <a:r>
              <a:rPr lang="en-US" dirty="0"/>
              <a:t>Messiah the Cohen/priest is carrying you!</a:t>
            </a:r>
          </a:p>
          <a:p>
            <a:r>
              <a:rPr lang="en-US" dirty="0"/>
              <a:t>Can you commit to that as a belief, as a grid, as a emotional bottom line?  “I don’t feel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05.01-03.Part 2 Cohen with Compassion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18,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3061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a:t>Jai Cohen</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2382285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399"/>
            <a:ext cx="6232525" cy="4341814"/>
          </a:xfrm>
        </p:spPr>
        <p:txBody>
          <a:bodyPr/>
          <a:lstStyle/>
          <a:p>
            <a:r>
              <a:rPr lang="en-US" dirty="0"/>
              <a:t>2</a:t>
            </a:r>
            <a:r>
              <a:rPr lang="en-US" baseline="30000" dirty="0"/>
              <a:t>nd</a:t>
            </a:r>
            <a:r>
              <a:rPr lang="en-US" dirty="0"/>
              <a:t> negative.  Rod: for protection, discipline, inspection</a:t>
            </a:r>
          </a:p>
          <a:p>
            <a:r>
              <a:rPr lang="en-US" dirty="0"/>
              <a:t>Keller 93-96</a:t>
            </a:r>
          </a:p>
          <a:p>
            <a:r>
              <a:rPr lang="en-US" dirty="0"/>
              <a:t>Table before me </a:t>
            </a:r>
            <a:r>
              <a:rPr lang="en-US" i="1" dirty="0" err="1"/>
              <a:t>neged</a:t>
            </a:r>
            <a:r>
              <a:rPr lang="en-US" dirty="0"/>
              <a:t> same words as “Wife is helper </a:t>
            </a:r>
            <a:r>
              <a:rPr lang="en-US" dirty="0" err="1"/>
              <a:t>negedo</a:t>
            </a:r>
            <a:r>
              <a:rPr lang="en-US" dirty="0"/>
              <a:t>” in his presence.</a:t>
            </a:r>
          </a:p>
          <a:p>
            <a:r>
              <a:rPr lang="en-US" dirty="0"/>
              <a:t>3</a:t>
            </a:r>
            <a:r>
              <a:rPr lang="en-US" baseline="30000" dirty="0"/>
              <a:t>rd</a:t>
            </a:r>
            <a:r>
              <a:rPr lang="en-US" dirty="0"/>
              <a:t> negative Enemies can be intimately near, people hurt and betray,  G-d sets a feast.</a:t>
            </a:r>
          </a:p>
          <a:p>
            <a:r>
              <a:rPr lang="en-US" dirty="0"/>
              <a:t>How, LOOK to Him in FAITH.  He’s the active cohen!</a:t>
            </a:r>
          </a:p>
          <a:p>
            <a:r>
              <a:rPr lang="en-US" dirty="0"/>
              <a:t>A table is typically a place of people &gt; one.  Family, friends.  Prepare such!   More on community soon.</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942132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400"/>
            <a:ext cx="6232525" cy="4495800"/>
          </a:xfrm>
        </p:spPr>
        <p:txBody>
          <a:bodyPr/>
          <a:lstStyle/>
          <a:p>
            <a:r>
              <a:rPr lang="en-US" dirty="0"/>
              <a:t>In Ein </a:t>
            </a:r>
            <a:r>
              <a:rPr lang="en-US" dirty="0" err="1"/>
              <a:t>Gedi</a:t>
            </a:r>
            <a:r>
              <a:rPr lang="en-US" dirty="0"/>
              <a:t> park when I was 21.  Mitigates heat.</a:t>
            </a:r>
          </a:p>
          <a:p>
            <a:r>
              <a:rPr lang="en-US" dirty="0"/>
              <a:t>Here is the spirit /</a:t>
            </a:r>
            <a:r>
              <a:rPr lang="en-US" dirty="0" err="1"/>
              <a:t>ruakh</a:t>
            </a:r>
            <a:r>
              <a:rPr lang="en-US" dirty="0"/>
              <a:t> filling.  This context of faith-surrender:</a:t>
            </a:r>
          </a:p>
          <a:p>
            <a:pPr marL="457200" indent="-457200">
              <a:buAutoNum type="arabicPeriod"/>
            </a:pPr>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839654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1716990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stop here, but much more…</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832680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240773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399"/>
            <a:ext cx="6232525" cy="4341814"/>
          </a:xfrm>
        </p:spPr>
        <p:txBody>
          <a:bodyPr/>
          <a:lstStyle/>
          <a:p>
            <a:r>
              <a:rPr lang="en-US" dirty="0"/>
              <a:t>House of Adoni.</a:t>
            </a:r>
          </a:p>
          <a:p>
            <a:r>
              <a:rPr lang="en-US" dirty="0"/>
              <a:t>Houses usually more than one occupant.  Even if just you and </a:t>
            </a:r>
            <a:r>
              <a:rPr lang="en-US" cap="small" dirty="0"/>
              <a:t>Adoni </a:t>
            </a:r>
            <a:r>
              <a:rPr lang="en-US" dirty="0"/>
              <a:t>Yeshua, the cohen-shepherd.</a:t>
            </a:r>
          </a:p>
          <a:p>
            <a:r>
              <a:rPr lang="en-US" dirty="0"/>
              <a:t>Message of Messiah generally presented as love and kindness to a household, community…</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994626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Salvation of Yeshua in community.</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810404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224824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549643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76635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Jai Cohen original</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797810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1620538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594981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007531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401019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 works through systems: circulatory, respiratory, nervous, digestive…</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2875436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05.01-03.Part 2 Cohen with Compassion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July 18,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82702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Jonathan </a:t>
            </a:r>
            <a:r>
              <a:rPr lang="en-US" dirty="0" err="1"/>
              <a:t>Bernis</a:t>
            </a:r>
            <a:r>
              <a:rPr lang="en-US" dirty="0"/>
              <a:t> breakthrough guy.  Eastern European festivals started </a:t>
            </a:r>
            <a:r>
              <a:rPr lang="en-US" dirty="0" err="1"/>
              <a:t>Congs</a:t>
            </a:r>
            <a:r>
              <a:rPr lang="en-US" dirty="0"/>
              <a:t> multiplied.   David and Philip </a:t>
            </a:r>
            <a:r>
              <a:rPr lang="en-US" dirty="0" err="1"/>
              <a:t>Bouryi</a:t>
            </a:r>
            <a:r>
              <a:rPr lang="en-US" dirty="0"/>
              <a:t> here spiritual grandchildren of </a:t>
            </a:r>
            <a:r>
              <a:rPr lang="en-US" dirty="0" err="1"/>
              <a:t>Bernis</a:t>
            </a:r>
            <a:r>
              <a:rPr lang="en-US" dirty="0"/>
              <a:t>.  </a:t>
            </a:r>
          </a:p>
          <a:p>
            <a:r>
              <a:rPr lang="en-US" dirty="0" err="1"/>
              <a:t>Bernis</a:t>
            </a:r>
            <a:r>
              <a:rPr lang="en-US" dirty="0"/>
              <a:t> started E. Eur. Movement, Stewart Winograd took nucleus and started Minsk Cong.  </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7691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340708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Jewish Messianic terminology, so please bear with me in this</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629569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chemeClr val="bg1"/>
                </a:solidFill>
              </a:rPr>
              <a:t>https://www.growleader.com/what-we-do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chemeClr val="bg1"/>
                </a:solidFill>
              </a:rPr>
              <a:t>Scroll down a bit</a:t>
            </a:r>
          </a:p>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84505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0988856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400"/>
            <a:ext cx="6232525" cy="4495800"/>
          </a:xfrm>
        </p:spPr>
        <p:txBody>
          <a:bodyPr/>
          <a:lstStyle/>
          <a:p>
            <a:pPr marL="0" indent="0">
              <a:buNone/>
            </a:pPr>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763476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2974926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spammed to you</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147660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400"/>
            <a:ext cx="6232525" cy="4495800"/>
          </a:xfrm>
        </p:spPr>
        <p:txBody>
          <a:bodyPr/>
          <a:lstStyle/>
          <a:p>
            <a:pPr marL="0" indent="0">
              <a:buNone/>
            </a:pPr>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478132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minutes/comment</a:t>
            </a:r>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491677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709888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7272855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992882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14274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114799"/>
            <a:ext cx="6248400" cy="4876801"/>
          </a:xfrm>
        </p:spPr>
        <p:txBody>
          <a:bodyPr/>
          <a:lstStyle/>
          <a:p>
            <a:pPr algn="l"/>
            <a:r>
              <a:rPr lang="en-US" b="1" i="0" dirty="0">
                <a:solidFill>
                  <a:srgbClr val="222222"/>
                </a:solidFill>
                <a:effectLst/>
              </a:rPr>
              <a:t>Early this morning, [Friday, July 17,2020] the office at our synagogue was broken into.  The glass in the door was shattered.  The alarm was sounded, yet I am well-pleased to report that nothing was damaged or taken, Baruch </a:t>
            </a:r>
            <a:r>
              <a:rPr lang="en-US" b="1" i="0" dirty="0" err="1">
                <a:solidFill>
                  <a:srgbClr val="222222"/>
                </a:solidFill>
                <a:effectLst/>
              </a:rPr>
              <a:t>HaShem</a:t>
            </a:r>
            <a:r>
              <a:rPr lang="en-US" b="1" i="0" dirty="0">
                <a:solidFill>
                  <a:srgbClr val="222222"/>
                </a:solidFill>
                <a:effectLst/>
              </a:rPr>
              <a:t>.</a:t>
            </a:r>
          </a:p>
          <a:p>
            <a:pPr algn="l"/>
            <a:r>
              <a:rPr lang="en-US" b="1" i="0" dirty="0">
                <a:solidFill>
                  <a:srgbClr val="222222"/>
                </a:solidFill>
                <a:effectLst/>
              </a:rPr>
              <a:t>The police suspect it was a hate crime.</a:t>
            </a:r>
          </a:p>
          <a:p>
            <a:pPr algn="l"/>
            <a:r>
              <a:rPr lang="en-US" b="1" i="0" dirty="0">
                <a:solidFill>
                  <a:srgbClr val="222222"/>
                </a:solidFill>
                <a:effectLst/>
              </a:rPr>
              <a:t>I have been in contact with the FBI as well as the Nevada chapter of the ADL.  We have a good (if not uneasy) relationship, and it is getting better as she sees manifest the love we have for the Jewish people here.</a:t>
            </a:r>
          </a:p>
          <a:p>
            <a:pPr algn="l"/>
            <a:r>
              <a:rPr lang="en-US" b="1" i="0" dirty="0">
                <a:solidFill>
                  <a:srgbClr val="222222"/>
                </a:solidFill>
                <a:effectLst/>
              </a:rPr>
              <a:t>R. Jered Hundley </a:t>
            </a:r>
          </a:p>
          <a:p>
            <a:pPr algn="l"/>
            <a:r>
              <a:rPr lang="en-US" b="1" i="0" dirty="0">
                <a:solidFill>
                  <a:srgbClr val="222222"/>
                </a:solidFill>
                <a:effectLst/>
              </a:rPr>
              <a:t>Spiritual Leader </a:t>
            </a:r>
          </a:p>
          <a:p>
            <a:pPr algn="l"/>
            <a:r>
              <a:rPr lang="en-US" b="1" i="0" dirty="0">
                <a:solidFill>
                  <a:srgbClr val="222222"/>
                </a:solidFill>
                <a:effectLst/>
              </a:rPr>
              <a:t>Lev </a:t>
            </a:r>
            <a:r>
              <a:rPr lang="en-US" b="1" i="0" dirty="0" err="1">
                <a:solidFill>
                  <a:srgbClr val="222222"/>
                </a:solidFill>
                <a:effectLst/>
              </a:rPr>
              <a:t>HaShem</a:t>
            </a:r>
            <a:r>
              <a:rPr lang="en-US" b="1" i="0" dirty="0">
                <a:solidFill>
                  <a:srgbClr val="222222"/>
                </a:solidFill>
                <a:effectLst/>
              </a:rPr>
              <a:t> Messianic Jewish Synagogue </a:t>
            </a:r>
          </a:p>
          <a:p>
            <a:pPr algn="l"/>
            <a:endParaRPr lang="en-US" b="0" i="0" dirty="0">
              <a:solidFill>
                <a:srgbClr val="222222"/>
              </a:solidFill>
              <a:effectLst/>
              <a:latin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808360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359289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716326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https://www.israeltoday.co.il/read/the-only-way-to-beat-big-brother-in-israel/?utm_source=acfs&amp;utm_medium=email&amp;utm_term=all&amp;utm_campaign=newsletter-2020-07-17</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19011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https://www.israeltoday.co.il/read/the-only-way-to-beat-big-brother-in-israel/?utm_source=acfs&amp;utm_medium=email&amp;utm_term=all&amp;utm_campaign=newsletter-2020-07-17</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04045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hlinkClick r:id="rId3"/>
              </a:rPr>
              <a:t>https://www.israeltoday.co.il/read/the-only-way-to-beat-big-brother-in-israel/?utm_source=acfs&amp;utm_medium=email&amp;utm_term=all&amp;utm_campaign=newsletter-2020-07-17</a:t>
            </a:r>
            <a:endParaRPr lang="en-US" sz="1050" dirty="0"/>
          </a:p>
        </p:txBody>
      </p:sp>
      <p:sp>
        <p:nvSpPr>
          <p:cNvPr id="4" name="Header Placeholder 3"/>
          <p:cNvSpPr>
            <a:spLocks noGrp="1"/>
          </p:cNvSpPr>
          <p:nvPr>
            <p:ph type="hdr" sz="quarter"/>
          </p:nvPr>
        </p:nvSpPr>
        <p:spPr/>
        <p:txBody>
          <a:bodyPr/>
          <a:lstStyle/>
          <a:p>
            <a:r>
              <a:rPr lang="en-US" altLang="en-US"/>
              <a:t>Letter to the Messianic Jews a 05.01-03.Part 2 Cohen with Compassion </a:t>
            </a:r>
          </a:p>
        </p:txBody>
      </p:sp>
      <p:sp>
        <p:nvSpPr>
          <p:cNvPr id="5" name="Date Placeholder 4"/>
          <p:cNvSpPr>
            <a:spLocks noGrp="1"/>
          </p:cNvSpPr>
          <p:nvPr>
            <p:ph type="dt" idx="1"/>
          </p:nvPr>
        </p:nvSpPr>
        <p:spPr/>
        <p:txBody>
          <a:bodyPr/>
          <a:lstStyle/>
          <a:p>
            <a:r>
              <a:rPr lang="en-US" altLang="en-US"/>
              <a:t>July 18,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21297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7/18/2020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35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7/18/2020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 id="2147483714"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dVtbWtN9-zA?feature=oembed" TargetMode="Externa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growleader.com/growconference/"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err="1">
                <a:solidFill>
                  <a:schemeClr val="bg1"/>
                </a:solidFill>
              </a:rPr>
              <a:t>Avi</a:t>
            </a:r>
            <a:r>
              <a:rPr lang="en-US" altLang="en-US" dirty="0">
                <a:solidFill>
                  <a:schemeClr val="bg1"/>
                </a:solidFill>
              </a:rPr>
              <a:t> Mizrachi, Tel Aviv</a:t>
            </a:r>
          </a:p>
          <a:p>
            <a:pPr>
              <a:lnSpc>
                <a:spcPct val="90000"/>
              </a:lnSpc>
            </a:pPr>
            <a:r>
              <a:rPr lang="en-US" altLang="en-US" dirty="0"/>
              <a:t>Food bank story</a:t>
            </a:r>
          </a:p>
          <a:p>
            <a:pPr>
              <a:lnSpc>
                <a:spcPct val="90000"/>
              </a:lnSpc>
            </a:pPr>
            <a:r>
              <a:rPr lang="en-US" altLang="en-US" dirty="0" err="1">
                <a:solidFill>
                  <a:schemeClr val="bg1"/>
                </a:solidFill>
              </a:rPr>
              <a:t>Shelanu</a:t>
            </a:r>
            <a:r>
              <a:rPr lang="en-US" altLang="en-US" dirty="0">
                <a:solidFill>
                  <a:schemeClr val="bg1"/>
                </a:solidFill>
              </a:rPr>
              <a:t> story: free advertising</a:t>
            </a:r>
          </a:p>
        </p:txBody>
      </p:sp>
    </p:spTree>
    <p:extLst>
      <p:ext uri="{BB962C8B-B14F-4D97-AF65-F5344CB8AC3E}">
        <p14:creationId xmlns:p14="http://schemas.microsoft.com/office/powerpoint/2010/main" val="345368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3886200" cy="4933950"/>
          </a:xfrm>
        </p:spPr>
        <p:txBody>
          <a:bodyPr>
            <a:normAutofit/>
          </a:bodyPr>
          <a:lstStyle/>
          <a:p>
            <a:pPr marL="0" indent="0">
              <a:lnSpc>
                <a:spcPct val="90000"/>
              </a:lnSpc>
              <a:buNone/>
            </a:pPr>
            <a:r>
              <a:rPr lang="en-US" altLang="en-US" sz="3600" dirty="0"/>
              <a:t>Today t</a:t>
            </a:r>
            <a:r>
              <a:rPr lang="en-US" altLang="en-US" sz="3600" dirty="0">
                <a:solidFill>
                  <a:schemeClr val="bg1"/>
                </a:solidFill>
              </a:rPr>
              <a:t>wo guest speaker clips.</a:t>
            </a:r>
          </a:p>
          <a:p>
            <a:pPr marL="0" indent="0">
              <a:lnSpc>
                <a:spcPct val="90000"/>
              </a:lnSpc>
              <a:buNone/>
            </a:pPr>
            <a:r>
              <a:rPr lang="en-US" altLang="en-US" sz="3600" dirty="0"/>
              <a:t>Note aesthetics!</a:t>
            </a:r>
            <a:r>
              <a:rPr lang="en-US" altLang="en-US" sz="3600" dirty="0">
                <a:solidFill>
                  <a:schemeClr val="bg1"/>
                </a:solidFill>
              </a:rPr>
              <a:t> </a:t>
            </a:r>
          </a:p>
        </p:txBody>
      </p:sp>
      <p:pic>
        <p:nvPicPr>
          <p:cNvPr id="3" name="Picture 2">
            <a:extLst>
              <a:ext uri="{FF2B5EF4-FFF2-40B4-BE49-F238E27FC236}">
                <a16:creationId xmlns:a16="http://schemas.microsoft.com/office/drawing/2014/main" id="{94CB0955-DB7B-45C1-92FD-8C3502EEDC42}"/>
              </a:ext>
            </a:extLst>
          </p:cNvPr>
          <p:cNvPicPr>
            <a:picLocks noChangeAspect="1"/>
          </p:cNvPicPr>
          <p:nvPr/>
        </p:nvPicPr>
        <p:blipFill>
          <a:blip r:embed="rId3"/>
          <a:stretch>
            <a:fillRect/>
          </a:stretch>
        </p:blipFill>
        <p:spPr>
          <a:xfrm>
            <a:off x="427037" y="2813462"/>
            <a:ext cx="3264552" cy="2120488"/>
          </a:xfrm>
          <a:prstGeom prst="rect">
            <a:avLst/>
          </a:prstGeom>
        </p:spPr>
      </p:pic>
      <p:pic>
        <p:nvPicPr>
          <p:cNvPr id="4" name="Picture 3">
            <a:extLst>
              <a:ext uri="{FF2B5EF4-FFF2-40B4-BE49-F238E27FC236}">
                <a16:creationId xmlns:a16="http://schemas.microsoft.com/office/drawing/2014/main" id="{A8AEA4D9-008E-41CE-A299-57209857E106}"/>
              </a:ext>
            </a:extLst>
          </p:cNvPr>
          <p:cNvPicPr>
            <a:picLocks noChangeAspect="1"/>
          </p:cNvPicPr>
          <p:nvPr/>
        </p:nvPicPr>
        <p:blipFill>
          <a:blip r:embed="rId4"/>
          <a:stretch>
            <a:fillRect/>
          </a:stretch>
        </p:blipFill>
        <p:spPr>
          <a:xfrm>
            <a:off x="4160837" y="113965"/>
            <a:ext cx="4508493" cy="2870516"/>
          </a:xfrm>
          <a:prstGeom prst="rect">
            <a:avLst/>
          </a:prstGeom>
        </p:spPr>
      </p:pic>
      <p:sp>
        <p:nvSpPr>
          <p:cNvPr id="5" name="TextBox 4">
            <a:extLst>
              <a:ext uri="{FF2B5EF4-FFF2-40B4-BE49-F238E27FC236}">
                <a16:creationId xmlns:a16="http://schemas.microsoft.com/office/drawing/2014/main" id="{3B207D71-6080-4A84-9F52-75AC10516F22}"/>
              </a:ext>
            </a:extLst>
          </p:cNvPr>
          <p:cNvSpPr txBox="1"/>
          <p:nvPr/>
        </p:nvSpPr>
        <p:spPr>
          <a:xfrm>
            <a:off x="4166533" y="3080066"/>
            <a:ext cx="3888372" cy="1938992"/>
          </a:xfrm>
          <a:prstGeom prst="rect">
            <a:avLst/>
          </a:prstGeom>
          <a:noFill/>
          <a:ln w="47625">
            <a:solidFill>
              <a:srgbClr val="FFC000"/>
            </a:solidFill>
          </a:ln>
        </p:spPr>
        <p:txBody>
          <a:bodyPr wrap="none" rtlCol="0">
            <a:spAutoFit/>
          </a:bodyPr>
          <a:lstStyle/>
          <a:p>
            <a:pPr marL="457200" indent="-457200" algn="l">
              <a:buFont typeface="+mj-lt"/>
              <a:buAutoNum type="arabicPeriod"/>
            </a:pPr>
            <a:r>
              <a:rPr lang="en-US" dirty="0"/>
              <a:t>Messaging</a:t>
            </a:r>
          </a:p>
          <a:p>
            <a:pPr marL="457200" indent="-457200" algn="l">
              <a:buFont typeface="+mj-lt"/>
              <a:buAutoNum type="arabicPeriod"/>
            </a:pPr>
            <a:r>
              <a:rPr lang="en-US" dirty="0"/>
              <a:t>Aesthetics</a:t>
            </a:r>
          </a:p>
          <a:p>
            <a:pPr marL="457200" indent="-457200" algn="l">
              <a:buFont typeface="+mj-lt"/>
              <a:buAutoNum type="arabicPeriod"/>
            </a:pPr>
            <a:r>
              <a:rPr lang="en-US" dirty="0" err="1"/>
              <a:t>Choreograpy</a:t>
            </a:r>
            <a:endParaRPr lang="en-US" dirty="0"/>
          </a:p>
        </p:txBody>
      </p:sp>
    </p:spTree>
    <p:extLst>
      <p:ext uri="{BB962C8B-B14F-4D97-AF65-F5344CB8AC3E}">
        <p14:creationId xmlns:p14="http://schemas.microsoft.com/office/powerpoint/2010/main" val="256283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4" name="Picture 3">
            <a:extLst>
              <a:ext uri="{FF2B5EF4-FFF2-40B4-BE49-F238E27FC236}">
                <a16:creationId xmlns:a16="http://schemas.microsoft.com/office/drawing/2014/main" id="{AD1CECDE-DC11-4E9C-83B7-C0805AB5D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9" y="361950"/>
            <a:ext cx="8500533" cy="4781550"/>
          </a:xfrm>
          <a:prstGeom prst="rect">
            <a:avLst/>
          </a:prstGeom>
        </p:spPr>
      </p:pic>
    </p:spTree>
    <p:extLst>
      <p:ext uri="{BB962C8B-B14F-4D97-AF65-F5344CB8AC3E}">
        <p14:creationId xmlns:p14="http://schemas.microsoft.com/office/powerpoint/2010/main" val="241981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a:lnSpc>
                <a:spcPct val="90000"/>
              </a:lnSpc>
            </a:pPr>
            <a:r>
              <a:rPr lang="en-US" altLang="en-US" dirty="0">
                <a:solidFill>
                  <a:schemeClr val="bg1"/>
                </a:solidFill>
              </a:rPr>
              <a:t>Last Shabbat we discussed the </a:t>
            </a:r>
            <a:r>
              <a:rPr lang="en-US" altLang="en-US" u="sng" dirty="0">
                <a:solidFill>
                  <a:srgbClr val="FFFF99"/>
                </a:solidFill>
              </a:rPr>
              <a:t>objective</a:t>
            </a:r>
            <a:r>
              <a:rPr lang="en-US" altLang="en-US" dirty="0">
                <a:solidFill>
                  <a:schemeClr val="bg1"/>
                </a:solidFill>
              </a:rPr>
              <a:t> working of the Cohen </a:t>
            </a:r>
            <a:r>
              <a:rPr lang="en-US" altLang="en-US" dirty="0" err="1">
                <a:solidFill>
                  <a:schemeClr val="bg1"/>
                </a:solidFill>
              </a:rPr>
              <a:t>Gadol</a:t>
            </a:r>
            <a:r>
              <a:rPr lang="en-US" altLang="en-US" dirty="0">
                <a:solidFill>
                  <a:schemeClr val="bg1"/>
                </a:solidFill>
              </a:rPr>
              <a:t>:</a:t>
            </a:r>
            <a:r>
              <a:rPr lang="en-US" altLang="en-US" dirty="0"/>
              <a:t> Offered gifts and sacrifices, brought blessed atonement, ~Messiah Yeshua.</a:t>
            </a:r>
          </a:p>
          <a:p>
            <a:pPr>
              <a:lnSpc>
                <a:spcPct val="90000"/>
              </a:lnSpc>
            </a:pPr>
            <a:r>
              <a:rPr lang="en-US" altLang="en-US" dirty="0">
                <a:solidFill>
                  <a:schemeClr val="bg1"/>
                </a:solidFill>
              </a:rPr>
              <a:t>This we</a:t>
            </a:r>
            <a:r>
              <a:rPr lang="en-US" altLang="en-US" dirty="0"/>
              <a:t>ek, the </a:t>
            </a:r>
            <a:r>
              <a:rPr lang="en-US" altLang="en-US" u="sng" dirty="0">
                <a:solidFill>
                  <a:srgbClr val="FFFF99"/>
                </a:solidFill>
              </a:rPr>
              <a:t>subjective</a:t>
            </a:r>
            <a:r>
              <a:rPr lang="en-US" altLang="en-US" dirty="0"/>
              <a:t> working of the Cohen </a:t>
            </a:r>
            <a:r>
              <a:rPr lang="en-US" altLang="en-US" dirty="0" err="1"/>
              <a:t>Gadol</a:t>
            </a:r>
            <a:r>
              <a:rPr lang="en-US" altLang="en-US" dirty="0"/>
              <a:t>; </a:t>
            </a:r>
            <a:r>
              <a:rPr lang="en-US" altLang="en-US" u="sng" dirty="0"/>
              <a:t>how</a:t>
            </a:r>
            <a:r>
              <a:rPr lang="en-US" altLang="en-US" dirty="0"/>
              <a:t> he carries us to the Holy.</a:t>
            </a:r>
            <a:endParaRPr lang="en-US" altLang="en-US" dirty="0">
              <a:solidFill>
                <a:schemeClr val="bg1"/>
              </a:solidFill>
            </a:endParaRPr>
          </a:p>
        </p:txBody>
      </p:sp>
    </p:spTree>
    <p:extLst>
      <p:ext uri="{BB962C8B-B14F-4D97-AF65-F5344CB8AC3E}">
        <p14:creationId xmlns:p14="http://schemas.microsoft.com/office/powerpoint/2010/main" val="417233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457200" indent="-457200">
              <a:lnSpc>
                <a:spcPct val="90000"/>
              </a:lnSpc>
              <a:buFont typeface="+mj-lt"/>
              <a:buAutoNum type="arabicPeriod"/>
            </a:pPr>
            <a:r>
              <a:rPr lang="en-US" altLang="en-US" dirty="0">
                <a:solidFill>
                  <a:schemeClr val="bg1"/>
                </a:solidFill>
              </a:rPr>
              <a:t>Compassionate Cohen</a:t>
            </a:r>
          </a:p>
          <a:p>
            <a:pPr marL="457200" indent="-457200">
              <a:lnSpc>
                <a:spcPct val="90000"/>
              </a:lnSpc>
              <a:buFont typeface="+mj-lt"/>
              <a:buAutoNum type="arabicPeriod"/>
            </a:pPr>
            <a:r>
              <a:rPr lang="en-US" altLang="en-US" dirty="0"/>
              <a:t>Carries us like a shepherd</a:t>
            </a:r>
          </a:p>
          <a:p>
            <a:pPr marL="457200" indent="-457200">
              <a:lnSpc>
                <a:spcPct val="90000"/>
              </a:lnSpc>
              <a:buFont typeface="+mj-lt"/>
              <a:buAutoNum type="arabicPeriod"/>
            </a:pPr>
            <a:r>
              <a:rPr lang="en-US" altLang="en-US" dirty="0">
                <a:solidFill>
                  <a:schemeClr val="bg1"/>
                </a:solidFill>
              </a:rPr>
              <a:t>Carries us in compassion in community, in a flock.</a:t>
            </a:r>
          </a:p>
          <a:p>
            <a:pPr marL="457200" indent="-457200">
              <a:lnSpc>
                <a:spcPct val="90000"/>
              </a:lnSpc>
              <a:buFont typeface="+mj-lt"/>
              <a:buAutoNum type="arabicPeriod"/>
            </a:pPr>
            <a:r>
              <a:rPr lang="en-US" altLang="en-US" dirty="0"/>
              <a:t>Community builder.</a:t>
            </a:r>
            <a:endParaRPr lang="en-US" altLang="en-US" dirty="0">
              <a:solidFill>
                <a:schemeClr val="bg1"/>
              </a:solidFill>
            </a:endParaRPr>
          </a:p>
          <a:p>
            <a:pPr marL="742950" indent="-742950">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308376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4.15 </a:t>
            </a:r>
            <a:r>
              <a:rPr lang="en-US" altLang="en-US" dirty="0"/>
              <a:t>For we do </a:t>
            </a:r>
            <a:r>
              <a:rPr lang="en-US" altLang="en-US" dirty="0">
                <a:solidFill>
                  <a:srgbClr val="FFFF99"/>
                </a:solidFill>
              </a:rPr>
              <a:t>not</a:t>
            </a:r>
            <a:r>
              <a:rPr lang="en-US" altLang="en-US" dirty="0"/>
              <a:t> have a cohen </a:t>
            </a:r>
            <a:r>
              <a:rPr lang="en-US" altLang="en-US" dirty="0" err="1"/>
              <a:t>gadol</a:t>
            </a:r>
            <a:r>
              <a:rPr lang="en-US" altLang="en-US" dirty="0"/>
              <a:t> </a:t>
            </a:r>
            <a:r>
              <a:rPr lang="en-US" altLang="en-US" dirty="0">
                <a:solidFill>
                  <a:srgbClr val="FFFF99"/>
                </a:solidFill>
              </a:rPr>
              <a:t>unable to empathize with our weaknesses</a:t>
            </a:r>
            <a:r>
              <a:rPr lang="en-US" altLang="en-US" dirty="0"/>
              <a:t>; since in every respect he was tempted just as we are, the only difference being that he did not sin. </a:t>
            </a:r>
          </a:p>
        </p:txBody>
      </p:sp>
    </p:spTree>
    <p:extLst>
      <p:ext uri="{BB962C8B-B14F-4D97-AF65-F5344CB8AC3E}">
        <p14:creationId xmlns:p14="http://schemas.microsoft.com/office/powerpoint/2010/main" val="346933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4.16  </a:t>
            </a:r>
            <a:r>
              <a:rPr lang="en-US" altLang="en-US" dirty="0"/>
              <a:t>Therefore, let us confidently approach the throne from which God gives grace, so that we may receive </a:t>
            </a:r>
            <a:r>
              <a:rPr lang="en-US" altLang="en-US" dirty="0">
                <a:solidFill>
                  <a:srgbClr val="FFFF99"/>
                </a:solidFill>
              </a:rPr>
              <a:t>mercy and find grace</a:t>
            </a:r>
            <a:r>
              <a:rPr lang="en-US" altLang="en-US" dirty="0"/>
              <a:t> in our time of need.</a:t>
            </a:r>
          </a:p>
        </p:txBody>
      </p:sp>
    </p:spTree>
    <p:extLst>
      <p:ext uri="{BB962C8B-B14F-4D97-AF65-F5344CB8AC3E}">
        <p14:creationId xmlns:p14="http://schemas.microsoft.com/office/powerpoint/2010/main" val="86565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5.2-3  </a:t>
            </a:r>
            <a:r>
              <a:rPr lang="en-US" altLang="en-US" dirty="0">
                <a:solidFill>
                  <a:schemeClr val="bg1"/>
                </a:solidFill>
              </a:rPr>
              <a:t>He can </a:t>
            </a:r>
            <a:r>
              <a:rPr lang="en-US" altLang="en-US" dirty="0">
                <a:solidFill>
                  <a:srgbClr val="FFFF99"/>
                </a:solidFill>
              </a:rPr>
              <a:t>deal gently with the ignorant and deluded</a:t>
            </a:r>
            <a:r>
              <a:rPr lang="en-US" altLang="en-US" dirty="0">
                <a:solidFill>
                  <a:schemeClr val="bg1"/>
                </a:solidFill>
              </a:rPr>
              <a:t>, since he himself also is subject to weakness. Also, because of this weakness, he has to offer sacrifices for his own sins, as well as those of the people.</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63029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a:lnSpc>
                <a:spcPct val="90000"/>
              </a:lnSpc>
            </a:pPr>
            <a:r>
              <a:rPr lang="en-US" altLang="en-US" dirty="0">
                <a:solidFill>
                  <a:srgbClr val="FFFF99"/>
                </a:solidFill>
              </a:rPr>
              <a:t>empathize with our weaknesses</a:t>
            </a:r>
          </a:p>
          <a:p>
            <a:pPr>
              <a:lnSpc>
                <a:spcPct val="90000"/>
              </a:lnSpc>
            </a:pPr>
            <a:r>
              <a:rPr lang="en-US" altLang="en-US" dirty="0"/>
              <a:t>we may receive </a:t>
            </a:r>
            <a:r>
              <a:rPr lang="en-US" altLang="en-US" dirty="0">
                <a:solidFill>
                  <a:srgbClr val="FFFF99"/>
                </a:solidFill>
              </a:rPr>
              <a:t>mercy and find grace</a:t>
            </a:r>
            <a:r>
              <a:rPr lang="en-US" altLang="en-US" dirty="0"/>
              <a:t> in our time of need.</a:t>
            </a:r>
            <a:r>
              <a:rPr lang="en-US" altLang="en-US" dirty="0">
                <a:solidFill>
                  <a:srgbClr val="FFFF99"/>
                </a:solidFill>
              </a:rPr>
              <a:t> </a:t>
            </a:r>
          </a:p>
          <a:p>
            <a:pPr>
              <a:lnSpc>
                <a:spcPct val="90000"/>
              </a:lnSpc>
            </a:pPr>
            <a:r>
              <a:rPr lang="en-US" altLang="en-US" dirty="0">
                <a:solidFill>
                  <a:srgbClr val="FFFF99"/>
                </a:solidFill>
              </a:rPr>
              <a:t>deal gently with the ignorant and deluded</a:t>
            </a:r>
            <a:endParaRPr lang="en-US" altLang="en-US" dirty="0">
              <a:solidFill>
                <a:schemeClr val="bg1"/>
              </a:solidFill>
            </a:endParaRPr>
          </a:p>
        </p:txBody>
      </p:sp>
    </p:spTree>
    <p:extLst>
      <p:ext uri="{BB962C8B-B14F-4D97-AF65-F5344CB8AC3E}">
        <p14:creationId xmlns:p14="http://schemas.microsoft.com/office/powerpoint/2010/main" val="381244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t>Summary: the Cohen will </a:t>
            </a:r>
            <a:r>
              <a:rPr lang="en-US" altLang="en-US" u="sng" dirty="0"/>
              <a:t>carry us</a:t>
            </a:r>
            <a:r>
              <a:rPr lang="en-US" altLang="en-US" dirty="0"/>
              <a:t> into the Presence, into safety, into joy, </a:t>
            </a:r>
            <a:r>
              <a:rPr lang="en-US" altLang="en-US" dirty="0">
                <a:solidFill>
                  <a:srgbClr val="FFFF99"/>
                </a:solidFill>
              </a:rPr>
              <a:t>into the fulness of the Spirit</a:t>
            </a:r>
            <a:r>
              <a:rPr lang="en-US" altLang="en-US" dirty="0"/>
              <a:t>.  Gentle shepherd. </a:t>
            </a:r>
          </a:p>
          <a:p>
            <a:pPr marL="0" indent="0">
              <a:lnSpc>
                <a:spcPct val="90000"/>
              </a:lnSpc>
              <a:buNone/>
            </a:pPr>
            <a:r>
              <a:rPr lang="en-US" altLang="en-US" dirty="0">
                <a:solidFill>
                  <a:srgbClr val="FFFF99"/>
                </a:solidFill>
              </a:rPr>
              <a:t>Carries ~ a shepherd carries… </a:t>
            </a:r>
          </a:p>
          <a:p>
            <a:pPr marL="0" indent="0">
              <a:lnSpc>
                <a:spcPct val="90000"/>
              </a:lnSpc>
              <a:buNone/>
            </a:pPr>
            <a:endParaRPr lang="en-US" altLang="en-US" sz="2000" dirty="0">
              <a:solidFill>
                <a:srgbClr val="FFFF99"/>
              </a:solidFill>
            </a:endParaRPr>
          </a:p>
          <a:p>
            <a:pPr marL="0" indent="0">
              <a:lnSpc>
                <a:spcPct val="90000"/>
              </a:lnSpc>
              <a:buNone/>
            </a:pPr>
            <a:r>
              <a:rPr lang="en-US" altLang="en-US" dirty="0">
                <a:solidFill>
                  <a:schemeClr val="bg1"/>
                </a:solidFill>
              </a:rPr>
              <a:t>Shepherd Psalm </a:t>
            </a:r>
            <a:r>
              <a:rPr lang="en-US" altLang="en-US" dirty="0">
                <a:solidFill>
                  <a:schemeClr val="bg1"/>
                </a:solidFill>
                <a:sym typeface="Wingdings" panose="05000000000000000000" pitchFamily="2" charset="2"/>
              </a:rPr>
              <a:t> </a:t>
            </a:r>
            <a:r>
              <a:rPr lang="en-US" altLang="en-US" dirty="0">
                <a:solidFill>
                  <a:schemeClr val="bg1"/>
                </a:solidFill>
              </a:rPr>
              <a:t>How to be filled with the Ruakh </a:t>
            </a:r>
            <a:r>
              <a:rPr lang="en-US" altLang="en-US" dirty="0" err="1">
                <a:solidFill>
                  <a:schemeClr val="bg1"/>
                </a:solidFill>
              </a:rPr>
              <a:t>HaKodesh</a:t>
            </a:r>
            <a:r>
              <a:rPr lang="en-US" altLang="en-US" dirty="0">
                <a:solidFill>
                  <a:schemeClr val="bg1"/>
                </a:solidFill>
              </a:rPr>
              <a:t> / Holy Spirit through Psalm 23</a:t>
            </a:r>
          </a:p>
        </p:txBody>
      </p:sp>
    </p:spTree>
    <p:extLst>
      <p:ext uri="{BB962C8B-B14F-4D97-AF65-F5344CB8AC3E}">
        <p14:creationId xmlns:p14="http://schemas.microsoft.com/office/powerpoint/2010/main" val="667080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2580E5A2-AF7B-4866-AA8A-E60E51CF50B5}"/>
              </a:ext>
            </a:extLst>
          </p:cNvPr>
          <p:cNvPicPr>
            <a:picLocks noChangeAspect="1"/>
          </p:cNvPicPr>
          <p:nvPr/>
        </p:nvPicPr>
        <p:blipFill rotWithShape="1">
          <a:blip r:embed="rId3">
            <a:extLst>
              <a:ext uri="{28A0092B-C50C-407E-A947-70E740481C1C}">
                <a14:useLocalDpi xmlns:a14="http://schemas.microsoft.com/office/drawing/2010/main" val="0"/>
              </a:ext>
            </a:extLst>
          </a:blip>
          <a:srcRect t="3974" b="45250"/>
          <a:stretch/>
        </p:blipFill>
        <p:spPr>
          <a:xfrm>
            <a:off x="698501" y="180648"/>
            <a:ext cx="7196136" cy="2772102"/>
          </a:xfrm>
          <a:prstGeom prst="rect">
            <a:avLst/>
          </a:prstGeom>
        </p:spPr>
      </p:pic>
    </p:spTree>
    <p:extLst>
      <p:ext uri="{BB962C8B-B14F-4D97-AF65-F5344CB8AC3E}">
        <p14:creationId xmlns:p14="http://schemas.microsoft.com/office/powerpoint/2010/main" val="1452319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rtl="1">
              <a:lnSpc>
                <a:spcPct val="90000"/>
              </a:lnSpc>
              <a:buNone/>
            </a:pPr>
            <a:endParaRPr lang="en-US" altLang="en-US" b="1" dirty="0">
              <a:solidFill>
                <a:schemeClr val="bg1"/>
              </a:solidFill>
              <a:latin typeface="David" panose="020E0502060401010101" pitchFamily="34" charset="-79"/>
              <a:cs typeface="David" panose="020E0502060401010101" pitchFamily="34" charset="-79"/>
            </a:endParaRPr>
          </a:p>
          <a:p>
            <a:pPr marL="0" indent="0" algn="ctr" rtl="1">
              <a:lnSpc>
                <a:spcPct val="90000"/>
              </a:lnSpc>
              <a:buNone/>
            </a:pPr>
            <a:r>
              <a:rPr lang="he-IL" altLang="en-US" b="1" dirty="0">
                <a:solidFill>
                  <a:schemeClr val="bg1"/>
                </a:solidFill>
                <a:latin typeface="David" panose="020E0502060401010101" pitchFamily="34" charset="-79"/>
                <a:cs typeface="David" panose="020E0502060401010101" pitchFamily="34" charset="-79"/>
              </a:rPr>
              <a:t>תהילים פרק כג</a:t>
            </a:r>
            <a:r>
              <a:rPr lang="en-US" altLang="en-US" b="1" dirty="0">
                <a:latin typeface="David" panose="020E0502060401010101" pitchFamily="34" charset="-79"/>
                <a:cs typeface="David" panose="020E0502060401010101" pitchFamily="34" charset="-79"/>
              </a:rPr>
              <a:t>  </a:t>
            </a:r>
            <a:r>
              <a:rPr lang="he-IL" altLang="en-US" b="1" dirty="0">
                <a:solidFill>
                  <a:schemeClr val="bg1"/>
                </a:solidFill>
                <a:latin typeface="David" panose="020E0502060401010101" pitchFamily="34" charset="-79"/>
                <a:cs typeface="David" panose="020E0502060401010101" pitchFamily="34" charset="-79"/>
              </a:rPr>
              <a:t>מִזְמוֹר לְדָוִד:</a:t>
            </a:r>
            <a:endParaRPr lang="en-US" altLang="en-US" b="1" dirty="0">
              <a:latin typeface="David" panose="020E0502060401010101" pitchFamily="34" charset="-79"/>
              <a:cs typeface="David" panose="020E0502060401010101" pitchFamily="34" charset="-79"/>
            </a:endParaRPr>
          </a:p>
          <a:p>
            <a:pPr marL="0" indent="0" algn="ctr">
              <a:lnSpc>
                <a:spcPct val="90000"/>
              </a:lnSpc>
              <a:buNone/>
            </a:pPr>
            <a:r>
              <a:rPr lang="en-US" altLang="en-US" dirty="0" err="1"/>
              <a:t>T’hillim</a:t>
            </a:r>
            <a:r>
              <a:rPr lang="en-US" altLang="en-US" dirty="0"/>
              <a:t>/Psalm 23</a:t>
            </a:r>
          </a:p>
          <a:p>
            <a:pPr marL="0" indent="0" algn="ctr">
              <a:lnSpc>
                <a:spcPct val="90000"/>
              </a:lnSpc>
              <a:buNone/>
            </a:pPr>
            <a:r>
              <a:rPr lang="en-US" altLang="en-US" dirty="0"/>
              <a:t>A Song of David</a:t>
            </a:r>
          </a:p>
          <a:p>
            <a:pPr marL="0" indent="0" algn="ctr">
              <a:lnSpc>
                <a:spcPct val="90000"/>
              </a:lnSpc>
              <a:buNone/>
            </a:pPr>
            <a:endParaRPr lang="en-US" altLang="en-US" dirty="0"/>
          </a:p>
          <a:p>
            <a:pPr marL="0" indent="0" algn="ctr">
              <a:lnSpc>
                <a:spcPct val="90000"/>
              </a:lnSpc>
              <a:buNone/>
            </a:pPr>
            <a:r>
              <a:rPr lang="en-US" altLang="en-US" dirty="0"/>
              <a:t>The Shepherd [Priestly] Psalm</a:t>
            </a:r>
          </a:p>
        </p:txBody>
      </p:sp>
    </p:spTree>
    <p:extLst>
      <p:ext uri="{BB962C8B-B14F-4D97-AF65-F5344CB8AC3E}">
        <p14:creationId xmlns:p14="http://schemas.microsoft.com/office/powerpoint/2010/main" val="244738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512975860"/>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3600" b="0" i="0" kern="1200" cap="small" dirty="0">
                          <a:solidFill>
                            <a:schemeClr val="lt1"/>
                          </a:solidFill>
                          <a:effectLst/>
                          <a:latin typeface="+mn-lt"/>
                          <a:ea typeface="+mn-ea"/>
                          <a:cs typeface="+mn-cs"/>
                        </a:rPr>
                        <a:t>Adoni</a:t>
                      </a:r>
                      <a:r>
                        <a:rPr lang="en-US" sz="3600" b="0" i="0" kern="1200" dirty="0">
                          <a:solidFill>
                            <a:schemeClr val="lt1"/>
                          </a:solidFill>
                          <a:effectLst/>
                          <a:latin typeface="+mn-lt"/>
                          <a:ea typeface="+mn-ea"/>
                          <a:cs typeface="+mn-cs"/>
                        </a:rPr>
                        <a:t> is my shepherd; </a:t>
                      </a:r>
                    </a:p>
                    <a:p>
                      <a:r>
                        <a:rPr lang="en-US" sz="3600" b="0" i="0" kern="1200" dirty="0">
                          <a:solidFill>
                            <a:schemeClr val="lt1"/>
                          </a:solidFill>
                          <a:effectLst/>
                          <a:latin typeface="+mn-lt"/>
                          <a:ea typeface="+mn-ea"/>
                          <a:cs typeface="+mn-cs"/>
                        </a:rPr>
                        <a:t>I lack nothing.</a:t>
                      </a:r>
                      <a:br>
                        <a:rPr lang="en-US" sz="3600" dirty="0"/>
                      </a:br>
                      <a:r>
                        <a:rPr lang="en-US" sz="2400" b="1" i="0" kern="1200" baseline="30000" dirty="0">
                          <a:solidFill>
                            <a:schemeClr val="lt1"/>
                          </a:solidFill>
                          <a:effectLst/>
                          <a:latin typeface="+mn-lt"/>
                          <a:ea typeface="+mn-ea"/>
                          <a:cs typeface="+mn-cs"/>
                        </a:rPr>
                        <a:t> </a:t>
                      </a:r>
                      <a:endParaRPr lang="en-US" sz="2400" dirty="0"/>
                    </a:p>
                  </a:txBody>
                  <a:tcPr>
                    <a:solidFill>
                      <a:schemeClr val="tx1"/>
                    </a:solidFill>
                  </a:tcPr>
                </a:tc>
                <a:tc>
                  <a:txBody>
                    <a:bodyPr/>
                    <a:lstStyle/>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יְיָ רֹעִי,</a:t>
                      </a:r>
                      <a:endParaRPr lang="en-US" altLang="en-US" sz="5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 לֹא אֶחְסָר.</a:t>
                      </a: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103836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11.1 </a:t>
            </a:r>
            <a:r>
              <a:rPr lang="en-US" altLang="en-US" dirty="0">
                <a:solidFill>
                  <a:schemeClr val="bg1"/>
                </a:solidFill>
              </a:rPr>
              <a:t>Now faith is the substance of things hoped for, the evidence of realities not seen.</a:t>
            </a:r>
          </a:p>
        </p:txBody>
      </p:sp>
    </p:spTree>
    <p:extLst>
      <p:ext uri="{BB962C8B-B14F-4D97-AF65-F5344CB8AC3E}">
        <p14:creationId xmlns:p14="http://schemas.microsoft.com/office/powerpoint/2010/main" val="64899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3521438892"/>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3600" b="0" i="0" kern="1200" cap="small" dirty="0">
                          <a:solidFill>
                            <a:schemeClr val="lt1"/>
                          </a:solidFill>
                          <a:effectLst/>
                          <a:latin typeface="+mn-lt"/>
                          <a:ea typeface="+mn-ea"/>
                          <a:cs typeface="+mn-cs"/>
                        </a:rPr>
                        <a:t>Adoni</a:t>
                      </a:r>
                      <a:r>
                        <a:rPr lang="en-US" sz="3600" b="0" i="0" kern="1200" dirty="0">
                          <a:solidFill>
                            <a:schemeClr val="lt1"/>
                          </a:solidFill>
                          <a:effectLst/>
                          <a:latin typeface="+mn-lt"/>
                          <a:ea typeface="+mn-ea"/>
                          <a:cs typeface="+mn-cs"/>
                        </a:rPr>
                        <a:t> is my shepherd; </a:t>
                      </a:r>
                    </a:p>
                    <a:p>
                      <a:r>
                        <a:rPr lang="en-US" sz="3600" b="0" i="0" kern="1200" dirty="0">
                          <a:solidFill>
                            <a:schemeClr val="lt1"/>
                          </a:solidFill>
                          <a:effectLst/>
                          <a:latin typeface="+mn-lt"/>
                          <a:ea typeface="+mn-ea"/>
                          <a:cs typeface="+mn-cs"/>
                        </a:rPr>
                        <a:t>I lack nothing.</a:t>
                      </a:r>
                    </a:p>
                    <a:p>
                      <a:br>
                        <a:rPr lang="en-US" sz="3600" dirty="0"/>
                      </a:br>
                      <a:r>
                        <a:rPr lang="en-US" sz="2400" b="1" i="0" kern="1200" baseline="30000" dirty="0">
                          <a:solidFill>
                            <a:schemeClr val="lt1"/>
                          </a:solidFill>
                          <a:effectLst/>
                          <a:latin typeface="+mn-lt"/>
                          <a:ea typeface="+mn-ea"/>
                          <a:cs typeface="+mn-cs"/>
                        </a:rPr>
                        <a:t> </a:t>
                      </a:r>
                      <a:endParaRPr lang="en-US" sz="2400" dirty="0"/>
                    </a:p>
                  </a:txBody>
                  <a:tcPr>
                    <a:solidFill>
                      <a:schemeClr val="tx1"/>
                    </a:solidFill>
                  </a:tcPr>
                </a:tc>
                <a:tc>
                  <a:txBody>
                    <a:bodyPr/>
                    <a:lstStyle/>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יְיָ רֹעִי,</a:t>
                      </a:r>
                      <a:endParaRPr lang="en-US" altLang="en-US" sz="5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 לֹא אֶחְסָר. </a:t>
                      </a:r>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2228714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3326825541"/>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3600" b="0" dirty="0"/>
                        <a:t>He has me lie down in grassy pastures,</a:t>
                      </a:r>
                    </a:p>
                    <a:p>
                      <a:endParaRPr lang="en-US" sz="3600" b="0" dirty="0"/>
                    </a:p>
                    <a:p>
                      <a:r>
                        <a:rPr lang="en-US" sz="3600" b="0" dirty="0"/>
                        <a:t>He leads me by quiet water,</a:t>
                      </a:r>
                      <a:br>
                        <a:rPr lang="en-US" sz="3600" dirty="0"/>
                      </a:br>
                      <a:r>
                        <a:rPr lang="en-US" sz="2400" b="1" i="0" kern="1200" baseline="30000" dirty="0">
                          <a:solidFill>
                            <a:schemeClr val="lt1"/>
                          </a:solidFill>
                          <a:effectLst/>
                          <a:latin typeface="+mn-lt"/>
                          <a:ea typeface="+mn-ea"/>
                          <a:cs typeface="+mn-cs"/>
                        </a:rPr>
                        <a:t> </a:t>
                      </a:r>
                      <a:endParaRPr lang="en-US" sz="2400" dirty="0"/>
                    </a:p>
                  </a:txBody>
                  <a:tcPr>
                    <a:solidFill>
                      <a:schemeClr val="tx1"/>
                    </a:solidFill>
                  </a:tcPr>
                </a:tc>
                <a:tc>
                  <a:txBody>
                    <a:bodyPr/>
                    <a:lstStyle/>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בִּנְאוֹת דֶּשֶׁא, יַרְבִּיצֵנִי;</a:t>
                      </a:r>
                      <a:endParaRPr lang="en-US" altLang="en-US" sz="5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endParaRPr lang="en-US" altLang="en-US" sz="5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עַל-מֵי מְנֻחוֹת יְנַהֲלֵנִי.</a:t>
                      </a: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108641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1 </a:t>
            </a:r>
            <a:r>
              <a:rPr lang="en-US" altLang="en-US" baseline="30000" dirty="0" err="1">
                <a:solidFill>
                  <a:schemeClr val="bg1"/>
                </a:solidFill>
              </a:rPr>
              <a:t>Thes</a:t>
            </a:r>
            <a:r>
              <a:rPr lang="en-US" altLang="en-US" baseline="30000" dirty="0">
                <a:solidFill>
                  <a:schemeClr val="bg1"/>
                </a:solidFill>
              </a:rPr>
              <a:t> 5.16-18 </a:t>
            </a:r>
            <a:r>
              <a:rPr lang="en-US" altLang="en-US" dirty="0">
                <a:solidFill>
                  <a:schemeClr val="bg1"/>
                </a:solidFill>
              </a:rPr>
              <a:t>Rejoice always, </a:t>
            </a:r>
          </a:p>
          <a:p>
            <a:pPr marL="0" indent="0">
              <a:lnSpc>
                <a:spcPct val="90000"/>
              </a:lnSpc>
              <a:buNone/>
            </a:pPr>
            <a:r>
              <a:rPr lang="en-US" altLang="en-US" dirty="0">
                <a:solidFill>
                  <a:schemeClr val="bg1"/>
                </a:solidFill>
              </a:rPr>
              <a:t>pray constantly, </a:t>
            </a:r>
          </a:p>
          <a:p>
            <a:pPr marL="0" indent="0">
              <a:lnSpc>
                <a:spcPct val="90000"/>
              </a:lnSpc>
              <a:buNone/>
            </a:pPr>
            <a:r>
              <a:rPr lang="en-US" altLang="en-US" dirty="0">
                <a:solidFill>
                  <a:schemeClr val="bg1"/>
                </a:solidFill>
              </a:rPr>
              <a:t>in everything give thanks; </a:t>
            </a:r>
          </a:p>
          <a:p>
            <a:pPr marL="0" indent="0">
              <a:lnSpc>
                <a:spcPct val="90000"/>
              </a:lnSpc>
              <a:buNone/>
            </a:pPr>
            <a:r>
              <a:rPr lang="en-US" altLang="en-US" dirty="0">
                <a:solidFill>
                  <a:schemeClr val="bg1"/>
                </a:solidFill>
              </a:rPr>
              <a:t>for this is God’s will for you in Messiah Yeshua.</a:t>
            </a:r>
          </a:p>
          <a:p>
            <a:pPr marL="0" indent="0">
              <a:lnSpc>
                <a:spcPct val="90000"/>
              </a:lnSpc>
              <a:buNone/>
            </a:pPr>
            <a:r>
              <a:rPr lang="en-US" altLang="en-US" dirty="0"/>
              <a:t>4 points of opening our hearts</a:t>
            </a:r>
            <a:endParaRPr lang="en-US" altLang="en-US" dirty="0">
              <a:solidFill>
                <a:schemeClr val="bg1"/>
              </a:solidFill>
            </a:endParaRPr>
          </a:p>
        </p:txBody>
      </p:sp>
    </p:spTree>
    <p:extLst>
      <p:ext uri="{BB962C8B-B14F-4D97-AF65-F5344CB8AC3E}">
        <p14:creationId xmlns:p14="http://schemas.microsoft.com/office/powerpoint/2010/main" val="421967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397073206"/>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4000" b="0" i="0" kern="1200" dirty="0">
                          <a:solidFill>
                            <a:schemeClr val="lt1"/>
                          </a:solidFill>
                          <a:effectLst/>
                          <a:latin typeface="+mn-lt"/>
                          <a:ea typeface="+mn-ea"/>
                          <a:cs typeface="+mn-cs"/>
                        </a:rPr>
                        <a:t>He restores my inner person.</a:t>
                      </a:r>
                      <a:br>
                        <a:rPr lang="en-US" sz="4000" dirty="0"/>
                      </a:br>
                      <a:r>
                        <a:rPr lang="en-US" sz="4000" b="0" i="0" kern="1200" dirty="0">
                          <a:solidFill>
                            <a:schemeClr val="lt1"/>
                          </a:solidFill>
                          <a:effectLst/>
                          <a:latin typeface="+mn-lt"/>
                          <a:ea typeface="+mn-ea"/>
                          <a:cs typeface="+mn-cs"/>
                        </a:rPr>
                        <a:t>He guides me in right paths</a:t>
                      </a:r>
                      <a:br>
                        <a:rPr lang="en-US" sz="4000" dirty="0"/>
                      </a:br>
                      <a:endParaRPr lang="en-US" sz="4000" dirty="0"/>
                    </a:p>
                    <a:p>
                      <a:r>
                        <a:rPr lang="en-US" sz="4000" b="0" i="0" kern="1200" dirty="0">
                          <a:solidFill>
                            <a:schemeClr val="lt1"/>
                          </a:solidFill>
                          <a:effectLst/>
                          <a:latin typeface="+mn-lt"/>
                          <a:ea typeface="+mn-ea"/>
                          <a:cs typeface="+mn-cs"/>
                        </a:rPr>
                        <a:t>for the sake of his own name.</a:t>
                      </a:r>
                      <a:endParaRPr lang="en-US" sz="4000" dirty="0"/>
                    </a:p>
                  </a:txBody>
                  <a:tcPr>
                    <a:solidFill>
                      <a:schemeClr val="tx1"/>
                    </a:solidFill>
                  </a:tcPr>
                </a:tc>
                <a:tc>
                  <a:txBody>
                    <a:bodyPr/>
                    <a:lstStyle/>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נַפְשִׁי יְשׁוֹבֵב;</a:t>
                      </a:r>
                    </a:p>
                    <a:p>
                      <a:pPr marL="0" indent="0" algn="r" rtl="1">
                        <a:lnSpc>
                          <a:spcPct val="90000"/>
                        </a:lnSpc>
                        <a:buNone/>
                      </a:pPr>
                      <a:endParaRPr lang="en-US" altLang="en-US" sz="32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יַנְחֵנִי בְמַעְגְּלֵי-צֶדֶק</a:t>
                      </a:r>
                    </a:p>
                    <a:p>
                      <a:pPr marL="0" indent="0" algn="r" rtl="1">
                        <a:lnSpc>
                          <a:spcPct val="90000"/>
                        </a:lnSpc>
                        <a:buNone/>
                      </a:pPr>
                      <a:endParaRPr lang="en-US" altLang="en-US" sz="28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5400" b="1" dirty="0">
                          <a:solidFill>
                            <a:schemeClr val="bg1"/>
                          </a:solidFill>
                          <a:latin typeface="David" panose="020E0502060401010101" pitchFamily="34" charset="-79"/>
                          <a:cs typeface="David" panose="020E0502060401010101" pitchFamily="34" charset="-79"/>
                        </a:rPr>
                        <a:t>לְמַעַן שְׁמוֹ.</a:t>
                      </a: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1603929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2329539740"/>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4000" b="0" i="0" kern="1200" dirty="0">
                          <a:solidFill>
                            <a:schemeClr val="lt1"/>
                          </a:solidFill>
                          <a:effectLst/>
                          <a:latin typeface="+mn-lt"/>
                          <a:ea typeface="+mn-ea"/>
                          <a:cs typeface="+mn-cs"/>
                        </a:rPr>
                        <a:t>Even if I pass through death-dark ravines,</a:t>
                      </a:r>
                    </a:p>
                    <a:p>
                      <a:r>
                        <a:rPr lang="en-US" sz="4000" b="0" i="0" kern="1200" dirty="0">
                          <a:solidFill>
                            <a:schemeClr val="lt1"/>
                          </a:solidFill>
                          <a:effectLst/>
                          <a:latin typeface="+mn-lt"/>
                          <a:ea typeface="+mn-ea"/>
                          <a:cs typeface="+mn-cs"/>
                        </a:rPr>
                        <a:t>I will fear no disaster; </a:t>
                      </a:r>
                    </a:p>
                    <a:p>
                      <a:endParaRPr lang="en-US" sz="1050" b="0" i="0" kern="1200" dirty="0">
                        <a:solidFill>
                          <a:schemeClr val="lt1"/>
                        </a:solidFill>
                        <a:effectLst/>
                        <a:latin typeface="+mn-lt"/>
                        <a:ea typeface="+mn-ea"/>
                        <a:cs typeface="+mn-cs"/>
                      </a:endParaRPr>
                    </a:p>
                    <a:p>
                      <a:r>
                        <a:rPr lang="en-US" sz="4000" b="0" i="0" kern="1200" dirty="0">
                          <a:solidFill>
                            <a:schemeClr val="lt1"/>
                          </a:solidFill>
                          <a:effectLst/>
                          <a:latin typeface="+mn-lt"/>
                          <a:ea typeface="+mn-ea"/>
                          <a:cs typeface="+mn-cs"/>
                        </a:rPr>
                        <a:t>For You are with me;</a:t>
                      </a:r>
                    </a:p>
                  </a:txBody>
                  <a:tcPr>
                    <a:solidFill>
                      <a:schemeClr val="tx1"/>
                    </a:solidFill>
                  </a:tcPr>
                </a:tc>
                <a:tc>
                  <a:txBody>
                    <a:bodyPr/>
                    <a:lstStyle/>
                    <a:p>
                      <a:pPr marL="0" indent="0" algn="r" rtl="1">
                        <a:lnSpc>
                          <a:spcPct val="90000"/>
                        </a:lnSpc>
                        <a:buNone/>
                      </a:pPr>
                      <a:r>
                        <a:rPr lang="he-IL" altLang="en-US" sz="4400" b="1" kern="1200" dirty="0">
                          <a:solidFill>
                            <a:schemeClr val="bg1"/>
                          </a:solidFill>
                          <a:latin typeface="David" panose="020E0502060401010101" pitchFamily="34" charset="-79"/>
                          <a:ea typeface="+mn-ea"/>
                          <a:cs typeface="David" panose="020E0502060401010101" pitchFamily="34" charset="-79"/>
                        </a:rPr>
                        <a:t>גַּ</a:t>
                      </a:r>
                      <a:r>
                        <a:rPr lang="he-IL" altLang="en-US" sz="4400" b="1" dirty="0">
                          <a:solidFill>
                            <a:schemeClr val="bg1"/>
                          </a:solidFill>
                          <a:latin typeface="David" panose="020E0502060401010101" pitchFamily="34" charset="-79"/>
                          <a:cs typeface="David" panose="020E0502060401010101" pitchFamily="34" charset="-79"/>
                        </a:rPr>
                        <a:t>ם כִּי-אֵלֵךְ בְּגֵיא צַלְמָוֶת,</a:t>
                      </a:r>
                    </a:p>
                    <a:p>
                      <a:pPr marL="0" indent="0" algn="r" rtl="1">
                        <a:lnSpc>
                          <a:spcPct val="90000"/>
                        </a:lnSpc>
                        <a:buNone/>
                      </a:pPr>
                      <a:endParaRPr lang="en-US" altLang="en-US" sz="5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4400" b="1" dirty="0">
                          <a:solidFill>
                            <a:schemeClr val="bg1"/>
                          </a:solidFill>
                          <a:latin typeface="David" panose="020E0502060401010101" pitchFamily="34" charset="-79"/>
                          <a:cs typeface="David" panose="020E0502060401010101" pitchFamily="34" charset="-79"/>
                        </a:rPr>
                        <a:t>לֹא-אִירָא רָע—</a:t>
                      </a:r>
                      <a:endParaRPr lang="en-US" altLang="en-US" sz="4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endParaRPr lang="en-US" altLang="en-US" sz="4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4400" b="1" dirty="0">
                          <a:solidFill>
                            <a:schemeClr val="bg1"/>
                          </a:solidFill>
                          <a:latin typeface="David" panose="020E0502060401010101" pitchFamily="34" charset="-79"/>
                          <a:cs typeface="David" panose="020E0502060401010101" pitchFamily="34" charset="-79"/>
                        </a:rPr>
                        <a:t>כִּי</a:t>
                      </a:r>
                      <a:r>
                        <a:rPr lang="en-US" altLang="en-US" sz="4400" b="1" dirty="0">
                          <a:solidFill>
                            <a:schemeClr val="bg1"/>
                          </a:solidFill>
                          <a:latin typeface="David" panose="020E0502060401010101" pitchFamily="34" charset="-79"/>
                          <a:cs typeface="David" panose="020E0502060401010101" pitchFamily="34" charset="-79"/>
                        </a:rPr>
                        <a:t> </a:t>
                      </a:r>
                      <a:r>
                        <a:rPr lang="he-IL" altLang="en-US" sz="4400" b="1" dirty="0">
                          <a:solidFill>
                            <a:schemeClr val="bg1"/>
                          </a:solidFill>
                          <a:latin typeface="David" panose="020E0502060401010101" pitchFamily="34" charset="-79"/>
                          <a:cs typeface="David" panose="020E0502060401010101" pitchFamily="34" charset="-79"/>
                        </a:rPr>
                        <a:t>אַתָּה עִמָּדִי;</a:t>
                      </a: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208742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 name="Online Media 1" title="How to Go to the Next Level of Faith">
            <a:hlinkClick r:id="" action="ppaction://media"/>
            <a:extLst>
              <a:ext uri="{FF2B5EF4-FFF2-40B4-BE49-F238E27FC236}">
                <a16:creationId xmlns:a16="http://schemas.microsoft.com/office/drawing/2014/main" id="{7B360336-E374-497D-86FB-23819810D2D3}"/>
              </a:ext>
            </a:extLst>
          </p:cNvPr>
          <p:cNvPicPr>
            <a:picLocks noRot="1" noChangeAspect="1"/>
          </p:cNvPicPr>
          <p:nvPr>
            <a:videoFile r:link="rId1"/>
          </p:nvPr>
        </p:nvPicPr>
        <p:blipFill>
          <a:blip r:embed="rId4"/>
          <a:stretch>
            <a:fillRect/>
          </a:stretch>
        </p:blipFill>
        <p:spPr>
          <a:xfrm>
            <a:off x="54505" y="285750"/>
            <a:ext cx="8534400" cy="4800600"/>
          </a:xfrm>
          <a:prstGeom prst="rect">
            <a:avLst/>
          </a:prstGeom>
        </p:spPr>
      </p:pic>
    </p:spTree>
    <p:extLst>
      <p:ext uri="{BB962C8B-B14F-4D97-AF65-F5344CB8AC3E}">
        <p14:creationId xmlns:p14="http://schemas.microsoft.com/office/powerpoint/2010/main" val="19538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4000" b="0" i="0" kern="1200" dirty="0">
                          <a:solidFill>
                            <a:schemeClr val="lt1"/>
                          </a:solidFill>
                          <a:effectLst/>
                          <a:latin typeface="+mn-lt"/>
                          <a:ea typeface="+mn-ea"/>
                          <a:cs typeface="+mn-cs"/>
                        </a:rPr>
                        <a:t>Even if I pass through death-dark ravines,</a:t>
                      </a:r>
                    </a:p>
                    <a:p>
                      <a:r>
                        <a:rPr lang="en-US" sz="4000" b="0" i="0" kern="1200" dirty="0">
                          <a:solidFill>
                            <a:schemeClr val="lt1"/>
                          </a:solidFill>
                          <a:effectLst/>
                          <a:latin typeface="+mn-lt"/>
                          <a:ea typeface="+mn-ea"/>
                          <a:cs typeface="+mn-cs"/>
                        </a:rPr>
                        <a:t>I will fear no disaster; </a:t>
                      </a:r>
                    </a:p>
                    <a:p>
                      <a:endParaRPr lang="en-US" sz="1050" b="0" i="0" kern="1200" dirty="0">
                        <a:solidFill>
                          <a:schemeClr val="lt1"/>
                        </a:solidFill>
                        <a:effectLst/>
                        <a:latin typeface="+mn-lt"/>
                        <a:ea typeface="+mn-ea"/>
                        <a:cs typeface="+mn-cs"/>
                      </a:endParaRPr>
                    </a:p>
                    <a:p>
                      <a:r>
                        <a:rPr lang="en-US" sz="4000" b="0" i="0" kern="1200" dirty="0">
                          <a:solidFill>
                            <a:schemeClr val="lt1"/>
                          </a:solidFill>
                          <a:effectLst/>
                          <a:latin typeface="+mn-lt"/>
                          <a:ea typeface="+mn-ea"/>
                          <a:cs typeface="+mn-cs"/>
                        </a:rPr>
                        <a:t>For You are with me;</a:t>
                      </a:r>
                    </a:p>
                  </a:txBody>
                  <a:tcPr>
                    <a:solidFill>
                      <a:schemeClr val="tx1"/>
                    </a:solidFill>
                  </a:tcPr>
                </a:tc>
                <a:tc>
                  <a:txBody>
                    <a:bodyPr/>
                    <a:lstStyle/>
                    <a:p>
                      <a:pPr marL="0" indent="0" algn="r" rtl="1">
                        <a:lnSpc>
                          <a:spcPct val="90000"/>
                        </a:lnSpc>
                        <a:buNone/>
                      </a:pPr>
                      <a:r>
                        <a:rPr lang="he-IL" altLang="en-US" sz="4400" b="1" kern="1200" dirty="0">
                          <a:solidFill>
                            <a:schemeClr val="bg1"/>
                          </a:solidFill>
                          <a:latin typeface="David" panose="020E0502060401010101" pitchFamily="34" charset="-79"/>
                          <a:ea typeface="+mn-ea"/>
                          <a:cs typeface="David" panose="020E0502060401010101" pitchFamily="34" charset="-79"/>
                        </a:rPr>
                        <a:t>גַּ</a:t>
                      </a:r>
                      <a:r>
                        <a:rPr lang="he-IL" altLang="en-US" sz="4400" b="1" dirty="0">
                          <a:solidFill>
                            <a:schemeClr val="bg1"/>
                          </a:solidFill>
                          <a:latin typeface="David" panose="020E0502060401010101" pitchFamily="34" charset="-79"/>
                          <a:cs typeface="David" panose="020E0502060401010101" pitchFamily="34" charset="-79"/>
                        </a:rPr>
                        <a:t>ם כִּי-אֵלֵךְ בְּגֵיא צַלְמָוֶת,</a:t>
                      </a:r>
                    </a:p>
                    <a:p>
                      <a:pPr marL="0" indent="0" algn="r" rtl="1">
                        <a:lnSpc>
                          <a:spcPct val="90000"/>
                        </a:lnSpc>
                        <a:buNone/>
                      </a:pPr>
                      <a:endParaRPr lang="en-US" altLang="en-US" sz="5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4400" b="1" dirty="0">
                          <a:solidFill>
                            <a:schemeClr val="bg1"/>
                          </a:solidFill>
                          <a:latin typeface="David" panose="020E0502060401010101" pitchFamily="34" charset="-79"/>
                          <a:cs typeface="David" panose="020E0502060401010101" pitchFamily="34" charset="-79"/>
                        </a:rPr>
                        <a:t>לֹא-אִירָא רָע—</a:t>
                      </a:r>
                      <a:endParaRPr lang="en-US" altLang="en-US" sz="4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endParaRPr lang="en-US" altLang="en-US" sz="44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4400" b="1" dirty="0">
                          <a:solidFill>
                            <a:schemeClr val="bg1"/>
                          </a:solidFill>
                          <a:latin typeface="David" panose="020E0502060401010101" pitchFamily="34" charset="-79"/>
                          <a:cs typeface="David" panose="020E0502060401010101" pitchFamily="34" charset="-79"/>
                        </a:rPr>
                        <a:t>כִּי</a:t>
                      </a:r>
                      <a:r>
                        <a:rPr lang="en-US" altLang="en-US" sz="4400" b="1" dirty="0">
                          <a:solidFill>
                            <a:schemeClr val="bg1"/>
                          </a:solidFill>
                          <a:latin typeface="David" panose="020E0502060401010101" pitchFamily="34" charset="-79"/>
                          <a:cs typeface="David" panose="020E0502060401010101" pitchFamily="34" charset="-79"/>
                        </a:rPr>
                        <a:t> </a:t>
                      </a:r>
                      <a:r>
                        <a:rPr lang="he-IL" altLang="en-US" sz="4400" b="1" dirty="0">
                          <a:solidFill>
                            <a:schemeClr val="bg1"/>
                          </a:solidFill>
                          <a:latin typeface="David" panose="020E0502060401010101" pitchFamily="34" charset="-79"/>
                          <a:cs typeface="David" panose="020E0502060401010101" pitchFamily="34" charset="-79"/>
                        </a:rPr>
                        <a:t>אַתָּה עִמָּדִי;</a:t>
                      </a: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267522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2580E5A2-AF7B-4866-AA8A-E60E51CF50B5}"/>
              </a:ext>
            </a:extLst>
          </p:cNvPr>
          <p:cNvPicPr>
            <a:picLocks noChangeAspect="1"/>
          </p:cNvPicPr>
          <p:nvPr/>
        </p:nvPicPr>
        <p:blipFill rotWithShape="1">
          <a:blip r:embed="rId3">
            <a:extLst>
              <a:ext uri="{28A0092B-C50C-407E-A947-70E740481C1C}">
                <a14:useLocalDpi xmlns:a14="http://schemas.microsoft.com/office/drawing/2010/main" val="0"/>
              </a:ext>
            </a:extLst>
          </a:blip>
          <a:srcRect t="3974" b="5123"/>
          <a:stretch/>
        </p:blipFill>
        <p:spPr>
          <a:xfrm>
            <a:off x="698501" y="180648"/>
            <a:ext cx="7196136" cy="4962852"/>
          </a:xfrm>
          <a:prstGeom prst="rect">
            <a:avLst/>
          </a:prstGeom>
        </p:spPr>
      </p:pic>
    </p:spTree>
    <p:extLst>
      <p:ext uri="{BB962C8B-B14F-4D97-AF65-F5344CB8AC3E}">
        <p14:creationId xmlns:p14="http://schemas.microsoft.com/office/powerpoint/2010/main" val="2835985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2207084812"/>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4000" b="0" i="0" kern="1200" dirty="0">
                          <a:solidFill>
                            <a:schemeClr val="lt1"/>
                          </a:solidFill>
                          <a:effectLst/>
                          <a:latin typeface="+mn-lt"/>
                          <a:ea typeface="+mn-ea"/>
                          <a:cs typeface="+mn-cs"/>
                        </a:rPr>
                        <a:t>Your rod and staff reassure me.</a:t>
                      </a:r>
                    </a:p>
                    <a:p>
                      <a:r>
                        <a:rPr lang="en-US" sz="4000" b="0" i="0" kern="1200" dirty="0">
                          <a:solidFill>
                            <a:schemeClr val="lt1"/>
                          </a:solidFill>
                          <a:effectLst/>
                          <a:latin typeface="+mn-lt"/>
                          <a:ea typeface="+mn-ea"/>
                          <a:cs typeface="+mn-cs"/>
                        </a:rPr>
                        <a:t>You prepare a table for me,</a:t>
                      </a:r>
                      <a:br>
                        <a:rPr lang="en-US" sz="4000" b="0" i="0" kern="1200" dirty="0">
                          <a:solidFill>
                            <a:schemeClr val="lt1"/>
                          </a:solidFill>
                          <a:effectLst/>
                          <a:latin typeface="+mn-lt"/>
                          <a:ea typeface="+mn-ea"/>
                          <a:cs typeface="+mn-cs"/>
                        </a:rPr>
                      </a:br>
                      <a:r>
                        <a:rPr lang="en-US" sz="4000" b="0" i="0" kern="1200" dirty="0">
                          <a:solidFill>
                            <a:schemeClr val="lt1"/>
                          </a:solidFill>
                          <a:effectLst/>
                          <a:latin typeface="+mn-lt"/>
                          <a:ea typeface="+mn-ea"/>
                          <a:cs typeface="+mn-cs"/>
                        </a:rPr>
                        <a:t>even as my enemies watch</a:t>
                      </a:r>
                    </a:p>
                  </a:txBody>
                  <a:tcPr>
                    <a:solidFill>
                      <a:schemeClr val="tx1"/>
                    </a:solidFill>
                  </a:tcPr>
                </a:tc>
                <a:tc>
                  <a:txBody>
                    <a:bodyPr/>
                    <a:lstStyle/>
                    <a:p>
                      <a:pPr marL="0" indent="0" algn="r" rtl="1">
                        <a:lnSpc>
                          <a:spcPct val="90000"/>
                        </a:lnSpc>
                        <a:buNone/>
                      </a:pPr>
                      <a:r>
                        <a:rPr lang="he-IL" altLang="en-US" sz="4800" b="1" dirty="0">
                          <a:solidFill>
                            <a:schemeClr val="bg1"/>
                          </a:solidFill>
                          <a:latin typeface="David" panose="020E0502060401010101" pitchFamily="34" charset="-79"/>
                          <a:cs typeface="David" panose="020E0502060401010101" pitchFamily="34" charset="-79"/>
                        </a:rPr>
                        <a:t>שִׁבְטְךָ וּמִשְׁעַנְתֶּךָ, הֵמָּה יְנַחֲמֻנִי.</a:t>
                      </a:r>
                      <a:endParaRPr lang="en-US" altLang="en-US" sz="48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endParaRPr lang="he-IL" altLang="en-US" sz="48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4800" b="1" dirty="0">
                          <a:solidFill>
                            <a:schemeClr val="bg1"/>
                          </a:solidFill>
                          <a:latin typeface="David" panose="020E0502060401010101" pitchFamily="34" charset="-79"/>
                          <a:cs typeface="David" panose="020E0502060401010101" pitchFamily="34" charset="-79"/>
                        </a:rPr>
                        <a:t>תַּעֲרֹךְ לְפָנַי,</a:t>
                      </a:r>
                      <a:endParaRPr lang="en-US" altLang="en-US" sz="48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4800" b="1" dirty="0">
                          <a:solidFill>
                            <a:schemeClr val="bg1"/>
                          </a:solidFill>
                          <a:latin typeface="David" panose="020E0502060401010101" pitchFamily="34" charset="-79"/>
                          <a:cs typeface="David" panose="020E0502060401010101" pitchFamily="34" charset="-79"/>
                        </a:rPr>
                        <a:t>שֻׁלְחָן נֶגֶד צֹרְרָי;</a:t>
                      </a: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3828383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1034071267"/>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4000" b="0" i="0" kern="1200" dirty="0">
                          <a:solidFill>
                            <a:schemeClr val="lt1"/>
                          </a:solidFill>
                          <a:effectLst/>
                          <a:latin typeface="+mn-lt"/>
                          <a:ea typeface="+mn-ea"/>
                          <a:cs typeface="+mn-cs"/>
                        </a:rPr>
                        <a:t>You anoint my head with oil</a:t>
                      </a:r>
                    </a:p>
                    <a:p>
                      <a:endParaRPr lang="en-US" sz="4000" b="0" i="0" kern="1200" dirty="0">
                        <a:solidFill>
                          <a:schemeClr val="lt1"/>
                        </a:solidFill>
                        <a:effectLst/>
                        <a:latin typeface="+mn-lt"/>
                        <a:ea typeface="+mn-ea"/>
                        <a:cs typeface="+mn-cs"/>
                      </a:endParaRPr>
                    </a:p>
                    <a:p>
                      <a:r>
                        <a:rPr lang="en-US" sz="4000" b="0" i="0" kern="1200" dirty="0">
                          <a:solidFill>
                            <a:schemeClr val="lt1"/>
                          </a:solidFill>
                          <a:effectLst/>
                          <a:latin typeface="+mn-lt"/>
                          <a:ea typeface="+mn-ea"/>
                          <a:cs typeface="+mn-cs"/>
                        </a:rPr>
                        <a:t>from an overflowing cup.</a:t>
                      </a:r>
                    </a:p>
                  </a:txBody>
                  <a:tcPr>
                    <a:solidFill>
                      <a:schemeClr val="tx1"/>
                    </a:solidFill>
                  </a:tcPr>
                </a:tc>
                <a:tc>
                  <a:txBody>
                    <a:bodyPr/>
                    <a:lstStyle/>
                    <a:p>
                      <a:pPr marL="0" indent="0" algn="r" rtl="1">
                        <a:lnSpc>
                          <a:spcPct val="90000"/>
                        </a:lnSpc>
                        <a:buNone/>
                      </a:pPr>
                      <a:r>
                        <a:rPr lang="he-IL" altLang="en-US" sz="4800" b="1" dirty="0">
                          <a:solidFill>
                            <a:schemeClr val="bg1"/>
                          </a:solidFill>
                          <a:latin typeface="David" panose="020E0502060401010101" pitchFamily="34" charset="-79"/>
                          <a:cs typeface="David" panose="020E0502060401010101" pitchFamily="34" charset="-79"/>
                        </a:rPr>
                        <a:t>דִּשַּׁנְתָּ בַשֶּׁמֶן רֹאשִׁי</a:t>
                      </a:r>
                      <a:endParaRPr lang="en-US" altLang="en-US" sz="48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endParaRPr lang="en-US" altLang="en-US" sz="48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4800" b="1" dirty="0">
                          <a:solidFill>
                            <a:schemeClr val="bg1"/>
                          </a:solidFill>
                          <a:latin typeface="David" panose="020E0502060401010101" pitchFamily="34" charset="-79"/>
                          <a:cs typeface="David" panose="020E0502060401010101" pitchFamily="34" charset="-79"/>
                        </a:rPr>
                        <a:t>כּוֹסִי רְוָיָה.</a:t>
                      </a: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3598764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10000"/>
          </a:bodyPr>
          <a:lstStyle/>
          <a:p>
            <a:pPr marL="0" indent="0">
              <a:buNone/>
            </a:pPr>
            <a:r>
              <a:rPr lang="en-US" u="sng" dirty="0">
                <a:solidFill>
                  <a:srgbClr val="FFFF99"/>
                </a:solidFill>
              </a:rPr>
              <a:t>Believe</a:t>
            </a:r>
          </a:p>
          <a:p>
            <a:pPr marL="457200" indent="-457200">
              <a:buAutoNum type="arabicPeriod"/>
            </a:pPr>
            <a:r>
              <a:rPr lang="en-US" dirty="0"/>
              <a:t>He is your Shepherd.  Surrender self pity.</a:t>
            </a:r>
          </a:p>
          <a:p>
            <a:pPr marL="457200" indent="-457200">
              <a:buAutoNum type="arabicPeriod"/>
            </a:pPr>
            <a:r>
              <a:rPr lang="en-US" dirty="0"/>
              <a:t>No lack.  Surrender ungratefulness, need.</a:t>
            </a:r>
          </a:p>
          <a:p>
            <a:pPr marL="457200" indent="-457200">
              <a:buAutoNum type="arabicPeriod"/>
            </a:pPr>
            <a:r>
              <a:rPr lang="en-US" dirty="0"/>
              <a:t>Provides lush meadows.  Abandon grouchiness.</a:t>
            </a:r>
          </a:p>
          <a:p>
            <a:pPr marL="457200" indent="-457200">
              <a:buAutoNum type="arabicPeriod"/>
            </a:pPr>
            <a:r>
              <a:rPr lang="en-US" dirty="0"/>
              <a:t>Stills the torrents so you can drink.  Surrender </a:t>
            </a:r>
            <a:r>
              <a:rPr lang="en-US" sz="3600" dirty="0"/>
              <a:t>complaints, offenses.</a:t>
            </a:r>
            <a:endParaRPr lang="en-US" altLang="en-US" dirty="0">
              <a:solidFill>
                <a:schemeClr val="bg1"/>
              </a:solidFill>
            </a:endParaRPr>
          </a:p>
        </p:txBody>
      </p:sp>
    </p:spTree>
    <p:extLst>
      <p:ext uri="{BB962C8B-B14F-4D97-AF65-F5344CB8AC3E}">
        <p14:creationId xmlns:p14="http://schemas.microsoft.com/office/powerpoint/2010/main" val="1720740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20000"/>
          </a:bodyPr>
          <a:lstStyle/>
          <a:p>
            <a:pPr marL="0" indent="0">
              <a:buNone/>
            </a:pPr>
            <a:r>
              <a:rPr lang="en-US" u="sng" dirty="0">
                <a:solidFill>
                  <a:srgbClr val="FFFF99"/>
                </a:solidFill>
              </a:rPr>
              <a:t>Believe</a:t>
            </a:r>
          </a:p>
          <a:p>
            <a:pPr marL="457200" indent="-457200">
              <a:buFont typeface="+mj-lt"/>
              <a:buAutoNum type="arabicPeriod" startAt="5"/>
            </a:pPr>
            <a:r>
              <a:rPr lang="en-US" dirty="0"/>
              <a:t>Restores: Mind, will, emotions: I will rest in You!</a:t>
            </a:r>
          </a:p>
          <a:p>
            <a:pPr marL="457200" indent="-457200">
              <a:buAutoNum type="arabicPeriod" startAt="5"/>
            </a:pPr>
            <a:r>
              <a:rPr lang="en-US" dirty="0"/>
              <a:t>Paths for H</a:t>
            </a:r>
            <a:r>
              <a:rPr lang="en-US" dirty="0">
                <a:solidFill>
                  <a:srgbClr val="FFFF99"/>
                </a:solidFill>
              </a:rPr>
              <a:t>is names sake</a:t>
            </a:r>
            <a:r>
              <a:rPr lang="en-US" dirty="0"/>
              <a:t>.  We don’t merit it.</a:t>
            </a:r>
          </a:p>
          <a:p>
            <a:pPr marL="457200" indent="-457200">
              <a:buAutoNum type="arabicPeriod" startAt="5"/>
            </a:pPr>
            <a:r>
              <a:rPr lang="en-US" dirty="0"/>
              <a:t>No disaster! He is with you.  Surrender calamity!</a:t>
            </a:r>
          </a:p>
          <a:p>
            <a:pPr marL="457200" indent="-457200">
              <a:buAutoNum type="arabicPeriod" startAt="5"/>
            </a:pPr>
            <a:r>
              <a:rPr lang="en-US" dirty="0"/>
              <a:t> Enemies…   No enemies matter.  [apply]</a:t>
            </a:r>
          </a:p>
          <a:p>
            <a:pPr marL="457200" indent="-457200">
              <a:buAutoNum type="arabicPeriod" startAt="5"/>
            </a:pPr>
            <a:r>
              <a:rPr lang="en-US" dirty="0"/>
              <a:t>RECEIVE THE OIL…FULL CUP</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76960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868130575"/>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4000" b="0" i="0" kern="1200" dirty="0">
                          <a:solidFill>
                            <a:schemeClr val="lt1"/>
                          </a:solidFill>
                          <a:effectLst/>
                          <a:latin typeface="+mn-lt"/>
                          <a:ea typeface="+mn-ea"/>
                          <a:cs typeface="+mn-cs"/>
                        </a:rPr>
                        <a:t>ONLY Goodness and love will pursue me</a:t>
                      </a:r>
                    </a:p>
                    <a:p>
                      <a:endParaRPr lang="en-US" sz="2400" b="0" i="0" kern="1200" dirty="0">
                        <a:solidFill>
                          <a:schemeClr val="lt1"/>
                        </a:solidFill>
                        <a:effectLst/>
                        <a:latin typeface="+mn-lt"/>
                        <a:ea typeface="+mn-ea"/>
                        <a:cs typeface="+mn-cs"/>
                      </a:endParaRPr>
                    </a:p>
                    <a:p>
                      <a:r>
                        <a:rPr lang="en-US" sz="4000" b="0" i="0" kern="1200" dirty="0">
                          <a:solidFill>
                            <a:schemeClr val="lt1"/>
                          </a:solidFill>
                          <a:effectLst/>
                          <a:latin typeface="+mn-lt"/>
                          <a:ea typeface="+mn-ea"/>
                          <a:cs typeface="+mn-cs"/>
                        </a:rPr>
                        <a:t>every day of my life;</a:t>
                      </a:r>
                    </a:p>
                  </a:txBody>
                  <a:tcPr>
                    <a:solidFill>
                      <a:schemeClr val="tx1"/>
                    </a:solidFill>
                  </a:tcPr>
                </a:tc>
                <a:tc>
                  <a:txBody>
                    <a:bodyPr/>
                    <a:lstStyle/>
                    <a:p>
                      <a:pPr marL="0" indent="0" algn="r" rtl="1">
                        <a:lnSpc>
                          <a:spcPct val="90000"/>
                        </a:lnSpc>
                        <a:buNone/>
                      </a:pPr>
                      <a:r>
                        <a:rPr lang="he-IL" altLang="en-US" sz="4800" b="1" dirty="0">
                          <a:solidFill>
                            <a:schemeClr val="bg1"/>
                          </a:solidFill>
                          <a:latin typeface="David" panose="020E0502060401010101" pitchFamily="34" charset="-79"/>
                          <a:cs typeface="David" panose="020E0502060401010101" pitchFamily="34" charset="-79"/>
                        </a:rPr>
                        <a:t>א</a:t>
                      </a:r>
                      <a:r>
                        <a:rPr lang="he-IL" altLang="en-US" sz="4800" b="1" dirty="0">
                          <a:solidFill>
                            <a:srgbClr val="FFFF99"/>
                          </a:solidFill>
                          <a:latin typeface="David" panose="020E0502060401010101" pitchFamily="34" charset="-79"/>
                          <a:cs typeface="David" panose="020E0502060401010101" pitchFamily="34" charset="-79"/>
                        </a:rPr>
                        <a:t>ַךְ</a:t>
                      </a:r>
                      <a:r>
                        <a:rPr lang="he-IL" altLang="en-US" sz="4800" b="1" dirty="0">
                          <a:solidFill>
                            <a:schemeClr val="bg1"/>
                          </a:solidFill>
                          <a:latin typeface="David" panose="020E0502060401010101" pitchFamily="34" charset="-79"/>
                          <a:cs typeface="David" panose="020E0502060401010101" pitchFamily="34" charset="-79"/>
                        </a:rPr>
                        <a:t> טוֹב וָחֶסֶד יִרְדְּפוּנִי</a:t>
                      </a:r>
                      <a:endParaRPr lang="en-US" altLang="en-US" sz="48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endParaRPr lang="en-US" altLang="en-US" sz="6000" b="1" dirty="0">
                        <a:solidFill>
                          <a:schemeClr val="bg1"/>
                        </a:solidFill>
                        <a:latin typeface="David" panose="020E0502060401010101" pitchFamily="34" charset="-79"/>
                        <a:cs typeface="David" panose="020E0502060401010101" pitchFamily="34" charset="-79"/>
                      </a:endParaRPr>
                    </a:p>
                    <a:p>
                      <a:pPr marL="0" indent="0" algn="r" rtl="1">
                        <a:lnSpc>
                          <a:spcPct val="90000"/>
                        </a:lnSpc>
                        <a:buNone/>
                      </a:pPr>
                      <a:r>
                        <a:rPr lang="he-IL" altLang="en-US" sz="4800" b="1" dirty="0">
                          <a:solidFill>
                            <a:schemeClr val="bg1"/>
                          </a:solidFill>
                          <a:latin typeface="David" panose="020E0502060401010101" pitchFamily="34" charset="-79"/>
                          <a:cs typeface="David" panose="020E0502060401010101" pitchFamily="34" charset="-79"/>
                        </a:rPr>
                        <a:t> כָּל-יְמֵי חַיָּי;</a:t>
                      </a:r>
                      <a:endParaRPr lang="en-US" altLang="en-US" sz="4800" b="1" dirty="0">
                        <a:solidFill>
                          <a:schemeClr val="bg1"/>
                        </a:solidFill>
                        <a:latin typeface="David" panose="020E0502060401010101" pitchFamily="34" charset="-79"/>
                        <a:cs typeface="David" panose="020E0502060401010101" pitchFamily="34" charset="-79"/>
                      </a:endParaRPr>
                    </a:p>
                    <a:p>
                      <a:pPr marL="0" marR="0" lvl="0" indent="0" algn="r" defTabSz="678271" rtl="1" eaLnBrk="1" fontAlgn="auto" latinLnBrk="0" hangingPunct="1">
                        <a:lnSpc>
                          <a:spcPct val="90000"/>
                        </a:lnSpc>
                        <a:spcBef>
                          <a:spcPts val="0"/>
                        </a:spcBef>
                        <a:spcAft>
                          <a:spcPts val="0"/>
                        </a:spcAft>
                        <a:buClrTx/>
                        <a:buSzTx/>
                        <a:buFontTx/>
                        <a:buNone/>
                        <a:tabLst/>
                        <a:defRPr/>
                      </a:pPr>
                      <a:endParaRPr lang="en-US" altLang="en-US" sz="4800" b="1" dirty="0">
                        <a:solidFill>
                          <a:schemeClr val="bg1"/>
                        </a:solidFill>
                        <a:latin typeface="David" panose="020E0502060401010101" pitchFamily="34" charset="-79"/>
                        <a:cs typeface="David" panose="020E0502060401010101" pitchFamily="34" charset="-79"/>
                      </a:endParaRP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3318285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3267693363"/>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3264839456"/>
                    </a:ext>
                  </a:extLst>
                </a:gridCol>
                <a:gridCol w="4152900">
                  <a:extLst>
                    <a:ext uri="{9D8B030D-6E8A-4147-A177-3AD203B41FA5}">
                      <a16:colId xmlns:a16="http://schemas.microsoft.com/office/drawing/2014/main" val="2106304164"/>
                    </a:ext>
                  </a:extLst>
                </a:gridCol>
              </a:tblGrid>
              <a:tr h="4724399">
                <a:tc>
                  <a:txBody>
                    <a:bodyPr/>
                    <a:lstStyle/>
                    <a:p>
                      <a:r>
                        <a:rPr lang="en-US" sz="4000" b="0" i="0" kern="1200" dirty="0">
                          <a:solidFill>
                            <a:schemeClr val="lt1"/>
                          </a:solidFill>
                          <a:effectLst/>
                          <a:latin typeface="+mn-lt"/>
                          <a:ea typeface="+mn-ea"/>
                          <a:cs typeface="+mn-cs"/>
                        </a:rPr>
                        <a:t>and I will live in the </a:t>
                      </a:r>
                      <a:r>
                        <a:rPr lang="en-US" sz="4000" b="0" i="0" kern="1200" dirty="0">
                          <a:solidFill>
                            <a:srgbClr val="FFFF99"/>
                          </a:solidFill>
                          <a:effectLst/>
                          <a:latin typeface="+mn-lt"/>
                          <a:ea typeface="+mn-ea"/>
                          <a:cs typeface="+mn-cs"/>
                        </a:rPr>
                        <a:t>house</a:t>
                      </a:r>
                      <a:r>
                        <a:rPr lang="en-US" sz="4000" b="0" i="0" kern="1200" dirty="0">
                          <a:solidFill>
                            <a:schemeClr val="lt1"/>
                          </a:solidFill>
                          <a:effectLst/>
                          <a:latin typeface="+mn-lt"/>
                          <a:ea typeface="+mn-ea"/>
                          <a:cs typeface="+mn-cs"/>
                        </a:rPr>
                        <a:t> of </a:t>
                      </a:r>
                      <a:r>
                        <a:rPr lang="en-US" sz="4000" b="0" i="0" kern="1200" cap="small" baseline="0" dirty="0">
                          <a:solidFill>
                            <a:schemeClr val="lt1"/>
                          </a:solidFill>
                          <a:effectLst/>
                          <a:latin typeface="+mn-lt"/>
                          <a:ea typeface="+mn-ea"/>
                          <a:cs typeface="+mn-cs"/>
                        </a:rPr>
                        <a:t>Adoni </a:t>
                      </a:r>
                    </a:p>
                    <a:p>
                      <a:endParaRPr lang="en-US" sz="2400" b="0" i="0" kern="1200" cap="small" baseline="0" dirty="0">
                        <a:solidFill>
                          <a:schemeClr val="lt1"/>
                        </a:solidFill>
                        <a:effectLst/>
                        <a:latin typeface="+mn-lt"/>
                        <a:ea typeface="+mn-ea"/>
                        <a:cs typeface="+mn-cs"/>
                      </a:endParaRPr>
                    </a:p>
                    <a:p>
                      <a:r>
                        <a:rPr lang="en-US" sz="4000" b="0" i="0" kern="1200" dirty="0">
                          <a:solidFill>
                            <a:schemeClr val="lt1"/>
                          </a:solidFill>
                          <a:effectLst/>
                          <a:latin typeface="+mn-lt"/>
                          <a:ea typeface="+mn-ea"/>
                          <a:cs typeface="+mn-cs"/>
                        </a:rPr>
                        <a:t>For years and years to come.</a:t>
                      </a:r>
                    </a:p>
                  </a:txBody>
                  <a:tcPr>
                    <a:solidFill>
                      <a:schemeClr val="tx1"/>
                    </a:solidFill>
                  </a:tcPr>
                </a:tc>
                <a:tc>
                  <a:txBody>
                    <a:bodyPr/>
                    <a:lstStyle/>
                    <a:p>
                      <a:pPr marL="0" marR="0" lvl="0" indent="0" algn="r" defTabSz="678271" rtl="1" eaLnBrk="1" fontAlgn="auto" latinLnBrk="0" hangingPunct="1">
                        <a:lnSpc>
                          <a:spcPct val="90000"/>
                        </a:lnSpc>
                        <a:spcBef>
                          <a:spcPts val="0"/>
                        </a:spcBef>
                        <a:spcAft>
                          <a:spcPts val="0"/>
                        </a:spcAft>
                        <a:buClrTx/>
                        <a:buSzTx/>
                        <a:buFontTx/>
                        <a:buNone/>
                        <a:tabLst/>
                        <a:defRPr/>
                      </a:pPr>
                      <a:r>
                        <a:rPr lang="he-IL" altLang="en-US" sz="4800" b="1" dirty="0">
                          <a:solidFill>
                            <a:schemeClr val="bg1"/>
                          </a:solidFill>
                          <a:latin typeface="David" panose="020E0502060401010101" pitchFamily="34" charset="-79"/>
                          <a:cs typeface="David" panose="020E0502060401010101" pitchFamily="34" charset="-79"/>
                        </a:rPr>
                        <a:t>וְשַׁבְתִּי בְּ</a:t>
                      </a:r>
                      <a:r>
                        <a:rPr lang="he-IL" altLang="en-US" sz="4800" b="1" dirty="0">
                          <a:solidFill>
                            <a:srgbClr val="FFFF99"/>
                          </a:solidFill>
                          <a:latin typeface="David" panose="020E0502060401010101" pitchFamily="34" charset="-79"/>
                          <a:cs typeface="David" panose="020E0502060401010101" pitchFamily="34" charset="-79"/>
                        </a:rPr>
                        <a:t>בֵית</a:t>
                      </a:r>
                      <a:r>
                        <a:rPr lang="he-IL" altLang="en-US" sz="4800" b="1" dirty="0">
                          <a:solidFill>
                            <a:schemeClr val="bg1"/>
                          </a:solidFill>
                          <a:latin typeface="David" panose="020E0502060401010101" pitchFamily="34" charset="-79"/>
                          <a:cs typeface="David" panose="020E0502060401010101" pitchFamily="34" charset="-79"/>
                        </a:rPr>
                        <a:t>-יְיָ, </a:t>
                      </a:r>
                      <a:endParaRPr lang="en-US" altLang="en-US" sz="4800" b="1" dirty="0">
                        <a:solidFill>
                          <a:schemeClr val="bg1"/>
                        </a:solidFill>
                        <a:latin typeface="David" panose="020E0502060401010101" pitchFamily="34" charset="-79"/>
                        <a:cs typeface="David" panose="020E0502060401010101" pitchFamily="34" charset="-79"/>
                      </a:endParaRPr>
                    </a:p>
                    <a:p>
                      <a:pPr marL="0" marR="0" lvl="0" indent="0" algn="r" defTabSz="678271" rtl="1" eaLnBrk="1" fontAlgn="auto" latinLnBrk="0" hangingPunct="1">
                        <a:lnSpc>
                          <a:spcPct val="90000"/>
                        </a:lnSpc>
                        <a:spcBef>
                          <a:spcPts val="0"/>
                        </a:spcBef>
                        <a:spcAft>
                          <a:spcPts val="0"/>
                        </a:spcAft>
                        <a:buClrTx/>
                        <a:buSzTx/>
                        <a:buFontTx/>
                        <a:buNone/>
                        <a:tabLst/>
                        <a:defRPr/>
                      </a:pPr>
                      <a:endParaRPr lang="en-US" altLang="en-US" sz="4800" b="1" dirty="0">
                        <a:solidFill>
                          <a:schemeClr val="bg1"/>
                        </a:solidFill>
                        <a:latin typeface="David" panose="020E0502060401010101" pitchFamily="34" charset="-79"/>
                        <a:cs typeface="David" panose="020E0502060401010101" pitchFamily="34" charset="-79"/>
                      </a:endParaRPr>
                    </a:p>
                    <a:p>
                      <a:pPr marL="0" marR="0" lvl="0" indent="0" algn="r" defTabSz="678271" rtl="1" eaLnBrk="1" fontAlgn="auto" latinLnBrk="0" hangingPunct="1">
                        <a:lnSpc>
                          <a:spcPct val="90000"/>
                        </a:lnSpc>
                        <a:spcBef>
                          <a:spcPts val="0"/>
                        </a:spcBef>
                        <a:spcAft>
                          <a:spcPts val="0"/>
                        </a:spcAft>
                        <a:buClrTx/>
                        <a:buSzTx/>
                        <a:buFontTx/>
                        <a:buNone/>
                        <a:tabLst/>
                        <a:defRPr/>
                      </a:pPr>
                      <a:endParaRPr lang="en-US" altLang="en-US" sz="4800" b="1" dirty="0">
                        <a:solidFill>
                          <a:schemeClr val="bg1"/>
                        </a:solidFill>
                        <a:latin typeface="David" panose="020E0502060401010101" pitchFamily="34" charset="-79"/>
                        <a:cs typeface="David" panose="020E0502060401010101" pitchFamily="34" charset="-79"/>
                      </a:endParaRPr>
                    </a:p>
                    <a:p>
                      <a:pPr marL="0" marR="0" lvl="0" indent="0" algn="r" defTabSz="678271" rtl="1" eaLnBrk="1" fontAlgn="auto" latinLnBrk="0" hangingPunct="1">
                        <a:lnSpc>
                          <a:spcPct val="90000"/>
                        </a:lnSpc>
                        <a:spcBef>
                          <a:spcPts val="0"/>
                        </a:spcBef>
                        <a:spcAft>
                          <a:spcPts val="0"/>
                        </a:spcAft>
                        <a:buClrTx/>
                        <a:buSzTx/>
                        <a:buFontTx/>
                        <a:buNone/>
                        <a:tabLst/>
                        <a:defRPr/>
                      </a:pPr>
                      <a:r>
                        <a:rPr lang="he-IL" altLang="en-US" sz="4800" b="1" dirty="0">
                          <a:solidFill>
                            <a:schemeClr val="bg1"/>
                          </a:solidFill>
                          <a:latin typeface="David" panose="020E0502060401010101" pitchFamily="34" charset="-79"/>
                          <a:cs typeface="David" panose="020E0502060401010101" pitchFamily="34" charset="-79"/>
                        </a:rPr>
                        <a:t>לְאֹרֶךְ יָמִים.</a:t>
                      </a:r>
                      <a:endParaRPr lang="en-US" altLang="en-US" sz="4800" b="1" dirty="0">
                        <a:solidFill>
                          <a:schemeClr val="bg1"/>
                        </a:solidFill>
                        <a:latin typeface="David" panose="020E0502060401010101" pitchFamily="34" charset="-79"/>
                        <a:cs typeface="David" panose="020E0502060401010101" pitchFamily="34" charset="-79"/>
                      </a:endParaRPr>
                    </a:p>
                    <a:p>
                      <a:endParaRPr lang="en-US"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550324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Acts 13.43 </a:t>
            </a:r>
            <a:r>
              <a:rPr lang="en-US" altLang="en-US" dirty="0">
                <a:solidFill>
                  <a:schemeClr val="bg1"/>
                </a:solidFill>
              </a:rPr>
              <a:t> …</a:t>
            </a:r>
            <a:r>
              <a:rPr lang="en-US" altLang="en-US" dirty="0" err="1">
                <a:solidFill>
                  <a:schemeClr val="bg1"/>
                </a:solidFill>
              </a:rPr>
              <a:t>Sha’ul</a:t>
            </a:r>
            <a:r>
              <a:rPr lang="en-US" altLang="en-US" dirty="0">
                <a:solidFill>
                  <a:schemeClr val="bg1"/>
                </a:solidFill>
              </a:rPr>
              <a:t> and Bar-</a:t>
            </a:r>
            <a:r>
              <a:rPr lang="en-US" altLang="en-US" dirty="0" err="1">
                <a:solidFill>
                  <a:schemeClr val="bg1"/>
                </a:solidFill>
              </a:rPr>
              <a:t>Nabba</a:t>
            </a:r>
            <a:r>
              <a:rPr lang="en-US" altLang="en-US" dirty="0">
                <a:solidFill>
                  <a:schemeClr val="bg1"/>
                </a:solidFill>
              </a:rPr>
              <a:t>, who spoke with them and urged </a:t>
            </a:r>
            <a:r>
              <a:rPr lang="en-US" altLang="en-US" u="sng" dirty="0">
                <a:solidFill>
                  <a:schemeClr val="bg1"/>
                </a:solidFill>
              </a:rPr>
              <a:t>them</a:t>
            </a:r>
            <a:r>
              <a:rPr lang="en-US" altLang="en-US" dirty="0">
                <a:solidFill>
                  <a:schemeClr val="bg1"/>
                </a:solidFill>
              </a:rPr>
              <a:t> to keep </a:t>
            </a:r>
            <a:r>
              <a:rPr lang="en-US" altLang="en-US" dirty="0">
                <a:solidFill>
                  <a:srgbClr val="FFFF99"/>
                </a:solidFill>
              </a:rPr>
              <a:t>holding fast to the love and kindness of God.</a:t>
            </a:r>
          </a:p>
        </p:txBody>
      </p:sp>
    </p:spTree>
    <p:extLst>
      <p:ext uri="{BB962C8B-B14F-4D97-AF65-F5344CB8AC3E}">
        <p14:creationId xmlns:p14="http://schemas.microsoft.com/office/powerpoint/2010/main" val="1689940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Acts 13.43</a:t>
            </a:r>
          </a:p>
          <a:p>
            <a:pPr marL="0" indent="0">
              <a:lnSpc>
                <a:spcPct val="90000"/>
              </a:lnSpc>
              <a:buNone/>
            </a:pPr>
            <a:r>
              <a:rPr lang="he-IL" altLang="en-US" sz="4400" b="1" dirty="0">
                <a:solidFill>
                  <a:schemeClr val="bg1"/>
                </a:solidFill>
                <a:latin typeface="David" panose="020E0502060401010101" pitchFamily="34" charset="-79"/>
                <a:cs typeface="David" panose="020E0502060401010101" pitchFamily="34" charset="-79"/>
              </a:rPr>
              <a:t>בְּחֶסֶד הָאֱלֹהִים</a:t>
            </a:r>
            <a:r>
              <a:rPr lang="en-US" altLang="en-US" dirty="0">
                <a:solidFill>
                  <a:schemeClr val="bg1"/>
                </a:solidFill>
              </a:rPr>
              <a:t> /</a:t>
            </a:r>
            <a:r>
              <a:rPr lang="en-US" altLang="en-US" dirty="0" err="1">
                <a:solidFill>
                  <a:schemeClr val="bg1"/>
                </a:solidFill>
              </a:rPr>
              <a:t>xáris</a:t>
            </a:r>
            <a:r>
              <a:rPr lang="en-US" altLang="en-US" dirty="0">
                <a:solidFill>
                  <a:schemeClr val="bg1"/>
                </a:solidFill>
              </a:rPr>
              <a:t> ("grace") </a:t>
            </a:r>
          </a:p>
          <a:p>
            <a:pPr marL="0" indent="0">
              <a:lnSpc>
                <a:spcPct val="90000"/>
              </a:lnSpc>
              <a:buNone/>
            </a:pPr>
            <a:r>
              <a:rPr lang="en-US" altLang="en-US" dirty="0">
                <a:solidFill>
                  <a:schemeClr val="bg1"/>
                </a:solidFill>
              </a:rPr>
              <a:t>God freely extending Himself (His favor, grace), reaching (inclining) to people because He is disposed to bless (be near) them.</a:t>
            </a:r>
          </a:p>
          <a:p>
            <a:pPr marL="0" indent="0">
              <a:lnSpc>
                <a:spcPct val="90000"/>
              </a:lnSpc>
              <a:buNone/>
            </a:pP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476525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Acts 14:3</a:t>
            </a:r>
            <a:r>
              <a:rPr lang="en-US" altLang="en-US" dirty="0">
                <a:solidFill>
                  <a:schemeClr val="bg1"/>
                </a:solidFill>
              </a:rPr>
              <a:t> Therefore, </a:t>
            </a:r>
            <a:r>
              <a:rPr lang="en-US" altLang="en-US" dirty="0" err="1">
                <a:solidFill>
                  <a:schemeClr val="bg1"/>
                </a:solidFill>
              </a:rPr>
              <a:t>Sha’ul</a:t>
            </a:r>
            <a:r>
              <a:rPr lang="en-US" altLang="en-US" dirty="0">
                <a:solidFill>
                  <a:schemeClr val="bg1"/>
                </a:solidFill>
              </a:rPr>
              <a:t> and Bar-</a:t>
            </a:r>
            <a:r>
              <a:rPr lang="en-US" altLang="en-US" dirty="0" err="1">
                <a:solidFill>
                  <a:schemeClr val="bg1"/>
                </a:solidFill>
              </a:rPr>
              <a:t>Nabba</a:t>
            </a:r>
            <a:r>
              <a:rPr lang="en-US" altLang="en-US" dirty="0">
                <a:solidFill>
                  <a:schemeClr val="bg1"/>
                </a:solidFill>
              </a:rPr>
              <a:t>…bore witness to the </a:t>
            </a:r>
            <a:r>
              <a:rPr lang="en-US" altLang="en-US" dirty="0">
                <a:solidFill>
                  <a:srgbClr val="FFFF99"/>
                </a:solidFill>
              </a:rPr>
              <a:t>message about his love and kindness </a:t>
            </a:r>
            <a:r>
              <a:rPr lang="en-US" altLang="en-US" dirty="0">
                <a:solidFill>
                  <a:schemeClr val="bg1"/>
                </a:solidFill>
              </a:rPr>
              <a:t>by enabling </a:t>
            </a:r>
            <a:r>
              <a:rPr lang="en-US" altLang="en-US" u="sng" dirty="0">
                <a:solidFill>
                  <a:schemeClr val="bg1"/>
                </a:solidFill>
              </a:rPr>
              <a:t>them</a:t>
            </a:r>
            <a:r>
              <a:rPr lang="en-US" altLang="en-US" dirty="0">
                <a:solidFill>
                  <a:schemeClr val="bg1"/>
                </a:solidFill>
              </a:rPr>
              <a:t> to perform signs and miracles.</a:t>
            </a:r>
          </a:p>
        </p:txBody>
      </p:sp>
    </p:spTree>
    <p:extLst>
      <p:ext uri="{BB962C8B-B14F-4D97-AF65-F5344CB8AC3E}">
        <p14:creationId xmlns:p14="http://schemas.microsoft.com/office/powerpoint/2010/main" val="2889312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Acts 15:11</a:t>
            </a:r>
            <a:r>
              <a:rPr lang="en-US" altLang="en-US" dirty="0">
                <a:solidFill>
                  <a:schemeClr val="bg1"/>
                </a:solidFill>
              </a:rPr>
              <a:t> No, it is </a:t>
            </a:r>
            <a:r>
              <a:rPr lang="en-US" altLang="en-US" dirty="0">
                <a:solidFill>
                  <a:srgbClr val="FFFF99"/>
                </a:solidFill>
              </a:rPr>
              <a:t>through the love and kindness of the Lord Yeshua </a:t>
            </a:r>
            <a:r>
              <a:rPr lang="en-US" altLang="en-US" dirty="0">
                <a:solidFill>
                  <a:schemeClr val="bg1"/>
                </a:solidFill>
              </a:rPr>
              <a:t>that </a:t>
            </a:r>
            <a:r>
              <a:rPr lang="en-US" altLang="en-US" u="sng" dirty="0">
                <a:solidFill>
                  <a:schemeClr val="bg1"/>
                </a:solidFill>
              </a:rPr>
              <a:t>we</a:t>
            </a:r>
            <a:r>
              <a:rPr lang="en-US" altLang="en-US" dirty="0">
                <a:solidFill>
                  <a:schemeClr val="bg1"/>
                </a:solidFill>
              </a:rPr>
              <a:t> trust and are delivered — and it’s the same with them.”</a:t>
            </a:r>
          </a:p>
        </p:txBody>
      </p:sp>
    </p:spTree>
    <p:extLst>
      <p:ext uri="{BB962C8B-B14F-4D97-AF65-F5344CB8AC3E}">
        <p14:creationId xmlns:p14="http://schemas.microsoft.com/office/powerpoint/2010/main" val="55104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28808A0A-1DB6-4EDE-B4C7-B6B068DF2B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85" t="2592" r="4914" b="6543"/>
          <a:stretch/>
        </p:blipFill>
        <p:spPr>
          <a:xfrm rot="5400000">
            <a:off x="1781131" y="477797"/>
            <a:ext cx="4879728" cy="4451682"/>
          </a:xfrm>
          <a:prstGeom prst="rect">
            <a:avLst/>
          </a:prstGeom>
        </p:spPr>
      </p:pic>
    </p:spTree>
    <p:extLst>
      <p:ext uri="{BB962C8B-B14F-4D97-AF65-F5344CB8AC3E}">
        <p14:creationId xmlns:p14="http://schemas.microsoft.com/office/powerpoint/2010/main" val="1901403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Acts 20:24 </a:t>
            </a:r>
            <a:r>
              <a:rPr lang="en-US" altLang="en-US" dirty="0">
                <a:solidFill>
                  <a:schemeClr val="bg1"/>
                </a:solidFill>
              </a:rPr>
              <a:t>But I consider my own life of no importance to me whatsoever, as long as I can… declare in depth the Good News of God’s </a:t>
            </a:r>
            <a:r>
              <a:rPr lang="en-US" altLang="en-US" dirty="0">
                <a:solidFill>
                  <a:srgbClr val="FFFF99"/>
                </a:solidFill>
              </a:rPr>
              <a:t>love and kindness.</a:t>
            </a:r>
          </a:p>
        </p:txBody>
      </p:sp>
    </p:spTree>
    <p:extLst>
      <p:ext uri="{BB962C8B-B14F-4D97-AF65-F5344CB8AC3E}">
        <p14:creationId xmlns:p14="http://schemas.microsoft.com/office/powerpoint/2010/main" val="368611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457200" indent="-457200">
              <a:lnSpc>
                <a:spcPct val="90000"/>
              </a:lnSpc>
              <a:buFont typeface="+mj-lt"/>
              <a:buAutoNum type="arabicPeriod"/>
            </a:pPr>
            <a:r>
              <a:rPr lang="en-US" altLang="en-US" dirty="0">
                <a:solidFill>
                  <a:schemeClr val="bg1"/>
                </a:solidFill>
              </a:rPr>
              <a:t>Compassionate Cohen</a:t>
            </a:r>
          </a:p>
          <a:p>
            <a:pPr marL="457200" indent="-457200">
              <a:lnSpc>
                <a:spcPct val="90000"/>
              </a:lnSpc>
              <a:buFont typeface="+mj-lt"/>
              <a:buAutoNum type="arabicPeriod"/>
            </a:pPr>
            <a:r>
              <a:rPr lang="en-US" altLang="en-US" dirty="0"/>
              <a:t>Carries us like a shepherd</a:t>
            </a:r>
          </a:p>
          <a:p>
            <a:pPr marL="457200" indent="-457200">
              <a:lnSpc>
                <a:spcPct val="90000"/>
              </a:lnSpc>
              <a:buFont typeface="+mj-lt"/>
              <a:buAutoNum type="arabicPeriod"/>
            </a:pPr>
            <a:r>
              <a:rPr lang="en-US" altLang="en-US" dirty="0">
                <a:solidFill>
                  <a:schemeClr val="bg1"/>
                </a:solidFill>
              </a:rPr>
              <a:t>Carries us in compassion in community, in a flock.</a:t>
            </a:r>
          </a:p>
          <a:p>
            <a:pPr marL="457200" indent="-457200">
              <a:lnSpc>
                <a:spcPct val="90000"/>
              </a:lnSpc>
              <a:buFont typeface="+mj-lt"/>
              <a:buAutoNum type="arabicPeriod"/>
            </a:pPr>
            <a:r>
              <a:rPr lang="en-US" altLang="en-US" dirty="0"/>
              <a:t>Community builder.</a:t>
            </a:r>
            <a:endParaRPr lang="en-US" altLang="en-US" dirty="0">
              <a:solidFill>
                <a:schemeClr val="bg1"/>
              </a:solidFill>
            </a:endParaRPr>
          </a:p>
          <a:p>
            <a:pPr marL="742950" indent="-742950">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1735158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By exercising faith in the Cohen </a:t>
            </a:r>
            <a:r>
              <a:rPr lang="en-US" altLang="en-US" dirty="0" err="1">
                <a:solidFill>
                  <a:schemeClr val="bg1"/>
                </a:solidFill>
              </a:rPr>
              <a:t>Gadol</a:t>
            </a:r>
            <a:r>
              <a:rPr lang="en-US" altLang="en-US" dirty="0">
                <a:solidFill>
                  <a:schemeClr val="bg1"/>
                </a:solidFill>
              </a:rPr>
              <a:t>, Yeshua, He can carry us into the Holy of Holies.  But, how can we stay there, bring others there? </a:t>
            </a:r>
          </a:p>
          <a:p>
            <a:pPr marL="0" indent="0">
              <a:lnSpc>
                <a:spcPct val="90000"/>
              </a:lnSpc>
              <a:buNone/>
            </a:pPr>
            <a:r>
              <a:rPr lang="en-US" altLang="en-US" baseline="30000" dirty="0">
                <a:solidFill>
                  <a:schemeClr val="bg1"/>
                </a:solidFill>
              </a:rPr>
              <a:t>MJ 10.23-24</a:t>
            </a:r>
            <a:r>
              <a:rPr lang="en-US" altLang="en-US" dirty="0">
                <a:solidFill>
                  <a:schemeClr val="bg1"/>
                </a:solidFill>
              </a:rPr>
              <a:t>Let us continue holding fast to the hope we acknowledge, without wavering; </a:t>
            </a:r>
          </a:p>
        </p:txBody>
      </p:sp>
    </p:spTree>
    <p:extLst>
      <p:ext uri="{BB962C8B-B14F-4D97-AF65-F5344CB8AC3E}">
        <p14:creationId xmlns:p14="http://schemas.microsoft.com/office/powerpoint/2010/main" val="172987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solidFill>
                  <a:schemeClr val="bg1"/>
                </a:solidFill>
              </a:rPr>
              <a:t>MJ 10.23-24  </a:t>
            </a:r>
            <a:r>
              <a:rPr lang="en-US" altLang="en-US" dirty="0">
                <a:solidFill>
                  <a:schemeClr val="bg1"/>
                </a:solidFill>
              </a:rPr>
              <a:t>for the One who made the promise is trustworthy.  And let us keep paying attention to one another, in order to spur each other on to love and good deeds.</a:t>
            </a:r>
          </a:p>
        </p:txBody>
      </p:sp>
    </p:spTree>
    <p:extLst>
      <p:ext uri="{BB962C8B-B14F-4D97-AF65-F5344CB8AC3E}">
        <p14:creationId xmlns:p14="http://schemas.microsoft.com/office/powerpoint/2010/main" val="1367330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We have talked for 25+ years of G-d’s forgiving, healing, transforming power, and of building community in that mode. </a:t>
            </a:r>
            <a:r>
              <a:rPr lang="en-US" altLang="en-US" dirty="0"/>
              <a:t>But it’s never been well implemented.  I would like to introduce a system will help us build the </a:t>
            </a:r>
            <a:r>
              <a:rPr lang="en-US" altLang="en-US" dirty="0" err="1"/>
              <a:t>cohen’s</a:t>
            </a:r>
            <a:r>
              <a:rPr lang="en-US" altLang="en-US" dirty="0"/>
              <a:t> caring community.</a:t>
            </a:r>
            <a:endParaRPr lang="en-US" altLang="en-US" dirty="0">
              <a:solidFill>
                <a:schemeClr val="bg1"/>
              </a:solidFill>
            </a:endParaRPr>
          </a:p>
        </p:txBody>
      </p:sp>
    </p:spTree>
    <p:extLst>
      <p:ext uri="{BB962C8B-B14F-4D97-AF65-F5344CB8AC3E}">
        <p14:creationId xmlns:p14="http://schemas.microsoft.com/office/powerpoint/2010/main" val="1526236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457200" indent="-457200">
              <a:lnSpc>
                <a:spcPct val="90000"/>
              </a:lnSpc>
              <a:buFont typeface="+mj-lt"/>
              <a:buAutoNum type="arabicPeriod"/>
            </a:pPr>
            <a:r>
              <a:rPr lang="en-US" altLang="en-US" dirty="0">
                <a:solidFill>
                  <a:schemeClr val="bg1"/>
                </a:solidFill>
              </a:rPr>
              <a:t>Compassionate Cohen</a:t>
            </a:r>
          </a:p>
          <a:p>
            <a:pPr marL="457200" indent="-457200">
              <a:lnSpc>
                <a:spcPct val="90000"/>
              </a:lnSpc>
              <a:buFont typeface="+mj-lt"/>
              <a:buAutoNum type="arabicPeriod"/>
            </a:pPr>
            <a:r>
              <a:rPr lang="en-US" altLang="en-US" dirty="0"/>
              <a:t>Carries us like a shepherd</a:t>
            </a:r>
          </a:p>
          <a:p>
            <a:pPr marL="457200" indent="-457200">
              <a:lnSpc>
                <a:spcPct val="90000"/>
              </a:lnSpc>
              <a:buFont typeface="+mj-lt"/>
              <a:buAutoNum type="arabicPeriod"/>
            </a:pPr>
            <a:r>
              <a:rPr lang="en-US" altLang="en-US" dirty="0">
                <a:solidFill>
                  <a:schemeClr val="bg1"/>
                </a:solidFill>
              </a:rPr>
              <a:t>Carries us in compassion in community, flock.</a:t>
            </a:r>
          </a:p>
          <a:p>
            <a:pPr marL="457200" indent="-457200">
              <a:lnSpc>
                <a:spcPct val="90000"/>
              </a:lnSpc>
              <a:buFont typeface="+mj-lt"/>
              <a:buAutoNum type="arabicPeriod"/>
            </a:pPr>
            <a:r>
              <a:rPr lang="en-US" altLang="en-US" dirty="0"/>
              <a:t>Community builder.</a:t>
            </a:r>
            <a:endParaRPr lang="en-US" altLang="en-US" dirty="0">
              <a:solidFill>
                <a:schemeClr val="bg1"/>
              </a:solidFill>
            </a:endParaRPr>
          </a:p>
          <a:p>
            <a:pPr marL="742950" indent="-742950">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3314583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Jonathan </a:t>
            </a:r>
            <a:r>
              <a:rPr lang="en-US" altLang="en-US" dirty="0" err="1">
                <a:solidFill>
                  <a:schemeClr val="bg1"/>
                </a:solidFill>
              </a:rPr>
              <a:t>Bernis</a:t>
            </a:r>
            <a:r>
              <a:rPr lang="en-US" altLang="en-US" dirty="0">
                <a:solidFill>
                  <a:schemeClr val="bg1"/>
                </a:solidFill>
              </a:rPr>
              <a:t>’ organization…</a:t>
            </a:r>
          </a:p>
          <a:p>
            <a:pPr marL="0" indent="0">
              <a:lnSpc>
                <a:spcPct val="90000"/>
              </a:lnSpc>
              <a:buNone/>
            </a:pPr>
            <a:r>
              <a:rPr lang="en-US" altLang="en-US" dirty="0"/>
              <a:t>Nov. 2020 Messianic Leadership</a:t>
            </a:r>
            <a:endParaRPr lang="en-US" altLang="en-US" dirty="0">
              <a:solidFill>
                <a:schemeClr val="bg1"/>
              </a:solidFill>
            </a:endParaRPr>
          </a:p>
        </p:txBody>
      </p:sp>
      <p:pic>
        <p:nvPicPr>
          <p:cNvPr id="3" name="Picture 2">
            <a:extLst>
              <a:ext uri="{FF2B5EF4-FFF2-40B4-BE49-F238E27FC236}">
                <a16:creationId xmlns:a16="http://schemas.microsoft.com/office/drawing/2014/main" id="{D9881E20-7592-4DFC-8536-55D57D36BD12}"/>
              </a:ext>
            </a:extLst>
          </p:cNvPr>
          <p:cNvPicPr>
            <a:picLocks noChangeAspect="1"/>
          </p:cNvPicPr>
          <p:nvPr/>
        </p:nvPicPr>
        <p:blipFill>
          <a:blip r:embed="rId3"/>
          <a:stretch>
            <a:fillRect/>
          </a:stretch>
        </p:blipFill>
        <p:spPr>
          <a:xfrm>
            <a:off x="884237" y="1667435"/>
            <a:ext cx="6812155" cy="3476065"/>
          </a:xfrm>
          <a:prstGeom prst="rect">
            <a:avLst/>
          </a:prstGeom>
        </p:spPr>
      </p:pic>
    </p:spTree>
    <p:extLst>
      <p:ext uri="{BB962C8B-B14F-4D97-AF65-F5344CB8AC3E}">
        <p14:creationId xmlns:p14="http://schemas.microsoft.com/office/powerpoint/2010/main" val="362914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The Keynote speaker at the MLR in Nov. is to be Chris Hodges, whose great strength is community building through small groups.</a:t>
            </a:r>
          </a:p>
          <a:p>
            <a:pPr marL="0" indent="0">
              <a:lnSpc>
                <a:spcPct val="90000"/>
              </a:lnSpc>
              <a:buNone/>
            </a:pPr>
            <a:r>
              <a:rPr lang="en-US" altLang="en-US" dirty="0">
                <a:solidFill>
                  <a:schemeClr val="bg1"/>
                </a:solidFill>
              </a:rPr>
              <a:t>He is offer</a:t>
            </a:r>
            <a:r>
              <a:rPr lang="en-US" altLang="en-US" dirty="0"/>
              <a:t>ing this same material to all of us </a:t>
            </a:r>
            <a:r>
              <a:rPr lang="en-US" altLang="en-US" dirty="0">
                <a:solidFill>
                  <a:srgbClr val="FFFF99"/>
                </a:solidFill>
              </a:rPr>
              <a:t>July 28-29 </a:t>
            </a:r>
            <a:r>
              <a:rPr lang="en-US" altLang="en-US" dirty="0"/>
              <a:t>by Zoom.</a:t>
            </a:r>
            <a:endParaRPr lang="en-US" altLang="en-US" dirty="0">
              <a:solidFill>
                <a:schemeClr val="bg1"/>
              </a:solidFill>
            </a:endParaRPr>
          </a:p>
        </p:txBody>
      </p:sp>
    </p:spTree>
    <p:extLst>
      <p:ext uri="{BB962C8B-B14F-4D97-AF65-F5344CB8AC3E}">
        <p14:creationId xmlns:p14="http://schemas.microsoft.com/office/powerpoint/2010/main" val="2235823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Grow Conference July 28-29</a:t>
            </a:r>
          </a:p>
        </p:txBody>
      </p:sp>
      <p:pic>
        <p:nvPicPr>
          <p:cNvPr id="3" name="Picture 2">
            <a:extLst>
              <a:ext uri="{FF2B5EF4-FFF2-40B4-BE49-F238E27FC236}">
                <a16:creationId xmlns:a16="http://schemas.microsoft.com/office/drawing/2014/main" id="{A2933868-9E4E-45FC-A66B-044F5AECC190}"/>
              </a:ext>
            </a:extLst>
          </p:cNvPr>
          <p:cNvPicPr>
            <a:picLocks noChangeAspect="1"/>
          </p:cNvPicPr>
          <p:nvPr/>
        </p:nvPicPr>
        <p:blipFill>
          <a:blip r:embed="rId3"/>
          <a:stretch>
            <a:fillRect/>
          </a:stretch>
        </p:blipFill>
        <p:spPr>
          <a:xfrm>
            <a:off x="1570037" y="687890"/>
            <a:ext cx="6668300" cy="4455610"/>
          </a:xfrm>
          <a:prstGeom prst="rect">
            <a:avLst/>
          </a:prstGeom>
        </p:spPr>
      </p:pic>
    </p:spTree>
    <p:extLst>
      <p:ext uri="{BB962C8B-B14F-4D97-AF65-F5344CB8AC3E}">
        <p14:creationId xmlns:p14="http://schemas.microsoft.com/office/powerpoint/2010/main" val="51839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94CB0955-DB7B-45C1-92FD-8C3502EEDC42}"/>
              </a:ext>
            </a:extLst>
          </p:cNvPr>
          <p:cNvPicPr>
            <a:picLocks noChangeAspect="1"/>
          </p:cNvPicPr>
          <p:nvPr/>
        </p:nvPicPr>
        <p:blipFill>
          <a:blip r:embed="rId3"/>
          <a:stretch>
            <a:fillRect/>
          </a:stretch>
        </p:blipFill>
        <p:spPr>
          <a:xfrm>
            <a:off x="655637" y="146462"/>
            <a:ext cx="7693083" cy="4997038"/>
          </a:xfrm>
          <a:prstGeom prst="rect">
            <a:avLst/>
          </a:prstGeom>
        </p:spPr>
      </p:pic>
    </p:spTree>
    <p:extLst>
      <p:ext uri="{BB962C8B-B14F-4D97-AF65-F5344CB8AC3E}">
        <p14:creationId xmlns:p14="http://schemas.microsoft.com/office/powerpoint/2010/main" val="298180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It’s nothing new, but it’s a </a:t>
            </a:r>
            <a:r>
              <a:rPr lang="en-US" altLang="en-US" u="sng" dirty="0">
                <a:solidFill>
                  <a:schemeClr val="bg1"/>
                </a:solidFill>
              </a:rPr>
              <a:t>system</a:t>
            </a:r>
            <a:r>
              <a:rPr lang="en-US" altLang="en-US" dirty="0">
                <a:solidFill>
                  <a:schemeClr val="bg1"/>
                </a:solidFill>
              </a:rPr>
              <a:t> to IMPLEMENT growth.</a:t>
            </a:r>
          </a:p>
          <a:p>
            <a:pPr marL="0" indent="0">
              <a:lnSpc>
                <a:spcPct val="90000"/>
              </a:lnSpc>
              <a:buNone/>
            </a:pPr>
            <a:r>
              <a:rPr lang="en-US" altLang="en-US" dirty="0"/>
              <a:t>that Jonathan </a:t>
            </a:r>
            <a:r>
              <a:rPr lang="en-US" altLang="en-US" dirty="0" err="1"/>
              <a:t>Bernis</a:t>
            </a:r>
            <a:r>
              <a:rPr lang="en-US" altLang="en-US" dirty="0"/>
              <a:t> will bring to the MLR, if it happens. </a:t>
            </a: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42009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extLst>
              <p:ext uri="{D42A27DB-BD31-4B8C-83A1-F6EECF244321}">
                <p14:modId xmlns:p14="http://schemas.microsoft.com/office/powerpoint/2010/main" val="2161763726"/>
              </p:ext>
            </p:extLst>
          </p:nvPr>
        </p:nvGraphicFramePr>
        <p:xfrm>
          <a:off x="274637" y="285750"/>
          <a:ext cx="8305800" cy="4724399"/>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264839456"/>
                    </a:ext>
                  </a:extLst>
                </a:gridCol>
                <a:gridCol w="4267200">
                  <a:extLst>
                    <a:ext uri="{9D8B030D-6E8A-4147-A177-3AD203B41FA5}">
                      <a16:colId xmlns:a16="http://schemas.microsoft.com/office/drawing/2014/main" val="2106304164"/>
                    </a:ext>
                  </a:extLst>
                </a:gridCol>
              </a:tblGrid>
              <a:tr h="4724399">
                <a:tc>
                  <a:txBody>
                    <a:bodyPr/>
                    <a:lstStyle/>
                    <a:p>
                      <a:pPr marL="0" indent="0">
                        <a:lnSpc>
                          <a:spcPct val="90000"/>
                        </a:lnSpc>
                        <a:buNone/>
                      </a:pPr>
                      <a:r>
                        <a:rPr lang="en-US" altLang="en-US" sz="3200" b="0" u="sng" dirty="0">
                          <a:solidFill>
                            <a:schemeClr val="bg1"/>
                          </a:solidFill>
                        </a:rPr>
                        <a:t>Tuesday, July 28</a:t>
                      </a:r>
                    </a:p>
                    <a:p>
                      <a:pPr marL="0" indent="0">
                        <a:lnSpc>
                          <a:spcPct val="90000"/>
                        </a:lnSpc>
                        <a:buNone/>
                      </a:pPr>
                      <a:endParaRPr lang="en-US" altLang="en-US" sz="1600" b="0" u="sng" dirty="0">
                        <a:solidFill>
                          <a:schemeClr val="bg1"/>
                        </a:solidFill>
                      </a:endParaRPr>
                    </a:p>
                    <a:p>
                      <a:pPr marL="0" indent="0">
                        <a:lnSpc>
                          <a:spcPct val="100000"/>
                        </a:lnSpc>
                        <a:buNone/>
                      </a:pPr>
                      <a:r>
                        <a:rPr lang="en-US" altLang="en-US" sz="3200" b="0" dirty="0">
                          <a:solidFill>
                            <a:schemeClr val="bg1"/>
                          </a:solidFill>
                        </a:rPr>
                        <a:t>11:00 am-Session 1</a:t>
                      </a:r>
                    </a:p>
                    <a:p>
                      <a:pPr marL="0" indent="0">
                        <a:lnSpc>
                          <a:spcPct val="100000"/>
                        </a:lnSpc>
                        <a:buNone/>
                      </a:pPr>
                      <a:r>
                        <a:rPr lang="en-US" altLang="en-US" sz="3200" b="0" dirty="0">
                          <a:solidFill>
                            <a:schemeClr val="bg1"/>
                          </a:solidFill>
                        </a:rPr>
                        <a:t>12:00 pm - Lunch</a:t>
                      </a:r>
                    </a:p>
                    <a:p>
                      <a:pPr marL="0" indent="0">
                        <a:lnSpc>
                          <a:spcPct val="100000"/>
                        </a:lnSpc>
                        <a:buNone/>
                      </a:pPr>
                      <a:r>
                        <a:rPr lang="en-US" altLang="en-US" sz="3200" b="0" dirty="0">
                          <a:solidFill>
                            <a:schemeClr val="bg1"/>
                          </a:solidFill>
                        </a:rPr>
                        <a:t>1:00 pm - Session 2</a:t>
                      </a:r>
                    </a:p>
                    <a:p>
                      <a:pPr marL="0" indent="0">
                        <a:lnSpc>
                          <a:spcPct val="100000"/>
                        </a:lnSpc>
                        <a:buNone/>
                      </a:pPr>
                      <a:r>
                        <a:rPr lang="en-US" altLang="en-US" sz="3200" b="0" dirty="0">
                          <a:solidFill>
                            <a:schemeClr val="bg1"/>
                          </a:solidFill>
                        </a:rPr>
                        <a:t>2:00 pm - Session 3</a:t>
                      </a:r>
                    </a:p>
                    <a:p>
                      <a:pPr marL="0" indent="0">
                        <a:lnSpc>
                          <a:spcPct val="100000"/>
                        </a:lnSpc>
                        <a:buNone/>
                      </a:pPr>
                      <a:r>
                        <a:rPr lang="en-US" altLang="en-US" sz="3200" b="0" dirty="0">
                          <a:solidFill>
                            <a:schemeClr val="bg1"/>
                          </a:solidFill>
                        </a:rPr>
                        <a:t>3:00 pm - End Day</a:t>
                      </a:r>
                    </a:p>
                    <a:p>
                      <a:endParaRPr lang="en-US" sz="4000" b="0" i="0" kern="1200" dirty="0">
                        <a:solidFill>
                          <a:schemeClr val="lt1"/>
                        </a:solidFill>
                        <a:effectLst/>
                        <a:latin typeface="+mn-lt"/>
                        <a:ea typeface="+mn-ea"/>
                        <a:cs typeface="+mn-cs"/>
                      </a:endParaRPr>
                    </a:p>
                  </a:txBody>
                  <a:tcPr>
                    <a:solidFill>
                      <a:schemeClr val="tx1"/>
                    </a:solidFill>
                  </a:tcPr>
                </a:tc>
                <a:tc>
                  <a:txBody>
                    <a:bodyPr/>
                    <a:lstStyle/>
                    <a:p>
                      <a:pPr marL="0" indent="0">
                        <a:lnSpc>
                          <a:spcPct val="90000"/>
                        </a:lnSpc>
                        <a:buNone/>
                      </a:pPr>
                      <a:r>
                        <a:rPr lang="en-US" altLang="en-US" sz="3200" b="0" u="sng" dirty="0">
                          <a:solidFill>
                            <a:schemeClr val="bg1"/>
                          </a:solidFill>
                        </a:rPr>
                        <a:t>Wednesday, July 29</a:t>
                      </a:r>
                    </a:p>
                    <a:p>
                      <a:pPr marL="0" indent="0">
                        <a:lnSpc>
                          <a:spcPct val="90000"/>
                        </a:lnSpc>
                        <a:buNone/>
                      </a:pPr>
                      <a:r>
                        <a:rPr lang="en-US" altLang="en-US" sz="1400" b="0" dirty="0">
                          <a:solidFill>
                            <a:schemeClr val="bg1"/>
                          </a:solidFill>
                        </a:rPr>
                        <a:t> </a:t>
                      </a:r>
                      <a:endParaRPr lang="en-US" altLang="en-US" sz="1000" b="0" dirty="0">
                        <a:solidFill>
                          <a:schemeClr val="bg1"/>
                        </a:solidFill>
                      </a:endParaRPr>
                    </a:p>
                    <a:p>
                      <a:pPr marL="0" indent="0">
                        <a:lnSpc>
                          <a:spcPct val="100000"/>
                        </a:lnSpc>
                        <a:buNone/>
                      </a:pPr>
                      <a:r>
                        <a:rPr lang="en-US" altLang="en-US" sz="3200" b="0" dirty="0">
                          <a:solidFill>
                            <a:schemeClr val="bg1"/>
                          </a:solidFill>
                        </a:rPr>
                        <a:t>11:00 am - Session 4</a:t>
                      </a:r>
                    </a:p>
                    <a:p>
                      <a:pPr marL="0" indent="0">
                        <a:lnSpc>
                          <a:spcPct val="100000"/>
                        </a:lnSpc>
                        <a:buNone/>
                      </a:pPr>
                      <a:r>
                        <a:rPr lang="en-US" altLang="en-US" sz="3200" b="0" dirty="0">
                          <a:solidFill>
                            <a:schemeClr val="bg1"/>
                          </a:solidFill>
                        </a:rPr>
                        <a:t>12:00 pm - Lunch</a:t>
                      </a:r>
                    </a:p>
                    <a:p>
                      <a:pPr marL="0" indent="0">
                        <a:lnSpc>
                          <a:spcPct val="100000"/>
                        </a:lnSpc>
                        <a:buNone/>
                      </a:pPr>
                      <a:r>
                        <a:rPr lang="en-US" altLang="en-US" sz="3200" b="0" dirty="0">
                          <a:solidFill>
                            <a:schemeClr val="bg1"/>
                          </a:solidFill>
                        </a:rPr>
                        <a:t>1:00 pm - Session 5</a:t>
                      </a:r>
                    </a:p>
                    <a:p>
                      <a:pPr marL="0" indent="0">
                        <a:lnSpc>
                          <a:spcPct val="100000"/>
                        </a:lnSpc>
                        <a:buNone/>
                      </a:pPr>
                      <a:r>
                        <a:rPr lang="en-US" altLang="en-US" sz="3200" b="0" dirty="0">
                          <a:solidFill>
                            <a:schemeClr val="bg1"/>
                          </a:solidFill>
                        </a:rPr>
                        <a:t>2:00 pm - Session 6</a:t>
                      </a:r>
                    </a:p>
                    <a:p>
                      <a:pPr marL="0" indent="0">
                        <a:lnSpc>
                          <a:spcPct val="100000"/>
                        </a:lnSpc>
                        <a:buNone/>
                      </a:pPr>
                      <a:r>
                        <a:rPr lang="en-US" altLang="en-US" sz="3200" b="0" dirty="0">
                          <a:solidFill>
                            <a:schemeClr val="bg1"/>
                          </a:solidFill>
                        </a:rPr>
                        <a:t>3:00 pm – End Conf.</a:t>
                      </a:r>
                    </a:p>
                    <a:p>
                      <a:endParaRPr lang="en-US" b="0"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913872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We are hoping for major </a:t>
            </a:r>
            <a:r>
              <a:rPr lang="en-US" altLang="en-US" dirty="0" err="1">
                <a:solidFill>
                  <a:schemeClr val="bg1"/>
                </a:solidFill>
              </a:rPr>
              <a:t>OrHaOlam</a:t>
            </a:r>
            <a:r>
              <a:rPr lang="en-US" altLang="en-US" dirty="0">
                <a:solidFill>
                  <a:schemeClr val="bg1"/>
                </a:solidFill>
              </a:rPr>
              <a:t> participation, growth, breakthrough.</a:t>
            </a:r>
          </a:p>
          <a:p>
            <a:pPr marL="0" indent="0">
              <a:lnSpc>
                <a:spcPct val="90000"/>
              </a:lnSpc>
              <a:buNone/>
            </a:pPr>
            <a:r>
              <a:rPr lang="en-US" altLang="en-US" dirty="0"/>
              <a:t>To register:</a:t>
            </a:r>
            <a:endParaRPr lang="en-US" altLang="en-US" dirty="0">
              <a:solidFill>
                <a:schemeClr val="bg1"/>
              </a:solidFill>
            </a:endParaRPr>
          </a:p>
        </p:txBody>
      </p:sp>
    </p:spTree>
    <p:extLst>
      <p:ext uri="{BB962C8B-B14F-4D97-AF65-F5344CB8AC3E}">
        <p14:creationId xmlns:p14="http://schemas.microsoft.com/office/powerpoint/2010/main" val="1128273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3600" dirty="0">
                <a:solidFill>
                  <a:srgbClr val="FFFF99"/>
                </a:solidFill>
                <a:hlinkClick r:id="rId3">
                  <a:extLst>
                    <a:ext uri="{A12FA001-AC4F-418D-AE19-62706E023703}">
                      <ahyp:hlinkClr xmlns:ahyp="http://schemas.microsoft.com/office/drawing/2018/hyperlinkcolor" val="tx"/>
                    </a:ext>
                  </a:extLst>
                </a:hlinkClick>
              </a:rPr>
              <a:t>growleader.com/growconference/</a:t>
            </a:r>
            <a:endParaRPr lang="en-US" altLang="en-US" sz="3600" dirty="0">
              <a:solidFill>
                <a:srgbClr val="FFFF99"/>
              </a:solidFill>
            </a:endParaRPr>
          </a:p>
          <a:p>
            <a:pPr marL="0" indent="0">
              <a:lnSpc>
                <a:spcPct val="90000"/>
              </a:lnSpc>
              <a:buNone/>
            </a:pPr>
            <a:endParaRPr lang="en-US" altLang="en-US" sz="1050" dirty="0"/>
          </a:p>
          <a:p>
            <a:pPr marL="0" indent="0">
              <a:lnSpc>
                <a:spcPct val="90000"/>
              </a:lnSpc>
              <a:buNone/>
            </a:pPr>
            <a:r>
              <a:rPr lang="en-US" altLang="en-US" dirty="0">
                <a:solidFill>
                  <a:schemeClr val="bg1"/>
                </a:solidFill>
              </a:rPr>
              <a:t>Click “register now”</a:t>
            </a:r>
          </a:p>
          <a:p>
            <a:pPr marL="0" indent="0">
              <a:lnSpc>
                <a:spcPct val="90000"/>
              </a:lnSpc>
              <a:buNone/>
            </a:pPr>
            <a:r>
              <a:rPr lang="en-US" altLang="en-US" dirty="0"/>
              <a:t>Click “join a group”</a:t>
            </a:r>
          </a:p>
          <a:p>
            <a:pPr marL="0" indent="0">
              <a:lnSpc>
                <a:spcPct val="90000"/>
              </a:lnSpc>
              <a:buNone/>
            </a:pPr>
            <a:r>
              <a:rPr lang="en-US" altLang="en-US" dirty="0">
                <a:solidFill>
                  <a:schemeClr val="bg1"/>
                </a:solidFill>
              </a:rPr>
              <a:t>Click “select a group”</a:t>
            </a:r>
          </a:p>
          <a:p>
            <a:pPr marL="0" indent="0">
              <a:lnSpc>
                <a:spcPct val="90000"/>
              </a:lnSpc>
              <a:buNone/>
            </a:pPr>
            <a:r>
              <a:rPr lang="en-US" altLang="en-US" dirty="0"/>
              <a:t>Select “Or HaOlam Messianic Synagogue”</a:t>
            </a:r>
            <a:endParaRPr lang="en-US" altLang="en-US" dirty="0">
              <a:solidFill>
                <a:schemeClr val="bg1"/>
              </a:solidFill>
            </a:endParaRPr>
          </a:p>
          <a:p>
            <a:pPr marL="0" indent="0">
              <a:lnSpc>
                <a:spcPct val="90000"/>
              </a:lnSpc>
              <a:buNone/>
            </a:pPr>
            <a:r>
              <a:rPr lang="en-US" altLang="en-US" dirty="0"/>
              <a:t>Passcode “Yeshua”</a:t>
            </a:r>
            <a:endParaRPr lang="en-US" altLang="en-US" dirty="0">
              <a:solidFill>
                <a:schemeClr val="bg1"/>
              </a:solidFill>
            </a:endParaRPr>
          </a:p>
        </p:txBody>
      </p:sp>
    </p:spTree>
    <p:extLst>
      <p:ext uri="{BB962C8B-B14F-4D97-AF65-F5344CB8AC3E}">
        <p14:creationId xmlns:p14="http://schemas.microsoft.com/office/powerpoint/2010/main" val="172399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A03C9E6E-5063-4C7E-9F52-E7F33FB37B5C}"/>
              </a:ext>
            </a:extLst>
          </p:cNvPr>
          <p:cNvGraphicFramePr>
            <a:graphicFrameLocks noGrp="1"/>
          </p:cNvGraphicFramePr>
          <p:nvPr/>
        </p:nvGraphicFramePr>
        <p:xfrm>
          <a:off x="274637" y="285750"/>
          <a:ext cx="8305800" cy="4724399"/>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264839456"/>
                    </a:ext>
                  </a:extLst>
                </a:gridCol>
                <a:gridCol w="4267200">
                  <a:extLst>
                    <a:ext uri="{9D8B030D-6E8A-4147-A177-3AD203B41FA5}">
                      <a16:colId xmlns:a16="http://schemas.microsoft.com/office/drawing/2014/main" val="2106304164"/>
                    </a:ext>
                  </a:extLst>
                </a:gridCol>
              </a:tblGrid>
              <a:tr h="4724399">
                <a:tc>
                  <a:txBody>
                    <a:bodyPr/>
                    <a:lstStyle/>
                    <a:p>
                      <a:pPr marL="0" indent="0">
                        <a:lnSpc>
                          <a:spcPct val="90000"/>
                        </a:lnSpc>
                        <a:buNone/>
                      </a:pPr>
                      <a:r>
                        <a:rPr lang="en-US" altLang="en-US" sz="3200" b="0" u="sng" dirty="0">
                          <a:solidFill>
                            <a:schemeClr val="bg1"/>
                          </a:solidFill>
                        </a:rPr>
                        <a:t>Tuesday, July 28</a:t>
                      </a:r>
                    </a:p>
                    <a:p>
                      <a:pPr marL="0" indent="0">
                        <a:lnSpc>
                          <a:spcPct val="90000"/>
                        </a:lnSpc>
                        <a:buNone/>
                      </a:pPr>
                      <a:endParaRPr lang="en-US" altLang="en-US" sz="1600" b="0" u="sng" dirty="0">
                        <a:solidFill>
                          <a:schemeClr val="bg1"/>
                        </a:solidFill>
                      </a:endParaRPr>
                    </a:p>
                    <a:p>
                      <a:pPr marL="0" indent="0">
                        <a:lnSpc>
                          <a:spcPct val="100000"/>
                        </a:lnSpc>
                        <a:buNone/>
                      </a:pPr>
                      <a:r>
                        <a:rPr lang="en-US" altLang="en-US" sz="3200" b="0" dirty="0">
                          <a:solidFill>
                            <a:schemeClr val="bg1"/>
                          </a:solidFill>
                        </a:rPr>
                        <a:t>11:00 am-Session 1</a:t>
                      </a:r>
                    </a:p>
                    <a:p>
                      <a:pPr marL="0" indent="0">
                        <a:lnSpc>
                          <a:spcPct val="100000"/>
                        </a:lnSpc>
                        <a:buNone/>
                      </a:pPr>
                      <a:r>
                        <a:rPr lang="en-US" altLang="en-US" sz="3200" b="0" dirty="0">
                          <a:solidFill>
                            <a:schemeClr val="bg1"/>
                          </a:solidFill>
                        </a:rPr>
                        <a:t>12:00 pm - Lunch</a:t>
                      </a:r>
                    </a:p>
                    <a:p>
                      <a:pPr marL="0" indent="0">
                        <a:lnSpc>
                          <a:spcPct val="100000"/>
                        </a:lnSpc>
                        <a:buNone/>
                      </a:pPr>
                      <a:r>
                        <a:rPr lang="en-US" altLang="en-US" sz="3200" b="0" dirty="0">
                          <a:solidFill>
                            <a:schemeClr val="bg1"/>
                          </a:solidFill>
                        </a:rPr>
                        <a:t>1:00 pm - Session 2</a:t>
                      </a:r>
                    </a:p>
                    <a:p>
                      <a:pPr marL="0" indent="0">
                        <a:lnSpc>
                          <a:spcPct val="100000"/>
                        </a:lnSpc>
                        <a:buNone/>
                      </a:pPr>
                      <a:r>
                        <a:rPr lang="en-US" altLang="en-US" sz="3200" b="0" dirty="0">
                          <a:solidFill>
                            <a:schemeClr val="bg1"/>
                          </a:solidFill>
                        </a:rPr>
                        <a:t>2:00 pm - Session 3</a:t>
                      </a:r>
                    </a:p>
                    <a:p>
                      <a:pPr marL="0" indent="0">
                        <a:lnSpc>
                          <a:spcPct val="100000"/>
                        </a:lnSpc>
                        <a:buNone/>
                      </a:pPr>
                      <a:r>
                        <a:rPr lang="en-US" altLang="en-US" sz="3200" b="0" dirty="0">
                          <a:solidFill>
                            <a:schemeClr val="bg1"/>
                          </a:solidFill>
                        </a:rPr>
                        <a:t>3:00 pm - End Day</a:t>
                      </a:r>
                    </a:p>
                    <a:p>
                      <a:endParaRPr lang="en-US" sz="4000" b="0" i="0" kern="1200" dirty="0">
                        <a:solidFill>
                          <a:schemeClr val="lt1"/>
                        </a:solidFill>
                        <a:effectLst/>
                        <a:latin typeface="+mn-lt"/>
                        <a:ea typeface="+mn-ea"/>
                        <a:cs typeface="+mn-cs"/>
                      </a:endParaRPr>
                    </a:p>
                  </a:txBody>
                  <a:tcPr>
                    <a:solidFill>
                      <a:schemeClr val="tx1"/>
                    </a:solidFill>
                  </a:tcPr>
                </a:tc>
                <a:tc>
                  <a:txBody>
                    <a:bodyPr/>
                    <a:lstStyle/>
                    <a:p>
                      <a:pPr marL="0" indent="0">
                        <a:lnSpc>
                          <a:spcPct val="90000"/>
                        </a:lnSpc>
                        <a:buNone/>
                      </a:pPr>
                      <a:r>
                        <a:rPr lang="en-US" altLang="en-US" sz="3200" b="0" u="sng" dirty="0">
                          <a:solidFill>
                            <a:schemeClr val="bg1"/>
                          </a:solidFill>
                        </a:rPr>
                        <a:t>Wednesday, July 29</a:t>
                      </a:r>
                    </a:p>
                    <a:p>
                      <a:pPr marL="0" indent="0">
                        <a:lnSpc>
                          <a:spcPct val="90000"/>
                        </a:lnSpc>
                        <a:buNone/>
                      </a:pPr>
                      <a:r>
                        <a:rPr lang="en-US" altLang="en-US" sz="1400" b="0" dirty="0">
                          <a:solidFill>
                            <a:schemeClr val="bg1"/>
                          </a:solidFill>
                        </a:rPr>
                        <a:t> </a:t>
                      </a:r>
                      <a:endParaRPr lang="en-US" altLang="en-US" sz="1000" b="0" dirty="0">
                        <a:solidFill>
                          <a:schemeClr val="bg1"/>
                        </a:solidFill>
                      </a:endParaRPr>
                    </a:p>
                    <a:p>
                      <a:pPr marL="0" indent="0">
                        <a:lnSpc>
                          <a:spcPct val="100000"/>
                        </a:lnSpc>
                        <a:buNone/>
                      </a:pPr>
                      <a:r>
                        <a:rPr lang="en-US" altLang="en-US" sz="3200" b="0" dirty="0">
                          <a:solidFill>
                            <a:schemeClr val="bg1"/>
                          </a:solidFill>
                        </a:rPr>
                        <a:t>11:00 am - Session 4</a:t>
                      </a:r>
                    </a:p>
                    <a:p>
                      <a:pPr marL="0" indent="0">
                        <a:lnSpc>
                          <a:spcPct val="100000"/>
                        </a:lnSpc>
                        <a:buNone/>
                      </a:pPr>
                      <a:r>
                        <a:rPr lang="en-US" altLang="en-US" sz="3200" b="0" dirty="0">
                          <a:solidFill>
                            <a:schemeClr val="bg1"/>
                          </a:solidFill>
                        </a:rPr>
                        <a:t>12:00 pm - Lunch</a:t>
                      </a:r>
                    </a:p>
                    <a:p>
                      <a:pPr marL="0" indent="0">
                        <a:lnSpc>
                          <a:spcPct val="100000"/>
                        </a:lnSpc>
                        <a:buNone/>
                      </a:pPr>
                      <a:r>
                        <a:rPr lang="en-US" altLang="en-US" sz="3200" b="0" dirty="0">
                          <a:solidFill>
                            <a:schemeClr val="bg1"/>
                          </a:solidFill>
                        </a:rPr>
                        <a:t>1:00 pm - Session 5</a:t>
                      </a:r>
                    </a:p>
                    <a:p>
                      <a:pPr marL="0" indent="0">
                        <a:lnSpc>
                          <a:spcPct val="100000"/>
                        </a:lnSpc>
                        <a:buNone/>
                      </a:pPr>
                      <a:r>
                        <a:rPr lang="en-US" altLang="en-US" sz="3200" b="0" dirty="0">
                          <a:solidFill>
                            <a:schemeClr val="bg1"/>
                          </a:solidFill>
                        </a:rPr>
                        <a:t>2:00 pm - Session 6</a:t>
                      </a:r>
                    </a:p>
                    <a:p>
                      <a:pPr marL="0" indent="0">
                        <a:lnSpc>
                          <a:spcPct val="100000"/>
                        </a:lnSpc>
                        <a:buNone/>
                      </a:pPr>
                      <a:r>
                        <a:rPr lang="en-US" altLang="en-US" sz="3200" b="0" dirty="0">
                          <a:solidFill>
                            <a:schemeClr val="bg1"/>
                          </a:solidFill>
                        </a:rPr>
                        <a:t>3:00 pm – End Conf.</a:t>
                      </a:r>
                    </a:p>
                    <a:p>
                      <a:endParaRPr lang="en-US" b="0" dirty="0"/>
                    </a:p>
                  </a:txBody>
                  <a:tcPr>
                    <a:solidFill>
                      <a:schemeClr val="tx1"/>
                    </a:solidFill>
                  </a:tcPr>
                </a:tc>
                <a:extLst>
                  <a:ext uri="{0D108BD9-81ED-4DB2-BD59-A6C34878D82A}">
                    <a16:rowId xmlns:a16="http://schemas.microsoft.com/office/drawing/2014/main" val="167351697"/>
                  </a:ext>
                </a:extLst>
              </a:tr>
            </a:tbl>
          </a:graphicData>
        </a:graphic>
      </p:graphicFrame>
    </p:spTree>
    <p:extLst>
      <p:ext uri="{BB962C8B-B14F-4D97-AF65-F5344CB8AC3E}">
        <p14:creationId xmlns:p14="http://schemas.microsoft.com/office/powerpoint/2010/main" val="1976520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Follow up Or HaOlam Zoom</a:t>
            </a:r>
          </a:p>
          <a:p>
            <a:pPr marL="0" indent="0">
              <a:lnSpc>
                <a:spcPct val="90000"/>
              </a:lnSpc>
              <a:buNone/>
            </a:pPr>
            <a:r>
              <a:rPr lang="en-US" altLang="en-US" dirty="0"/>
              <a:t>Thursday 6 pm July 30 </a:t>
            </a:r>
            <a:r>
              <a:rPr lang="en-US" altLang="en-US" dirty="0">
                <a:solidFill>
                  <a:schemeClr val="bg1"/>
                </a:solidFill>
              </a:rPr>
              <a:t>90 min.</a:t>
            </a:r>
            <a:endParaRPr lang="en-US" altLang="en-US" dirty="0"/>
          </a:p>
          <a:p>
            <a:pPr>
              <a:lnSpc>
                <a:spcPct val="90000"/>
              </a:lnSpc>
            </a:pPr>
            <a:r>
              <a:rPr lang="en-US" altLang="en-US" dirty="0">
                <a:solidFill>
                  <a:schemeClr val="bg1"/>
                </a:solidFill>
              </a:rPr>
              <a:t>Is this for us?</a:t>
            </a:r>
          </a:p>
          <a:p>
            <a:pPr>
              <a:lnSpc>
                <a:spcPct val="90000"/>
              </a:lnSpc>
            </a:pPr>
            <a:r>
              <a:rPr lang="en-US" altLang="en-US" dirty="0"/>
              <a:t>How to implement [preliminary]</a:t>
            </a:r>
          </a:p>
          <a:p>
            <a:pPr>
              <a:lnSpc>
                <a:spcPct val="90000"/>
              </a:lnSpc>
            </a:pPr>
            <a:r>
              <a:rPr lang="en-US" altLang="en-US" dirty="0">
                <a:solidFill>
                  <a:schemeClr val="bg1"/>
                </a:solidFill>
              </a:rPr>
              <a:t>Obstacles</a:t>
            </a:r>
          </a:p>
        </p:txBody>
      </p:sp>
    </p:spTree>
    <p:extLst>
      <p:ext uri="{BB962C8B-B14F-4D97-AF65-F5344CB8AC3E}">
        <p14:creationId xmlns:p14="http://schemas.microsoft.com/office/powerpoint/2010/main" val="1006016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Summarize:</a:t>
            </a:r>
          </a:p>
          <a:p>
            <a:pPr marL="511175" indent="-511175">
              <a:lnSpc>
                <a:spcPct val="90000"/>
              </a:lnSpc>
              <a:buFont typeface="+mj-lt"/>
              <a:buAutoNum type="arabicPeriod"/>
            </a:pPr>
            <a:r>
              <a:rPr lang="en-US" altLang="en-US" dirty="0"/>
              <a:t>All based on letting Messiah the Cohen carrying us ~shepherd</a:t>
            </a:r>
          </a:p>
          <a:p>
            <a:pPr marL="511175" indent="-511175">
              <a:lnSpc>
                <a:spcPct val="90000"/>
              </a:lnSpc>
              <a:buFont typeface="+mj-lt"/>
              <a:buAutoNum type="arabicPeriod"/>
            </a:pPr>
            <a:r>
              <a:rPr lang="en-US" altLang="en-US" dirty="0"/>
              <a:t>Community building Grow Conf 11 a.m. July 28, 29</a:t>
            </a:r>
          </a:p>
          <a:p>
            <a:pPr marL="511175" indent="-511175">
              <a:lnSpc>
                <a:spcPct val="90000"/>
              </a:lnSpc>
              <a:buFont typeface="+mj-lt"/>
              <a:buAutoNum type="arabicPeriod"/>
            </a:pPr>
            <a:r>
              <a:rPr lang="en-US" altLang="en-US" dirty="0"/>
              <a:t>Follow up Zoom July 30 6 p.m.</a:t>
            </a:r>
          </a:p>
          <a:p>
            <a:pPr marL="511175" indent="-511175">
              <a:lnSpc>
                <a:spcPct val="90000"/>
              </a:lnSpc>
              <a:buFont typeface="+mj-lt"/>
              <a:buAutoNum type="arabicPeriod"/>
            </a:pPr>
            <a:endParaRPr lang="en-US" altLang="en-US" dirty="0">
              <a:solidFill>
                <a:schemeClr val="bg1"/>
              </a:solidFill>
            </a:endParaRPr>
          </a:p>
        </p:txBody>
      </p:sp>
    </p:spTree>
    <p:extLst>
      <p:ext uri="{BB962C8B-B14F-4D97-AF65-F5344CB8AC3E}">
        <p14:creationId xmlns:p14="http://schemas.microsoft.com/office/powerpoint/2010/main" val="3241492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10000"/>
          </a:bodyPr>
          <a:lstStyle/>
          <a:p>
            <a:pPr marL="0" indent="0">
              <a:buNone/>
            </a:pPr>
            <a:r>
              <a:rPr lang="en-US" u="sng" dirty="0">
                <a:solidFill>
                  <a:srgbClr val="FFFF99"/>
                </a:solidFill>
              </a:rPr>
              <a:t>Believe</a:t>
            </a:r>
          </a:p>
          <a:p>
            <a:pPr marL="457200" indent="-457200">
              <a:buAutoNum type="arabicPeriod"/>
            </a:pPr>
            <a:r>
              <a:rPr lang="en-US" dirty="0"/>
              <a:t>He is your Shepherd.  Surrender self pity.</a:t>
            </a:r>
          </a:p>
          <a:p>
            <a:pPr marL="457200" indent="-457200">
              <a:buAutoNum type="arabicPeriod"/>
            </a:pPr>
            <a:r>
              <a:rPr lang="en-US" dirty="0"/>
              <a:t>No lack.  Surrender ungratefulness.</a:t>
            </a:r>
          </a:p>
          <a:p>
            <a:pPr marL="457200" indent="-457200">
              <a:buAutoNum type="arabicPeriod"/>
            </a:pPr>
            <a:r>
              <a:rPr lang="en-US" dirty="0"/>
              <a:t>Provides lush meadows.  Surrender grouchiness.</a:t>
            </a:r>
          </a:p>
          <a:p>
            <a:pPr marL="457200" indent="-457200">
              <a:buAutoNum type="arabicPeriod"/>
            </a:pPr>
            <a:r>
              <a:rPr lang="en-US" dirty="0"/>
              <a:t>Stills the torrents so you can drink.  </a:t>
            </a:r>
            <a:r>
              <a:rPr lang="en-US" sz="3600" dirty="0"/>
              <a:t>complaint</a:t>
            </a:r>
            <a:endParaRPr lang="en-US" dirty="0"/>
          </a:p>
          <a:p>
            <a:pPr marL="457200" indent="-457200">
              <a:buAutoNum type="arabicPeriod"/>
            </a:pPr>
            <a:r>
              <a:rPr lang="en-US" dirty="0"/>
              <a:t>Restores: Mind, will, emotions</a:t>
            </a:r>
            <a:endParaRPr lang="en-US" altLang="en-US" dirty="0">
              <a:solidFill>
                <a:schemeClr val="bg1"/>
              </a:solidFill>
            </a:endParaRPr>
          </a:p>
        </p:txBody>
      </p:sp>
    </p:spTree>
    <p:extLst>
      <p:ext uri="{BB962C8B-B14F-4D97-AF65-F5344CB8AC3E}">
        <p14:creationId xmlns:p14="http://schemas.microsoft.com/office/powerpoint/2010/main" val="2676345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85000" lnSpcReduction="10000"/>
          </a:bodyPr>
          <a:lstStyle/>
          <a:p>
            <a:pPr marL="0" indent="0">
              <a:buNone/>
            </a:pPr>
            <a:r>
              <a:rPr lang="en-US" u="sng" dirty="0">
                <a:solidFill>
                  <a:srgbClr val="FFFF99"/>
                </a:solidFill>
              </a:rPr>
              <a:t>Believe</a:t>
            </a:r>
          </a:p>
          <a:p>
            <a:pPr marL="457200" indent="-457200">
              <a:buFont typeface="+mj-lt"/>
              <a:buAutoNum type="arabicPeriod" startAt="6"/>
            </a:pPr>
            <a:r>
              <a:rPr lang="en-US" dirty="0"/>
              <a:t>Paths for </a:t>
            </a:r>
            <a:r>
              <a:rPr lang="en-US" dirty="0">
                <a:solidFill>
                  <a:srgbClr val="FFFF99"/>
                </a:solidFill>
              </a:rPr>
              <a:t>His names sake</a:t>
            </a:r>
            <a:r>
              <a:rPr lang="en-US" dirty="0"/>
              <a:t>.   We don’t merit it.  Life is not for our comfort!</a:t>
            </a:r>
          </a:p>
          <a:p>
            <a:pPr marL="457200" indent="-457200">
              <a:buAutoNum type="arabicPeriod" startAt="6"/>
            </a:pPr>
            <a:r>
              <a:rPr lang="en-US" dirty="0"/>
              <a:t>No disaster! He is with you.  Surrender calamity!</a:t>
            </a:r>
          </a:p>
          <a:p>
            <a:pPr marL="457200" indent="-457200">
              <a:buAutoNum type="arabicPeriod" startAt="6"/>
            </a:pPr>
            <a:r>
              <a:rPr lang="en-US" dirty="0"/>
              <a:t> Enemies…   No enemies matter. </a:t>
            </a:r>
          </a:p>
          <a:p>
            <a:pPr marL="457200" indent="-457200">
              <a:buAutoNum type="arabicPeriod" startAt="6"/>
            </a:pPr>
            <a:r>
              <a:rPr lang="en-US" dirty="0"/>
              <a:t>RECEIVE THE OIL…FULL CUP</a:t>
            </a:r>
          </a:p>
          <a:p>
            <a:pPr marL="457200" indent="-457200">
              <a:buAutoNum type="arabicPeriod" startAt="6"/>
            </a:pPr>
            <a:r>
              <a:rPr lang="en-US" dirty="0"/>
              <a:t>Register for community upbuilding.</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863326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85878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122237" y="209550"/>
            <a:ext cx="2133600" cy="4933950"/>
          </a:xfrm>
        </p:spPr>
        <p:txBody>
          <a:bodyPr>
            <a:normAutofit/>
          </a:bodyPr>
          <a:lstStyle/>
          <a:p>
            <a:pPr marL="0" indent="0">
              <a:buNone/>
            </a:pPr>
            <a:r>
              <a:rPr lang="en-US" sz="2800" dirty="0">
                <a:solidFill>
                  <a:schemeClr val="bg1"/>
                </a:solidFill>
                <a:latin typeface="Arial Rounded MT Bold" panose="020F0704030504030204" pitchFamily="34" charset="0"/>
              </a:rPr>
              <a:t>Lev </a:t>
            </a:r>
            <a:r>
              <a:rPr lang="en-US" sz="2800" dirty="0" err="1">
                <a:solidFill>
                  <a:schemeClr val="bg1"/>
                </a:solidFill>
                <a:latin typeface="Arial Rounded MT Bold" panose="020F0704030504030204" pitchFamily="34" charset="0"/>
              </a:rPr>
              <a:t>HaShem</a:t>
            </a:r>
            <a:r>
              <a:rPr lang="en-US" sz="2800" dirty="0">
                <a:solidFill>
                  <a:schemeClr val="bg1"/>
                </a:solidFill>
                <a:latin typeface="Arial Rounded MT Bold" panose="020F0704030504030204" pitchFamily="34" charset="0"/>
              </a:rPr>
              <a:t> Messianic Jewish </a:t>
            </a:r>
            <a:r>
              <a:rPr lang="en-US" dirty="0">
                <a:solidFill>
                  <a:schemeClr val="bg1"/>
                </a:solidFill>
                <a:latin typeface="Arial Rounded MT Bold" panose="020F0704030504030204" pitchFamily="34" charset="0"/>
              </a:rPr>
              <a:t>Synagogue</a:t>
            </a:r>
            <a:endParaRPr lang="en-US" sz="3400" dirty="0">
              <a:solidFill>
                <a:schemeClr val="bg1"/>
              </a:solidFill>
              <a:latin typeface="Arial Rounded MT Bold" panose="020F0704030504030204" pitchFamily="34" charset="0"/>
            </a:endParaRPr>
          </a:p>
          <a:p>
            <a:pPr marL="0" indent="0">
              <a:buNone/>
            </a:pPr>
            <a:r>
              <a:rPr lang="en-US" sz="1600" dirty="0">
                <a:solidFill>
                  <a:schemeClr val="bg1"/>
                </a:solidFill>
                <a:latin typeface="Arial Rounded MT Bold" panose="020F0704030504030204" pitchFamily="34" charset="0"/>
              </a:rPr>
              <a:t>3644 N. Rancho Dr.  Suite 102</a:t>
            </a:r>
            <a:br>
              <a:rPr lang="en-US" sz="1900" dirty="0">
                <a:solidFill>
                  <a:schemeClr val="bg1"/>
                </a:solidFill>
                <a:latin typeface="Arial Rounded MT Bold" panose="020F0704030504030204" pitchFamily="34" charset="0"/>
              </a:rPr>
            </a:br>
            <a:r>
              <a:rPr lang="en-US" sz="3400" dirty="0">
                <a:solidFill>
                  <a:schemeClr val="bg1"/>
                </a:solidFill>
                <a:latin typeface="Arial Rounded MT Bold" panose="020F0704030504030204" pitchFamily="34" charset="0"/>
              </a:rPr>
              <a:t>Las Vegas, NV </a:t>
            </a:r>
          </a:p>
          <a:p>
            <a:pPr marL="0" indent="0">
              <a:buNone/>
            </a:pPr>
            <a:r>
              <a:rPr lang="en-US" sz="1900" dirty="0">
                <a:solidFill>
                  <a:schemeClr val="bg1"/>
                </a:solidFill>
                <a:latin typeface="Arial Rounded MT Bold" panose="020F0704030504030204" pitchFamily="34" charset="0"/>
              </a:rPr>
              <a:t>89130</a:t>
            </a:r>
          </a:p>
        </p:txBody>
      </p:sp>
      <p:pic>
        <p:nvPicPr>
          <p:cNvPr id="3" name="Picture 2">
            <a:extLst>
              <a:ext uri="{FF2B5EF4-FFF2-40B4-BE49-F238E27FC236}">
                <a16:creationId xmlns:a16="http://schemas.microsoft.com/office/drawing/2014/main" id="{7F1962A6-F4AB-4400-B704-010F1EF096BD}"/>
              </a:ext>
            </a:extLst>
          </p:cNvPr>
          <p:cNvPicPr>
            <a:picLocks noChangeAspect="1"/>
          </p:cNvPicPr>
          <p:nvPr/>
        </p:nvPicPr>
        <p:blipFill>
          <a:blip r:embed="rId3"/>
          <a:stretch>
            <a:fillRect/>
          </a:stretch>
        </p:blipFill>
        <p:spPr>
          <a:xfrm>
            <a:off x="2255837" y="264864"/>
            <a:ext cx="6277020" cy="4783077"/>
          </a:xfrm>
          <a:prstGeom prst="rect">
            <a:avLst/>
          </a:prstGeom>
        </p:spPr>
      </p:pic>
    </p:spTree>
    <p:extLst>
      <p:ext uri="{BB962C8B-B14F-4D97-AF65-F5344CB8AC3E}">
        <p14:creationId xmlns:p14="http://schemas.microsoft.com/office/powerpoint/2010/main" val="19911815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965505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323917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1026" name="Picture 2">
            <a:extLst>
              <a:ext uri="{FF2B5EF4-FFF2-40B4-BE49-F238E27FC236}">
                <a16:creationId xmlns:a16="http://schemas.microsoft.com/office/drawing/2014/main" id="{EC7F1D2C-6144-4FCF-B681-76BFFFCBD3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130" y="0"/>
            <a:ext cx="7440613" cy="4958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CC6048-FF70-4775-A8A1-1670396BC8E2}"/>
              </a:ext>
            </a:extLst>
          </p:cNvPr>
          <p:cNvSpPr txBox="1"/>
          <p:nvPr/>
        </p:nvSpPr>
        <p:spPr>
          <a:xfrm>
            <a:off x="122238" y="3634929"/>
            <a:ext cx="8656637" cy="1323439"/>
          </a:xfrm>
          <a:prstGeom prst="rect">
            <a:avLst/>
          </a:prstGeom>
          <a:noFill/>
        </p:spPr>
        <p:txBody>
          <a:bodyPr wrap="square" rtlCol="0">
            <a:spAutoFit/>
          </a:bodyPr>
          <a:lstStyle/>
          <a:p>
            <a:pPr algn="l"/>
            <a:r>
              <a:rPr lang="en-US" b="0" dirty="0">
                <a:solidFill>
                  <a:srgbClr val="FFFF99"/>
                </a:solidFill>
                <a:effectLst>
                  <a:outerShdw blurRad="38100" dist="38100" dir="2700000" algn="tl">
                    <a:srgbClr val="000000">
                      <a:alpha val="43137"/>
                    </a:srgbClr>
                  </a:outerShdw>
                </a:effectLst>
              </a:rPr>
              <a:t>Israel’s intelligence services </a:t>
            </a:r>
          </a:p>
          <a:p>
            <a:pPr algn="l"/>
            <a:r>
              <a:rPr lang="en-US" b="0" dirty="0">
                <a:solidFill>
                  <a:srgbClr val="FFFF99"/>
                </a:solidFill>
                <a:effectLst>
                  <a:outerShdw blurRad="38100" dist="38100" dir="2700000" algn="tl">
                    <a:srgbClr val="000000">
                      <a:alpha val="43137"/>
                    </a:srgbClr>
                  </a:outerShdw>
                </a:effectLst>
              </a:rPr>
              <a:t>can find you anywhere. Usually…</a:t>
            </a:r>
            <a:endParaRPr lang="en-US"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816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sz="3600" dirty="0">
                <a:solidFill>
                  <a:schemeClr val="bg1"/>
                </a:solidFill>
                <a:latin typeface="Arial Rounded MT Bold" panose="020F0704030504030204" pitchFamily="34" charset="0"/>
              </a:rPr>
              <a:t> Israel’s domestic intelligence agency, the Shin Bet, has again been given permission to track the cellphones of people known to be infected, create movement profiles, and then quarantine anyone else who possibly came into contact with those people. It’s a tool typically used by the Shin Bet to combat terrorism. </a:t>
            </a:r>
          </a:p>
        </p:txBody>
      </p:sp>
    </p:spTree>
    <p:extLst>
      <p:ext uri="{BB962C8B-B14F-4D97-AF65-F5344CB8AC3E}">
        <p14:creationId xmlns:p14="http://schemas.microsoft.com/office/powerpoint/2010/main" val="301255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The problem with the Shin Bet’s tracking method is that it has an error rate of 12-15%.</a:t>
            </a:r>
          </a:p>
          <a:p>
            <a:pPr marL="0" indent="0">
              <a:lnSpc>
                <a:spcPct val="90000"/>
              </a:lnSpc>
              <a:buNone/>
            </a:pPr>
            <a:r>
              <a:rPr lang="en-US" altLang="en-US" sz="4000" dirty="0">
                <a:solidFill>
                  <a:schemeClr val="bg1"/>
                </a:solidFill>
                <a:latin typeface="Arial Rounded MT Bold" panose="020F0704030504030204" pitchFamily="34" charset="0"/>
              </a:rPr>
              <a:t>After hearing so many stories of frustration from those wrongly targeted, I decided to take action. I simply leave my cellphone at home or in the car.</a:t>
            </a:r>
          </a:p>
        </p:txBody>
      </p:sp>
    </p:spTree>
    <p:extLst>
      <p:ext uri="{BB962C8B-B14F-4D97-AF65-F5344CB8AC3E}">
        <p14:creationId xmlns:p14="http://schemas.microsoft.com/office/powerpoint/2010/main" val="2166439816"/>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127819</TotalTime>
  <Words>4071</Words>
  <Application>Microsoft Office PowerPoint</Application>
  <PresentationFormat>Custom</PresentationFormat>
  <Paragraphs>495</Paragraphs>
  <Slides>62</Slides>
  <Notes>62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62</vt:i4>
      </vt:variant>
    </vt:vector>
  </HeadingPairs>
  <TitlesOfParts>
    <vt:vector size="70" baseType="lpstr">
      <vt:lpstr>Arial</vt:lpstr>
      <vt:lpstr>Arial Rounded MT Bold</vt:lpstr>
      <vt:lpstr>Calibri</vt:lpstr>
      <vt:lpstr>Calibri Light</vt:lpstr>
      <vt:lpstr>David</vt:lpstr>
      <vt:lpstr>1_Default Design</vt:lpstr>
      <vt:lpstr>Office Theme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3752</cp:revision>
  <dcterms:created xsi:type="dcterms:W3CDTF">2006-04-21T19:34:43Z</dcterms:created>
  <dcterms:modified xsi:type="dcterms:W3CDTF">2020-07-18T12:36:17Z</dcterms:modified>
</cp:coreProperties>
</file>