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omments/comment1.xml" ContentType="application/vnd.openxmlformats-officedocument.presentationml.comments+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7"/>
  </p:notesMasterIdLst>
  <p:handoutMasterIdLst>
    <p:handoutMasterId r:id="rId78"/>
  </p:handoutMasterIdLst>
  <p:sldIdLst>
    <p:sldId id="62364" r:id="rId2"/>
    <p:sldId id="62318" r:id="rId3"/>
    <p:sldId id="62316" r:id="rId4"/>
    <p:sldId id="62308" r:id="rId5"/>
    <p:sldId id="62310" r:id="rId6"/>
    <p:sldId id="62311" r:id="rId7"/>
    <p:sldId id="62309" r:id="rId8"/>
    <p:sldId id="61671" r:id="rId9"/>
    <p:sldId id="62333" r:id="rId10"/>
    <p:sldId id="61670" r:id="rId11"/>
    <p:sldId id="62365" r:id="rId12"/>
    <p:sldId id="62366" r:id="rId13"/>
    <p:sldId id="62367" r:id="rId14"/>
    <p:sldId id="62317" r:id="rId15"/>
    <p:sldId id="62321" r:id="rId16"/>
    <p:sldId id="62322" r:id="rId17"/>
    <p:sldId id="61648" r:id="rId18"/>
    <p:sldId id="62319" r:id="rId19"/>
    <p:sldId id="62320" r:id="rId20"/>
    <p:sldId id="62325" r:id="rId21"/>
    <p:sldId id="62323" r:id="rId22"/>
    <p:sldId id="62324" r:id="rId23"/>
    <p:sldId id="62328" r:id="rId24"/>
    <p:sldId id="62327" r:id="rId25"/>
    <p:sldId id="62330" r:id="rId26"/>
    <p:sldId id="62352" r:id="rId27"/>
    <p:sldId id="62343" r:id="rId28"/>
    <p:sldId id="62345" r:id="rId29"/>
    <p:sldId id="62368" r:id="rId30"/>
    <p:sldId id="62346" r:id="rId31"/>
    <p:sldId id="62312" r:id="rId32"/>
    <p:sldId id="62351" r:id="rId33"/>
    <p:sldId id="61675" r:id="rId34"/>
    <p:sldId id="62329" r:id="rId35"/>
    <p:sldId id="62331" r:id="rId36"/>
    <p:sldId id="62332" r:id="rId37"/>
    <p:sldId id="62334" r:id="rId38"/>
    <p:sldId id="62335" r:id="rId39"/>
    <p:sldId id="62326" r:id="rId40"/>
    <p:sldId id="62336" r:id="rId41"/>
    <p:sldId id="62337" r:id="rId42"/>
    <p:sldId id="62338" r:id="rId43"/>
    <p:sldId id="61655" r:id="rId44"/>
    <p:sldId id="62339" r:id="rId45"/>
    <p:sldId id="61660" r:id="rId46"/>
    <p:sldId id="62340" r:id="rId47"/>
    <p:sldId id="61662" r:id="rId48"/>
    <p:sldId id="62341" r:id="rId49"/>
    <p:sldId id="61657" r:id="rId50"/>
    <p:sldId id="61661" r:id="rId51"/>
    <p:sldId id="61663" r:id="rId52"/>
    <p:sldId id="61667" r:id="rId53"/>
    <p:sldId id="61659" r:id="rId54"/>
    <p:sldId id="61666" r:id="rId55"/>
    <p:sldId id="61658" r:id="rId56"/>
    <p:sldId id="62342" r:id="rId57"/>
    <p:sldId id="62350" r:id="rId58"/>
    <p:sldId id="62344" r:id="rId59"/>
    <p:sldId id="62347" r:id="rId60"/>
    <p:sldId id="62357" r:id="rId61"/>
    <p:sldId id="62354" r:id="rId62"/>
    <p:sldId id="62359" r:id="rId63"/>
    <p:sldId id="62348" r:id="rId64"/>
    <p:sldId id="62349" r:id="rId65"/>
    <p:sldId id="62353" r:id="rId66"/>
    <p:sldId id="62355" r:id="rId67"/>
    <p:sldId id="62358" r:id="rId68"/>
    <p:sldId id="62356" r:id="rId69"/>
    <p:sldId id="61676" r:id="rId70"/>
    <p:sldId id="61673" r:id="rId71"/>
    <p:sldId id="62362" r:id="rId72"/>
    <p:sldId id="62363" r:id="rId73"/>
    <p:sldId id="61656" r:id="rId74"/>
    <p:sldId id="62369" r:id="rId75"/>
    <p:sldId id="62313" r:id="rId76"/>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3" clrIdx="0">
    <p:extLst>
      <p:ext uri="{19B8F6BF-5375-455C-9EA6-DF929625EA0E}">
        <p15:presenceInfo xmlns:p15="http://schemas.microsoft.com/office/powerpoint/2012/main" userId="Sh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5" autoAdjust="0"/>
    <p:restoredTop sz="90299" autoAdjust="0"/>
  </p:normalViewPr>
  <p:slideViewPr>
    <p:cSldViewPr>
      <p:cViewPr varScale="1">
        <p:scale>
          <a:sx n="107" d="100"/>
          <a:sy n="107" d="100"/>
        </p:scale>
        <p:origin x="108" y="462"/>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5388"/>
    </p:cViewPr>
  </p:sorterViewPr>
  <p:notesViewPr>
    <p:cSldViewPr>
      <p:cViewPr varScale="1">
        <p:scale>
          <a:sx n="82" d="100"/>
          <a:sy n="82" d="100"/>
        </p:scale>
        <p:origin x="20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7-24T23:56:38.594" idx="3">
    <p:pos x="849" y="1990"/>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05.04-06 Called of G-d</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July 25, 2020 5780</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05.04-06 Called of G-d</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July 25, 2020 5780</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youtu.be/ZPvunzdJh18"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www.thesendingproject.org/july-28-kc-racial-healing-network-gatherin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tutor2u.net/history/reference/the-extermination-of-the-buffalo#:~:text=Exterminating%20the%20buffalo%20was%20convenient,become%20more%20like%20white%20settlers.&amp;text=Once%20they%20had%20been%20exterminated,for%20white%20settlers%20to%20farm."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tutor2u.net/history/reference/the-extermination-of-the-buffalo#:~:text=Exterminating%20the%20buffalo%20was%20convenient,become%20more%20like%20white%20settlers.&amp;text=Once%20they%20had%20been%20exterminated,for%20white%20settlers%20to%20farm."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books.google.com/books?id=pVGrAgAAQBAJ&amp;pg=PA20&amp;lpg=PA20&amp;dq=Kill+every+buffalo+you+can!+Every+buffalo+dead+is+an+Indian+gone&amp;source=bl&amp;ots=R9On_o9HnQ&amp;sig=JGxsXQ0W0NZ4QqBzJIPaqvdx6zs&amp;hl=en&amp;sa=X&amp;ved=0ahUKEwjY0aWIo9fMAhUG4yYKHZ-vAs84ChDoAQgnMAI#v=onepage&amp;q=Kill%20every%20buffalo%20you%20can!%20Every%20buffalo%20dead%20is%20an%20Indian%20gone&amp;f=false"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tutor2u.net/history/reference/the-extermination-of-the-buffalo#:~:text=Exterminating%20the%20buffalo%20was%20convenient,become%20more%20like%20white%20settlers.&amp;text=Once%20they%20had%20been%20exterminated,for%20white%20settlers%20to%20farm."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harmenliemburg.nl/2012/03/11/bison-bison/"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harmenliemburg.nl/2012/03/11/bison-bison/"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dibaajimowin.com/dibaajimowin-blog/buffalo-extermination-was-an-act-of-genocide"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harmenliemburg.nl/2012/03/11/bison-bison/"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tutor2u.net/history/reference/the-extermination-of-the-buffalo#:~:text=Exterminating%20the%20buffalo%20was%20convenient,become%20more%20like%20white%20settlers.&amp;text=Once%20they%20had%20been%20exterminated,for%20white%20settlers%20to%20farm."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jerusalemstoneusa.com/project-exampl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charismanews.com/world/81969-spiritual-pandemic-of-hope-grips-iran-as-thousands-accept-christ-amidst-covid-19?utm_source=Charisma%20News%20Daily&amp;utm_medium=email&amp;utm_content=subscriber_id:5160390&amp;utm_campaign=CNO%20daily%20-%202020-07-23"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www.charismanews.com/world/81969-spiritual-pandemic-of-hope-grips-iran-as-thousands-accept-christ-amidst-covid-19?utm_source=Charisma%20News%20Daily&amp;utm_medium=email&amp;utm_content=subscriber_id:5160390&amp;utm_campaign=CNO%20daily%20-%202020-07-23"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www.charismanews.com/world/81969-spiritual-pandemic-of-hope-grips-iran-as-thousands-accept-christ-amidst-covid-19?utm_source=Charisma%20News%20Daily&amp;utm_medium=email&amp;utm_content=subscriber_id:5160390&amp;utm_campaign=CNO%20daily%20-%202020-07-23"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jerusalemstoneusa.com/project-exampl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empleinstitute.org/new-location.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a:t>
            </a:fld>
            <a:endParaRPr lang="en-US" altLang="en-US"/>
          </a:p>
        </p:txBody>
      </p:sp>
    </p:spTree>
    <p:extLst>
      <p:ext uri="{BB962C8B-B14F-4D97-AF65-F5344CB8AC3E}">
        <p14:creationId xmlns:p14="http://schemas.microsoft.com/office/powerpoint/2010/main" val="2625073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2143220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14799"/>
            <a:ext cx="6232525" cy="4570413"/>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1779876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5791200" cy="4114800"/>
          </a:xfrm>
        </p:spPr>
        <p:txBody>
          <a:bodyPr/>
          <a:lstStyle/>
          <a:p>
            <a:r>
              <a:rPr lang="en-US" dirty="0"/>
              <a:t>Back through these three verses to unpack.</a:t>
            </a:r>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2337148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phrase, “called of G-d” was the Ruakh trigger / starting point for this message.</a:t>
            </a:r>
          </a:p>
          <a:p>
            <a:r>
              <a:rPr lang="en-US" dirty="0"/>
              <a:t>Yeshua was called of G-d, so are we.</a:t>
            </a:r>
          </a:p>
          <a:p>
            <a:r>
              <a:rPr lang="en-US" dirty="0"/>
              <a:t>Called as was Aharon/Aaron?  Where was that exactly that Aharon was called?</a:t>
            </a:r>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2160303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Aharon was called to </a:t>
            </a:r>
            <a:r>
              <a:rPr lang="en-US" dirty="0" err="1"/>
              <a:t>cohanut</a:t>
            </a:r>
            <a:r>
              <a:rPr lang="en-US" dirty="0"/>
              <a:t>.</a:t>
            </a:r>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297621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14799"/>
            <a:ext cx="6232525" cy="4570413"/>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effectLst/>
              </a:rPr>
              <a:t>Wasn't God always Yeshua's Father? Why did he have to "become" his Father?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Insert explanatory words…</a:t>
            </a:r>
            <a:endParaRPr lang="en-US" b="0" i="0" dirty="0">
              <a:effectLst/>
            </a:endParaRPr>
          </a:p>
          <a:p>
            <a:endParaRPr lang="en-US" dirty="0"/>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2560419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14799"/>
            <a:ext cx="6232525" cy="4570413"/>
          </a:xfrm>
        </p:spPr>
        <p:txBody>
          <a:bodyPr/>
          <a:lstStyle/>
          <a:p>
            <a:r>
              <a:rPr lang="en-US" b="0" i="0" dirty="0">
                <a:effectLst/>
              </a:rPr>
              <a:t>this refers to "the day of the Messiah's enthronement — the day when the Most High gave public notice: Therefore, let the whole house of Isra’el know beyond doubt that God has made him both Lord and Messiah — this Yeshua, whom you executed on a stake!” </a:t>
            </a:r>
            <a:r>
              <a:rPr lang="en-US" b="0" i="0" baseline="30000" dirty="0">
                <a:effectLst/>
              </a:rPr>
              <a:t>(Ac 2:36).</a:t>
            </a:r>
          </a:p>
          <a:p>
            <a:r>
              <a:rPr lang="en-US" dirty="0"/>
              <a:t>Two Qumran texts quote Ps 2.7 as referring to the Messiah.</a:t>
            </a:r>
          </a:p>
          <a:p>
            <a:r>
              <a:rPr lang="en-US" b="0" i="0" dirty="0">
                <a:effectLst/>
              </a:rPr>
              <a:t>Similar to Ro 1.3-4  His Son — he is descended from David physically; he was powerfully </a:t>
            </a:r>
            <a:r>
              <a:rPr lang="en-US" b="0" i="0" dirty="0">
                <a:solidFill>
                  <a:srgbClr val="FF0000"/>
                </a:solidFill>
                <a:effectLst/>
              </a:rPr>
              <a:t>demonstrated to be Son of God </a:t>
            </a:r>
            <a:r>
              <a:rPr lang="en-US" b="0" i="0" dirty="0">
                <a:effectLst/>
              </a:rPr>
              <a:t>spiritually, set apart by his having been resurrected from the dead; he is Yeshua the Messiah, our Lord. </a:t>
            </a:r>
          </a:p>
          <a:p>
            <a:endParaRPr lang="en-US" dirty="0"/>
          </a:p>
          <a:p>
            <a:endParaRPr lang="en-US" dirty="0"/>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1306988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3455413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3238" y="4191000"/>
            <a:ext cx="5973762" cy="4267200"/>
          </a:xfrm>
        </p:spPr>
        <p:txBody>
          <a:bodyPr/>
          <a:lstStyle/>
          <a:p>
            <a:r>
              <a:rPr lang="en-US" b="1" dirty="0"/>
              <a:t>Calling of G-d is the theme of this message.</a:t>
            </a:r>
          </a:p>
          <a:p>
            <a:r>
              <a:rPr lang="en-US" b="1" dirty="0"/>
              <a:t>G-d didn’t scramble around after Adam and </a:t>
            </a:r>
            <a:r>
              <a:rPr lang="en-US" b="1" dirty="0" err="1"/>
              <a:t>Hava</a:t>
            </a:r>
            <a:r>
              <a:rPr lang="en-US" b="1" dirty="0"/>
              <a:t>/Eve sinned to figure out, “What do I do now?”   The original creation was of redemptive, suffering, agape, </a:t>
            </a:r>
            <a:r>
              <a:rPr lang="en-US" b="1" dirty="0" err="1"/>
              <a:t>khesed</a:t>
            </a:r>
            <a:r>
              <a:rPr lang="en-US" b="1" dirty="0"/>
              <a:t>, love. Yeshua accepted this role &lt; creation.   Father planned, Son went forth.   </a:t>
            </a:r>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941862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1631378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Seriously, G-d has greatly blessed us through you over these last two months.  Expanded my thinking.   When I became a believer in 1969…</a:t>
            </a:r>
          </a:p>
          <a:p>
            <a:endParaRPr lang="en-US" dirty="0"/>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1431046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LOT of dramatic material here.  Probably too much.  Fasten seat belt.</a:t>
            </a:r>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952910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190999"/>
            <a:ext cx="6172200" cy="4494213"/>
          </a:xfrm>
        </p:spPr>
        <p:txBody>
          <a:bodyPr/>
          <a:lstStyle/>
          <a:p>
            <a:r>
              <a:rPr lang="en-US" dirty="0"/>
              <a:t>Two ways to interpret this choosing. </a:t>
            </a:r>
          </a:p>
          <a:p>
            <a:pPr marL="280988" indent="-280988">
              <a:buFont typeface="+mj-lt"/>
              <a:buAutoNum type="arabicPeriod"/>
            </a:pPr>
            <a:r>
              <a:rPr lang="en-US" dirty="0"/>
              <a:t>Chose ALL people to be holy in Messiah.  No other way to please G-d and be holy, except to RECEIVE righteousness from Messiah.  Those who reject Him are in their own sins.</a:t>
            </a:r>
          </a:p>
          <a:p>
            <a:pPr marL="280988" indent="-280988">
              <a:buFont typeface="+mj-lt"/>
              <a:buAutoNum type="arabicPeriod"/>
            </a:pPr>
            <a:r>
              <a:rPr lang="en-US" dirty="0"/>
              <a:t>He chose some people in Messiah in love.  These will be saved.  The rest G-d did not choose, and they are left without recourse.  </a:t>
            </a:r>
          </a:p>
          <a:p>
            <a:r>
              <a:rPr lang="en-US" dirty="0"/>
              <a:t>I go with the first one.  Theologically called Wesleyan Arminianism.  We are called to holiness in the power and joy of the Ruakh imparted by Messiah.  Receive Him.  His salvation, His Spirit filling!</a:t>
            </a:r>
          </a:p>
          <a:p>
            <a:endParaRPr lang="en-US" dirty="0"/>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3067345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1660160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t>https://www.google.com/url?sa=i&amp;url=http%3A%2F%2Fwww.jeccmarketplace.com%2Fsukkot-four-species-pantomime-game-b-1%2F&amp;psig=AOvVaw3DEx-KTpb1I9zyiPnn1Ze_&amp;ust=1595729143689000&amp;source=images&amp;cd=vfe&amp;ved=0CAIQjRxqFwoTCJjNsbio5-oCFQAAAAAdAAAAABAD</a:t>
            </a:r>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3439974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965437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1670366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 prove my commanding leadership most weeks because…</a:t>
            </a:r>
          </a:p>
          <a:p>
            <a:r>
              <a:rPr lang="en-US" b="1" dirty="0"/>
              <a:t>I make the final inspection of garbage and take out all contents of all cans.  When full oneg going, volunteers.   Now, self serve.  People leave food garbage.</a:t>
            </a:r>
          </a:p>
          <a:p>
            <a:endParaRPr lang="en-US" b="1" dirty="0"/>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2437553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receive gifts to enable, empower us to do our calling.  </a:t>
            </a:r>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38470463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Gifts empower and confirm your calling.</a:t>
            </a:r>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16578676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3315497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believed that.   Hippy convert, simplicity, even poverty mentality.    However…</a:t>
            </a:r>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31784069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a result like mine…</a:t>
            </a:r>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42717057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3559097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5972267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343399"/>
            <a:ext cx="6034088" cy="4341814"/>
          </a:xfrm>
        </p:spPr>
        <p:txBody>
          <a:bodyPr/>
          <a:lstStyle/>
          <a:p>
            <a:r>
              <a:rPr lang="en-US" b="1" dirty="0"/>
              <a:t>Works in arguments and discord.  The first to say, “I see my fault in this matter in that I…”  </a:t>
            </a:r>
          </a:p>
          <a:p>
            <a:r>
              <a:rPr lang="en-US" b="1" dirty="0"/>
              <a:t>Not a “you statement”  just an “I statement”    </a:t>
            </a:r>
          </a:p>
          <a:p>
            <a:r>
              <a:rPr lang="en-US" b="1" dirty="0"/>
              <a:t>Sometimes doesn’t work with a hostile or seductive or unreasonable person, but often it does.  There is a place for justice and enforcement, but most of the time, we are called to humility.</a:t>
            </a:r>
          </a:p>
          <a:p>
            <a:r>
              <a:rPr lang="en-US" b="1" dirty="0"/>
              <a:t>Two huge examples in our day…</a:t>
            </a:r>
            <a:endParaRPr lang="en-US" dirty="0"/>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10793367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91000"/>
            <a:ext cx="6156325" cy="4267200"/>
          </a:xfrm>
        </p:spPr>
        <p:txBody>
          <a:bodyPr/>
          <a:lstStyle/>
          <a:p>
            <a:r>
              <a:rPr lang="en-US" sz="1000" dirty="0"/>
              <a:t>https://www.google.com/</a:t>
            </a:r>
            <a:r>
              <a:rPr lang="en-US" sz="1000" dirty="0" err="1"/>
              <a:t>imgres?imgurl</a:t>
            </a:r>
            <a:r>
              <a:rPr lang="en-US" sz="1000" dirty="0"/>
              <a:t>=https%3A%2F%2Fbloximages.newyork1.vip.townnews.com%2Fmiamitimesonline.com%2Fcontent%2Ftncms%2Fassets%2Fv3%2Feditorial%2Ff%2Ffe%2Fffeb97d8-a5ad-11ea-ae71-07da9f44668d%2F5ed7c0933a63a.image.jpg%3Fresize%3D400%252C327&amp;imgrefurl=https%3A%2F%2Fwww.miamitimesonline.com%2Flifestyles%2Fjuneteenth-a-time-honored-celebration-of-freedom%2Farticle_eca25e32-a5ad-11ea-9b67-3f4d274feb2e.html&amp;tbnid=KY9ua7EmZ2WQpM&amp;vet=12ahUKEwigzdWPrufqAhXFbqwKHW87B04QMygFegUIARDYAQ..i&amp;docid=T-HY2hyvWBXSgM&amp;w=400&amp;h=327&amp;q=</a:t>
            </a:r>
            <a:r>
              <a:rPr lang="en-US" sz="1000" dirty="0" err="1"/>
              <a:t>juneteenth&amp;safe</a:t>
            </a:r>
            <a:r>
              <a:rPr lang="en-US" sz="1000" dirty="0"/>
              <a:t>=</a:t>
            </a:r>
            <a:r>
              <a:rPr lang="en-US" sz="1000" dirty="0" err="1"/>
              <a:t>active&amp;ved</a:t>
            </a:r>
            <a:r>
              <a:rPr lang="en-US" sz="1000" dirty="0"/>
              <a:t>=2ahUKEwigzdWPrufqAhXFbqwKHW87B04QMygFegUIARDYAQ</a:t>
            </a:r>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28918183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17797999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Kansas City, MO history: Annika Bergen p 43, 45, 47, 49-50</a:t>
            </a:r>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4213152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Greg was senior pastor of Paseo Baptist in 2016, now on staff at Colonial Pres.  Greg was a major friend and supporter of March of Remembrance.   He is a friend of the Jews.</a:t>
            </a:r>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28808367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202020"/>
                </a:solidFill>
                <a:effectLst/>
                <a:latin typeface="Helvetica" panose="020B0604020202020204" pitchFamily="34" charset="0"/>
              </a:rPr>
              <a:t>I have been talking about finding G-d’s strategy in this time of chaos ~ 1970’s.  Here it is: </a:t>
            </a:r>
            <a:endParaRPr lang="en-US" i="0" dirty="0"/>
          </a:p>
          <a:p>
            <a:endParaRPr lang="en-US" dirty="0"/>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17779346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343400"/>
            <a:ext cx="5851525" cy="4114800"/>
          </a:xfrm>
        </p:spPr>
        <p:txBody>
          <a:bodyPr/>
          <a:lstStyle/>
          <a:p>
            <a:r>
              <a:rPr lang="en-US" b="0" i="0" dirty="0">
                <a:solidFill>
                  <a:srgbClr val="1155CC"/>
                </a:solidFill>
                <a:effectLst/>
                <a:hlinkClick r:id="rId3"/>
              </a:rPr>
              <a:t>https://youtu.be/ZPvunzdJh18</a:t>
            </a:r>
            <a:r>
              <a:rPr lang="en-US" b="0" i="0" dirty="0">
                <a:solidFill>
                  <a:srgbClr val="1155CC"/>
                </a:solidFill>
                <a:effectLst/>
              </a:rPr>
              <a:t>     Till 3.26  Greg </a:t>
            </a:r>
            <a:r>
              <a:rPr lang="en-US" b="0" i="0" dirty="0" err="1">
                <a:solidFill>
                  <a:srgbClr val="1155CC"/>
                </a:solidFill>
                <a:effectLst/>
              </a:rPr>
              <a:t>Ealy</a:t>
            </a:r>
            <a:endParaRPr lang="en-US" b="1" i="1" dirty="0">
              <a:solidFill>
                <a:srgbClr val="202020"/>
              </a:solidFill>
              <a:effectLst/>
            </a:endParaRPr>
          </a:p>
          <a:p>
            <a:r>
              <a:rPr lang="en-US" b="1" i="0" dirty="0">
                <a:solidFill>
                  <a:srgbClr val="202020"/>
                </a:solidFill>
                <a:effectLst/>
              </a:rPr>
              <a:t>KC Racial Healing Networking Gathering  6 p.m. July 28 Life Mission Church</a:t>
            </a:r>
          </a:p>
          <a:p>
            <a:r>
              <a:rPr lang="en-US" dirty="0">
                <a:hlinkClick r:id="rId4"/>
              </a:rPr>
              <a:t>http://www.thesendingproject.org/july-28-kc-racial-healing-network-gathering</a:t>
            </a:r>
            <a:endParaRPr lang="en-US" b="1" i="0" dirty="0">
              <a:solidFill>
                <a:srgbClr val="202020"/>
              </a:solidFill>
              <a:effectLst/>
            </a:endParaRPr>
          </a:p>
          <a:p>
            <a:r>
              <a:rPr lang="en-US" b="1" i="0" dirty="0">
                <a:solidFill>
                  <a:srgbClr val="202020"/>
                </a:solidFill>
                <a:effectLst/>
              </a:rPr>
              <a:t>Or HaOlam will be hosting an Afro-American pastor soon.  </a:t>
            </a:r>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4281184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91000"/>
            <a:ext cx="6232525" cy="4648200"/>
          </a:xfrm>
        </p:spPr>
        <p:txBody>
          <a:bodyPr/>
          <a:lstStyle/>
          <a:p>
            <a:r>
              <a:rPr lang="en-US" dirty="0"/>
              <a:t>Some of you have met Sean and Ayelet.  Been here as guest speakers.  Sean is one of the few who has a standing invitation to Or HaOlam.  Effective outreach among Orthodox, secular Jews, Arabs, Bedouins, Thais </a:t>
            </a:r>
          </a:p>
          <a:p>
            <a:r>
              <a:rPr lang="en-US" dirty="0"/>
              <a:t>Ayelet in women’s yeshiva in Jerusalem.  Here “live within them.”   Few worthy.  Wanted to be that one.  Eventually, came to faith in Messiah Yeshua WHILE attending the yeshiva.  </a:t>
            </a:r>
          </a:p>
          <a:p>
            <a:r>
              <a:rPr lang="en-US" dirty="0"/>
              <a:t>So, this image G-d made of a sanctuary to convey His glory…so that we can get a picture of His indwelling.</a:t>
            </a:r>
          </a:p>
          <a:p>
            <a:r>
              <a:rPr lang="en-US" dirty="0"/>
              <a:t>G-d has a branding, a style.  Gavriel expanded my thinking.</a:t>
            </a:r>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38948246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31238753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11277205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39993183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There was a treaty that no buffalo would be hunted south of the Arkansas River.</a:t>
            </a:r>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22527982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Booklet p 1</a:t>
            </a:r>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17919605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14800"/>
            <a:ext cx="6308725" cy="4343400"/>
          </a:xfrm>
        </p:spPr>
        <p:txBody>
          <a:bodyPr/>
          <a:lstStyle/>
          <a:p>
            <a:r>
              <a:rPr lang="en-US" sz="1200" dirty="0"/>
              <a:t>https://www.google.com/url?sa=i&amp;url=https%3A%2F%2Fwww.harmenliemburg.nl%2F2012%2F03%2F11%2Fbison-bison%2F&amp;psig=AOvVaw3MQ3R0_dEuMW4qE1BLDeed&amp;ust=1595551525675000&amp;source=images&amp;cd=vfe&amp;ved=0CAIQjRxqFwoTCNjhi-WS4uoCFQAAAAAdAAAAABAZ</a:t>
            </a:r>
          </a:p>
          <a:p>
            <a:r>
              <a:rPr lang="en-US" dirty="0"/>
              <a:t>​In 1870, James McKay, a well-known Red River half-breed trader and hunter, reported that during the 1850s he had traveled for twenty days through a continuous herd of buffalo. The herd was so large that for as far as he could see on all sides was the landscape, black with the animals.</a:t>
            </a:r>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38172604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23140705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hlinkClick r:id="rId3"/>
              </a:rPr>
              <a:t>https://www.tutor2u.net/history/reference/the-extermination-of-the-buffalo#:~:text=Exterminating%20the%20buffalo%20was%20convenient,become%20more%20like%20white%20settlers.&amp;text=Once%20they%20had%20been%20exterminated,for%20white%20settlers%20to%20farm.</a:t>
            </a:r>
            <a:endParaRPr lang="en-US" sz="1050" dirty="0"/>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17855670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hlinkClick r:id="rId3"/>
              </a:rPr>
              <a:t>https://www.tutor2u.net/history/reference/the-extermination-of-the-buffalo#:~:text=Exterminating%20the%20buffalo%20was%20convenient,become%20more%20like%20white%20settlers.&amp;text=Once%20they%20had%20been%20exterminated,for%20white%20settlers%20to%20farm.</a:t>
            </a:r>
            <a:endParaRPr lang="en-US" sz="1050" dirty="0"/>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2291360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sz="1050" dirty="0">
                <a:hlinkClick r:id="rId3"/>
              </a:rPr>
              <a:t>https://books.google.com/books?id=pVGrAgAAQBAJ&amp;pg=PA20&amp;lpg=PA20&amp;dq=Kill+every+buffalo+you+can!+Every+buffalo+dead+is+an+Indian+gone&amp;source=bl&amp;ots=R9On_o9HnQ&amp;sig=JGxsXQ0W0NZ4QqBzJIPaqvdx6zs&amp;hl=en&amp;sa=X&amp;ved=0ahUKEwjY0aWIo9fMAhUG4yYKHZ-vAs84ChDoAQgnMAI#v=onepage&amp;q=Kill%20every%20buffalo%20you%20can!%20Every%20buffalo%20dead%20is%20an%20Indian%20gone&amp;f=false</a:t>
            </a:r>
            <a:endParaRPr lang="en-US" dirty="0"/>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4259070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many volunteers yet.   See Lori, or admin@orhaolam.com</a:t>
            </a:r>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11459962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hlinkClick r:id="rId3"/>
              </a:rPr>
              <a:t>https://www.tutor2u.net/history/reference/the-extermination-of-the-buffalo#:~:text=Exterminating%20the%20buffalo%20was%20convenient,become%20more%20like%20white%20settlers.&amp;text=Once%20they%20had%20been%20exterminated,for%20white%20settlers%20to%20farm.</a:t>
            </a:r>
            <a:endParaRPr lang="en-US" sz="1050" dirty="0"/>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21691539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https://www.harmenliemburg.nl/2012/03/11/bison-bison/</a:t>
            </a:r>
            <a:endParaRPr lang="en-US" dirty="0"/>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3937970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https://www.harmenliemburg.nl/2012/03/11/bison-bison/</a:t>
            </a:r>
            <a:endParaRPr lang="en-US" dirty="0"/>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993669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hlinkClick r:id="rId3"/>
              </a:rPr>
              <a:t>https://www.dibaajimowin.com/dibaajimowin-blog/buffalo-extermination-was-an-act-of-genocide</a:t>
            </a:r>
            <a:endParaRPr lang="en-US" sz="1050" dirty="0"/>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dirty="0"/>
          </a:p>
        </p:txBody>
      </p:sp>
    </p:spTree>
    <p:extLst>
      <p:ext uri="{BB962C8B-B14F-4D97-AF65-F5344CB8AC3E}">
        <p14:creationId xmlns:p14="http://schemas.microsoft.com/office/powerpoint/2010/main" val="36390117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https://www.harmenliemburg.nl/2012/03/11/bison-bison/</a:t>
            </a:r>
            <a:endParaRPr lang="en-US" dirty="0"/>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7827162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hlinkClick r:id="rId3"/>
              </a:rPr>
              <a:t>https://www.tutor2u.net/history/reference/the-extermination-of-the-buffalo#:~:text=Exterminating%20the%20buffalo%20was%20convenient,become%20more%20like%20white%20settlers.&amp;text=Once%20they%20had%20been%20exterminated,for%20white%20settlers%20to%20farm.</a:t>
            </a:r>
            <a:endParaRPr lang="en-US" sz="1050" dirty="0"/>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39814400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stop here.   Tisha </a:t>
            </a:r>
            <a:r>
              <a:rPr lang="en-US" dirty="0" err="1"/>
              <a:t>B’Av</a:t>
            </a:r>
            <a:r>
              <a:rPr lang="en-US" dirty="0"/>
              <a:t> coming Wednesday evening.  Time of lamenting Jewish tragedy, pray for restoration.  This time, lament many tragedies, pray for healing of our land.</a:t>
            </a:r>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23499706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32186045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Or HaOlam was founded with a passion to reach the Jewish people first, not exclusively, but inclusively.</a:t>
            </a:r>
          </a:p>
          <a:p>
            <a:r>
              <a:rPr lang="en-US" b="1" dirty="0"/>
              <a:t>Sometimes accusation of 2</a:t>
            </a:r>
            <a:r>
              <a:rPr lang="en-US" b="1" baseline="30000" dirty="0"/>
              <a:t>nd</a:t>
            </a:r>
            <a:r>
              <a:rPr lang="en-US" b="1" dirty="0"/>
              <a:t> class citizenship for non-Jews.</a:t>
            </a:r>
          </a:p>
          <a:p>
            <a:endParaRPr lang="en-US" b="1" dirty="0"/>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25882625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194526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https://jerusalemstoneusa.com/project-examples/</a:t>
            </a:r>
            <a:endParaRPr lang="en-US" dirty="0"/>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9758501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17267735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is there a difference?</a:t>
            </a:r>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9516867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20984234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Obstacles, unsettling, heavier burden, no such thing…</a:t>
            </a:r>
          </a:p>
          <a:p>
            <a:r>
              <a:rPr lang="en-US" dirty="0"/>
              <a:t>Keeping Torah.  All invited to keep festivals, dietary laws.</a:t>
            </a:r>
          </a:p>
          <a:p>
            <a:r>
              <a:rPr lang="en-US" dirty="0"/>
              <a:t>I think it’s a burden of identity…</a:t>
            </a:r>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33715503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Jewish believer in Yeshua keeps Torah, he has the joy of fulfilling it, and fulfills his covenantal destiny and brings much more fulness and life from the dead.   If a Gentile believer keeps Torah, he has the joy of fulfilling it.</a:t>
            </a:r>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29691082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33347025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11095232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36069947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Afterthought of hope…</a:t>
            </a:r>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2125593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hlinkClick r:id="rId3"/>
              </a:rPr>
              <a:t>https://www.charismanews.com/world/81969-spiritual-pandemic-of-hope-grips-iran-as-thousands-accept-christ-amidst-covid-19?utm_source=Charisma%20News%20Daily&amp;utm_medium=email&amp;utm_content=subscriber_id:5160390&amp;utm_campaign=CNO%20daily%20-%202020-07-23</a:t>
            </a:r>
            <a:endParaRPr lang="en-US" sz="1050" dirty="0"/>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2437006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Luxury?</a:t>
            </a:r>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189188556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hlinkClick r:id="rId3"/>
              </a:rPr>
              <a:t>https://www.charismanews.com/world/81969-spiritual-pandemic-of-hope-grips-iran-as-thousands-accept-christ-amidst-covid-19?utm_source=Charisma%20News%20Daily&amp;utm_medium=email&amp;utm_content=subscriber_id:5160390&amp;utm_campaign=CNO%20daily%20-%202020-07-23</a:t>
            </a:r>
            <a:endParaRPr lang="en-US" sz="1050" dirty="0"/>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42606527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hlinkClick r:id="rId3"/>
              </a:rPr>
              <a:t>https://www.charismanews.com/world/81969-spiritual-pandemic-of-hope-grips-iran-as-thousands-accept-christ-amidst-covid-19?utm_source=Charisma%20News%20Daily&amp;utm_medium=email&amp;utm_content=subscriber_id:5160390&amp;utm_campaign=CNO%20daily%20-%202020-07-23</a:t>
            </a:r>
            <a:endParaRPr lang="en-US" sz="1050" dirty="0"/>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37309086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my wife…</a:t>
            </a:r>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20142078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19142425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280485665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3614815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343400"/>
            <a:ext cx="6308725" cy="4191000"/>
          </a:xfrm>
        </p:spPr>
        <p:txBody>
          <a:bodyPr/>
          <a:lstStyle/>
          <a:p>
            <a:r>
              <a:rPr lang="en-US" dirty="0">
                <a:hlinkClick r:id="rId3"/>
              </a:rPr>
              <a:t>https://jerusalemstoneusa.com/project-examples/</a:t>
            </a:r>
            <a:endParaRPr lang="en-US" dirty="0"/>
          </a:p>
          <a:p>
            <a:r>
              <a:rPr lang="en-US" b="1" dirty="0"/>
              <a:t>All this to say that I’ve been Mr. Frugality.  1994 Mazda bought in 1997 kept till 2012.  This will cost about $5K, but change the identity of the sanctuary greatly.   First endemically Jewish major expression.   Took down the steeple, the cross, but this…glorious.  </a:t>
            </a:r>
            <a:r>
              <a:rPr lang="en-US" dirty="0"/>
              <a:t>  </a:t>
            </a:r>
          </a:p>
        </p:txBody>
      </p:sp>
      <p:sp>
        <p:nvSpPr>
          <p:cNvPr id="4" name="Header Placeholder 3"/>
          <p:cNvSpPr>
            <a:spLocks noGrp="1"/>
          </p:cNvSpPr>
          <p:nvPr>
            <p:ph type="hdr" sz="quarter"/>
          </p:nvPr>
        </p:nvSpPr>
        <p:spPr/>
        <p:txBody>
          <a:bodyPr/>
          <a:lstStyle/>
          <a:p>
            <a:r>
              <a:rPr lang="en-US" altLang="en-US"/>
              <a:t>Letter to the Messianic Jews a 05.04-06 Called of G-d</a:t>
            </a:r>
          </a:p>
        </p:txBody>
      </p:sp>
      <p:sp>
        <p:nvSpPr>
          <p:cNvPr id="5" name="Date Placeholder 4"/>
          <p:cNvSpPr>
            <a:spLocks noGrp="1"/>
          </p:cNvSpPr>
          <p:nvPr>
            <p:ph type="dt" idx="1"/>
          </p:nvPr>
        </p:nvSpPr>
        <p:spPr/>
        <p:txBody>
          <a:bodyPr/>
          <a:lstStyle/>
          <a:p>
            <a:r>
              <a:rPr lang="en-US" altLang="en-US"/>
              <a:t>July 25,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3977571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14799"/>
            <a:ext cx="6232525" cy="4570413"/>
          </a:xfrm>
        </p:spPr>
        <p:txBody>
          <a:bodyPr/>
          <a:lstStyle/>
          <a:p>
            <a:r>
              <a:rPr lang="en-US" sz="1400" dirty="0">
                <a:hlinkClick r:id="rId3"/>
              </a:rPr>
              <a:t>https://www.templeinstitute.org/new-location.htm</a:t>
            </a:r>
            <a:r>
              <a:rPr lang="en-US" sz="1400" dirty="0"/>
              <a:t>    </a:t>
            </a:r>
          </a:p>
          <a:p>
            <a:r>
              <a:rPr lang="en-US" dirty="0"/>
              <a:t>Essence of G-d’s branding, visual arts communication.</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05.04-06 Called of G-d</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July 25,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19406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orhaolam.com/index.php/education/or-haola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ideo" Target="https://www.youtube.com/embed/ZPvunzdJh18?feature=oembed" TargetMode="Externa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a:solidFill>
                  <a:schemeClr val="bg1"/>
                </a:solidFill>
              </a:rPr>
              <a:t> </a:t>
            </a:r>
            <a:endParaRPr lang="en-US" altLang="en-US" dirty="0">
              <a:solidFill>
                <a:schemeClr val="bg1"/>
              </a:solidFill>
            </a:endParaRPr>
          </a:p>
        </p:txBody>
      </p:sp>
      <p:pic>
        <p:nvPicPr>
          <p:cNvPr id="4" name="Picture 3">
            <a:extLst>
              <a:ext uri="{FF2B5EF4-FFF2-40B4-BE49-F238E27FC236}">
                <a16:creationId xmlns:a16="http://schemas.microsoft.com/office/drawing/2014/main" id="{860FEECB-B915-4353-B93F-6311772090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6571" y="0"/>
            <a:ext cx="3005733" cy="5143500"/>
          </a:xfrm>
          <a:prstGeom prst="rect">
            <a:avLst/>
          </a:prstGeom>
        </p:spPr>
      </p:pic>
    </p:spTree>
    <p:extLst>
      <p:ext uri="{BB962C8B-B14F-4D97-AF65-F5344CB8AC3E}">
        <p14:creationId xmlns:p14="http://schemas.microsoft.com/office/powerpoint/2010/main" val="392613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MJ 5.4-6 </a:t>
            </a:r>
            <a:r>
              <a:rPr lang="en-US" altLang="en-US" dirty="0">
                <a:solidFill>
                  <a:schemeClr val="bg1"/>
                </a:solidFill>
              </a:rPr>
              <a:t>And no one takes this honor upon himself, rather, he is </a:t>
            </a:r>
            <a:r>
              <a:rPr lang="en-US" altLang="en-US" dirty="0">
                <a:solidFill>
                  <a:srgbClr val="FFFF99"/>
                </a:solidFill>
              </a:rPr>
              <a:t>called by God</a:t>
            </a:r>
            <a:r>
              <a:rPr lang="en-US" altLang="en-US" dirty="0">
                <a:solidFill>
                  <a:schemeClr val="bg1"/>
                </a:solidFill>
              </a:rPr>
              <a:t>, just as Aharon was. </a:t>
            </a:r>
          </a:p>
        </p:txBody>
      </p:sp>
    </p:spTree>
    <p:extLst>
      <p:ext uri="{BB962C8B-B14F-4D97-AF65-F5344CB8AC3E}">
        <p14:creationId xmlns:p14="http://schemas.microsoft.com/office/powerpoint/2010/main" val="3735482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MJ 5.4-6  </a:t>
            </a:r>
            <a:r>
              <a:rPr lang="en-US" altLang="en-US" dirty="0">
                <a:solidFill>
                  <a:schemeClr val="bg1"/>
                </a:solidFill>
              </a:rPr>
              <a:t>So neither did the Messiah glorify himself to become Cohen </a:t>
            </a:r>
            <a:r>
              <a:rPr lang="en-US" altLang="en-US" dirty="0" err="1">
                <a:solidFill>
                  <a:schemeClr val="bg1"/>
                </a:solidFill>
              </a:rPr>
              <a:t>Gadol</a:t>
            </a:r>
            <a:r>
              <a:rPr lang="en-US" altLang="en-US" dirty="0">
                <a:solidFill>
                  <a:schemeClr val="bg1"/>
                </a:solidFill>
              </a:rPr>
              <a:t>; rather, it was the One who said to him, “You are my Son; today I have become Your Father.” </a:t>
            </a:r>
          </a:p>
        </p:txBody>
      </p:sp>
    </p:spTree>
    <p:extLst>
      <p:ext uri="{BB962C8B-B14F-4D97-AF65-F5344CB8AC3E}">
        <p14:creationId xmlns:p14="http://schemas.microsoft.com/office/powerpoint/2010/main" val="1671782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MJ 5.4-6  </a:t>
            </a:r>
            <a:r>
              <a:rPr lang="en-US" altLang="en-US" dirty="0">
                <a:solidFill>
                  <a:schemeClr val="bg1"/>
                </a:solidFill>
              </a:rPr>
              <a:t>And He says in a different passage, “You are a Cohen forever, according to the order of </a:t>
            </a:r>
            <a:r>
              <a:rPr lang="en-US" altLang="en-US" dirty="0" err="1">
                <a:solidFill>
                  <a:schemeClr val="bg1"/>
                </a:solidFill>
              </a:rPr>
              <a:t>Melkitzedek</a:t>
            </a:r>
            <a:r>
              <a:rPr lang="en-US" altLang="en-US" dirty="0">
                <a:solidFill>
                  <a:schemeClr val="bg1"/>
                </a:solidFill>
              </a:rPr>
              <a:t>.”</a:t>
            </a:r>
          </a:p>
          <a:p>
            <a:pPr marL="0" indent="0">
              <a:lnSpc>
                <a:spcPct val="90000"/>
              </a:lnSpc>
              <a:buNone/>
            </a:pPr>
            <a:endParaRPr lang="en-US" altLang="en-US" dirty="0"/>
          </a:p>
          <a:p>
            <a:pPr marL="0" indent="0">
              <a:lnSpc>
                <a:spcPct val="90000"/>
              </a:lnSpc>
              <a:buNone/>
            </a:pPr>
            <a:r>
              <a:rPr lang="en-US" altLang="en-US" dirty="0">
                <a:solidFill>
                  <a:schemeClr val="bg1"/>
                </a:solidFill>
              </a:rPr>
              <a:t>What is the order of </a:t>
            </a:r>
            <a:r>
              <a:rPr lang="en-US" altLang="en-US" dirty="0" err="1">
                <a:solidFill>
                  <a:schemeClr val="bg1"/>
                </a:solidFill>
              </a:rPr>
              <a:t>Melkitzedek</a:t>
            </a:r>
            <a:r>
              <a:rPr lang="en-US" altLang="en-US" dirty="0">
                <a:solidFill>
                  <a:schemeClr val="bg1"/>
                </a:solidFill>
              </a:rPr>
              <a:t>?   Next week.</a:t>
            </a:r>
          </a:p>
        </p:txBody>
      </p:sp>
    </p:spTree>
    <p:extLst>
      <p:ext uri="{BB962C8B-B14F-4D97-AF65-F5344CB8AC3E}">
        <p14:creationId xmlns:p14="http://schemas.microsoft.com/office/powerpoint/2010/main" val="1515488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MJ 5.4-6 </a:t>
            </a:r>
            <a:r>
              <a:rPr lang="en-US" altLang="en-US" dirty="0">
                <a:solidFill>
                  <a:schemeClr val="bg1"/>
                </a:solidFill>
              </a:rPr>
              <a:t>And no one takes this honor upon himself, rather, he is </a:t>
            </a:r>
            <a:r>
              <a:rPr lang="en-US" altLang="en-US" dirty="0">
                <a:solidFill>
                  <a:srgbClr val="FFFF99"/>
                </a:solidFill>
              </a:rPr>
              <a:t>called by God</a:t>
            </a:r>
            <a:r>
              <a:rPr lang="en-US" altLang="en-US" dirty="0">
                <a:solidFill>
                  <a:schemeClr val="bg1"/>
                </a:solidFill>
              </a:rPr>
              <a:t>, just as Aharon was. </a:t>
            </a:r>
          </a:p>
        </p:txBody>
      </p:sp>
    </p:spTree>
    <p:extLst>
      <p:ext uri="{BB962C8B-B14F-4D97-AF65-F5344CB8AC3E}">
        <p14:creationId xmlns:p14="http://schemas.microsoft.com/office/powerpoint/2010/main" val="2272606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err="1">
                <a:solidFill>
                  <a:schemeClr val="bg1"/>
                </a:solidFill>
              </a:rPr>
              <a:t>Bamidbar</a:t>
            </a:r>
            <a:r>
              <a:rPr lang="en-US" altLang="en-US" baseline="30000" dirty="0">
                <a:solidFill>
                  <a:schemeClr val="bg1"/>
                </a:solidFill>
              </a:rPr>
              <a:t>/</a:t>
            </a:r>
            <a:r>
              <a:rPr lang="en-US" altLang="en-US" baseline="30000" dirty="0"/>
              <a:t>Nu 18.7 </a:t>
            </a:r>
            <a:r>
              <a:rPr lang="en-US" altLang="en-US" dirty="0">
                <a:solidFill>
                  <a:schemeClr val="bg1"/>
                </a:solidFill>
              </a:rPr>
              <a:t>But you and your sons with you are to maintain your </a:t>
            </a:r>
            <a:r>
              <a:rPr lang="en-US" altLang="en-US" dirty="0" err="1">
                <a:solidFill>
                  <a:schemeClr val="bg1"/>
                </a:solidFill>
              </a:rPr>
              <a:t>cohanut</a:t>
            </a:r>
            <a:r>
              <a:rPr lang="en-US" altLang="en-US" dirty="0">
                <a:solidFill>
                  <a:schemeClr val="bg1"/>
                </a:solidFill>
              </a:rPr>
              <a:t> / priesthood for everything pertaining to the altar and inside the </a:t>
            </a:r>
            <a:r>
              <a:rPr lang="en-US" altLang="en-US" dirty="0" err="1">
                <a:solidFill>
                  <a:schemeClr val="bg1"/>
                </a:solidFill>
              </a:rPr>
              <a:t>parokhet</a:t>
            </a:r>
            <a:r>
              <a:rPr lang="en-US" altLang="en-US" dirty="0">
                <a:solidFill>
                  <a:schemeClr val="bg1"/>
                </a:solidFill>
              </a:rPr>
              <a:t> /curtain. </a:t>
            </a:r>
            <a:r>
              <a:rPr lang="en-US" altLang="en-US" dirty="0">
                <a:solidFill>
                  <a:srgbClr val="FFFF99"/>
                </a:solidFill>
              </a:rPr>
              <a:t>I am giving </a:t>
            </a:r>
            <a:r>
              <a:rPr lang="en-US" altLang="en-US" dirty="0">
                <a:solidFill>
                  <a:schemeClr val="bg1"/>
                </a:solidFill>
              </a:rPr>
              <a:t>you the ministry of cohen/ priest as a gift.</a:t>
            </a:r>
          </a:p>
        </p:txBody>
      </p:sp>
    </p:spTree>
    <p:extLst>
      <p:ext uri="{BB962C8B-B14F-4D97-AF65-F5344CB8AC3E}">
        <p14:creationId xmlns:p14="http://schemas.microsoft.com/office/powerpoint/2010/main" val="1169842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MJ 5.4-6  </a:t>
            </a:r>
            <a:r>
              <a:rPr lang="en-US" altLang="en-US" dirty="0">
                <a:solidFill>
                  <a:schemeClr val="bg1"/>
                </a:solidFill>
              </a:rPr>
              <a:t>So neither did the Messiah glorify himself to become Cohen </a:t>
            </a:r>
            <a:r>
              <a:rPr lang="en-US" altLang="en-US" dirty="0" err="1">
                <a:solidFill>
                  <a:schemeClr val="bg1"/>
                </a:solidFill>
              </a:rPr>
              <a:t>Gadol</a:t>
            </a:r>
            <a:r>
              <a:rPr lang="en-US" altLang="en-US" dirty="0">
                <a:solidFill>
                  <a:schemeClr val="bg1"/>
                </a:solidFill>
              </a:rPr>
              <a:t>; rather, it was the One who said to him, “You are my Son; today I have become Your Father.” </a:t>
            </a:r>
          </a:p>
        </p:txBody>
      </p:sp>
    </p:spTree>
    <p:extLst>
      <p:ext uri="{BB962C8B-B14F-4D97-AF65-F5344CB8AC3E}">
        <p14:creationId xmlns:p14="http://schemas.microsoft.com/office/powerpoint/2010/main" val="2269155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MJ 5.4-6  </a:t>
            </a:r>
            <a:r>
              <a:rPr lang="en-US" altLang="en-US" dirty="0">
                <a:solidFill>
                  <a:schemeClr val="bg1"/>
                </a:solidFill>
              </a:rPr>
              <a:t>So neither did the Messiah glorify himself to become Cohen </a:t>
            </a:r>
            <a:r>
              <a:rPr lang="en-US" altLang="en-US" dirty="0" err="1">
                <a:solidFill>
                  <a:schemeClr val="bg1"/>
                </a:solidFill>
              </a:rPr>
              <a:t>Gadol</a:t>
            </a:r>
            <a:r>
              <a:rPr lang="en-US" altLang="en-US" dirty="0">
                <a:solidFill>
                  <a:schemeClr val="bg1"/>
                </a:solidFill>
              </a:rPr>
              <a:t>; rather, it was the One who said to him, “You are </a:t>
            </a:r>
            <a:r>
              <a:rPr lang="en-US" altLang="en-US" dirty="0">
                <a:solidFill>
                  <a:srgbClr val="FFFF99"/>
                </a:solidFill>
              </a:rPr>
              <a:t>[recognized as] </a:t>
            </a:r>
            <a:r>
              <a:rPr lang="en-US" altLang="en-US" dirty="0">
                <a:solidFill>
                  <a:schemeClr val="bg1"/>
                </a:solidFill>
              </a:rPr>
              <a:t>my Son; today I have become </a:t>
            </a:r>
            <a:r>
              <a:rPr lang="en-US" altLang="en-US" dirty="0">
                <a:solidFill>
                  <a:srgbClr val="FFFF99"/>
                </a:solidFill>
              </a:rPr>
              <a:t>[recognized as] </a:t>
            </a:r>
            <a:r>
              <a:rPr lang="en-US" altLang="en-US" dirty="0">
                <a:solidFill>
                  <a:schemeClr val="bg1"/>
                </a:solidFill>
              </a:rPr>
              <a:t>Your Father.” </a:t>
            </a:r>
          </a:p>
        </p:txBody>
      </p:sp>
    </p:spTree>
    <p:extLst>
      <p:ext uri="{BB962C8B-B14F-4D97-AF65-F5344CB8AC3E}">
        <p14:creationId xmlns:p14="http://schemas.microsoft.com/office/powerpoint/2010/main" val="1449503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MJ 5.4-6  </a:t>
            </a:r>
            <a:r>
              <a:rPr lang="en-US" altLang="en-US" dirty="0">
                <a:solidFill>
                  <a:schemeClr val="bg1"/>
                </a:solidFill>
              </a:rPr>
              <a:t>And He says in a different passage, “You are a Cohen forever, according to the order of </a:t>
            </a:r>
            <a:r>
              <a:rPr lang="en-US" altLang="en-US" dirty="0" err="1">
                <a:solidFill>
                  <a:schemeClr val="bg1"/>
                </a:solidFill>
              </a:rPr>
              <a:t>Melkitzedek</a:t>
            </a:r>
            <a:r>
              <a:rPr lang="en-US" altLang="en-US" dirty="0">
                <a:solidFill>
                  <a:schemeClr val="bg1"/>
                </a:solidFill>
              </a:rPr>
              <a:t>.”</a:t>
            </a:r>
          </a:p>
          <a:p>
            <a:pPr marL="0" indent="0">
              <a:lnSpc>
                <a:spcPct val="90000"/>
              </a:lnSpc>
              <a:buNone/>
            </a:pPr>
            <a:endParaRPr lang="en-US" altLang="en-US" dirty="0"/>
          </a:p>
        </p:txBody>
      </p:sp>
    </p:spTree>
    <p:extLst>
      <p:ext uri="{BB962C8B-B14F-4D97-AF65-F5344CB8AC3E}">
        <p14:creationId xmlns:p14="http://schemas.microsoft.com/office/powerpoint/2010/main" val="3179539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altLang="en-US" dirty="0">
                <a:solidFill>
                  <a:schemeClr val="bg1"/>
                </a:solidFill>
              </a:rPr>
              <a:t>Yeshua </a:t>
            </a:r>
            <a:r>
              <a:rPr lang="en-US" altLang="en-US" u="sng" dirty="0">
                <a:solidFill>
                  <a:schemeClr val="bg1"/>
                </a:solidFill>
              </a:rPr>
              <a:t>was called by the Father </a:t>
            </a:r>
            <a:r>
              <a:rPr lang="en-US" altLang="en-US" dirty="0">
                <a:solidFill>
                  <a:schemeClr val="bg1"/>
                </a:solidFill>
              </a:rPr>
              <a:t>into the </a:t>
            </a:r>
            <a:r>
              <a:rPr lang="en-US" altLang="en-US" dirty="0" err="1">
                <a:solidFill>
                  <a:schemeClr val="bg1"/>
                </a:solidFill>
              </a:rPr>
              <a:t>Melkitsedek</a:t>
            </a:r>
            <a:r>
              <a:rPr lang="en-US" altLang="en-US" dirty="0">
                <a:solidFill>
                  <a:schemeClr val="bg1"/>
                </a:solidFill>
              </a:rPr>
              <a:t> </a:t>
            </a:r>
            <a:r>
              <a:rPr lang="en-US" altLang="en-US" dirty="0" err="1">
                <a:solidFill>
                  <a:schemeClr val="bg1"/>
                </a:solidFill>
              </a:rPr>
              <a:t>cohanut</a:t>
            </a:r>
            <a:r>
              <a:rPr lang="en-US" altLang="en-US" dirty="0">
                <a:solidFill>
                  <a:schemeClr val="bg1"/>
                </a:solidFill>
              </a:rPr>
              <a:t>/ priesthood.  </a:t>
            </a:r>
          </a:p>
          <a:p>
            <a:pPr marL="0" indent="0">
              <a:lnSpc>
                <a:spcPct val="90000"/>
              </a:lnSpc>
              <a:buNone/>
            </a:pPr>
            <a:r>
              <a:rPr lang="en-US" altLang="en-US" dirty="0"/>
              <a:t>When? </a:t>
            </a:r>
            <a:r>
              <a:rPr lang="en-US" altLang="en-US" baseline="30000" dirty="0"/>
              <a:t>Eph 1.4-5 </a:t>
            </a:r>
            <a:r>
              <a:rPr lang="en-US" altLang="en-US" dirty="0"/>
              <a:t>In the Messiah he chose us in love </a:t>
            </a:r>
            <a:r>
              <a:rPr lang="en-US" altLang="en-US" dirty="0">
                <a:solidFill>
                  <a:srgbClr val="FFFF99"/>
                </a:solidFill>
              </a:rPr>
              <a:t>before the creation of the universe</a:t>
            </a:r>
            <a:r>
              <a:rPr lang="en-US" altLang="en-US" dirty="0"/>
              <a:t> to be holy and without defect in his presence.  He determined in advance that through Yeshua the Messiah we would be his sons</a:t>
            </a:r>
            <a:endParaRPr lang="en-US" altLang="en-US" dirty="0">
              <a:solidFill>
                <a:schemeClr val="bg1"/>
              </a:solidFill>
            </a:endParaRPr>
          </a:p>
        </p:txBody>
      </p:sp>
    </p:spTree>
    <p:extLst>
      <p:ext uri="{BB962C8B-B14F-4D97-AF65-F5344CB8AC3E}">
        <p14:creationId xmlns:p14="http://schemas.microsoft.com/office/powerpoint/2010/main" val="2347424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gn="ctr">
              <a:lnSpc>
                <a:spcPct val="90000"/>
              </a:lnSpc>
              <a:buNone/>
            </a:pPr>
            <a:endParaRPr lang="en-US" altLang="en-US" dirty="0">
              <a:solidFill>
                <a:schemeClr val="bg1"/>
              </a:solidFill>
            </a:endParaRPr>
          </a:p>
          <a:p>
            <a:pPr marL="0" indent="0" algn="ctr">
              <a:lnSpc>
                <a:spcPct val="90000"/>
              </a:lnSpc>
              <a:buNone/>
            </a:pPr>
            <a:r>
              <a:rPr lang="en-US" altLang="en-US" dirty="0"/>
              <a:t>Yeshua was called.</a:t>
            </a:r>
          </a:p>
          <a:p>
            <a:pPr marL="0" indent="0" algn="ctr">
              <a:lnSpc>
                <a:spcPct val="90000"/>
              </a:lnSpc>
              <a:buNone/>
            </a:pPr>
            <a:r>
              <a:rPr lang="en-US" altLang="en-US" dirty="0">
                <a:solidFill>
                  <a:schemeClr val="bg1"/>
                </a:solidFill>
              </a:rPr>
              <a:t>Are </a:t>
            </a:r>
            <a:r>
              <a:rPr lang="en-US" altLang="en-US" u="sng" dirty="0">
                <a:solidFill>
                  <a:schemeClr val="bg1"/>
                </a:solidFill>
              </a:rPr>
              <a:t>we</a:t>
            </a:r>
            <a:r>
              <a:rPr lang="en-US" altLang="en-US" dirty="0">
                <a:solidFill>
                  <a:schemeClr val="bg1"/>
                </a:solidFill>
              </a:rPr>
              <a:t> called?  </a:t>
            </a:r>
          </a:p>
        </p:txBody>
      </p:sp>
    </p:spTree>
    <p:extLst>
      <p:ext uri="{BB962C8B-B14F-4D97-AF65-F5344CB8AC3E}">
        <p14:creationId xmlns:p14="http://schemas.microsoft.com/office/powerpoint/2010/main" val="1334303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3" name="Picture 2">
            <a:extLst>
              <a:ext uri="{FF2B5EF4-FFF2-40B4-BE49-F238E27FC236}">
                <a16:creationId xmlns:a16="http://schemas.microsoft.com/office/drawing/2014/main" id="{9491A8EA-0C0D-44E1-BDD4-CFFAE8D99E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3432" y="0"/>
            <a:ext cx="4272010" cy="5143500"/>
          </a:xfrm>
          <a:prstGeom prst="rect">
            <a:avLst/>
          </a:prstGeom>
        </p:spPr>
      </p:pic>
    </p:spTree>
    <p:extLst>
      <p:ext uri="{BB962C8B-B14F-4D97-AF65-F5344CB8AC3E}">
        <p14:creationId xmlns:p14="http://schemas.microsoft.com/office/powerpoint/2010/main" val="2159688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511175" indent="-511175">
              <a:lnSpc>
                <a:spcPct val="90000"/>
              </a:lnSpc>
              <a:buFont typeface="+mj-lt"/>
              <a:buAutoNum type="arabicPeriod"/>
            </a:pPr>
            <a:r>
              <a:rPr lang="en-US" altLang="en-US" dirty="0">
                <a:solidFill>
                  <a:schemeClr val="bg1"/>
                </a:solidFill>
              </a:rPr>
              <a:t>Called to holiness.</a:t>
            </a:r>
          </a:p>
          <a:p>
            <a:pPr marL="511175" indent="-511175">
              <a:lnSpc>
                <a:spcPct val="90000"/>
              </a:lnSpc>
              <a:buFont typeface="+mj-lt"/>
              <a:buAutoNum type="arabicPeriod"/>
            </a:pPr>
            <a:r>
              <a:rPr lang="en-US" altLang="en-US" dirty="0"/>
              <a:t>Called to service.</a:t>
            </a:r>
          </a:p>
          <a:p>
            <a:pPr marL="511175" indent="-511175">
              <a:lnSpc>
                <a:spcPct val="90000"/>
              </a:lnSpc>
              <a:buFont typeface="+mj-lt"/>
              <a:buAutoNum type="arabicPeriod"/>
            </a:pPr>
            <a:r>
              <a:rPr lang="en-US" altLang="en-US" dirty="0">
                <a:solidFill>
                  <a:schemeClr val="bg1"/>
                </a:solidFill>
              </a:rPr>
              <a:t>Called to identity.</a:t>
            </a:r>
          </a:p>
          <a:p>
            <a:pPr marL="511175" indent="-511175">
              <a:lnSpc>
                <a:spcPct val="90000"/>
              </a:lnSpc>
              <a:buFont typeface="+mj-lt"/>
              <a:buAutoNum type="arabicPeriod"/>
            </a:pPr>
            <a:r>
              <a:rPr lang="en-US" altLang="en-US" dirty="0"/>
              <a:t>Called to destiny.</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4227371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511175" indent="-511175">
              <a:lnSpc>
                <a:spcPct val="90000"/>
              </a:lnSpc>
              <a:buFont typeface="+mj-lt"/>
              <a:buAutoNum type="arabicPeriod"/>
            </a:pPr>
            <a:r>
              <a:rPr lang="en-US" altLang="en-US" dirty="0">
                <a:solidFill>
                  <a:schemeClr val="bg1"/>
                </a:solidFill>
              </a:rPr>
              <a:t>Called to holiness.</a:t>
            </a:r>
          </a:p>
          <a:p>
            <a:pPr marL="0" indent="0">
              <a:lnSpc>
                <a:spcPct val="90000"/>
              </a:lnSpc>
              <a:buNone/>
            </a:pPr>
            <a:r>
              <a:rPr lang="en-US" altLang="en-US" baseline="30000" dirty="0"/>
              <a:t>Eph 1.4-5 </a:t>
            </a:r>
            <a:r>
              <a:rPr lang="en-US" altLang="en-US" dirty="0"/>
              <a:t>In the Messiah </a:t>
            </a:r>
            <a:r>
              <a:rPr lang="en-US" altLang="en-US" dirty="0">
                <a:solidFill>
                  <a:srgbClr val="FFFF99"/>
                </a:solidFill>
              </a:rPr>
              <a:t>he chose us in love </a:t>
            </a:r>
            <a:r>
              <a:rPr lang="en-US" altLang="en-US" dirty="0"/>
              <a:t>before the creation of the universe to be holy and without defect in his presence.  He determined in advance that through Yeshua the Messiah we would be his sons.</a:t>
            </a:r>
            <a:endParaRPr lang="en-US" altLang="en-US" dirty="0">
              <a:solidFill>
                <a:schemeClr val="bg1"/>
              </a:solidFill>
            </a:endParaRP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310628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What is holiness?  </a:t>
            </a:r>
          </a:p>
          <a:p>
            <a:pPr marL="0" indent="0">
              <a:lnSpc>
                <a:spcPct val="90000"/>
              </a:lnSpc>
              <a:buNone/>
            </a:pPr>
            <a:r>
              <a:rPr lang="en-US" altLang="en-US" dirty="0"/>
              <a:t>Character.   Fruit of the spirit. </a:t>
            </a:r>
            <a:r>
              <a:rPr lang="en-US" altLang="en-US" baseline="30000" dirty="0"/>
              <a:t>Gal.5.22-23  </a:t>
            </a:r>
            <a:r>
              <a:rPr lang="en-US" altLang="en-US" dirty="0"/>
              <a:t>But the fruit of the Spirit is love, joy, peace, patience, kindness, goodness, faithfulness, humility, self control. Nothing in the Torah stands against such things.</a:t>
            </a:r>
            <a:endParaRPr lang="en-US" altLang="en-US" dirty="0">
              <a:solidFill>
                <a:schemeClr val="bg1"/>
              </a:solidFill>
            </a:endParaRPr>
          </a:p>
        </p:txBody>
      </p:sp>
    </p:spTree>
    <p:extLst>
      <p:ext uri="{BB962C8B-B14F-4D97-AF65-F5344CB8AC3E}">
        <p14:creationId xmlns:p14="http://schemas.microsoft.com/office/powerpoint/2010/main" val="2756618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3074" name="Picture 2" descr="Four Species Pantomime Game - JECCMarketplace">
            <a:extLst>
              <a:ext uri="{FF2B5EF4-FFF2-40B4-BE49-F238E27FC236}">
                <a16:creationId xmlns:a16="http://schemas.microsoft.com/office/drawing/2014/main" id="{BC526CC7-1914-40E6-A140-AC1D913AB9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837" y="334804"/>
            <a:ext cx="6224588" cy="4808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646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t>Character is expressed in the </a:t>
            </a:r>
            <a:r>
              <a:rPr lang="en-US" altLang="en-US" u="sng" dirty="0"/>
              <a:t>fruit</a:t>
            </a:r>
            <a:r>
              <a:rPr lang="en-US" altLang="en-US" dirty="0"/>
              <a:t> of the spirit.   Etrog of Sukkot.   Pleasant.</a:t>
            </a:r>
          </a:p>
          <a:p>
            <a:pPr marL="0" indent="0">
              <a:lnSpc>
                <a:spcPct val="90000"/>
              </a:lnSpc>
              <a:buNone/>
            </a:pPr>
            <a:r>
              <a:rPr lang="en-US" altLang="en-US" dirty="0">
                <a:solidFill>
                  <a:schemeClr val="bg1"/>
                </a:solidFill>
              </a:rPr>
              <a:t>Effectiveness: </a:t>
            </a:r>
            <a:r>
              <a:rPr lang="en-US" altLang="en-US" u="sng" dirty="0">
                <a:solidFill>
                  <a:schemeClr val="bg1"/>
                </a:solidFill>
              </a:rPr>
              <a:t>gifts</a:t>
            </a:r>
            <a:r>
              <a:rPr lang="en-US" altLang="en-US" dirty="0">
                <a:solidFill>
                  <a:schemeClr val="bg1"/>
                </a:solidFill>
              </a:rPr>
              <a:t> of the spirit.  Lulav: date palm of Sukkot.  Food.  Function. </a:t>
            </a:r>
          </a:p>
          <a:p>
            <a:pPr marL="0" indent="0">
              <a:lnSpc>
                <a:spcPct val="90000"/>
              </a:lnSpc>
              <a:buNone/>
            </a:pPr>
            <a:r>
              <a:rPr lang="en-US" altLang="en-US" dirty="0"/>
              <a:t>Character &gt;&gt; effectiveness.</a:t>
            </a:r>
          </a:p>
          <a:p>
            <a:pPr marL="0" indent="0">
              <a:lnSpc>
                <a:spcPct val="90000"/>
              </a:lnSpc>
              <a:buNone/>
            </a:pPr>
            <a:r>
              <a:rPr lang="en-US" altLang="en-US" dirty="0">
                <a:solidFill>
                  <a:schemeClr val="bg1"/>
                </a:solidFill>
              </a:rPr>
              <a:t>We will be </a:t>
            </a:r>
            <a:r>
              <a:rPr lang="en-US" altLang="en-US" dirty="0"/>
              <a:t>judged by character.</a:t>
            </a:r>
            <a:endParaRPr lang="en-US" altLang="en-US" dirty="0">
              <a:solidFill>
                <a:schemeClr val="bg1"/>
              </a:solidFill>
            </a:endParaRPr>
          </a:p>
        </p:txBody>
      </p:sp>
    </p:spTree>
    <p:extLst>
      <p:ext uri="{BB962C8B-B14F-4D97-AF65-F5344CB8AC3E}">
        <p14:creationId xmlns:p14="http://schemas.microsoft.com/office/powerpoint/2010/main" val="584516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511175" indent="-511175">
              <a:lnSpc>
                <a:spcPct val="90000"/>
              </a:lnSpc>
              <a:buFont typeface="+mj-lt"/>
              <a:buAutoNum type="arabicPeriod"/>
            </a:pPr>
            <a:r>
              <a:rPr lang="en-US" altLang="en-US" dirty="0">
                <a:solidFill>
                  <a:schemeClr val="bg1"/>
                </a:solidFill>
              </a:rPr>
              <a:t>Called to holiness: character.</a:t>
            </a:r>
          </a:p>
          <a:p>
            <a:pPr marL="511175" indent="-511175">
              <a:lnSpc>
                <a:spcPct val="90000"/>
              </a:lnSpc>
              <a:buFont typeface="+mj-lt"/>
              <a:buAutoNum type="arabicPeriod"/>
            </a:pPr>
            <a:r>
              <a:rPr lang="en-US" altLang="en-US" dirty="0">
                <a:solidFill>
                  <a:srgbClr val="FFFF99"/>
                </a:solidFill>
              </a:rPr>
              <a:t>Called to service. </a:t>
            </a:r>
            <a:endParaRPr lang="en-US" altLang="en-US" dirty="0">
              <a:solidFill>
                <a:schemeClr val="bg1"/>
              </a:solidFill>
            </a:endParaRPr>
          </a:p>
        </p:txBody>
      </p:sp>
    </p:spTree>
    <p:extLst>
      <p:ext uri="{BB962C8B-B14F-4D97-AF65-F5344CB8AC3E}">
        <p14:creationId xmlns:p14="http://schemas.microsoft.com/office/powerpoint/2010/main" val="2104517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511175" indent="-511175">
              <a:lnSpc>
                <a:spcPct val="90000"/>
              </a:lnSpc>
              <a:buFont typeface="+mj-lt"/>
              <a:buAutoNum type="arabicPeriod"/>
            </a:pPr>
            <a:r>
              <a:rPr lang="en-US" altLang="en-US" dirty="0">
                <a:solidFill>
                  <a:schemeClr val="bg1"/>
                </a:solidFill>
              </a:rPr>
              <a:t>Called to holiness: character.</a:t>
            </a:r>
          </a:p>
          <a:p>
            <a:pPr marL="511175" indent="-511175">
              <a:lnSpc>
                <a:spcPct val="90000"/>
              </a:lnSpc>
              <a:buFont typeface="+mj-lt"/>
              <a:buAutoNum type="arabicPeriod"/>
            </a:pPr>
            <a:r>
              <a:rPr lang="en-US" altLang="en-US" dirty="0">
                <a:solidFill>
                  <a:srgbClr val="FFFF99"/>
                </a:solidFill>
              </a:rPr>
              <a:t>Called to service. </a:t>
            </a:r>
          </a:p>
          <a:p>
            <a:pPr marL="0" indent="0">
              <a:lnSpc>
                <a:spcPct val="90000"/>
              </a:lnSpc>
              <a:buNone/>
            </a:pPr>
            <a:r>
              <a:rPr lang="en-US" altLang="en-US" baseline="30000" dirty="0" err="1">
                <a:solidFill>
                  <a:schemeClr val="bg1"/>
                </a:solidFill>
              </a:rPr>
              <a:t>Mtt</a:t>
            </a:r>
            <a:r>
              <a:rPr lang="en-US" altLang="en-US" baseline="30000" dirty="0">
                <a:solidFill>
                  <a:schemeClr val="bg1"/>
                </a:solidFill>
              </a:rPr>
              <a:t> 20.26-28</a:t>
            </a:r>
            <a:r>
              <a:rPr lang="en-US" altLang="en-US" dirty="0">
                <a:solidFill>
                  <a:schemeClr val="bg1"/>
                </a:solidFill>
              </a:rPr>
              <a:t> Whoever among you wants to be a leader </a:t>
            </a:r>
            <a:r>
              <a:rPr lang="en-US" altLang="en-US" dirty="0">
                <a:solidFill>
                  <a:srgbClr val="FFFF99"/>
                </a:solidFill>
              </a:rPr>
              <a:t>must become your servant, and whoever wants to be first must be your slave</a:t>
            </a:r>
            <a:r>
              <a:rPr lang="en-US" altLang="en-US" dirty="0">
                <a:solidFill>
                  <a:schemeClr val="bg1"/>
                </a:solidFill>
              </a:rPr>
              <a:t>! For the Son of Man did not come to be served, but to serve — and to give his life as a ransom for many.”</a:t>
            </a:r>
          </a:p>
        </p:txBody>
      </p:sp>
    </p:spTree>
    <p:extLst>
      <p:ext uri="{BB962C8B-B14F-4D97-AF65-F5344CB8AC3E}">
        <p14:creationId xmlns:p14="http://schemas.microsoft.com/office/powerpoint/2010/main" val="2470912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altLang="en-US" baseline="30000" dirty="0">
                <a:solidFill>
                  <a:schemeClr val="bg1"/>
                </a:solidFill>
              </a:rPr>
              <a:t>Eph. 4.1-3</a:t>
            </a:r>
            <a:r>
              <a:rPr lang="en-US" altLang="en-US" dirty="0">
                <a:solidFill>
                  <a:schemeClr val="bg1"/>
                </a:solidFill>
              </a:rPr>
              <a:t> Therefore I, a prisoner for the Lord, urge you to walk in a manner worthy of </a:t>
            </a:r>
            <a:r>
              <a:rPr lang="en-US" altLang="en-US" dirty="0">
                <a:solidFill>
                  <a:srgbClr val="FFFF99"/>
                </a:solidFill>
              </a:rPr>
              <a:t>the calling to which you were called</a:t>
            </a:r>
            <a:r>
              <a:rPr lang="en-US" altLang="en-US" dirty="0">
                <a:solidFill>
                  <a:schemeClr val="bg1"/>
                </a:solidFill>
              </a:rPr>
              <a:t>— with complete humility and gentleness, with patience, putting up with one another in love, making every effort to keep the unity of the Ruakh in the bond of shalom.</a:t>
            </a:r>
          </a:p>
        </p:txBody>
      </p:sp>
    </p:spTree>
    <p:extLst>
      <p:ext uri="{BB962C8B-B14F-4D97-AF65-F5344CB8AC3E}">
        <p14:creationId xmlns:p14="http://schemas.microsoft.com/office/powerpoint/2010/main" val="28775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Eph. 4.7-8</a:t>
            </a:r>
            <a:r>
              <a:rPr lang="en-US" altLang="en-US" dirty="0">
                <a:solidFill>
                  <a:schemeClr val="bg1"/>
                </a:solidFill>
              </a:rPr>
              <a:t> Each one of us, however, has been given grace to be measured by the Messiah’s bounty. This is why it says, “After he went up into the heights, he led captivity captive and </a:t>
            </a:r>
            <a:r>
              <a:rPr lang="en-US" altLang="en-US" dirty="0">
                <a:solidFill>
                  <a:srgbClr val="FFFF99"/>
                </a:solidFill>
              </a:rPr>
              <a:t>he gave gifts </a:t>
            </a:r>
            <a:r>
              <a:rPr lang="en-US" altLang="en-US" dirty="0">
                <a:solidFill>
                  <a:schemeClr val="bg1"/>
                </a:solidFill>
              </a:rPr>
              <a:t>to mankind.</a:t>
            </a:r>
          </a:p>
        </p:txBody>
      </p:sp>
    </p:spTree>
    <p:extLst>
      <p:ext uri="{BB962C8B-B14F-4D97-AF65-F5344CB8AC3E}">
        <p14:creationId xmlns:p14="http://schemas.microsoft.com/office/powerpoint/2010/main" val="3976689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We have a spiritual gifts inventory assessment on our website.  Very helpful to determine your strengths, your calling.  </a:t>
            </a:r>
          </a:p>
          <a:p>
            <a:pPr marL="0" indent="0">
              <a:lnSpc>
                <a:spcPct val="90000"/>
              </a:lnSpc>
              <a:buNone/>
            </a:pPr>
            <a:r>
              <a:rPr lang="en-US" altLang="en-US" dirty="0"/>
              <a:t>OrHaOlam.com</a:t>
            </a:r>
          </a:p>
          <a:p>
            <a:pPr marL="0" indent="0">
              <a:lnSpc>
                <a:spcPct val="90000"/>
              </a:lnSpc>
              <a:buNone/>
            </a:pPr>
            <a:r>
              <a:rPr lang="en-US" altLang="en-US" dirty="0">
                <a:solidFill>
                  <a:schemeClr val="bg1"/>
                </a:solidFill>
              </a:rPr>
              <a:t>Educati</a:t>
            </a:r>
            <a:r>
              <a:rPr lang="en-US" altLang="en-US" dirty="0"/>
              <a:t>on tab</a:t>
            </a:r>
          </a:p>
          <a:p>
            <a:pPr marL="0" indent="0">
              <a:lnSpc>
                <a:spcPct val="90000"/>
              </a:lnSpc>
              <a:buNone/>
            </a:pPr>
            <a:r>
              <a:rPr lang="en-US" altLang="en-US" dirty="0">
                <a:solidFill>
                  <a:schemeClr val="bg1"/>
                </a:solidFill>
              </a:rPr>
              <a:t>Or HaOl</a:t>
            </a:r>
            <a:r>
              <a:rPr lang="en-US" altLang="en-US" dirty="0"/>
              <a:t>am, scroll down</a:t>
            </a:r>
            <a:endParaRPr lang="en-US" altLang="en-US" dirty="0">
              <a:solidFill>
                <a:schemeClr val="bg1"/>
              </a:solidFill>
            </a:endParaRPr>
          </a:p>
        </p:txBody>
      </p:sp>
    </p:spTree>
    <p:extLst>
      <p:ext uri="{BB962C8B-B14F-4D97-AF65-F5344CB8AC3E}">
        <p14:creationId xmlns:p14="http://schemas.microsoft.com/office/powerpoint/2010/main" val="3568710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1 Cor. 2.4-5</a:t>
            </a:r>
            <a:r>
              <a:rPr lang="en-US" altLang="en-US" dirty="0">
                <a:solidFill>
                  <a:schemeClr val="bg1"/>
                </a:solidFill>
              </a:rPr>
              <a:t> My speech and my preaching were not with persuasive words of wisdom, but in demonstration of the Spirit and of power — so that your faith would not be in the wisdom of men but in the power of God.</a:t>
            </a:r>
          </a:p>
        </p:txBody>
      </p:sp>
    </p:spTree>
    <p:extLst>
      <p:ext uri="{BB962C8B-B14F-4D97-AF65-F5344CB8AC3E}">
        <p14:creationId xmlns:p14="http://schemas.microsoft.com/office/powerpoint/2010/main" val="768741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dirty="0">
                <a:hlinkClick r:id="rId3"/>
              </a:rPr>
              <a:t>https://orhaolam.com/index.php/education/or-haolam</a:t>
            </a:r>
            <a:endParaRPr lang="en-US" dirty="0"/>
          </a:p>
          <a:p>
            <a:pPr marL="0" indent="0">
              <a:lnSpc>
                <a:spcPct val="90000"/>
              </a:lnSpc>
              <a:buNone/>
            </a:pPr>
            <a:endParaRPr lang="en-US" altLang="en-US" dirty="0">
              <a:solidFill>
                <a:schemeClr val="bg1"/>
              </a:solidFill>
            </a:endParaRPr>
          </a:p>
        </p:txBody>
      </p:sp>
      <p:pic>
        <p:nvPicPr>
          <p:cNvPr id="5" name="Picture 4">
            <a:extLst>
              <a:ext uri="{FF2B5EF4-FFF2-40B4-BE49-F238E27FC236}">
                <a16:creationId xmlns:a16="http://schemas.microsoft.com/office/drawing/2014/main" id="{D46EAB42-DCF1-4434-9F04-3037525D8E54}"/>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Effect>
                      <a14:saturation sat="92000"/>
                    </a14:imgEffect>
                  </a14:imgLayer>
                </a14:imgProps>
              </a:ext>
            </a:extLst>
          </a:blip>
          <a:stretch>
            <a:fillRect/>
          </a:stretch>
        </p:blipFill>
        <p:spPr>
          <a:xfrm>
            <a:off x="306385" y="1809750"/>
            <a:ext cx="8234366" cy="2057400"/>
          </a:xfrm>
          <a:prstGeom prst="rect">
            <a:avLst/>
          </a:prstGeom>
        </p:spPr>
      </p:pic>
    </p:spTree>
    <p:extLst>
      <p:ext uri="{BB962C8B-B14F-4D97-AF65-F5344CB8AC3E}">
        <p14:creationId xmlns:p14="http://schemas.microsoft.com/office/powerpoint/2010/main" val="1605895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3" name="Picture 2">
            <a:extLst>
              <a:ext uri="{FF2B5EF4-FFF2-40B4-BE49-F238E27FC236}">
                <a16:creationId xmlns:a16="http://schemas.microsoft.com/office/drawing/2014/main" id="{EF3606F3-325A-4145-B79E-301C85170AF7}"/>
              </a:ext>
            </a:extLst>
          </p:cNvPr>
          <p:cNvPicPr>
            <a:picLocks noChangeAspect="1"/>
          </p:cNvPicPr>
          <p:nvPr/>
        </p:nvPicPr>
        <p:blipFill>
          <a:blip r:embed="rId3"/>
          <a:stretch>
            <a:fillRect/>
          </a:stretch>
        </p:blipFill>
        <p:spPr>
          <a:xfrm>
            <a:off x="2242068" y="262690"/>
            <a:ext cx="4075396" cy="4880810"/>
          </a:xfrm>
          <a:prstGeom prst="rect">
            <a:avLst/>
          </a:prstGeom>
        </p:spPr>
      </p:pic>
    </p:spTree>
    <p:extLst>
      <p:ext uri="{BB962C8B-B14F-4D97-AF65-F5344CB8AC3E}">
        <p14:creationId xmlns:p14="http://schemas.microsoft.com/office/powerpoint/2010/main" val="3598815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511175" indent="-511175">
              <a:lnSpc>
                <a:spcPct val="90000"/>
              </a:lnSpc>
              <a:buFont typeface="+mj-lt"/>
              <a:buAutoNum type="arabicPeriod"/>
            </a:pPr>
            <a:r>
              <a:rPr lang="en-US" altLang="en-US" dirty="0">
                <a:solidFill>
                  <a:schemeClr val="bg1"/>
                </a:solidFill>
              </a:rPr>
              <a:t>Called to holiness: character.</a:t>
            </a:r>
          </a:p>
          <a:p>
            <a:pPr marL="511175" indent="-511175">
              <a:lnSpc>
                <a:spcPct val="90000"/>
              </a:lnSpc>
              <a:buFont typeface="+mj-lt"/>
              <a:buAutoNum type="arabicPeriod"/>
            </a:pPr>
            <a:r>
              <a:rPr lang="en-US" altLang="en-US" dirty="0">
                <a:solidFill>
                  <a:srgbClr val="FFFF99"/>
                </a:solidFill>
              </a:rPr>
              <a:t>Called to service. </a:t>
            </a:r>
          </a:p>
        </p:txBody>
      </p:sp>
    </p:spTree>
    <p:extLst>
      <p:ext uri="{BB962C8B-B14F-4D97-AF65-F5344CB8AC3E}">
        <p14:creationId xmlns:p14="http://schemas.microsoft.com/office/powerpoint/2010/main" val="1096257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err="1">
                <a:solidFill>
                  <a:schemeClr val="bg1"/>
                </a:solidFill>
              </a:rPr>
              <a:t>Mishlei</a:t>
            </a:r>
            <a:r>
              <a:rPr lang="en-US" altLang="en-US" baseline="30000" dirty="0">
                <a:solidFill>
                  <a:schemeClr val="bg1"/>
                </a:solidFill>
              </a:rPr>
              <a:t> /Prov 15.1</a:t>
            </a:r>
            <a:r>
              <a:rPr lang="en-US" altLang="en-US" dirty="0">
                <a:solidFill>
                  <a:schemeClr val="bg1"/>
                </a:solidFill>
              </a:rPr>
              <a:t> A gentle answer turns away wrath, but a harsh word stirs up anger.</a:t>
            </a:r>
          </a:p>
        </p:txBody>
      </p:sp>
    </p:spTree>
    <p:extLst>
      <p:ext uri="{BB962C8B-B14F-4D97-AF65-F5344CB8AC3E}">
        <p14:creationId xmlns:p14="http://schemas.microsoft.com/office/powerpoint/2010/main" val="4268861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4098" name="Picture 2" descr="JUNETEENTH! A time-honored celebration of freedom | Lifestyles ...">
            <a:extLst>
              <a:ext uri="{FF2B5EF4-FFF2-40B4-BE49-F238E27FC236}">
                <a16:creationId xmlns:a16="http://schemas.microsoft.com/office/drawing/2014/main" id="{3506BC47-1E0D-42A5-99AA-9B39B10D37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837" y="204597"/>
            <a:ext cx="6019800" cy="4921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960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b="0" i="0" u="sng" dirty="0">
                <a:solidFill>
                  <a:srgbClr val="FFFF99"/>
                </a:solidFill>
                <a:effectLst/>
              </a:rPr>
              <a:t>Juneteenth</a:t>
            </a:r>
            <a:r>
              <a:rPr lang="en-US" b="0" i="0" dirty="0">
                <a:effectLst/>
              </a:rPr>
              <a:t>  A combination of the words June and 19th, the holiday marks the freedom of enslaved Black people in the US. It’s the anniversary date of the June 19, 1865 announcement by Union army general Gordon Granger, proclaiming freedom from slavery </a:t>
            </a:r>
            <a:r>
              <a:rPr lang="en-US" b="0" i="0" dirty="0">
                <a:solidFill>
                  <a:srgbClr val="FFFF99"/>
                </a:solidFill>
                <a:effectLst/>
              </a:rPr>
              <a:t>in Texas, the last slave state to hear</a:t>
            </a:r>
            <a:r>
              <a:rPr lang="en-US" b="0" i="0" dirty="0">
                <a:effectLst/>
              </a:rPr>
              <a:t>.</a:t>
            </a:r>
            <a:endParaRPr lang="en-US" altLang="en-US" dirty="0"/>
          </a:p>
        </p:txBody>
      </p:sp>
    </p:spTree>
    <p:extLst>
      <p:ext uri="{BB962C8B-B14F-4D97-AF65-F5344CB8AC3E}">
        <p14:creationId xmlns:p14="http://schemas.microsoft.com/office/powerpoint/2010/main" val="154998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5122" name="Picture 2" descr="Emancipation Proclamation PowerPoint Presentation | Powerpoint ...">
            <a:extLst>
              <a:ext uri="{FF2B5EF4-FFF2-40B4-BE49-F238E27FC236}">
                <a16:creationId xmlns:a16="http://schemas.microsoft.com/office/drawing/2014/main" id="{3B37E7AA-34C3-4A85-B6CC-F55D563EC5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5236" y="228598"/>
            <a:ext cx="6553201" cy="491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997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3" name="Picture 2">
            <a:extLst>
              <a:ext uri="{FF2B5EF4-FFF2-40B4-BE49-F238E27FC236}">
                <a16:creationId xmlns:a16="http://schemas.microsoft.com/office/drawing/2014/main" id="{FB1535DF-C5B9-46BD-838F-E2A9BEAE144C}"/>
              </a:ext>
            </a:extLst>
          </p:cNvPr>
          <p:cNvPicPr>
            <a:picLocks noChangeAspect="1"/>
          </p:cNvPicPr>
          <p:nvPr/>
        </p:nvPicPr>
        <p:blipFill>
          <a:blip r:embed="rId3"/>
          <a:stretch>
            <a:fillRect/>
          </a:stretch>
        </p:blipFill>
        <p:spPr>
          <a:xfrm>
            <a:off x="641618" y="209550"/>
            <a:ext cx="7828106" cy="4933949"/>
          </a:xfrm>
          <a:prstGeom prst="rect">
            <a:avLst/>
          </a:prstGeom>
        </p:spPr>
      </p:pic>
    </p:spTree>
    <p:extLst>
      <p:ext uri="{BB962C8B-B14F-4D97-AF65-F5344CB8AC3E}">
        <p14:creationId xmlns:p14="http://schemas.microsoft.com/office/powerpoint/2010/main" val="195293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t>On this Juneteenth, Pray KC on the racial dividing line of our city, Troost Ave.</a:t>
            </a:r>
          </a:p>
          <a:p>
            <a:pPr marL="0" indent="0">
              <a:lnSpc>
                <a:spcPct val="90000"/>
              </a:lnSpc>
              <a:buNone/>
            </a:pPr>
            <a:r>
              <a:rPr lang="en-US" altLang="en-US" dirty="0">
                <a:solidFill>
                  <a:schemeClr val="bg1"/>
                </a:solidFill>
              </a:rPr>
              <a:t>6000 people over 10 miles </a:t>
            </a:r>
            <a:r>
              <a:rPr lang="en-US" altLang="en-US" dirty="0"/>
              <a:t>on Troost, in prayer and worship.</a:t>
            </a:r>
          </a:p>
          <a:p>
            <a:pPr marL="0" indent="0">
              <a:lnSpc>
                <a:spcPct val="90000"/>
              </a:lnSpc>
              <a:buNone/>
            </a:pPr>
            <a:r>
              <a:rPr lang="en-US" altLang="en-US" dirty="0">
                <a:solidFill>
                  <a:schemeClr val="bg1"/>
                </a:solidFill>
              </a:rPr>
              <a:t>Clint Hall, former pastor in this building for ~20 years, great heart for reconciliation. </a:t>
            </a:r>
          </a:p>
        </p:txBody>
      </p:sp>
    </p:spTree>
    <p:extLst>
      <p:ext uri="{BB962C8B-B14F-4D97-AF65-F5344CB8AC3E}">
        <p14:creationId xmlns:p14="http://schemas.microsoft.com/office/powerpoint/2010/main" val="2633073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2" name="Online Media 1" title="Pray KC Online Event | July 17">
            <a:hlinkClick r:id="" action="ppaction://media"/>
            <a:extLst>
              <a:ext uri="{FF2B5EF4-FFF2-40B4-BE49-F238E27FC236}">
                <a16:creationId xmlns:a16="http://schemas.microsoft.com/office/drawing/2014/main" id="{B2EABFFC-C00F-4EE4-9F05-9EE865937957}"/>
              </a:ext>
            </a:extLst>
          </p:cNvPr>
          <p:cNvPicPr>
            <a:picLocks noRot="1" noChangeAspect="1"/>
          </p:cNvPicPr>
          <p:nvPr>
            <a:videoFile r:link="rId1"/>
          </p:nvPr>
        </p:nvPicPr>
        <p:blipFill>
          <a:blip r:embed="rId4"/>
          <a:stretch>
            <a:fillRect/>
          </a:stretch>
        </p:blipFill>
        <p:spPr>
          <a:xfrm>
            <a:off x="88372" y="361950"/>
            <a:ext cx="8500533" cy="4781550"/>
          </a:xfrm>
          <a:prstGeom prst="rect">
            <a:avLst/>
          </a:prstGeom>
        </p:spPr>
      </p:pic>
    </p:spTree>
    <p:extLst>
      <p:ext uri="{BB962C8B-B14F-4D97-AF65-F5344CB8AC3E}">
        <p14:creationId xmlns:p14="http://schemas.microsoft.com/office/powerpoint/2010/main" val="421994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err="1">
                <a:solidFill>
                  <a:schemeClr val="bg1"/>
                </a:solidFill>
              </a:rPr>
              <a:t>Shmot</a:t>
            </a:r>
            <a:r>
              <a:rPr lang="en-US" altLang="en-US" baseline="30000" dirty="0">
                <a:solidFill>
                  <a:schemeClr val="bg1"/>
                </a:solidFill>
              </a:rPr>
              <a:t>/Ex 25.1-8</a:t>
            </a:r>
            <a:r>
              <a:rPr lang="en-US" altLang="en-US" dirty="0">
                <a:solidFill>
                  <a:schemeClr val="bg1"/>
                </a:solidFill>
              </a:rPr>
              <a:t> </a:t>
            </a:r>
            <a:r>
              <a:rPr lang="en-US" altLang="en-US" cap="small" dirty="0">
                <a:solidFill>
                  <a:schemeClr val="bg1"/>
                </a:solidFill>
              </a:rPr>
              <a:t>Adoni </a:t>
            </a:r>
            <a:r>
              <a:rPr lang="en-US" altLang="en-US" dirty="0">
                <a:solidFill>
                  <a:schemeClr val="bg1"/>
                </a:solidFill>
              </a:rPr>
              <a:t>said to Moshe,  “Tell the people of Isra’el …They are to make me a sanctuary, so that </a:t>
            </a:r>
            <a:r>
              <a:rPr lang="en-US" altLang="en-US" dirty="0">
                <a:solidFill>
                  <a:srgbClr val="FFFF99"/>
                </a:solidFill>
              </a:rPr>
              <a:t>I may live among them.”</a:t>
            </a:r>
          </a:p>
          <a:p>
            <a:pPr marL="0" indent="0" algn="r" rtl="1">
              <a:lnSpc>
                <a:spcPct val="90000"/>
              </a:lnSpc>
              <a:buNone/>
            </a:pPr>
            <a:r>
              <a:rPr lang="en-US" altLang="en-US" dirty="0">
                <a:solidFill>
                  <a:schemeClr val="bg1"/>
                </a:solidFill>
              </a:rPr>
              <a:t> </a:t>
            </a:r>
            <a:r>
              <a:rPr lang="he-IL" altLang="en-US" b="1" dirty="0">
                <a:solidFill>
                  <a:srgbClr val="FFFF99"/>
                </a:solidFill>
                <a:latin typeface="David" panose="020E0502060401010101" pitchFamily="34" charset="-79"/>
                <a:cs typeface="David" panose="020E0502060401010101" pitchFamily="34" charset="-79"/>
              </a:rPr>
              <a:t>וְשָׁכַנְתִּי</a:t>
            </a:r>
            <a:r>
              <a:rPr lang="en-US" altLang="en-US" b="1" dirty="0">
                <a:solidFill>
                  <a:srgbClr val="FFFF99"/>
                </a:solidFill>
                <a:latin typeface="David" panose="020E0502060401010101" pitchFamily="34" charset="-79"/>
                <a:cs typeface="David" panose="020E0502060401010101" pitchFamily="34" charset="-79"/>
              </a:rPr>
              <a:t> </a:t>
            </a:r>
            <a:r>
              <a:rPr lang="he-IL" altLang="en-US" b="1" dirty="0">
                <a:solidFill>
                  <a:srgbClr val="FFFF99"/>
                </a:solidFill>
                <a:latin typeface="David" panose="020E0502060401010101" pitchFamily="34" charset="-79"/>
                <a:cs typeface="David" panose="020E0502060401010101" pitchFamily="34" charset="-79"/>
              </a:rPr>
              <a:t>בְּתוֹכָם</a:t>
            </a:r>
            <a:endParaRPr lang="en-US" altLang="en-US" b="1" dirty="0">
              <a:solidFill>
                <a:srgbClr val="FFFF99"/>
              </a:solidFill>
              <a:latin typeface="David" panose="020E0502060401010101" pitchFamily="34" charset="-79"/>
              <a:cs typeface="David" panose="020E0502060401010101" pitchFamily="34" charset="-79"/>
            </a:endParaRPr>
          </a:p>
          <a:p>
            <a:pPr marL="0" indent="0" algn="r" rtl="1">
              <a:lnSpc>
                <a:spcPct val="90000"/>
              </a:lnSpc>
              <a:buNone/>
            </a:pPr>
            <a:endParaRPr lang="en-US" altLang="en-US" b="1" dirty="0">
              <a:solidFill>
                <a:srgbClr val="FFFF99"/>
              </a:solidFill>
              <a:latin typeface="David" panose="020E0502060401010101" pitchFamily="34" charset="-79"/>
              <a:cs typeface="David" panose="020E0502060401010101" pitchFamily="34" charset="-79"/>
            </a:endParaRPr>
          </a:p>
        </p:txBody>
      </p:sp>
      <p:pic>
        <p:nvPicPr>
          <p:cNvPr id="5" name="Picture 4">
            <a:extLst>
              <a:ext uri="{FF2B5EF4-FFF2-40B4-BE49-F238E27FC236}">
                <a16:creationId xmlns:a16="http://schemas.microsoft.com/office/drawing/2014/main" id="{82DB7661-CDAB-4B7A-915F-D7903337AF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837" y="2457450"/>
            <a:ext cx="3581400" cy="2686050"/>
          </a:xfrm>
          <a:prstGeom prst="rect">
            <a:avLst/>
          </a:prstGeom>
        </p:spPr>
      </p:pic>
      <p:sp>
        <p:nvSpPr>
          <p:cNvPr id="7" name="TextBox 6">
            <a:extLst>
              <a:ext uri="{FF2B5EF4-FFF2-40B4-BE49-F238E27FC236}">
                <a16:creationId xmlns:a16="http://schemas.microsoft.com/office/drawing/2014/main" id="{E9B8872A-8A1C-49CD-BD7F-B18501E167BB}"/>
              </a:ext>
            </a:extLst>
          </p:cNvPr>
          <p:cNvSpPr txBox="1"/>
          <p:nvPr/>
        </p:nvSpPr>
        <p:spPr>
          <a:xfrm>
            <a:off x="4389437" y="3486150"/>
            <a:ext cx="3581400" cy="1200329"/>
          </a:xfrm>
          <a:prstGeom prst="rect">
            <a:avLst/>
          </a:prstGeom>
          <a:noFill/>
        </p:spPr>
        <p:txBody>
          <a:bodyPr wrap="square" rtlCol="0">
            <a:spAutoFit/>
          </a:bodyPr>
          <a:lstStyle/>
          <a:p>
            <a:pPr marL="0" indent="0" algn="l" rtl="1">
              <a:lnSpc>
                <a:spcPct val="90000"/>
              </a:lnSpc>
              <a:buNone/>
            </a:pPr>
            <a:r>
              <a:rPr lang="en-US" altLang="en-US" dirty="0"/>
              <a:t>Sean </a:t>
            </a:r>
            <a:r>
              <a:rPr lang="en-US" altLang="en-US" sz="2400" dirty="0"/>
              <a:t>&amp;</a:t>
            </a:r>
            <a:r>
              <a:rPr lang="en-US" altLang="en-US" dirty="0"/>
              <a:t> Ayelet </a:t>
            </a:r>
            <a:r>
              <a:rPr lang="en-US" altLang="en-US" dirty="0" err="1"/>
              <a:t>Steckbeck</a:t>
            </a:r>
            <a:endParaRPr lang="en-US" altLang="en-US" dirty="0"/>
          </a:p>
        </p:txBody>
      </p:sp>
    </p:spTree>
    <p:extLst>
      <p:ext uri="{BB962C8B-B14F-4D97-AF65-F5344CB8AC3E}">
        <p14:creationId xmlns:p14="http://schemas.microsoft.com/office/powerpoint/2010/main" val="1578525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dirty="0"/>
              <a:t>We are called to humility, love, blessing, shalom.</a:t>
            </a:r>
          </a:p>
          <a:p>
            <a:pPr marL="0" indent="0">
              <a:lnSpc>
                <a:spcPct val="90000"/>
              </a:lnSpc>
              <a:buNone/>
            </a:pPr>
            <a:r>
              <a:rPr lang="en-US" altLang="en-US" baseline="30000" dirty="0">
                <a:solidFill>
                  <a:schemeClr val="bg1"/>
                </a:solidFill>
              </a:rPr>
              <a:t>Yeshayahu/Is 52.7 </a:t>
            </a:r>
            <a:r>
              <a:rPr lang="en-US" altLang="en-US" dirty="0">
                <a:solidFill>
                  <a:schemeClr val="bg1"/>
                </a:solidFill>
              </a:rPr>
              <a:t>How beautiful on the mountains are the feet of him who brings good news, proclaiming shalom, bringing good news of good things, announcing salvation and saying to </a:t>
            </a:r>
            <a:r>
              <a:rPr lang="en-US" altLang="en-US" dirty="0" err="1">
                <a:solidFill>
                  <a:schemeClr val="bg1"/>
                </a:solidFill>
              </a:rPr>
              <a:t>Tziyon</a:t>
            </a:r>
            <a:r>
              <a:rPr lang="en-US" altLang="en-US" dirty="0">
                <a:solidFill>
                  <a:schemeClr val="bg1"/>
                </a:solidFill>
              </a:rPr>
              <a:t>, “Your God is King!”</a:t>
            </a:r>
          </a:p>
        </p:txBody>
      </p:sp>
    </p:spTree>
    <p:extLst>
      <p:ext uri="{BB962C8B-B14F-4D97-AF65-F5344CB8AC3E}">
        <p14:creationId xmlns:p14="http://schemas.microsoft.com/office/powerpoint/2010/main" val="29964158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Another major historical issue that G-d seems to be calling us to consider:</a:t>
            </a:r>
          </a:p>
          <a:p>
            <a:pPr marL="0" indent="0">
              <a:lnSpc>
                <a:spcPct val="90000"/>
              </a:lnSpc>
              <a:buNone/>
            </a:pPr>
            <a:endParaRPr lang="en-US" altLang="en-US" dirty="0">
              <a:solidFill>
                <a:schemeClr val="bg1"/>
              </a:solidFill>
            </a:endParaRPr>
          </a:p>
          <a:p>
            <a:pPr marL="0" indent="0">
              <a:lnSpc>
                <a:spcPct val="90000"/>
              </a:lnSpc>
              <a:buNone/>
            </a:pPr>
            <a:r>
              <a:rPr lang="en-US" altLang="en-US" dirty="0">
                <a:solidFill>
                  <a:schemeClr val="bg1"/>
                </a:solidFill>
              </a:rPr>
              <a:t>Dawn and I had an anniversary getaway last week…to Dodge City, KS.</a:t>
            </a:r>
          </a:p>
          <a:p>
            <a:pPr marL="0" indent="0">
              <a:lnSpc>
                <a:spcPct val="90000"/>
              </a:lnSpc>
              <a:buNone/>
            </a:pPr>
            <a:r>
              <a:rPr lang="en-US" altLang="en-US" dirty="0"/>
              <a:t>Built on the </a:t>
            </a:r>
            <a:r>
              <a:rPr lang="en-US" altLang="en-US" dirty="0" err="1"/>
              <a:t>Sante</a:t>
            </a:r>
            <a:r>
              <a:rPr lang="en-US" altLang="en-US" dirty="0"/>
              <a:t> Fe Trail.</a:t>
            </a:r>
            <a:endParaRPr lang="en-US" altLang="en-US" dirty="0">
              <a:solidFill>
                <a:schemeClr val="bg1"/>
              </a:solidFill>
            </a:endParaRP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18119036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p:txBody>
      </p:sp>
      <p:pic>
        <p:nvPicPr>
          <p:cNvPr id="6146" name="Picture 2">
            <a:extLst>
              <a:ext uri="{FF2B5EF4-FFF2-40B4-BE49-F238E27FC236}">
                <a16:creationId xmlns:a16="http://schemas.microsoft.com/office/drawing/2014/main" id="{3DC65294-E915-4F3F-97A0-9CCF0AA4D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 y="0"/>
            <a:ext cx="8124825"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74A8CDF-B53F-4CF7-B452-C1A660C5CF5C}"/>
              </a:ext>
            </a:extLst>
          </p:cNvPr>
          <p:cNvSpPr txBox="1"/>
          <p:nvPr/>
        </p:nvSpPr>
        <p:spPr>
          <a:xfrm>
            <a:off x="2408237" y="194982"/>
            <a:ext cx="3496470" cy="707886"/>
          </a:xfrm>
          <a:prstGeom prst="rect">
            <a:avLst/>
          </a:prstGeom>
          <a:noFill/>
        </p:spPr>
        <p:txBody>
          <a:bodyPr wrap="none" rtlCol="0">
            <a:spAutoFit/>
          </a:bodyPr>
          <a:lstStyle/>
          <a:p>
            <a:pPr algn="l"/>
            <a:r>
              <a:rPr lang="en-US" dirty="0">
                <a:solidFill>
                  <a:schemeClr val="tx1"/>
                </a:solidFill>
              </a:rPr>
              <a:t>Opened 1821</a:t>
            </a:r>
          </a:p>
        </p:txBody>
      </p:sp>
    </p:spTree>
    <p:extLst>
      <p:ext uri="{BB962C8B-B14F-4D97-AF65-F5344CB8AC3E}">
        <p14:creationId xmlns:p14="http://schemas.microsoft.com/office/powerpoint/2010/main" val="17583618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p:txBody>
      </p:sp>
      <p:pic>
        <p:nvPicPr>
          <p:cNvPr id="1026" name="Picture 2" descr="How The Mighty Arkansas River Got Its Name | American Adventure ...">
            <a:extLst>
              <a:ext uri="{FF2B5EF4-FFF2-40B4-BE49-F238E27FC236}">
                <a16:creationId xmlns:a16="http://schemas.microsoft.com/office/drawing/2014/main" id="{41AC529E-1618-4EB6-967A-0F21DA9AA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37" y="104775"/>
            <a:ext cx="73088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833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altLang="en-US" dirty="0">
                <a:solidFill>
                  <a:schemeClr val="bg1"/>
                </a:solidFill>
              </a:rPr>
              <a:t> In April 1865, the Indian Wars in the West began heating up, and the army constructed Fort Dodge to assist Fort </a:t>
            </a:r>
            <a:r>
              <a:rPr lang="en-US" altLang="en-US" dirty="0" err="1">
                <a:solidFill>
                  <a:schemeClr val="bg1"/>
                </a:solidFill>
              </a:rPr>
              <a:t>Larned</a:t>
            </a:r>
            <a:r>
              <a:rPr lang="en-US" altLang="en-US" dirty="0">
                <a:solidFill>
                  <a:schemeClr val="bg1"/>
                </a:solidFill>
              </a:rPr>
              <a:t> in providing protection on the Santa Fe Trail.  No liquor was allowed there, so in June 1872 George Hoover brought a load of whiskey to found Dodge City. The railroad arrived in September, 1872.</a:t>
            </a:r>
          </a:p>
        </p:txBody>
      </p:sp>
    </p:spTree>
    <p:extLst>
      <p:ext uri="{BB962C8B-B14F-4D97-AF65-F5344CB8AC3E}">
        <p14:creationId xmlns:p14="http://schemas.microsoft.com/office/powerpoint/2010/main" val="26644548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3074" name="Picture 2" descr="Harmen Liemburg » Blog Archive » Bison bison">
            <a:extLst>
              <a:ext uri="{FF2B5EF4-FFF2-40B4-BE49-F238E27FC236}">
                <a16:creationId xmlns:a16="http://schemas.microsoft.com/office/drawing/2014/main" id="{5668A0A5-85AB-49D8-86B4-80E8966164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878" y="209551"/>
            <a:ext cx="7806159" cy="4894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2576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dirty="0">
                <a:solidFill>
                  <a:schemeClr val="bg1"/>
                </a:solidFill>
              </a:rPr>
              <a:t>Dodge City had more famous (and infamous) gunfighters working at one time or another than any other town in the West. It also boasted [an] array of saloons, gambling halls, and brothels, including the famous Long Branch Saloon and China Doll brothel.</a:t>
            </a:r>
          </a:p>
        </p:txBody>
      </p:sp>
    </p:spTree>
    <p:extLst>
      <p:ext uri="{BB962C8B-B14F-4D97-AF65-F5344CB8AC3E}">
        <p14:creationId xmlns:p14="http://schemas.microsoft.com/office/powerpoint/2010/main" val="16918515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altLang="en-US" u="sng" dirty="0">
                <a:solidFill>
                  <a:schemeClr val="bg1"/>
                </a:solidFill>
              </a:rPr>
              <a:t>Government policy</a:t>
            </a:r>
            <a:r>
              <a:rPr lang="en-US" altLang="en-US" dirty="0">
                <a:solidFill>
                  <a:schemeClr val="bg1"/>
                </a:solidFill>
              </a:rPr>
              <a:t>    Exterminating the buffalo was convenient for the US government as it forced Plains Indians to become more like white settlers. Without the buffalo, Plains Indians had no reason to live a nomadic lifestyle. This made it easier for the US government to confine Plains Indians into small reservations. </a:t>
            </a:r>
          </a:p>
        </p:txBody>
      </p:sp>
    </p:spTree>
    <p:extLst>
      <p:ext uri="{BB962C8B-B14F-4D97-AF65-F5344CB8AC3E}">
        <p14:creationId xmlns:p14="http://schemas.microsoft.com/office/powerpoint/2010/main" val="23838270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altLang="en-US" u="sng" dirty="0">
                <a:solidFill>
                  <a:schemeClr val="bg1"/>
                </a:solidFill>
              </a:rPr>
              <a:t>Government policy</a:t>
            </a:r>
            <a:r>
              <a:rPr lang="en-US" altLang="en-US" dirty="0">
                <a:solidFill>
                  <a:schemeClr val="bg1"/>
                </a:solidFill>
              </a:rPr>
              <a:t>    Additionally, the buffalo was the Plains Indians main food source. Once they had been exterminated, Plains Indians were forced to learn how to farm effectively or they would starve. The extinction of buffalo also freed up more space for white settlers to farm.</a:t>
            </a:r>
          </a:p>
        </p:txBody>
      </p:sp>
    </p:spTree>
    <p:extLst>
      <p:ext uri="{BB962C8B-B14F-4D97-AF65-F5344CB8AC3E}">
        <p14:creationId xmlns:p14="http://schemas.microsoft.com/office/powerpoint/2010/main" val="22224345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3" name="Picture 2">
            <a:extLst>
              <a:ext uri="{FF2B5EF4-FFF2-40B4-BE49-F238E27FC236}">
                <a16:creationId xmlns:a16="http://schemas.microsoft.com/office/drawing/2014/main" id="{537E0B75-F400-4B2D-9B35-46F57A88C375}"/>
              </a:ext>
            </a:extLst>
          </p:cNvPr>
          <p:cNvPicPr>
            <a:picLocks noChangeAspect="1"/>
          </p:cNvPicPr>
          <p:nvPr/>
        </p:nvPicPr>
        <p:blipFill>
          <a:blip r:embed="rId3"/>
          <a:stretch>
            <a:fillRect/>
          </a:stretch>
        </p:blipFill>
        <p:spPr>
          <a:xfrm>
            <a:off x="267640" y="1123950"/>
            <a:ext cx="8243594" cy="2895599"/>
          </a:xfrm>
          <a:prstGeom prst="rect">
            <a:avLst/>
          </a:prstGeom>
        </p:spPr>
      </p:pic>
    </p:spTree>
    <p:extLst>
      <p:ext uri="{BB962C8B-B14F-4D97-AF65-F5344CB8AC3E}">
        <p14:creationId xmlns:p14="http://schemas.microsoft.com/office/powerpoint/2010/main" val="1231812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a:p>
            <a:pPr marL="0" indent="0">
              <a:lnSpc>
                <a:spcPct val="90000"/>
              </a:lnSpc>
              <a:buNone/>
            </a:pPr>
            <a:r>
              <a:rPr lang="en-US" altLang="en-US" dirty="0">
                <a:solidFill>
                  <a:schemeClr val="bg1"/>
                </a:solidFill>
              </a:rPr>
              <a:t>Branding</a:t>
            </a:r>
          </a:p>
          <a:p>
            <a:pPr>
              <a:lnSpc>
                <a:spcPct val="90000"/>
              </a:lnSpc>
            </a:pPr>
            <a:r>
              <a:rPr lang="en-US" altLang="en-US" dirty="0"/>
              <a:t>Messaging</a:t>
            </a:r>
          </a:p>
          <a:p>
            <a:pPr>
              <a:lnSpc>
                <a:spcPct val="90000"/>
              </a:lnSpc>
            </a:pPr>
            <a:r>
              <a:rPr lang="en-US" altLang="en-US" dirty="0" err="1">
                <a:solidFill>
                  <a:schemeClr val="bg1"/>
                </a:solidFill>
              </a:rPr>
              <a:t>Aestheics</a:t>
            </a:r>
            <a:endParaRPr lang="en-US" altLang="en-US" dirty="0">
              <a:solidFill>
                <a:schemeClr val="bg1"/>
              </a:solidFill>
            </a:endParaRPr>
          </a:p>
          <a:p>
            <a:pPr>
              <a:lnSpc>
                <a:spcPct val="90000"/>
              </a:lnSpc>
            </a:pPr>
            <a:r>
              <a:rPr lang="en-US" altLang="en-US" dirty="0" err="1"/>
              <a:t>Chroeography</a:t>
            </a:r>
            <a:endParaRPr lang="en-US" altLang="en-US" dirty="0"/>
          </a:p>
          <a:p>
            <a:pPr marL="0" indent="0">
              <a:lnSpc>
                <a:spcPct val="90000"/>
              </a:lnSpc>
              <a:buNone/>
            </a:pPr>
            <a:r>
              <a:rPr lang="en-US" altLang="en-US" dirty="0">
                <a:solidFill>
                  <a:schemeClr val="bg1"/>
                </a:solidFill>
              </a:rPr>
              <a:t>committees</a:t>
            </a:r>
          </a:p>
        </p:txBody>
      </p:sp>
    </p:spTree>
    <p:extLst>
      <p:ext uri="{BB962C8B-B14F-4D97-AF65-F5344CB8AC3E}">
        <p14:creationId xmlns:p14="http://schemas.microsoft.com/office/powerpoint/2010/main" val="17794381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20000"/>
          </a:bodyPr>
          <a:lstStyle/>
          <a:p>
            <a:pPr marL="0" indent="0">
              <a:lnSpc>
                <a:spcPct val="90000"/>
              </a:lnSpc>
              <a:buNone/>
            </a:pPr>
            <a:r>
              <a:rPr lang="en-US" altLang="en-US" u="sng" dirty="0">
                <a:solidFill>
                  <a:schemeClr val="bg1"/>
                </a:solidFill>
              </a:rPr>
              <a:t>Economic</a:t>
            </a:r>
            <a:r>
              <a:rPr lang="en-US" altLang="en-US" dirty="0">
                <a:solidFill>
                  <a:schemeClr val="bg1"/>
                </a:solidFill>
              </a:rPr>
              <a:t>     In 1871, a process to turn buffalo skin into leather suitable for US industrial machines was discovered. People rushed to kill as many buffalo as possible to sell their hides. The railroads made it easy to transport buffalo skins back to the city to sell. White hunters usually just discarded the rest of the buffalo, leaving it to rot. Plains Indians found this highly disrespectful.</a:t>
            </a:r>
          </a:p>
          <a:p>
            <a:pPr marL="0" indent="0">
              <a:lnSpc>
                <a:spcPct val="90000"/>
              </a:lnSpc>
              <a:buNone/>
            </a:pPr>
            <a:endParaRPr lang="en-US" altLang="en-US" dirty="0">
              <a:solidFill>
                <a:schemeClr val="bg1"/>
              </a:solidFill>
            </a:endParaRP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12607218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dirty="0">
                <a:solidFill>
                  <a:schemeClr val="bg1"/>
                </a:solidFill>
              </a:rPr>
              <a:t>Following the construction of new railway lines that connected east and west, train operators offered tourists the opportunity to shoot at bison from the windows of their compartments, pausing only when the ammunition ran out or the barrel of the gun became too hot. </a:t>
            </a:r>
          </a:p>
        </p:txBody>
      </p:sp>
    </p:spTree>
    <p:extLst>
      <p:ext uri="{BB962C8B-B14F-4D97-AF65-F5344CB8AC3E}">
        <p14:creationId xmlns:p14="http://schemas.microsoft.com/office/powerpoint/2010/main" val="2545254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There were even contests. In one of them, someone from Kansas killed 120 bison in 40 minutes. A record! The scout ‘Buffalo’ Bill Cody shot more than 4,000 bison in two years. </a:t>
            </a:r>
          </a:p>
        </p:txBody>
      </p:sp>
    </p:spTree>
    <p:extLst>
      <p:ext uri="{BB962C8B-B14F-4D97-AF65-F5344CB8AC3E}">
        <p14:creationId xmlns:p14="http://schemas.microsoft.com/office/powerpoint/2010/main" val="22343477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p:txBody>
      </p:sp>
      <p:pic>
        <p:nvPicPr>
          <p:cNvPr id="2050" name="Picture 2">
            <a:extLst>
              <a:ext uri="{FF2B5EF4-FFF2-40B4-BE49-F238E27FC236}">
                <a16:creationId xmlns:a16="http://schemas.microsoft.com/office/drawing/2014/main" id="{14F3A2FA-0801-467F-AB1C-5605BCDDC2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0"/>
            <a:ext cx="8270875"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740CF2B-911B-4FED-86A8-4EDA72603A0A}"/>
              </a:ext>
            </a:extLst>
          </p:cNvPr>
          <p:cNvSpPr txBox="1"/>
          <p:nvPr/>
        </p:nvSpPr>
        <p:spPr>
          <a:xfrm>
            <a:off x="960437" y="-95250"/>
            <a:ext cx="6152390" cy="1323439"/>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Buffalo Extermination </a:t>
            </a:r>
          </a:p>
          <a:p>
            <a:pPr algn="l"/>
            <a:r>
              <a:rPr lang="en-US" dirty="0">
                <a:solidFill>
                  <a:schemeClr val="tx1"/>
                </a:solidFill>
                <a:effectLst>
                  <a:outerShdw blurRad="38100" dist="38100" dir="2700000" algn="tl">
                    <a:srgbClr val="000000">
                      <a:alpha val="43137"/>
                    </a:srgbClr>
                  </a:outerShdw>
                </a:effectLst>
              </a:rPr>
              <a:t>Was an Act of Genocide</a:t>
            </a:r>
          </a:p>
        </p:txBody>
      </p:sp>
    </p:spTree>
    <p:extLst>
      <p:ext uri="{BB962C8B-B14F-4D97-AF65-F5344CB8AC3E}">
        <p14:creationId xmlns:p14="http://schemas.microsoft.com/office/powerpoint/2010/main" val="35662739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The prairie was littered with abandoned carcasses. When the stench of rotting flesh had faded, others earned a living by collecting the skulls and bones for use in the fertilizer and pigment industries.</a:t>
            </a:r>
          </a:p>
        </p:txBody>
      </p:sp>
    </p:spTree>
    <p:extLst>
      <p:ext uri="{BB962C8B-B14F-4D97-AF65-F5344CB8AC3E}">
        <p14:creationId xmlns:p14="http://schemas.microsoft.com/office/powerpoint/2010/main" val="15959659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altLang="en-US" dirty="0">
                <a:solidFill>
                  <a:schemeClr val="bg1"/>
                </a:solidFill>
              </a:rPr>
              <a:t>By 1883 nearly every single buffalo on the Great Plains had been killed. In 1840, there was </a:t>
            </a:r>
            <a:r>
              <a:rPr lang="en-US" altLang="en-US" dirty="0"/>
              <a:t>a</a:t>
            </a:r>
            <a:r>
              <a:rPr lang="en-US" altLang="en-US" dirty="0">
                <a:solidFill>
                  <a:schemeClr val="bg1"/>
                </a:solidFill>
              </a:rPr>
              <a:t>n estimated 35 million buffalo on the plains. By 1890, there were less than 1,000. The extermination of the buffalo had a huge impact on the Plains Indian’s way of life as the buffalo played such a pivotal role in their culture. </a:t>
            </a:r>
          </a:p>
        </p:txBody>
      </p:sp>
    </p:spTree>
    <p:extLst>
      <p:ext uri="{BB962C8B-B14F-4D97-AF65-F5344CB8AC3E}">
        <p14:creationId xmlns:p14="http://schemas.microsoft.com/office/powerpoint/2010/main" val="9782057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I love America, and I believe this country was built on GREAT principles of equality, liberty, and scripture.   But not every line in our history reflects that.</a:t>
            </a:r>
          </a:p>
          <a:p>
            <a:pPr marL="0" indent="0">
              <a:lnSpc>
                <a:spcPct val="90000"/>
              </a:lnSpc>
              <a:buNone/>
            </a:pPr>
            <a:r>
              <a:rPr lang="en-US" altLang="en-US" dirty="0"/>
              <a:t>We are called to sow peace by humility, prayer, worship, service.</a:t>
            </a:r>
            <a:endParaRPr lang="en-US" altLang="en-US" dirty="0">
              <a:solidFill>
                <a:schemeClr val="bg1"/>
              </a:solidFill>
            </a:endParaRPr>
          </a:p>
        </p:txBody>
      </p:sp>
    </p:spTree>
    <p:extLst>
      <p:ext uri="{BB962C8B-B14F-4D97-AF65-F5344CB8AC3E}">
        <p14:creationId xmlns:p14="http://schemas.microsoft.com/office/powerpoint/2010/main" val="3365323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511175" indent="-511175">
              <a:lnSpc>
                <a:spcPct val="90000"/>
              </a:lnSpc>
              <a:buFont typeface="+mj-lt"/>
              <a:buAutoNum type="arabicPeriod"/>
            </a:pPr>
            <a:r>
              <a:rPr lang="en-US" altLang="en-US" dirty="0">
                <a:solidFill>
                  <a:schemeClr val="bg1"/>
                </a:solidFill>
              </a:rPr>
              <a:t>Called to holiness.</a:t>
            </a:r>
          </a:p>
          <a:p>
            <a:pPr marL="511175" indent="-511175">
              <a:lnSpc>
                <a:spcPct val="90000"/>
              </a:lnSpc>
              <a:buFont typeface="+mj-lt"/>
              <a:buAutoNum type="arabicPeriod"/>
            </a:pPr>
            <a:r>
              <a:rPr lang="en-US" altLang="en-US" dirty="0"/>
              <a:t>Called to service.</a:t>
            </a:r>
          </a:p>
          <a:p>
            <a:pPr marL="511175" indent="-511175">
              <a:lnSpc>
                <a:spcPct val="90000"/>
              </a:lnSpc>
              <a:buFont typeface="+mj-lt"/>
              <a:buAutoNum type="arabicPeriod"/>
            </a:pPr>
            <a:r>
              <a:rPr lang="en-US" altLang="en-US" dirty="0">
                <a:solidFill>
                  <a:schemeClr val="bg1"/>
                </a:solidFill>
              </a:rPr>
              <a:t>Called to identity.</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13634021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Ro. 1.16 </a:t>
            </a:r>
            <a:r>
              <a:rPr lang="en-US" altLang="en-US" dirty="0">
                <a:solidFill>
                  <a:schemeClr val="bg1"/>
                </a:solidFill>
              </a:rPr>
              <a:t>For I am not ashamed of the Good News, for it is the power of God for salvation to everyone who trusts—</a:t>
            </a:r>
            <a:r>
              <a:rPr lang="en-US" altLang="en-US" dirty="0">
                <a:solidFill>
                  <a:srgbClr val="FFFF66"/>
                </a:solidFill>
              </a:rPr>
              <a:t>to the Jew first </a:t>
            </a:r>
            <a:r>
              <a:rPr lang="en-US" altLang="en-US" dirty="0">
                <a:solidFill>
                  <a:schemeClr val="bg1"/>
                </a:solidFill>
              </a:rPr>
              <a:t>and also to the Greek. </a:t>
            </a:r>
          </a:p>
        </p:txBody>
      </p:sp>
    </p:spTree>
    <p:extLst>
      <p:ext uri="{BB962C8B-B14F-4D97-AF65-F5344CB8AC3E}">
        <p14:creationId xmlns:p14="http://schemas.microsoft.com/office/powerpoint/2010/main" val="30544218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Ber/Gen 12.1-3</a:t>
            </a:r>
            <a:r>
              <a:rPr lang="en-US" altLang="en-US" dirty="0">
                <a:solidFill>
                  <a:schemeClr val="bg1"/>
                </a:solidFill>
              </a:rPr>
              <a:t> Now </a:t>
            </a:r>
            <a:r>
              <a:rPr lang="en-US" altLang="en-US" cap="small" dirty="0">
                <a:solidFill>
                  <a:schemeClr val="bg1"/>
                </a:solidFill>
              </a:rPr>
              <a:t>Adoni</a:t>
            </a:r>
            <a:r>
              <a:rPr lang="en-US" altLang="en-US" dirty="0">
                <a:solidFill>
                  <a:schemeClr val="bg1"/>
                </a:solidFill>
              </a:rPr>
              <a:t> said to Avram, “Get yourself out of your country, away from your kinsmen and away from your father’s house, and go to the land that I will show you. I will make of you a great nation, </a:t>
            </a:r>
            <a:endParaRPr lang="en-US" altLang="en-US" dirty="0">
              <a:solidFill>
                <a:srgbClr val="FFFF66"/>
              </a:solidFill>
            </a:endParaRPr>
          </a:p>
        </p:txBody>
      </p:sp>
    </p:spTree>
    <p:extLst>
      <p:ext uri="{BB962C8B-B14F-4D97-AF65-F5344CB8AC3E}">
        <p14:creationId xmlns:p14="http://schemas.microsoft.com/office/powerpoint/2010/main" val="4065941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1752600" cy="4933950"/>
          </a:xfrm>
        </p:spPr>
        <p:txBody>
          <a:bodyPr>
            <a:normAutofit/>
          </a:bodyPr>
          <a:lstStyle/>
          <a:p>
            <a:pPr marL="0" indent="0">
              <a:lnSpc>
                <a:spcPct val="90000"/>
              </a:lnSpc>
              <a:buNone/>
            </a:pPr>
            <a:r>
              <a:rPr lang="en-US" altLang="en-US" dirty="0">
                <a:solidFill>
                  <a:schemeClr val="bg1"/>
                </a:solidFill>
              </a:rPr>
              <a:t>    </a:t>
            </a:r>
          </a:p>
        </p:txBody>
      </p:sp>
      <p:pic>
        <p:nvPicPr>
          <p:cNvPr id="2050" name="Picture 2">
            <a:extLst>
              <a:ext uri="{FF2B5EF4-FFF2-40B4-BE49-F238E27FC236}">
                <a16:creationId xmlns:a16="http://schemas.microsoft.com/office/drawing/2014/main" id="{40A80A5F-6207-4842-A1B1-58B655F86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4838" y="35379"/>
            <a:ext cx="6629400" cy="49720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47E8447-75D1-46A9-906A-8B479B010861}"/>
              </a:ext>
            </a:extLst>
          </p:cNvPr>
          <p:cNvSpPr txBox="1"/>
          <p:nvPr/>
        </p:nvSpPr>
        <p:spPr>
          <a:xfrm rot="5400000">
            <a:off x="-247879" y="1494066"/>
            <a:ext cx="2514918" cy="707886"/>
          </a:xfrm>
          <a:prstGeom prst="rect">
            <a:avLst/>
          </a:prstGeom>
          <a:noFill/>
        </p:spPr>
        <p:txBody>
          <a:bodyPr wrap="square" rtlCol="0">
            <a:spAutoFit/>
          </a:bodyPr>
          <a:lstStyle/>
          <a:p>
            <a:r>
              <a:rPr lang="en-US" dirty="0"/>
              <a:t>Branding</a:t>
            </a:r>
          </a:p>
        </p:txBody>
      </p:sp>
    </p:spTree>
    <p:extLst>
      <p:ext uri="{BB962C8B-B14F-4D97-AF65-F5344CB8AC3E}">
        <p14:creationId xmlns:p14="http://schemas.microsoft.com/office/powerpoint/2010/main" val="18115419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Ber/Gen 12.1-3</a:t>
            </a:r>
            <a:r>
              <a:rPr lang="en-US" altLang="en-US" dirty="0">
                <a:solidFill>
                  <a:schemeClr val="bg1"/>
                </a:solidFill>
              </a:rPr>
              <a:t> </a:t>
            </a:r>
            <a:r>
              <a:rPr lang="en-US" altLang="en-US" dirty="0">
                <a:solidFill>
                  <a:srgbClr val="FFFF66"/>
                </a:solidFill>
              </a:rPr>
              <a:t>I will bless you</a:t>
            </a:r>
            <a:r>
              <a:rPr lang="en-US" altLang="en-US" dirty="0">
                <a:solidFill>
                  <a:schemeClr val="bg1"/>
                </a:solidFill>
              </a:rPr>
              <a:t>, and I will make your name great; and </a:t>
            </a:r>
            <a:r>
              <a:rPr lang="en-US" altLang="en-US" dirty="0">
                <a:solidFill>
                  <a:srgbClr val="FFFF66"/>
                </a:solidFill>
              </a:rPr>
              <a:t>you are to be a blessing</a:t>
            </a:r>
            <a:r>
              <a:rPr lang="en-US" altLang="en-US" dirty="0">
                <a:solidFill>
                  <a:schemeClr val="bg1"/>
                </a:solidFill>
              </a:rPr>
              <a:t>. I will </a:t>
            </a:r>
            <a:r>
              <a:rPr lang="en-US" altLang="en-US" dirty="0">
                <a:solidFill>
                  <a:srgbClr val="FFFF66"/>
                </a:solidFill>
              </a:rPr>
              <a:t>bless those who bless you</a:t>
            </a:r>
            <a:r>
              <a:rPr lang="en-US" altLang="en-US" dirty="0">
                <a:solidFill>
                  <a:schemeClr val="bg1"/>
                </a:solidFill>
              </a:rPr>
              <a:t>, but I will curse anyone who curses you; and </a:t>
            </a:r>
            <a:r>
              <a:rPr lang="en-US" altLang="en-US" dirty="0">
                <a:solidFill>
                  <a:srgbClr val="FFFF66"/>
                </a:solidFill>
              </a:rPr>
              <a:t>by you all the families of the earth will be blessed.”</a:t>
            </a:r>
          </a:p>
        </p:txBody>
      </p:sp>
    </p:spTree>
    <p:extLst>
      <p:ext uri="{BB962C8B-B14F-4D97-AF65-F5344CB8AC3E}">
        <p14:creationId xmlns:p14="http://schemas.microsoft.com/office/powerpoint/2010/main" val="17266074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457200" indent="-457200">
              <a:lnSpc>
                <a:spcPct val="90000"/>
              </a:lnSpc>
              <a:buFont typeface="+mj-lt"/>
              <a:buAutoNum type="arabicPeriod"/>
            </a:pPr>
            <a:r>
              <a:rPr lang="en-US" altLang="en-US" dirty="0">
                <a:solidFill>
                  <a:schemeClr val="bg1"/>
                </a:solidFill>
              </a:rPr>
              <a:t>G-d blesses Avram.</a:t>
            </a:r>
          </a:p>
          <a:p>
            <a:pPr marL="457200" indent="-457200">
              <a:lnSpc>
                <a:spcPct val="90000"/>
              </a:lnSpc>
              <a:buFont typeface="+mj-lt"/>
              <a:buAutoNum type="arabicPeriod"/>
            </a:pPr>
            <a:r>
              <a:rPr lang="en-US" altLang="en-US" dirty="0"/>
              <a:t>Avram blesses others.</a:t>
            </a:r>
          </a:p>
          <a:p>
            <a:pPr marL="457200" indent="-457200">
              <a:lnSpc>
                <a:spcPct val="90000"/>
              </a:lnSpc>
              <a:buFont typeface="+mj-lt"/>
              <a:buAutoNum type="arabicPeriod"/>
            </a:pPr>
            <a:r>
              <a:rPr lang="en-US" altLang="en-US" dirty="0">
                <a:solidFill>
                  <a:schemeClr val="bg1"/>
                </a:solidFill>
              </a:rPr>
              <a:t>Others are blessed for blessing Avram.</a:t>
            </a:r>
          </a:p>
          <a:p>
            <a:pPr marL="457200" indent="-457200">
              <a:lnSpc>
                <a:spcPct val="90000"/>
              </a:lnSpc>
              <a:buFont typeface="+mj-lt"/>
              <a:buAutoNum type="arabicPeriod"/>
            </a:pPr>
            <a:r>
              <a:rPr lang="en-US" altLang="en-US" dirty="0"/>
              <a:t>All the families are blessed by this reciprocal blessing.</a:t>
            </a:r>
            <a:endParaRPr lang="en-US" altLang="en-US" dirty="0">
              <a:solidFill>
                <a:schemeClr val="bg1"/>
              </a:solidFill>
            </a:endParaRPr>
          </a:p>
        </p:txBody>
      </p:sp>
    </p:spTree>
    <p:extLst>
      <p:ext uri="{BB962C8B-B14F-4D97-AF65-F5344CB8AC3E}">
        <p14:creationId xmlns:p14="http://schemas.microsoft.com/office/powerpoint/2010/main" val="16780144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baseline="30000" dirty="0">
                <a:solidFill>
                  <a:schemeClr val="bg1"/>
                </a:solidFill>
              </a:rPr>
              <a:t>Acts 15.19</a:t>
            </a:r>
            <a:r>
              <a:rPr lang="en-US" altLang="en-US" dirty="0">
                <a:solidFill>
                  <a:schemeClr val="bg1"/>
                </a:solidFill>
              </a:rPr>
              <a:t>“Therefore, my opinion is that we should not put </a:t>
            </a:r>
            <a:r>
              <a:rPr lang="en-US" altLang="en-US" sz="3700" dirty="0">
                <a:solidFill>
                  <a:srgbClr val="FFFF99"/>
                </a:solidFill>
              </a:rPr>
              <a:t>obstacles</a:t>
            </a:r>
            <a:r>
              <a:rPr lang="en-US" altLang="en-US" dirty="0">
                <a:solidFill>
                  <a:schemeClr val="bg1"/>
                </a:solidFill>
              </a:rPr>
              <a:t> in the way of the Goyim who are turning to God.</a:t>
            </a:r>
          </a:p>
          <a:p>
            <a:pPr marL="0" indent="0">
              <a:lnSpc>
                <a:spcPct val="90000"/>
              </a:lnSpc>
              <a:buNone/>
            </a:pPr>
            <a:r>
              <a:rPr lang="en-US" altLang="en-US" baseline="30000" dirty="0"/>
              <a:t>Acts 15.24 </a:t>
            </a:r>
            <a:r>
              <a:rPr lang="en-US" altLang="en-US" dirty="0">
                <a:solidFill>
                  <a:schemeClr val="bg1"/>
                </a:solidFill>
              </a:rPr>
              <a:t>We have heard that some people went out from among us without our authorization, and that they have </a:t>
            </a:r>
            <a:r>
              <a:rPr lang="en-US" altLang="en-US" sz="3700" dirty="0">
                <a:solidFill>
                  <a:srgbClr val="FFFF99"/>
                </a:solidFill>
              </a:rPr>
              <a:t>upset you with their talk, unsettling your minds.  </a:t>
            </a:r>
          </a:p>
        </p:txBody>
      </p:sp>
    </p:spTree>
    <p:extLst>
      <p:ext uri="{BB962C8B-B14F-4D97-AF65-F5344CB8AC3E}">
        <p14:creationId xmlns:p14="http://schemas.microsoft.com/office/powerpoint/2010/main" val="15990284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t>Acts 15.28 </a:t>
            </a:r>
            <a:r>
              <a:rPr lang="en-US" altLang="en-US" dirty="0">
                <a:solidFill>
                  <a:schemeClr val="bg1"/>
                </a:solidFill>
              </a:rPr>
              <a:t>For it seemed good to the </a:t>
            </a:r>
            <a:r>
              <a:rPr lang="en-US" altLang="en-US" dirty="0" err="1">
                <a:solidFill>
                  <a:schemeClr val="bg1"/>
                </a:solidFill>
              </a:rPr>
              <a:t>Ruach</a:t>
            </a:r>
            <a:r>
              <a:rPr lang="en-US" altLang="en-US" dirty="0">
                <a:solidFill>
                  <a:schemeClr val="bg1"/>
                </a:solidFill>
              </a:rPr>
              <a:t> </a:t>
            </a:r>
            <a:r>
              <a:rPr lang="en-US" altLang="en-US" dirty="0" err="1">
                <a:solidFill>
                  <a:schemeClr val="bg1"/>
                </a:solidFill>
              </a:rPr>
              <a:t>HaKodesh</a:t>
            </a:r>
            <a:r>
              <a:rPr lang="en-US" altLang="en-US" dirty="0">
                <a:solidFill>
                  <a:schemeClr val="bg1"/>
                </a:solidFill>
              </a:rPr>
              <a:t> and to us not to lay </a:t>
            </a:r>
            <a:r>
              <a:rPr lang="en-US" altLang="en-US" dirty="0">
                <a:solidFill>
                  <a:srgbClr val="FFFF99"/>
                </a:solidFill>
              </a:rPr>
              <a:t>any heavier burden </a:t>
            </a:r>
            <a:r>
              <a:rPr lang="en-US" altLang="en-US" dirty="0">
                <a:solidFill>
                  <a:schemeClr val="bg1"/>
                </a:solidFill>
              </a:rPr>
              <a:t>on you than the following requirements</a:t>
            </a:r>
          </a:p>
          <a:p>
            <a:pPr marL="0" indent="0">
              <a:lnSpc>
                <a:spcPct val="90000"/>
              </a:lnSpc>
              <a:buNone/>
            </a:pPr>
            <a:r>
              <a:rPr lang="en-US" altLang="en-US" baseline="30000" dirty="0"/>
              <a:t>Acts 21.25 </a:t>
            </a:r>
            <a:r>
              <a:rPr lang="en-US" altLang="en-US" dirty="0">
                <a:solidFill>
                  <a:schemeClr val="bg1"/>
                </a:solidFill>
              </a:rPr>
              <a:t>Concerning the Gentiles who believe, we have written and decided that they should observe </a:t>
            </a:r>
            <a:r>
              <a:rPr lang="en-US" altLang="en-US" dirty="0">
                <a:solidFill>
                  <a:srgbClr val="FFFF99"/>
                </a:solidFill>
              </a:rPr>
              <a:t>no such thing.</a:t>
            </a:r>
          </a:p>
        </p:txBody>
      </p:sp>
    </p:spTree>
    <p:extLst>
      <p:ext uri="{BB962C8B-B14F-4D97-AF65-F5344CB8AC3E}">
        <p14:creationId xmlns:p14="http://schemas.microsoft.com/office/powerpoint/2010/main" val="6635594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sz="3700" baseline="30000" dirty="0"/>
              <a:t>Ro 11.12,15</a:t>
            </a:r>
            <a:r>
              <a:rPr lang="en-US" altLang="en-US" sz="3700" dirty="0"/>
              <a:t> Now if their transgression leads to riches for the world, and their loss riches for the Gentiles, then how </a:t>
            </a:r>
            <a:r>
              <a:rPr lang="en-US" altLang="en-US" sz="3700" dirty="0">
                <a:solidFill>
                  <a:srgbClr val="FFFF99"/>
                </a:solidFill>
              </a:rPr>
              <a:t>much more their fullness</a:t>
            </a:r>
            <a:r>
              <a:rPr lang="en-US" altLang="en-US" sz="3700" dirty="0"/>
              <a:t>! …For if their rejection leads to the reconciliation of the world, what will their acceptance be but </a:t>
            </a:r>
            <a:r>
              <a:rPr lang="en-US" altLang="en-US" sz="3700" dirty="0">
                <a:solidFill>
                  <a:srgbClr val="FFFF99"/>
                </a:solidFill>
              </a:rPr>
              <a:t>life from the dead?</a:t>
            </a:r>
          </a:p>
        </p:txBody>
      </p:sp>
    </p:spTree>
    <p:extLst>
      <p:ext uri="{BB962C8B-B14F-4D97-AF65-F5344CB8AC3E}">
        <p14:creationId xmlns:p14="http://schemas.microsoft.com/office/powerpoint/2010/main" val="27334795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511175" indent="-511175">
              <a:lnSpc>
                <a:spcPct val="90000"/>
              </a:lnSpc>
              <a:buFont typeface="+mj-lt"/>
              <a:buAutoNum type="arabicPeriod"/>
            </a:pPr>
            <a:r>
              <a:rPr lang="en-US" altLang="en-US" dirty="0">
                <a:solidFill>
                  <a:schemeClr val="bg1"/>
                </a:solidFill>
              </a:rPr>
              <a:t>Called to holiness.</a:t>
            </a:r>
          </a:p>
          <a:p>
            <a:pPr marL="511175" indent="-511175">
              <a:lnSpc>
                <a:spcPct val="90000"/>
              </a:lnSpc>
              <a:buFont typeface="+mj-lt"/>
              <a:buAutoNum type="arabicPeriod"/>
            </a:pPr>
            <a:r>
              <a:rPr lang="en-US" altLang="en-US" dirty="0"/>
              <a:t>Called to service.</a:t>
            </a:r>
          </a:p>
          <a:p>
            <a:pPr marL="511175" indent="-511175">
              <a:lnSpc>
                <a:spcPct val="90000"/>
              </a:lnSpc>
              <a:buFont typeface="+mj-lt"/>
              <a:buAutoNum type="arabicPeriod"/>
            </a:pPr>
            <a:r>
              <a:rPr lang="en-US" altLang="en-US" dirty="0">
                <a:solidFill>
                  <a:schemeClr val="bg1"/>
                </a:solidFill>
              </a:rPr>
              <a:t>Called to identity.</a:t>
            </a:r>
          </a:p>
          <a:p>
            <a:pPr marL="511175" indent="-511175">
              <a:lnSpc>
                <a:spcPct val="90000"/>
              </a:lnSpc>
              <a:buFont typeface="+mj-lt"/>
              <a:buAutoNum type="arabicPeriod"/>
            </a:pPr>
            <a:r>
              <a:rPr lang="en-US" altLang="en-US" dirty="0"/>
              <a:t>Called to destiny.</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36140757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altLang="en-US" baseline="30000" dirty="0">
                <a:solidFill>
                  <a:schemeClr val="bg1"/>
                </a:solidFill>
              </a:rPr>
              <a:t>Est.4.14</a:t>
            </a:r>
            <a:r>
              <a:rPr lang="en-US" altLang="en-US" dirty="0">
                <a:solidFill>
                  <a:schemeClr val="bg1"/>
                </a:solidFill>
              </a:rPr>
              <a:t> Who knows whether you didn’t come into your royal position precisely for </a:t>
            </a:r>
            <a:r>
              <a:rPr lang="en-US" altLang="en-US" dirty="0">
                <a:solidFill>
                  <a:srgbClr val="FFFF99"/>
                </a:solidFill>
              </a:rPr>
              <a:t>such a time as this.”</a:t>
            </a:r>
          </a:p>
          <a:p>
            <a:pPr marL="396875" indent="-396875">
              <a:lnSpc>
                <a:spcPct val="90000"/>
              </a:lnSpc>
              <a:buFont typeface="+mj-lt"/>
              <a:buAutoNum type="arabicPeriod"/>
            </a:pPr>
            <a:r>
              <a:rPr lang="en-US" altLang="en-US" dirty="0"/>
              <a:t>COVID-19 shut down and fear.</a:t>
            </a:r>
          </a:p>
          <a:p>
            <a:pPr marL="396875" indent="-396875">
              <a:lnSpc>
                <a:spcPct val="90000"/>
              </a:lnSpc>
              <a:buFont typeface="+mj-lt"/>
              <a:buAutoNum type="arabicPeriod"/>
            </a:pPr>
            <a:r>
              <a:rPr lang="en-US" altLang="en-US" dirty="0"/>
              <a:t>Racial cancel culture and rage.</a:t>
            </a:r>
          </a:p>
          <a:p>
            <a:pPr marL="396875" indent="-396875">
              <a:lnSpc>
                <a:spcPct val="90000"/>
              </a:lnSpc>
              <a:buFont typeface="+mj-lt"/>
              <a:buAutoNum type="arabicPeriod"/>
            </a:pPr>
            <a:r>
              <a:rPr lang="en-US" altLang="en-US" dirty="0"/>
              <a:t>Chinese ambitions.</a:t>
            </a:r>
          </a:p>
          <a:p>
            <a:pPr marL="396875" indent="-396875">
              <a:lnSpc>
                <a:spcPct val="90000"/>
              </a:lnSpc>
              <a:buFont typeface="+mj-lt"/>
              <a:buAutoNum type="arabicPeriod"/>
            </a:pPr>
            <a:r>
              <a:rPr lang="en-US" altLang="en-US" dirty="0"/>
              <a:t>Iranian genocidal aspirations. </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9861390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Summary</a:t>
            </a:r>
          </a:p>
          <a:p>
            <a:pPr marL="511175" indent="-511175">
              <a:lnSpc>
                <a:spcPct val="90000"/>
              </a:lnSpc>
              <a:buFont typeface="+mj-lt"/>
              <a:buAutoNum type="arabicPeriod"/>
            </a:pPr>
            <a:r>
              <a:rPr lang="en-US" altLang="en-US" dirty="0">
                <a:solidFill>
                  <a:schemeClr val="bg1"/>
                </a:solidFill>
              </a:rPr>
              <a:t>Called to holiness.</a:t>
            </a:r>
          </a:p>
          <a:p>
            <a:pPr marL="511175" indent="-511175">
              <a:lnSpc>
                <a:spcPct val="90000"/>
              </a:lnSpc>
              <a:buFont typeface="+mj-lt"/>
              <a:buAutoNum type="arabicPeriod"/>
            </a:pPr>
            <a:r>
              <a:rPr lang="en-US" altLang="en-US" dirty="0"/>
              <a:t>Called to service.</a:t>
            </a:r>
          </a:p>
          <a:p>
            <a:pPr marL="511175" indent="-511175">
              <a:lnSpc>
                <a:spcPct val="90000"/>
              </a:lnSpc>
              <a:buFont typeface="+mj-lt"/>
              <a:buAutoNum type="arabicPeriod"/>
            </a:pPr>
            <a:r>
              <a:rPr lang="en-US" altLang="en-US" dirty="0">
                <a:solidFill>
                  <a:schemeClr val="bg1"/>
                </a:solidFill>
              </a:rPr>
              <a:t>Called to identity.</a:t>
            </a:r>
          </a:p>
          <a:p>
            <a:pPr marL="511175" indent="-511175">
              <a:lnSpc>
                <a:spcPct val="90000"/>
              </a:lnSpc>
              <a:buFont typeface="+mj-lt"/>
              <a:buAutoNum type="arabicPeriod"/>
            </a:pPr>
            <a:r>
              <a:rPr lang="en-US" altLang="en-US" dirty="0"/>
              <a:t>Called to destiny.</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42615567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baseline="30000" dirty="0">
                <a:solidFill>
                  <a:schemeClr val="bg1"/>
                </a:solidFill>
              </a:rPr>
              <a:t>Est 4.14 </a:t>
            </a:r>
            <a:r>
              <a:rPr lang="en-US" altLang="en-US" dirty="0">
                <a:solidFill>
                  <a:schemeClr val="bg1"/>
                </a:solidFill>
              </a:rPr>
              <a:t>For if you fail to speak up now, relief and deliverance will come to the Jews from a different direction; but you and your father’s family will perish. Who knows whether you didn’t come into your royal position precisely for such a time as this.”</a:t>
            </a:r>
          </a:p>
        </p:txBody>
      </p:sp>
    </p:spTree>
    <p:extLst>
      <p:ext uri="{BB962C8B-B14F-4D97-AF65-F5344CB8AC3E}">
        <p14:creationId xmlns:p14="http://schemas.microsoft.com/office/powerpoint/2010/main" val="31352897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1026" name="Picture 2">
            <a:extLst>
              <a:ext uri="{FF2B5EF4-FFF2-40B4-BE49-F238E27FC236}">
                <a16:creationId xmlns:a16="http://schemas.microsoft.com/office/drawing/2014/main" id="{054AF12D-DB3F-4D02-86D0-41335C3075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296" y="438150"/>
            <a:ext cx="8229600" cy="45276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9133EE4-65DF-45A0-AFD2-55862322DA05}"/>
              </a:ext>
            </a:extLst>
          </p:cNvPr>
          <p:cNvSpPr txBox="1"/>
          <p:nvPr/>
        </p:nvSpPr>
        <p:spPr>
          <a:xfrm>
            <a:off x="234295" y="3615821"/>
            <a:ext cx="8229599" cy="1421928"/>
          </a:xfrm>
          <a:prstGeom prst="rect">
            <a:avLst/>
          </a:prstGeom>
          <a:noFill/>
        </p:spPr>
        <p:txBody>
          <a:bodyPr wrap="square" rtlCol="0">
            <a:spAutoFit/>
          </a:bodyPr>
          <a:lstStyle/>
          <a:p>
            <a:pPr marL="0" indent="0">
              <a:lnSpc>
                <a:spcPct val="90000"/>
              </a:lnSpc>
              <a:buNone/>
            </a:pPr>
            <a:r>
              <a:rPr lang="en-US" altLang="en-US" sz="3200" dirty="0">
                <a:solidFill>
                  <a:schemeClr val="bg1"/>
                </a:solidFill>
                <a:effectLst>
                  <a:outerShdw blurRad="38100" dist="38100" dir="2700000" algn="tl">
                    <a:srgbClr val="000000">
                      <a:alpha val="43137"/>
                    </a:srgbClr>
                  </a:outerShdw>
                </a:effectLst>
              </a:rPr>
              <a:t>Spiritual 'Pandemic  of Hope’ </a:t>
            </a:r>
          </a:p>
          <a:p>
            <a:pPr marL="0" indent="0">
              <a:lnSpc>
                <a:spcPct val="90000"/>
              </a:lnSpc>
              <a:buNone/>
            </a:pPr>
            <a:r>
              <a:rPr lang="en-US" altLang="en-US" sz="3200" dirty="0">
                <a:solidFill>
                  <a:schemeClr val="bg1"/>
                </a:solidFill>
                <a:effectLst>
                  <a:outerShdw blurRad="38100" dist="38100" dir="2700000" algn="tl">
                    <a:srgbClr val="000000">
                      <a:alpha val="43137"/>
                    </a:srgbClr>
                  </a:outerShdw>
                </a:effectLst>
              </a:rPr>
              <a:t>Grips </a:t>
            </a:r>
            <a:r>
              <a:rPr lang="en-US" altLang="en-US" sz="3200" u="sng" dirty="0">
                <a:solidFill>
                  <a:schemeClr val="bg1"/>
                </a:solidFill>
                <a:effectLst>
                  <a:outerShdw blurRad="38100" dist="38100" dir="2700000" algn="tl">
                    <a:srgbClr val="000000">
                      <a:alpha val="43137"/>
                    </a:srgbClr>
                  </a:outerShdw>
                </a:effectLst>
              </a:rPr>
              <a:t>Iran</a:t>
            </a:r>
            <a:r>
              <a:rPr lang="en-US" altLang="en-US" sz="3200" dirty="0">
                <a:solidFill>
                  <a:schemeClr val="bg1"/>
                </a:solidFill>
                <a:effectLst>
                  <a:outerShdw blurRad="38100" dist="38100" dir="2700000" algn="tl">
                    <a:srgbClr val="000000">
                      <a:alpha val="43137"/>
                    </a:srgbClr>
                  </a:outerShdw>
                </a:effectLst>
              </a:rPr>
              <a:t> as Thousands Accept </a:t>
            </a:r>
          </a:p>
          <a:p>
            <a:pPr marL="0" indent="0">
              <a:lnSpc>
                <a:spcPct val="90000"/>
              </a:lnSpc>
              <a:buNone/>
            </a:pPr>
            <a:r>
              <a:rPr lang="en-US" altLang="en-US" sz="3200" dirty="0">
                <a:solidFill>
                  <a:schemeClr val="bg1"/>
                </a:solidFill>
                <a:effectLst>
                  <a:outerShdw blurRad="38100" dist="38100" dir="2700000" algn="tl">
                    <a:srgbClr val="000000">
                      <a:alpha val="43137"/>
                    </a:srgbClr>
                  </a:outerShdw>
                </a:effectLst>
              </a:rPr>
              <a:t>Messiah Amidst COVID-19</a:t>
            </a:r>
          </a:p>
        </p:txBody>
      </p:sp>
    </p:spTree>
    <p:extLst>
      <p:ext uri="{BB962C8B-B14F-4D97-AF65-F5344CB8AC3E}">
        <p14:creationId xmlns:p14="http://schemas.microsoft.com/office/powerpoint/2010/main" val="1327881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3" name="Picture 2">
            <a:extLst>
              <a:ext uri="{FF2B5EF4-FFF2-40B4-BE49-F238E27FC236}">
                <a16:creationId xmlns:a16="http://schemas.microsoft.com/office/drawing/2014/main" id="{FC4CD4D5-94BA-4DA7-AD1B-4BCD136055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116" r="9869"/>
          <a:stretch/>
        </p:blipFill>
        <p:spPr>
          <a:xfrm rot="10800000">
            <a:off x="449634" y="316428"/>
            <a:ext cx="7368802" cy="4839612"/>
          </a:xfrm>
          <a:prstGeom prst="rect">
            <a:avLst/>
          </a:prstGeom>
        </p:spPr>
      </p:pic>
      <p:sp>
        <p:nvSpPr>
          <p:cNvPr id="4" name="TextBox 3">
            <a:extLst>
              <a:ext uri="{FF2B5EF4-FFF2-40B4-BE49-F238E27FC236}">
                <a16:creationId xmlns:a16="http://schemas.microsoft.com/office/drawing/2014/main" id="{C65AF887-344D-4FE7-B145-EDB2AC4D0D55}"/>
              </a:ext>
            </a:extLst>
          </p:cNvPr>
          <p:cNvSpPr txBox="1"/>
          <p:nvPr/>
        </p:nvSpPr>
        <p:spPr>
          <a:xfrm>
            <a:off x="19926" y="316428"/>
            <a:ext cx="8228215" cy="2554545"/>
          </a:xfrm>
          <a:prstGeom prst="rect">
            <a:avLst/>
          </a:prstGeom>
          <a:noFill/>
        </p:spPr>
        <p:txBody>
          <a:bodyPr wrap="none" rtlCol="0">
            <a:spAutoFit/>
          </a:bodyPr>
          <a:lstStyle/>
          <a:p>
            <a:r>
              <a:rPr lang="en-US" altLang="en-US" dirty="0">
                <a:solidFill>
                  <a:schemeClr val="bg1"/>
                </a:solidFill>
                <a:effectLst>
                  <a:outerShdw blurRad="38100" dist="38100" dir="2700000" algn="tl">
                    <a:srgbClr val="000000">
                      <a:alpha val="43137"/>
                    </a:srgbClr>
                  </a:outerShdw>
                </a:effectLst>
              </a:rPr>
              <a:t>Jerusalem Stone to be installed</a:t>
            </a:r>
          </a:p>
          <a:p>
            <a:r>
              <a:rPr lang="en-US" altLang="en-US" dirty="0">
                <a:solidFill>
                  <a:schemeClr val="bg1"/>
                </a:solidFill>
                <a:effectLst>
                  <a:outerShdw blurRad="38100" dist="38100" dir="2700000" algn="tl">
                    <a:srgbClr val="000000">
                      <a:alpha val="43137"/>
                    </a:srgbClr>
                  </a:outerShdw>
                </a:effectLst>
              </a:rPr>
              <a:t> on the south wall.   </a:t>
            </a:r>
          </a:p>
          <a:p>
            <a:r>
              <a:rPr lang="en-US" altLang="en-US" dirty="0">
                <a:solidFill>
                  <a:schemeClr val="bg1"/>
                </a:solidFill>
                <a:effectLst>
                  <a:outerShdw blurRad="38100" dist="38100" dir="2700000" algn="tl">
                    <a:srgbClr val="000000">
                      <a:alpha val="43137"/>
                    </a:srgbClr>
                  </a:outerShdw>
                </a:effectLst>
              </a:rPr>
              <a:t>Actual tiles 8” x varying lengths  </a:t>
            </a:r>
          </a:p>
          <a:p>
            <a:endParaRPr lang="en-US" dirty="0"/>
          </a:p>
        </p:txBody>
      </p:sp>
    </p:spTree>
    <p:extLst>
      <p:ext uri="{BB962C8B-B14F-4D97-AF65-F5344CB8AC3E}">
        <p14:creationId xmlns:p14="http://schemas.microsoft.com/office/powerpoint/2010/main" val="18975334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Iran is facing a wave of internal turmoil and covert attacks that are undermining the radical regime's nefarious plans. Even as the violence escalates, hope is rising among Iranian citizens who are finding salvation in Messiah Yeshua.</a:t>
            </a:r>
          </a:p>
        </p:txBody>
      </p:sp>
    </p:spTree>
    <p:extLst>
      <p:ext uri="{BB962C8B-B14F-4D97-AF65-F5344CB8AC3E}">
        <p14:creationId xmlns:p14="http://schemas.microsoft.com/office/powerpoint/2010/main" val="4593991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Whether it's the exploding coronavirus, mysterious fires at nuclear and military facilities or protests, Iran's ruling Islamic clerics are facing unprecedented challenges as the regime tries to maintain an iron grip on the nation.</a:t>
            </a:r>
          </a:p>
        </p:txBody>
      </p:sp>
    </p:spTree>
    <p:extLst>
      <p:ext uri="{BB962C8B-B14F-4D97-AF65-F5344CB8AC3E}">
        <p14:creationId xmlns:p14="http://schemas.microsoft.com/office/powerpoint/2010/main" val="29942107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20000"/>
          </a:bodyPr>
          <a:lstStyle/>
          <a:p>
            <a:pPr marL="0" indent="0">
              <a:lnSpc>
                <a:spcPct val="90000"/>
              </a:lnSpc>
              <a:buNone/>
            </a:pPr>
            <a:r>
              <a:rPr lang="en-US" altLang="en-US" dirty="0">
                <a:solidFill>
                  <a:schemeClr val="bg1"/>
                </a:solidFill>
              </a:rPr>
              <a:t>from one of the Messianic rabbis, Joe Bell.  </a:t>
            </a:r>
          </a:p>
          <a:p>
            <a:pPr marL="0" indent="0">
              <a:lnSpc>
                <a:spcPct val="90000"/>
              </a:lnSpc>
              <a:buNone/>
            </a:pPr>
            <a:r>
              <a:rPr lang="en-US" altLang="en-US" dirty="0">
                <a:solidFill>
                  <a:schemeClr val="bg1"/>
                </a:solidFill>
              </a:rPr>
              <a:t>I believe that God gave me a word about </a:t>
            </a:r>
            <a:r>
              <a:rPr lang="en-US" altLang="en-US" dirty="0" err="1">
                <a:solidFill>
                  <a:schemeClr val="bg1"/>
                </a:solidFill>
              </a:rPr>
              <a:t>Parsha</a:t>
            </a:r>
            <a:r>
              <a:rPr lang="en-US" altLang="en-US" dirty="0">
                <a:solidFill>
                  <a:schemeClr val="bg1"/>
                </a:solidFill>
              </a:rPr>
              <a:t> </a:t>
            </a:r>
            <a:r>
              <a:rPr lang="en-US" altLang="en-US" dirty="0" err="1">
                <a:solidFill>
                  <a:schemeClr val="bg1"/>
                </a:solidFill>
              </a:rPr>
              <a:t>Korach</a:t>
            </a:r>
            <a:r>
              <a:rPr lang="en-US" altLang="en-US" dirty="0">
                <a:solidFill>
                  <a:schemeClr val="bg1"/>
                </a:solidFill>
              </a:rPr>
              <a:t> and </a:t>
            </a:r>
            <a:r>
              <a:rPr lang="en-US" altLang="en-US" dirty="0" err="1">
                <a:solidFill>
                  <a:schemeClr val="bg1"/>
                </a:solidFill>
              </a:rPr>
              <a:t>Parsha</a:t>
            </a:r>
            <a:r>
              <a:rPr lang="en-US" altLang="en-US" dirty="0">
                <a:solidFill>
                  <a:schemeClr val="bg1"/>
                </a:solidFill>
              </a:rPr>
              <a:t> </a:t>
            </a:r>
            <a:r>
              <a:rPr lang="en-US" altLang="en-US" dirty="0" err="1">
                <a:solidFill>
                  <a:schemeClr val="bg1"/>
                </a:solidFill>
              </a:rPr>
              <a:t>Pinchas</a:t>
            </a:r>
            <a:r>
              <a:rPr lang="en-US" altLang="en-US" dirty="0">
                <a:solidFill>
                  <a:schemeClr val="bg1"/>
                </a:solidFill>
              </a:rPr>
              <a:t>. If President Trump and Mike Pence get on their faces and </a:t>
            </a:r>
            <a:r>
              <a:rPr lang="en-US" altLang="en-US" dirty="0">
                <a:solidFill>
                  <a:srgbClr val="FFFF99"/>
                </a:solidFill>
              </a:rPr>
              <a:t>forgive the haters, looters, rioters, media, congress</a:t>
            </a:r>
            <a:r>
              <a:rPr lang="en-US" altLang="en-US" dirty="0">
                <a:solidFill>
                  <a:schemeClr val="bg1"/>
                </a:solidFill>
              </a:rPr>
              <a:t>, etc. and ask God to take COVID-19. I believe that by virtue of President Trump’s office and power, God will hear and act. </a:t>
            </a:r>
          </a:p>
        </p:txBody>
      </p:sp>
    </p:spTree>
    <p:extLst>
      <p:ext uri="{BB962C8B-B14F-4D97-AF65-F5344CB8AC3E}">
        <p14:creationId xmlns:p14="http://schemas.microsoft.com/office/powerpoint/2010/main" val="15975062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Maybe if the government repents of its historic violence against the Indians and the Blacks, we can be released from the plague of COVID.  This is what King David had to do because of King Saul's violence when there was a plague in Israel.  Tisha </a:t>
            </a:r>
            <a:r>
              <a:rPr lang="en-US" altLang="en-US" dirty="0" err="1">
                <a:solidFill>
                  <a:schemeClr val="bg1"/>
                </a:solidFill>
              </a:rPr>
              <a:t>B’Av</a:t>
            </a:r>
            <a:endParaRPr lang="en-US" altLang="en-US" dirty="0">
              <a:solidFill>
                <a:schemeClr val="bg1"/>
              </a:solidFill>
            </a:endParaRPr>
          </a:p>
        </p:txBody>
      </p:sp>
    </p:spTree>
    <p:extLst>
      <p:ext uri="{BB962C8B-B14F-4D97-AF65-F5344CB8AC3E}">
        <p14:creationId xmlns:p14="http://schemas.microsoft.com/office/powerpoint/2010/main" val="13934695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511175" indent="-511175">
              <a:lnSpc>
                <a:spcPct val="90000"/>
              </a:lnSpc>
              <a:buFont typeface="+mj-lt"/>
              <a:buAutoNum type="arabicPeriod"/>
            </a:pPr>
            <a:r>
              <a:rPr lang="en-US" altLang="en-US" dirty="0">
                <a:solidFill>
                  <a:schemeClr val="bg1"/>
                </a:solidFill>
              </a:rPr>
              <a:t>Called to holiness.</a:t>
            </a:r>
          </a:p>
          <a:p>
            <a:pPr marL="511175" indent="-511175">
              <a:lnSpc>
                <a:spcPct val="90000"/>
              </a:lnSpc>
              <a:buFont typeface="+mj-lt"/>
              <a:buAutoNum type="arabicPeriod"/>
            </a:pPr>
            <a:r>
              <a:rPr lang="en-US" altLang="en-US" dirty="0"/>
              <a:t>Called to service.</a:t>
            </a:r>
          </a:p>
          <a:p>
            <a:pPr marL="511175" indent="-511175">
              <a:lnSpc>
                <a:spcPct val="90000"/>
              </a:lnSpc>
              <a:buFont typeface="+mj-lt"/>
              <a:buAutoNum type="arabicPeriod"/>
            </a:pPr>
            <a:r>
              <a:rPr lang="en-US" altLang="en-US" dirty="0">
                <a:solidFill>
                  <a:schemeClr val="bg1"/>
                </a:solidFill>
              </a:rPr>
              <a:t>Called to identity.</a:t>
            </a:r>
          </a:p>
          <a:p>
            <a:pPr marL="511175" indent="-511175">
              <a:lnSpc>
                <a:spcPct val="90000"/>
              </a:lnSpc>
              <a:buFont typeface="+mj-lt"/>
              <a:buAutoNum type="arabicPeriod"/>
            </a:pPr>
            <a:r>
              <a:rPr lang="en-US" altLang="en-US" dirty="0"/>
              <a:t>Called to destiny.</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32986623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3290981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4267200" cy="4933950"/>
          </a:xfrm>
        </p:spPr>
        <p:txBody>
          <a:bodyPr>
            <a:normAutofit/>
          </a:bodyPr>
          <a:lstStyle/>
          <a:p>
            <a:pPr marL="0" indent="0">
              <a:lnSpc>
                <a:spcPct val="90000"/>
              </a:lnSpc>
              <a:buNone/>
            </a:pPr>
            <a:r>
              <a:rPr lang="en-US" altLang="en-US" dirty="0">
                <a:solidFill>
                  <a:schemeClr val="bg1"/>
                </a:solidFill>
              </a:rPr>
              <a:t> But not as rough textured.</a:t>
            </a:r>
          </a:p>
        </p:txBody>
      </p:sp>
      <p:pic>
        <p:nvPicPr>
          <p:cNvPr id="1026" name="Picture 2">
            <a:extLst>
              <a:ext uri="{FF2B5EF4-FFF2-40B4-BE49-F238E27FC236}">
                <a16:creationId xmlns:a16="http://schemas.microsoft.com/office/drawing/2014/main" id="{7C0341FD-A1A8-4554-A917-5C680EF7A0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1837" y="209550"/>
            <a:ext cx="36576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829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75AC2D-852F-4ED3-AE57-767F84FB22D9}"/>
              </a:ext>
            </a:extLst>
          </p:cNvPr>
          <p:cNvPicPr>
            <a:picLocks noChangeAspect="1"/>
          </p:cNvPicPr>
          <p:nvPr/>
        </p:nvPicPr>
        <p:blipFill>
          <a:blip r:embed="rId3"/>
          <a:stretch>
            <a:fillRect/>
          </a:stretch>
        </p:blipFill>
        <p:spPr>
          <a:xfrm>
            <a:off x="350838" y="478137"/>
            <a:ext cx="8013693" cy="4549175"/>
          </a:xfrm>
          <a:prstGeom prst="rect">
            <a:avLst/>
          </a:prstGeom>
        </p:spPr>
      </p:pic>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350838" y="478136"/>
            <a:ext cx="8013693" cy="4549175"/>
          </a:xfrm>
        </p:spPr>
        <p:txBody>
          <a:bodyPr/>
          <a:lstStyle/>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spcBef>
                <a:spcPct val="0"/>
              </a:spcBef>
            </a:pPr>
            <a:endParaRPr lang="en-US" altLang="en-US" sz="2400" dirty="0">
              <a:solidFill>
                <a:srgbClr val="00B0F0"/>
              </a:solidFill>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spcBef>
                <a:spcPct val="0"/>
              </a:spcBef>
            </a:pPr>
            <a:r>
              <a:rPr lang="en-US" altLang="en-US" sz="3200" dirty="0">
                <a:solidFill>
                  <a:schemeClr val="tx1"/>
                </a:solidFill>
                <a:effectLst>
                  <a:outerShdw blurRad="38100" dist="38100" dir="2700000" algn="tl">
                    <a:srgbClr val="000000">
                      <a:alpha val="43137"/>
                    </a:srgbClr>
                  </a:outerShdw>
                </a:effectLst>
                <a:latin typeface="Arial Rounded MT Bold" panose="020F0704030504030204" pitchFamily="34" charset="0"/>
                <a:cs typeface="Vilna" pitchFamily="2" charset="-79"/>
              </a:rPr>
              <a:t>Letter to the Messianic Jews</a:t>
            </a:r>
          </a:p>
          <a:p>
            <a:pPr>
              <a:spcBef>
                <a:spcPct val="0"/>
              </a:spcBef>
            </a:pPr>
            <a:r>
              <a:rPr lang="en-US" altLang="en-US" sz="3200" dirty="0">
                <a:solidFill>
                  <a:schemeClr val="tx1"/>
                </a:solidFill>
                <a:effectLst>
                  <a:outerShdw blurRad="38100" dist="38100" dir="2700000" algn="tl">
                    <a:srgbClr val="000000">
                      <a:alpha val="43137"/>
                    </a:srgbClr>
                  </a:outerShdw>
                </a:effectLst>
                <a:latin typeface="Arial Rounded MT Bold" panose="020F0704030504030204" pitchFamily="34" charset="0"/>
                <a:cs typeface="Vilna" pitchFamily="2" charset="-79"/>
              </a:rPr>
              <a:t> [Hebrews] MJ 5.4-6</a:t>
            </a:r>
          </a:p>
          <a:p>
            <a:pPr>
              <a:spcBef>
                <a:spcPct val="0"/>
              </a:spcBef>
            </a:pPr>
            <a:r>
              <a:rPr lang="en-US" altLang="en-US" sz="4400" dirty="0">
                <a:solidFill>
                  <a:schemeClr val="tx1"/>
                </a:solidFill>
                <a:effectLst>
                  <a:outerShdw blurRad="38100" dist="38100" dir="2700000" algn="tl">
                    <a:srgbClr val="000000">
                      <a:alpha val="43137"/>
                    </a:srgbClr>
                  </a:outerShdw>
                </a:effectLst>
                <a:latin typeface="Arial Rounded MT Bold" panose="020F0704030504030204" pitchFamily="34" charset="0"/>
                <a:cs typeface="Vilna" pitchFamily="2" charset="-79"/>
              </a:rPr>
              <a:t>Called of G-d</a:t>
            </a:r>
          </a:p>
        </p:txBody>
      </p:sp>
      <p:sp>
        <p:nvSpPr>
          <p:cNvPr id="4" name="TextBox 3">
            <a:extLst>
              <a:ext uri="{FF2B5EF4-FFF2-40B4-BE49-F238E27FC236}">
                <a16:creationId xmlns:a16="http://schemas.microsoft.com/office/drawing/2014/main" id="{13B7B60D-52BF-4838-9C40-F28E5B3251C6}"/>
              </a:ext>
            </a:extLst>
          </p:cNvPr>
          <p:cNvSpPr txBox="1"/>
          <p:nvPr/>
        </p:nvSpPr>
        <p:spPr>
          <a:xfrm>
            <a:off x="3931023" y="2124635"/>
            <a:ext cx="914400" cy="91440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endParaRPr>
          </a:p>
        </p:txBody>
      </p:sp>
      <p:sp>
        <p:nvSpPr>
          <p:cNvPr id="5" name="TextBox 4">
            <a:extLst>
              <a:ext uri="{FF2B5EF4-FFF2-40B4-BE49-F238E27FC236}">
                <a16:creationId xmlns:a16="http://schemas.microsoft.com/office/drawing/2014/main" id="{423EC5B3-1B4B-4BF8-9C50-C2F882AAF008}"/>
              </a:ext>
            </a:extLst>
          </p:cNvPr>
          <p:cNvSpPr txBox="1"/>
          <p:nvPr/>
        </p:nvSpPr>
        <p:spPr>
          <a:xfrm>
            <a:off x="3931023" y="2124635"/>
            <a:ext cx="914400" cy="91440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58739220"/>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128440</TotalTime>
  <Words>5401</Words>
  <Application>Microsoft Office PowerPoint</Application>
  <PresentationFormat>Custom</PresentationFormat>
  <Paragraphs>443</Paragraphs>
  <Slides>75</Slides>
  <Notes>75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75</vt:i4>
      </vt:variant>
    </vt:vector>
  </HeadingPairs>
  <TitlesOfParts>
    <vt:vector size="80" baseType="lpstr">
      <vt:lpstr>Arial</vt:lpstr>
      <vt:lpstr>Arial Rounded MT Bold</vt:lpstr>
      <vt:lpstr>David</vt:lpstr>
      <vt:lpstr>Helvetica</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3736</cp:revision>
  <dcterms:created xsi:type="dcterms:W3CDTF">2006-04-21T19:34:43Z</dcterms:created>
  <dcterms:modified xsi:type="dcterms:W3CDTF">2020-07-25T14:02:30Z</dcterms:modified>
</cp:coreProperties>
</file>