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Lst>
  <p:notesMasterIdLst>
    <p:notesMasterId r:id="rId117"/>
  </p:notesMasterIdLst>
  <p:handoutMasterIdLst>
    <p:handoutMasterId r:id="rId118"/>
  </p:handoutMasterIdLst>
  <p:sldIdLst>
    <p:sldId id="2045" r:id="rId3"/>
    <p:sldId id="61633" r:id="rId4"/>
    <p:sldId id="61620" r:id="rId5"/>
    <p:sldId id="61618" r:id="rId6"/>
    <p:sldId id="61628" r:id="rId7"/>
    <p:sldId id="61634" r:id="rId8"/>
    <p:sldId id="61621" r:id="rId9"/>
    <p:sldId id="61624" r:id="rId10"/>
    <p:sldId id="61625" r:id="rId11"/>
    <p:sldId id="61614" r:id="rId12"/>
    <p:sldId id="61631" r:id="rId13"/>
    <p:sldId id="61638" r:id="rId14"/>
    <p:sldId id="61632" r:id="rId15"/>
    <p:sldId id="61617" r:id="rId16"/>
    <p:sldId id="61643" r:id="rId17"/>
    <p:sldId id="61645" r:id="rId18"/>
    <p:sldId id="61622" r:id="rId19"/>
    <p:sldId id="61641" r:id="rId20"/>
    <p:sldId id="61657" r:id="rId21"/>
    <p:sldId id="61656" r:id="rId22"/>
    <p:sldId id="61639" r:id="rId23"/>
    <p:sldId id="61711" r:id="rId24"/>
    <p:sldId id="61648" r:id="rId25"/>
    <p:sldId id="61649" r:id="rId26"/>
    <p:sldId id="61616" r:id="rId27"/>
    <p:sldId id="61650" r:id="rId28"/>
    <p:sldId id="61651" r:id="rId29"/>
    <p:sldId id="61698" r:id="rId30"/>
    <p:sldId id="61652" r:id="rId31"/>
    <p:sldId id="61674" r:id="rId32"/>
    <p:sldId id="61653" r:id="rId33"/>
    <p:sldId id="61705" r:id="rId34"/>
    <p:sldId id="61655" r:id="rId35"/>
    <p:sldId id="61654" r:id="rId36"/>
    <p:sldId id="61673" r:id="rId37"/>
    <p:sldId id="61527" r:id="rId38"/>
    <p:sldId id="61644" r:id="rId39"/>
    <p:sldId id="61642" r:id="rId40"/>
    <p:sldId id="61647" r:id="rId41"/>
    <p:sldId id="61646" r:id="rId42"/>
    <p:sldId id="61676" r:id="rId43"/>
    <p:sldId id="61637" r:id="rId44"/>
    <p:sldId id="61602" r:id="rId45"/>
    <p:sldId id="61677" r:id="rId46"/>
    <p:sldId id="61661" r:id="rId47"/>
    <p:sldId id="683" r:id="rId48"/>
    <p:sldId id="671" r:id="rId49"/>
    <p:sldId id="1992" r:id="rId50"/>
    <p:sldId id="61658" r:id="rId51"/>
    <p:sldId id="61660" r:id="rId52"/>
    <p:sldId id="61636" r:id="rId53"/>
    <p:sldId id="61659" r:id="rId54"/>
    <p:sldId id="1991" r:id="rId55"/>
    <p:sldId id="61669" r:id="rId56"/>
    <p:sldId id="61600" r:id="rId57"/>
    <p:sldId id="61665" r:id="rId58"/>
    <p:sldId id="61668" r:id="rId59"/>
    <p:sldId id="61590" r:id="rId60"/>
    <p:sldId id="61666" r:id="rId61"/>
    <p:sldId id="61667" r:id="rId62"/>
    <p:sldId id="61683" r:id="rId63"/>
    <p:sldId id="61684" r:id="rId64"/>
    <p:sldId id="61679" r:id="rId65"/>
    <p:sldId id="61623" r:id="rId66"/>
    <p:sldId id="61685" r:id="rId67"/>
    <p:sldId id="61662" r:id="rId68"/>
    <p:sldId id="61663" r:id="rId69"/>
    <p:sldId id="61627" r:id="rId70"/>
    <p:sldId id="61611" r:id="rId71"/>
    <p:sldId id="61664" r:id="rId72"/>
    <p:sldId id="61670" r:id="rId73"/>
    <p:sldId id="61606" r:id="rId74"/>
    <p:sldId id="61605" r:id="rId75"/>
    <p:sldId id="61626" r:id="rId76"/>
    <p:sldId id="61610" r:id="rId77"/>
    <p:sldId id="61712" r:id="rId78"/>
    <p:sldId id="61686" r:id="rId79"/>
    <p:sldId id="61678" r:id="rId80"/>
    <p:sldId id="61680" r:id="rId81"/>
    <p:sldId id="61681" r:id="rId82"/>
    <p:sldId id="61682" r:id="rId83"/>
    <p:sldId id="61612" r:id="rId84"/>
    <p:sldId id="61604" r:id="rId85"/>
    <p:sldId id="61671" r:id="rId86"/>
    <p:sldId id="61692" r:id="rId87"/>
    <p:sldId id="61688" r:id="rId88"/>
    <p:sldId id="61687" r:id="rId89"/>
    <p:sldId id="61690" r:id="rId90"/>
    <p:sldId id="61528" r:id="rId91"/>
    <p:sldId id="61530" r:id="rId92"/>
    <p:sldId id="61696" r:id="rId93"/>
    <p:sldId id="61695" r:id="rId94"/>
    <p:sldId id="61450" r:id="rId95"/>
    <p:sldId id="61613" r:id="rId96"/>
    <p:sldId id="61615" r:id="rId97"/>
    <p:sldId id="61697" r:id="rId98"/>
    <p:sldId id="61609" r:id="rId99"/>
    <p:sldId id="61704" r:id="rId100"/>
    <p:sldId id="61702" r:id="rId101"/>
    <p:sldId id="61689" r:id="rId102"/>
    <p:sldId id="61693" r:id="rId103"/>
    <p:sldId id="61607" r:id="rId104"/>
    <p:sldId id="61699" r:id="rId105"/>
    <p:sldId id="61700" r:id="rId106"/>
    <p:sldId id="61603" r:id="rId107"/>
    <p:sldId id="61691" r:id="rId108"/>
    <p:sldId id="61629" r:id="rId109"/>
    <p:sldId id="61701" r:id="rId110"/>
    <p:sldId id="61451" r:id="rId111"/>
    <p:sldId id="61710" r:id="rId112"/>
    <p:sldId id="61706" r:id="rId113"/>
    <p:sldId id="61526" r:id="rId114"/>
    <p:sldId id="61709" r:id="rId115"/>
    <p:sldId id="256" r:id="rId116"/>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405" autoAdjust="0"/>
    <p:restoredTop sz="90299" autoAdjust="0"/>
  </p:normalViewPr>
  <p:slideViewPr>
    <p:cSldViewPr>
      <p:cViewPr varScale="1">
        <p:scale>
          <a:sx n="107" d="100"/>
          <a:sy n="107" d="100"/>
        </p:scale>
        <p:origin x="126" y="378"/>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5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Declaration of Spiritual Independence Mt 18.15-17</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July 4, 2020  5780</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Declaration of Spiritual Independence Mt 18.15-17</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July 4, 2020  5780</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charismanews.com/opinion/in-the-line-of-fire/81719-what-are-you-going-to-do-when-they-come-for-you?utm_source=In%20the%20Line%20of%20Fire&amp;utm_medium=email&amp;utm_content=subscriber_id:5194514&amp;utm_campaign=Blogger%20-%20Michael%20Brown%20-%202020-07-01"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harismanews.com/opinion/in-the-line-of-fire/81719-what-are-you-going-to-do-when-they-come-for-you?utm_source=In%20the%20Line%20of%20Fire&amp;utm_medium=email&amp;utm_content=subscriber_id:5194514&amp;utm_campaign=Blogger%20-%20Michael%20Brown%20-%202020-07-01"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charismanews.com/opinion/in-the-line-of-fire/81719-what-are-you-going-to-do-when-they-come-for-you?utm_source=In%20the%20Line%20of%20Fire&amp;utm_medium=email&amp;utm_content=subscriber_id:5194514&amp;utm_campaign=Blogger%20-%20Michael%20Brown%20-%202020-07-01"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charismanews.com/opinion/in-the-line-of-fire/81719-what-are-you-going-to-do-when-they-come-for-you?utm_source=In%20the%20Line%20of%20Fire&amp;utm_medium=email&amp;utm_content=subscriber_id:5194514&amp;utm_campaign=Blogger%20-%20Michael%20Brown%20-%202020-07-01"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youtube.com/watch?v=iXK_xZbuuJI&amp;feature=youtu.be"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aQvxFZTpdY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aQvxFZTpdYE&amp;feature=youtu.b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rchives.gov/founding-docs/declaration-transcrip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peguissurrendertrust.com/our-history/"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nationalpost.com/news/Historic+aboriginal+land+claim+settlement+fails/1216658/story.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peguissurrendertrust.com/our-history/"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eguisfirstnation.ca/about/surrender-claim-trus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Indian_Removal_Act"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n.wikipedia.org/wiki/Indian_Removal_Act"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n.wikipedia.org/wiki/Indian_Removal_Act"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Trail_of_Tear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n.wikipedia.org/wiki/Trail_of_Tear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n.wikipedia.org/wiki/Trail_of_Tear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nlm.nih.gov/nativevoices/timeline/229.html"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nlm.nih.gov/nativevoices/assets/timeline/000/000/236/236_w_full.jp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nlm.nih.gov/nativevoices/timeline/229.htm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nlm.nih.gov/nativevoices/timeline/230.htm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gbs.edu/wp-content/uploads/2020/01/Gods-Revivalist-2020-JAN-FEB-web.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gbs.edu/wp-content/uploads/2020/01/Gods-Revivalist-2020-JAN-FEB-web.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gbs.edu/wp-content/uploads/2020/01/Gods-Revivalist-2020-JAN-FEB-web.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gbs.edu/wp-content/uploads/2020/01/Gods-Revivalist-2020-JAN-FEB-web.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gbs.edu/wp-content/uploads/2020/01/Gods-Revivalist-2020-JAN-FEB-web.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jewishjewels.org/news-letters/unity-in-the-body-of-messiah/"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jewishjewels.org/news-letters/unity-in-the-body-of-messiah/"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en.wikipedia.org/wiki/Ku_Klux_Klan"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georgiaencyclopedia.org/articles/history-archaeology/leo-frank-case"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georgiaencyclopedia.org/articles/history-archaeology/leo-frank-case"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georgiaencyclopedia.org/articles/history-archaeology/leo-frank-cas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vfinews.com/en/news/june-30-2020/tear-them-down-activist-shaun-king-calls-to-remove?subscribed=true&amp;utm_source=VFI+News+-+English&amp;utm_campaign=81e464b91b-EMAIL_CAMPAIGN_2020_06_30_07_00&amp;utm_medium=email&amp;utm_term=0_c414809724-81e464b91b-148559991&amp;mc_cid=81e464b91b&amp;mc_eid=%5bUNIQID%5d"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Declaration of Spiritual Independence Mt 18.15-17</a:t>
            </a:r>
          </a:p>
        </p:txBody>
      </p:sp>
      <p:sp>
        <p:nvSpPr>
          <p:cNvPr id="5" name="Rectangle 3"/>
          <p:cNvSpPr>
            <a:spLocks noGrp="1" noChangeArrowheads="1"/>
          </p:cNvSpPr>
          <p:nvPr>
            <p:ph type="dt" idx="1"/>
          </p:nvPr>
        </p:nvSpPr>
        <p:spPr>
          <a:ln/>
        </p:spPr>
        <p:txBody>
          <a:bodyPr/>
          <a:lstStyle/>
          <a:p>
            <a:r>
              <a:rPr lang="en-US" altLang="en-US">
                <a:solidFill>
                  <a:prstClr val="white"/>
                </a:solidFill>
              </a:rPr>
              <a:t>July 4, 2020  5780</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2879016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https://www.charismanews.com/opinion/in-the-line-of-fire/81719-what-are-you-going-to-do-when-they-come-for-you?utm_source=In%20the%20Line%20of%20Fire&amp;utm_medium=email&amp;utm_content=subscriber_id:5194514&amp;utm_campaign=Blogger%20-%20Michael%20Brown%20-%202020-07-01</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31232497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https://www.charismanews.com/opinion/in-the-line-of-fire/81719-what-are-you-going-to-do-when-they-come-for-you?utm_source=In%20the%20Line%20of%20Fire&amp;utm_medium=email&amp;utm_content=subscriber_id:5194514&amp;utm_campaign=Blogger%20-%20Michael%20Brown%20-%202020-07-01</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16747354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https://www.charismanews.com/opinion/in-the-line-of-fire/81719-what-are-you-going-to-do-when-they-come-for-you?utm_source=In%20the%20Line%20of%20Fire&amp;utm_medium=email&amp;utm_content=subscriber_id:5194514&amp;utm_campaign=Blogger%20-%20Michael%20Brown%20-%202020-07-01</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2552650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https://www.charismanews.com/opinion/in-the-line-of-fire/81719-what-are-you-going-to-do-when-they-come-for-you?utm_source=In%20the%20Line%20of%20Fire&amp;utm_medium=email&amp;utm_content=subscriber_id:5194514&amp;utm_campaign=Blogger%20-%20Michael%20Brown%20-%202020-07-01</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105</a:t>
            </a:fld>
            <a:endParaRPr lang="en-US" altLang="en-US"/>
          </a:p>
        </p:txBody>
      </p:sp>
    </p:spTree>
    <p:extLst>
      <p:ext uri="{BB962C8B-B14F-4D97-AF65-F5344CB8AC3E}">
        <p14:creationId xmlns:p14="http://schemas.microsoft.com/office/powerpoint/2010/main" val="38216840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9845372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29233295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Examine our hearts.   What is our inner reaction to people of color?  </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3521144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 or without the cong.  Caring for Kids program</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1707754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110</a:t>
            </a:fld>
            <a:endParaRPr lang="en-US" altLang="en-US"/>
          </a:p>
        </p:txBody>
      </p:sp>
    </p:spTree>
    <p:extLst>
      <p:ext uri="{BB962C8B-B14F-4D97-AF65-F5344CB8AC3E}">
        <p14:creationId xmlns:p14="http://schemas.microsoft.com/office/powerpoint/2010/main" val="11972361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can’t control our inner impulses, but we can control their expression.  Skin color reaction.  Then the Ruakh will give us LIFE in these areas.</a:t>
            </a:r>
          </a:p>
          <a:p>
            <a:endParaRPr lang="en-US" b="1" dirty="0"/>
          </a:p>
          <a:p>
            <a:r>
              <a:rPr lang="en-US" b="1" dirty="0"/>
              <a:t>Help with all the above…</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111</a:t>
            </a:fld>
            <a:endParaRPr lang="en-US" altLang="en-US"/>
          </a:p>
        </p:txBody>
      </p:sp>
    </p:spTree>
    <p:extLst>
      <p:ext uri="{BB962C8B-B14F-4D97-AF65-F5344CB8AC3E}">
        <p14:creationId xmlns:p14="http://schemas.microsoft.com/office/powerpoint/2010/main" val="146588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Irredeemably divisive and complaining</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23737228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https://www.youtube.com/watch?v=iXK_xZbuuJI&amp;feature=youtu.be</a:t>
            </a:r>
            <a:endParaRPr lang="en-US" dirty="0"/>
          </a:p>
          <a:p>
            <a:r>
              <a:rPr lang="en-US" dirty="0"/>
              <a:t>Or </a:t>
            </a:r>
          </a:p>
          <a:p>
            <a:r>
              <a:rPr lang="en-US" dirty="0"/>
              <a:t>https://youtu.be/iXK_xZbuuJI  </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112</a:t>
            </a:fld>
            <a:endParaRPr lang="en-US" altLang="en-US"/>
          </a:p>
        </p:txBody>
      </p:sp>
    </p:spTree>
    <p:extLst>
      <p:ext uri="{BB962C8B-B14F-4D97-AF65-F5344CB8AC3E}">
        <p14:creationId xmlns:p14="http://schemas.microsoft.com/office/powerpoint/2010/main" val="31433099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114</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Contentiousness, sexual profligacy, greed, idolatry, slander, drunkenness, swindler</a:t>
            </a:r>
          </a:p>
          <a:p>
            <a:endParaRPr lang="en-US" b="1" dirty="0"/>
          </a:p>
          <a:p>
            <a:r>
              <a:rPr lang="en-US" b="1" dirty="0"/>
              <a:t>Go through all the procedures and spirit of love and restoration and body re-building</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228003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311880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57673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61277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1045075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295361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588041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108217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chemeClr val="bg1"/>
                </a:solidFill>
                <a:hlinkClick r:id="rId3"/>
              </a:rPr>
              <a:t>https://youtu.be/aQvxFZTpdYE</a:t>
            </a:r>
            <a:endParaRPr lang="en-US" altLang="en-US" dirty="0">
              <a:solidFill>
                <a:schemeClr val="bg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4"/>
              </a:rPr>
              <a:t>https://www.youtube.com/watch?v=aQvxFZTpdYE&amp;feature=youtu.be</a:t>
            </a:r>
            <a:endParaRPr lang="en-US" altLang="en-US" dirty="0">
              <a:solidFill>
                <a:schemeClr val="bg1"/>
              </a:solidFill>
            </a:endParaRPr>
          </a:p>
          <a:p>
            <a:r>
              <a:rPr lang="en-US" dirty="0"/>
              <a:t>2:50</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3408901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48565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8388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2741228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101547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Threw a monkey wrench into the gears and wheels of governmental processes.</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243980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77104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5462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5561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Boston massacre.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47971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7389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Painted 42 years after the event.   Apparently the painter knew the styles and décor of the day.</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2880719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36195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37199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1837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93226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9579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#17 We’ll come back to</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89760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2923924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3026575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is an adjective, not a proper noun.</a:t>
            </a:r>
          </a:p>
          <a:p>
            <a:r>
              <a:rPr lang="en-US" dirty="0"/>
              <a:t>separation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62026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6642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United was an adjective then, not a proper noun</a:t>
            </a:r>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569451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Cheer!</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350089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2665297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49499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https://www.archives.gov/founding-docs/declaration-transcript</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3382690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personal story, partially told last week…</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2734039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am a woke Wolkenfeld.</a:t>
            </a:r>
          </a:p>
          <a:p>
            <a:r>
              <a:rPr lang="en-US" dirty="0"/>
              <a:t>Where is Winnipeg?</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3125945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F62D920-F464-46D8-A5F7-C67A41F36B6B}"/>
              </a:ext>
            </a:extLst>
          </p:cNvPr>
          <p:cNvSpPr>
            <a:spLocks noGrp="1" noChangeArrowheads="1"/>
          </p:cNvSpPr>
          <p:nvPr>
            <p:ph type="hdr"/>
          </p:nvPr>
        </p:nvSpPr>
        <p:spPr>
          <a:ln/>
        </p:spPr>
        <p:txBody>
          <a:bodyPr/>
          <a:lstStyle/>
          <a:p>
            <a:r>
              <a:rPr lang="en-US" altLang="en-US"/>
              <a:t>Mtt. 6.13 Temptation</a:t>
            </a:r>
          </a:p>
        </p:txBody>
      </p:sp>
      <p:sp>
        <p:nvSpPr>
          <p:cNvPr id="5" name="Rectangle 6">
            <a:extLst>
              <a:ext uri="{FF2B5EF4-FFF2-40B4-BE49-F238E27FC236}">
                <a16:creationId xmlns:a16="http://schemas.microsoft.com/office/drawing/2014/main" id="{19F601F4-642D-4F6D-A4E9-1F3341863234}"/>
              </a:ext>
            </a:extLst>
          </p:cNvPr>
          <p:cNvSpPr>
            <a:spLocks noGrp="1" noChangeArrowheads="1"/>
          </p:cNvSpPr>
          <p:nvPr>
            <p:ph type="dt"/>
          </p:nvPr>
        </p:nvSpPr>
        <p:spPr>
          <a:ln/>
        </p:spPr>
        <p:txBody>
          <a:bodyPr/>
          <a:lstStyle/>
          <a:p>
            <a:r>
              <a:rPr lang="en-US" altLang="en-US"/>
              <a:t>Dec 27 2014 5775</a:t>
            </a:r>
          </a:p>
        </p:txBody>
      </p:sp>
      <p:sp>
        <p:nvSpPr>
          <p:cNvPr id="7" name="Rectangle 10">
            <a:extLst>
              <a:ext uri="{FF2B5EF4-FFF2-40B4-BE49-F238E27FC236}">
                <a16:creationId xmlns:a16="http://schemas.microsoft.com/office/drawing/2014/main" id="{66FE850E-775F-4707-9A21-F69E5ACEFD27}"/>
              </a:ext>
            </a:extLst>
          </p:cNvPr>
          <p:cNvSpPr>
            <a:spLocks noGrp="1" noChangeArrowheads="1"/>
          </p:cNvSpPr>
          <p:nvPr>
            <p:ph type="sldNum"/>
          </p:nvPr>
        </p:nvSpPr>
        <p:spPr>
          <a:ln/>
        </p:spPr>
        <p:txBody>
          <a:bodyPr/>
          <a:lstStyle/>
          <a:p>
            <a:fld id="{577ED0EB-81BC-448C-AF03-D0DC4B8CF9BB}" type="slidenum">
              <a:rPr lang="en-US" altLang="en-US"/>
              <a:pPr/>
              <a:t>46</a:t>
            </a:fld>
            <a:endParaRPr lang="en-US" altLang="en-US"/>
          </a:p>
        </p:txBody>
      </p:sp>
      <p:sp>
        <p:nvSpPr>
          <p:cNvPr id="1549314" name="Rectangle 2">
            <a:extLst>
              <a:ext uri="{FF2B5EF4-FFF2-40B4-BE49-F238E27FC236}">
                <a16:creationId xmlns:a16="http://schemas.microsoft.com/office/drawing/2014/main" id="{BC958E41-A83B-465B-A891-3B2F066AAD88}"/>
              </a:ext>
            </a:extLst>
          </p:cNvPr>
          <p:cNvSpPr>
            <a:spLocks noGrp="1" noRot="1" noChangeAspect="1" noChangeArrowheads="1" noTextEdit="1"/>
          </p:cNvSpPr>
          <p:nvPr>
            <p:ph type="sldImg"/>
          </p:nvPr>
        </p:nvSpPr>
        <p:spPr>
          <a:xfrm>
            <a:off x="203200" y="304800"/>
            <a:ext cx="6502400" cy="3810000"/>
          </a:xfrm>
          <a:ln/>
        </p:spPr>
      </p:sp>
      <p:sp>
        <p:nvSpPr>
          <p:cNvPr id="1549315" name="Rectangle 3">
            <a:extLst>
              <a:ext uri="{FF2B5EF4-FFF2-40B4-BE49-F238E27FC236}">
                <a16:creationId xmlns:a16="http://schemas.microsoft.com/office/drawing/2014/main" id="{90BE090C-AF19-4E4E-AC81-6FCD2CA99D85}"/>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Gets to be -40° F [F and C come together that cold]</a:t>
            </a:r>
          </a:p>
          <a:p>
            <a:r>
              <a:rPr lang="en-US" altLang="en-US" sz="2000">
                <a:latin typeface="Arial Rounded MT Bold" panose="020F0704030504030204" pitchFamily="34" charset="0"/>
              </a:rPr>
              <a:t>Nevertheless, large city.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CE6BE848-084A-46ED-8FA6-7C1B7D7DB7A5}"/>
              </a:ext>
            </a:extLst>
          </p:cNvPr>
          <p:cNvSpPr>
            <a:spLocks noGrp="1" noChangeArrowheads="1"/>
          </p:cNvSpPr>
          <p:nvPr>
            <p:ph type="hdr"/>
          </p:nvPr>
        </p:nvSpPr>
        <p:spPr>
          <a:ln/>
        </p:spPr>
        <p:txBody>
          <a:bodyPr/>
          <a:lstStyle/>
          <a:p>
            <a:r>
              <a:rPr lang="en-US" altLang="en-US"/>
              <a:t>Mtt. 6.13 Temptation</a:t>
            </a:r>
          </a:p>
        </p:txBody>
      </p:sp>
      <p:sp>
        <p:nvSpPr>
          <p:cNvPr id="5" name="Rectangle 6">
            <a:extLst>
              <a:ext uri="{FF2B5EF4-FFF2-40B4-BE49-F238E27FC236}">
                <a16:creationId xmlns:a16="http://schemas.microsoft.com/office/drawing/2014/main" id="{F0CB034B-32C6-42CF-926C-24089FBC3D7B}"/>
              </a:ext>
            </a:extLst>
          </p:cNvPr>
          <p:cNvSpPr>
            <a:spLocks noGrp="1" noChangeArrowheads="1"/>
          </p:cNvSpPr>
          <p:nvPr>
            <p:ph type="dt"/>
          </p:nvPr>
        </p:nvSpPr>
        <p:spPr>
          <a:ln/>
        </p:spPr>
        <p:txBody>
          <a:bodyPr/>
          <a:lstStyle/>
          <a:p>
            <a:r>
              <a:rPr lang="en-US" altLang="en-US"/>
              <a:t>Dec 27 2014 5775</a:t>
            </a:r>
          </a:p>
        </p:txBody>
      </p:sp>
      <p:sp>
        <p:nvSpPr>
          <p:cNvPr id="7" name="Rectangle 10">
            <a:extLst>
              <a:ext uri="{FF2B5EF4-FFF2-40B4-BE49-F238E27FC236}">
                <a16:creationId xmlns:a16="http://schemas.microsoft.com/office/drawing/2014/main" id="{E58864B3-7B07-4AF1-8E2C-40DE9383FA3A}"/>
              </a:ext>
            </a:extLst>
          </p:cNvPr>
          <p:cNvSpPr>
            <a:spLocks noGrp="1" noChangeArrowheads="1"/>
          </p:cNvSpPr>
          <p:nvPr>
            <p:ph type="sldNum"/>
          </p:nvPr>
        </p:nvSpPr>
        <p:spPr>
          <a:ln/>
        </p:spPr>
        <p:txBody>
          <a:bodyPr/>
          <a:lstStyle/>
          <a:p>
            <a:fld id="{57AFC489-CA05-46F5-A49F-EC84CC22428A}" type="slidenum">
              <a:rPr lang="en-US" altLang="en-US"/>
              <a:pPr/>
              <a:t>47</a:t>
            </a:fld>
            <a:endParaRPr lang="en-US" altLang="en-US"/>
          </a:p>
        </p:txBody>
      </p:sp>
      <p:sp>
        <p:nvSpPr>
          <p:cNvPr id="1508354" name="Rectangle 2">
            <a:extLst>
              <a:ext uri="{FF2B5EF4-FFF2-40B4-BE49-F238E27FC236}">
                <a16:creationId xmlns:a16="http://schemas.microsoft.com/office/drawing/2014/main" id="{607CA314-61FA-4A70-9951-6465DD3FFF62}"/>
              </a:ext>
            </a:extLst>
          </p:cNvPr>
          <p:cNvSpPr>
            <a:spLocks noGrp="1" noRot="1" noChangeAspect="1" noChangeArrowheads="1" noTextEdit="1"/>
          </p:cNvSpPr>
          <p:nvPr>
            <p:ph type="sldImg"/>
          </p:nvPr>
        </p:nvSpPr>
        <p:spPr>
          <a:xfrm>
            <a:off x="203200" y="304800"/>
            <a:ext cx="6502400" cy="3810000"/>
          </a:xfrm>
          <a:ln/>
        </p:spPr>
      </p:sp>
      <p:sp>
        <p:nvSpPr>
          <p:cNvPr id="1508355" name="Rectangle 3">
            <a:extLst>
              <a:ext uri="{FF2B5EF4-FFF2-40B4-BE49-F238E27FC236}">
                <a16:creationId xmlns:a16="http://schemas.microsoft.com/office/drawing/2014/main" id="{DAC4515E-C576-4F40-A6F8-5DF12443DD13}"/>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Canada 2011 Census there were approximately 730,018 living in the Winnipeg Metropolitan Area</a:t>
            </a:r>
          </a:p>
          <a:p>
            <a:r>
              <a:rPr lang="en-US" altLang="en-US" sz="2000">
                <a:latin typeface="Arial Rounded MT Bold" panose="020F0704030504030204" pitchFamily="34" charset="0"/>
              </a:rPr>
              <a:t>Missionaries to the Native Canadians/ Indians 6 years.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Mtt. 10.40-42 See You see Him</a:t>
            </a:r>
            <a:endParaRPr lang="en-US" altLang="en-US" dirty="0"/>
          </a:p>
        </p:txBody>
      </p:sp>
      <p:sp>
        <p:nvSpPr>
          <p:cNvPr id="5" name="Rectangle 6"/>
          <p:cNvSpPr>
            <a:spLocks noGrp="1" noChangeArrowheads="1"/>
          </p:cNvSpPr>
          <p:nvPr>
            <p:ph type="dt"/>
          </p:nvPr>
        </p:nvSpPr>
        <p:spPr>
          <a:ln/>
        </p:spPr>
        <p:txBody>
          <a:bodyPr/>
          <a:lstStyle/>
          <a:p>
            <a:r>
              <a:rPr lang="en-US" altLang="en-US"/>
              <a:t>Mar. 13,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48</a:t>
            </a:fld>
            <a:endParaRPr lang="en-US" altLang="en-US" dirty="0"/>
          </a:p>
        </p:txBody>
      </p:sp>
      <p:sp>
        <p:nvSpPr>
          <p:cNvPr id="4451330" name="Rectangle 2"/>
          <p:cNvSpPr>
            <a:spLocks noGrp="1" noRot="1" noChangeAspect="1" noChangeArrowheads="1" noTextEdit="1"/>
          </p:cNvSpPr>
          <p:nvPr>
            <p:ph type="sldImg"/>
          </p:nvPr>
        </p:nvSpPr>
        <p:spPr>
          <a:xfrm>
            <a:off x="203200" y="304800"/>
            <a:ext cx="65024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178742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1644184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3966761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272224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Was  furrier’s mansion, built</a:t>
            </a:r>
            <a:r>
              <a:rPr lang="en-US" altLang="en-US" baseline="0" dirty="0"/>
              <a:t> 1898.  We moved in to original paint, more or less.  Series of</a:t>
            </a:r>
            <a:r>
              <a:rPr lang="en-US" altLang="en-US" dirty="0"/>
              <a:t> miracles to make house habitable. </a:t>
            </a:r>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3223427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Mtt. 10.40-42 See You see Him</a:t>
            </a:r>
            <a:endParaRPr lang="en-US" altLang="en-US" dirty="0"/>
          </a:p>
        </p:txBody>
      </p:sp>
      <p:sp>
        <p:nvSpPr>
          <p:cNvPr id="5" name="Rectangle 6"/>
          <p:cNvSpPr>
            <a:spLocks noGrp="1" noChangeArrowheads="1"/>
          </p:cNvSpPr>
          <p:nvPr>
            <p:ph type="dt"/>
          </p:nvPr>
        </p:nvSpPr>
        <p:spPr>
          <a:ln/>
        </p:spPr>
        <p:txBody>
          <a:bodyPr/>
          <a:lstStyle/>
          <a:p>
            <a:r>
              <a:rPr lang="en-US" altLang="en-US"/>
              <a:t>Mar. 13,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53</a:t>
            </a:fld>
            <a:endParaRPr lang="en-US" altLang="en-US" dirty="0"/>
          </a:p>
        </p:txBody>
      </p:sp>
      <p:sp>
        <p:nvSpPr>
          <p:cNvPr id="4451330" name="Rectangle 2"/>
          <p:cNvSpPr>
            <a:spLocks noGrp="1" noRot="1" noChangeAspect="1" noChangeArrowheads="1" noTextEdit="1"/>
          </p:cNvSpPr>
          <p:nvPr>
            <p:ph type="sldImg"/>
          </p:nvPr>
        </p:nvSpPr>
        <p:spPr>
          <a:xfrm>
            <a:off x="203200" y="304800"/>
            <a:ext cx="65024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abused sexually, by priest. </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555747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http://www.peguissurrendertrust.com/our-history/</a:t>
            </a:r>
            <a:endParaRPr lang="en-US" dirty="0"/>
          </a:p>
          <a:p>
            <a:endParaRPr lang="en-US" dirty="0"/>
          </a:p>
          <a:p>
            <a:r>
              <a:rPr lang="en-US" dirty="0"/>
              <a:t>Prime farm land for tobacco.  Not a bad deal.  Then white settlers complained and treaty broken</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17108396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454025"/>
            <a:ext cx="5851525" cy="3429000"/>
          </a:xfrm>
        </p:spPr>
      </p:sp>
      <p:sp>
        <p:nvSpPr>
          <p:cNvPr id="3" name="Notes Placeholder 2"/>
          <p:cNvSpPr>
            <a:spLocks noGrp="1"/>
          </p:cNvSpPr>
          <p:nvPr>
            <p:ph type="body" idx="1"/>
          </p:nvPr>
        </p:nvSpPr>
        <p:spPr/>
        <p:txBody>
          <a:bodyPr/>
          <a:lstStyle/>
          <a:p>
            <a:r>
              <a:rPr lang="en-US" sz="1050" dirty="0">
                <a:hlinkClick r:id="rId3"/>
              </a:rPr>
              <a:t>http://www.nationalpost.com/news/Historic+aboriginal+land+claim+settlement+fails/1216658/story.html</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112419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agricultural land to less so.   100 mile march to the north.</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2080735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http://www.peguissurrendertrust.com/our-history/</a:t>
            </a:r>
            <a:endParaRPr lang="en-US" sz="120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078789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14669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10555786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https://peguisfirstnation.ca/about/surrender-claim-trust/</a:t>
            </a:r>
            <a:endParaRPr lang="en-US" sz="1200" dirty="0"/>
          </a:p>
          <a:p>
            <a:endParaRPr lang="en-US" sz="1200" dirty="0"/>
          </a:p>
          <a:p>
            <a:r>
              <a:rPr lang="en-US" b="1" dirty="0"/>
              <a:t>Robbed of their ancestral land, repaid.</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999938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25840827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192005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 23-25, 27, 28</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3416067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https://en.wikipedia.org/wiki/Indian_Removal_Act</a:t>
            </a:r>
            <a:endParaRPr lang="en-US" sz="1200" dirty="0"/>
          </a:p>
          <a:p>
            <a:endParaRPr lang="en-US" dirty="0"/>
          </a:p>
          <a:p>
            <a:r>
              <a:rPr lang="en-US" dirty="0"/>
              <a:t>The Spiritual Roots of Kansas City</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2195380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https://en.wikipedia.org/wiki/Indian_Removal_Act</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28882717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https://en.wikipedia.org/wiki/Indian_Removal_Act</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35074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https://en.wikipedia.org/wiki/Trail_of_Tears</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2995935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30243255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https://en.wikipedia.org/wiki/Trail_of_Tears</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363973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RTF originators, Chester and Betsy </a:t>
            </a:r>
            <a:r>
              <a:rPr lang="en-US" dirty="0" err="1"/>
              <a:t>Kylstra</a:t>
            </a:r>
            <a:r>
              <a:rPr lang="en-US" dirty="0"/>
              <a:t>, abandonment is the MOST fundamental wound.  Don’t do separation lightly!!</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4251613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https://en.wikipedia.org/wiki/Trail_of_Tears</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295170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background…</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4151471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https://www.nlm.nih.gov/nativevoices/timeline/229.html</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2433566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https://www.nlm.nih.gov/nativevoices/assets/timeline/000/000/236/236_w_full.jpg</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1053929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https://www.nlm.nih.gov/nativevoices/timeline/229.html</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1600291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hlinkClick r:id="rId3"/>
              </a:rPr>
              <a:t>https://www.nlm.nih.gov/nativevoices/timeline/230.html</a:t>
            </a:r>
            <a:endParaRPr lang="en-US" sz="1400" dirty="0"/>
          </a:p>
          <a:p>
            <a:endParaRPr lang="en-US" sz="1400" dirty="0"/>
          </a:p>
          <a:p>
            <a:r>
              <a:rPr lang="en-US" b="1" dirty="0"/>
              <a:t>Might be where Thomas Jefferson got his language in the Declaration.</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472853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https://www.gbs.edu/wp-content/uploads/2020/01/Gods-Revivalist-2020-JAN-FEB-web.pdf</a:t>
            </a:r>
            <a:endParaRPr lang="en-US" sz="1050" dirty="0"/>
          </a:p>
          <a:p>
            <a:endParaRPr lang="en-US" sz="1050" dirty="0"/>
          </a:p>
          <a:p>
            <a:r>
              <a:rPr lang="en-US" sz="1050" dirty="0"/>
              <a:t>Appears to be racial issue, not native issue.  All the same. </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28159538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22393123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hlinkClick r:id="rId3"/>
              </a:rPr>
              <a:t>https://www.gbs.edu/wp-content/uploads/2020/01/Gods-Revivalist-2020-JAN-FEB-web.pdf</a:t>
            </a:r>
            <a:endParaRPr lang="en-US" sz="1100" dirty="0"/>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37414975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hlinkClick r:id="rId3"/>
              </a:rPr>
              <a:t>https://www.gbs.edu/wp-content/uploads/2020/01/Gods-Revivalist-2020-JAN-FEB-web.pdf</a:t>
            </a:r>
            <a:endParaRPr lang="en-US" sz="1100" dirty="0"/>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01685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3237" y="4114800"/>
            <a:ext cx="5668963" cy="4343400"/>
          </a:xfrm>
        </p:spPr>
        <p:txBody>
          <a:bodyPr/>
          <a:lstStyle/>
          <a:p>
            <a:r>
              <a:rPr lang="en-US" b="1" dirty="0"/>
              <a:t>Some have said about an interpersonal difficulty, It’s not a Mt 18 issue.  </a:t>
            </a:r>
          </a:p>
          <a:p>
            <a:r>
              <a:rPr lang="en-US" b="1" dirty="0"/>
              <a:t>To me, every conflict, difficulty is under these principles!</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4644108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You could say, I’m not Australian, I’m not an evolutionist.  This doesn't affect me.   We’re not talking about guilt.  We’re talking about compassion.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hlinkClick r:id="rId3"/>
              </a:rPr>
              <a:t>https://www.gbs.edu/wp-content/uploads/2020/01/Gods-Revivalist-2020-JAN-FEB-web.pdf</a:t>
            </a:r>
            <a:endParaRPr lang="en-US" sz="1100" dirty="0"/>
          </a:p>
          <a:p>
            <a:endParaRPr lang="en-US" sz="11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1399222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hlinkClick r:id="rId3"/>
              </a:rPr>
              <a:t>https://www.gbs.edu/wp-content/uploads/2020/01/Gods-Revivalist-2020-JAN-FEB-web.pdf</a:t>
            </a:r>
            <a:endParaRPr lang="en-US" sz="1100" dirty="0"/>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27053786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4268667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https://www.jewishjewels.org/news-letters/unity-in-the-body-of-messiah/</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172061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016869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https://www.jewishjewels.org/news-letters/unity-in-the-body-of-messiah</a:t>
            </a:r>
            <a:r>
              <a:rPr lang="en-US" dirty="0">
                <a:hlinkClick r:id="rId3"/>
              </a:rPr>
              <a:t>/</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2809915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23505859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your heart reaction to a person of color!!</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512296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28053780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https://en.wikipedia.org/wiki/Ku_Klux_Klan</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184528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156325" cy="4570413"/>
          </a:xfrm>
        </p:spPr>
        <p:txBody>
          <a:bodyPr/>
          <a:lstStyle/>
          <a:p>
            <a:pPr algn="l"/>
            <a:r>
              <a:rPr lang="en-US" baseline="30000" dirty="0" err="1">
                <a:solidFill>
                  <a:srgbClr val="000000"/>
                </a:solidFill>
              </a:rPr>
              <a:t>Dvarim</a:t>
            </a:r>
            <a:r>
              <a:rPr lang="en-US" baseline="30000" dirty="0">
                <a:solidFill>
                  <a:srgbClr val="000000"/>
                </a:solidFill>
              </a:rPr>
              <a:t>/</a:t>
            </a:r>
            <a:r>
              <a:rPr lang="en-US" b="0" i="0" baseline="30000" dirty="0">
                <a:solidFill>
                  <a:srgbClr val="000000"/>
                </a:solidFill>
                <a:effectLst/>
              </a:rPr>
              <a:t>Dt 19:15 </a:t>
            </a:r>
            <a:r>
              <a:rPr lang="en-US" b="0" i="0" dirty="0">
                <a:solidFill>
                  <a:srgbClr val="000000"/>
                </a:solidFill>
                <a:effectLst/>
              </a:rPr>
              <a:t>A single witness shall not rise up against a person for any offense or sin that he commits. By the word of two or three witnesses is a case to be established.</a:t>
            </a:r>
          </a:p>
          <a:p>
            <a:endParaRPr lang="en-US" dirty="0"/>
          </a:p>
        </p:txBody>
      </p:sp>
      <p:sp>
        <p:nvSpPr>
          <p:cNvPr id="4" name="Header Placeholder 3"/>
          <p:cNvSpPr>
            <a:spLocks noGrp="1"/>
          </p:cNvSpPr>
          <p:nvPr>
            <p:ph type="hdr" sz="quarter"/>
          </p:nvPr>
        </p:nvSpPr>
        <p:spPr/>
        <p:txBody>
          <a:bodyPr/>
          <a:lstStyle/>
          <a:p>
            <a:r>
              <a:rPr lang="en-US" altLang="en-US" dirty="0"/>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18385475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https://www.georgiaencyclopedia.org/articles/history-archaeology/leo-frank-case</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17258255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https://www.georgiaencyclopedia.org/articles/history-archaeology/leo-frank-case</a:t>
            </a:r>
            <a:endParaRPr lang="en-US" dirty="0"/>
          </a:p>
          <a:p>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29164749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https://www.georgiaencyclopedia.org/articles/history-archaeology/leo-frank-case</a:t>
            </a:r>
            <a:endParaRPr lang="en-US" sz="1050"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2132306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1414772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a:t>
            </a:r>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15312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a:t>
            </a:r>
            <a:endParaRPr lang="en-US" sz="1050" dirty="0"/>
          </a:p>
          <a:p>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20689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unitedwithisrael.org/actress-blows-whistle-on-jew-hatred-in-entertainment-industry/?utm_source=newsletters_unitedwithisrael_org&amp;utm_medium=email&amp;utm_content=%E2%80%98Declare+War+on+Israel%27%2C+Says+Jordanian+MP%3B+US+Army+Thwarts+Neo-Nazi+Soldier%27s+Attack+on+Own+Unit%3B+Actress+Blows+Whistle+on+Jew-Hatred+in+Hollywood&amp;utm_campaign=20200628_m159007731_%E2%80%98Declare+War+on+Israel%27%2C+Says+Jordanian+MP%3B+US+Army+Thwarts+Neo-Nazi+Soldier%27s+Attack+on+Own+Unit%3B+Actress+Blows+Whistle+on+Jew-Hatred+in+Hollywood&amp;utm_term=more_btn_light_png</a:t>
            </a:r>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446326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erriweather"/>
              </a:rPr>
              <a:t>Activist Shaun King called Monday for the removal of statues, murals and stained-glass windows that depict Jesus as a “white European,” which he claimed, “are a form of white supremacy.”</a:t>
            </a:r>
          </a:p>
          <a:p>
            <a:r>
              <a:rPr lang="en-US" dirty="0">
                <a:hlinkClick r:id="rId3"/>
              </a:rPr>
              <a:t>https://vfinews.com/en/news/june-30-2020/tear-them-down-activist-shaun-king-calls-to-remove?subscribed=true&amp;utm_source=VFI+News+-+English&amp;utm_campaign=81e464b91b-EMAIL_CAMPAIGN_2020_06_30_07_00&amp;utm_medium=email&amp;utm_term=0_c414809724-81e464b91b-148559991&amp;mc_cid=81e464b91b&amp;mc_eid=[UNIQID]</a:t>
            </a:r>
            <a:endParaRPr lang="en-US" dirty="0"/>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28153973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Famous Last Supper</a:t>
            </a:r>
          </a:p>
          <a:p>
            <a:pPr marL="280988" indent="-280988">
              <a:buFont typeface="+mj-lt"/>
              <a:buAutoNum type="arabicPeriod"/>
            </a:pPr>
            <a:r>
              <a:rPr lang="en-US" dirty="0"/>
              <a:t>Yeshua is VERY white European.</a:t>
            </a:r>
          </a:p>
          <a:p>
            <a:pPr marL="280988" indent="-280988">
              <a:buFont typeface="+mj-lt"/>
              <a:buAutoNum type="arabicPeriod"/>
            </a:pPr>
            <a:r>
              <a:rPr lang="en-US" dirty="0"/>
              <a:t>Only Yehuda/Judas looks Jewish</a:t>
            </a:r>
          </a:p>
          <a:p>
            <a:pPr marL="280988" indent="-280988">
              <a:buFont typeface="+mj-lt"/>
              <a:buAutoNum type="arabicPeriod"/>
            </a:pPr>
            <a:r>
              <a:rPr lang="en-US" dirty="0"/>
              <a:t>Bread </a:t>
            </a:r>
            <a:r>
              <a:rPr lang="en-US" dirty="0" err="1"/>
              <a:t>cf</a:t>
            </a:r>
            <a:r>
              <a:rPr lang="en-US" dirty="0"/>
              <a:t> matzah</a:t>
            </a:r>
          </a:p>
          <a:p>
            <a:pPr marL="280988" indent="-280988">
              <a:buFont typeface="+mj-lt"/>
              <a:buAutoNum type="arabicPeriod"/>
            </a:pPr>
            <a:r>
              <a:rPr lang="en-US" dirty="0"/>
              <a:t>Lamb?  Rather fish</a:t>
            </a:r>
          </a:p>
          <a:p>
            <a:pPr marL="280988" indent="-280988">
              <a:buFont typeface="+mj-lt"/>
              <a:buAutoNum type="arabicPeriod"/>
            </a:pPr>
            <a:r>
              <a:rPr lang="en-US" dirty="0"/>
              <a:t>Daylight and supposed to be after dark.</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3182875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Kokeb</a:t>
            </a:r>
            <a:r>
              <a:rPr lang="en-US" b="1" dirty="0"/>
              <a:t> had an appeal on the Rabbi’s Conf that the Ethiopians in Israel are at the bottom of the economic ladder, and serve the tourist industry.  No tourism with COVID-19</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341393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F17-232B-43F8-AEC1-43792D0AFFC4}"/>
              </a:ext>
            </a:extLst>
          </p:cNvPr>
          <p:cNvSpPr>
            <a:spLocks noGrp="1"/>
          </p:cNvSpPr>
          <p:nvPr>
            <p:ph type="ctrTitle"/>
          </p:nvPr>
        </p:nvSpPr>
        <p:spPr>
          <a:xfrm>
            <a:off x="1097360" y="841772"/>
            <a:ext cx="6584156" cy="1790700"/>
          </a:xfrm>
        </p:spPr>
        <p:txBody>
          <a:bodyPr anchor="b"/>
          <a:lstStyle>
            <a:lvl1pPr algn="ctr">
              <a:defRPr sz="4321"/>
            </a:lvl1pPr>
          </a:lstStyle>
          <a:p>
            <a:r>
              <a:rPr lang="en-US"/>
              <a:t>Click to edit Master title style</a:t>
            </a:r>
          </a:p>
        </p:txBody>
      </p:sp>
      <p:sp>
        <p:nvSpPr>
          <p:cNvPr id="3" name="Subtitle 2">
            <a:extLst>
              <a:ext uri="{FF2B5EF4-FFF2-40B4-BE49-F238E27FC236}">
                <a16:creationId xmlns:a16="http://schemas.microsoft.com/office/drawing/2014/main" id="{F149AC59-3625-4B54-9919-AC191A290798}"/>
              </a:ext>
            </a:extLst>
          </p:cNvPr>
          <p:cNvSpPr>
            <a:spLocks noGrp="1"/>
          </p:cNvSpPr>
          <p:nvPr>
            <p:ph type="subTitle" idx="1"/>
          </p:nvPr>
        </p:nvSpPr>
        <p:spPr>
          <a:xfrm>
            <a:off x="1097360" y="2701528"/>
            <a:ext cx="6584156" cy="1241822"/>
          </a:xfrm>
        </p:spPr>
        <p:txBody>
          <a:bodyPr/>
          <a:lstStyle>
            <a:lvl1pPr marL="0" indent="0" algn="ctr">
              <a:buNone/>
              <a:defRPr sz="1728"/>
            </a:lvl1pPr>
            <a:lvl2pPr marL="329230" indent="0" algn="ctr">
              <a:buNone/>
              <a:defRPr sz="1440"/>
            </a:lvl2pPr>
            <a:lvl3pPr marL="658459" indent="0" algn="ctr">
              <a:buNone/>
              <a:defRPr sz="1296"/>
            </a:lvl3pPr>
            <a:lvl4pPr marL="987689" indent="0" algn="ctr">
              <a:buNone/>
              <a:defRPr sz="1152"/>
            </a:lvl4pPr>
            <a:lvl5pPr marL="1316919" indent="0" algn="ctr">
              <a:buNone/>
              <a:defRPr sz="1152"/>
            </a:lvl5pPr>
            <a:lvl6pPr marL="1646149" indent="0" algn="ctr">
              <a:buNone/>
              <a:defRPr sz="1152"/>
            </a:lvl6pPr>
            <a:lvl7pPr marL="1975378" indent="0" algn="ctr">
              <a:buNone/>
              <a:defRPr sz="1152"/>
            </a:lvl7pPr>
            <a:lvl8pPr marL="2304608" indent="0" algn="ctr">
              <a:buNone/>
              <a:defRPr sz="1152"/>
            </a:lvl8pPr>
            <a:lvl9pPr marL="2633838" indent="0" algn="ctr">
              <a:buNone/>
              <a:defRPr sz="1152"/>
            </a:lvl9pPr>
          </a:lstStyle>
          <a:p>
            <a:r>
              <a:rPr lang="en-US"/>
              <a:t>Click to edit Master subtitle style</a:t>
            </a:r>
          </a:p>
        </p:txBody>
      </p:sp>
      <p:sp>
        <p:nvSpPr>
          <p:cNvPr id="4" name="Date Placeholder 3">
            <a:extLst>
              <a:ext uri="{FF2B5EF4-FFF2-40B4-BE49-F238E27FC236}">
                <a16:creationId xmlns:a16="http://schemas.microsoft.com/office/drawing/2014/main" id="{C1FC9B35-8324-48A7-91D3-9D3976775BDB}"/>
              </a:ext>
            </a:extLst>
          </p:cNvPr>
          <p:cNvSpPr>
            <a:spLocks noGrp="1"/>
          </p:cNvSpPr>
          <p:nvPr>
            <p:ph type="dt" sz="half" idx="10"/>
          </p:nvPr>
        </p:nvSpPr>
        <p:spPr/>
        <p:txBody>
          <a:bodyPr/>
          <a:lstStyle/>
          <a:p>
            <a:pPr defTabSz="658459"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658459" fontAlgn="auto">
                <a:spcBef>
                  <a:spcPts val="0"/>
                </a:spcBef>
                <a:spcAft>
                  <a:spcPts val="0"/>
                </a:spcAft>
              </a:pPr>
              <a:t>7/4/2020</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79694FB0-B6CD-4900-989A-F86FE94950F5}"/>
              </a:ext>
            </a:extLst>
          </p:cNvPr>
          <p:cNvSpPr>
            <a:spLocks noGrp="1"/>
          </p:cNvSpPr>
          <p:nvPr>
            <p:ph type="ftr" sz="quarter" idx="11"/>
          </p:nvPr>
        </p:nvSpPr>
        <p:spPr/>
        <p:txBody>
          <a:bodyPr/>
          <a:lstStyle/>
          <a:p>
            <a:pPr defTabSz="65845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D09440BE-3ED3-44D5-8429-771B288B9A3C}"/>
              </a:ext>
            </a:extLst>
          </p:cNvPr>
          <p:cNvSpPr>
            <a:spLocks noGrp="1"/>
          </p:cNvSpPr>
          <p:nvPr>
            <p:ph type="sldNum" sz="quarter" idx="12"/>
          </p:nvPr>
        </p:nvSpPr>
        <p:spPr/>
        <p:txBody>
          <a:bodyPr/>
          <a:lstStyle/>
          <a:p>
            <a:pPr defTabSz="658459"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65845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1916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BB2F-363A-4EC2-9670-9966DABC764D}"/>
              </a:ext>
            </a:extLst>
          </p:cNvPr>
          <p:cNvSpPr>
            <a:spLocks noGrp="1"/>
          </p:cNvSpPr>
          <p:nvPr>
            <p:ph type="title"/>
          </p:nvPr>
        </p:nvSpPr>
        <p:spPr>
          <a:xfrm>
            <a:off x="603548" y="273844"/>
            <a:ext cx="757178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B39D8-E86F-4A74-ABCE-9D78F8BE3E1B}"/>
              </a:ext>
            </a:extLst>
          </p:cNvPr>
          <p:cNvSpPr>
            <a:spLocks noGrp="1"/>
          </p:cNvSpPr>
          <p:nvPr>
            <p:ph type="body" idx="1"/>
          </p:nvPr>
        </p:nvSpPr>
        <p:spPr>
          <a:xfrm>
            <a:off x="603548" y="1369219"/>
            <a:ext cx="757178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DF18-98F5-46F0-9BAB-382B19E2FFC8}"/>
              </a:ext>
            </a:extLst>
          </p:cNvPr>
          <p:cNvSpPr>
            <a:spLocks noGrp="1"/>
          </p:cNvSpPr>
          <p:nvPr>
            <p:ph type="dt" sz="half" idx="2"/>
          </p:nvPr>
        </p:nvSpPr>
        <p:spPr>
          <a:xfrm>
            <a:off x="603548" y="4767263"/>
            <a:ext cx="1975247" cy="273844"/>
          </a:xfrm>
          <a:prstGeom prst="rect">
            <a:avLst/>
          </a:prstGeom>
        </p:spPr>
        <p:txBody>
          <a:bodyPr vert="horz" lIns="91440" tIns="45720" rIns="91440" bIns="45720" rtlCol="0" anchor="ctr"/>
          <a:lstStyle>
            <a:lvl1pPr algn="l">
              <a:defRPr sz="864">
                <a:solidFill>
                  <a:schemeClr val="tx1">
                    <a:tint val="75000"/>
                  </a:schemeClr>
                </a:solidFill>
              </a:defRPr>
            </a:lvl1pPr>
          </a:lstStyle>
          <a:p>
            <a:fld id="{2FDF3210-FC15-4152-9536-BC5870DC58B1}" type="datetimeFigureOut">
              <a:rPr lang="en-US" smtClean="0"/>
              <a:t>7/4/2020</a:t>
            </a:fld>
            <a:endParaRPr lang="en-US"/>
          </a:p>
        </p:txBody>
      </p:sp>
      <p:sp>
        <p:nvSpPr>
          <p:cNvPr id="5" name="Footer Placeholder 4">
            <a:extLst>
              <a:ext uri="{FF2B5EF4-FFF2-40B4-BE49-F238E27FC236}">
                <a16:creationId xmlns:a16="http://schemas.microsoft.com/office/drawing/2014/main" id="{2183A0B2-77D3-4C97-AB7D-ACDE9AA441CC}"/>
              </a:ext>
            </a:extLst>
          </p:cNvPr>
          <p:cNvSpPr>
            <a:spLocks noGrp="1"/>
          </p:cNvSpPr>
          <p:nvPr>
            <p:ph type="ftr" sz="quarter" idx="3"/>
          </p:nvPr>
        </p:nvSpPr>
        <p:spPr>
          <a:xfrm>
            <a:off x="2908003" y="4767263"/>
            <a:ext cx="2962870" cy="273844"/>
          </a:xfrm>
          <a:prstGeom prst="rect">
            <a:avLst/>
          </a:prstGeom>
        </p:spPr>
        <p:txBody>
          <a:bodyPr vert="horz" lIns="91440" tIns="45720" rIns="91440" bIns="45720" rtlCol="0" anchor="ctr"/>
          <a:lstStyle>
            <a:lvl1pPr algn="ctr">
              <a:defRPr sz="86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EA9B0-A0F6-4CE9-9239-CF58698294F1}"/>
              </a:ext>
            </a:extLst>
          </p:cNvPr>
          <p:cNvSpPr>
            <a:spLocks noGrp="1"/>
          </p:cNvSpPr>
          <p:nvPr>
            <p:ph type="sldNum" sz="quarter" idx="4"/>
          </p:nvPr>
        </p:nvSpPr>
        <p:spPr>
          <a:xfrm>
            <a:off x="6200080" y="4767263"/>
            <a:ext cx="1975247" cy="273844"/>
          </a:xfrm>
          <a:prstGeom prst="rect">
            <a:avLst/>
          </a:prstGeom>
        </p:spPr>
        <p:txBody>
          <a:bodyPr vert="horz" lIns="91440" tIns="45720" rIns="91440" bIns="45720" rtlCol="0" anchor="ctr"/>
          <a:lstStyle>
            <a:lvl1pPr algn="r">
              <a:defRPr sz="864">
                <a:solidFill>
                  <a:schemeClr val="tx1">
                    <a:tint val="75000"/>
                  </a:schemeClr>
                </a:solidFill>
              </a:defRPr>
            </a:lvl1pPr>
          </a:lstStyle>
          <a:p>
            <a:fld id="{049B43EB-7E90-4970-B822-FC5BEA4069B7}" type="slidenum">
              <a:rPr lang="en-US" smtClean="0"/>
              <a:t>‹#›</a:t>
            </a:fld>
            <a:endParaRPr lang="en-US"/>
          </a:p>
        </p:txBody>
      </p:sp>
    </p:spTree>
    <p:extLst>
      <p:ext uri="{BB962C8B-B14F-4D97-AF65-F5344CB8AC3E}">
        <p14:creationId xmlns:p14="http://schemas.microsoft.com/office/powerpoint/2010/main" val="3374228273"/>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658459" rtl="0" eaLnBrk="1" latinLnBrk="0" hangingPunct="1">
        <a:lnSpc>
          <a:spcPct val="90000"/>
        </a:lnSpc>
        <a:spcBef>
          <a:spcPct val="0"/>
        </a:spcBef>
        <a:buNone/>
        <a:defRPr sz="3168" kern="1200">
          <a:solidFill>
            <a:schemeClr val="tx1"/>
          </a:solidFill>
          <a:latin typeface="+mj-lt"/>
          <a:ea typeface="+mj-ea"/>
          <a:cs typeface="+mj-cs"/>
        </a:defRPr>
      </a:lvl1pPr>
    </p:titleStyle>
    <p:bodyStyle>
      <a:lvl1pPr marL="164615" indent="-164615" algn="l" defTabSz="658459" rtl="0" eaLnBrk="1" latinLnBrk="0" hangingPunct="1">
        <a:lnSpc>
          <a:spcPct val="90000"/>
        </a:lnSpc>
        <a:spcBef>
          <a:spcPts val="720"/>
        </a:spcBef>
        <a:buFont typeface="Arial" panose="020B0604020202020204" pitchFamily="34" charset="0"/>
        <a:buChar char="•"/>
        <a:defRPr sz="2016" kern="1200">
          <a:solidFill>
            <a:schemeClr val="tx1"/>
          </a:solidFill>
          <a:latin typeface="+mn-lt"/>
          <a:ea typeface="+mn-ea"/>
          <a:cs typeface="+mn-cs"/>
        </a:defRPr>
      </a:lvl1pPr>
      <a:lvl2pPr marL="493845" indent="-164615" algn="l" defTabSz="658459" rtl="0" eaLnBrk="1" latinLnBrk="0" hangingPunct="1">
        <a:lnSpc>
          <a:spcPct val="90000"/>
        </a:lnSpc>
        <a:spcBef>
          <a:spcPts val="360"/>
        </a:spcBef>
        <a:buFont typeface="Arial" panose="020B0604020202020204" pitchFamily="34" charset="0"/>
        <a:buChar char="•"/>
        <a:defRPr sz="1728" kern="1200">
          <a:solidFill>
            <a:schemeClr val="tx1"/>
          </a:solidFill>
          <a:latin typeface="+mn-lt"/>
          <a:ea typeface="+mn-ea"/>
          <a:cs typeface="+mn-cs"/>
        </a:defRPr>
      </a:lvl2pPr>
      <a:lvl3pPr marL="823074" indent="-164615" algn="l" defTabSz="658459" rtl="0" eaLnBrk="1" latinLnBrk="0" hangingPunct="1">
        <a:lnSpc>
          <a:spcPct val="90000"/>
        </a:lnSpc>
        <a:spcBef>
          <a:spcPts val="360"/>
        </a:spcBef>
        <a:buFont typeface="Arial" panose="020B0604020202020204" pitchFamily="34" charset="0"/>
        <a:buChar char="•"/>
        <a:defRPr sz="1440" kern="1200">
          <a:solidFill>
            <a:schemeClr val="tx1"/>
          </a:solidFill>
          <a:latin typeface="+mn-lt"/>
          <a:ea typeface="+mn-ea"/>
          <a:cs typeface="+mn-cs"/>
        </a:defRPr>
      </a:lvl3pPr>
      <a:lvl4pPr marL="115230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4pPr>
      <a:lvl5pPr marL="148153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5pPr>
      <a:lvl6pPr marL="181076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6pPr>
      <a:lvl7pPr marL="213999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7pPr>
      <a:lvl8pPr marL="246922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8pPr>
      <a:lvl9pPr marL="279845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ideo" Target="https://www.youtube.com/embed/iXK_xZbuuJI?feature=oembed" TargetMode="External"/><Relationship Id="rId4" Type="http://schemas.openxmlformats.org/officeDocument/2006/relationships/image" Target="../media/image2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aQvxFZTpdYE?feature=oembed"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u="sng" dirty="0">
                <a:solidFill>
                  <a:schemeClr val="bg1"/>
                </a:solidFill>
              </a:rPr>
              <a:t>Step #3</a:t>
            </a:r>
            <a:r>
              <a:rPr lang="en-US" altLang="en-US" dirty="0">
                <a:solidFill>
                  <a:schemeClr val="bg1"/>
                </a:solidFill>
              </a:rPr>
              <a:t> </a:t>
            </a:r>
            <a:r>
              <a:rPr lang="en-US" altLang="en-US" baseline="30000" dirty="0" err="1">
                <a:solidFill>
                  <a:schemeClr val="bg1"/>
                </a:solidFill>
              </a:rPr>
              <a:t>Mtt</a:t>
            </a:r>
            <a:r>
              <a:rPr lang="en-US" altLang="en-US" baseline="30000" dirty="0">
                <a:solidFill>
                  <a:schemeClr val="bg1"/>
                </a:solidFill>
              </a:rPr>
              <a:t>. 18.15-17  </a:t>
            </a:r>
            <a:r>
              <a:rPr lang="en-US" altLang="en-US" dirty="0">
                <a:solidFill>
                  <a:schemeClr val="bg1"/>
                </a:solidFill>
              </a:rPr>
              <a:t>But if he refuses to listen to them, tell it to Messiah’s community. And if he refuses to listen even to Messiah’s community, let him be to you as a pagan and a tax collector.</a:t>
            </a:r>
          </a:p>
          <a:p>
            <a:pPr marL="0" indent="0" algn="ctr">
              <a:lnSpc>
                <a:spcPct val="90000"/>
              </a:lnSpc>
              <a:buNone/>
            </a:pPr>
            <a:r>
              <a:rPr lang="en-US" altLang="en-US" dirty="0">
                <a:solidFill>
                  <a:srgbClr val="FFFF66"/>
                </a:solidFill>
              </a:rPr>
              <a:t>Separation </a:t>
            </a:r>
          </a:p>
          <a:p>
            <a:pPr marL="0" indent="0" algn="ctr">
              <a:lnSpc>
                <a:spcPct val="90000"/>
              </a:lnSpc>
              <a:buNone/>
            </a:pPr>
            <a:r>
              <a:rPr lang="en-US" altLang="en-US" dirty="0">
                <a:solidFill>
                  <a:srgbClr val="FFFF66"/>
                </a:solidFill>
              </a:rPr>
              <a:t>= conflict unresolvable</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1189439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63F1E-DBF7-42D8-A3DC-725C6CFF8ECE}"/>
              </a:ext>
            </a:extLst>
          </p:cNvPr>
          <p:cNvPicPr>
            <a:picLocks noChangeAspect="1"/>
          </p:cNvPicPr>
          <p:nvPr/>
        </p:nvPicPr>
        <p:blipFill>
          <a:blip r:embed="rId3"/>
          <a:stretch>
            <a:fillRect/>
          </a:stretch>
        </p:blipFill>
        <p:spPr>
          <a:xfrm>
            <a:off x="731836" y="617332"/>
            <a:ext cx="7620001" cy="4526167"/>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effectLst>
                  <a:outerShdw blurRad="38100" dist="38100" dir="2700000" algn="tl">
                    <a:srgbClr val="000000">
                      <a:alpha val="43137"/>
                    </a:srgbClr>
                  </a:outerShdw>
                </a:effectLst>
              </a:rPr>
              <a:t> </a:t>
            </a:r>
            <a:r>
              <a:rPr lang="en-US" altLang="en-US" dirty="0">
                <a:solidFill>
                  <a:srgbClr val="FFC000"/>
                </a:solidFill>
                <a:effectLst>
                  <a:outerShdw blurRad="38100" dist="38100" dir="2700000" algn="tl">
                    <a:srgbClr val="000000">
                      <a:alpha val="43137"/>
                    </a:srgbClr>
                  </a:outerShdw>
                </a:effectLst>
              </a:rPr>
              <a:t>Or HaOlam just gave $2000 to</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4530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nSpc>
                <a:spcPct val="90000"/>
              </a:lnSpc>
              <a:buNone/>
            </a:pPr>
            <a:r>
              <a:rPr lang="en-US" altLang="en-US" dirty="0">
                <a:solidFill>
                  <a:schemeClr val="bg1"/>
                </a:solidFill>
              </a:rPr>
              <a:t>The problem of overcorrection and woundedness </a:t>
            </a:r>
            <a:r>
              <a:rPr lang="en-US" altLang="en-US" dirty="0">
                <a:solidFill>
                  <a:schemeClr val="bg1"/>
                </a:solidFill>
                <a:sym typeface="Wingdings" panose="05000000000000000000" pitchFamily="2" charset="2"/>
              </a:rPr>
              <a:t> rage</a:t>
            </a:r>
            <a:endParaRPr lang="en-US" altLang="en-US" dirty="0">
              <a:solidFill>
                <a:schemeClr val="bg1"/>
              </a:solidFill>
            </a:endParaRPr>
          </a:p>
        </p:txBody>
      </p:sp>
    </p:spTree>
    <p:extLst>
      <p:ext uri="{BB962C8B-B14F-4D97-AF65-F5344CB8AC3E}">
        <p14:creationId xmlns:p14="http://schemas.microsoft.com/office/powerpoint/2010/main" val="986233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10000"/>
          </a:bodyPr>
          <a:lstStyle/>
          <a:p>
            <a:pPr marL="0" indent="0">
              <a:lnSpc>
                <a:spcPct val="90000"/>
              </a:lnSpc>
              <a:buNone/>
            </a:pPr>
            <a:r>
              <a:rPr lang="en-US" altLang="en-US" dirty="0">
                <a:solidFill>
                  <a:schemeClr val="bg1"/>
                </a:solidFill>
              </a:rPr>
              <a:t>Dr. Michael Brown</a:t>
            </a:r>
            <a:r>
              <a:rPr lang="en-US" altLang="en-US" dirty="0"/>
              <a:t>:  C</a:t>
            </a:r>
            <a:r>
              <a:rPr lang="en-US" altLang="en-US" dirty="0">
                <a:solidFill>
                  <a:schemeClr val="bg1"/>
                </a:solidFill>
              </a:rPr>
              <a:t>onservative Christians want to be on the front lines of racial reconciliation and since we reject racism as sin. Understanding the significance of the phrase to our black brothers and sisters, we want to shout out, "Yes, black lives do matter.“ Many black Christians also want to stand arm in arm with their friends and colleagues who have joined together with the Black Lives Matter movement.   </a:t>
            </a:r>
          </a:p>
        </p:txBody>
      </p:sp>
    </p:spTree>
    <p:extLst>
      <p:ext uri="{BB962C8B-B14F-4D97-AF65-F5344CB8AC3E}">
        <p14:creationId xmlns:p14="http://schemas.microsoft.com/office/powerpoint/2010/main" val="9245154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But that movement is, at base, a Marxist-driven, queer-affirming, anti-Christian movement. And if you will not affirm transgender activism and march for queer pride, the knives will soon come out for you. I mean that both figuratively and literally.</a:t>
            </a:r>
          </a:p>
          <a:p>
            <a:pPr marL="0" indent="0">
              <a:lnSpc>
                <a:spcPct val="90000"/>
              </a:lnSpc>
              <a:buNone/>
            </a:pPr>
            <a:r>
              <a:rPr lang="en-US" altLang="en-US" dirty="0">
                <a:solidFill>
                  <a:schemeClr val="bg1"/>
                </a:solidFill>
              </a:rPr>
              <a:t>You have been forewarned.</a:t>
            </a:r>
          </a:p>
        </p:txBody>
      </p:sp>
    </p:spTree>
    <p:extLst>
      <p:ext uri="{BB962C8B-B14F-4D97-AF65-F5344CB8AC3E}">
        <p14:creationId xmlns:p14="http://schemas.microsoft.com/office/powerpoint/2010/main" val="24752528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solidFill>
                  <a:schemeClr val="bg1"/>
                </a:solidFill>
              </a:rPr>
              <a:t>I find it even more disturbing when Christian leaders across the nation fall over each other in their zeal to prove their wokeness. They fail to realize that some of the very people they are trying to impress are the same ones who will turn on them in an instant the moment they take a strong stand for biblical values.</a:t>
            </a:r>
          </a:p>
        </p:txBody>
      </p:sp>
    </p:spTree>
    <p:extLst>
      <p:ext uri="{BB962C8B-B14F-4D97-AF65-F5344CB8AC3E}">
        <p14:creationId xmlns:p14="http://schemas.microsoft.com/office/powerpoint/2010/main" val="31549138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77500" lnSpcReduction="20000"/>
          </a:bodyPr>
          <a:lstStyle/>
          <a:p>
            <a:pPr marL="0" indent="0">
              <a:lnSpc>
                <a:spcPct val="90000"/>
              </a:lnSpc>
              <a:buNone/>
            </a:pPr>
            <a:r>
              <a:rPr lang="en-US" altLang="en-US" dirty="0">
                <a:solidFill>
                  <a:schemeClr val="bg1"/>
                </a:solidFill>
              </a:rPr>
              <a:t>Amazon's Jeff Bezos is the latest to face the wrath of the mob.</a:t>
            </a:r>
          </a:p>
          <a:p>
            <a:pPr marL="0" indent="0">
              <a:lnSpc>
                <a:spcPct val="90000"/>
              </a:lnSpc>
              <a:buNone/>
            </a:pPr>
            <a:r>
              <a:rPr lang="en-US" altLang="en-US" dirty="0">
                <a:solidFill>
                  <a:schemeClr val="bg1"/>
                </a:solidFill>
              </a:rPr>
              <a:t>As Breitbart reported, "According to a number of videos posted to social media, protesters in DC placed a model guillotine in front of Amazon CEO Jeff Bezos' Washington complex. A flyer for the event stated, 'End the abuse and profiteering. Abolish the police, the prisons, and Amazon.'"</a:t>
            </a:r>
          </a:p>
          <a:p>
            <a:pPr marL="0" indent="0">
              <a:lnSpc>
                <a:spcPct val="90000"/>
              </a:lnSpc>
              <a:buNone/>
            </a:pPr>
            <a:r>
              <a:rPr lang="en-US" altLang="en-US" dirty="0">
                <a:solidFill>
                  <a:schemeClr val="bg1"/>
                </a:solidFill>
              </a:rPr>
              <a:t>And note that, "Alongside the guillotine [was] a sign reading 'support our poor communities, not our wealthy men.'"</a:t>
            </a:r>
          </a:p>
        </p:txBody>
      </p:sp>
    </p:spTree>
    <p:extLst>
      <p:ext uri="{BB962C8B-B14F-4D97-AF65-F5344CB8AC3E}">
        <p14:creationId xmlns:p14="http://schemas.microsoft.com/office/powerpoint/2010/main" val="4326278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Conclusion:</a:t>
            </a:r>
          </a:p>
        </p:txBody>
      </p:sp>
    </p:spTree>
    <p:extLst>
      <p:ext uri="{BB962C8B-B14F-4D97-AF65-F5344CB8AC3E}">
        <p14:creationId xmlns:p14="http://schemas.microsoft.com/office/powerpoint/2010/main" val="9725980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gn="l" fontAlgn="base">
              <a:buNone/>
            </a:pPr>
            <a:r>
              <a:rPr lang="en-US" b="0" i="0" dirty="0">
                <a:effectLst/>
              </a:rPr>
              <a:t>We hold these truths to be self-evident, that all men are created equal, that they are endowed by their Creator with certain unalienable Rights, that among these are Life, Liberty and the pursuit of Happiness.</a:t>
            </a:r>
          </a:p>
          <a:p>
            <a:pPr marL="0" indent="0" algn="l" fontAlgn="base">
              <a:buNone/>
            </a:pPr>
            <a:r>
              <a:rPr lang="en-US" altLang="en-US" dirty="0"/>
              <a:t>G-d Bless America.</a:t>
            </a:r>
          </a:p>
        </p:txBody>
      </p:sp>
    </p:spTree>
    <p:extLst>
      <p:ext uri="{BB962C8B-B14F-4D97-AF65-F5344CB8AC3E}">
        <p14:creationId xmlns:p14="http://schemas.microsoft.com/office/powerpoint/2010/main" val="32738202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Application 2</a:t>
            </a:r>
          </a:p>
          <a:p>
            <a:pPr marL="0" indent="0">
              <a:lnSpc>
                <a:spcPct val="90000"/>
              </a:lnSpc>
              <a:buNone/>
            </a:pPr>
            <a:r>
              <a:rPr lang="en-US" altLang="en-US" baseline="30000" dirty="0" err="1">
                <a:solidFill>
                  <a:schemeClr val="bg1"/>
                </a:solidFill>
              </a:rPr>
              <a:t>Shmot</a:t>
            </a:r>
            <a:r>
              <a:rPr lang="en-US" altLang="en-US" baseline="30000" dirty="0">
                <a:solidFill>
                  <a:schemeClr val="bg1"/>
                </a:solidFill>
              </a:rPr>
              <a:t>/Ex 23.9</a:t>
            </a:r>
            <a:r>
              <a:rPr lang="en-US" altLang="en-US" dirty="0">
                <a:solidFill>
                  <a:schemeClr val="bg1"/>
                </a:solidFill>
              </a:rPr>
              <a:t> “You are not to oppress a foreigner, for you know how a foreigner feels, since you were foreigners in the land of Egypt.</a:t>
            </a:r>
          </a:p>
        </p:txBody>
      </p:sp>
    </p:spTree>
    <p:extLst>
      <p:ext uri="{BB962C8B-B14F-4D97-AF65-F5344CB8AC3E}">
        <p14:creationId xmlns:p14="http://schemas.microsoft.com/office/powerpoint/2010/main" val="3243498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Application 3</a:t>
            </a:r>
            <a:r>
              <a:rPr lang="en-US" altLang="en-US" dirty="0">
                <a:solidFill>
                  <a:schemeClr val="bg1"/>
                </a:solidFill>
              </a:rPr>
              <a:t>   Among ourselves?  </a:t>
            </a:r>
          </a:p>
          <a:p>
            <a:pPr marL="0" indent="0">
              <a:lnSpc>
                <a:spcPct val="90000"/>
              </a:lnSpc>
              <a:buNone/>
            </a:pPr>
            <a:r>
              <a:rPr lang="en-US" altLang="en-US" baseline="30000" dirty="0">
                <a:solidFill>
                  <a:schemeClr val="bg1"/>
                </a:solidFill>
              </a:rPr>
              <a:t>Eph.4.32 </a:t>
            </a:r>
            <a:r>
              <a:rPr lang="en-US" altLang="en-US" dirty="0">
                <a:solidFill>
                  <a:schemeClr val="bg1"/>
                </a:solidFill>
              </a:rPr>
              <a:t>Be kind to each other, tenderhearted; and forgive each other, just as in the Messiah God has also forgiven you.</a:t>
            </a:r>
          </a:p>
          <a:p>
            <a:pPr marL="0" indent="0">
              <a:lnSpc>
                <a:spcPct val="90000"/>
              </a:lnSpc>
              <a:buNone/>
            </a:pPr>
            <a:endParaRPr lang="en-US" altLang="en-US" dirty="0"/>
          </a:p>
          <a:p>
            <a:pPr marL="0" indent="0">
              <a:lnSpc>
                <a:spcPct val="90000"/>
              </a:lnSpc>
              <a:buNone/>
            </a:pPr>
            <a:r>
              <a:rPr lang="en-US" altLang="en-US" dirty="0">
                <a:solidFill>
                  <a:schemeClr val="bg1"/>
                </a:solidFill>
              </a:rPr>
              <a:t>Pick someone and serve!</a:t>
            </a:r>
          </a:p>
        </p:txBody>
      </p:sp>
    </p:spTree>
    <p:extLst>
      <p:ext uri="{BB962C8B-B14F-4D97-AF65-F5344CB8AC3E}">
        <p14:creationId xmlns:p14="http://schemas.microsoft.com/office/powerpoint/2010/main" val="289949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u="sng" dirty="0">
                <a:solidFill>
                  <a:schemeClr val="bg1"/>
                </a:solidFill>
              </a:rPr>
              <a:t>Are there causes for separation in the Kingdom?</a:t>
            </a:r>
          </a:p>
          <a:p>
            <a:pPr marL="0" indent="0">
              <a:lnSpc>
                <a:spcPct val="90000"/>
              </a:lnSpc>
              <a:buNone/>
            </a:pPr>
            <a:r>
              <a:rPr lang="en-US" altLang="en-US" baseline="30000" dirty="0">
                <a:solidFill>
                  <a:schemeClr val="bg1"/>
                </a:solidFill>
              </a:rPr>
              <a:t>Ro 16.17 </a:t>
            </a:r>
            <a:r>
              <a:rPr lang="en-US" altLang="en-US" dirty="0">
                <a:solidFill>
                  <a:srgbClr val="FFFF66"/>
                </a:solidFill>
              </a:rPr>
              <a:t>Contentiousness </a:t>
            </a:r>
            <a:r>
              <a:rPr lang="en-US" altLang="en-US" baseline="-25000" dirty="0">
                <a:solidFill>
                  <a:schemeClr val="bg1"/>
                </a:solidFill>
              </a:rPr>
              <a:t>1. </a:t>
            </a:r>
            <a:r>
              <a:rPr lang="en-US" altLang="en-US" dirty="0">
                <a:solidFill>
                  <a:schemeClr val="bg1"/>
                </a:solidFill>
              </a:rPr>
              <a:t>Now I urge you, brothers and sisters, to keep your eye on those who are causing divisions and stumbling blocks, contrary to the teaching that you learned. Turn away from them.</a:t>
            </a:r>
          </a:p>
        </p:txBody>
      </p:sp>
    </p:spTree>
    <p:extLst>
      <p:ext uri="{BB962C8B-B14F-4D97-AF65-F5344CB8AC3E}">
        <p14:creationId xmlns:p14="http://schemas.microsoft.com/office/powerpoint/2010/main" val="3170781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u="sng" dirty="0">
                <a:solidFill>
                  <a:schemeClr val="bg1"/>
                </a:solidFill>
              </a:rPr>
              <a:t>Application 4 </a:t>
            </a:r>
          </a:p>
          <a:p>
            <a:pPr marL="0" indent="0">
              <a:lnSpc>
                <a:spcPct val="90000"/>
              </a:lnSpc>
              <a:buNone/>
            </a:pPr>
            <a:r>
              <a:rPr lang="en-US" altLang="en-US" u="sng" dirty="0">
                <a:solidFill>
                  <a:schemeClr val="bg1"/>
                </a:solidFill>
              </a:rPr>
              <a:t>Spiritual </a:t>
            </a:r>
            <a:r>
              <a:rPr lang="en-US" altLang="en-US" u="sng" dirty="0"/>
              <a:t>Independence</a:t>
            </a:r>
            <a:endParaRPr lang="en-US" altLang="en-US" u="sng" dirty="0">
              <a:solidFill>
                <a:schemeClr val="bg1"/>
              </a:solidFill>
            </a:endParaRPr>
          </a:p>
          <a:p>
            <a:pPr marL="0" indent="0">
              <a:lnSpc>
                <a:spcPct val="90000"/>
              </a:lnSpc>
              <a:buNone/>
            </a:pPr>
            <a:r>
              <a:rPr lang="en-US" altLang="en-US" baseline="30000" dirty="0">
                <a:solidFill>
                  <a:schemeClr val="bg1"/>
                </a:solidFill>
              </a:rPr>
              <a:t>Ro. 8.13-15</a:t>
            </a:r>
            <a:r>
              <a:rPr lang="en-US" altLang="en-US" dirty="0">
                <a:solidFill>
                  <a:schemeClr val="bg1"/>
                </a:solidFill>
              </a:rPr>
              <a:t> For if you live according to your old nature, you will certainly die; but if, by the Spirit, you keep </a:t>
            </a:r>
            <a:r>
              <a:rPr lang="en-US" altLang="en-US" dirty="0">
                <a:solidFill>
                  <a:srgbClr val="FFFF99"/>
                </a:solidFill>
              </a:rPr>
              <a:t>putting to death the practices of the body, you will live</a:t>
            </a:r>
            <a:r>
              <a:rPr lang="en-US" altLang="en-US" dirty="0">
                <a:solidFill>
                  <a:schemeClr val="bg1"/>
                </a:solidFill>
              </a:rPr>
              <a:t>. For you did not receive a spirit of slavery to bring you back again into fear; </a:t>
            </a:r>
          </a:p>
        </p:txBody>
      </p:sp>
    </p:spTree>
    <p:extLst>
      <p:ext uri="{BB962C8B-B14F-4D97-AF65-F5344CB8AC3E}">
        <p14:creationId xmlns:p14="http://schemas.microsoft.com/office/powerpoint/2010/main" val="21143882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Application 4 </a:t>
            </a:r>
          </a:p>
          <a:p>
            <a:pPr marL="0" indent="0">
              <a:lnSpc>
                <a:spcPct val="90000"/>
              </a:lnSpc>
              <a:buNone/>
            </a:pPr>
            <a:r>
              <a:rPr lang="en-US" altLang="en-US" u="sng" dirty="0">
                <a:solidFill>
                  <a:schemeClr val="bg1"/>
                </a:solidFill>
              </a:rPr>
              <a:t>Spiritual </a:t>
            </a:r>
            <a:r>
              <a:rPr lang="en-US" altLang="en-US" u="sng" dirty="0"/>
              <a:t>Independence</a:t>
            </a:r>
            <a:endParaRPr lang="en-US" altLang="en-US" u="sng" dirty="0">
              <a:solidFill>
                <a:schemeClr val="bg1"/>
              </a:solidFill>
            </a:endParaRPr>
          </a:p>
          <a:p>
            <a:pPr marL="0" indent="0">
              <a:lnSpc>
                <a:spcPct val="90000"/>
              </a:lnSpc>
              <a:buNone/>
            </a:pPr>
            <a:r>
              <a:rPr lang="en-US" altLang="en-US" baseline="30000" dirty="0">
                <a:solidFill>
                  <a:schemeClr val="bg1"/>
                </a:solidFill>
              </a:rPr>
              <a:t>Ro. 8.13-15</a:t>
            </a:r>
            <a:r>
              <a:rPr lang="en-US" altLang="en-US" dirty="0">
                <a:solidFill>
                  <a:schemeClr val="bg1"/>
                </a:solidFill>
              </a:rPr>
              <a:t> on the contrary, you received the Spirit, who makes us sons and by whose power we cry out, “Abba!” </a:t>
            </a:r>
          </a:p>
          <a:p>
            <a:pPr marL="0" indent="0">
              <a:lnSpc>
                <a:spcPct val="90000"/>
              </a:lnSpc>
              <a:buNone/>
            </a:pPr>
            <a:r>
              <a:rPr lang="en-US" altLang="en-US" dirty="0"/>
              <a:t>Full cup.  By the death and resurrection power!</a:t>
            </a:r>
            <a:endParaRPr lang="en-US" altLang="en-US" dirty="0">
              <a:solidFill>
                <a:schemeClr val="bg1"/>
              </a:solidFill>
            </a:endParaRPr>
          </a:p>
        </p:txBody>
      </p:sp>
    </p:spTree>
    <p:extLst>
      <p:ext uri="{BB962C8B-B14F-4D97-AF65-F5344CB8AC3E}">
        <p14:creationId xmlns:p14="http://schemas.microsoft.com/office/powerpoint/2010/main" val="9524779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Online Media 1" title="120 Second spot v7 HDV">
            <a:hlinkClick r:id="" action="ppaction://media"/>
            <a:extLst>
              <a:ext uri="{FF2B5EF4-FFF2-40B4-BE49-F238E27FC236}">
                <a16:creationId xmlns:a16="http://schemas.microsoft.com/office/drawing/2014/main" id="{31BAABD2-1224-4310-A244-6F8134F43614}"/>
              </a:ext>
            </a:extLst>
          </p:cNvPr>
          <p:cNvPicPr>
            <a:picLocks noRot="1" noChangeAspect="1"/>
          </p:cNvPicPr>
          <p:nvPr>
            <a:videoFile r:link="rId1"/>
          </p:nvPr>
        </p:nvPicPr>
        <p:blipFill>
          <a:blip r:embed="rId4"/>
          <a:stretch>
            <a:fillRect/>
          </a:stretch>
        </p:blipFill>
        <p:spPr>
          <a:xfrm>
            <a:off x="96837" y="385762"/>
            <a:ext cx="8458201" cy="4757738"/>
          </a:xfrm>
          <a:prstGeom prst="rect">
            <a:avLst/>
          </a:prstGeom>
        </p:spPr>
      </p:pic>
    </p:spTree>
    <p:extLst>
      <p:ext uri="{BB962C8B-B14F-4D97-AF65-F5344CB8AC3E}">
        <p14:creationId xmlns:p14="http://schemas.microsoft.com/office/powerpoint/2010/main" val="17090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247143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432983" y="551789"/>
            <a:ext cx="7912908" cy="4039923"/>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baseline="30000" dirty="0">
                <a:solidFill>
                  <a:schemeClr val="bg1"/>
                </a:solidFill>
              </a:rPr>
              <a:t>1 Cor. 5.11</a:t>
            </a:r>
            <a:r>
              <a:rPr lang="en-US" altLang="en-US" dirty="0">
                <a:solidFill>
                  <a:schemeClr val="bg1"/>
                </a:solidFill>
              </a:rPr>
              <a:t> </a:t>
            </a:r>
            <a:r>
              <a:rPr lang="en-US" altLang="en-US" dirty="0">
                <a:solidFill>
                  <a:srgbClr val="FFFF66"/>
                </a:solidFill>
              </a:rPr>
              <a:t>Not to mix together </a:t>
            </a:r>
            <a:r>
              <a:rPr lang="en-US" altLang="en-US" dirty="0">
                <a:solidFill>
                  <a:schemeClr val="bg1"/>
                </a:solidFill>
              </a:rPr>
              <a:t>with anyone who is being </a:t>
            </a:r>
            <a:r>
              <a:rPr lang="en-US" altLang="en-US" dirty="0">
                <a:solidFill>
                  <a:srgbClr val="FFFF66"/>
                </a:solidFill>
              </a:rPr>
              <a:t>called a brother</a:t>
            </a:r>
            <a:r>
              <a:rPr lang="en-US" altLang="en-US" dirty="0">
                <a:solidFill>
                  <a:schemeClr val="bg1"/>
                </a:solidFill>
              </a:rPr>
              <a:t> if he </a:t>
            </a:r>
            <a:r>
              <a:rPr lang="en-US" altLang="en-US" baseline="-25000" dirty="0"/>
              <a:t>2</a:t>
            </a:r>
            <a:r>
              <a:rPr lang="en-US" altLang="en-US" baseline="-25000" dirty="0">
                <a:solidFill>
                  <a:schemeClr val="bg1"/>
                </a:solidFill>
              </a:rPr>
              <a:t>.</a:t>
            </a:r>
            <a:r>
              <a:rPr lang="en-US" altLang="en-US" baseline="30000" dirty="0">
                <a:solidFill>
                  <a:schemeClr val="bg1"/>
                </a:solidFill>
              </a:rPr>
              <a:t> </a:t>
            </a:r>
            <a:r>
              <a:rPr lang="en-US" altLang="en-US" dirty="0">
                <a:solidFill>
                  <a:schemeClr val="bg1"/>
                </a:solidFill>
              </a:rPr>
              <a:t>is sexually immoral or </a:t>
            </a:r>
            <a:r>
              <a:rPr lang="en-US" altLang="en-US" baseline="-25000" dirty="0"/>
              <a:t>3</a:t>
            </a:r>
            <a:r>
              <a:rPr lang="en-US" altLang="en-US" baseline="-25000" dirty="0">
                <a:solidFill>
                  <a:schemeClr val="bg1"/>
                </a:solidFill>
              </a:rPr>
              <a:t>.</a:t>
            </a:r>
            <a:r>
              <a:rPr lang="en-US" altLang="en-US" baseline="30000" dirty="0">
                <a:solidFill>
                  <a:schemeClr val="bg1"/>
                </a:solidFill>
              </a:rPr>
              <a:t> </a:t>
            </a:r>
            <a:r>
              <a:rPr lang="en-US" altLang="en-US" dirty="0">
                <a:solidFill>
                  <a:schemeClr val="bg1"/>
                </a:solidFill>
              </a:rPr>
              <a:t>greedy or an </a:t>
            </a:r>
            <a:r>
              <a:rPr lang="en-US" altLang="en-US" baseline="-25000" dirty="0"/>
              <a:t>4.</a:t>
            </a:r>
            <a:r>
              <a:rPr lang="en-US" altLang="en-US" dirty="0">
                <a:solidFill>
                  <a:schemeClr val="bg1"/>
                </a:solidFill>
              </a:rPr>
              <a:t>idolater or a</a:t>
            </a:r>
            <a:r>
              <a:rPr lang="en-US" altLang="en-US" baseline="-25000" dirty="0"/>
              <a:t> 5</a:t>
            </a:r>
            <a:r>
              <a:rPr lang="en-US" altLang="en-US" baseline="-25000" dirty="0">
                <a:solidFill>
                  <a:schemeClr val="bg1"/>
                </a:solidFill>
              </a:rPr>
              <a:t>.</a:t>
            </a:r>
            <a:r>
              <a:rPr lang="en-US" altLang="en-US" dirty="0">
                <a:solidFill>
                  <a:schemeClr val="bg1"/>
                </a:solidFill>
              </a:rPr>
              <a:t>slanderer or a </a:t>
            </a:r>
            <a:r>
              <a:rPr lang="en-US" altLang="en-US" baseline="-25000" dirty="0"/>
              <a:t>6</a:t>
            </a:r>
            <a:r>
              <a:rPr lang="en-US" altLang="en-US" baseline="-25000" dirty="0">
                <a:solidFill>
                  <a:schemeClr val="bg1"/>
                </a:solidFill>
              </a:rPr>
              <a:t>.</a:t>
            </a:r>
            <a:r>
              <a:rPr lang="en-US" altLang="en-US" dirty="0">
                <a:solidFill>
                  <a:schemeClr val="bg1"/>
                </a:solidFill>
              </a:rPr>
              <a:t>drunkard or a </a:t>
            </a:r>
            <a:r>
              <a:rPr lang="en-US" altLang="en-US" baseline="-25000" dirty="0"/>
              <a:t>7</a:t>
            </a:r>
            <a:r>
              <a:rPr lang="en-US" altLang="en-US" baseline="-25000" dirty="0">
                <a:solidFill>
                  <a:schemeClr val="bg1"/>
                </a:solidFill>
              </a:rPr>
              <a:t>.</a:t>
            </a:r>
            <a:r>
              <a:rPr lang="en-US" altLang="en-US" dirty="0">
                <a:solidFill>
                  <a:schemeClr val="bg1"/>
                </a:solidFill>
              </a:rPr>
              <a:t>swindler—not even to eat with such a fellow. </a:t>
            </a:r>
          </a:p>
          <a:p>
            <a:pPr marL="0" indent="0">
              <a:lnSpc>
                <a:spcPct val="90000"/>
              </a:lnSpc>
              <a:buNone/>
            </a:pPr>
            <a:r>
              <a:rPr lang="en-US" altLang="en-US" u="sng" dirty="0">
                <a:solidFill>
                  <a:srgbClr val="FFFF99"/>
                </a:solidFill>
              </a:rPr>
              <a:t>7 issues for separation = conflict unresolvable.</a:t>
            </a:r>
          </a:p>
        </p:txBody>
      </p:sp>
    </p:spTree>
    <p:extLst>
      <p:ext uri="{BB962C8B-B14F-4D97-AF65-F5344CB8AC3E}">
        <p14:creationId xmlns:p14="http://schemas.microsoft.com/office/powerpoint/2010/main" val="240372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Did the Americans of 1776 follow this concept?   </a:t>
            </a:r>
          </a:p>
        </p:txBody>
      </p:sp>
    </p:spTree>
    <p:extLst>
      <p:ext uri="{BB962C8B-B14F-4D97-AF65-F5344CB8AC3E}">
        <p14:creationId xmlns:p14="http://schemas.microsoft.com/office/powerpoint/2010/main" val="86459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gn="l" fontAlgn="base">
              <a:buNone/>
            </a:pPr>
            <a:r>
              <a:rPr lang="en-US" b="0" i="0" dirty="0">
                <a:effectLst/>
                <a:latin typeface="Arial Rounded MT Bold" panose="020F0704030504030204" pitchFamily="34" charset="0"/>
              </a:rPr>
              <a:t>In every stage of these Oppressions </a:t>
            </a:r>
            <a:r>
              <a:rPr lang="en-US" b="0" i="0" baseline="-25000" dirty="0">
                <a:effectLst/>
                <a:latin typeface="Arial Rounded MT Bold" panose="020F0704030504030204" pitchFamily="34" charset="0"/>
              </a:rPr>
              <a:t>1</a:t>
            </a:r>
            <a:r>
              <a:rPr lang="en-US" b="0" i="0" dirty="0">
                <a:effectLst/>
                <a:latin typeface="Arial Rounded MT Bold" panose="020F0704030504030204" pitchFamily="34" charset="0"/>
              </a:rPr>
              <a:t>We have Petitioned for Redress </a:t>
            </a:r>
            <a:r>
              <a:rPr lang="en-US" b="0" i="0" u="sng" dirty="0">
                <a:effectLst/>
                <a:latin typeface="Arial Rounded MT Bold" panose="020F0704030504030204" pitchFamily="34" charset="0"/>
              </a:rPr>
              <a:t>in the most humble terms</a:t>
            </a:r>
            <a:r>
              <a:rPr lang="en-US" b="0" i="0" dirty="0">
                <a:effectLst/>
                <a:latin typeface="Arial Rounded MT Bold" panose="020F0704030504030204" pitchFamily="34" charset="0"/>
              </a:rPr>
              <a:t>: Our repeated Petitions have been answered only by repeated injury. A Prince whose character is thus marked by every act which may define a Tyrant, is unfit to be the ruler of a free people. </a:t>
            </a:r>
            <a:endParaRPr lang="en-US" altLang="en-US" dirty="0">
              <a:solidFill>
                <a:schemeClr val="bg1"/>
              </a:solidFill>
            </a:endParaRPr>
          </a:p>
        </p:txBody>
      </p:sp>
    </p:spTree>
    <p:extLst>
      <p:ext uri="{BB962C8B-B14F-4D97-AF65-F5344CB8AC3E}">
        <p14:creationId xmlns:p14="http://schemas.microsoft.com/office/powerpoint/2010/main" val="422300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gn="l" fontAlgn="base">
              <a:buNone/>
            </a:pPr>
            <a:r>
              <a:rPr lang="en-US" b="0" i="0" dirty="0">
                <a:effectLst/>
                <a:latin typeface="Arial Rounded MT Bold" panose="020F0704030504030204" pitchFamily="34" charset="0"/>
              </a:rPr>
              <a:t>Nor have We been wanting in attentions to our </a:t>
            </a:r>
            <a:r>
              <a:rPr lang="en-US" b="0" i="0" dirty="0" err="1">
                <a:effectLst/>
                <a:latin typeface="Arial Rounded MT Bold" panose="020F0704030504030204" pitchFamily="34" charset="0"/>
              </a:rPr>
              <a:t>Brittish</a:t>
            </a:r>
            <a:r>
              <a:rPr lang="en-US" b="0" i="0" dirty="0">
                <a:effectLst/>
                <a:latin typeface="Arial Rounded MT Bold" panose="020F0704030504030204" pitchFamily="34" charset="0"/>
              </a:rPr>
              <a:t> brethren. </a:t>
            </a:r>
            <a:r>
              <a:rPr lang="en-US" b="0" i="0" baseline="-25000" dirty="0">
                <a:effectLst/>
                <a:latin typeface="Arial Rounded MT Bold" panose="020F0704030504030204" pitchFamily="34" charset="0"/>
              </a:rPr>
              <a:t>2</a:t>
            </a:r>
            <a:r>
              <a:rPr lang="en-US" b="0" i="0" dirty="0">
                <a:effectLst/>
                <a:latin typeface="Arial Rounded MT Bold" panose="020F0704030504030204" pitchFamily="34" charset="0"/>
              </a:rPr>
              <a:t>We have warned them from time to time of attempts by their legislature to extend an unwarrantable jurisdiction over us. </a:t>
            </a:r>
            <a:r>
              <a:rPr lang="en-US" b="0" i="0" baseline="-25000" dirty="0">
                <a:effectLst/>
                <a:latin typeface="Arial Rounded MT Bold" panose="020F0704030504030204" pitchFamily="34" charset="0"/>
              </a:rPr>
              <a:t>3</a:t>
            </a:r>
            <a:r>
              <a:rPr lang="en-US" b="0" i="0" dirty="0">
                <a:effectLst/>
                <a:latin typeface="Arial Rounded MT Bold" panose="020F0704030504030204" pitchFamily="34" charset="0"/>
              </a:rPr>
              <a:t>We have reminded them of the circumstances of our emigration and settlement here. </a:t>
            </a:r>
            <a:endParaRPr lang="en-US" altLang="en-US" dirty="0">
              <a:solidFill>
                <a:schemeClr val="bg1"/>
              </a:solidFill>
            </a:endParaRPr>
          </a:p>
        </p:txBody>
      </p:sp>
    </p:spTree>
    <p:extLst>
      <p:ext uri="{BB962C8B-B14F-4D97-AF65-F5344CB8AC3E}">
        <p14:creationId xmlns:p14="http://schemas.microsoft.com/office/powerpoint/2010/main" val="232843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gn="l" fontAlgn="base">
              <a:buNone/>
            </a:pPr>
            <a:r>
              <a:rPr lang="en-US" b="0" i="0" baseline="-25000" dirty="0">
                <a:effectLst/>
                <a:latin typeface="Arial Rounded MT Bold" panose="020F0704030504030204" pitchFamily="34" charset="0"/>
              </a:rPr>
              <a:t>4</a:t>
            </a:r>
            <a:r>
              <a:rPr lang="en-US" b="0" i="0" dirty="0">
                <a:effectLst/>
                <a:latin typeface="Arial Rounded MT Bold" panose="020F0704030504030204" pitchFamily="34" charset="0"/>
              </a:rPr>
              <a:t>We have appealed to their native justice and magnanimity, and we have </a:t>
            </a:r>
            <a:r>
              <a:rPr lang="en-US" b="0" i="0" baseline="-25000" dirty="0">
                <a:effectLst/>
                <a:latin typeface="Arial Rounded MT Bold" panose="020F0704030504030204" pitchFamily="34" charset="0"/>
              </a:rPr>
              <a:t>5</a:t>
            </a:r>
            <a:r>
              <a:rPr lang="en-US" b="0" i="0" dirty="0">
                <a:effectLst/>
                <a:latin typeface="Arial Rounded MT Bold" panose="020F0704030504030204" pitchFamily="34" charset="0"/>
              </a:rPr>
              <a:t>conjured them by the ties of our common kindred to disavow these usurpations, which, would inevitably interrupt our connections and correspondence. </a:t>
            </a:r>
            <a:endParaRPr lang="en-US" altLang="en-US" dirty="0">
              <a:solidFill>
                <a:schemeClr val="bg1"/>
              </a:solidFill>
            </a:endParaRPr>
          </a:p>
        </p:txBody>
      </p:sp>
    </p:spTree>
    <p:extLst>
      <p:ext uri="{BB962C8B-B14F-4D97-AF65-F5344CB8AC3E}">
        <p14:creationId xmlns:p14="http://schemas.microsoft.com/office/powerpoint/2010/main" val="31163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Five steps and modes of attempted resolution</a:t>
            </a:r>
          </a:p>
          <a:p>
            <a:pPr marL="457200" indent="-457200">
              <a:lnSpc>
                <a:spcPct val="90000"/>
              </a:lnSpc>
              <a:buFont typeface="+mj-lt"/>
              <a:buAutoNum type="arabicPeriod"/>
            </a:pPr>
            <a:r>
              <a:rPr lang="en-US" altLang="en-US" dirty="0"/>
              <a:t>Petitioned</a:t>
            </a:r>
          </a:p>
          <a:p>
            <a:pPr marL="457200" indent="-457200">
              <a:lnSpc>
                <a:spcPct val="90000"/>
              </a:lnSpc>
              <a:buFont typeface="+mj-lt"/>
              <a:buAutoNum type="arabicPeriod"/>
            </a:pPr>
            <a:r>
              <a:rPr lang="en-US" altLang="en-US" dirty="0">
                <a:solidFill>
                  <a:schemeClr val="bg1"/>
                </a:solidFill>
              </a:rPr>
              <a:t>Warned</a:t>
            </a:r>
          </a:p>
          <a:p>
            <a:pPr marL="457200" indent="-457200">
              <a:lnSpc>
                <a:spcPct val="90000"/>
              </a:lnSpc>
              <a:buFont typeface="+mj-lt"/>
              <a:buAutoNum type="arabicPeriod"/>
            </a:pPr>
            <a:r>
              <a:rPr lang="en-US" altLang="en-US" dirty="0"/>
              <a:t>Reminded</a:t>
            </a:r>
          </a:p>
          <a:p>
            <a:pPr marL="457200" indent="-457200">
              <a:lnSpc>
                <a:spcPct val="90000"/>
              </a:lnSpc>
              <a:buFont typeface="+mj-lt"/>
              <a:buAutoNum type="arabicPeriod"/>
            </a:pPr>
            <a:r>
              <a:rPr lang="en-US" altLang="en-US" dirty="0">
                <a:solidFill>
                  <a:schemeClr val="bg1"/>
                </a:solidFill>
              </a:rPr>
              <a:t>Appealed</a:t>
            </a:r>
          </a:p>
          <a:p>
            <a:pPr marL="457200" indent="-457200">
              <a:lnSpc>
                <a:spcPct val="90000"/>
              </a:lnSpc>
              <a:buFont typeface="+mj-lt"/>
              <a:buAutoNum type="arabicPeriod"/>
            </a:pPr>
            <a:r>
              <a:rPr lang="en-US" altLang="en-US" dirty="0"/>
              <a:t>Conjured/stirred</a:t>
            </a:r>
            <a:endParaRPr lang="en-US" altLang="en-US" dirty="0">
              <a:solidFill>
                <a:schemeClr val="bg1"/>
              </a:solidFill>
            </a:endParaRPr>
          </a:p>
        </p:txBody>
      </p:sp>
    </p:spTree>
    <p:extLst>
      <p:ext uri="{BB962C8B-B14F-4D97-AF65-F5344CB8AC3E}">
        <p14:creationId xmlns:p14="http://schemas.microsoft.com/office/powerpoint/2010/main" val="382008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First application to </a:t>
            </a:r>
            <a:r>
              <a:rPr lang="en-US" altLang="en-US" u="dbl" dirty="0">
                <a:solidFill>
                  <a:schemeClr val="bg1"/>
                </a:solidFill>
              </a:rPr>
              <a:t>us</a:t>
            </a:r>
            <a:r>
              <a:rPr lang="en-US" altLang="en-US" dirty="0">
                <a:solidFill>
                  <a:schemeClr val="bg1"/>
                </a:solidFill>
              </a:rPr>
              <a:t>:</a:t>
            </a:r>
          </a:p>
          <a:p>
            <a:pPr marL="0" indent="0">
              <a:lnSpc>
                <a:spcPct val="90000"/>
              </a:lnSpc>
              <a:buNone/>
            </a:pPr>
            <a:r>
              <a:rPr lang="en-US" altLang="en-US" dirty="0"/>
              <a:t>How thorough and creative have we been, in our lives, to resolve difficulties? </a:t>
            </a:r>
          </a:p>
          <a:p>
            <a:pPr marL="0" indent="0">
              <a:lnSpc>
                <a:spcPct val="90000"/>
              </a:lnSpc>
              <a:buNone/>
            </a:pPr>
            <a:endParaRPr lang="en-US" altLang="en-US" sz="2400" dirty="0">
              <a:solidFill>
                <a:schemeClr val="bg1"/>
              </a:solidFill>
            </a:endParaRPr>
          </a:p>
          <a:p>
            <a:pPr marL="0" indent="0">
              <a:lnSpc>
                <a:spcPct val="90000"/>
              </a:lnSpc>
              <a:buNone/>
            </a:pPr>
            <a:r>
              <a:rPr lang="en-US" altLang="en-US" dirty="0">
                <a:solidFill>
                  <a:schemeClr val="bg1"/>
                </a:solidFill>
              </a:rPr>
              <a:t>Covenant relationships…</a:t>
            </a:r>
            <a:r>
              <a:rPr lang="en-US" altLang="en-US" dirty="0" err="1">
                <a:solidFill>
                  <a:schemeClr val="bg1"/>
                </a:solidFill>
              </a:rPr>
              <a:t>cf</a:t>
            </a:r>
            <a:endParaRPr lang="en-US" altLang="en-US" dirty="0">
              <a:solidFill>
                <a:schemeClr val="bg1"/>
              </a:solidFill>
            </a:endParaRPr>
          </a:p>
          <a:p>
            <a:pPr marL="0" indent="0">
              <a:lnSpc>
                <a:spcPct val="90000"/>
              </a:lnSpc>
              <a:buNone/>
            </a:pPr>
            <a:r>
              <a:rPr lang="en-US" altLang="en-US" dirty="0">
                <a:solidFill>
                  <a:schemeClr val="bg1"/>
                </a:solidFill>
              </a:rPr>
              <a:t>“Tyr</a:t>
            </a:r>
            <a:r>
              <a:rPr lang="en-US" altLang="en-US" dirty="0"/>
              <a:t>anny of mobility.”</a:t>
            </a:r>
            <a:endParaRPr lang="en-US" altLang="en-US" dirty="0">
              <a:solidFill>
                <a:schemeClr val="bg1"/>
              </a:solidFill>
            </a:endParaRPr>
          </a:p>
        </p:txBody>
      </p:sp>
    </p:spTree>
    <p:extLst>
      <p:ext uri="{BB962C8B-B14F-4D97-AF65-F5344CB8AC3E}">
        <p14:creationId xmlns:p14="http://schemas.microsoft.com/office/powerpoint/2010/main" val="138764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What were the grievances of the Americans?</a:t>
            </a:r>
          </a:p>
          <a:p>
            <a:pPr marL="0" indent="0">
              <a:lnSpc>
                <a:spcPct val="90000"/>
              </a:lnSpc>
              <a:buNone/>
            </a:pPr>
            <a:endParaRPr lang="en-US" altLang="en-US" dirty="0"/>
          </a:p>
          <a:p>
            <a:pPr marL="0" indent="0">
              <a:lnSpc>
                <a:spcPct val="90000"/>
              </a:lnSpc>
              <a:buNone/>
            </a:pPr>
            <a:r>
              <a:rPr lang="en-US" altLang="en-US" dirty="0">
                <a:solidFill>
                  <a:schemeClr val="bg1"/>
                </a:solidFill>
              </a:rPr>
              <a:t>There are 26 enumerated grievances!</a:t>
            </a:r>
          </a:p>
        </p:txBody>
      </p:sp>
    </p:spTree>
    <p:extLst>
      <p:ext uri="{BB962C8B-B14F-4D97-AF65-F5344CB8AC3E}">
        <p14:creationId xmlns:p14="http://schemas.microsoft.com/office/powerpoint/2010/main" val="100357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Online Media 1" title="Revolutionary War: Bet You Didn't Know | History">
            <a:hlinkClick r:id="" action="ppaction://media"/>
            <a:extLst>
              <a:ext uri="{FF2B5EF4-FFF2-40B4-BE49-F238E27FC236}">
                <a16:creationId xmlns:a16="http://schemas.microsoft.com/office/drawing/2014/main" id="{E4F25FF3-13D7-429D-8810-3517597D8172}"/>
              </a:ext>
            </a:extLst>
          </p:cNvPr>
          <p:cNvPicPr>
            <a:picLocks noRot="1" noChangeAspect="1"/>
          </p:cNvPicPr>
          <p:nvPr>
            <a:videoFile r:link="rId1"/>
          </p:nvPr>
        </p:nvPicPr>
        <p:blipFill>
          <a:blip r:embed="rId4"/>
          <a:stretch>
            <a:fillRect/>
          </a:stretch>
        </p:blipFill>
        <p:spPr>
          <a:xfrm>
            <a:off x="376237" y="285750"/>
            <a:ext cx="8128000" cy="4572000"/>
          </a:xfrm>
          <a:prstGeom prst="rect">
            <a:avLst/>
          </a:prstGeom>
        </p:spPr>
      </p:pic>
      <p:sp>
        <p:nvSpPr>
          <p:cNvPr id="4" name="TextBox 3">
            <a:extLst>
              <a:ext uri="{FF2B5EF4-FFF2-40B4-BE49-F238E27FC236}">
                <a16:creationId xmlns:a16="http://schemas.microsoft.com/office/drawing/2014/main" id="{66373A8A-2573-4933-8ED6-D76553796824}"/>
              </a:ext>
            </a:extLst>
          </p:cNvPr>
          <p:cNvSpPr txBox="1"/>
          <p:nvPr/>
        </p:nvSpPr>
        <p:spPr>
          <a:xfrm>
            <a:off x="647889" y="514350"/>
            <a:ext cx="7215180"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Was Independence needed?</a:t>
            </a:r>
          </a:p>
          <a:p>
            <a:pPr algn="l"/>
            <a:r>
              <a:rPr lang="en-US" dirty="0">
                <a:effectLst>
                  <a:outerShdw blurRad="38100" dist="38100" dir="2700000" algn="tl">
                    <a:srgbClr val="000000">
                      <a:alpha val="43137"/>
                    </a:srgbClr>
                  </a:outerShdw>
                </a:effectLst>
              </a:rPr>
              <a:t>Are there lessons for us?</a:t>
            </a:r>
          </a:p>
        </p:txBody>
      </p:sp>
    </p:spTree>
    <p:extLst>
      <p:ext uri="{BB962C8B-B14F-4D97-AF65-F5344CB8AC3E}">
        <p14:creationId xmlns:p14="http://schemas.microsoft.com/office/powerpoint/2010/main" val="20717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gn="l" fontAlgn="base">
              <a:buNone/>
            </a:pPr>
            <a:r>
              <a:rPr lang="en-US" b="0" i="0" dirty="0">
                <a:effectLst/>
              </a:rPr>
              <a:t>The history of the present King of Great Britain is a history of repeated injuries and usurpations, all having in direct object the establishment of an absolute Tyranny over these States. To prove this, let Facts be submitted to a candid world.</a:t>
            </a:r>
            <a:endParaRPr lang="en-US" altLang="en-US" dirty="0"/>
          </a:p>
        </p:txBody>
      </p:sp>
    </p:spTree>
    <p:extLst>
      <p:ext uri="{BB962C8B-B14F-4D97-AF65-F5344CB8AC3E}">
        <p14:creationId xmlns:p14="http://schemas.microsoft.com/office/powerpoint/2010/main" val="3870801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169863" indent="-169863" algn="l" fontAlgn="base">
              <a:buFont typeface="+mj-lt"/>
              <a:buAutoNum type="arabicPeriod"/>
            </a:pPr>
            <a:r>
              <a:rPr lang="en-US" b="0" i="0" dirty="0">
                <a:effectLst/>
              </a:rPr>
              <a:t>He </a:t>
            </a:r>
            <a:r>
              <a:rPr lang="en-US" b="0" i="0" dirty="0">
                <a:solidFill>
                  <a:srgbClr val="FFFF66"/>
                </a:solidFill>
                <a:effectLst/>
              </a:rPr>
              <a:t>has forbidden his Governors to pass Laws </a:t>
            </a:r>
            <a:r>
              <a:rPr lang="en-US" b="0" i="0" dirty="0">
                <a:effectLst/>
              </a:rPr>
              <a:t>of immediate and pressing importance, unless suspended in their operation till his Assent should be obtained; and when so suspended, he has utterly neglected to attend to them.</a:t>
            </a:r>
            <a:endParaRPr lang="en-US" altLang="en-US" dirty="0"/>
          </a:p>
        </p:txBody>
      </p:sp>
    </p:spTree>
    <p:extLst>
      <p:ext uri="{BB962C8B-B14F-4D97-AF65-F5344CB8AC3E}">
        <p14:creationId xmlns:p14="http://schemas.microsoft.com/office/powerpoint/2010/main" val="433157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115888" indent="-115888" algn="l" fontAlgn="base">
              <a:buFont typeface="+mj-lt"/>
              <a:buAutoNum type="arabicPeriod" startAt="2"/>
            </a:pPr>
            <a:r>
              <a:rPr lang="en-US" b="0" i="0" dirty="0">
                <a:effectLst/>
              </a:rPr>
              <a:t>He has refused to pass other Laws for the accommodation of large districts of people, unless those people would relinquish the right of Representation in the Legislature, a right inestimable to them and formidable to tyrants only. </a:t>
            </a:r>
            <a:endParaRPr lang="en-US" altLang="en-US" dirty="0"/>
          </a:p>
        </p:txBody>
      </p:sp>
    </p:spTree>
    <p:extLst>
      <p:ext uri="{BB962C8B-B14F-4D97-AF65-F5344CB8AC3E}">
        <p14:creationId xmlns:p14="http://schemas.microsoft.com/office/powerpoint/2010/main" val="4191327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10000"/>
          </a:bodyPr>
          <a:lstStyle/>
          <a:p>
            <a:pPr marL="233363" indent="-233363" algn="l" fontAlgn="base">
              <a:buFont typeface="+mj-lt"/>
              <a:buAutoNum type="arabicPeriod" startAt="3"/>
            </a:pPr>
            <a:r>
              <a:rPr lang="en-US" b="0" i="0" dirty="0">
                <a:effectLst/>
              </a:rPr>
              <a:t>He has </a:t>
            </a:r>
            <a:r>
              <a:rPr lang="en-US" b="0" i="0" dirty="0">
                <a:solidFill>
                  <a:srgbClr val="FFFF66"/>
                </a:solidFill>
                <a:effectLst/>
              </a:rPr>
              <a:t>called together legislative bodies at places unusual</a:t>
            </a:r>
            <a:r>
              <a:rPr lang="en-US" b="0" i="0" dirty="0">
                <a:effectLst/>
              </a:rPr>
              <a:t>, uncomfortable, and distant from the depository of their public Records, for the sole purpose of fatiguing them into compliance with his measures. </a:t>
            </a:r>
          </a:p>
          <a:p>
            <a:pPr marL="169863" indent="-169863" algn="l" fontAlgn="base">
              <a:buFont typeface="+mj-lt"/>
              <a:buAutoNum type="arabicPeriod" startAt="3"/>
            </a:pPr>
            <a:r>
              <a:rPr lang="en-US" b="0" i="0" dirty="0">
                <a:effectLst/>
              </a:rPr>
              <a:t>He has </a:t>
            </a:r>
            <a:r>
              <a:rPr lang="en-US" b="0" i="0" dirty="0">
                <a:solidFill>
                  <a:srgbClr val="FFFF66"/>
                </a:solidFill>
                <a:effectLst/>
              </a:rPr>
              <a:t>dissolved Representative Houses repeatedly</a:t>
            </a:r>
            <a:r>
              <a:rPr lang="en-US" b="0" i="0" dirty="0">
                <a:effectLst/>
              </a:rPr>
              <a:t>, for opposing with manly firmness his invasions on the rights of the people.</a:t>
            </a:r>
            <a:endParaRPr lang="en-US" altLang="en-US" dirty="0"/>
          </a:p>
        </p:txBody>
      </p:sp>
    </p:spTree>
    <p:extLst>
      <p:ext uri="{BB962C8B-B14F-4D97-AF65-F5344CB8AC3E}">
        <p14:creationId xmlns:p14="http://schemas.microsoft.com/office/powerpoint/2010/main" val="3769685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10000"/>
          </a:bodyPr>
          <a:lstStyle/>
          <a:p>
            <a:pPr marL="403225" indent="-403225" algn="l" fontAlgn="base">
              <a:buFont typeface="+mj-lt"/>
              <a:buAutoNum type="arabicPeriod" startAt="5"/>
            </a:pPr>
            <a:r>
              <a:rPr lang="en-US" b="0" i="0" dirty="0">
                <a:effectLst/>
              </a:rPr>
              <a:t>He has refused for a long time, after such dissolutions, to cause others to be elected; whereby the Legislative powers, incapable of Annihilation, have returned to the People at large for their exercise; the State remaining in the mean time exposed to all the dangers of invasion from without, and convulsions within.</a:t>
            </a:r>
            <a:br>
              <a:rPr lang="en-US" b="0" i="0" dirty="0">
                <a:effectLst/>
              </a:rPr>
            </a:br>
            <a:endParaRPr lang="en-US" altLang="en-US" dirty="0"/>
          </a:p>
        </p:txBody>
      </p:sp>
    </p:spTree>
    <p:extLst>
      <p:ext uri="{BB962C8B-B14F-4D97-AF65-F5344CB8AC3E}">
        <p14:creationId xmlns:p14="http://schemas.microsoft.com/office/powerpoint/2010/main" val="232978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233363" indent="-233363" algn="l" fontAlgn="base">
              <a:buFont typeface="+mj-lt"/>
              <a:buAutoNum type="arabicPeriod" startAt="6"/>
            </a:pPr>
            <a:r>
              <a:rPr lang="en-US" b="0" i="0" dirty="0">
                <a:effectLst/>
                <a:latin typeface="Arial Rounded MT Bold" panose="020F0704030504030204" pitchFamily="34" charset="0"/>
              </a:rPr>
              <a:t>He has </a:t>
            </a:r>
            <a:r>
              <a:rPr lang="en-US" b="0" i="0" dirty="0" err="1">
                <a:effectLst/>
                <a:latin typeface="Arial Rounded MT Bold" panose="020F0704030504030204" pitchFamily="34" charset="0"/>
              </a:rPr>
              <a:t>endeavoured</a:t>
            </a:r>
            <a:r>
              <a:rPr lang="en-US" b="0" i="0" dirty="0">
                <a:effectLst/>
                <a:latin typeface="Arial Rounded MT Bold" panose="020F0704030504030204" pitchFamily="34" charset="0"/>
              </a:rPr>
              <a:t> to prevent the population of these States; for that purpose </a:t>
            </a:r>
            <a:r>
              <a:rPr lang="en-US" b="0" i="0" dirty="0">
                <a:solidFill>
                  <a:srgbClr val="FFFF66"/>
                </a:solidFill>
                <a:effectLst/>
                <a:latin typeface="Arial Rounded MT Bold" panose="020F0704030504030204" pitchFamily="34" charset="0"/>
              </a:rPr>
              <a:t>obstructing the Laws for Naturalization of Foreigners</a:t>
            </a:r>
            <a:r>
              <a:rPr lang="en-US" b="0" i="0" dirty="0">
                <a:effectLst/>
                <a:latin typeface="Arial Rounded MT Bold" panose="020F0704030504030204" pitchFamily="34" charset="0"/>
              </a:rPr>
              <a:t>; refusing to pass others to encourage their migrations hither, and raising the conditions of new Appropriations of Lands.</a:t>
            </a:r>
            <a:endParaRPr lang="en-US" altLang="en-US" dirty="0">
              <a:latin typeface="Arial Rounded MT Bold" panose="020F0704030504030204" pitchFamily="34" charset="0"/>
            </a:endParaRPr>
          </a:p>
        </p:txBody>
      </p:sp>
    </p:spTree>
    <p:extLst>
      <p:ext uri="{BB962C8B-B14F-4D97-AF65-F5344CB8AC3E}">
        <p14:creationId xmlns:p14="http://schemas.microsoft.com/office/powerpoint/2010/main" val="17204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77500" lnSpcReduction="20000"/>
          </a:bodyPr>
          <a:lstStyle/>
          <a:p>
            <a:pPr marL="627063" indent="-425450" algn="l" fontAlgn="base">
              <a:buFont typeface="+mj-lt"/>
              <a:buAutoNum type="arabicPeriod" startAt="7"/>
            </a:pPr>
            <a:r>
              <a:rPr lang="en-US" b="0" i="0" dirty="0">
                <a:effectLst/>
                <a:latin typeface="Arial Rounded MT Bold" panose="020F0704030504030204" pitchFamily="34" charset="0"/>
              </a:rPr>
              <a:t>He has obstructed the Administration of Justice, by refusing his Assent to Laws for establishing Judiciary powers.</a:t>
            </a:r>
          </a:p>
          <a:p>
            <a:pPr marL="627063" indent="-425450" algn="l" fontAlgn="base">
              <a:buFont typeface="+mj-lt"/>
              <a:buAutoNum type="arabicPeriod" startAt="7"/>
            </a:pPr>
            <a:r>
              <a:rPr lang="en-US" b="0" i="0" dirty="0">
                <a:effectLst/>
                <a:latin typeface="Arial Rounded MT Bold" panose="020F0704030504030204" pitchFamily="34" charset="0"/>
              </a:rPr>
              <a:t>He has </a:t>
            </a:r>
            <a:r>
              <a:rPr lang="en-US" b="0" i="0" dirty="0">
                <a:solidFill>
                  <a:srgbClr val="FFFF66"/>
                </a:solidFill>
                <a:effectLst/>
                <a:latin typeface="Arial Rounded MT Bold" panose="020F0704030504030204" pitchFamily="34" charset="0"/>
              </a:rPr>
              <a:t>made Judges dependent on his Will alone</a:t>
            </a:r>
            <a:r>
              <a:rPr lang="en-US" b="0" i="0" dirty="0">
                <a:effectLst/>
                <a:latin typeface="Arial Rounded MT Bold" panose="020F0704030504030204" pitchFamily="34" charset="0"/>
              </a:rPr>
              <a:t>, for the tenure of their offices, and the amount and payment of their salaries.</a:t>
            </a:r>
          </a:p>
          <a:p>
            <a:pPr marL="627063" indent="-425450" algn="l" fontAlgn="base">
              <a:buFont typeface="+mj-lt"/>
              <a:buAutoNum type="arabicPeriod" startAt="7"/>
            </a:pPr>
            <a:r>
              <a:rPr lang="en-US" b="0" i="0" dirty="0">
                <a:effectLst/>
                <a:latin typeface="Arial Rounded MT Bold" panose="020F0704030504030204" pitchFamily="34" charset="0"/>
              </a:rPr>
              <a:t>He has erected a multitude of New Offices, and </a:t>
            </a:r>
            <a:r>
              <a:rPr lang="en-US" b="0" i="0" dirty="0">
                <a:solidFill>
                  <a:srgbClr val="FFFF66"/>
                </a:solidFill>
                <a:effectLst/>
                <a:latin typeface="Arial Rounded MT Bold" panose="020F0704030504030204" pitchFamily="34" charset="0"/>
              </a:rPr>
              <a:t>sent hither swarms of Officers</a:t>
            </a:r>
            <a:r>
              <a:rPr lang="en-US" b="0" i="0" dirty="0">
                <a:effectLst/>
                <a:latin typeface="Arial Rounded MT Bold" panose="020F0704030504030204" pitchFamily="34" charset="0"/>
              </a:rPr>
              <a:t> to </a:t>
            </a:r>
            <a:r>
              <a:rPr lang="en-US" b="0" i="0" dirty="0" err="1">
                <a:effectLst/>
                <a:latin typeface="Arial Rounded MT Bold" panose="020F0704030504030204" pitchFamily="34" charset="0"/>
              </a:rPr>
              <a:t>harrass</a:t>
            </a:r>
            <a:r>
              <a:rPr lang="en-US" b="0" i="0" dirty="0">
                <a:effectLst/>
                <a:latin typeface="Arial Rounded MT Bold" panose="020F0704030504030204" pitchFamily="34" charset="0"/>
              </a:rPr>
              <a:t> our people, and eat out their substance.</a:t>
            </a:r>
            <a:endParaRPr lang="en-US" altLang="en-US" dirty="0">
              <a:latin typeface="Arial Rounded MT Bold" panose="020F0704030504030204" pitchFamily="34" charset="0"/>
            </a:endParaRPr>
          </a:p>
        </p:txBody>
      </p:sp>
    </p:spTree>
    <p:extLst>
      <p:ext uri="{BB962C8B-B14F-4D97-AF65-F5344CB8AC3E}">
        <p14:creationId xmlns:p14="http://schemas.microsoft.com/office/powerpoint/2010/main" val="391622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457200" indent="-457200" algn="l" fontAlgn="base">
              <a:buFont typeface="+mj-lt"/>
              <a:buAutoNum type="arabicPeriod" startAt="10"/>
            </a:pPr>
            <a:r>
              <a:rPr lang="en-US" b="0" i="0" dirty="0">
                <a:effectLst/>
                <a:latin typeface="Arial Rounded MT Bold" panose="020F0704030504030204" pitchFamily="34" charset="0"/>
              </a:rPr>
              <a:t>He has </a:t>
            </a:r>
            <a:r>
              <a:rPr lang="en-US" b="0" i="0" dirty="0">
                <a:solidFill>
                  <a:srgbClr val="FFFF66"/>
                </a:solidFill>
                <a:effectLst/>
                <a:latin typeface="Arial Rounded MT Bold" panose="020F0704030504030204" pitchFamily="34" charset="0"/>
              </a:rPr>
              <a:t>kept among us, in times of peace, Standing Armies </a:t>
            </a:r>
            <a:r>
              <a:rPr lang="en-US" b="0" i="0" dirty="0">
                <a:effectLst/>
                <a:latin typeface="Arial Rounded MT Bold" panose="020F0704030504030204" pitchFamily="34" charset="0"/>
              </a:rPr>
              <a:t>without the Consent of our legislatures.</a:t>
            </a:r>
          </a:p>
          <a:p>
            <a:pPr marL="457200" indent="-457200" algn="l" fontAlgn="base">
              <a:buFont typeface="+mj-lt"/>
              <a:buAutoNum type="arabicPeriod" startAt="10"/>
            </a:pPr>
            <a:r>
              <a:rPr lang="en-US" b="0" i="0" dirty="0">
                <a:effectLst/>
                <a:latin typeface="Arial Rounded MT Bold" panose="020F0704030504030204" pitchFamily="34" charset="0"/>
              </a:rPr>
              <a:t>He has affected to render the Military independent of and superior to the Civil power.</a:t>
            </a:r>
          </a:p>
          <a:p>
            <a:pPr marL="457200" indent="-457200" algn="l" fontAlgn="base">
              <a:buFont typeface="+mj-lt"/>
              <a:buAutoNum type="arabicPeriod" startAt="10"/>
            </a:pPr>
            <a:r>
              <a:rPr lang="en-US" b="0" i="0" dirty="0">
                <a:effectLst/>
                <a:latin typeface="Arial Rounded MT Bold" panose="020F0704030504030204" pitchFamily="34" charset="0"/>
              </a:rPr>
              <a:t>He has combined with others to subject us to a jurisdiction foreign to our constitution, and unacknowledged by our laws; </a:t>
            </a:r>
          </a:p>
        </p:txBody>
      </p:sp>
    </p:spTree>
    <p:extLst>
      <p:ext uri="{BB962C8B-B14F-4D97-AF65-F5344CB8AC3E}">
        <p14:creationId xmlns:p14="http://schemas.microsoft.com/office/powerpoint/2010/main" val="932691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296907" lvl="1" indent="0">
              <a:buNone/>
            </a:pPr>
            <a:r>
              <a:rPr lang="en-US" b="0" i="0" dirty="0">
                <a:effectLst/>
                <a:latin typeface="Arial Rounded MT Bold" panose="020F0704030504030204" pitchFamily="34" charset="0"/>
              </a:rPr>
              <a:t>giving his Assent to their Acts of pretended Legislation:</a:t>
            </a:r>
          </a:p>
          <a:p>
            <a:pPr marL="457200" lvl="1" indent="-160338"/>
            <a:r>
              <a:rPr lang="en-US" b="0" i="0" dirty="0">
                <a:effectLst/>
                <a:latin typeface="Arial Rounded MT Bold" panose="020F0704030504030204" pitchFamily="34" charset="0"/>
              </a:rPr>
              <a:t>For </a:t>
            </a:r>
            <a:r>
              <a:rPr lang="en-US" b="0" i="0" dirty="0">
                <a:solidFill>
                  <a:srgbClr val="FFFF66"/>
                </a:solidFill>
                <a:effectLst/>
                <a:latin typeface="Arial Rounded MT Bold" panose="020F0704030504030204" pitchFamily="34" charset="0"/>
              </a:rPr>
              <a:t>Quartering</a:t>
            </a:r>
            <a:r>
              <a:rPr lang="en-US" b="0" i="0" dirty="0">
                <a:effectLst/>
                <a:latin typeface="Arial Rounded MT Bold" panose="020F0704030504030204" pitchFamily="34" charset="0"/>
              </a:rPr>
              <a:t> large bodies of armed troops among us:</a:t>
            </a:r>
          </a:p>
          <a:p>
            <a:pPr marL="457200" lvl="1" indent="-160338"/>
            <a:r>
              <a:rPr lang="en-US" b="0" i="0" dirty="0">
                <a:effectLst/>
                <a:latin typeface="Arial Rounded MT Bold" panose="020F0704030504030204" pitchFamily="34" charset="0"/>
              </a:rPr>
              <a:t>For </a:t>
            </a:r>
            <a:r>
              <a:rPr lang="en-US" b="0" i="0" dirty="0">
                <a:solidFill>
                  <a:srgbClr val="FFFF66"/>
                </a:solidFill>
                <a:effectLst/>
                <a:latin typeface="Arial Rounded MT Bold" panose="020F0704030504030204" pitchFamily="34" charset="0"/>
              </a:rPr>
              <a:t>protecting them, by a mock Trial, from punishment for any Murders </a:t>
            </a:r>
            <a:r>
              <a:rPr lang="en-US" b="0" i="0" dirty="0">
                <a:effectLst/>
                <a:latin typeface="Arial Rounded MT Bold" panose="020F0704030504030204" pitchFamily="34" charset="0"/>
              </a:rPr>
              <a:t>which they should commit on the Inhabitants of these States:, </a:t>
            </a:r>
          </a:p>
        </p:txBody>
      </p:sp>
    </p:spTree>
    <p:extLst>
      <p:ext uri="{BB962C8B-B14F-4D97-AF65-F5344CB8AC3E}">
        <p14:creationId xmlns:p14="http://schemas.microsoft.com/office/powerpoint/2010/main" val="222551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287338" indent="-85725"/>
            <a:r>
              <a:rPr lang="en-US" b="0" i="0" dirty="0">
                <a:effectLst/>
                <a:latin typeface="Arial Rounded MT Bold" panose="020F0704030504030204" pitchFamily="34" charset="0"/>
              </a:rPr>
              <a:t>For </a:t>
            </a:r>
            <a:r>
              <a:rPr lang="en-US" b="0" i="0" dirty="0">
                <a:solidFill>
                  <a:srgbClr val="FFFF66"/>
                </a:solidFill>
                <a:effectLst/>
                <a:latin typeface="Arial Rounded MT Bold" panose="020F0704030504030204" pitchFamily="34" charset="0"/>
              </a:rPr>
              <a:t>cutting off our Trade </a:t>
            </a:r>
            <a:r>
              <a:rPr lang="en-US" b="0" i="0" dirty="0">
                <a:effectLst/>
                <a:latin typeface="Arial Rounded MT Bold" panose="020F0704030504030204" pitchFamily="34" charset="0"/>
              </a:rPr>
              <a:t>with all parts of the world:</a:t>
            </a:r>
          </a:p>
          <a:p>
            <a:pPr marL="287338" indent="-85725"/>
            <a:r>
              <a:rPr lang="en-US" b="0" i="0" dirty="0">
                <a:effectLst/>
                <a:latin typeface="Arial Rounded MT Bold" panose="020F0704030504030204" pitchFamily="34" charset="0"/>
              </a:rPr>
              <a:t>For imposing </a:t>
            </a:r>
            <a:r>
              <a:rPr lang="en-US" b="0" i="0" dirty="0">
                <a:solidFill>
                  <a:srgbClr val="FFFF99"/>
                </a:solidFill>
                <a:effectLst/>
                <a:latin typeface="Arial Rounded MT Bold" panose="020F0704030504030204" pitchFamily="34" charset="0"/>
              </a:rPr>
              <a:t>Taxes on us without our Consent</a:t>
            </a:r>
            <a:r>
              <a:rPr lang="en-US" b="0" i="0" dirty="0">
                <a:effectLst/>
                <a:latin typeface="Arial Rounded MT Bold" panose="020F0704030504030204" pitchFamily="34" charset="0"/>
              </a:rPr>
              <a:t>: </a:t>
            </a:r>
          </a:p>
          <a:p>
            <a:pPr marL="287338" indent="-85725"/>
            <a:r>
              <a:rPr lang="en-US" b="0" i="0" dirty="0">
                <a:effectLst/>
                <a:latin typeface="Arial Rounded MT Bold" panose="020F0704030504030204" pitchFamily="34" charset="0"/>
              </a:rPr>
              <a:t>For depriving us in many cases, of the benefits of </a:t>
            </a:r>
            <a:r>
              <a:rPr lang="en-US" b="0" i="0" dirty="0">
                <a:solidFill>
                  <a:srgbClr val="FFFF99"/>
                </a:solidFill>
                <a:effectLst/>
                <a:latin typeface="Arial Rounded MT Bold" panose="020F0704030504030204" pitchFamily="34" charset="0"/>
              </a:rPr>
              <a:t>Trial by Jury</a:t>
            </a:r>
            <a:r>
              <a:rPr lang="en-US" b="0" i="0" dirty="0">
                <a:effectLst/>
                <a:latin typeface="Arial Rounded MT Bold" panose="020F0704030504030204" pitchFamily="34" charset="0"/>
              </a:rPr>
              <a:t>:</a:t>
            </a:r>
          </a:p>
          <a:p>
            <a:pPr marL="287338" indent="-85725"/>
            <a:r>
              <a:rPr lang="en-US" b="0" i="0" dirty="0">
                <a:effectLst/>
                <a:latin typeface="Arial Rounded MT Bold" panose="020F0704030504030204" pitchFamily="34" charset="0"/>
              </a:rPr>
              <a:t>For </a:t>
            </a:r>
            <a:r>
              <a:rPr lang="en-US" b="0" i="0" dirty="0">
                <a:solidFill>
                  <a:srgbClr val="FFFF99"/>
                </a:solidFill>
                <a:effectLst/>
                <a:latin typeface="Arial Rounded MT Bold" panose="020F0704030504030204" pitchFamily="34" charset="0"/>
              </a:rPr>
              <a:t>transporting us beyond Seas to be tried </a:t>
            </a:r>
            <a:r>
              <a:rPr lang="en-US" b="0" i="0" dirty="0">
                <a:effectLst/>
                <a:latin typeface="Arial Rounded MT Bold" panose="020F0704030504030204" pitchFamily="34" charset="0"/>
              </a:rPr>
              <a:t>for pretended offences</a:t>
            </a:r>
          </a:p>
        </p:txBody>
      </p:sp>
    </p:spTree>
    <p:extLst>
      <p:ext uri="{BB962C8B-B14F-4D97-AF65-F5344CB8AC3E}">
        <p14:creationId xmlns:p14="http://schemas.microsoft.com/office/powerpoint/2010/main" val="424885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050" name="Picture 2" descr="John Trumbull: Declaration of Independence">
            <a:extLst>
              <a:ext uri="{FF2B5EF4-FFF2-40B4-BE49-F238E27FC236}">
                <a16:creationId xmlns:a16="http://schemas.microsoft.com/office/drawing/2014/main" id="{A5420902-4C77-4878-A3DC-96B5F144B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 y="386443"/>
            <a:ext cx="7238999" cy="4757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B2819-308D-4F65-ADC9-37A79326D794}"/>
              </a:ext>
            </a:extLst>
          </p:cNvPr>
          <p:cNvSpPr txBox="1"/>
          <p:nvPr/>
        </p:nvSpPr>
        <p:spPr>
          <a:xfrm>
            <a:off x="122238" y="285750"/>
            <a:ext cx="8610600"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a:ea typeface="+mn-ea"/>
                <a:cs typeface="Arial" charset="0"/>
              </a:rPr>
              <a:t>Declaration of Independence</a:t>
            </a:r>
            <a:r>
              <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a:ea typeface="+mn-ea"/>
                <a:cs typeface="Arial" charset="0"/>
              </a:rPr>
              <a:t>, oil on canvas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a:ea typeface="+mn-ea"/>
                <a:cs typeface="Arial" charset="0"/>
              </a:rPr>
              <a:t> John Trumbull, 1818; in the U.S. Capitol Rotunda, Architect of the Capitol</a:t>
            </a:r>
          </a:p>
        </p:txBody>
      </p:sp>
    </p:spTree>
    <p:extLst>
      <p:ext uri="{BB962C8B-B14F-4D97-AF65-F5344CB8AC3E}">
        <p14:creationId xmlns:p14="http://schemas.microsoft.com/office/powerpoint/2010/main" val="188671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169863" indent="-169863"/>
            <a:r>
              <a:rPr lang="en-US" b="0" i="0" dirty="0">
                <a:effectLst/>
                <a:latin typeface="Arial Rounded MT Bold" panose="020F0704030504030204" pitchFamily="34" charset="0"/>
              </a:rPr>
              <a:t>For </a:t>
            </a:r>
            <a:r>
              <a:rPr lang="en-US" b="0" i="0" dirty="0">
                <a:solidFill>
                  <a:srgbClr val="FFFF99"/>
                </a:solidFill>
                <a:effectLst/>
                <a:latin typeface="Arial Rounded MT Bold" panose="020F0704030504030204" pitchFamily="34" charset="0"/>
              </a:rPr>
              <a:t>abolishing the free System of English Laws </a:t>
            </a:r>
            <a:r>
              <a:rPr lang="en-US" b="0" i="0" dirty="0">
                <a:effectLst/>
                <a:latin typeface="Arial Rounded MT Bold" panose="020F0704030504030204" pitchFamily="34" charset="0"/>
              </a:rPr>
              <a:t>in a </a:t>
            </a:r>
            <a:r>
              <a:rPr lang="en-US" b="0" i="0" dirty="0" err="1">
                <a:effectLst/>
                <a:latin typeface="Arial Rounded MT Bold" panose="020F0704030504030204" pitchFamily="34" charset="0"/>
              </a:rPr>
              <a:t>neighbouring</a:t>
            </a:r>
            <a:r>
              <a:rPr lang="en-US" b="0" i="0" dirty="0">
                <a:effectLst/>
                <a:latin typeface="Arial Rounded MT Bold" panose="020F0704030504030204" pitchFamily="34" charset="0"/>
              </a:rPr>
              <a:t> Province, establishing therein an Arbitrary government, and enlarging its Boundaries so as to render it at once an example and fit instrument for introducing the same absolute rule into these Colonies</a:t>
            </a:r>
          </a:p>
        </p:txBody>
      </p:sp>
    </p:spTree>
    <p:extLst>
      <p:ext uri="{BB962C8B-B14F-4D97-AF65-F5344CB8AC3E}">
        <p14:creationId xmlns:p14="http://schemas.microsoft.com/office/powerpoint/2010/main" val="1807001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287338" indent="-85725"/>
            <a:r>
              <a:rPr lang="en-US" b="0" i="0" dirty="0">
                <a:effectLst/>
                <a:latin typeface="Arial Rounded MT Bold" panose="020F0704030504030204" pitchFamily="34" charset="0"/>
              </a:rPr>
              <a:t>For taking away our Charters, abolishing our most valuable Laws, and altering fundamentally the Forms of our Governments:</a:t>
            </a:r>
          </a:p>
          <a:p>
            <a:pPr marL="287338" indent="-85725"/>
            <a:r>
              <a:rPr lang="en-US" b="0" i="0" dirty="0">
                <a:effectLst/>
                <a:latin typeface="Arial Rounded MT Bold" panose="020F0704030504030204" pitchFamily="34" charset="0"/>
              </a:rPr>
              <a:t>For suspending our own Legislatures, and declaring themselves invested with power to legislate for us in all cases whatsoever.</a:t>
            </a:r>
            <a:endParaRPr lang="en-US" b="0" i="0" dirty="0">
              <a:solidFill>
                <a:srgbClr val="FFFF99"/>
              </a:solidFill>
              <a:effectLst/>
              <a:latin typeface="Arial Rounded MT Bold" panose="020F0704030504030204" pitchFamily="34" charset="0"/>
            </a:endParaRPr>
          </a:p>
        </p:txBody>
      </p:sp>
    </p:spTree>
    <p:extLst>
      <p:ext uri="{BB962C8B-B14F-4D97-AF65-F5344CB8AC3E}">
        <p14:creationId xmlns:p14="http://schemas.microsoft.com/office/powerpoint/2010/main" val="174150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341313" indent="-341313">
              <a:buFont typeface="+mj-lt"/>
              <a:buAutoNum type="arabicPeriod" startAt="13"/>
            </a:pPr>
            <a:r>
              <a:rPr lang="en-US" b="0" i="0" dirty="0">
                <a:effectLst/>
                <a:latin typeface="Arial Rounded MT Bold" panose="020F0704030504030204" pitchFamily="34" charset="0"/>
              </a:rPr>
              <a:t>He has abdicated Government here, by declaring us out of his Protection and waging War against us. </a:t>
            </a:r>
          </a:p>
          <a:p>
            <a:pPr marL="457200" indent="-457200">
              <a:buFont typeface="+mj-lt"/>
              <a:buAutoNum type="arabicPeriod" startAt="13"/>
            </a:pPr>
            <a:r>
              <a:rPr lang="en-US" b="0" i="0" dirty="0">
                <a:solidFill>
                  <a:srgbClr val="FFFF99"/>
                </a:solidFill>
                <a:effectLst/>
                <a:latin typeface="Arial Rounded MT Bold" panose="020F0704030504030204" pitchFamily="34" charset="0"/>
              </a:rPr>
              <a:t>He has plundered our seas, ravaged our Coasts, burnt our towns, and destroyed the lives of our people.</a:t>
            </a:r>
          </a:p>
        </p:txBody>
      </p:sp>
    </p:spTree>
    <p:extLst>
      <p:ext uri="{BB962C8B-B14F-4D97-AF65-F5344CB8AC3E}">
        <p14:creationId xmlns:p14="http://schemas.microsoft.com/office/powerpoint/2010/main" val="462076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233363" indent="-233363">
              <a:buFont typeface="+mj-lt"/>
              <a:buAutoNum type="arabicPeriod" startAt="15"/>
            </a:pPr>
            <a:r>
              <a:rPr lang="en-US" b="0" i="0" dirty="0">
                <a:effectLst/>
                <a:latin typeface="Arial Rounded MT Bold" panose="020F0704030504030204" pitchFamily="34" charset="0"/>
              </a:rPr>
              <a:t>He is at this time transporting </a:t>
            </a:r>
            <a:r>
              <a:rPr lang="en-US" b="0" i="0" dirty="0">
                <a:solidFill>
                  <a:srgbClr val="FFFF99"/>
                </a:solidFill>
                <a:effectLst/>
                <a:latin typeface="Arial Rounded MT Bold" panose="020F0704030504030204" pitchFamily="34" charset="0"/>
              </a:rPr>
              <a:t>large Armies of foreign Mercenaries </a:t>
            </a:r>
            <a:r>
              <a:rPr lang="en-US" b="0" i="0" dirty="0">
                <a:effectLst/>
                <a:latin typeface="Arial Rounded MT Bold" panose="020F0704030504030204" pitchFamily="34" charset="0"/>
              </a:rPr>
              <a:t>to </a:t>
            </a:r>
            <a:r>
              <a:rPr lang="en-US" b="0" i="0" dirty="0" err="1">
                <a:effectLst/>
                <a:latin typeface="Arial Rounded MT Bold" panose="020F0704030504030204" pitchFamily="34" charset="0"/>
              </a:rPr>
              <a:t>compleat</a:t>
            </a:r>
            <a:r>
              <a:rPr lang="en-US" b="0" i="0" dirty="0">
                <a:effectLst/>
                <a:latin typeface="Arial Rounded MT Bold" panose="020F0704030504030204" pitchFamily="34" charset="0"/>
              </a:rPr>
              <a:t> the works of death, desolation and tyranny, already begun with circumstances of Cruelty &amp; perfidy scarcely paralleled in the most barbarous ages, and totally unworthy the Head of a civilized nation..</a:t>
            </a:r>
          </a:p>
        </p:txBody>
      </p:sp>
    </p:spTree>
    <p:extLst>
      <p:ext uri="{BB962C8B-B14F-4D97-AF65-F5344CB8AC3E}">
        <p14:creationId xmlns:p14="http://schemas.microsoft.com/office/powerpoint/2010/main" val="4258739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169863" indent="-169863">
              <a:buFont typeface="+mj-lt"/>
              <a:buAutoNum type="arabicPeriod" startAt="16"/>
            </a:pPr>
            <a:r>
              <a:rPr lang="en-US" b="0" i="0" dirty="0">
                <a:effectLst/>
                <a:latin typeface="Arial Rounded MT Bold" panose="020F0704030504030204" pitchFamily="34" charset="0"/>
              </a:rPr>
              <a:t>He has constrained our </a:t>
            </a:r>
            <a:r>
              <a:rPr lang="en-US" b="0" i="0" dirty="0">
                <a:solidFill>
                  <a:srgbClr val="FFFF99"/>
                </a:solidFill>
                <a:effectLst/>
                <a:latin typeface="Arial Rounded MT Bold" panose="020F0704030504030204" pitchFamily="34" charset="0"/>
              </a:rPr>
              <a:t>fellow Citizens taken Captive on the high Seas to bear Arms against their Country</a:t>
            </a:r>
            <a:r>
              <a:rPr lang="en-US" b="0" i="0" dirty="0">
                <a:effectLst/>
                <a:latin typeface="Arial Rounded MT Bold" panose="020F0704030504030204" pitchFamily="34" charset="0"/>
              </a:rPr>
              <a:t>, to become the executioners of their friends and Brethren, or to fall themselves by their Hands.</a:t>
            </a:r>
            <a:endParaRPr lang="en-US" b="0" i="0" dirty="0">
              <a:solidFill>
                <a:srgbClr val="FFFF99"/>
              </a:solidFill>
              <a:effectLst/>
              <a:latin typeface="Arial Rounded MT Bold" panose="020F0704030504030204" pitchFamily="34" charset="0"/>
            </a:endParaRPr>
          </a:p>
        </p:txBody>
      </p:sp>
    </p:spTree>
    <p:extLst>
      <p:ext uri="{BB962C8B-B14F-4D97-AF65-F5344CB8AC3E}">
        <p14:creationId xmlns:p14="http://schemas.microsoft.com/office/powerpoint/2010/main" val="382667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115888" indent="-115888">
              <a:buFont typeface="+mj-lt"/>
              <a:buAutoNum type="arabicPeriod" startAt="17"/>
            </a:pPr>
            <a:r>
              <a:rPr lang="en-US" b="0" i="0" dirty="0">
                <a:effectLst/>
                <a:latin typeface="Arial Rounded MT Bold" panose="020F0704030504030204" pitchFamily="34" charset="0"/>
              </a:rPr>
              <a:t>He has excited domestic insurrections amongst us, and has </a:t>
            </a:r>
            <a:r>
              <a:rPr lang="en-US" b="0" i="0" dirty="0" err="1">
                <a:solidFill>
                  <a:srgbClr val="FFFF99"/>
                </a:solidFill>
                <a:effectLst/>
                <a:latin typeface="Arial Rounded MT Bold" panose="020F0704030504030204" pitchFamily="34" charset="0"/>
              </a:rPr>
              <a:t>endeavoured</a:t>
            </a:r>
            <a:r>
              <a:rPr lang="en-US" b="0" i="0" dirty="0">
                <a:solidFill>
                  <a:srgbClr val="FFFF99"/>
                </a:solidFill>
                <a:effectLst/>
                <a:latin typeface="Arial Rounded MT Bold" panose="020F0704030504030204" pitchFamily="34" charset="0"/>
              </a:rPr>
              <a:t> to bring on the inhabitants of our frontiers, the merciless Indian Savages, whose known rule of warfare, is an undistinguished destruction of all ages, sexes and conditions.</a:t>
            </a:r>
          </a:p>
        </p:txBody>
      </p:sp>
    </p:spTree>
    <p:extLst>
      <p:ext uri="{BB962C8B-B14F-4D97-AF65-F5344CB8AC3E}">
        <p14:creationId xmlns:p14="http://schemas.microsoft.com/office/powerpoint/2010/main" val="2324286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26 grievances, if you count all the subpoints.</a:t>
            </a:r>
          </a:p>
          <a:p>
            <a:pPr marL="0" indent="0">
              <a:lnSpc>
                <a:spcPct val="90000"/>
              </a:lnSpc>
              <a:buNone/>
            </a:pPr>
            <a:r>
              <a:rPr lang="en-US" altLang="en-US" dirty="0"/>
              <a:t>Many methods of attempted reconciliation.  </a:t>
            </a:r>
          </a:p>
          <a:p>
            <a:pPr marL="0" indent="0">
              <a:lnSpc>
                <a:spcPct val="90000"/>
              </a:lnSpc>
              <a:buNone/>
            </a:pPr>
            <a:r>
              <a:rPr lang="en-US" altLang="en-US" dirty="0">
                <a:solidFill>
                  <a:schemeClr val="bg1"/>
                </a:solidFill>
              </a:rPr>
              <a:t>So then, separation and LIBERTY!</a:t>
            </a:r>
          </a:p>
        </p:txBody>
      </p:sp>
    </p:spTree>
    <p:extLst>
      <p:ext uri="{BB962C8B-B14F-4D97-AF65-F5344CB8AC3E}">
        <p14:creationId xmlns:p14="http://schemas.microsoft.com/office/powerpoint/2010/main" val="1215043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gn="l" fontAlgn="base">
              <a:buNone/>
            </a:pPr>
            <a:r>
              <a:rPr lang="en-US" b="0" i="0" dirty="0">
                <a:effectLst/>
                <a:latin typeface="Arial Rounded MT Bold" panose="020F0704030504030204" pitchFamily="34" charset="0"/>
              </a:rPr>
              <a:t>They too [British officials] have been deaf to the voice of justice and of consanguinity. We must, therefore, acquiesce in the necessity, which denounces our </a:t>
            </a:r>
            <a:r>
              <a:rPr lang="en-US" b="0" i="0" dirty="0">
                <a:solidFill>
                  <a:srgbClr val="FFFF66"/>
                </a:solidFill>
                <a:effectLst/>
                <a:latin typeface="Arial Rounded MT Bold" panose="020F0704030504030204" pitchFamily="34" charset="0"/>
              </a:rPr>
              <a:t>Separation,</a:t>
            </a:r>
            <a:r>
              <a:rPr lang="en-US" b="0" i="0" dirty="0">
                <a:effectLst/>
                <a:latin typeface="Arial Rounded MT Bold" panose="020F0704030504030204" pitchFamily="34" charset="0"/>
              </a:rPr>
              <a:t> and hold them, as we hold the rest of mankind, Enemies in War, in Peace Friends.</a:t>
            </a:r>
            <a:endParaRPr lang="en-US" altLang="en-US" dirty="0">
              <a:solidFill>
                <a:schemeClr val="bg1"/>
              </a:solidFill>
            </a:endParaRPr>
          </a:p>
        </p:txBody>
      </p:sp>
    </p:spTree>
    <p:extLst>
      <p:ext uri="{BB962C8B-B14F-4D97-AF65-F5344CB8AC3E}">
        <p14:creationId xmlns:p14="http://schemas.microsoft.com/office/powerpoint/2010/main" val="3505925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l" fontAlgn="base">
              <a:buNone/>
            </a:pPr>
            <a:r>
              <a:rPr lang="en-US" b="0" i="0" dirty="0">
                <a:effectLst/>
                <a:latin typeface="Arial Rounded MT Bold" panose="020F0704030504030204" pitchFamily="34" charset="0"/>
              </a:rPr>
              <a:t>We, therefore, the Representatives of the united States of America, in General Congress, Assembled, appealing to the Supreme Judge of the world for the rectitude of our intentions, do, in the Name, </a:t>
            </a:r>
            <a:endParaRPr lang="en-US" altLang="en-US" dirty="0">
              <a:solidFill>
                <a:schemeClr val="bg1"/>
              </a:solidFill>
            </a:endParaRPr>
          </a:p>
        </p:txBody>
      </p:sp>
    </p:spTree>
    <p:extLst>
      <p:ext uri="{BB962C8B-B14F-4D97-AF65-F5344CB8AC3E}">
        <p14:creationId xmlns:p14="http://schemas.microsoft.com/office/powerpoint/2010/main" val="243357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l" fontAlgn="base">
              <a:buNone/>
            </a:pPr>
            <a:r>
              <a:rPr lang="en-US" b="0" i="0" dirty="0">
                <a:effectLst/>
                <a:latin typeface="Arial Rounded MT Bold" panose="020F0704030504030204" pitchFamily="34" charset="0"/>
              </a:rPr>
              <a:t>and by Authority of the good People of these Colonies, solemnly publish and declare, That these United Colonies are, and of Right ought to be </a:t>
            </a:r>
            <a:r>
              <a:rPr lang="en-US" b="0" i="0" dirty="0">
                <a:solidFill>
                  <a:srgbClr val="FFFF66"/>
                </a:solidFill>
                <a:effectLst/>
                <a:latin typeface="Arial Rounded MT Bold" panose="020F0704030504030204" pitchFamily="34" charset="0"/>
              </a:rPr>
              <a:t>Free and Independent States</a:t>
            </a:r>
            <a:r>
              <a:rPr lang="en-US" b="0" i="0" dirty="0">
                <a:effectLst/>
                <a:latin typeface="Arial Rounded MT Bold" panose="020F0704030504030204" pitchFamily="34" charset="0"/>
              </a:rPr>
              <a:t>; </a:t>
            </a:r>
            <a:endParaRPr lang="en-US" altLang="en-US" dirty="0">
              <a:solidFill>
                <a:schemeClr val="bg1"/>
              </a:solidFill>
            </a:endParaRPr>
          </a:p>
        </p:txBody>
      </p:sp>
    </p:spTree>
    <p:extLst>
      <p:ext uri="{BB962C8B-B14F-4D97-AF65-F5344CB8AC3E}">
        <p14:creationId xmlns:p14="http://schemas.microsoft.com/office/powerpoint/2010/main" val="3847511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334969" y="209550"/>
            <a:ext cx="4010020" cy="4933950"/>
          </a:xfrm>
        </p:spPr>
        <p:txBody>
          <a:bodyPr>
            <a:normAutofit fontScale="92500" lnSpcReduction="20000"/>
          </a:bodyPr>
          <a:lstStyle/>
          <a:p>
            <a:pPr marL="0" indent="0">
              <a:buNone/>
            </a:pPr>
            <a:r>
              <a:rPr lang="en-US"/>
              <a:t>IN CONGRESS, July 4, 1776.</a:t>
            </a:r>
          </a:p>
          <a:p>
            <a:pPr marL="0" indent="0">
              <a:buNone/>
            </a:pPr>
            <a:r>
              <a:rPr lang="en-US"/>
              <a:t>The unanimous Declaration of the thirteen united States of America,</a:t>
            </a:r>
          </a:p>
          <a:p>
            <a:pPr marL="0" indent="0">
              <a:buNone/>
            </a:pPr>
            <a:r>
              <a:rPr lang="en-US"/>
              <a:t>When in the Course of human events,</a:t>
            </a:r>
            <a:endParaRPr lang="en-US" altLang="en-US" dirty="0">
              <a:solidFill>
                <a:schemeClr val="bg1"/>
              </a:solidFill>
            </a:endParaRPr>
          </a:p>
        </p:txBody>
      </p:sp>
      <p:pic>
        <p:nvPicPr>
          <p:cNvPr id="1026" name="Picture 2" descr="The Final Text of the Declaration of Independence July 4 1776 ...">
            <a:extLst>
              <a:ext uri="{FF2B5EF4-FFF2-40B4-BE49-F238E27FC236}">
                <a16:creationId xmlns:a16="http://schemas.microsoft.com/office/drawing/2014/main" id="{447C15D5-A8A3-4505-91B5-174D1DB7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886" y="209550"/>
            <a:ext cx="4070351" cy="483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429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gn="l" fontAlgn="base">
              <a:buNone/>
            </a:pPr>
            <a:r>
              <a:rPr lang="en-US" b="0" i="0" dirty="0">
                <a:effectLst/>
                <a:latin typeface="Arial Rounded MT Bold" panose="020F0704030504030204" pitchFamily="34" charset="0"/>
              </a:rPr>
              <a:t>that they are </a:t>
            </a:r>
            <a:r>
              <a:rPr lang="en-US" b="0" i="0" dirty="0">
                <a:solidFill>
                  <a:srgbClr val="FFFF66"/>
                </a:solidFill>
                <a:effectLst/>
                <a:latin typeface="Arial Rounded MT Bold" panose="020F0704030504030204" pitchFamily="34" charset="0"/>
              </a:rPr>
              <a:t>Absolved from all Allegiance</a:t>
            </a:r>
            <a:r>
              <a:rPr lang="en-US" b="0" i="0" dirty="0">
                <a:effectLst/>
                <a:latin typeface="Arial Rounded MT Bold" panose="020F0704030504030204" pitchFamily="34" charset="0"/>
              </a:rPr>
              <a:t> to the British Crown… And for the support of this Declaration, with a firm reliance on the protection of divine Providence, we mutually pledge to each other our Lives, our Fortunes and our sacred Honor.</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68691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Effects of the Declaration</a:t>
            </a:r>
          </a:p>
          <a:p>
            <a:pPr marL="511175" indent="-511175">
              <a:lnSpc>
                <a:spcPct val="90000"/>
              </a:lnSpc>
              <a:buFont typeface="+mj-lt"/>
              <a:buAutoNum type="arabicPeriod"/>
            </a:pPr>
            <a:r>
              <a:rPr lang="en-US" altLang="en-US" dirty="0"/>
              <a:t>All men are created equal.   [Ultimately, end of slavery!]</a:t>
            </a:r>
          </a:p>
          <a:p>
            <a:pPr marL="511175" indent="-511175">
              <a:lnSpc>
                <a:spcPct val="90000"/>
              </a:lnSpc>
              <a:buFont typeface="+mj-lt"/>
              <a:buAutoNum type="arabicPeriod"/>
            </a:pPr>
            <a:r>
              <a:rPr lang="en-US" altLang="en-US" dirty="0">
                <a:solidFill>
                  <a:schemeClr val="bg1"/>
                </a:solidFill>
              </a:rPr>
              <a:t>Right of life</a:t>
            </a:r>
            <a:r>
              <a:rPr lang="en-US" altLang="en-US" dirty="0"/>
              <a:t>, liberty, and the pursuit of happiness.</a:t>
            </a:r>
          </a:p>
          <a:p>
            <a:pPr marL="0" indent="0">
              <a:lnSpc>
                <a:spcPct val="90000"/>
              </a:lnSpc>
              <a:buNone/>
            </a:pPr>
            <a:r>
              <a:rPr lang="en-US" altLang="en-US" dirty="0">
                <a:solidFill>
                  <a:schemeClr val="bg1"/>
                </a:solidFill>
              </a:rPr>
              <a:t>The Declaration has been a GREAT transformative document internati</a:t>
            </a:r>
            <a:r>
              <a:rPr lang="en-US" altLang="en-US" dirty="0"/>
              <a:t>onally!</a:t>
            </a:r>
            <a:endParaRPr lang="en-US" altLang="en-US" dirty="0">
              <a:solidFill>
                <a:schemeClr val="bg1"/>
              </a:solidFill>
            </a:endParaRP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759225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We need to look again at #17.   Something in the language and assumptions that may seem minor, but really is of great significance to loving our country with understanding.  </a:t>
            </a:r>
          </a:p>
        </p:txBody>
      </p:sp>
    </p:spTree>
    <p:extLst>
      <p:ext uri="{BB962C8B-B14F-4D97-AF65-F5344CB8AC3E}">
        <p14:creationId xmlns:p14="http://schemas.microsoft.com/office/powerpoint/2010/main" val="3400385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17. He has excited domestic insurrections amongst us, and has </a:t>
            </a:r>
            <a:r>
              <a:rPr lang="en-US" altLang="en-US" dirty="0" err="1">
                <a:solidFill>
                  <a:schemeClr val="bg1"/>
                </a:solidFill>
              </a:rPr>
              <a:t>endeavoured</a:t>
            </a:r>
            <a:r>
              <a:rPr lang="en-US" altLang="en-US" dirty="0">
                <a:solidFill>
                  <a:schemeClr val="bg1"/>
                </a:solidFill>
              </a:rPr>
              <a:t> to bring on the inhabitants of our frontiers, the </a:t>
            </a:r>
            <a:r>
              <a:rPr lang="en-US" altLang="en-US" dirty="0">
                <a:solidFill>
                  <a:srgbClr val="FFFF99"/>
                </a:solidFill>
              </a:rPr>
              <a:t>merciless Indian Savages, whose known rule of warfare, is an undistinguished destruction of all ages, sexes and conditions.</a:t>
            </a:r>
          </a:p>
        </p:txBody>
      </p:sp>
    </p:spTree>
    <p:extLst>
      <p:ext uri="{BB962C8B-B14F-4D97-AF65-F5344CB8AC3E}">
        <p14:creationId xmlns:p14="http://schemas.microsoft.com/office/powerpoint/2010/main" val="3879054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Was that just careless, emotion charged, and inappropriate language, no great significance?</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214545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a:lnSpc>
                <a:spcPct val="90000"/>
              </a:lnSpc>
            </a:pPr>
            <a:r>
              <a:rPr lang="en-US" altLang="en-US" dirty="0"/>
              <a:t>My first sense of sin was racism directed at a black housecleaner in my apartment building.</a:t>
            </a:r>
          </a:p>
          <a:p>
            <a:pPr>
              <a:lnSpc>
                <a:spcPct val="90000"/>
              </a:lnSpc>
            </a:pPr>
            <a:r>
              <a:rPr lang="en-US" altLang="en-US" dirty="0">
                <a:solidFill>
                  <a:schemeClr val="bg1"/>
                </a:solidFill>
              </a:rPr>
              <a:t>My first outreach work was in inner city Cincinnati.  1970-74</a:t>
            </a:r>
          </a:p>
          <a:p>
            <a:pPr>
              <a:lnSpc>
                <a:spcPct val="90000"/>
              </a:lnSpc>
            </a:pPr>
            <a:r>
              <a:rPr lang="en-US" altLang="en-US" dirty="0"/>
              <a:t>1982-88 Native Canadian work in Winnipeg, Manitoba: Indian Metis Holiness Chapel</a:t>
            </a:r>
            <a:endParaRPr lang="en-US" altLang="en-US" dirty="0">
              <a:solidFill>
                <a:schemeClr val="bg1"/>
              </a:solidFill>
            </a:endParaRPr>
          </a:p>
        </p:txBody>
      </p:sp>
    </p:spTree>
    <p:extLst>
      <p:ext uri="{BB962C8B-B14F-4D97-AF65-F5344CB8AC3E}">
        <p14:creationId xmlns:p14="http://schemas.microsoft.com/office/powerpoint/2010/main" val="81850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a:extLst>
              <a:ext uri="{FF2B5EF4-FFF2-40B4-BE49-F238E27FC236}">
                <a16:creationId xmlns:a16="http://schemas.microsoft.com/office/drawing/2014/main" id="{1107DBBF-1ABC-48E1-8610-638A7B462C6A}"/>
              </a:ext>
            </a:extLst>
          </p:cNvPr>
          <p:cNvSpPr>
            <a:spLocks noGrp="1" noChangeArrowheads="1"/>
          </p:cNvSpPr>
          <p:nvPr>
            <p:ph type="subTitle" idx="1"/>
          </p:nvPr>
        </p:nvSpPr>
        <p:spPr>
          <a:xfrm>
            <a:off x="960437" y="0"/>
            <a:ext cx="6858000" cy="5143500"/>
          </a:xfrm>
        </p:spPr>
        <p:txBody>
          <a:bodyPr/>
          <a:lstStyle/>
          <a:p>
            <a:pPr algn="l"/>
            <a:r>
              <a:rPr lang="en-US" altLang="en-US" sz="3000"/>
              <a:t> </a:t>
            </a:r>
          </a:p>
        </p:txBody>
      </p:sp>
      <p:pic>
        <p:nvPicPr>
          <p:cNvPr id="1548292" name="Picture 4">
            <a:extLst>
              <a:ext uri="{FF2B5EF4-FFF2-40B4-BE49-F238E27FC236}">
                <a16:creationId xmlns:a16="http://schemas.microsoft.com/office/drawing/2014/main" id="{1E2B9EF2-BA64-425B-858D-243856D03B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387" y="-2381"/>
            <a:ext cx="5341144" cy="5145881"/>
          </a:xfrm>
          <a:prstGeom prst="rect">
            <a:avLst/>
          </a:prstGeom>
          <a:noFill/>
          <a:extLst>
            <a:ext uri="{909E8E84-426E-40DD-AFC4-6F175D3DCCD1}">
              <a14:hiddenFill xmlns:a14="http://schemas.microsoft.com/office/drawing/2010/main">
                <a:solidFill>
                  <a:srgbClr val="FFFFFF"/>
                </a:solidFill>
              </a14:hiddenFill>
            </a:ext>
          </a:extLst>
        </p:spPr>
      </p:pic>
      <p:sp>
        <p:nvSpPr>
          <p:cNvPr id="1548293" name="Line 5">
            <a:extLst>
              <a:ext uri="{FF2B5EF4-FFF2-40B4-BE49-F238E27FC236}">
                <a16:creationId xmlns:a16="http://schemas.microsoft.com/office/drawing/2014/main" id="{904CA6B7-47DA-4ECD-8FCE-D63709E922AC}"/>
              </a:ext>
            </a:extLst>
          </p:cNvPr>
          <p:cNvSpPr>
            <a:spLocks noChangeShapeType="1"/>
          </p:cNvSpPr>
          <p:nvPr/>
        </p:nvSpPr>
        <p:spPr bwMode="auto">
          <a:xfrm flipH="1">
            <a:off x="3932237" y="2628900"/>
            <a:ext cx="571500" cy="1085850"/>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a:extLst>
              <a:ext uri="{FF2B5EF4-FFF2-40B4-BE49-F238E27FC236}">
                <a16:creationId xmlns:a16="http://schemas.microsoft.com/office/drawing/2014/main" id="{B5139A61-A1F6-44C7-8BFD-C7A6D390570F}"/>
              </a:ext>
            </a:extLst>
          </p:cNvPr>
          <p:cNvSpPr>
            <a:spLocks noGrp="1" noChangeArrowheads="1"/>
          </p:cNvSpPr>
          <p:nvPr>
            <p:ph type="subTitle" idx="1"/>
          </p:nvPr>
        </p:nvSpPr>
        <p:spPr>
          <a:xfrm>
            <a:off x="960437" y="0"/>
            <a:ext cx="6858000" cy="5143500"/>
          </a:xfrm>
        </p:spPr>
        <p:txBody>
          <a:bodyPr/>
          <a:lstStyle/>
          <a:p>
            <a:pPr algn="l"/>
            <a:r>
              <a:rPr lang="en-US" altLang="en-US" sz="3000"/>
              <a:t> </a:t>
            </a:r>
          </a:p>
        </p:txBody>
      </p:sp>
      <p:pic>
        <p:nvPicPr>
          <p:cNvPr id="1507332" name="Picture 4">
            <a:extLst>
              <a:ext uri="{FF2B5EF4-FFF2-40B4-BE49-F238E27FC236}">
                <a16:creationId xmlns:a16="http://schemas.microsoft.com/office/drawing/2014/main" id="{A89F6945-AE5F-49AF-9D1B-AA3304A7B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7" y="34529"/>
            <a:ext cx="6858000" cy="4431506"/>
          </a:xfrm>
          <a:prstGeom prst="rect">
            <a:avLst/>
          </a:prstGeom>
          <a:noFill/>
          <a:extLst>
            <a:ext uri="{909E8E84-426E-40DD-AFC4-6F175D3DCCD1}">
              <a14:hiddenFill xmlns:a14="http://schemas.microsoft.com/office/drawing/2010/main">
                <a:solidFill>
                  <a:srgbClr val="FFFFFF"/>
                </a:solidFill>
              </a14:hiddenFill>
            </a:ext>
          </a:extLst>
        </p:spPr>
      </p:pic>
      <p:sp>
        <p:nvSpPr>
          <p:cNvPr id="1507333" name="Text Box 5">
            <a:extLst>
              <a:ext uri="{FF2B5EF4-FFF2-40B4-BE49-F238E27FC236}">
                <a16:creationId xmlns:a16="http://schemas.microsoft.com/office/drawing/2014/main" id="{3A40BA70-5B0E-41BC-9CED-F96281165767}"/>
              </a:ext>
            </a:extLst>
          </p:cNvPr>
          <p:cNvSpPr txBox="1">
            <a:spLocks noChangeArrowheads="1"/>
          </p:cNvSpPr>
          <p:nvPr/>
        </p:nvSpPr>
        <p:spPr bwMode="auto">
          <a:xfrm>
            <a:off x="1429985" y="4617244"/>
            <a:ext cx="5517664" cy="55399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000"/>
              <a:t>Winnipeg, Manitoba, Canada</a:t>
            </a:r>
          </a:p>
        </p:txBody>
      </p:sp>
      <p:sp>
        <p:nvSpPr>
          <p:cNvPr id="1507334" name="Line 6">
            <a:extLst>
              <a:ext uri="{FF2B5EF4-FFF2-40B4-BE49-F238E27FC236}">
                <a16:creationId xmlns:a16="http://schemas.microsoft.com/office/drawing/2014/main" id="{B7608A14-D62E-418A-AC3F-5122F867E7E0}"/>
              </a:ext>
            </a:extLst>
          </p:cNvPr>
          <p:cNvSpPr>
            <a:spLocks noChangeShapeType="1"/>
          </p:cNvSpPr>
          <p:nvPr/>
        </p:nvSpPr>
        <p:spPr bwMode="auto">
          <a:xfrm>
            <a:off x="6103937" y="1257300"/>
            <a:ext cx="1028700" cy="97155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960437" y="0"/>
            <a:ext cx="6858000" cy="5143500"/>
          </a:xfrm>
        </p:spPr>
        <p:txBody>
          <a:bodyPr/>
          <a:lstStyle/>
          <a:p>
            <a:pPr algn="l"/>
            <a:endParaRPr lang="en-US" altLang="en-US"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13" t="13944" r="2384" b="23591"/>
          <a:stretch/>
        </p:blipFill>
        <p:spPr bwMode="auto">
          <a:xfrm>
            <a:off x="960437" y="1"/>
            <a:ext cx="6858000" cy="4509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128" y="4509047"/>
            <a:ext cx="5727210" cy="553998"/>
          </a:xfrm>
          <a:prstGeom prst="rect">
            <a:avLst/>
          </a:prstGeom>
          <a:noFill/>
        </p:spPr>
        <p:txBody>
          <a:bodyPr wrap="none" rtlCol="0">
            <a:spAutoFit/>
          </a:bodyPr>
          <a:lstStyle/>
          <a:p>
            <a:r>
              <a:rPr lang="en-US" sz="3000" dirty="0">
                <a:latin typeface="+mn-lt"/>
              </a:rPr>
              <a:t>333 Alexander Ave., Winnipeg</a:t>
            </a:r>
          </a:p>
        </p:txBody>
      </p:sp>
      <p:cxnSp>
        <p:nvCxnSpPr>
          <p:cNvPr id="4" name="Straight Arrow Connector 3"/>
          <p:cNvCxnSpPr/>
          <p:nvPr/>
        </p:nvCxnSpPr>
        <p:spPr bwMode="auto">
          <a:xfrm flipV="1">
            <a:off x="4160837" y="1428750"/>
            <a:ext cx="3028950" cy="3143250"/>
          </a:xfrm>
          <a:prstGeom prst="straightConnector1">
            <a:avLst/>
          </a:prstGeom>
          <a:noFill/>
          <a:ln w="25400" cap="flat" cmpd="sng" algn="ctr">
            <a:solidFill>
              <a:srgbClr val="FF6600"/>
            </a:solidFill>
            <a:prstDash val="solid"/>
            <a:round/>
            <a:headEnd type="none" w="med" len="med"/>
            <a:tailEnd type="arrow"/>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9612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3AF3BCF8-484E-44C3-A0F5-9915792B5ED6}"/>
              </a:ext>
            </a:extLst>
          </p:cNvPr>
          <p:cNvPicPr>
            <a:picLocks noChangeAspect="1"/>
          </p:cNvPicPr>
          <p:nvPr/>
        </p:nvPicPr>
        <p:blipFill rotWithShape="1">
          <a:blip r:embed="rId3">
            <a:extLst>
              <a:ext uri="{28A0092B-C50C-407E-A947-70E740481C1C}">
                <a14:useLocalDpi xmlns:a14="http://schemas.microsoft.com/office/drawing/2010/main" val="0"/>
              </a:ext>
            </a:extLst>
          </a:blip>
          <a:srcRect l="12981" t="5675" r="13459"/>
          <a:stretch/>
        </p:blipFill>
        <p:spPr>
          <a:xfrm>
            <a:off x="1951037" y="242047"/>
            <a:ext cx="5486400" cy="4901453"/>
          </a:xfrm>
          <a:prstGeom prst="rect">
            <a:avLst/>
          </a:prstGeom>
        </p:spPr>
      </p:pic>
      <p:cxnSp>
        <p:nvCxnSpPr>
          <p:cNvPr id="5" name="Straight Arrow Connector 4">
            <a:extLst>
              <a:ext uri="{FF2B5EF4-FFF2-40B4-BE49-F238E27FC236}">
                <a16:creationId xmlns:a16="http://schemas.microsoft.com/office/drawing/2014/main" id="{0A81BD20-F401-47CB-B6DE-0ED3395D3FE6}"/>
              </a:ext>
            </a:extLst>
          </p:cNvPr>
          <p:cNvCxnSpPr/>
          <p:nvPr/>
        </p:nvCxnSpPr>
        <p:spPr bwMode="auto">
          <a:xfrm flipH="1">
            <a:off x="6294437" y="1047750"/>
            <a:ext cx="1752600" cy="4572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8686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gn="l" fontAlgn="base">
              <a:buNone/>
            </a:pPr>
            <a:r>
              <a:rPr lang="en-US" i="0" dirty="0">
                <a:effectLst/>
              </a:rPr>
              <a:t>it becomes necessary for one people to </a:t>
            </a:r>
            <a:r>
              <a:rPr lang="en-US" i="0" dirty="0">
                <a:solidFill>
                  <a:srgbClr val="FFFF66"/>
                </a:solidFill>
                <a:effectLst/>
              </a:rPr>
              <a:t>dissolve the political bands </a:t>
            </a:r>
            <a:r>
              <a:rPr lang="en-US" i="0" dirty="0">
                <a:effectLst/>
              </a:rPr>
              <a:t>which have connected them with another, and to assume among the powers of the earth, the </a:t>
            </a:r>
            <a:r>
              <a:rPr lang="en-US" i="0" dirty="0">
                <a:solidFill>
                  <a:srgbClr val="FFFF66"/>
                </a:solidFill>
                <a:effectLst/>
              </a:rPr>
              <a:t>separate</a:t>
            </a:r>
            <a:r>
              <a:rPr lang="en-US" i="0" dirty="0">
                <a:effectLst/>
              </a:rPr>
              <a:t> and equal station to which the Laws of Nature and of Nature's God entitle them, </a:t>
            </a:r>
          </a:p>
        </p:txBody>
      </p:sp>
    </p:spTree>
    <p:extLst>
      <p:ext uri="{BB962C8B-B14F-4D97-AF65-F5344CB8AC3E}">
        <p14:creationId xmlns:p14="http://schemas.microsoft.com/office/powerpoint/2010/main" val="2576968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5" name="Picture 4">
            <a:extLst>
              <a:ext uri="{FF2B5EF4-FFF2-40B4-BE49-F238E27FC236}">
                <a16:creationId xmlns:a16="http://schemas.microsoft.com/office/drawing/2014/main" id="{4E7461AF-FB35-47FD-8275-ADD4EC406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37" y="570379"/>
            <a:ext cx="8296586" cy="4572000"/>
          </a:xfrm>
          <a:prstGeom prst="rect">
            <a:avLst/>
          </a:prstGeom>
        </p:spPr>
      </p:pic>
    </p:spTree>
    <p:extLst>
      <p:ext uri="{BB962C8B-B14F-4D97-AF65-F5344CB8AC3E}">
        <p14:creationId xmlns:p14="http://schemas.microsoft.com/office/powerpoint/2010/main" val="3896310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Indian Metis </a:t>
            </a:r>
            <a:r>
              <a:rPr lang="en-US" altLang="en-US" dirty="0" err="1">
                <a:solidFill>
                  <a:schemeClr val="bg1"/>
                </a:solidFill>
              </a:rPr>
              <a:t>Holines</a:t>
            </a:r>
            <a:r>
              <a:rPr lang="en-US" altLang="en-US" dirty="0">
                <a:solidFill>
                  <a:schemeClr val="bg1"/>
                </a:solidFill>
              </a:rPr>
              <a:t> Chapel</a:t>
            </a:r>
          </a:p>
        </p:txBody>
      </p:sp>
      <p:pic>
        <p:nvPicPr>
          <p:cNvPr id="3" name="Picture 2">
            <a:extLst>
              <a:ext uri="{FF2B5EF4-FFF2-40B4-BE49-F238E27FC236}">
                <a16:creationId xmlns:a16="http://schemas.microsoft.com/office/drawing/2014/main" id="{B9AA6737-6429-4529-BFA2-2B114EDDD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837" y="1314450"/>
            <a:ext cx="6096000" cy="3829050"/>
          </a:xfrm>
          <a:prstGeom prst="rect">
            <a:avLst/>
          </a:prstGeom>
        </p:spPr>
      </p:pic>
    </p:spTree>
    <p:extLst>
      <p:ext uri="{BB962C8B-B14F-4D97-AF65-F5344CB8AC3E}">
        <p14:creationId xmlns:p14="http://schemas.microsoft.com/office/powerpoint/2010/main" val="2215083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3429000" cy="4933950"/>
          </a:xfrm>
        </p:spPr>
        <p:txBody>
          <a:bodyPr>
            <a:normAutofit/>
          </a:bodyPr>
          <a:lstStyle/>
          <a:p>
            <a:pPr marL="0" indent="0">
              <a:lnSpc>
                <a:spcPct val="90000"/>
              </a:lnSpc>
              <a:buNone/>
            </a:pPr>
            <a:r>
              <a:rPr lang="en-US" altLang="en-US" dirty="0">
                <a:solidFill>
                  <a:schemeClr val="bg1"/>
                </a:solidFill>
              </a:rPr>
              <a:t>Our home, former furrier’s mansion built about 1898, at first move in.</a:t>
            </a:r>
          </a:p>
        </p:txBody>
      </p:sp>
      <p:pic>
        <p:nvPicPr>
          <p:cNvPr id="3" name="Picture 2">
            <a:extLst>
              <a:ext uri="{FF2B5EF4-FFF2-40B4-BE49-F238E27FC236}">
                <a16:creationId xmlns:a16="http://schemas.microsoft.com/office/drawing/2014/main" id="{9F7FC778-6407-4601-B9B8-EBDE5DEB0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837" y="446975"/>
            <a:ext cx="4637273" cy="4659546"/>
          </a:xfrm>
          <a:prstGeom prst="rect">
            <a:avLst/>
          </a:prstGeom>
        </p:spPr>
      </p:pic>
    </p:spTree>
    <p:extLst>
      <p:ext uri="{BB962C8B-B14F-4D97-AF65-F5344CB8AC3E}">
        <p14:creationId xmlns:p14="http://schemas.microsoft.com/office/powerpoint/2010/main" val="1750781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960437" y="0"/>
            <a:ext cx="6858000" cy="5143500"/>
          </a:xfrm>
        </p:spPr>
        <p:txBody>
          <a:bodyPr/>
          <a:lstStyle/>
          <a:p>
            <a:pPr algn="l"/>
            <a:r>
              <a:rPr lang="en-US" altLang="en-US" dirty="0"/>
              <a:t> </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20485" r="24361" b="20976"/>
          <a:stretch/>
        </p:blipFill>
        <p:spPr bwMode="auto">
          <a:xfrm>
            <a:off x="960437" y="0"/>
            <a:ext cx="6858000" cy="449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7040" y="4019550"/>
            <a:ext cx="7630550" cy="1015663"/>
          </a:xfrm>
          <a:prstGeom prst="rect">
            <a:avLst/>
          </a:prstGeom>
          <a:noFill/>
        </p:spPr>
        <p:txBody>
          <a:bodyPr wrap="none" rtlCol="0">
            <a:spAutoFit/>
          </a:bodyPr>
          <a:lstStyle/>
          <a:p>
            <a:r>
              <a:rPr lang="en-US" sz="3000" dirty="0">
                <a:effectLst>
                  <a:outerShdw blurRad="38100" dist="38100" dir="2700000" algn="tl">
                    <a:srgbClr val="000000">
                      <a:alpha val="43137"/>
                    </a:srgbClr>
                  </a:outerShdw>
                </a:effectLst>
                <a:latin typeface="+mn-lt"/>
              </a:rPr>
              <a:t>Our home, 388 Elgin Ave, Winnipeg, MB</a:t>
            </a:r>
          </a:p>
          <a:p>
            <a:r>
              <a:rPr lang="en-US" sz="3000" dirty="0">
                <a:effectLst>
                  <a:outerShdw blurRad="38100" dist="38100" dir="2700000" algn="tl">
                    <a:srgbClr val="000000">
                      <a:alpha val="43137"/>
                    </a:srgbClr>
                  </a:outerShdw>
                </a:effectLst>
                <a:latin typeface="+mn-lt"/>
              </a:rPr>
              <a:t>after great financial miracles to remodel</a:t>
            </a:r>
          </a:p>
        </p:txBody>
      </p:sp>
    </p:spTree>
    <p:extLst>
      <p:ext uri="{BB962C8B-B14F-4D97-AF65-F5344CB8AC3E}">
        <p14:creationId xmlns:p14="http://schemas.microsoft.com/office/powerpoint/2010/main" val="4092517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a:lnSpc>
                <a:spcPct val="90000"/>
              </a:lnSpc>
            </a:pPr>
            <a:r>
              <a:rPr lang="en-US" altLang="en-US" dirty="0">
                <a:solidFill>
                  <a:schemeClr val="bg1"/>
                </a:solidFill>
              </a:rPr>
              <a:t>We worked with and met native people who as children were forced from their homes to Methodist or Catholic boarding schools and beaten for using their native language, </a:t>
            </a:r>
            <a:r>
              <a:rPr lang="en-US" altLang="en-US" dirty="0"/>
              <a:t>even in the dormitory.</a:t>
            </a:r>
          </a:p>
          <a:p>
            <a:pPr>
              <a:lnSpc>
                <a:spcPct val="90000"/>
              </a:lnSpc>
            </a:pPr>
            <a:r>
              <a:rPr lang="en-US" altLang="en-US" dirty="0">
                <a:solidFill>
                  <a:schemeClr val="bg1"/>
                </a:solidFill>
              </a:rPr>
              <a:t>We heard about the long march.</a:t>
            </a:r>
          </a:p>
        </p:txBody>
      </p:sp>
    </p:spTree>
    <p:extLst>
      <p:ext uri="{BB962C8B-B14F-4D97-AF65-F5344CB8AC3E}">
        <p14:creationId xmlns:p14="http://schemas.microsoft.com/office/powerpoint/2010/main" val="2243065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4648200" cy="4933950"/>
          </a:xfrm>
        </p:spPr>
        <p:txBody>
          <a:bodyPr>
            <a:normAutofit fontScale="85000" lnSpcReduction="20000"/>
          </a:bodyPr>
          <a:lstStyle/>
          <a:p>
            <a:pPr marL="0" indent="0">
              <a:lnSpc>
                <a:spcPct val="90000"/>
              </a:lnSpc>
              <a:buNone/>
            </a:pPr>
            <a:r>
              <a:rPr lang="en-US" dirty="0" err="1"/>
              <a:t>Peguis</a:t>
            </a:r>
            <a:r>
              <a:rPr lang="en-US" dirty="0"/>
              <a:t> and other chiefs signed the Selkirk Treaty in 1817. The treaty allocated land along the Red and Assiniboine Rivers to Lord Selkirk and his settlers for an annual rent of tobacco.   Prime land. </a:t>
            </a:r>
          </a:p>
          <a:p>
            <a:pPr marL="0" indent="0">
              <a:lnSpc>
                <a:spcPct val="90000"/>
              </a:lnSpc>
              <a:buNone/>
            </a:pPr>
            <a:r>
              <a:rPr lang="en-US" dirty="0">
                <a:solidFill>
                  <a:srgbClr val="FFFF99"/>
                </a:solidFill>
              </a:rPr>
              <a:t>St. Peter’s Reserve.</a:t>
            </a:r>
            <a:endParaRPr lang="en-US" altLang="en-US" dirty="0">
              <a:solidFill>
                <a:srgbClr val="FFFF99"/>
              </a:solidFill>
            </a:endParaRPr>
          </a:p>
        </p:txBody>
      </p:sp>
      <p:pic>
        <p:nvPicPr>
          <p:cNvPr id="12290" name="Picture 2">
            <a:extLst>
              <a:ext uri="{FF2B5EF4-FFF2-40B4-BE49-F238E27FC236}">
                <a16:creationId xmlns:a16="http://schemas.microsoft.com/office/drawing/2014/main" id="{E450B238-DD53-4B3D-AA97-A318D32A7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7" y="181535"/>
            <a:ext cx="3657600" cy="483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40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solidFill>
                  <a:schemeClr val="bg1"/>
                </a:solidFill>
              </a:rPr>
              <a:t>The surrender of St. Peters Reserve in 1907 was the subject of two royal commissions. They concluded the land transfer was illegal.</a:t>
            </a:r>
          </a:p>
          <a:p>
            <a:pPr marL="0" indent="0">
              <a:lnSpc>
                <a:spcPct val="90000"/>
              </a:lnSpc>
              <a:buNone/>
            </a:pPr>
            <a:r>
              <a:rPr lang="en-US" altLang="en-US" dirty="0">
                <a:solidFill>
                  <a:schemeClr val="bg1"/>
                </a:solidFill>
              </a:rPr>
              <a:t>The relocation of the band to its current home in </a:t>
            </a:r>
            <a:r>
              <a:rPr lang="en-US" altLang="en-US" dirty="0" err="1">
                <a:solidFill>
                  <a:schemeClr val="bg1"/>
                </a:solidFill>
              </a:rPr>
              <a:t>Peguis</a:t>
            </a:r>
            <a:r>
              <a:rPr lang="en-US" altLang="en-US" dirty="0">
                <a:solidFill>
                  <a:schemeClr val="bg1"/>
                </a:solidFill>
              </a:rPr>
              <a:t>, 220 </a:t>
            </a:r>
            <a:r>
              <a:rPr lang="en-US" altLang="en-US" dirty="0" err="1">
                <a:solidFill>
                  <a:schemeClr val="bg1"/>
                </a:solidFill>
              </a:rPr>
              <a:t>kilometres</a:t>
            </a:r>
            <a:r>
              <a:rPr lang="en-US" altLang="en-US" dirty="0">
                <a:solidFill>
                  <a:schemeClr val="bg1"/>
                </a:solidFill>
              </a:rPr>
              <a:t> north of Winnipeg, has been called Canada’s Trail of Tears, after the forced relocation of the </a:t>
            </a:r>
            <a:r>
              <a:rPr lang="en-US" altLang="en-US" dirty="0">
                <a:solidFill>
                  <a:srgbClr val="FFFF99"/>
                </a:solidFill>
              </a:rPr>
              <a:t>Cherokee nation in the U.S. in the 1830s.</a:t>
            </a:r>
          </a:p>
        </p:txBody>
      </p:sp>
    </p:spTree>
    <p:extLst>
      <p:ext uri="{BB962C8B-B14F-4D97-AF65-F5344CB8AC3E}">
        <p14:creationId xmlns:p14="http://schemas.microsoft.com/office/powerpoint/2010/main" val="1822757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4" name="Picture 3">
            <a:extLst>
              <a:ext uri="{FF2B5EF4-FFF2-40B4-BE49-F238E27FC236}">
                <a16:creationId xmlns:a16="http://schemas.microsoft.com/office/drawing/2014/main" id="{BF78CC68-23B4-4585-8678-676C29A2747C}"/>
              </a:ext>
            </a:extLst>
          </p:cNvPr>
          <p:cNvPicPr>
            <a:picLocks noChangeAspect="1"/>
          </p:cNvPicPr>
          <p:nvPr/>
        </p:nvPicPr>
        <p:blipFill>
          <a:blip r:embed="rId3"/>
          <a:stretch>
            <a:fillRect/>
          </a:stretch>
        </p:blipFill>
        <p:spPr>
          <a:xfrm>
            <a:off x="4922837" y="281856"/>
            <a:ext cx="3505200" cy="4861643"/>
          </a:xfrm>
          <a:prstGeom prst="rect">
            <a:avLst/>
          </a:prstGeom>
        </p:spPr>
      </p:pic>
      <p:pic>
        <p:nvPicPr>
          <p:cNvPr id="6" name="Picture 2">
            <a:extLst>
              <a:ext uri="{FF2B5EF4-FFF2-40B4-BE49-F238E27FC236}">
                <a16:creationId xmlns:a16="http://schemas.microsoft.com/office/drawing/2014/main" id="{A955E8CD-BF1A-484A-90BC-5B4F3D25A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7" y="249359"/>
            <a:ext cx="3657600" cy="483383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609DD6C-2D25-43E4-90B8-1DCA5B88DF37}"/>
              </a:ext>
            </a:extLst>
          </p:cNvPr>
          <p:cNvCxnSpPr/>
          <p:nvPr/>
        </p:nvCxnSpPr>
        <p:spPr bwMode="auto">
          <a:xfrm flipV="1">
            <a:off x="2713037" y="3105150"/>
            <a:ext cx="3733800" cy="1447800"/>
          </a:xfrm>
          <a:prstGeom prst="line">
            <a:avLst/>
          </a:prstGeom>
          <a:solidFill>
            <a:schemeClr val="accent1"/>
          </a:solidFill>
          <a:ln w="444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0600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0" indent="0">
              <a:lnSpc>
                <a:spcPct val="90000"/>
              </a:lnSpc>
              <a:buNone/>
            </a:pPr>
            <a:r>
              <a:rPr lang="en-US" altLang="en-US" dirty="0">
                <a:solidFill>
                  <a:schemeClr val="bg1"/>
                </a:solidFill>
              </a:rPr>
              <a:t>On June 29, 1998, after 91 years of struggle by </a:t>
            </a:r>
            <a:r>
              <a:rPr lang="en-US" altLang="en-US" dirty="0" err="1">
                <a:solidFill>
                  <a:schemeClr val="bg1"/>
                </a:solidFill>
              </a:rPr>
              <a:t>Peguis</a:t>
            </a:r>
            <a:r>
              <a:rPr lang="en-US" altLang="en-US" dirty="0">
                <a:solidFill>
                  <a:schemeClr val="bg1"/>
                </a:solidFill>
              </a:rPr>
              <a:t> First Nation, Canada confirmed it agreed with </a:t>
            </a:r>
            <a:r>
              <a:rPr lang="en-US" altLang="en-US" dirty="0" err="1">
                <a:solidFill>
                  <a:schemeClr val="bg1"/>
                </a:solidFill>
              </a:rPr>
              <a:t>Peguis</a:t>
            </a:r>
            <a:r>
              <a:rPr lang="en-US" altLang="en-US" dirty="0">
                <a:solidFill>
                  <a:schemeClr val="bg1"/>
                </a:solidFill>
              </a:rPr>
              <a:t> that the 1907 surrender of the St. Peter’s Reserve was void and legally invalid due to Canada’s failure to comply with requirements of the Indian Act of 1906. Canada and </a:t>
            </a:r>
            <a:r>
              <a:rPr lang="en-US" altLang="en-US" dirty="0" err="1">
                <a:solidFill>
                  <a:schemeClr val="bg1"/>
                </a:solidFill>
              </a:rPr>
              <a:t>Peguis</a:t>
            </a:r>
            <a:r>
              <a:rPr lang="en-US" altLang="en-US" dirty="0">
                <a:solidFill>
                  <a:schemeClr val="bg1"/>
                </a:solidFill>
              </a:rPr>
              <a:t> entered into negotiations to compensate </a:t>
            </a:r>
            <a:r>
              <a:rPr lang="en-US" altLang="en-US" dirty="0" err="1">
                <a:solidFill>
                  <a:schemeClr val="bg1"/>
                </a:solidFill>
              </a:rPr>
              <a:t>Peguis</a:t>
            </a:r>
            <a:r>
              <a:rPr lang="en-US" altLang="en-US" dirty="0">
                <a:solidFill>
                  <a:schemeClr val="bg1"/>
                </a:solidFill>
              </a:rPr>
              <a:t> for its loss of land and economic loss as a result of this illegal surrender.</a:t>
            </a:r>
          </a:p>
        </p:txBody>
      </p:sp>
    </p:spTree>
    <p:extLst>
      <p:ext uri="{BB962C8B-B14F-4D97-AF65-F5344CB8AC3E}">
        <p14:creationId xmlns:p14="http://schemas.microsoft.com/office/powerpoint/2010/main" val="2929837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6" y="209549"/>
            <a:ext cx="2819401" cy="4933950"/>
          </a:xfrm>
        </p:spPr>
        <p:txBody>
          <a:bodyPr>
            <a:normAutofit fontScale="92500"/>
          </a:bodyPr>
          <a:lstStyle/>
          <a:p>
            <a:pPr marL="0" indent="0">
              <a:lnSpc>
                <a:spcPct val="90000"/>
              </a:lnSpc>
              <a:buNone/>
            </a:pPr>
            <a:r>
              <a:rPr lang="en-US" dirty="0" err="1"/>
              <a:t>Peguis</a:t>
            </a:r>
            <a:r>
              <a:rPr lang="en-US" dirty="0"/>
              <a:t> Indian Band Chief Glenn Hudson at a news conference Spring, 2008.</a:t>
            </a:r>
            <a:endParaRPr lang="en-US" altLang="en-US" dirty="0">
              <a:solidFill>
                <a:schemeClr val="bg1"/>
              </a:solidFill>
            </a:endParaRPr>
          </a:p>
        </p:txBody>
      </p:sp>
      <p:pic>
        <p:nvPicPr>
          <p:cNvPr id="11266" name="Picture 2" descr="Peguis Indian Band Chief Glenn Hudson at a new sconference last spring.">
            <a:extLst>
              <a:ext uri="{FF2B5EF4-FFF2-40B4-BE49-F238E27FC236}">
                <a16:creationId xmlns:a16="http://schemas.microsoft.com/office/drawing/2014/main" id="{93D17007-7369-40EE-A1C5-E46FE3A00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4" t="5806" b="6452"/>
          <a:stretch/>
        </p:blipFill>
        <p:spPr bwMode="auto">
          <a:xfrm>
            <a:off x="3094037" y="971550"/>
            <a:ext cx="5684838"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6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l" fontAlgn="base">
              <a:buNone/>
            </a:pPr>
            <a:r>
              <a:rPr lang="en-US" i="0" dirty="0">
                <a:effectLst/>
              </a:rPr>
              <a:t>a decent respect to the opinions of mankind requires that they should declare the causes which impel them to the </a:t>
            </a:r>
            <a:r>
              <a:rPr lang="en-US" i="0" dirty="0">
                <a:solidFill>
                  <a:srgbClr val="FFFF66"/>
                </a:solidFill>
                <a:effectLst/>
              </a:rPr>
              <a:t>separation</a:t>
            </a:r>
            <a:r>
              <a:rPr lang="en-US" i="0" dirty="0">
                <a:effectLst/>
              </a:rPr>
              <a:t>.</a:t>
            </a:r>
          </a:p>
        </p:txBody>
      </p:sp>
    </p:spTree>
    <p:extLst>
      <p:ext uri="{BB962C8B-B14F-4D97-AF65-F5344CB8AC3E}">
        <p14:creationId xmlns:p14="http://schemas.microsoft.com/office/powerpoint/2010/main" val="27583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0" indent="0">
              <a:lnSpc>
                <a:spcPct val="90000"/>
              </a:lnSpc>
              <a:buNone/>
            </a:pPr>
            <a:r>
              <a:rPr lang="en-US" altLang="en-US" dirty="0">
                <a:solidFill>
                  <a:schemeClr val="bg1"/>
                </a:solidFill>
              </a:rPr>
              <a:t>On June 13, 2009, </a:t>
            </a:r>
            <a:r>
              <a:rPr lang="en-US" altLang="en-US" dirty="0" err="1">
                <a:solidFill>
                  <a:schemeClr val="bg1"/>
                </a:solidFill>
              </a:rPr>
              <a:t>Peguis</a:t>
            </a:r>
            <a:r>
              <a:rPr lang="en-US" altLang="en-US" dirty="0">
                <a:solidFill>
                  <a:schemeClr val="bg1"/>
                </a:solidFill>
              </a:rPr>
              <a:t> members voted in </a:t>
            </a:r>
            <a:r>
              <a:rPr lang="en-US" altLang="en-US" dirty="0" err="1">
                <a:solidFill>
                  <a:schemeClr val="bg1"/>
                </a:solidFill>
              </a:rPr>
              <a:t>favour</a:t>
            </a:r>
            <a:r>
              <a:rPr lang="en-US" altLang="en-US" dirty="0">
                <a:solidFill>
                  <a:schemeClr val="bg1"/>
                </a:solidFill>
              </a:rPr>
              <a:t> of the proposed settlement claim and the agreement was ratified by the parties on October 4, 2010.</a:t>
            </a:r>
          </a:p>
          <a:p>
            <a:pPr marL="0" indent="0">
              <a:lnSpc>
                <a:spcPct val="90000"/>
              </a:lnSpc>
              <a:buNone/>
            </a:pPr>
            <a:r>
              <a:rPr lang="en-US" altLang="en-US" dirty="0">
                <a:solidFill>
                  <a:schemeClr val="bg1"/>
                </a:solidFill>
              </a:rPr>
              <a:t>The total settlement amount was $126,094,903. Upon payment of settlement costs and legal fees Canada deposited $118,750,000 in to the </a:t>
            </a:r>
            <a:r>
              <a:rPr lang="en-US" altLang="en-US" dirty="0" err="1">
                <a:solidFill>
                  <a:schemeClr val="bg1"/>
                </a:solidFill>
              </a:rPr>
              <a:t>Peguis</a:t>
            </a:r>
            <a:r>
              <a:rPr lang="en-US" altLang="en-US" dirty="0">
                <a:solidFill>
                  <a:schemeClr val="bg1"/>
                </a:solidFill>
              </a:rPr>
              <a:t> First Nation Surrender Claim Trust. Of this amount $10,500,000 was set aside for a per-capita payment to the beneficiaries. </a:t>
            </a:r>
          </a:p>
        </p:txBody>
      </p:sp>
    </p:spTree>
    <p:extLst>
      <p:ext uri="{BB962C8B-B14F-4D97-AF65-F5344CB8AC3E}">
        <p14:creationId xmlns:p14="http://schemas.microsoft.com/office/powerpoint/2010/main" val="585912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Shmot</a:t>
            </a:r>
            <a:r>
              <a:rPr lang="en-US" altLang="en-US" baseline="30000" dirty="0">
                <a:solidFill>
                  <a:schemeClr val="bg1"/>
                </a:solidFill>
              </a:rPr>
              <a:t>/Ex 23.9</a:t>
            </a:r>
            <a:r>
              <a:rPr lang="en-US" altLang="en-US" dirty="0">
                <a:solidFill>
                  <a:schemeClr val="bg1"/>
                </a:solidFill>
              </a:rPr>
              <a:t> “You are not to oppress a foreigner, for you know how a foreigner feels, since you were foreigners in the land of Egypt.</a:t>
            </a:r>
          </a:p>
        </p:txBody>
      </p:sp>
    </p:spTree>
    <p:extLst>
      <p:ext uri="{BB962C8B-B14F-4D97-AF65-F5344CB8AC3E}">
        <p14:creationId xmlns:p14="http://schemas.microsoft.com/office/powerpoint/2010/main" val="714559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Cherokee Trail of tears?</a:t>
            </a:r>
          </a:p>
        </p:txBody>
      </p:sp>
    </p:spTree>
    <p:extLst>
      <p:ext uri="{BB962C8B-B14F-4D97-AF65-F5344CB8AC3E}">
        <p14:creationId xmlns:p14="http://schemas.microsoft.com/office/powerpoint/2010/main" val="301100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FBA6A9D1-0764-408C-9EE7-43E9001A5086}"/>
              </a:ext>
            </a:extLst>
          </p:cNvPr>
          <p:cNvPicPr>
            <a:picLocks noChangeAspect="1"/>
          </p:cNvPicPr>
          <p:nvPr/>
        </p:nvPicPr>
        <p:blipFill>
          <a:blip r:embed="rId3"/>
          <a:stretch>
            <a:fillRect/>
          </a:stretch>
        </p:blipFill>
        <p:spPr>
          <a:xfrm>
            <a:off x="2775500" y="209550"/>
            <a:ext cx="3227874" cy="4933950"/>
          </a:xfrm>
          <a:prstGeom prst="rect">
            <a:avLst/>
          </a:prstGeom>
        </p:spPr>
      </p:pic>
    </p:spTree>
    <p:extLst>
      <p:ext uri="{BB962C8B-B14F-4D97-AF65-F5344CB8AC3E}">
        <p14:creationId xmlns:p14="http://schemas.microsoft.com/office/powerpoint/2010/main" val="2303101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The Indian Removal Act was signed into law on May 28, 1830, by United States President Andrew Jackson. The law authorized the president to negotiate with southern Native American tribes for their removal to federal territory west</a:t>
            </a:r>
          </a:p>
        </p:txBody>
      </p:sp>
    </p:spTree>
    <p:extLst>
      <p:ext uri="{BB962C8B-B14F-4D97-AF65-F5344CB8AC3E}">
        <p14:creationId xmlns:p14="http://schemas.microsoft.com/office/powerpoint/2010/main" val="2346656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of the Mississippi River in exchange for white settlement of their ancestral lands. The act has been referred to as a unitary act of systematic genocide, because it …[made] certain the death of vast numbers of its population.</a:t>
            </a:r>
          </a:p>
        </p:txBody>
      </p:sp>
    </p:spTree>
    <p:extLst>
      <p:ext uri="{BB962C8B-B14F-4D97-AF65-F5344CB8AC3E}">
        <p14:creationId xmlns:p14="http://schemas.microsoft.com/office/powerpoint/2010/main" val="1349852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The Cherokee worked together to stop this relocation, but were unsuccessful; they were eventually forcibly removed by the United States government in a march to the west that later became known as the Trail of Tears</a:t>
            </a:r>
          </a:p>
        </p:txBody>
      </p:sp>
    </p:spTree>
    <p:extLst>
      <p:ext uri="{BB962C8B-B14F-4D97-AF65-F5344CB8AC3E}">
        <p14:creationId xmlns:p14="http://schemas.microsoft.com/office/powerpoint/2010/main" val="2543750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074" name="Picture 2">
            <a:extLst>
              <a:ext uri="{FF2B5EF4-FFF2-40B4-BE49-F238E27FC236}">
                <a16:creationId xmlns:a16="http://schemas.microsoft.com/office/drawing/2014/main" id="{2C580AE2-F6A8-48E7-9613-BCDC50FDF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436" y="243772"/>
            <a:ext cx="6413501" cy="489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868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3208425" cy="4933950"/>
          </a:xfrm>
        </p:spPr>
        <p:txBody>
          <a:bodyPr>
            <a:normAutofit fontScale="85000" lnSpcReduction="20000"/>
          </a:bodyPr>
          <a:lstStyle/>
          <a:p>
            <a:pPr marL="0" indent="0">
              <a:lnSpc>
                <a:spcPct val="90000"/>
              </a:lnSpc>
              <a:buNone/>
            </a:pPr>
            <a:r>
              <a:rPr lang="en-US" altLang="en-US" dirty="0"/>
              <a:t>The Trail of Tears memorial monuments in New Echota, Georgia, which honors the 4,000 Cherokees who died on the Trail of Tears.</a:t>
            </a:r>
            <a:endParaRPr lang="en-US" altLang="en-US" dirty="0">
              <a:solidFill>
                <a:schemeClr val="bg1"/>
              </a:solidFill>
            </a:endParaRPr>
          </a:p>
        </p:txBody>
      </p:sp>
      <p:pic>
        <p:nvPicPr>
          <p:cNvPr id="10242" name="Picture 2">
            <a:extLst>
              <a:ext uri="{FF2B5EF4-FFF2-40B4-BE49-F238E27FC236}">
                <a16:creationId xmlns:a16="http://schemas.microsoft.com/office/drawing/2014/main" id="{CBB771B8-E0E3-4EE7-B72B-999FB9D10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062" y="247650"/>
            <a:ext cx="5021175"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790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0" indent="0">
              <a:lnSpc>
                <a:spcPct val="90000"/>
              </a:lnSpc>
              <a:buNone/>
            </a:pPr>
            <a:r>
              <a:rPr lang="en-US" altLang="en-US" dirty="0">
                <a:solidFill>
                  <a:schemeClr val="bg1"/>
                </a:solidFill>
              </a:rPr>
              <a:t>The Trail of Tears was a series of forced relocations of approximately 60,000 Native Americans in the United States from their ancestral homelands in the Southeastern United States, to areas to the west of the Mississippi River that had been designated as Indian Territory. The forced relocations were carried out by government authorities following the passage of the Indian Removal Act in 1830. </a:t>
            </a:r>
          </a:p>
        </p:txBody>
      </p:sp>
    </p:spTree>
    <p:extLst>
      <p:ext uri="{BB962C8B-B14F-4D97-AF65-F5344CB8AC3E}">
        <p14:creationId xmlns:p14="http://schemas.microsoft.com/office/powerpoint/2010/main" val="42444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gn="ctr">
              <a:lnSpc>
                <a:spcPct val="90000"/>
              </a:lnSpc>
              <a:buNone/>
            </a:pPr>
            <a:r>
              <a:rPr lang="en-US" altLang="en-US" dirty="0">
                <a:solidFill>
                  <a:srgbClr val="FFFF66"/>
                </a:solidFill>
              </a:rPr>
              <a:t>Separation </a:t>
            </a:r>
          </a:p>
          <a:p>
            <a:pPr marL="0" indent="0" algn="ctr">
              <a:lnSpc>
                <a:spcPct val="90000"/>
              </a:lnSpc>
              <a:buNone/>
            </a:pPr>
            <a:r>
              <a:rPr lang="en-US" altLang="en-US" dirty="0">
                <a:solidFill>
                  <a:srgbClr val="FFFF66"/>
                </a:solidFill>
              </a:rPr>
              <a:t>= conflict unresolvable</a:t>
            </a:r>
          </a:p>
          <a:p>
            <a:pPr marL="511175" indent="-511175">
              <a:lnSpc>
                <a:spcPct val="90000"/>
              </a:lnSpc>
              <a:buFont typeface="+mj-lt"/>
              <a:buAutoNum type="arabicPeriod"/>
            </a:pPr>
            <a:r>
              <a:rPr lang="en-US" altLang="en-US" dirty="0"/>
              <a:t>What are the legitimate bases for separation?</a:t>
            </a:r>
          </a:p>
          <a:p>
            <a:pPr marL="511175" indent="-511175">
              <a:lnSpc>
                <a:spcPct val="90000"/>
              </a:lnSpc>
              <a:buFont typeface="+mj-lt"/>
              <a:buAutoNum type="arabicPeriod"/>
            </a:pPr>
            <a:r>
              <a:rPr lang="en-US" altLang="en-US" dirty="0">
                <a:solidFill>
                  <a:schemeClr val="bg1"/>
                </a:solidFill>
              </a:rPr>
              <a:t>What were those bases in 1776?</a:t>
            </a:r>
          </a:p>
          <a:p>
            <a:pPr marL="511175" indent="-511175">
              <a:lnSpc>
                <a:spcPct val="90000"/>
              </a:lnSpc>
              <a:buFont typeface="+mj-lt"/>
              <a:buAutoNum type="arabicPeriod"/>
            </a:pPr>
            <a:r>
              <a:rPr lang="en-US" altLang="en-US" dirty="0"/>
              <a:t>Is there application to our lives?</a:t>
            </a:r>
            <a:endParaRPr lang="en-US" altLang="en-US" dirty="0">
              <a:solidFill>
                <a:schemeClr val="bg1"/>
              </a:solidFill>
            </a:endParaRPr>
          </a:p>
        </p:txBody>
      </p:sp>
    </p:spTree>
    <p:extLst>
      <p:ext uri="{BB962C8B-B14F-4D97-AF65-F5344CB8AC3E}">
        <p14:creationId xmlns:p14="http://schemas.microsoft.com/office/powerpoint/2010/main" val="590034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solidFill>
                  <a:schemeClr val="bg1"/>
                </a:solidFill>
              </a:rPr>
              <a:t>The relocated peoples suffered from exposure, disease, and starvation while </a:t>
            </a:r>
            <a:r>
              <a:rPr lang="en-US" altLang="en-US" dirty="0" err="1">
                <a:solidFill>
                  <a:schemeClr val="bg1"/>
                </a:solidFill>
              </a:rPr>
              <a:t>en</a:t>
            </a:r>
            <a:r>
              <a:rPr lang="en-US" altLang="en-US" dirty="0">
                <a:solidFill>
                  <a:schemeClr val="bg1"/>
                </a:solidFill>
              </a:rPr>
              <a:t> route to their new designated reserve, and approximately 4,000 died before reaching their destinations or shortly after from disease. The forced removals included members of the Cherokee, Muscogee (Creek), Seminole, Chickasaw, and Choctaw nations, as well as their African slaves. </a:t>
            </a:r>
          </a:p>
        </p:txBody>
      </p:sp>
    </p:spTree>
    <p:extLst>
      <p:ext uri="{BB962C8B-B14F-4D97-AF65-F5344CB8AC3E}">
        <p14:creationId xmlns:p14="http://schemas.microsoft.com/office/powerpoint/2010/main" val="1758688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Shmot</a:t>
            </a:r>
            <a:r>
              <a:rPr lang="en-US" altLang="en-US" baseline="30000" dirty="0">
                <a:solidFill>
                  <a:schemeClr val="bg1"/>
                </a:solidFill>
              </a:rPr>
              <a:t>/Ex 23.9</a:t>
            </a:r>
            <a:r>
              <a:rPr lang="en-US" altLang="en-US" dirty="0">
                <a:solidFill>
                  <a:schemeClr val="bg1"/>
                </a:solidFill>
              </a:rPr>
              <a:t> “You are not to oppress a foreigner, for you know how a foreigner feels, since you were foreigners in the land of Egypt.</a:t>
            </a:r>
          </a:p>
        </p:txBody>
      </p:sp>
    </p:spTree>
    <p:extLst>
      <p:ext uri="{BB962C8B-B14F-4D97-AF65-F5344CB8AC3E}">
        <p14:creationId xmlns:p14="http://schemas.microsoft.com/office/powerpoint/2010/main" val="2853133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u="sng" dirty="0">
                <a:solidFill>
                  <a:schemeClr val="bg1"/>
                </a:solidFill>
              </a:rPr>
              <a:t>1763–64: Britain wages biological warfare with smallpox</a:t>
            </a:r>
          </a:p>
          <a:p>
            <a:pPr marL="0" indent="0">
              <a:lnSpc>
                <a:spcPct val="90000"/>
              </a:lnSpc>
              <a:buNone/>
            </a:pPr>
            <a:r>
              <a:rPr lang="en-US" altLang="en-US" dirty="0">
                <a:solidFill>
                  <a:schemeClr val="bg1"/>
                </a:solidFill>
              </a:rPr>
              <a:t>The British give smallpox-contaminated blankets to Shawnee and Lenape (Delaware) communities—an action sanctioned by the British officers Sir Jeffery Amherst and his replacement, General Thomas Gage.</a:t>
            </a:r>
          </a:p>
        </p:txBody>
      </p:sp>
    </p:spTree>
    <p:extLst>
      <p:ext uri="{BB962C8B-B14F-4D97-AF65-F5344CB8AC3E}">
        <p14:creationId xmlns:p14="http://schemas.microsoft.com/office/powerpoint/2010/main" val="3330695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1026" name="Picture 2">
            <a:extLst>
              <a:ext uri="{FF2B5EF4-FFF2-40B4-BE49-F238E27FC236}">
                <a16:creationId xmlns:a16="http://schemas.microsoft.com/office/drawing/2014/main" id="{60DB4976-A796-402F-BEEB-5BBD0DFDD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0"/>
            <a:ext cx="69564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07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1763–64: Britain wages biological warfare with smallpox</a:t>
            </a:r>
          </a:p>
          <a:p>
            <a:pPr marL="0" indent="0">
              <a:lnSpc>
                <a:spcPct val="90000"/>
              </a:lnSpc>
              <a:buNone/>
            </a:pPr>
            <a:r>
              <a:rPr lang="en-US" altLang="en-US" dirty="0">
                <a:solidFill>
                  <a:schemeClr val="bg1"/>
                </a:solidFill>
              </a:rPr>
              <a:t>“Out of our regard to them … we gave them two Blankets and an Handkerchief out of the Small Pox Hospital. I hope it will have the desired effect</a:t>
            </a:r>
            <a:r>
              <a:rPr lang="en-US" altLang="en-US" sz="2800" dirty="0">
                <a:solidFill>
                  <a:schemeClr val="bg1"/>
                </a:solidFill>
              </a:rPr>
              <a:t>.” —An eyewitness, quoted in Elizabeth A. Fenn, Pox Americana: The Great Smallpox Epidemic of 1775–81, 2001</a:t>
            </a:r>
            <a:endParaRPr lang="en-US" altLang="en-US" dirty="0">
              <a:solidFill>
                <a:schemeClr val="bg1"/>
              </a:solidFill>
            </a:endParaRPr>
          </a:p>
        </p:txBody>
      </p:sp>
    </p:spTree>
    <p:extLst>
      <p:ext uri="{BB962C8B-B14F-4D97-AF65-F5344CB8AC3E}">
        <p14:creationId xmlns:p14="http://schemas.microsoft.com/office/powerpoint/2010/main" val="3237331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0" indent="0">
              <a:lnSpc>
                <a:spcPct val="90000"/>
              </a:lnSpc>
              <a:buNone/>
            </a:pPr>
            <a:r>
              <a:rPr lang="en-US" altLang="en-US" dirty="0">
                <a:solidFill>
                  <a:schemeClr val="bg1"/>
                </a:solidFill>
              </a:rPr>
              <a:t>1768: Britain stops protecting American colonies from Native attack</a:t>
            </a:r>
          </a:p>
          <a:p>
            <a:pPr marL="0" indent="0">
              <a:lnSpc>
                <a:spcPct val="90000"/>
              </a:lnSpc>
              <a:buNone/>
            </a:pPr>
            <a:r>
              <a:rPr lang="en-US" altLang="en-US" dirty="0">
                <a:solidFill>
                  <a:schemeClr val="bg1"/>
                </a:solidFill>
              </a:rPr>
              <a:t>As American settlements continue to encroach on Native lands, the colonies express worry about attacks by Native peoples. Britain, weary of losses to the Ottawa chief Pontiac after the Seven Years’ War and facing increasing resentment over colonial taxes, tells its American colonies to handle the “</a:t>
            </a:r>
            <a:r>
              <a:rPr lang="en-US" altLang="en-US" dirty="0">
                <a:solidFill>
                  <a:srgbClr val="FFFF99"/>
                </a:solidFill>
              </a:rPr>
              <a:t>merciless Indian Savages” themselves.</a:t>
            </a:r>
          </a:p>
        </p:txBody>
      </p:sp>
    </p:spTree>
    <p:extLst>
      <p:ext uri="{BB962C8B-B14F-4D97-AF65-F5344CB8AC3E}">
        <p14:creationId xmlns:p14="http://schemas.microsoft.com/office/powerpoint/2010/main" val="10334982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CCB31-D47F-4686-A44C-B6C69300B073}"/>
              </a:ext>
            </a:extLst>
          </p:cNvPr>
          <p:cNvPicPr>
            <a:picLocks noChangeAspect="1"/>
          </p:cNvPicPr>
          <p:nvPr/>
        </p:nvPicPr>
        <p:blipFill>
          <a:blip r:embed="rId3"/>
          <a:stretch>
            <a:fillRect/>
          </a:stretch>
        </p:blipFill>
        <p:spPr>
          <a:xfrm>
            <a:off x="3627437" y="109887"/>
            <a:ext cx="4945131" cy="4923725"/>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3200400" cy="4933950"/>
          </a:xfrm>
        </p:spPr>
        <p:txBody>
          <a:bodyPr>
            <a:normAutofit/>
          </a:bodyPr>
          <a:lstStyle/>
          <a:p>
            <a:pPr marL="0" indent="0">
              <a:lnSpc>
                <a:spcPct val="90000"/>
              </a:lnSpc>
              <a:buNone/>
            </a:pPr>
            <a:r>
              <a:rPr lang="en-US" altLang="en-US" dirty="0">
                <a:solidFill>
                  <a:schemeClr val="bg1"/>
                </a:solidFill>
              </a:rPr>
              <a:t>Sept. 1906!</a:t>
            </a:r>
          </a:p>
          <a:p>
            <a:pPr marL="0" indent="0">
              <a:lnSpc>
                <a:spcPct val="90000"/>
              </a:lnSpc>
              <a:buNone/>
            </a:pPr>
            <a:r>
              <a:rPr lang="en-US" altLang="en-US" dirty="0"/>
              <a:t>St. Louis, MO</a:t>
            </a:r>
          </a:p>
          <a:p>
            <a:pPr marL="0" indent="0">
              <a:lnSpc>
                <a:spcPct val="90000"/>
              </a:lnSpc>
              <a:buNone/>
            </a:pPr>
            <a:r>
              <a:rPr lang="en-US" altLang="en-US" dirty="0" err="1">
                <a:solidFill>
                  <a:schemeClr val="bg1"/>
                </a:solidFill>
              </a:rPr>
              <a:t>Pymie</a:t>
            </a:r>
            <a:r>
              <a:rPr lang="en-US" altLang="en-US" dirty="0">
                <a:solidFill>
                  <a:schemeClr val="bg1"/>
                </a:solidFill>
              </a:rPr>
              <a:t> on </a:t>
            </a:r>
            <a:r>
              <a:rPr lang="en-US" altLang="en-US" dirty="0"/>
              <a:t>display.</a:t>
            </a:r>
            <a:endParaRPr lang="en-US" altLang="en-US" dirty="0">
              <a:solidFill>
                <a:schemeClr val="bg1"/>
              </a:solidFill>
            </a:endParaRPr>
          </a:p>
        </p:txBody>
      </p:sp>
    </p:spTree>
    <p:extLst>
      <p:ext uri="{BB962C8B-B14F-4D97-AF65-F5344CB8AC3E}">
        <p14:creationId xmlns:p14="http://schemas.microsoft.com/office/powerpoint/2010/main" val="865653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Australia</a:t>
            </a:r>
          </a:p>
        </p:txBody>
      </p:sp>
    </p:spTree>
    <p:extLst>
      <p:ext uri="{BB962C8B-B14F-4D97-AF65-F5344CB8AC3E}">
        <p14:creationId xmlns:p14="http://schemas.microsoft.com/office/powerpoint/2010/main" val="3699893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10000"/>
          </a:bodyPr>
          <a:lstStyle/>
          <a:p>
            <a:pPr marL="0" indent="0">
              <a:lnSpc>
                <a:spcPct val="90000"/>
              </a:lnSpc>
              <a:buNone/>
            </a:pPr>
            <a:r>
              <a:rPr lang="en-US" dirty="0"/>
              <a:t>The treatment of Australian aborigines has a horrible racist history. Most people aren’t aware that over 100 years ago, Aborigines were actually slaughtered and collected as specimens for research and museum placement. Why? Well, it all had to do with evolution! Charles Darwin believed that the Australian aborigines were the primitive “missing links” of evolution. </a:t>
            </a:r>
            <a:endParaRPr lang="en-US" altLang="en-US" dirty="0">
              <a:solidFill>
                <a:schemeClr val="bg1"/>
              </a:solidFill>
            </a:endParaRPr>
          </a:p>
        </p:txBody>
      </p:sp>
    </p:spTree>
    <p:extLst>
      <p:ext uri="{BB962C8B-B14F-4D97-AF65-F5344CB8AC3E}">
        <p14:creationId xmlns:p14="http://schemas.microsoft.com/office/powerpoint/2010/main" val="419442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dirty="0"/>
              <a:t>As a result, hunters came to Australia to kill the aborigines and bring their bodies home as specimens for museums. In fact, in the early 1900s, the Aborigines were listed as animals in a booklet produced by an Australian museum! There are many accounts of hunters tracking down Aboriginal men, women, and children. They were killed like animals (even skinned), </a:t>
            </a:r>
            <a:endParaRPr lang="en-US" altLang="en-US" dirty="0">
              <a:solidFill>
                <a:schemeClr val="bg1"/>
              </a:solidFill>
            </a:endParaRPr>
          </a:p>
        </p:txBody>
      </p:sp>
    </p:spTree>
    <p:extLst>
      <p:ext uri="{BB962C8B-B14F-4D97-AF65-F5344CB8AC3E}">
        <p14:creationId xmlns:p14="http://schemas.microsoft.com/office/powerpoint/2010/main" val="2943639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rgbClr val="FFFF66"/>
                </a:solidFill>
              </a:rPr>
              <a:t>Conflict resolution</a:t>
            </a:r>
          </a:p>
          <a:p>
            <a:pPr marL="0" indent="0">
              <a:lnSpc>
                <a:spcPct val="90000"/>
              </a:lnSpc>
              <a:buNone/>
            </a:pPr>
            <a:r>
              <a:rPr lang="en-US" altLang="en-US" u="sng" dirty="0">
                <a:solidFill>
                  <a:schemeClr val="bg1"/>
                </a:solidFill>
              </a:rPr>
              <a:t>Step #1</a:t>
            </a:r>
            <a:r>
              <a:rPr lang="en-US" altLang="en-US" baseline="30000" dirty="0">
                <a:solidFill>
                  <a:schemeClr val="bg1"/>
                </a:solidFill>
              </a:rPr>
              <a:t> </a:t>
            </a:r>
            <a:r>
              <a:rPr lang="en-US" altLang="en-US" baseline="30000" dirty="0" err="1">
                <a:solidFill>
                  <a:schemeClr val="bg1"/>
                </a:solidFill>
              </a:rPr>
              <a:t>Mtt</a:t>
            </a:r>
            <a:r>
              <a:rPr lang="en-US" altLang="en-US" baseline="30000" dirty="0">
                <a:solidFill>
                  <a:schemeClr val="bg1"/>
                </a:solidFill>
              </a:rPr>
              <a:t>. 18.15-17 </a:t>
            </a:r>
            <a:r>
              <a:rPr lang="en-US" altLang="en-US" dirty="0">
                <a:solidFill>
                  <a:schemeClr val="bg1"/>
                </a:solidFill>
              </a:rPr>
              <a:t> “Now if your brother sins against you, go and show him his fault while you’re with him alone. If he listens to you, you have won your brother. </a:t>
            </a:r>
          </a:p>
        </p:txBody>
      </p:sp>
    </p:spTree>
    <p:extLst>
      <p:ext uri="{BB962C8B-B14F-4D97-AF65-F5344CB8AC3E}">
        <p14:creationId xmlns:p14="http://schemas.microsoft.com/office/powerpoint/2010/main" val="9461899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their skulls were boiled down, and the best specimens were shipped to America, England, and Germany. It’s been estimated that perhaps 10,000 graves of Australian Aboriginal people were desecrated so that specimens could be obtained. </a:t>
            </a:r>
            <a:endParaRPr lang="en-US" altLang="en-US" dirty="0">
              <a:solidFill>
                <a:schemeClr val="bg1"/>
              </a:solidFill>
            </a:endParaRPr>
          </a:p>
        </p:txBody>
      </p:sp>
    </p:spTree>
    <p:extLst>
      <p:ext uri="{BB962C8B-B14F-4D97-AF65-F5344CB8AC3E}">
        <p14:creationId xmlns:p14="http://schemas.microsoft.com/office/powerpoint/2010/main" val="3282897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dirty="0"/>
              <a:t>It was yet another attempt by museums to confirm the widespread belief that Aborigines were the supposed missing link. Even many American evolutionists were involved in gathering specimens of what they considered to be “sub humans.” </a:t>
            </a:r>
            <a:endParaRPr lang="en-US" altLang="en-US" dirty="0">
              <a:solidFill>
                <a:schemeClr val="bg1"/>
              </a:solidFill>
            </a:endParaRPr>
          </a:p>
        </p:txBody>
      </p:sp>
    </p:spTree>
    <p:extLst>
      <p:ext uri="{BB962C8B-B14F-4D97-AF65-F5344CB8AC3E}">
        <p14:creationId xmlns:p14="http://schemas.microsoft.com/office/powerpoint/2010/main" val="36725236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4114800" cy="4933950"/>
          </a:xfrm>
        </p:spPr>
        <p:txBody>
          <a:bodyPr>
            <a:normAutofit fontScale="70000" lnSpcReduction="20000"/>
          </a:bodyPr>
          <a:lstStyle/>
          <a:p>
            <a:pPr marL="0" indent="0">
              <a:lnSpc>
                <a:spcPct val="90000"/>
              </a:lnSpc>
              <a:buNone/>
            </a:pPr>
            <a:r>
              <a:rPr lang="en-US" altLang="en-US" dirty="0"/>
              <a:t>Jamie Lash: There is no room for racism in the Body of Messiah. Justice and mercy are meant for believers of every color and race. The sad truth is that racism is woven into the fabric of our society, beginning with the Jamestown colony in 1619. Slaves may have loved Yeshua, but they were not honored as part of His Body.</a:t>
            </a:r>
            <a:endParaRPr lang="en-US" altLang="en-US" dirty="0">
              <a:solidFill>
                <a:schemeClr val="bg1"/>
              </a:solidFill>
            </a:endParaRPr>
          </a:p>
        </p:txBody>
      </p:sp>
      <p:pic>
        <p:nvPicPr>
          <p:cNvPr id="2050" name="Picture 2" descr="Who Do You Want to Emulate? | Journey to Messiah">
            <a:extLst>
              <a:ext uri="{FF2B5EF4-FFF2-40B4-BE49-F238E27FC236}">
                <a16:creationId xmlns:a16="http://schemas.microsoft.com/office/drawing/2014/main" id="{2E111421-89BB-4D47-9AE3-AC5C44E31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0" t="4836" r="5249" b="4913"/>
          <a:stretch/>
        </p:blipFill>
        <p:spPr bwMode="auto">
          <a:xfrm>
            <a:off x="4413351" y="684571"/>
            <a:ext cx="4267201"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97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solidFill>
                  <a:schemeClr val="bg1"/>
                </a:solidFill>
              </a:rPr>
              <a:t>They were not even considered fully human. I was deeply moved by an interview between African American pastor T.D. Jakes and Carl Lentz, during which Bishop Jakes explained that he has a hard time celebrating July 4th, since “liberty and justice for all” has not always been the experience of his people. He made some eye-opening (to me)</a:t>
            </a:r>
          </a:p>
        </p:txBody>
      </p:sp>
    </p:spTree>
    <p:extLst>
      <p:ext uri="{BB962C8B-B14F-4D97-AF65-F5344CB8AC3E}">
        <p14:creationId xmlns:p14="http://schemas.microsoft.com/office/powerpoint/2010/main" val="1788866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21BE6-E6C3-453E-9184-7E33C1710DD7}"/>
              </a:ext>
            </a:extLst>
          </p:cNvPr>
          <p:cNvPicPr>
            <a:picLocks noChangeAspect="1"/>
          </p:cNvPicPr>
          <p:nvPr/>
        </p:nvPicPr>
        <p:blipFill>
          <a:blip r:embed="rId3"/>
          <a:stretch>
            <a:fillRect/>
          </a:stretch>
        </p:blipFill>
        <p:spPr>
          <a:xfrm>
            <a:off x="1417637" y="275810"/>
            <a:ext cx="6300602" cy="4867690"/>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487351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solidFill>
                  <a:schemeClr val="bg1"/>
                </a:solidFill>
              </a:rPr>
              <a:t>statements that have since been confirmed by a few of my brothers and sisters of color in the Body. One of them was that black parents often feel the need to have conversations with their children in which they tell them to make sure that they save receipts in stores to show that they have not stolen anything. I never had to have such conversations with my sons.</a:t>
            </a:r>
          </a:p>
        </p:txBody>
      </p:sp>
    </p:spTree>
    <p:extLst>
      <p:ext uri="{BB962C8B-B14F-4D97-AF65-F5344CB8AC3E}">
        <p14:creationId xmlns:p14="http://schemas.microsoft.com/office/powerpoint/2010/main" val="3023527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Even among Jewish people, there is racial prejudice.</a:t>
            </a:r>
          </a:p>
        </p:txBody>
      </p:sp>
    </p:spTree>
    <p:extLst>
      <p:ext uri="{BB962C8B-B14F-4D97-AF65-F5344CB8AC3E}">
        <p14:creationId xmlns:p14="http://schemas.microsoft.com/office/powerpoint/2010/main" val="10705415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solidFill>
                  <a:schemeClr val="bg1"/>
                </a:solidFill>
              </a:rPr>
              <a:t>Evan Levine said, I believe last summer on this platform, that in Israel, your level of prestigious treatment is generally proportional to the lightness of your skin color.  </a:t>
            </a:r>
          </a:p>
          <a:p>
            <a:pPr marL="0" indent="0">
              <a:lnSpc>
                <a:spcPct val="90000"/>
              </a:lnSpc>
              <a:buNone/>
            </a:pPr>
            <a:r>
              <a:rPr lang="en-US" altLang="en-US" dirty="0" err="1"/>
              <a:t>Askhenizim</a:t>
            </a:r>
            <a:r>
              <a:rPr lang="en-US" altLang="en-US" dirty="0"/>
              <a:t> &gt; Sephardim &gt; Ethiopians.</a:t>
            </a:r>
          </a:p>
          <a:p>
            <a:pPr marL="0" indent="0">
              <a:lnSpc>
                <a:spcPct val="90000"/>
              </a:lnSpc>
              <a:buNone/>
            </a:pPr>
            <a:r>
              <a:rPr lang="en-US" altLang="en-US" dirty="0">
                <a:solidFill>
                  <a:schemeClr val="bg1"/>
                </a:solidFill>
              </a:rPr>
              <a:t>I know of an Israeli </a:t>
            </a:r>
            <a:r>
              <a:rPr lang="en-US" altLang="en-US" dirty="0" err="1">
                <a:solidFill>
                  <a:schemeClr val="bg1"/>
                </a:solidFill>
              </a:rPr>
              <a:t>Ashk</a:t>
            </a:r>
            <a:r>
              <a:rPr lang="en-US" altLang="en-US" dirty="0">
                <a:solidFill>
                  <a:schemeClr val="bg1"/>
                </a:solidFill>
              </a:rPr>
              <a:t> woman in love with a Sephardi.  Father forbad.  Married an abuser.  </a:t>
            </a:r>
          </a:p>
        </p:txBody>
      </p:sp>
    </p:spTree>
    <p:extLst>
      <p:ext uri="{BB962C8B-B14F-4D97-AF65-F5344CB8AC3E}">
        <p14:creationId xmlns:p14="http://schemas.microsoft.com/office/powerpoint/2010/main" val="27764365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nSpc>
                <a:spcPct val="90000"/>
              </a:lnSpc>
              <a:buNone/>
            </a:pPr>
            <a:r>
              <a:rPr lang="en-US" altLang="en-US" dirty="0">
                <a:solidFill>
                  <a:schemeClr val="bg1"/>
                </a:solidFill>
              </a:rPr>
              <a:t>Racism and anti-Semitism are in the same gamut of thinking.</a:t>
            </a:r>
          </a:p>
        </p:txBody>
      </p:sp>
    </p:spTree>
    <p:extLst>
      <p:ext uri="{BB962C8B-B14F-4D97-AF65-F5344CB8AC3E}">
        <p14:creationId xmlns:p14="http://schemas.microsoft.com/office/powerpoint/2010/main" val="10624435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The Ku Klux Klan, called the KKK or the Klan, is an American white supremacist hate group whose primary targets are African Americans as well as Jews, immigrants, leftists, members of the LGBT community and, until recently, Catholics.</a:t>
            </a:r>
          </a:p>
        </p:txBody>
      </p:sp>
    </p:spTree>
    <p:extLst>
      <p:ext uri="{BB962C8B-B14F-4D97-AF65-F5344CB8AC3E}">
        <p14:creationId xmlns:p14="http://schemas.microsoft.com/office/powerpoint/2010/main" val="48735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u="sng" dirty="0">
                <a:solidFill>
                  <a:schemeClr val="bg1"/>
                </a:solidFill>
              </a:rPr>
              <a:t>Step #2</a:t>
            </a:r>
            <a:r>
              <a:rPr lang="en-US" altLang="en-US" dirty="0">
                <a:solidFill>
                  <a:schemeClr val="bg1"/>
                </a:solidFill>
              </a:rPr>
              <a:t> </a:t>
            </a:r>
            <a:r>
              <a:rPr lang="en-US" altLang="en-US" baseline="30000" dirty="0" err="1">
                <a:solidFill>
                  <a:schemeClr val="bg1"/>
                </a:solidFill>
              </a:rPr>
              <a:t>Mtt</a:t>
            </a:r>
            <a:r>
              <a:rPr lang="en-US" altLang="en-US" baseline="30000" dirty="0">
                <a:solidFill>
                  <a:schemeClr val="bg1"/>
                </a:solidFill>
              </a:rPr>
              <a:t>. 18.15-17 </a:t>
            </a:r>
            <a:r>
              <a:rPr lang="en-US" altLang="en-US" dirty="0">
                <a:solidFill>
                  <a:schemeClr val="bg1"/>
                </a:solidFill>
              </a:rPr>
              <a:t> But if he does not listen, take with you one or two more, so that ‘by the mouth of two or three witnesses every word may stand.’</a:t>
            </a:r>
          </a:p>
        </p:txBody>
      </p:sp>
    </p:spTree>
    <p:extLst>
      <p:ext uri="{BB962C8B-B14F-4D97-AF65-F5344CB8AC3E}">
        <p14:creationId xmlns:p14="http://schemas.microsoft.com/office/powerpoint/2010/main" val="3312436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2C092-392F-4626-B478-CF71B3413042}"/>
              </a:ext>
            </a:extLst>
          </p:cNvPr>
          <p:cNvPicPr>
            <a:picLocks noChangeAspect="1"/>
          </p:cNvPicPr>
          <p:nvPr/>
        </p:nvPicPr>
        <p:blipFill>
          <a:blip r:embed="rId3"/>
          <a:stretch>
            <a:fillRect/>
          </a:stretch>
        </p:blipFill>
        <p:spPr>
          <a:xfrm>
            <a:off x="5380038" y="514350"/>
            <a:ext cx="3107484" cy="4606573"/>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105401" cy="4933950"/>
          </a:xfrm>
        </p:spPr>
        <p:txBody>
          <a:bodyPr>
            <a:normAutofit/>
          </a:bodyPr>
          <a:lstStyle/>
          <a:p>
            <a:pPr marL="0" indent="0">
              <a:lnSpc>
                <a:spcPct val="90000"/>
              </a:lnSpc>
              <a:buNone/>
            </a:pPr>
            <a:r>
              <a:rPr lang="en-US" altLang="en-US" dirty="0">
                <a:solidFill>
                  <a:schemeClr val="bg1"/>
                </a:solidFill>
              </a:rPr>
              <a:t>Leo Frank, the superintendent of the National Pencil Company in Atlanta,</a:t>
            </a:r>
          </a:p>
        </p:txBody>
      </p:sp>
    </p:spTree>
    <p:extLst>
      <p:ext uri="{BB962C8B-B14F-4D97-AF65-F5344CB8AC3E}">
        <p14:creationId xmlns:p14="http://schemas.microsoft.com/office/powerpoint/2010/main" val="184345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4114800" cy="4933950"/>
          </a:xfrm>
        </p:spPr>
        <p:txBody>
          <a:bodyPr>
            <a:normAutofit fontScale="77500" lnSpcReduction="20000"/>
          </a:bodyPr>
          <a:lstStyle/>
          <a:p>
            <a:pPr marL="0" indent="0">
              <a:lnSpc>
                <a:spcPct val="90000"/>
              </a:lnSpc>
              <a:buNone/>
            </a:pPr>
            <a:r>
              <a:rPr lang="en-US" altLang="en-US" dirty="0">
                <a:solidFill>
                  <a:schemeClr val="bg1"/>
                </a:solidFill>
              </a:rPr>
              <a:t>was convicted of the murder of factory worker Mary </a:t>
            </a:r>
            <a:r>
              <a:rPr lang="en-US" altLang="en-US" dirty="0" err="1">
                <a:solidFill>
                  <a:schemeClr val="bg1"/>
                </a:solidFill>
              </a:rPr>
              <a:t>Phagan</a:t>
            </a:r>
            <a:r>
              <a:rPr lang="en-US" altLang="en-US" dirty="0">
                <a:solidFill>
                  <a:schemeClr val="bg1"/>
                </a:solidFill>
              </a:rPr>
              <a:t> in 1913. </a:t>
            </a:r>
          </a:p>
          <a:p>
            <a:pPr marL="0" indent="0">
              <a:lnSpc>
                <a:spcPct val="90000"/>
              </a:lnSpc>
              <a:buNone/>
            </a:pPr>
            <a:r>
              <a:rPr lang="en-US" altLang="en-US" dirty="0">
                <a:solidFill>
                  <a:schemeClr val="bg1"/>
                </a:solidFill>
              </a:rPr>
              <a:t>On the night of August 16, 1915, twenty-five prominent citizens of Marietta, identifying themselves as the Knights of Mary </a:t>
            </a:r>
            <a:r>
              <a:rPr lang="en-US" altLang="en-US" dirty="0" err="1">
                <a:solidFill>
                  <a:schemeClr val="bg1"/>
                </a:solidFill>
              </a:rPr>
              <a:t>Phagan</a:t>
            </a:r>
            <a:r>
              <a:rPr lang="en-US" altLang="en-US" dirty="0">
                <a:solidFill>
                  <a:schemeClr val="bg1"/>
                </a:solidFill>
              </a:rPr>
              <a:t>, </a:t>
            </a:r>
          </a:p>
        </p:txBody>
      </p:sp>
      <p:pic>
        <p:nvPicPr>
          <p:cNvPr id="3" name="Picture 2">
            <a:extLst>
              <a:ext uri="{FF2B5EF4-FFF2-40B4-BE49-F238E27FC236}">
                <a16:creationId xmlns:a16="http://schemas.microsoft.com/office/drawing/2014/main" id="{7317C157-C802-4F04-924F-80ECCC06F850}"/>
              </a:ext>
            </a:extLst>
          </p:cNvPr>
          <p:cNvPicPr>
            <a:picLocks noChangeAspect="1"/>
          </p:cNvPicPr>
          <p:nvPr/>
        </p:nvPicPr>
        <p:blipFill>
          <a:blip r:embed="rId3"/>
          <a:stretch>
            <a:fillRect/>
          </a:stretch>
        </p:blipFill>
        <p:spPr>
          <a:xfrm>
            <a:off x="4469712" y="230840"/>
            <a:ext cx="4186925" cy="4912659"/>
          </a:xfrm>
          <a:prstGeom prst="rect">
            <a:avLst/>
          </a:prstGeom>
        </p:spPr>
      </p:pic>
    </p:spTree>
    <p:extLst>
      <p:ext uri="{BB962C8B-B14F-4D97-AF65-F5344CB8AC3E}">
        <p14:creationId xmlns:p14="http://schemas.microsoft.com/office/powerpoint/2010/main" val="3324275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solidFill>
                  <a:schemeClr val="bg1"/>
                </a:solidFill>
              </a:rPr>
              <a:t>caravanned to [his prison], took Frank from his cell, and drove him back to Marietta, </a:t>
            </a:r>
            <a:r>
              <a:rPr lang="en-US" altLang="en-US" dirty="0" err="1">
                <a:solidFill>
                  <a:schemeClr val="bg1"/>
                </a:solidFill>
              </a:rPr>
              <a:t>Phagan's</a:t>
            </a:r>
            <a:r>
              <a:rPr lang="en-US" altLang="en-US" dirty="0">
                <a:solidFill>
                  <a:schemeClr val="bg1"/>
                </a:solidFill>
              </a:rPr>
              <a:t> hometown, where they hanged him from an oak tree. Only months later, many of these same men would take part in the nighttime ceremony at Stone Mountain that established the modern Ku Klux Klan.</a:t>
            </a:r>
          </a:p>
        </p:txBody>
      </p:sp>
    </p:spTree>
    <p:extLst>
      <p:ext uri="{BB962C8B-B14F-4D97-AF65-F5344CB8AC3E}">
        <p14:creationId xmlns:p14="http://schemas.microsoft.com/office/powerpoint/2010/main" val="2001702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So the 20</a:t>
            </a:r>
            <a:r>
              <a:rPr lang="en-US" altLang="en-US" baseline="30000" dirty="0">
                <a:solidFill>
                  <a:schemeClr val="bg1"/>
                </a:solidFill>
              </a:rPr>
              <a:t>th</a:t>
            </a:r>
            <a:r>
              <a:rPr lang="en-US" altLang="en-US" dirty="0">
                <a:solidFill>
                  <a:schemeClr val="bg1"/>
                </a:solidFill>
              </a:rPr>
              <a:t> C version of the Klan was started relative to the lynching of a Jew.  </a:t>
            </a:r>
          </a:p>
        </p:txBody>
      </p:sp>
    </p:spTree>
    <p:extLst>
      <p:ext uri="{BB962C8B-B14F-4D97-AF65-F5344CB8AC3E}">
        <p14:creationId xmlns:p14="http://schemas.microsoft.com/office/powerpoint/2010/main" val="7990763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baseline="30000" dirty="0">
                <a:solidFill>
                  <a:schemeClr val="bg1"/>
                </a:solidFill>
              </a:rPr>
              <a:t>By Ezra Stone, United with Israel   </a:t>
            </a:r>
            <a:r>
              <a:rPr lang="en-US" altLang="en-US" dirty="0">
                <a:solidFill>
                  <a:schemeClr val="bg1"/>
                </a:solidFill>
              </a:rPr>
              <a:t>Multi-talented [Jewish] actress and musician Emmy Rossum took to Twitter this week to blast anti-Semites in the entertainment industry, referring to Mel Gibson’s alleged use of the word “oven-dodgers” to refer to Jews as “disgusting” and “sad, but “not a surprising or unique experience.”</a:t>
            </a:r>
          </a:p>
        </p:txBody>
      </p:sp>
    </p:spTree>
    <p:extLst>
      <p:ext uri="{BB962C8B-B14F-4D97-AF65-F5344CB8AC3E}">
        <p14:creationId xmlns:p14="http://schemas.microsoft.com/office/powerpoint/2010/main" val="3862586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3124200" cy="4933950"/>
          </a:xfrm>
        </p:spPr>
        <p:txBody>
          <a:bodyPr>
            <a:normAutofit fontScale="62500" lnSpcReduction="20000"/>
          </a:bodyPr>
          <a:lstStyle/>
          <a:p>
            <a:pPr marL="0" indent="0">
              <a:lnSpc>
                <a:spcPct val="90000"/>
              </a:lnSpc>
              <a:buNone/>
            </a:pPr>
            <a:r>
              <a:rPr lang="en-US" altLang="en-US" dirty="0"/>
              <a:t>On other occasions, Rossum explained she has been told she looks “too ethnic.” She said she has been passed over for roles and has been told directors preferred actresses that are “more ‘American’ looking,” “ideally a blonde with blue eyes, someone that just looks nicer.”</a:t>
            </a:r>
          </a:p>
        </p:txBody>
      </p:sp>
      <p:pic>
        <p:nvPicPr>
          <p:cNvPr id="3074" name="Picture 2">
            <a:extLst>
              <a:ext uri="{FF2B5EF4-FFF2-40B4-BE49-F238E27FC236}">
                <a16:creationId xmlns:a16="http://schemas.microsoft.com/office/drawing/2014/main" id="{1627FEAE-9C26-414B-9F76-89478FF7B5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13" r="2174"/>
          <a:stretch/>
        </p:blipFill>
        <p:spPr bwMode="auto">
          <a:xfrm>
            <a:off x="3398837" y="292989"/>
            <a:ext cx="5181600" cy="476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220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77500" lnSpcReduction="20000"/>
          </a:bodyPr>
          <a:lstStyle/>
          <a:p>
            <a:pPr marL="0" indent="0">
              <a:lnSpc>
                <a:spcPct val="90000"/>
              </a:lnSpc>
              <a:buNone/>
            </a:pPr>
            <a:r>
              <a:rPr lang="en-US" altLang="en-US" dirty="0">
                <a:solidFill>
                  <a:schemeClr val="bg1"/>
                </a:solidFill>
              </a:rPr>
              <a:t>Rossum posted the comments in response to revelations made by award-winning [Jewish] actress and film-producer Winona Ryder in a recent Sunday Times interview. She recalled an exchange with Gibson in which, she says, he asked her at a party whether she was an “oven dodger,” a slur popular with anti-Semites and Holocaust deniers that refers to the ovens the Germans used in World War II to cremate the bodies of the Jewish victims they murdered during the Holocaust.</a:t>
            </a:r>
          </a:p>
        </p:txBody>
      </p:sp>
    </p:spTree>
    <p:extLst>
      <p:ext uri="{BB962C8B-B14F-4D97-AF65-F5344CB8AC3E}">
        <p14:creationId xmlns:p14="http://schemas.microsoft.com/office/powerpoint/2010/main" val="883691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532091" y="466656"/>
            <a:ext cx="7972146" cy="4676843"/>
          </a:xfrm>
        </p:spPr>
        <p:txBody>
          <a:bodyPr>
            <a:normAutofit/>
          </a:bodyPr>
          <a:lstStyle/>
          <a:p>
            <a:pPr marL="0" indent="0">
              <a:lnSpc>
                <a:spcPct val="90000"/>
              </a:lnSpc>
              <a:buNone/>
            </a:pPr>
            <a:r>
              <a:rPr lang="en-US" altLang="en-US" dirty="0">
                <a:solidFill>
                  <a:schemeClr val="bg1"/>
                </a:solidFill>
              </a:rPr>
              <a:t>    </a:t>
            </a:r>
          </a:p>
        </p:txBody>
      </p:sp>
      <p:pic>
        <p:nvPicPr>
          <p:cNvPr id="1028" name="Picture 4">
            <a:extLst>
              <a:ext uri="{FF2B5EF4-FFF2-40B4-BE49-F238E27FC236}">
                <a16:creationId xmlns:a16="http://schemas.microsoft.com/office/drawing/2014/main" id="{BAABAE04-661F-49ED-B1F2-65A578636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45" y="285750"/>
            <a:ext cx="8507130" cy="472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51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603523" y="612108"/>
            <a:ext cx="7571827" cy="4531392"/>
          </a:xfrm>
        </p:spPr>
        <p:txBody>
          <a:bodyPr>
            <a:normAutofit/>
          </a:bodyPr>
          <a:lstStyle/>
          <a:p>
            <a:pPr marL="0" indent="0">
              <a:lnSpc>
                <a:spcPct val="90000"/>
              </a:lnSpc>
              <a:buNone/>
            </a:pPr>
            <a:endParaRPr lang="en-US" altLang="en-US" dirty="0">
              <a:solidFill>
                <a:schemeClr val="bg1"/>
              </a:solidFill>
            </a:endParaRPr>
          </a:p>
        </p:txBody>
      </p:sp>
      <p:pic>
        <p:nvPicPr>
          <p:cNvPr id="18434" name="Picture 2">
            <a:extLst>
              <a:ext uri="{FF2B5EF4-FFF2-40B4-BE49-F238E27FC236}">
                <a16:creationId xmlns:a16="http://schemas.microsoft.com/office/drawing/2014/main" id="{FE342939-61A1-4254-91A0-11467D0173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37" y="438150"/>
            <a:ext cx="8175960" cy="460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79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Shmot</a:t>
            </a:r>
            <a:r>
              <a:rPr lang="en-US" altLang="en-US" baseline="30000" dirty="0">
                <a:solidFill>
                  <a:schemeClr val="bg1"/>
                </a:solidFill>
              </a:rPr>
              <a:t>/Ex 23.9</a:t>
            </a:r>
            <a:r>
              <a:rPr lang="en-US" altLang="en-US" dirty="0">
                <a:solidFill>
                  <a:schemeClr val="bg1"/>
                </a:solidFill>
              </a:rPr>
              <a:t> “You are not to oppress a foreigner, for you know how a foreigner feels, since you were foreigners in the land of Egypt.</a:t>
            </a:r>
          </a:p>
        </p:txBody>
      </p:sp>
    </p:spTree>
    <p:extLst>
      <p:ext uri="{BB962C8B-B14F-4D97-AF65-F5344CB8AC3E}">
        <p14:creationId xmlns:p14="http://schemas.microsoft.com/office/powerpoint/2010/main" val="246101613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126816</TotalTime>
  <Words>7195</Words>
  <Application>Microsoft Office PowerPoint</Application>
  <PresentationFormat>Custom</PresentationFormat>
  <Paragraphs>622</Paragraphs>
  <Slides>114</Slides>
  <Notes>111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114</vt:i4>
      </vt:variant>
    </vt:vector>
  </HeadingPairs>
  <TitlesOfParts>
    <vt:vector size="121" baseType="lpstr">
      <vt:lpstr>Arial</vt:lpstr>
      <vt:lpstr>Arial Rounded MT Bold</vt:lpstr>
      <vt:lpstr>Calibri</vt:lpstr>
      <vt:lpstr>Calibri Light</vt:lpstr>
      <vt:lpstr>Merriweather</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3724</cp:revision>
  <dcterms:created xsi:type="dcterms:W3CDTF">2006-04-21T19:34:43Z</dcterms:created>
  <dcterms:modified xsi:type="dcterms:W3CDTF">2020-07-04T13:22:46Z</dcterms:modified>
</cp:coreProperties>
</file>