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 id="2147483709" r:id="rId3"/>
  </p:sldMasterIdLst>
  <p:notesMasterIdLst>
    <p:notesMasterId r:id="rId113"/>
  </p:notesMasterIdLst>
  <p:handoutMasterIdLst>
    <p:handoutMasterId r:id="rId114"/>
  </p:handoutMasterIdLst>
  <p:sldIdLst>
    <p:sldId id="2045" r:id="rId4"/>
    <p:sldId id="62371" r:id="rId5"/>
    <p:sldId id="62391" r:id="rId6"/>
    <p:sldId id="62347" r:id="rId7"/>
    <p:sldId id="62392" r:id="rId8"/>
    <p:sldId id="62349" r:id="rId9"/>
    <p:sldId id="61143" r:id="rId10"/>
    <p:sldId id="62402" r:id="rId11"/>
    <p:sldId id="62401" r:id="rId12"/>
    <p:sldId id="62459" r:id="rId13"/>
    <p:sldId id="62460" r:id="rId14"/>
    <p:sldId id="62444" r:id="rId15"/>
    <p:sldId id="62445" r:id="rId16"/>
    <p:sldId id="62448" r:id="rId17"/>
    <p:sldId id="62449" r:id="rId18"/>
    <p:sldId id="62359" r:id="rId19"/>
    <p:sldId id="62360" r:id="rId20"/>
    <p:sldId id="62457" r:id="rId21"/>
    <p:sldId id="62361" r:id="rId22"/>
    <p:sldId id="62456" r:id="rId23"/>
    <p:sldId id="62362" r:id="rId24"/>
    <p:sldId id="62363" r:id="rId25"/>
    <p:sldId id="62364" r:id="rId26"/>
    <p:sldId id="62447" r:id="rId27"/>
    <p:sldId id="62458" r:id="rId28"/>
    <p:sldId id="62345" r:id="rId29"/>
    <p:sldId id="62393" r:id="rId30"/>
    <p:sldId id="62409" r:id="rId31"/>
    <p:sldId id="62394" r:id="rId32"/>
    <p:sldId id="62410" r:id="rId33"/>
    <p:sldId id="62450" r:id="rId34"/>
    <p:sldId id="62411" r:id="rId35"/>
    <p:sldId id="62412" r:id="rId36"/>
    <p:sldId id="62420" r:id="rId37"/>
    <p:sldId id="62400" r:id="rId38"/>
    <p:sldId id="62396" r:id="rId39"/>
    <p:sldId id="62397" r:id="rId40"/>
    <p:sldId id="62398" r:id="rId41"/>
    <p:sldId id="62415" r:id="rId42"/>
    <p:sldId id="62416" r:id="rId43"/>
    <p:sldId id="62417" r:id="rId44"/>
    <p:sldId id="62418" r:id="rId45"/>
    <p:sldId id="62419" r:id="rId46"/>
    <p:sldId id="62399" r:id="rId47"/>
    <p:sldId id="62424" r:id="rId48"/>
    <p:sldId id="62404" r:id="rId49"/>
    <p:sldId id="62413" r:id="rId50"/>
    <p:sldId id="62403" r:id="rId51"/>
    <p:sldId id="62423" r:id="rId52"/>
    <p:sldId id="62414" r:id="rId53"/>
    <p:sldId id="62405" r:id="rId54"/>
    <p:sldId id="62426" r:id="rId55"/>
    <p:sldId id="62406" r:id="rId56"/>
    <p:sldId id="62407" r:id="rId57"/>
    <p:sldId id="62408" r:id="rId58"/>
    <p:sldId id="62432" r:id="rId59"/>
    <p:sldId id="62427" r:id="rId60"/>
    <p:sldId id="62461" r:id="rId61"/>
    <p:sldId id="62428" r:id="rId62"/>
    <p:sldId id="62429" r:id="rId63"/>
    <p:sldId id="62430" r:id="rId64"/>
    <p:sldId id="62431" r:id="rId65"/>
    <p:sldId id="62435" r:id="rId66"/>
    <p:sldId id="62433" r:id="rId67"/>
    <p:sldId id="62434" r:id="rId68"/>
    <p:sldId id="62439" r:id="rId69"/>
    <p:sldId id="62468" r:id="rId70"/>
    <p:sldId id="61501" r:id="rId71"/>
    <p:sldId id="61502" r:id="rId72"/>
    <p:sldId id="61503" r:id="rId73"/>
    <p:sldId id="61504" r:id="rId74"/>
    <p:sldId id="61505" r:id="rId75"/>
    <p:sldId id="62440" r:id="rId76"/>
    <p:sldId id="62443" r:id="rId77"/>
    <p:sldId id="62462" r:id="rId78"/>
    <p:sldId id="62469" r:id="rId79"/>
    <p:sldId id="62438" r:id="rId80"/>
    <p:sldId id="62346" r:id="rId81"/>
    <p:sldId id="62342" r:id="rId82"/>
    <p:sldId id="62338" r:id="rId83"/>
    <p:sldId id="62350" r:id="rId84"/>
    <p:sldId id="62471" r:id="rId85"/>
    <p:sldId id="62348" r:id="rId86"/>
    <p:sldId id="62454" r:id="rId87"/>
    <p:sldId id="62455" r:id="rId88"/>
    <p:sldId id="62463" r:id="rId89"/>
    <p:sldId id="62470" r:id="rId90"/>
    <p:sldId id="62437" r:id="rId91"/>
    <p:sldId id="62358" r:id="rId92"/>
    <p:sldId id="62452" r:id="rId93"/>
    <p:sldId id="62451" r:id="rId94"/>
    <p:sldId id="62453" r:id="rId95"/>
    <p:sldId id="62353" r:id="rId96"/>
    <p:sldId id="62354" r:id="rId97"/>
    <p:sldId id="62355" r:id="rId98"/>
    <p:sldId id="62356" r:id="rId99"/>
    <p:sldId id="62352" r:id="rId100"/>
    <p:sldId id="62351" r:id="rId101"/>
    <p:sldId id="62357" r:id="rId102"/>
    <p:sldId id="62466" r:id="rId103"/>
    <p:sldId id="62376" r:id="rId104"/>
    <p:sldId id="62372" r:id="rId105"/>
    <p:sldId id="62464" r:id="rId106"/>
    <p:sldId id="62465" r:id="rId107"/>
    <p:sldId id="62467" r:id="rId108"/>
    <p:sldId id="62373" r:id="rId109"/>
    <p:sldId id="62375" r:id="rId110"/>
    <p:sldId id="62377" r:id="rId111"/>
    <p:sldId id="256" r:id="rId112"/>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0299" autoAdjust="0"/>
  </p:normalViewPr>
  <p:slideViewPr>
    <p:cSldViewPr>
      <p:cViewPr varScale="1">
        <p:scale>
          <a:sx n="110" d="100"/>
          <a:sy n="110" d="100"/>
        </p:scale>
        <p:origin x="120" y="408"/>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8978"/>
    </p:cViewPr>
  </p:sorterViewPr>
  <p:notesViewPr>
    <p:cSldViewPr>
      <p:cViewPr varScale="1">
        <p:scale>
          <a:sx n="82" d="100"/>
          <a:sy n="82" d="100"/>
        </p:scale>
        <p:origin x="20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05.11-06.3  First Principles</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15, 2020 5780</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05.11-06.3  First Principles</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Aug 15, 2020 5780</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myemail.constantcontact.com/Prayer-for-Lebanon-and-her-future.html?soid=1130986288219&amp;aid=FaNme9vubzQ"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myemail.constantcontact.com/Prayer-for-Lebanon-and-her-future.html?soid=1130986288219&amp;aid=FaNme9vubzQ"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myemail.constantcontact.com/Prayer-for-Lebanon-and-her-future.html?soid=1130986288219&amp;aid=FaNme9vubzQ"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myemail.constantcontact.com/Prayer-for-Lebanon-and-her-future.html?soid=1130986288219&amp;aid=FaNme9vubzQ"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myemail.constantcontact.com/Prayer-for-Lebanon-and-her-future.html?soid=1130986288219&amp;aid=FaNme9vubzQ"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pulseofisrael.com/2020/04/22/lankford-jerusalem/"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harismanews.com/opinion/in-the-line-of-fire/82117-michael-brown-and-then-they-burned-the-bibles?utm_source=In%20the%20Line%20of%20Fire&amp;utm_medium=email&amp;utm_content=subscriber_id:5194514&amp;utm_campaign=Blogger%20-%20Michael%20Brown%20-%202020-08-0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harismanews.com/opinion/in-the-line-of-fire/82117-michael-brown-and-then-they-burned-the-bibles?utm_source=In%20the%20Line%20of%20Fire&amp;utm_medium=email&amp;utm_content=subscriber_id:5194514&amp;utm_campaign=Blogger%20-%20Michael%20Brown%20-%202020-08-0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harismanews.com/opinion/in-the-line-of-fire/82117-michael-brown-and-then-they-burned-the-bibles?utm_source=In%20the%20Line%20of%20Fire&amp;utm_medium=email&amp;utm_content=subscriber_id:5194514&amp;utm_campaign=Blogger%20-%20Michael%20Brown%20-%202020-08-0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arismanews.com/opinion/in-the-line-of-fire/82117-michael-brown-and-then-they-burned-the-bibles?utm_source=In%20the%20Line%20of%20Fire&amp;utm_medium=email&amp;utm_content=subscriber_id:5194514&amp;utm_campaign=Blogger%20-%20Michael%20Brown%20-%202020-08-0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harismanews.com/opinion/in-the-line-of-fire/82117-michael-brown-and-then-they-burned-the-bibles?utm_source=In%20the%20Line%20of%20Fire&amp;utm_medium=email&amp;utm_content=subscriber_id:5194514&amp;utm_campaign=Blogger%20-%20Michael%20Brown%20-%202020-08-0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harismanews.com/opinion/in-the-line-of-fire/82117-michael-brown-and-then-they-burned-the-bibles?utm_source=In%20the%20Line%20of%20Fire&amp;utm_medium=email&amp;utm_content=subscriber_id:5194514&amp;utm_campaign=Blogger%20-%20Michael%20Brown%20-%202020-08-0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empleinstitute.org/new-location.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google.com/search?q=number+of+christians+in+the+world&amp;oq=number+of+Christians+in+the+world&amp;aqs=chrome.0.0l3.8871j0j7&amp;sourceid=chrome&amp;ie=UTF-8"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foundationscourse.org/uploads/documents/reader/29_evangelical_awakening.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hristianpost.com/voices/christianity-is-growing-faster-than-any-time-in-history-why-is-the-church-in-europe-america-declining.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hristianpost.com/voices/christianity-is-growing-faster-than-any-time-in-history-why-is-the-church-in-europe-america-declining.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hristianpost.com/voices/christianity-is-growing-faster-than-any-time-in-history-why-is-the-church-in-europe-america-declining.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christianpost.com/voices/christianity-is-growing-faster-than-any-time-in-history-why-is-the-church-in-europe-america-declining.html"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hristianpost.com/voices/christianity-is-growing-faster-than-any-time-in-history-why-is-the-church-in-europe-america-declining.html"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google.com/search?q=grow20+growleader.com&amp;oq=grow&amp;aqs=chrome.3.69i60j69i57j35i39l2j46j0j69i60j69i61.8260j1j7&amp;sourceid=chrome&amp;ie=UTF-8"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unitedwithisrael.org/facebook-blocks-rabbi-for-teaching-spiritual-aspect-of-coronaviru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unitedwithisrael.org/facebook-blocks-rabbi-for-teaching-spiritual-aspect-of-coronaviru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unitedwithisrael.org/facebook-blocks-rabbi-for-teaching-spiritual-aspect-of-coronaviru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shasexualhealth.org/sex-in-the-time-of-covid-1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05.11-06.3  First Principles</a:t>
            </a:r>
          </a:p>
        </p:txBody>
      </p:sp>
      <p:sp>
        <p:nvSpPr>
          <p:cNvPr id="5" name="Rectangle 3"/>
          <p:cNvSpPr>
            <a:spLocks noGrp="1" noChangeArrowheads="1"/>
          </p:cNvSpPr>
          <p:nvPr>
            <p:ph type="dt" idx="1"/>
          </p:nvPr>
        </p:nvSpPr>
        <p:spPr>
          <a:ln/>
        </p:spPr>
        <p:txBody>
          <a:bodyPr/>
          <a:lstStyle/>
          <a:p>
            <a:r>
              <a:rPr lang="en-US" altLang="en-US">
                <a:solidFill>
                  <a:prstClr val="white"/>
                </a:solidFill>
              </a:rPr>
              <a:t>Aug 15, 2020 5780</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05174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39081108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https://www.google.com/url?sa=i&amp;url=https%3A%2F%2Fwww.youtube.com%2Fwatch%3Fv%3DoKFupx9x0-k&amp;psig=AOvVaw3wsK-tJ-2TY_R_nFcAYaLP&amp;ust=1597556907694000&amp;source=images&amp;cd=vfe&amp;ved=0CAIQjRxqFwoTCJjRos7BnOsCFQAAAAAdAAAAABAD</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656241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https://myemail.constantcontact.com/Prayer-for-Lebanon-and-her-future.html?soid=1130986288219&amp;aid=FaNme9vubzQ</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22402546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https://myemail.constantcontact.com/Prayer-for-Lebanon-and-her-future.html?soid=1130986288219&amp;aid=FaNme9vubzQ</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p14="http://schemas.microsoft.com/office/powerpoint/2010/main" val="36754925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https://myemail.constantcontact.com/Prayer-for-Lebanon-and-her-future.html?soid=1130986288219&amp;aid=FaNme9vubzQ</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p14="http://schemas.microsoft.com/office/powerpoint/2010/main" val="13521330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https://myemail.constantcontact.com/Prayer-for-Lebanon-and-her-future.html?soid=1130986288219&amp;aid=FaNme9vubzQ</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105</a:t>
            </a:fld>
            <a:endParaRPr lang="en-US" altLang="en-US"/>
          </a:p>
        </p:txBody>
      </p:sp>
    </p:spTree>
    <p:extLst>
      <p:ext uri="{BB962C8B-B14F-4D97-AF65-F5344CB8AC3E}">
        <p14:creationId xmlns:p14="http://schemas.microsoft.com/office/powerpoint/2010/main" val="17427392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https://myemail.constantcontact.com/Prayer-for-Lebanon-and-her-future.html?soid=1130986288219&amp;aid=FaNme9vubzQ</a:t>
            </a:r>
            <a:endParaRPr lang="en-US" sz="1050"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106</a:t>
            </a:fld>
            <a:endParaRPr lang="en-US" altLang="en-US"/>
          </a:p>
        </p:txBody>
      </p:sp>
    </p:spTree>
    <p:extLst>
      <p:ext uri="{BB962C8B-B14F-4D97-AF65-F5344CB8AC3E}">
        <p14:creationId xmlns:p14="http://schemas.microsoft.com/office/powerpoint/2010/main" val="27684997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https://pulseofisrael.com/2020/04/22/lankford-jerusalem/</a:t>
            </a:r>
            <a:endParaRPr lang="en-US"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107</a:t>
            </a:fld>
            <a:endParaRPr lang="en-US" altLang="en-US"/>
          </a:p>
        </p:txBody>
      </p:sp>
    </p:spTree>
    <p:extLst>
      <p:ext uri="{BB962C8B-B14F-4D97-AF65-F5344CB8AC3E}">
        <p14:creationId xmlns:p14="http://schemas.microsoft.com/office/powerpoint/2010/main" val="9094849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7"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108</a:t>
            </a:fld>
            <a:endParaRPr lang="en-US" altLang="en-US"/>
          </a:p>
        </p:txBody>
      </p:sp>
    </p:spTree>
    <p:extLst>
      <p:ext uri="{BB962C8B-B14F-4D97-AF65-F5344CB8AC3E}">
        <p14:creationId xmlns:p14="http://schemas.microsoft.com/office/powerpoint/2010/main" val="16674463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109</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12828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210556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412739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6969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262620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58640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hlinkClick r:id="rId3"/>
              </a:rPr>
              <a:t>https://www.charismanews.com/opinion/in-the-line-of-fire/82117-michael-brown-and-then-they-burned-the-bibles?utm_source=In%20the%20Line%20of%20Fire&amp;utm_medium=email&amp;utm_content=subscriber_id:5194514&amp;utm_campaign=Blogger%20-%20Michael%20Brown%20-%202020-08-05</a:t>
            </a:r>
            <a:endParaRPr lang="en-US" sz="1000"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4033049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hlinkClick r:id="rId3"/>
              </a:rPr>
              <a:t>https://www.charismanews.com/opinion/in-the-line-of-fire/82117-michael-brown-and-then-they-burned-the-bibles?utm_source=In%20the%20Line%20of%20Fire&amp;utm_medium=email&amp;utm_content=subscriber_id:5194514&amp;utm_campaign=Blogger%20-%20Michael%20Brown%20-%202020-08-05</a:t>
            </a:r>
            <a:endParaRPr lang="en-US" sz="1000"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009748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https://www.charismanews.com/opinion/in-the-line-of-fire/82117-michael-brown-and-then-they-burned-the-bibles?utm_source=In%20the%20Line%20of%20Fire&amp;utm_medium=email&amp;utm_content=subscriber_id:5194514&amp;utm_campaign=Blogger%20-%20Michael%20Brown%20-%202020-08-05</a:t>
            </a:r>
            <a:endParaRPr lang="en-US" sz="100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276100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Jai Cohen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756779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https://www.charismanews.com/opinion/in-the-line-of-fire/82117-michael-brown-and-then-they-burned-the-bibles?utm_source=In%20the%20Line%20of%20Fire&amp;utm_medium=email&amp;utm_content=subscriber_id:5194514&amp;utm_campaign=Blogger%20-%20Michael%20Brown%20-%202020-08-05</a:t>
            </a:r>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701613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https://www.charismanews.com/opinion/in-the-line-of-fire/82117-michael-brown-and-then-they-burned-the-bibles?utm_source=In%20the%20Line%20of%20Fire&amp;utm_medium=email&amp;utm_content=subscriber_id:5194514&amp;utm_campaign=Blogger%20-%20Michael%20Brown%20-%202020-08-05</a:t>
            </a:r>
            <a:endParaRPr lang="en-US" sz="1050"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26438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hlinkClick r:id="rId3"/>
              </a:rPr>
              <a:t>https://www.charismanews.com/opinion/in-the-line-of-fire/82117-michael-brown-and-then-they-burned-the-bibles?utm_source=In%20the%20Line%20of%20Fire&amp;utm_medium=email&amp;utm_content=subscriber_id:5194514&amp;utm_campaign=Blogger%20-%20Michael%20Brown%20-%202020-08-05</a:t>
            </a:r>
            <a:endParaRPr lang="en-US" sz="1050"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391350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1867232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7"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4049315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06733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sz="1400" dirty="0">
                <a:hlinkClick r:id="rId3"/>
              </a:rPr>
              <a:t>https://www.templeinstitute.org/new-location.htm</a:t>
            </a:r>
            <a:r>
              <a:rPr lang="en-US" sz="1400" dirty="0"/>
              <a:t>    </a:t>
            </a:r>
          </a:p>
          <a:p>
            <a:r>
              <a:rPr lang="en-US" dirty="0"/>
              <a:t>Essence of G-d’s branding, visual arts communication.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19406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“This subject” is the </a:t>
            </a:r>
            <a:r>
              <a:rPr lang="en-US" dirty="0" err="1"/>
              <a:t>cohanut</a:t>
            </a:r>
            <a:r>
              <a:rPr lang="en-US" dirty="0"/>
              <a:t> priesthood of </a:t>
            </a:r>
            <a:r>
              <a:rPr lang="en-US" dirty="0" err="1"/>
              <a:t>Melkitsedek</a:t>
            </a:r>
            <a:r>
              <a:rPr lang="en-US" dirty="0"/>
              <a:t>.  Author wants to explore deep teaching but troubles.  A bit like the Book of Yehuda/Jude</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1968993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790668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Six principles</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1875151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a:t>Jai Cohen</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88005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3706827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3479974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876800"/>
          </a:xfrm>
        </p:spPr>
        <p:txBody>
          <a:bodyPr/>
          <a:lstStyle/>
          <a:p>
            <a:r>
              <a:rPr lang="en-US" b="0" i="0" dirty="0">
                <a:effectLst/>
              </a:rPr>
              <a:t>Sluggish?   A bit insulting?  </a:t>
            </a:r>
          </a:p>
          <a:p>
            <a:r>
              <a:rPr lang="en-US" dirty="0"/>
              <a:t>Ought to be…saw Temple service, Yeshua Himself, Ruakh on Shavuot/</a:t>
            </a:r>
            <a:r>
              <a:rPr lang="en-US" dirty="0" err="1"/>
              <a:t>Pcost</a:t>
            </a:r>
            <a:r>
              <a:rPr lang="en-US" dirty="0"/>
              <a:t>.  We are the Jews and friends.  Ought to be the head, mega.</a:t>
            </a:r>
            <a:endParaRPr lang="en-US" b="0" i="0" dirty="0">
              <a:effectLst/>
            </a:endParaRPr>
          </a:p>
          <a:p>
            <a:r>
              <a:rPr lang="en-US" b="0" i="0" dirty="0">
                <a:effectLst/>
              </a:rPr>
              <a:t>Stern: milk: </a:t>
            </a:r>
            <a:r>
              <a:rPr lang="en-US" b="0" i="0" u="sng" dirty="0">
                <a:effectLst/>
              </a:rPr>
              <a:t>receiving</a:t>
            </a:r>
            <a:r>
              <a:rPr lang="en-US" b="0" i="0" dirty="0">
                <a:effectLst/>
              </a:rPr>
              <a:t> doctrine passively as opposed to actively </a:t>
            </a:r>
            <a:r>
              <a:rPr lang="en-US" b="0" i="0" u="sng" dirty="0">
                <a:effectLst/>
              </a:rPr>
              <a:t>putting out </a:t>
            </a:r>
            <a:r>
              <a:rPr lang="en-US" b="0" i="0" dirty="0">
                <a:effectLst/>
              </a:rPr>
              <a:t>energy for the Kingdom.  Listening to basic doctrine is milk, and anyone who has to drink milk only is still a baby.  “I want to be fed.” That’s a half true statement.   If it means I want to be pumped, encouraged, affirmed, that’s only half the balanced diet.  We need to RECEIVE, but that’s not the end.  Rather I want to be challenged to be more Messiah-like, a better servant, better attitudes, a GIVER.</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94251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b="0" i="0" dirty="0">
                <a:effectLst/>
              </a:rPr>
              <a:t>faculties have been trained by continuous exercise to distinguish good from evil.   </a:t>
            </a:r>
          </a:p>
          <a:p>
            <a:r>
              <a:rPr lang="en-US" b="0" i="1" dirty="0" err="1">
                <a:effectLst/>
              </a:rPr>
              <a:t>gymnao</a:t>
            </a:r>
            <a:r>
              <a:rPr lang="en-US" b="0" i="1" dirty="0">
                <a:effectLst/>
              </a:rPr>
              <a:t>  </a:t>
            </a:r>
            <a:r>
              <a:rPr lang="en-US" b="0" i="0" dirty="0">
                <a:effectLst/>
              </a:rPr>
              <a:t>a gymnasium workout  sweat.  Life habit:  “What does the Word say in this situation?”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45428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4217225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3703071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Strife and contention in the congregation.  Jealousy and strife means we are infants.  </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033683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One of the BEST paradigms on spiritual growth ever…</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527965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227484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289410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Luann Ridgeway</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670440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3478993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1480078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3573340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2256954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b="1" dirty="0"/>
              <a:t>Most males in America are late stage infants, who are not sure that there is an affirming world out there that we can function in.  </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962111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Solid food: Nature of G-d, calling of Israel, nature of the Messiah, death to self, Messiah like character and giving</a:t>
            </a:r>
            <a:endParaRPr lang="en-US" b="0" i="0" dirty="0">
              <a:effectLst/>
            </a:endParaRP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25028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We can conclude he was mature, eating strong meat.</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1270199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Only other time this word, </a:t>
            </a:r>
            <a:r>
              <a:rPr lang="en-US" i="1" dirty="0" err="1"/>
              <a:t>teleioteta</a:t>
            </a:r>
            <a:r>
              <a:rPr lang="en-US" dirty="0"/>
              <a:t>, is found.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88229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Maturity is joyful, confident love.</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4228384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9112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Luann Ridgeway</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2214539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55365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4101962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Common </a:t>
            </a:r>
            <a:r>
              <a:rPr lang="en-US" dirty="0" err="1"/>
              <a:t>misinterp</a:t>
            </a:r>
            <a:r>
              <a:rPr lang="en-US" dirty="0"/>
              <a:t> in the believing world.  </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2685887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Dead works = sin</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61804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Sin, pride, sensuality, self-indulgence, selfishness, materialism, hoarding, arrogance</a:t>
            </a:r>
          </a:p>
          <a:p>
            <a:r>
              <a:rPr lang="en-US" dirty="0"/>
              <a:t>FFOZ </a:t>
            </a:r>
            <a:r>
              <a:rPr lang="en-US" i="1" dirty="0"/>
              <a:t>Elementary Principles</a:t>
            </a:r>
            <a:r>
              <a:rPr lang="en-US" dirty="0"/>
              <a:t> p 41 Rabbi </a:t>
            </a:r>
            <a:r>
              <a:rPr lang="en-US" dirty="0" err="1"/>
              <a:t>Berditchev</a:t>
            </a:r>
            <a:r>
              <a:rPr lang="en-US" dirty="0"/>
              <a:t> story</a:t>
            </a:r>
          </a:p>
          <a:p>
            <a:r>
              <a:rPr lang="en-US" dirty="0"/>
              <a:t>Keep repenting?  Enough?  </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3971314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effectLst/>
              </a:rPr>
              <a:t>Kings would sometimes give banquets for their subjects and invite them all, regardless of status, providing suitable clothing for those unable to afford it.</a:t>
            </a:r>
            <a:endParaRPr lang="en-US" b="1" dirty="0"/>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3472736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If we allow sin in our lives, and think we are in the kingdom, well will be GREATLY surprised.   Evidently, Yeshua gave this parable because there are some.  </a:t>
            </a:r>
          </a:p>
          <a:p>
            <a:r>
              <a:rPr lang="en-US" dirty="0"/>
              <a:t>Same imagery…</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344383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516920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83217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2087391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Luann Ridgeway</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2675884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657697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https://www.google.com/search?q=number+of+christians+in+the+world&amp;oq=number+of+Christians+in+the+world&amp;aqs=chrome.0.0l3.8871j0j7&amp;sourceid=chrome&amp;ie=UTF-8</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14522830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We </a:t>
            </a:r>
            <a:r>
              <a:rPr lang="en-US" dirty="0" err="1"/>
              <a:t>Messianics</a:t>
            </a:r>
            <a:r>
              <a:rPr lang="en-US" dirty="0"/>
              <a:t> are the intersection of Christians in belief in Messiah, and Jews, in covenantal identity.  Not on the chart.</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739397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FFOZ </a:t>
            </a:r>
            <a:r>
              <a:rPr lang="en-US" i="1" dirty="0"/>
              <a:t>Elementary Principles p 21</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2309986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hlinkClick r:id="rId3"/>
              </a:rPr>
              <a:t>http://www.foundationscourse.org/uploads/documents/reader/29_evangelical_awakening.pdf</a:t>
            </a:r>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37703281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FFOZ </a:t>
            </a:r>
            <a:r>
              <a:rPr lang="en-US" i="1" dirty="0"/>
              <a:t>Elementary Principles p 21</a:t>
            </a:r>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397284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FFOZ </a:t>
            </a:r>
            <a:r>
              <a:rPr lang="en-US" i="1" dirty="0"/>
              <a:t>Elementary Principles p 23</a:t>
            </a:r>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2820959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11662842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https://www.christianpost.com/voices/christianity-is-growing-faster-than-any-time-in-history-why-is-the-church-in-europe-america-declining.html</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3573899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https://www.christianpost.com/voices/christianity-is-growing-faster-than-any-time-in-history-why-is-the-church-in-europe-america-declining.html</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74922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3224213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https://www.christianpost.com/voices/christianity-is-growing-faster-than-any-time-in-history-why-is-the-church-in-europe-america-declining.html</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3635175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sz="1050" dirty="0">
                <a:hlinkClick r:id="rId3"/>
              </a:rPr>
              <a:t>https://www.christianpost.com/voices/christianity-is-growing-faster-than-any-time-in-history-why-is-the-church-in-europe-america-declining.html</a:t>
            </a:r>
            <a:endParaRPr lang="en-US" sz="1050" dirty="0"/>
          </a:p>
          <a:p>
            <a:endParaRPr lang="en-US" sz="1050" dirty="0"/>
          </a:p>
          <a:p>
            <a:r>
              <a:rPr lang="en-US" dirty="0"/>
              <a:t>Note #2: not believe and be saved, but repent and believe.   Not works based salvation, but empowered salvation.   Not </a:t>
            </a:r>
            <a:r>
              <a:rPr lang="en-US" dirty="0" err="1"/>
              <a:t>salvationism</a:t>
            </a:r>
            <a:r>
              <a:rPr lang="en-US" dirty="0"/>
              <a:t>, but </a:t>
            </a:r>
            <a:r>
              <a:rPr lang="en-US" dirty="0" err="1"/>
              <a:t>transformationism</a:t>
            </a:r>
            <a:r>
              <a:rPr lang="en-US" dirty="0"/>
              <a:t>.  [not exactly a word.]</a:t>
            </a:r>
          </a:p>
          <a:p>
            <a:r>
              <a:rPr lang="en-US" dirty="0"/>
              <a:t>Yeshua: Follow me and I’ll make you fishers of men.</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1951816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https://www.christianpost.com/voices/christianity-is-growing-faster-than-any-time-in-history-why-is-the-church-in-europe-america-declining.html</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12795409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267199"/>
            <a:ext cx="6096001" cy="4418013"/>
          </a:xfrm>
        </p:spPr>
        <p:txBody>
          <a:bodyPr/>
          <a:lstStyle/>
          <a:p>
            <a:r>
              <a:rPr lang="en-US" sz="1050" dirty="0">
                <a:hlinkClick r:id="rId3"/>
              </a:rPr>
              <a:t>https://www.google.com/search?q=grow20+growleader.com&amp;oq=grow&amp;aqs=chrome.3.69i60j69i57j35i39l2j46j0j69i60j69i61.8260j1j7&amp;sourceid=chrome&amp;ie=UTF-8</a:t>
            </a:r>
            <a:endParaRPr lang="en-US" sz="105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05.07-10 Learned Obedience through Suffering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27856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91000"/>
            <a:ext cx="6034088" cy="4191000"/>
          </a:xfrm>
        </p:spPr>
        <p:txBody>
          <a:bodyPr/>
          <a:lstStyle/>
          <a:p>
            <a:r>
              <a:rPr lang="en-US" dirty="0"/>
              <a:t>Cups: </a:t>
            </a:r>
          </a:p>
          <a:p>
            <a:pPr marL="228600" indent="-228600">
              <a:buFont typeface="+mj-lt"/>
              <a:buAutoNum type="arabicPeriod"/>
            </a:pPr>
            <a:r>
              <a:rPr lang="en-US" dirty="0"/>
              <a:t>out of Egypt, </a:t>
            </a:r>
          </a:p>
          <a:p>
            <a:pPr marL="228600" indent="-228600">
              <a:buFont typeface="+mj-lt"/>
              <a:buAutoNum type="arabicPeriod"/>
            </a:pPr>
            <a:r>
              <a:rPr lang="en-US" dirty="0"/>
              <a:t>Egypt out of you / deliverance, </a:t>
            </a:r>
          </a:p>
          <a:p>
            <a:pPr marL="228600" indent="-228600">
              <a:buFont typeface="+mj-lt"/>
              <a:buAutoNum type="arabicPeriod"/>
            </a:pPr>
            <a:r>
              <a:rPr lang="en-US" dirty="0"/>
              <a:t>back to original intention/after supper, </a:t>
            </a:r>
          </a:p>
          <a:p>
            <a:pPr marL="228600" indent="-228600">
              <a:buFont typeface="+mj-lt"/>
              <a:buAutoNum type="arabicPeriod"/>
            </a:pPr>
            <a:r>
              <a:rPr lang="en-US" dirty="0"/>
              <a:t>Praise</a:t>
            </a:r>
          </a:p>
          <a:p>
            <a:r>
              <a:rPr lang="en-US" dirty="0"/>
              <a:t>10 other scriptures where this pattern appears.  </a:t>
            </a:r>
          </a:p>
          <a:p>
            <a:r>
              <a:rPr lang="en-US" dirty="0"/>
              <a:t> Know G-d: the main weekend service</a:t>
            </a:r>
          </a:p>
          <a:p>
            <a:r>
              <a:rPr lang="en-US" dirty="0"/>
              <a:t> Find freedom: intimacy and community of the small groups</a:t>
            </a:r>
          </a:p>
          <a:p>
            <a:r>
              <a:rPr lang="en-US" dirty="0"/>
              <a:t> Discover purpose: discipleship and training</a:t>
            </a:r>
          </a:p>
          <a:p>
            <a:r>
              <a:rPr lang="en-US" dirty="0"/>
              <a:t> Make a difference: Dream team</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05.07-10 Learned Obedience through Suffering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531361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4292133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dirty="0"/>
              <a:t>We’ll examine the others in coming weeks, leading into the Hebrew months of Elul and Tishri and the Fall Holidays.   #4 immersions: someone inquired for themselves, so arranged Sept. 13 Sunday afternoon at Gardner Lake.  Time Sunday and prep class tba</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3541996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584099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From Jim Adler from Marc Hiatt</a:t>
            </a: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6959205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From Jim Adler from Marc Hiatt from Jonathan Cahn</a:t>
            </a:r>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242785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034928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From Jim Adler from Marc Hiatt from Jonathan Cahn</a:t>
            </a:r>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28021842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From Jim Adler from Marc Hiatt from Jonathan Cahn</a:t>
            </a:r>
          </a:p>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41631938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37173914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https://unitedwithisrael.org/facebook-blocks-rabbi-for-teaching-spiritual-aspect-of-coronavirus/</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14824142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hlinkClick r:id="rId3"/>
              </a:rPr>
              <a:t>https://unitedwithisrael.org/facebook-blocks-rabbi-for-teaching-spiritual-aspect-of-coronavirus/</a:t>
            </a:r>
            <a:endParaRPr lang="en-US" sz="1100" dirty="0"/>
          </a:p>
          <a:p>
            <a:r>
              <a:rPr lang="he-IL" sz="2400" b="1" dirty="0">
                <a:latin typeface="David" panose="020E0502060401010101" pitchFamily="34" charset="-79"/>
                <a:cs typeface="David" panose="020E0502060401010101" pitchFamily="34" charset="-79"/>
              </a:rPr>
              <a:t>שנת חינם</a:t>
            </a:r>
            <a:r>
              <a:rPr lang="en-US" sz="2400" b="1" dirty="0">
                <a:latin typeface="David" panose="020E0502060401010101" pitchFamily="34" charset="-79"/>
                <a:cs typeface="David" panose="020E0502060401010101" pitchFamily="34" charset="-79"/>
              </a:rPr>
              <a:t> </a:t>
            </a:r>
            <a:r>
              <a:rPr lang="en-US" i="1" dirty="0" err="1">
                <a:latin typeface="Arial Rounded MT Bold" panose="020F0704030504030204" pitchFamily="34" charset="0"/>
                <a:ea typeface="+mn-ea"/>
                <a:cs typeface="+mn-cs"/>
              </a:rPr>
              <a:t>Sinat</a:t>
            </a:r>
            <a:r>
              <a:rPr lang="en-US" i="1" dirty="0">
                <a:latin typeface="Arial Rounded MT Bold" panose="020F0704030504030204" pitchFamily="34" charset="0"/>
                <a:ea typeface="+mn-ea"/>
                <a:cs typeface="+mn-cs"/>
              </a:rPr>
              <a:t> </a:t>
            </a:r>
            <a:r>
              <a:rPr lang="en-US" i="1" dirty="0" err="1">
                <a:latin typeface="Arial Rounded MT Bold" panose="020F0704030504030204" pitchFamily="34" charset="0"/>
                <a:ea typeface="+mn-ea"/>
                <a:cs typeface="+mn-cs"/>
              </a:rPr>
              <a:t>khinam</a:t>
            </a:r>
            <a:r>
              <a:rPr lang="en-US" i="1" dirty="0">
                <a:latin typeface="Arial Rounded MT Bold" panose="020F0704030504030204" pitchFamily="34" charset="0"/>
                <a:ea typeface="+mn-ea"/>
                <a:cs typeface="+mn-cs"/>
              </a:rPr>
              <a:t> </a:t>
            </a:r>
            <a:r>
              <a:rPr lang="en-US" dirty="0">
                <a:latin typeface="Arial Rounded MT Bold" panose="020F0704030504030204" pitchFamily="34" charset="0"/>
                <a:ea typeface="+mn-ea"/>
                <a:cs typeface="+mn-cs"/>
              </a:rPr>
              <a:t>baseless hatred</a:t>
            </a:r>
            <a:endParaRPr lang="en-US" sz="4000" dirty="0">
              <a:latin typeface="Arial Rounded MT Bold" panose="020F0704030504030204" pitchFamily="34" charset="0"/>
              <a:ea typeface="+mn-ea"/>
              <a:cs typeface="+mn-cs"/>
            </a:endParaRPr>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18402460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https://unitedwithisrael.org/facebook-blocks-rabbi-for-teaching-spiritual-aspect-of-coronavirus/</a:t>
            </a:r>
            <a:endParaRPr lang="en-US" sz="1050"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30110071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20232930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5298237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11967293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281270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62000"/>
            <a:ext cx="5851525"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https://www.ashasexualhealth.org/sex-in-the-time-of-covid-19/</a:t>
            </a:r>
            <a:endParaRPr lang="en-US" sz="1050" dirty="0"/>
          </a:p>
          <a:p>
            <a:r>
              <a:rPr lang="en-US" dirty="0"/>
              <a:t>This relates to casual, multi-partner sex.   Best practice, G-d’s practice, virginity till marriage, then monogamy afterward.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05.11-06.3  First Principles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Aug 15, 2020 5780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045330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19411796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30155151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1381197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6677520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7697459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36274408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40416225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15172565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36183273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Letter to the Messianic Jews a 05.11-06.3  First Principles</a:t>
            </a:r>
          </a:p>
        </p:txBody>
      </p:sp>
      <p:sp>
        <p:nvSpPr>
          <p:cNvPr id="5" name="Date Placeholder 4"/>
          <p:cNvSpPr>
            <a:spLocks noGrp="1"/>
          </p:cNvSpPr>
          <p:nvPr>
            <p:ph type="dt" idx="1"/>
          </p:nvPr>
        </p:nvSpPr>
        <p:spPr/>
        <p:txBody>
          <a:bodyPr/>
          <a:lstStyle/>
          <a:p>
            <a:r>
              <a:rPr lang="en-US" altLang="en-US"/>
              <a:t>Aug 15, 2020 5780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223641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9F17-232B-43F8-AEC1-43792D0AFFC4}"/>
              </a:ext>
            </a:extLst>
          </p:cNvPr>
          <p:cNvSpPr>
            <a:spLocks noGrp="1"/>
          </p:cNvSpPr>
          <p:nvPr>
            <p:ph type="ctrTitle"/>
          </p:nvPr>
        </p:nvSpPr>
        <p:spPr>
          <a:xfrm>
            <a:off x="1097360" y="841772"/>
            <a:ext cx="6584156" cy="1790700"/>
          </a:xfrm>
        </p:spPr>
        <p:txBody>
          <a:bodyPr anchor="b"/>
          <a:lstStyle>
            <a:lvl1pPr algn="ctr">
              <a:defRPr sz="4321"/>
            </a:lvl1pPr>
          </a:lstStyle>
          <a:p>
            <a:r>
              <a:rPr lang="en-US"/>
              <a:t>Click to edit Master title style</a:t>
            </a:r>
          </a:p>
        </p:txBody>
      </p:sp>
      <p:sp>
        <p:nvSpPr>
          <p:cNvPr id="3" name="Subtitle 2">
            <a:extLst>
              <a:ext uri="{FF2B5EF4-FFF2-40B4-BE49-F238E27FC236}">
                <a16:creationId xmlns:a16="http://schemas.microsoft.com/office/drawing/2014/main" id="{F149AC59-3625-4B54-9919-AC191A290798}"/>
              </a:ext>
            </a:extLst>
          </p:cNvPr>
          <p:cNvSpPr>
            <a:spLocks noGrp="1"/>
          </p:cNvSpPr>
          <p:nvPr>
            <p:ph type="subTitle" idx="1"/>
          </p:nvPr>
        </p:nvSpPr>
        <p:spPr>
          <a:xfrm>
            <a:off x="1097360" y="2701528"/>
            <a:ext cx="6584156" cy="1241822"/>
          </a:xfrm>
        </p:spPr>
        <p:txBody>
          <a:bodyPr/>
          <a:lstStyle>
            <a:lvl1pPr marL="0" indent="0" algn="ctr">
              <a:buNone/>
              <a:defRPr sz="1728"/>
            </a:lvl1pPr>
            <a:lvl2pPr marL="329230" indent="0" algn="ctr">
              <a:buNone/>
              <a:defRPr sz="1440"/>
            </a:lvl2pPr>
            <a:lvl3pPr marL="658459" indent="0" algn="ctr">
              <a:buNone/>
              <a:defRPr sz="1296"/>
            </a:lvl3pPr>
            <a:lvl4pPr marL="987689" indent="0" algn="ctr">
              <a:buNone/>
              <a:defRPr sz="1152"/>
            </a:lvl4pPr>
            <a:lvl5pPr marL="1316919" indent="0" algn="ctr">
              <a:buNone/>
              <a:defRPr sz="1152"/>
            </a:lvl5pPr>
            <a:lvl6pPr marL="1646149" indent="0" algn="ctr">
              <a:buNone/>
              <a:defRPr sz="1152"/>
            </a:lvl6pPr>
            <a:lvl7pPr marL="1975378" indent="0" algn="ctr">
              <a:buNone/>
              <a:defRPr sz="1152"/>
            </a:lvl7pPr>
            <a:lvl8pPr marL="2304608" indent="0" algn="ctr">
              <a:buNone/>
              <a:defRPr sz="1152"/>
            </a:lvl8pPr>
            <a:lvl9pPr marL="2633838" indent="0" algn="ctr">
              <a:buNone/>
              <a:defRPr sz="1152"/>
            </a:lvl9pPr>
          </a:lstStyle>
          <a:p>
            <a:r>
              <a:rPr lang="en-US"/>
              <a:t>Click to edit Master subtitle style</a:t>
            </a:r>
          </a:p>
        </p:txBody>
      </p:sp>
      <p:sp>
        <p:nvSpPr>
          <p:cNvPr id="4" name="Date Placeholder 3">
            <a:extLst>
              <a:ext uri="{FF2B5EF4-FFF2-40B4-BE49-F238E27FC236}">
                <a16:creationId xmlns:a16="http://schemas.microsoft.com/office/drawing/2014/main" id="{C1FC9B35-8324-48A7-91D3-9D3976775BDB}"/>
              </a:ext>
            </a:extLst>
          </p:cNvPr>
          <p:cNvSpPr>
            <a:spLocks noGrp="1"/>
          </p:cNvSpPr>
          <p:nvPr>
            <p:ph type="dt" sz="half" idx="10"/>
          </p:nvPr>
        </p:nvSpPr>
        <p:spPr/>
        <p:txBody>
          <a:bodyPr/>
          <a:lstStyle/>
          <a:p>
            <a:pPr defTabSz="658459"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658459" fontAlgn="auto">
                <a:spcBef>
                  <a:spcPts val="0"/>
                </a:spcBef>
                <a:spcAft>
                  <a:spcPts val="0"/>
                </a:spcAft>
              </a:pPr>
              <a:t>8/15/2020</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79694FB0-B6CD-4900-989A-F86FE94950F5}"/>
              </a:ext>
            </a:extLst>
          </p:cNvPr>
          <p:cNvSpPr>
            <a:spLocks noGrp="1"/>
          </p:cNvSpPr>
          <p:nvPr>
            <p:ph type="ftr" sz="quarter" idx="11"/>
          </p:nvPr>
        </p:nvSpPr>
        <p:spPr/>
        <p:txBody>
          <a:bodyPr/>
          <a:lstStyle/>
          <a:p>
            <a:pPr defTabSz="65845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D09440BE-3ED3-44D5-8429-771B288B9A3C}"/>
              </a:ext>
            </a:extLst>
          </p:cNvPr>
          <p:cNvSpPr>
            <a:spLocks noGrp="1"/>
          </p:cNvSpPr>
          <p:nvPr>
            <p:ph type="sldNum" sz="quarter" idx="12"/>
          </p:nvPr>
        </p:nvSpPr>
        <p:spPr/>
        <p:txBody>
          <a:bodyPr/>
          <a:lstStyle/>
          <a:p>
            <a:pPr defTabSz="658459"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65845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1916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29D9-A775-4152-BEA5-973E978A3D0B}"/>
              </a:ext>
            </a:extLst>
          </p:cNvPr>
          <p:cNvSpPr>
            <a:spLocks noGrp="1"/>
          </p:cNvSpPr>
          <p:nvPr>
            <p:ph type="ctrTitle"/>
          </p:nvPr>
        </p:nvSpPr>
        <p:spPr>
          <a:xfrm>
            <a:off x="1097360" y="841772"/>
            <a:ext cx="6584156"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C75147-53B3-431B-8B0F-F11844AAFF06}"/>
              </a:ext>
            </a:extLst>
          </p:cNvPr>
          <p:cNvSpPr>
            <a:spLocks noGrp="1"/>
          </p:cNvSpPr>
          <p:nvPr>
            <p:ph type="subTitle" idx="1"/>
          </p:nvPr>
        </p:nvSpPr>
        <p:spPr>
          <a:xfrm>
            <a:off x="1097360" y="2701528"/>
            <a:ext cx="6584156"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C43D04-5538-4168-B99B-8313124FCD7A}"/>
              </a:ext>
            </a:extLst>
          </p:cNvPr>
          <p:cNvSpPr>
            <a:spLocks noGrp="1"/>
          </p:cNvSpPr>
          <p:nvPr>
            <p:ph type="dt" sz="half" idx="10"/>
          </p:nvPr>
        </p:nvSpPr>
        <p:spPr/>
        <p:txBody>
          <a:bodyPr/>
          <a:lstStyle>
            <a:lvl1pPr>
              <a:defRPr/>
            </a:lvl1pPr>
          </a:lstStyle>
          <a:p>
            <a:pPr algn="l" defTabSz="685800"/>
            <a:endParaRPr lang="en-US" altLang="en-US">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C527D718-1BF6-44D6-BAE4-3AC99FE7309D}"/>
              </a:ext>
            </a:extLst>
          </p:cNvPr>
          <p:cNvSpPr>
            <a:spLocks noGrp="1"/>
          </p:cNvSpPr>
          <p:nvPr>
            <p:ph type="ftr" sz="quarter" idx="11"/>
          </p:nvPr>
        </p:nvSpPr>
        <p:spPr/>
        <p:txBody>
          <a:bodyPr/>
          <a:lstStyle>
            <a:lvl1pPr>
              <a:defRPr/>
            </a:lvl1pPr>
          </a:lstStyle>
          <a:p>
            <a:pPr defTabSz="685800"/>
            <a:endParaRPr lang="en-US" altLang="en-US">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4D29A3DD-157E-469B-8C7A-D12F2F8625BE}"/>
              </a:ext>
            </a:extLst>
          </p:cNvPr>
          <p:cNvSpPr>
            <a:spLocks noGrp="1"/>
          </p:cNvSpPr>
          <p:nvPr>
            <p:ph type="sldNum" sz="quarter" idx="12"/>
          </p:nvPr>
        </p:nvSpPr>
        <p:spPr/>
        <p:txBody>
          <a:bodyPr/>
          <a:lstStyle>
            <a:lvl1pPr>
              <a:defRPr/>
            </a:lvl1pPr>
          </a:lstStyle>
          <a:p>
            <a:pPr defTabSz="685800"/>
            <a:fld id="{57A81255-2142-433C-8799-030BC07B3120}" type="slidenum">
              <a:rPr lang="en-US" altLang="en-US" smtClean="0">
                <a:solidFill>
                  <a:srgbClr val="000000"/>
                </a:solidFill>
                <a:cs typeface="Arial" panose="020B0604020202020204" pitchFamily="34" charset="0"/>
              </a:rPr>
              <a:pPr defTabSz="685800"/>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52407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BB2F-363A-4EC2-9670-9966DABC764D}"/>
              </a:ext>
            </a:extLst>
          </p:cNvPr>
          <p:cNvSpPr>
            <a:spLocks noGrp="1"/>
          </p:cNvSpPr>
          <p:nvPr>
            <p:ph type="title"/>
          </p:nvPr>
        </p:nvSpPr>
        <p:spPr>
          <a:xfrm>
            <a:off x="603548" y="273844"/>
            <a:ext cx="757178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2B39D8-E86F-4A74-ABCE-9D78F8BE3E1B}"/>
              </a:ext>
            </a:extLst>
          </p:cNvPr>
          <p:cNvSpPr>
            <a:spLocks noGrp="1"/>
          </p:cNvSpPr>
          <p:nvPr>
            <p:ph type="body" idx="1"/>
          </p:nvPr>
        </p:nvSpPr>
        <p:spPr>
          <a:xfrm>
            <a:off x="603548" y="1369219"/>
            <a:ext cx="757178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DF18-98F5-46F0-9BAB-382B19E2FFC8}"/>
              </a:ext>
            </a:extLst>
          </p:cNvPr>
          <p:cNvSpPr>
            <a:spLocks noGrp="1"/>
          </p:cNvSpPr>
          <p:nvPr>
            <p:ph type="dt" sz="half" idx="2"/>
          </p:nvPr>
        </p:nvSpPr>
        <p:spPr>
          <a:xfrm>
            <a:off x="603548" y="4767263"/>
            <a:ext cx="1975247" cy="273844"/>
          </a:xfrm>
          <a:prstGeom prst="rect">
            <a:avLst/>
          </a:prstGeom>
        </p:spPr>
        <p:txBody>
          <a:bodyPr vert="horz" lIns="91440" tIns="45720" rIns="91440" bIns="45720" rtlCol="0" anchor="ctr"/>
          <a:lstStyle>
            <a:lvl1pPr algn="l">
              <a:defRPr sz="864">
                <a:solidFill>
                  <a:schemeClr val="tx1">
                    <a:tint val="75000"/>
                  </a:schemeClr>
                </a:solidFill>
              </a:defRPr>
            </a:lvl1pPr>
          </a:lstStyle>
          <a:p>
            <a:fld id="{2FDF3210-FC15-4152-9536-BC5870DC58B1}" type="datetimeFigureOut">
              <a:rPr lang="en-US" smtClean="0"/>
              <a:t>8/15/2020</a:t>
            </a:fld>
            <a:endParaRPr lang="en-US"/>
          </a:p>
        </p:txBody>
      </p:sp>
      <p:sp>
        <p:nvSpPr>
          <p:cNvPr id="5" name="Footer Placeholder 4">
            <a:extLst>
              <a:ext uri="{FF2B5EF4-FFF2-40B4-BE49-F238E27FC236}">
                <a16:creationId xmlns:a16="http://schemas.microsoft.com/office/drawing/2014/main" id="{2183A0B2-77D3-4C97-AB7D-ACDE9AA441CC}"/>
              </a:ext>
            </a:extLst>
          </p:cNvPr>
          <p:cNvSpPr>
            <a:spLocks noGrp="1"/>
          </p:cNvSpPr>
          <p:nvPr>
            <p:ph type="ftr" sz="quarter" idx="3"/>
          </p:nvPr>
        </p:nvSpPr>
        <p:spPr>
          <a:xfrm>
            <a:off x="2908003" y="4767263"/>
            <a:ext cx="2962870" cy="273844"/>
          </a:xfrm>
          <a:prstGeom prst="rect">
            <a:avLst/>
          </a:prstGeom>
        </p:spPr>
        <p:txBody>
          <a:bodyPr vert="horz" lIns="91440" tIns="45720" rIns="91440" bIns="45720" rtlCol="0" anchor="ctr"/>
          <a:lstStyle>
            <a:lvl1pPr algn="ctr">
              <a:defRPr sz="86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BEA9B0-A0F6-4CE9-9239-CF58698294F1}"/>
              </a:ext>
            </a:extLst>
          </p:cNvPr>
          <p:cNvSpPr>
            <a:spLocks noGrp="1"/>
          </p:cNvSpPr>
          <p:nvPr>
            <p:ph type="sldNum" sz="quarter" idx="4"/>
          </p:nvPr>
        </p:nvSpPr>
        <p:spPr>
          <a:xfrm>
            <a:off x="6200080" y="4767263"/>
            <a:ext cx="1975247" cy="273844"/>
          </a:xfrm>
          <a:prstGeom prst="rect">
            <a:avLst/>
          </a:prstGeom>
        </p:spPr>
        <p:txBody>
          <a:bodyPr vert="horz" lIns="91440" tIns="45720" rIns="91440" bIns="45720" rtlCol="0" anchor="ctr"/>
          <a:lstStyle>
            <a:lvl1pPr algn="r">
              <a:defRPr sz="864">
                <a:solidFill>
                  <a:schemeClr val="tx1">
                    <a:tint val="75000"/>
                  </a:schemeClr>
                </a:solidFill>
              </a:defRPr>
            </a:lvl1pPr>
          </a:lstStyle>
          <a:p>
            <a:fld id="{049B43EB-7E90-4970-B822-FC5BEA4069B7}" type="slidenum">
              <a:rPr lang="en-US" smtClean="0"/>
              <a:t>‹#›</a:t>
            </a:fld>
            <a:endParaRPr lang="en-US"/>
          </a:p>
        </p:txBody>
      </p:sp>
    </p:spTree>
    <p:extLst>
      <p:ext uri="{BB962C8B-B14F-4D97-AF65-F5344CB8AC3E}">
        <p14:creationId xmlns:p14="http://schemas.microsoft.com/office/powerpoint/2010/main" val="3374228273"/>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658459" rtl="0" eaLnBrk="1" latinLnBrk="0" hangingPunct="1">
        <a:lnSpc>
          <a:spcPct val="90000"/>
        </a:lnSpc>
        <a:spcBef>
          <a:spcPct val="0"/>
        </a:spcBef>
        <a:buNone/>
        <a:defRPr sz="3168" kern="1200">
          <a:solidFill>
            <a:schemeClr val="tx1"/>
          </a:solidFill>
          <a:latin typeface="+mj-lt"/>
          <a:ea typeface="+mj-ea"/>
          <a:cs typeface="+mj-cs"/>
        </a:defRPr>
      </a:lvl1pPr>
    </p:titleStyle>
    <p:bodyStyle>
      <a:lvl1pPr marL="164615" indent="-164615" algn="l" defTabSz="658459" rtl="0" eaLnBrk="1" latinLnBrk="0" hangingPunct="1">
        <a:lnSpc>
          <a:spcPct val="90000"/>
        </a:lnSpc>
        <a:spcBef>
          <a:spcPts val="720"/>
        </a:spcBef>
        <a:buFont typeface="Arial" panose="020B0604020202020204" pitchFamily="34" charset="0"/>
        <a:buChar char="•"/>
        <a:defRPr sz="2016" kern="1200">
          <a:solidFill>
            <a:schemeClr val="tx1"/>
          </a:solidFill>
          <a:latin typeface="+mn-lt"/>
          <a:ea typeface="+mn-ea"/>
          <a:cs typeface="+mn-cs"/>
        </a:defRPr>
      </a:lvl1pPr>
      <a:lvl2pPr marL="493845" indent="-164615" algn="l" defTabSz="658459" rtl="0" eaLnBrk="1" latinLnBrk="0" hangingPunct="1">
        <a:lnSpc>
          <a:spcPct val="90000"/>
        </a:lnSpc>
        <a:spcBef>
          <a:spcPts val="360"/>
        </a:spcBef>
        <a:buFont typeface="Arial" panose="020B0604020202020204" pitchFamily="34" charset="0"/>
        <a:buChar char="•"/>
        <a:defRPr sz="1728" kern="1200">
          <a:solidFill>
            <a:schemeClr val="tx1"/>
          </a:solidFill>
          <a:latin typeface="+mn-lt"/>
          <a:ea typeface="+mn-ea"/>
          <a:cs typeface="+mn-cs"/>
        </a:defRPr>
      </a:lvl2pPr>
      <a:lvl3pPr marL="823074" indent="-164615" algn="l" defTabSz="658459" rtl="0" eaLnBrk="1" latinLnBrk="0" hangingPunct="1">
        <a:lnSpc>
          <a:spcPct val="90000"/>
        </a:lnSpc>
        <a:spcBef>
          <a:spcPts val="360"/>
        </a:spcBef>
        <a:buFont typeface="Arial" panose="020B0604020202020204" pitchFamily="34" charset="0"/>
        <a:buChar char="•"/>
        <a:defRPr sz="1440" kern="1200">
          <a:solidFill>
            <a:schemeClr val="tx1"/>
          </a:solidFill>
          <a:latin typeface="+mn-lt"/>
          <a:ea typeface="+mn-ea"/>
          <a:cs typeface="+mn-cs"/>
        </a:defRPr>
      </a:lvl3pPr>
      <a:lvl4pPr marL="115230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4pPr>
      <a:lvl5pPr marL="148153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5pPr>
      <a:lvl6pPr marL="181076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6pPr>
      <a:lvl7pPr marL="213999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7pPr>
      <a:lvl8pPr marL="246922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8pPr>
      <a:lvl9pPr marL="279845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F6E200-54F7-49AC-BEF8-532810EF41C8}"/>
              </a:ext>
            </a:extLst>
          </p:cNvPr>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9131BA-CBF3-4E04-876A-BA5B9D51620C}"/>
              </a:ext>
            </a:extLst>
          </p:cNvPr>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AE152E-256B-434C-B564-AB79316CEF03}"/>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1CC498BD-6F1B-4D46-98A9-7016ED65E658}"/>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D818617E-764F-4A6C-9118-8E9C702A1AD4}"/>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tx1"/>
                </a:solidFill>
                <a:latin typeface="+mn-lt"/>
              </a:defRPr>
            </a:lvl1pPr>
          </a:lstStyle>
          <a:p>
            <a:fld id="{4D13723F-FB49-4C80-81DF-ED14AB3FD601}" type="slidenum">
              <a:rPr lang="en-US" altLang="en-US"/>
              <a:pPr/>
              <a:t>‹#›</a:t>
            </a:fld>
            <a:endParaRPr lang="en-US" altLang="en-US"/>
          </a:p>
        </p:txBody>
      </p:sp>
    </p:spTree>
    <p:extLst>
      <p:ext uri="{BB962C8B-B14F-4D97-AF65-F5344CB8AC3E}">
        <p14:creationId xmlns:p14="http://schemas.microsoft.com/office/powerpoint/2010/main" val="2665152671"/>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worthylinks.com/3BF"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shasexualhealth.org/sex-in-the-time-of-covid-1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nSpc>
                <a:spcPct val="90000"/>
              </a:lnSpc>
              <a:buNone/>
            </a:pPr>
            <a:endParaRPr lang="en-US" altLang="en-US" sz="3600" dirty="0">
              <a:solidFill>
                <a:schemeClr val="bg1"/>
              </a:solidFill>
            </a:endParaRPr>
          </a:p>
          <a:p>
            <a:pPr marL="0" indent="0">
              <a:lnSpc>
                <a:spcPct val="90000"/>
              </a:lnSpc>
              <a:buNone/>
            </a:pPr>
            <a:r>
              <a:rPr lang="en-US" altLang="en-US" dirty="0">
                <a:solidFill>
                  <a:schemeClr val="bg1"/>
                </a:solidFill>
              </a:rPr>
              <a:t>Save your kisses for your Mrs.</a:t>
            </a:r>
          </a:p>
          <a:p>
            <a:pPr marL="0" indent="0">
              <a:lnSpc>
                <a:spcPct val="90000"/>
              </a:lnSpc>
              <a:buNone/>
            </a:pPr>
            <a:r>
              <a:rPr lang="en-US" altLang="en-US" dirty="0"/>
              <a:t>Then they will be most delicious.  </a:t>
            </a:r>
            <a:endParaRPr lang="en-US" altLang="en-US" dirty="0">
              <a:solidFill>
                <a:schemeClr val="bg1"/>
              </a:solidFill>
            </a:endParaRPr>
          </a:p>
        </p:txBody>
      </p:sp>
    </p:spTree>
    <p:extLst>
      <p:ext uri="{BB962C8B-B14F-4D97-AF65-F5344CB8AC3E}">
        <p14:creationId xmlns:p14="http://schemas.microsoft.com/office/powerpoint/2010/main" val="3257346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Tragic news, that may have an </a:t>
            </a:r>
            <a:r>
              <a:rPr lang="en-US" altLang="en-US" dirty="0"/>
              <a:t>unexpected good consequence!</a:t>
            </a:r>
          </a:p>
          <a:p>
            <a:pPr marL="0" indent="0">
              <a:lnSpc>
                <a:spcPct val="90000"/>
              </a:lnSpc>
              <a:buNone/>
            </a:pPr>
            <a:endParaRPr lang="en-US" altLang="en-US" sz="2000" dirty="0">
              <a:solidFill>
                <a:schemeClr val="bg1"/>
              </a:solidFill>
            </a:endParaRPr>
          </a:p>
          <a:p>
            <a:pPr marL="0" indent="0">
              <a:lnSpc>
                <a:spcPct val="90000"/>
              </a:lnSpc>
              <a:buNone/>
            </a:pPr>
            <a:r>
              <a:rPr lang="en-US" altLang="en-US" dirty="0"/>
              <a:t>The recent Beirut firestorm explosion.  1/10 force Hiroshima, some say.</a:t>
            </a:r>
          </a:p>
          <a:p>
            <a:pPr marL="0" indent="0">
              <a:lnSpc>
                <a:spcPct val="90000"/>
              </a:lnSpc>
              <a:buNone/>
            </a:pPr>
            <a:r>
              <a:rPr lang="en-US" altLang="en-US" dirty="0"/>
              <a:t>[Or HaOlam is giving $1000+ to help Beirut in Yeshua’s Name.]</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2598288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532091" y="721939"/>
            <a:ext cx="7214665" cy="4421560"/>
          </a:xfrm>
        </p:spPr>
        <p:txBody>
          <a:bodyPr>
            <a:normAutofit/>
          </a:bodyPr>
          <a:lstStyle/>
          <a:p>
            <a:pPr marL="0" indent="0">
              <a:lnSpc>
                <a:spcPct val="90000"/>
              </a:lnSpc>
              <a:buNone/>
            </a:pPr>
            <a:endParaRPr lang="en-US" altLang="en-US" dirty="0">
              <a:solidFill>
                <a:schemeClr val="bg1"/>
              </a:solidFill>
            </a:endParaRPr>
          </a:p>
        </p:txBody>
      </p:sp>
      <p:pic>
        <p:nvPicPr>
          <p:cNvPr id="1026" name="Picture 2" descr="RAW VIDEO: Beirut blast caught on camera - YouTube">
            <a:extLst>
              <a:ext uri="{FF2B5EF4-FFF2-40B4-BE49-F238E27FC236}">
                <a16:creationId xmlns:a16="http://schemas.microsoft.com/office/drawing/2014/main" id="{651114F1-8829-4193-99FF-0F87F7D14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 y="514350"/>
            <a:ext cx="804518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85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solidFill>
                  <a:schemeClr val="bg1"/>
                </a:solidFill>
              </a:rPr>
              <a:t>According to Lebanese media, workers were welding a door to a warehouse when sparks from the welding caught fire. When the fire reached fireworks stored in the warehouse, an explosion took place. It took about 30 seconds for that initial explosion to set off the secondary explosion of almost 3000 tons of ammonium nitrate</a:t>
            </a:r>
          </a:p>
        </p:txBody>
      </p:sp>
    </p:spTree>
    <p:extLst>
      <p:ext uri="{BB962C8B-B14F-4D97-AF65-F5344CB8AC3E}">
        <p14:creationId xmlns:p14="http://schemas.microsoft.com/office/powerpoint/2010/main" val="39383345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solidFill>
                  <a:schemeClr val="bg1"/>
                </a:solidFill>
              </a:rPr>
              <a:t>stored from a ship that had been docked for six years on the edge of the Lebanese capital, Beirut. The massive secondary explosion was caught on several cameras and has ignited massive protests in Lebanon. Over 200 have already been declared dead and around 6000 wounded. But it’s not just the body count. </a:t>
            </a:r>
          </a:p>
        </p:txBody>
      </p:sp>
    </p:spTree>
    <p:extLst>
      <p:ext uri="{BB962C8B-B14F-4D97-AF65-F5344CB8AC3E}">
        <p14:creationId xmlns:p14="http://schemas.microsoft.com/office/powerpoint/2010/main" val="12702521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solidFill>
                  <a:schemeClr val="bg1"/>
                </a:solidFill>
              </a:rPr>
              <a:t>Five hospitals were damaged—three completely. Embassies from a dozen nations were damaged –and most of all, the people’s trust was shattered.</a:t>
            </a:r>
          </a:p>
          <a:p>
            <a:pPr marL="0" indent="0">
              <a:lnSpc>
                <a:spcPct val="90000"/>
              </a:lnSpc>
              <a:buNone/>
            </a:pPr>
            <a:r>
              <a:rPr lang="en-US" altLang="en-US" dirty="0">
                <a:solidFill>
                  <a:schemeClr val="bg1"/>
                </a:solidFill>
              </a:rPr>
              <a:t>We felt and heard the explosion here in Jerusalem, almost 150 miles from Beirut as if it had happened across town!</a:t>
            </a:r>
          </a:p>
        </p:txBody>
      </p:sp>
    </p:spTree>
    <p:extLst>
      <p:ext uri="{BB962C8B-B14F-4D97-AF65-F5344CB8AC3E}">
        <p14:creationId xmlns:p14="http://schemas.microsoft.com/office/powerpoint/2010/main" val="11999726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Lebanon, whose government makeup used to reflect its half Christian/half Muslim Arab population, used to be a coveted vacation spot in the Middle East.</a:t>
            </a:r>
          </a:p>
          <a:p>
            <a:pPr marL="0" indent="0">
              <a:lnSpc>
                <a:spcPct val="90000"/>
              </a:lnSpc>
              <a:buNone/>
            </a:pPr>
            <a:r>
              <a:rPr lang="en-US" altLang="en-US" sz="2400" dirty="0" err="1"/>
              <a:t>Maoz</a:t>
            </a:r>
            <a:r>
              <a:rPr lang="en-US" altLang="en-US" sz="2400" dirty="0"/>
              <a:t> Israel   </a:t>
            </a:r>
            <a:r>
              <a:rPr lang="en-US" altLang="en-US" sz="2400" dirty="0">
                <a:solidFill>
                  <a:schemeClr val="bg1"/>
                </a:solidFill>
              </a:rPr>
              <a:t>Shani Ferguson</a:t>
            </a:r>
          </a:p>
        </p:txBody>
      </p:sp>
    </p:spTree>
    <p:extLst>
      <p:ext uri="{BB962C8B-B14F-4D97-AF65-F5344CB8AC3E}">
        <p14:creationId xmlns:p14="http://schemas.microsoft.com/office/powerpoint/2010/main" val="856243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6" y="209550"/>
            <a:ext cx="8267133" cy="4933950"/>
          </a:xfrm>
        </p:spPr>
        <p:txBody>
          <a:bodyPr>
            <a:normAutofit/>
          </a:bodyPr>
          <a:lstStyle/>
          <a:p>
            <a:pPr marL="0" indent="0">
              <a:lnSpc>
                <a:spcPct val="90000"/>
              </a:lnSpc>
              <a:buNone/>
            </a:pPr>
            <a:r>
              <a:rPr lang="en-US" altLang="en-US" dirty="0">
                <a:solidFill>
                  <a:schemeClr val="bg1"/>
                </a:solidFill>
              </a:rPr>
              <a:t> </a:t>
            </a:r>
          </a:p>
        </p:txBody>
      </p:sp>
      <p:pic>
        <p:nvPicPr>
          <p:cNvPr id="1026" name="Picture 2">
            <a:extLst>
              <a:ext uri="{FF2B5EF4-FFF2-40B4-BE49-F238E27FC236}">
                <a16:creationId xmlns:a16="http://schemas.microsoft.com/office/drawing/2014/main" id="{FB117E2B-003B-4AE4-8707-479CAD0AB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270280"/>
            <a:ext cx="7585074" cy="4873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E52033-AE4D-47A5-BCFB-5C3F53EC272C}"/>
              </a:ext>
            </a:extLst>
          </p:cNvPr>
          <p:cNvSpPr txBox="1"/>
          <p:nvPr/>
        </p:nvSpPr>
        <p:spPr>
          <a:xfrm>
            <a:off x="385762" y="514350"/>
            <a:ext cx="7585074" cy="1077218"/>
          </a:xfrm>
          <a:prstGeom prst="rect">
            <a:avLst/>
          </a:prstGeom>
          <a:noFill/>
        </p:spPr>
        <p:txBody>
          <a:bodyPr wrap="square" rtlCol="0">
            <a:spAutoFit/>
          </a:bodyPr>
          <a:lstStyle/>
          <a:p>
            <a:pPr algn="ctr"/>
            <a:r>
              <a:rPr lang="en-US" sz="1600" b="1" i="1" dirty="0">
                <a:solidFill>
                  <a:srgbClr val="000000"/>
                </a:solidFill>
                <a:effectLst/>
                <a:latin typeface="Helvetica" panose="020B0604020202020204" pitchFamily="34" charset="0"/>
              </a:rPr>
              <a:t>Just days after Lebanese were left reeling over the explosion in Beirut from a dangerous chemical that was stored at the dock for six years, thousands flooded the streets demanding the removal of Hezbollah from their government. (</a:t>
            </a:r>
            <a:r>
              <a:rPr lang="en-US" sz="1600" b="1" i="1" dirty="0">
                <a:solidFill>
                  <a:srgbClr val="333333"/>
                </a:solidFill>
                <a:effectLst/>
                <a:latin typeface="Helvetica" panose="020B0604020202020204" pitchFamily="34" charset="0"/>
              </a:rPr>
              <a:t>photo: </a:t>
            </a:r>
            <a:r>
              <a:rPr lang="en-US" sz="1600" b="1" i="1" dirty="0" err="1">
                <a:solidFill>
                  <a:srgbClr val="333333"/>
                </a:solidFill>
                <a:effectLst/>
                <a:latin typeface="Helvetica" panose="020B0604020202020204" pitchFamily="34" charset="0"/>
              </a:rPr>
              <a:t>shutterstock</a:t>
            </a:r>
            <a:r>
              <a:rPr lang="en-US" sz="1600" b="1" i="1" dirty="0">
                <a:solidFill>
                  <a:srgbClr val="333333"/>
                </a:solidFill>
                <a:effectLst/>
                <a:latin typeface="Helvetica" panose="020B0604020202020204" pitchFamily="34" charset="0"/>
              </a:rPr>
              <a:t>/</a:t>
            </a:r>
            <a:r>
              <a:rPr lang="en-US" sz="1600" b="1" i="1" dirty="0" err="1">
                <a:solidFill>
                  <a:srgbClr val="333333"/>
                </a:solidFill>
                <a:effectLst/>
                <a:latin typeface="Helvetica" panose="020B0604020202020204" pitchFamily="34" charset="0"/>
              </a:rPr>
              <a:t>diplomedia</a:t>
            </a:r>
            <a:r>
              <a:rPr lang="en-US" sz="1600" b="1" i="1" dirty="0">
                <a:solidFill>
                  <a:srgbClr val="333333"/>
                </a:solidFill>
                <a:effectLst/>
                <a:latin typeface="Helvetica" panose="020B0604020202020204" pitchFamily="34" charset="0"/>
              </a:rPr>
              <a:t>)</a:t>
            </a:r>
            <a:endParaRPr lang="en-US" dirty="0"/>
          </a:p>
        </p:txBody>
      </p:sp>
    </p:spTree>
    <p:extLst>
      <p:ext uri="{BB962C8B-B14F-4D97-AF65-F5344CB8AC3E}">
        <p14:creationId xmlns:p14="http://schemas.microsoft.com/office/powerpoint/2010/main" val="18892851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pic>
        <p:nvPicPr>
          <p:cNvPr id="3" name="Picture 2">
            <a:extLst>
              <a:ext uri="{FF2B5EF4-FFF2-40B4-BE49-F238E27FC236}">
                <a16:creationId xmlns:a16="http://schemas.microsoft.com/office/drawing/2014/main" id="{22B7CABE-36EF-48E4-9052-51813CD09A63}"/>
              </a:ext>
            </a:extLst>
          </p:cNvPr>
          <p:cNvPicPr>
            <a:picLocks noChangeAspect="1"/>
          </p:cNvPicPr>
          <p:nvPr/>
        </p:nvPicPr>
        <p:blipFill>
          <a:blip r:embed="rId3"/>
          <a:stretch>
            <a:fillRect/>
          </a:stretch>
        </p:blipFill>
        <p:spPr>
          <a:xfrm>
            <a:off x="129488" y="178862"/>
            <a:ext cx="8519898" cy="4785775"/>
          </a:xfrm>
          <a:prstGeom prst="rect">
            <a:avLst/>
          </a:prstGeom>
        </p:spPr>
      </p:pic>
    </p:spTree>
    <p:extLst>
      <p:ext uri="{BB962C8B-B14F-4D97-AF65-F5344CB8AC3E}">
        <p14:creationId xmlns:p14="http://schemas.microsoft.com/office/powerpoint/2010/main" val="33844837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1798497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432983" y="551789"/>
            <a:ext cx="7912908" cy="4039923"/>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endParaRPr lang="en-US" altLang="en-US" dirty="0">
              <a:solidFill>
                <a:schemeClr val="bg1"/>
              </a:solidFill>
            </a:endParaRPr>
          </a:p>
          <a:p>
            <a:pPr marL="0" indent="0">
              <a:lnSpc>
                <a:spcPct val="90000"/>
              </a:lnSpc>
              <a:buNone/>
            </a:pPr>
            <a:endParaRPr lang="en-US" altLang="en-US" dirty="0">
              <a:solidFill>
                <a:schemeClr val="bg1"/>
              </a:solidFill>
            </a:endParaRPr>
          </a:p>
          <a:p>
            <a:pPr marL="0" indent="0">
              <a:lnSpc>
                <a:spcPct val="90000"/>
              </a:lnSpc>
              <a:buNone/>
            </a:pPr>
            <a:r>
              <a:rPr lang="en-US" altLang="en-US" dirty="0">
                <a:solidFill>
                  <a:schemeClr val="bg1"/>
                </a:solidFill>
              </a:rPr>
              <a:t>Save your kisses for your Mrs.</a:t>
            </a:r>
          </a:p>
          <a:p>
            <a:pPr marL="0" indent="0">
              <a:lnSpc>
                <a:spcPct val="90000"/>
              </a:lnSpc>
              <a:buNone/>
            </a:pPr>
            <a:r>
              <a:rPr lang="en-US" altLang="en-US" dirty="0"/>
              <a:t>Then they will be most delicious.</a:t>
            </a:r>
          </a:p>
          <a:p>
            <a:pPr marL="0" indent="0">
              <a:lnSpc>
                <a:spcPct val="90000"/>
              </a:lnSpc>
              <a:buNone/>
            </a:pPr>
            <a:endParaRPr lang="en-US" altLang="en-US" dirty="0">
              <a:solidFill>
                <a:schemeClr val="bg1"/>
              </a:solidFill>
            </a:endParaRPr>
          </a:p>
          <a:p>
            <a:pPr marL="0" indent="0">
              <a:lnSpc>
                <a:spcPct val="90000"/>
              </a:lnSpc>
              <a:buNone/>
            </a:pPr>
            <a:r>
              <a:rPr lang="en-US" altLang="en-US" dirty="0">
                <a:solidFill>
                  <a:schemeClr val="bg1"/>
                </a:solidFill>
              </a:rPr>
              <a:t>Save your kisses for your Mister.</a:t>
            </a:r>
          </a:p>
          <a:p>
            <a:pPr marL="0" indent="0">
              <a:lnSpc>
                <a:spcPct val="90000"/>
              </a:lnSpc>
              <a:buNone/>
            </a:pPr>
            <a:r>
              <a:rPr lang="en-US" altLang="en-US" dirty="0"/>
              <a:t>You’ll be sure to get no blister.</a:t>
            </a:r>
          </a:p>
          <a:p>
            <a:pPr marL="0" indent="0">
              <a:lnSpc>
                <a:spcPct val="90000"/>
              </a:lnSpc>
              <a:buNone/>
            </a:pPr>
            <a:r>
              <a:rPr lang="en-US" altLang="en-US" dirty="0"/>
              <a:t>  </a:t>
            </a:r>
            <a:endParaRPr lang="en-US" altLang="en-US" dirty="0">
              <a:solidFill>
                <a:schemeClr val="bg1"/>
              </a:solidFill>
            </a:endParaRPr>
          </a:p>
        </p:txBody>
      </p:sp>
    </p:spTree>
    <p:extLst>
      <p:ext uri="{BB962C8B-B14F-4D97-AF65-F5344CB8AC3E}">
        <p14:creationId xmlns:p14="http://schemas.microsoft.com/office/powerpoint/2010/main" val="1407852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Why is our culture going so insane?   Where is “Where is </a:t>
            </a:r>
            <a:r>
              <a:rPr lang="en-US" altLang="en-US" cap="small" dirty="0">
                <a:solidFill>
                  <a:schemeClr val="bg1"/>
                </a:solidFill>
              </a:rPr>
              <a:t>Adoni</a:t>
            </a:r>
            <a:r>
              <a:rPr lang="en-US" altLang="en-US" dirty="0">
                <a:solidFill>
                  <a:schemeClr val="bg1"/>
                </a:solidFill>
              </a:rPr>
              <a:t>, the God of Eliyahu?” </a:t>
            </a:r>
          </a:p>
        </p:txBody>
      </p:sp>
    </p:spTree>
    <p:extLst>
      <p:ext uri="{BB962C8B-B14F-4D97-AF65-F5344CB8AC3E}">
        <p14:creationId xmlns:p14="http://schemas.microsoft.com/office/powerpoint/2010/main" val="404828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baseline="30000" dirty="0">
                <a:solidFill>
                  <a:schemeClr val="bg1"/>
                </a:solidFill>
              </a:rPr>
              <a:t>2 K 2 11-14</a:t>
            </a:r>
            <a:r>
              <a:rPr lang="en-US" altLang="en-US" dirty="0">
                <a:solidFill>
                  <a:schemeClr val="bg1"/>
                </a:solidFill>
              </a:rPr>
              <a:t> Suddenly, as they were walking on and talking, there appeared a fiery chariot with horses of fire; and as it separated the two of them from each other, Eliyahu went up into heaven in a whirlwind. Elisha saw it and cried out, “My father! My father! The chariots and horsemen of Isra’el!”…</a:t>
            </a:r>
          </a:p>
        </p:txBody>
      </p:sp>
    </p:spTree>
    <p:extLst>
      <p:ext uri="{BB962C8B-B14F-4D97-AF65-F5344CB8AC3E}">
        <p14:creationId xmlns:p14="http://schemas.microsoft.com/office/powerpoint/2010/main" val="191725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baseline="30000" dirty="0">
                <a:solidFill>
                  <a:schemeClr val="bg1"/>
                </a:solidFill>
              </a:rPr>
              <a:t>2 K 2 11-14</a:t>
            </a:r>
            <a:r>
              <a:rPr lang="en-US" altLang="en-US" dirty="0">
                <a:solidFill>
                  <a:schemeClr val="bg1"/>
                </a:solidFill>
              </a:rPr>
              <a:t> Then he picked up Eliyahu’s cloak, which had fallen off him. Standing on the bank of the </a:t>
            </a:r>
            <a:r>
              <a:rPr lang="en-US" altLang="en-US" dirty="0" err="1">
                <a:solidFill>
                  <a:schemeClr val="bg1"/>
                </a:solidFill>
              </a:rPr>
              <a:t>Yarden</a:t>
            </a:r>
            <a:r>
              <a:rPr lang="en-US" altLang="en-US" dirty="0">
                <a:solidFill>
                  <a:schemeClr val="bg1"/>
                </a:solidFill>
              </a:rPr>
              <a:t>, he took the cloak that had fallen off Eliyahu, struck the water and said, “Where is </a:t>
            </a:r>
            <a:r>
              <a:rPr lang="en-US" altLang="en-US" cap="small" dirty="0">
                <a:solidFill>
                  <a:schemeClr val="bg1"/>
                </a:solidFill>
              </a:rPr>
              <a:t>Adoni</a:t>
            </a:r>
            <a:r>
              <a:rPr lang="en-US" altLang="en-US" dirty="0">
                <a:solidFill>
                  <a:schemeClr val="bg1"/>
                </a:solidFill>
              </a:rPr>
              <a:t>, the God of Eliyahu?” But when he actually did strike the water, it divided itself to the left and to the right; then Elisha crossed over.</a:t>
            </a:r>
          </a:p>
        </p:txBody>
      </p:sp>
    </p:spTree>
    <p:extLst>
      <p:ext uri="{BB962C8B-B14F-4D97-AF65-F5344CB8AC3E}">
        <p14:creationId xmlns:p14="http://schemas.microsoft.com/office/powerpoint/2010/main" val="416803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Why is our culture going so insane?   </a:t>
            </a:r>
          </a:p>
          <a:p>
            <a:pPr marL="0" indent="0">
              <a:lnSpc>
                <a:spcPct val="90000"/>
              </a:lnSpc>
              <a:buNone/>
            </a:pPr>
            <a:r>
              <a:rPr lang="en-US" altLang="en-US" dirty="0">
                <a:solidFill>
                  <a:schemeClr val="bg1"/>
                </a:solidFill>
              </a:rPr>
              <a:t>Where is “Where is </a:t>
            </a:r>
            <a:r>
              <a:rPr lang="en-US" altLang="en-US" cap="small" dirty="0">
                <a:solidFill>
                  <a:schemeClr val="bg1"/>
                </a:solidFill>
              </a:rPr>
              <a:t>Adoni</a:t>
            </a:r>
            <a:r>
              <a:rPr lang="en-US" altLang="en-US" dirty="0">
                <a:solidFill>
                  <a:schemeClr val="bg1"/>
                </a:solidFill>
              </a:rPr>
              <a:t>, the God of Eliyahu?” </a:t>
            </a:r>
          </a:p>
          <a:p>
            <a:pPr marL="0" indent="0">
              <a:lnSpc>
                <a:spcPct val="90000"/>
              </a:lnSpc>
              <a:buNone/>
            </a:pPr>
            <a:r>
              <a:rPr lang="en-US" altLang="en-US" dirty="0"/>
              <a:t>First Principles of LIFE.   </a:t>
            </a:r>
            <a:endParaRPr lang="en-US" altLang="en-US" dirty="0">
              <a:solidFill>
                <a:schemeClr val="bg1"/>
              </a:solidFill>
            </a:endParaRPr>
          </a:p>
        </p:txBody>
      </p:sp>
    </p:spTree>
    <p:extLst>
      <p:ext uri="{BB962C8B-B14F-4D97-AF65-F5344CB8AC3E}">
        <p14:creationId xmlns:p14="http://schemas.microsoft.com/office/powerpoint/2010/main" val="251074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sz="2400" dirty="0">
                <a:solidFill>
                  <a:schemeClr val="bg1"/>
                </a:solidFill>
              </a:rPr>
              <a:t>Protesters set Bibles and American flags on fire over the weekend in Portland, Oregon. (The Sun YouTube channel)</a:t>
            </a:r>
          </a:p>
        </p:txBody>
      </p:sp>
      <p:pic>
        <p:nvPicPr>
          <p:cNvPr id="1026" name="Picture 2">
            <a:extLst>
              <a:ext uri="{FF2B5EF4-FFF2-40B4-BE49-F238E27FC236}">
                <a16:creationId xmlns:a16="http://schemas.microsoft.com/office/drawing/2014/main" id="{EDD21515-401A-42FE-8979-8EFA57F85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7" y="1276350"/>
            <a:ext cx="7029114"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21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Dr. Michael Brown: When it comes to the Bible, for some, it is the ultimate symbol of oppression. Of religious tyranny. Of abusive authority.</a:t>
            </a:r>
          </a:p>
        </p:txBody>
      </p:sp>
    </p:spTree>
    <p:extLst>
      <p:ext uri="{BB962C8B-B14F-4D97-AF65-F5344CB8AC3E}">
        <p14:creationId xmlns:p14="http://schemas.microsoft.com/office/powerpoint/2010/main" val="2850220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solidFill>
                  <a:schemeClr val="bg1"/>
                </a:solidFill>
              </a:rPr>
              <a:t>It is the evil book on which America was founded, and it should be burned, along with the American flag. It is racist, homophobic and misogynist. It supports genocide and apartheid, and it the divinely sanctioned manual for slave owners. To the flames!</a:t>
            </a:r>
          </a:p>
        </p:txBody>
      </p:sp>
    </p:spTree>
    <p:extLst>
      <p:ext uri="{BB962C8B-B14F-4D97-AF65-F5344CB8AC3E}">
        <p14:creationId xmlns:p14="http://schemas.microsoft.com/office/powerpoint/2010/main" val="3709832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"Do not be under the illusion that these protests and riots are anything but an attempt to dismantle all of Western Civilization and upend centuries of tradition and freedom of religion."</a:t>
            </a:r>
          </a:p>
        </p:txBody>
      </p:sp>
    </p:spTree>
    <p:extLst>
      <p:ext uri="{BB962C8B-B14F-4D97-AF65-F5344CB8AC3E}">
        <p14:creationId xmlns:p14="http://schemas.microsoft.com/office/powerpoint/2010/main" val="2007569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5DA86261-DC02-47C9-A6B0-9A2F8B86CC9B}"/>
              </a:ext>
            </a:extLst>
          </p:cNvPr>
          <p:cNvPicPr>
            <a:picLocks noChangeAspect="1"/>
          </p:cNvPicPr>
          <p:nvPr/>
        </p:nvPicPr>
        <p:blipFill rotWithShape="1">
          <a:blip r:embed="rId3">
            <a:extLst>
              <a:ext uri="{28A0092B-C50C-407E-A947-70E740481C1C}">
                <a14:useLocalDpi xmlns:a14="http://schemas.microsoft.com/office/drawing/2010/main" val="0"/>
              </a:ext>
            </a:extLst>
          </a:blip>
          <a:srcRect b="47241"/>
          <a:stretch/>
        </p:blipFill>
        <p:spPr>
          <a:xfrm>
            <a:off x="405125" y="742950"/>
            <a:ext cx="7968624" cy="2438399"/>
          </a:xfrm>
          <a:prstGeom prst="rect">
            <a:avLst/>
          </a:prstGeom>
        </p:spPr>
      </p:pic>
    </p:spTree>
    <p:extLst>
      <p:ext uri="{BB962C8B-B14F-4D97-AF65-F5344CB8AC3E}">
        <p14:creationId xmlns:p14="http://schemas.microsoft.com/office/powerpoint/2010/main" val="559240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Yes, it is beyond ludicrous to suggest that the burning of Bibles has any connection at all to the death of George Floyd, himself a professing Christian. And it is ridiculous to think there is any real connection between the Bible and police brutality.</a:t>
            </a:r>
          </a:p>
        </p:txBody>
      </p:sp>
    </p:spTree>
    <p:extLst>
      <p:ext uri="{BB962C8B-B14F-4D97-AF65-F5344CB8AC3E}">
        <p14:creationId xmlns:p14="http://schemas.microsoft.com/office/powerpoint/2010/main" val="283110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when rightly applied, the Bible's principles have liberated women, slaves and other oppressed groups. </a:t>
            </a:r>
          </a:p>
          <a:p>
            <a:pPr marL="0" indent="0">
              <a:lnSpc>
                <a:spcPct val="90000"/>
              </a:lnSpc>
              <a:buNone/>
            </a:pPr>
            <a:r>
              <a:rPr lang="en-US" altLang="en-US" sz="2800" dirty="0">
                <a:solidFill>
                  <a:schemeClr val="bg1"/>
                </a:solidFill>
              </a:rPr>
              <a:t>(See, for example, Rodney Stark's The Rise of Christianity: How the Obscure, Marginal Jesus Movement Became the Dominant Religious Force in the Western World in a Few Centuries.)</a:t>
            </a:r>
            <a:endParaRPr lang="en-US" altLang="en-US" dirty="0">
              <a:solidFill>
                <a:schemeClr val="bg1"/>
              </a:solidFill>
            </a:endParaRPr>
          </a:p>
        </p:txBody>
      </p:sp>
    </p:spTree>
    <p:extLst>
      <p:ext uri="{BB962C8B-B14F-4D97-AF65-F5344CB8AC3E}">
        <p14:creationId xmlns:p14="http://schemas.microsoft.com/office/powerpoint/2010/main" val="1366500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That's why I tweeted on Aug. 1, [Dr. Michael Brown] "First they burned the federal buildings, then they burned the churches, now they're burning Bibles. Rather than asking 'What is next?' we should ask, 'Who is next?'"</a:t>
            </a:r>
          </a:p>
        </p:txBody>
      </p:sp>
    </p:spTree>
    <p:extLst>
      <p:ext uri="{BB962C8B-B14F-4D97-AF65-F5344CB8AC3E}">
        <p14:creationId xmlns:p14="http://schemas.microsoft.com/office/powerpoint/2010/main" val="3330391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Yermiyahu</a:t>
            </a:r>
            <a:r>
              <a:rPr lang="en-US" altLang="en-US" baseline="30000" dirty="0">
                <a:solidFill>
                  <a:schemeClr val="bg1"/>
                </a:solidFill>
              </a:rPr>
              <a:t>/</a:t>
            </a:r>
            <a:r>
              <a:rPr lang="en-US" altLang="en-US" baseline="30000" dirty="0" err="1">
                <a:solidFill>
                  <a:schemeClr val="bg1"/>
                </a:solidFill>
              </a:rPr>
              <a:t>Jer</a:t>
            </a:r>
            <a:r>
              <a:rPr lang="en-US" altLang="en-US" baseline="30000" dirty="0">
                <a:solidFill>
                  <a:schemeClr val="bg1"/>
                </a:solidFill>
              </a:rPr>
              <a:t> 12.5</a:t>
            </a:r>
            <a:r>
              <a:rPr lang="en-US" altLang="en-US" dirty="0">
                <a:solidFill>
                  <a:schemeClr val="bg1"/>
                </a:solidFill>
              </a:rPr>
              <a:t>: “If you raced with those on foot and they wore you out, how can you compete with horses? If you are secure in a land of peace, how will you do in Jordan’s thickets? [Spring flood when lions emerge from the flood zone.]</a:t>
            </a:r>
          </a:p>
        </p:txBody>
      </p:sp>
    </p:spTree>
    <p:extLst>
      <p:ext uri="{BB962C8B-B14F-4D97-AF65-F5344CB8AC3E}">
        <p14:creationId xmlns:p14="http://schemas.microsoft.com/office/powerpoint/2010/main" val="3165034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4012783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Why is our culture going so insane?   </a:t>
            </a:r>
          </a:p>
          <a:p>
            <a:pPr marL="0" indent="0">
              <a:lnSpc>
                <a:spcPct val="90000"/>
              </a:lnSpc>
              <a:buNone/>
            </a:pPr>
            <a:r>
              <a:rPr lang="en-US" altLang="en-US" dirty="0">
                <a:solidFill>
                  <a:schemeClr val="bg1"/>
                </a:solidFill>
              </a:rPr>
              <a:t>Where is “Where is </a:t>
            </a:r>
            <a:r>
              <a:rPr lang="en-US" altLang="en-US" cap="small" dirty="0">
                <a:solidFill>
                  <a:schemeClr val="bg1"/>
                </a:solidFill>
              </a:rPr>
              <a:t>Adoni</a:t>
            </a:r>
            <a:r>
              <a:rPr lang="en-US" altLang="en-US" dirty="0">
                <a:solidFill>
                  <a:schemeClr val="bg1"/>
                </a:solidFill>
              </a:rPr>
              <a:t>, the God of Eliyahu?” </a:t>
            </a:r>
          </a:p>
          <a:p>
            <a:pPr marL="0" indent="0">
              <a:lnSpc>
                <a:spcPct val="90000"/>
              </a:lnSpc>
              <a:buNone/>
            </a:pPr>
            <a:r>
              <a:rPr lang="en-US" altLang="en-US" dirty="0"/>
              <a:t>First Principles of LIFE.   </a:t>
            </a:r>
            <a:endParaRPr lang="en-US" altLang="en-US" dirty="0">
              <a:solidFill>
                <a:schemeClr val="bg1"/>
              </a:solidFill>
            </a:endParaRPr>
          </a:p>
        </p:txBody>
      </p:sp>
    </p:spTree>
    <p:extLst>
      <p:ext uri="{BB962C8B-B14F-4D97-AF65-F5344CB8AC3E}">
        <p14:creationId xmlns:p14="http://schemas.microsoft.com/office/powerpoint/2010/main" val="3660869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5AC2D-852F-4ED3-AE57-767F84FB22D9}"/>
              </a:ext>
            </a:extLst>
          </p:cNvPr>
          <p:cNvPicPr>
            <a:picLocks noChangeAspect="1"/>
          </p:cNvPicPr>
          <p:nvPr/>
        </p:nvPicPr>
        <p:blipFill>
          <a:blip r:embed="rId3"/>
          <a:stretch>
            <a:fillRect/>
          </a:stretch>
        </p:blipFill>
        <p:spPr>
          <a:xfrm>
            <a:off x="350838" y="478137"/>
            <a:ext cx="8013693" cy="4549175"/>
          </a:xfrm>
          <a:prstGeom prst="rect">
            <a:avLst/>
          </a:prstGeom>
        </p:spPr>
      </p:pic>
      <p:sp>
        <p:nvSpPr>
          <p:cNvPr id="108546" name="Rectangle 2">
            <a:extLst>
              <a:ext uri="{FF2B5EF4-FFF2-40B4-BE49-F238E27FC236}">
                <a16:creationId xmlns:a16="http://schemas.microsoft.com/office/drawing/2014/main" id="{D8315A36-2C76-4A42-9F77-AEDC8DA15644}"/>
              </a:ext>
            </a:extLst>
          </p:cNvPr>
          <p:cNvSpPr>
            <a:spLocks noGrp="1" noChangeArrowheads="1"/>
          </p:cNvSpPr>
          <p:nvPr>
            <p:ph type="subTitle" idx="1"/>
          </p:nvPr>
        </p:nvSpPr>
        <p:spPr>
          <a:xfrm>
            <a:off x="350838" y="478136"/>
            <a:ext cx="8013693" cy="4549175"/>
          </a:xfrm>
        </p:spPr>
        <p:txBody>
          <a:bodyPr/>
          <a:lstStyle/>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spcBef>
                <a:spcPct val="0"/>
              </a:spcBef>
            </a:pPr>
            <a:endParaRPr lang="en-US" altLang="en-US" sz="2400" dirty="0">
              <a:solidFill>
                <a:srgbClr val="00B0F0"/>
              </a:solidFill>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spcBef>
                <a:spcPct val="0"/>
              </a:spcBef>
            </a:pPr>
            <a:r>
              <a:rPr lang="en-US" altLang="en-US" sz="3200" dirty="0">
                <a:effectLst>
                  <a:outerShdw blurRad="38100" dist="38100" dir="2700000" algn="tl">
                    <a:srgbClr val="000000">
                      <a:alpha val="43137"/>
                    </a:srgbClr>
                  </a:outerShdw>
                </a:effectLst>
                <a:latin typeface="Arial Rounded MT Bold" panose="020F0704030504030204" pitchFamily="34" charset="0"/>
                <a:cs typeface="Vilna" pitchFamily="2" charset="-79"/>
              </a:rPr>
              <a:t>Letter to the Messianic Jews</a:t>
            </a:r>
          </a:p>
          <a:p>
            <a:pPr>
              <a:spcBef>
                <a:spcPct val="0"/>
              </a:spcBef>
            </a:pPr>
            <a:r>
              <a:rPr lang="en-US" altLang="en-US" sz="3200" dirty="0">
                <a:effectLst>
                  <a:outerShdw blurRad="38100" dist="38100" dir="2700000" algn="tl">
                    <a:srgbClr val="000000">
                      <a:alpha val="43137"/>
                    </a:srgbClr>
                  </a:outerShdw>
                </a:effectLst>
                <a:latin typeface="Arial Rounded MT Bold" panose="020F0704030504030204" pitchFamily="34" charset="0"/>
                <a:cs typeface="Vilna" pitchFamily="2" charset="-79"/>
              </a:rPr>
              <a:t> [Hebrews] MJ 5.11-6.3</a:t>
            </a:r>
          </a:p>
          <a:p>
            <a:pPr>
              <a:spcBef>
                <a:spcPct val="0"/>
              </a:spcBef>
            </a:pPr>
            <a:r>
              <a:rPr lang="en-US" altLang="en-US" sz="3200" dirty="0">
                <a:effectLst>
                  <a:outerShdw blurRad="38100" dist="38100" dir="2700000" algn="tl">
                    <a:srgbClr val="000000">
                      <a:alpha val="43137"/>
                    </a:srgbClr>
                  </a:outerShdw>
                </a:effectLst>
                <a:latin typeface="Arial Rounded MT Bold" panose="020F0704030504030204" pitchFamily="34" charset="0"/>
                <a:cs typeface="Vilna" pitchFamily="2" charset="-79"/>
              </a:rPr>
              <a:t>First Principles</a:t>
            </a:r>
          </a:p>
        </p:txBody>
      </p:sp>
      <p:sp>
        <p:nvSpPr>
          <p:cNvPr id="4" name="TextBox 3">
            <a:extLst>
              <a:ext uri="{FF2B5EF4-FFF2-40B4-BE49-F238E27FC236}">
                <a16:creationId xmlns:a16="http://schemas.microsoft.com/office/drawing/2014/main" id="{13B7B60D-52BF-4838-9C40-F28E5B3251C6}"/>
              </a:ext>
            </a:extLst>
          </p:cNvPr>
          <p:cNvSpPr txBox="1"/>
          <p:nvPr/>
        </p:nvSpPr>
        <p:spPr>
          <a:xfrm>
            <a:off x="3931023" y="2124635"/>
            <a:ext cx="914400" cy="9144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
        <p:nvSpPr>
          <p:cNvPr id="5" name="TextBox 4">
            <a:extLst>
              <a:ext uri="{FF2B5EF4-FFF2-40B4-BE49-F238E27FC236}">
                <a16:creationId xmlns:a16="http://schemas.microsoft.com/office/drawing/2014/main" id="{423EC5B3-1B4B-4BF8-9C50-C2F882AAF008}"/>
              </a:ext>
            </a:extLst>
          </p:cNvPr>
          <p:cNvSpPr txBox="1"/>
          <p:nvPr/>
        </p:nvSpPr>
        <p:spPr>
          <a:xfrm>
            <a:off x="3931023" y="2124635"/>
            <a:ext cx="914400" cy="9144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58739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baseline="30000" dirty="0">
                <a:solidFill>
                  <a:schemeClr val="bg1"/>
                </a:solidFill>
              </a:rPr>
              <a:t>MJ 5.11-6.3 </a:t>
            </a:r>
            <a:r>
              <a:rPr lang="en-US" altLang="en-US" dirty="0">
                <a:solidFill>
                  <a:schemeClr val="bg1"/>
                </a:solidFill>
              </a:rPr>
              <a:t>About </a:t>
            </a:r>
            <a:r>
              <a:rPr lang="en-US" altLang="en-US" u="sng" dirty="0">
                <a:solidFill>
                  <a:srgbClr val="FFFF99"/>
                </a:solidFill>
              </a:rPr>
              <a:t>this subject</a:t>
            </a:r>
            <a:r>
              <a:rPr lang="en-US" altLang="en-US" dirty="0">
                <a:solidFill>
                  <a:srgbClr val="FFFF99"/>
                </a:solidFill>
              </a:rPr>
              <a:t> </a:t>
            </a:r>
            <a:r>
              <a:rPr lang="en-US" altLang="en-US" dirty="0">
                <a:solidFill>
                  <a:schemeClr val="bg1"/>
                </a:solidFill>
              </a:rPr>
              <a:t>there is much for us to say, and it is hard to explain since you have become sluggish in hearing. For although you ought to be teachers by this time, again you need someone to teach you the basics of God’s sayings. You have come to need milk, not solid food. </a:t>
            </a:r>
          </a:p>
        </p:txBody>
      </p:sp>
    </p:spTree>
    <p:extLst>
      <p:ext uri="{BB962C8B-B14F-4D97-AF65-F5344CB8AC3E}">
        <p14:creationId xmlns:p14="http://schemas.microsoft.com/office/powerpoint/2010/main" val="349616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 </a:t>
            </a:r>
            <a:r>
              <a:rPr lang="en-US" altLang="en-US" dirty="0">
                <a:solidFill>
                  <a:schemeClr val="bg1"/>
                </a:solidFill>
              </a:rPr>
              <a:t>For anyone living on milk is inexperienced with the teaching about righteousness—he is an infant. But solid food is for the mature, who through practice have their senses trained to discern both good and evil.</a:t>
            </a:r>
          </a:p>
        </p:txBody>
      </p:sp>
    </p:spTree>
    <p:extLst>
      <p:ext uri="{BB962C8B-B14F-4D97-AF65-F5344CB8AC3E}">
        <p14:creationId xmlns:p14="http://schemas.microsoft.com/office/powerpoint/2010/main" val="410727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a:t>
            </a:r>
            <a:r>
              <a:rPr lang="en-US" altLang="en-US" dirty="0">
                <a:solidFill>
                  <a:schemeClr val="bg1"/>
                </a:solidFill>
              </a:rPr>
              <a:t> Therefore, leaving behind the initial lessons about the Messiah, let us go on to maturity, not laying again the foundation of </a:t>
            </a:r>
            <a:r>
              <a:rPr lang="en-US" altLang="en-US" baseline="-25000" dirty="0">
                <a:solidFill>
                  <a:srgbClr val="FFFF99"/>
                </a:solidFill>
              </a:rPr>
              <a:t>1</a:t>
            </a:r>
            <a:r>
              <a:rPr lang="en-US" altLang="en-US" dirty="0">
                <a:solidFill>
                  <a:schemeClr val="bg1"/>
                </a:solidFill>
              </a:rPr>
              <a:t>turning from works that lead to death, </a:t>
            </a:r>
            <a:r>
              <a:rPr lang="en-US" altLang="en-US" baseline="-25000" dirty="0">
                <a:solidFill>
                  <a:srgbClr val="FFFF99"/>
                </a:solidFill>
              </a:rPr>
              <a:t>2</a:t>
            </a:r>
            <a:r>
              <a:rPr lang="en-US" altLang="en-US" dirty="0">
                <a:solidFill>
                  <a:schemeClr val="bg1"/>
                </a:solidFill>
              </a:rPr>
              <a:t>trusting God, </a:t>
            </a:r>
          </a:p>
        </p:txBody>
      </p:sp>
    </p:spTree>
    <p:extLst>
      <p:ext uri="{BB962C8B-B14F-4D97-AF65-F5344CB8AC3E}">
        <p14:creationId xmlns:p14="http://schemas.microsoft.com/office/powerpoint/2010/main" val="1826964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5DA86261-DC02-47C9-A6B0-9A2F8B86CC9B}"/>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431635" y="742950"/>
            <a:ext cx="7915603" cy="2295525"/>
          </a:xfrm>
          <a:prstGeom prst="rect">
            <a:avLst/>
          </a:prstGeom>
        </p:spPr>
      </p:pic>
    </p:spTree>
    <p:extLst>
      <p:ext uri="{BB962C8B-B14F-4D97-AF65-F5344CB8AC3E}">
        <p14:creationId xmlns:p14="http://schemas.microsoft.com/office/powerpoint/2010/main" val="1393777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a:t>
            </a:r>
            <a:r>
              <a:rPr lang="en-US" altLang="en-US" dirty="0">
                <a:solidFill>
                  <a:schemeClr val="bg1"/>
                </a:solidFill>
              </a:rPr>
              <a:t> and </a:t>
            </a:r>
            <a:r>
              <a:rPr lang="en-US" altLang="en-US" baseline="-25000" dirty="0">
                <a:solidFill>
                  <a:srgbClr val="FFFF99"/>
                </a:solidFill>
              </a:rPr>
              <a:t>3</a:t>
            </a:r>
            <a:r>
              <a:rPr lang="en-US" altLang="en-US" dirty="0">
                <a:solidFill>
                  <a:schemeClr val="bg1"/>
                </a:solidFill>
              </a:rPr>
              <a:t>instruction about washings, </a:t>
            </a:r>
            <a:r>
              <a:rPr lang="en-US" altLang="en-US" baseline="-25000" dirty="0">
                <a:solidFill>
                  <a:srgbClr val="FFFF99"/>
                </a:solidFill>
              </a:rPr>
              <a:t>4</a:t>
            </a:r>
            <a:r>
              <a:rPr lang="en-US" altLang="en-US" dirty="0">
                <a:solidFill>
                  <a:schemeClr val="bg1"/>
                </a:solidFill>
              </a:rPr>
              <a:t>s’mikhah, </a:t>
            </a:r>
            <a:r>
              <a:rPr lang="en-US" altLang="en-US" baseline="-25000" dirty="0">
                <a:solidFill>
                  <a:srgbClr val="FFFF99"/>
                </a:solidFill>
              </a:rPr>
              <a:t>5</a:t>
            </a:r>
            <a:r>
              <a:rPr lang="en-US" altLang="en-US" dirty="0">
                <a:solidFill>
                  <a:schemeClr val="bg1"/>
                </a:solidFill>
              </a:rPr>
              <a:t>the resurrection of the dead and </a:t>
            </a:r>
            <a:r>
              <a:rPr lang="en-US" altLang="en-US" baseline="-25000" dirty="0">
                <a:solidFill>
                  <a:srgbClr val="FFFF99"/>
                </a:solidFill>
              </a:rPr>
              <a:t>6</a:t>
            </a:r>
            <a:r>
              <a:rPr lang="en-US" altLang="en-US" dirty="0">
                <a:solidFill>
                  <a:schemeClr val="bg1"/>
                </a:solidFill>
              </a:rPr>
              <a:t>eternal punishment. And, God willing, this is what we will do.</a:t>
            </a:r>
          </a:p>
        </p:txBody>
      </p:sp>
    </p:spTree>
    <p:extLst>
      <p:ext uri="{BB962C8B-B14F-4D97-AF65-F5344CB8AC3E}">
        <p14:creationId xmlns:p14="http://schemas.microsoft.com/office/powerpoint/2010/main" val="3671678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Back through text to unpack, and find:</a:t>
            </a:r>
            <a:endParaRPr lang="en-US" altLang="en-US" dirty="0">
              <a:solidFill>
                <a:schemeClr val="bg1"/>
              </a:solidFill>
            </a:endParaRPr>
          </a:p>
          <a:p>
            <a:pPr marL="0" indent="0">
              <a:lnSpc>
                <a:spcPct val="90000"/>
              </a:lnSpc>
              <a:buNone/>
            </a:pPr>
            <a:r>
              <a:rPr lang="en-US" altLang="en-US" dirty="0">
                <a:solidFill>
                  <a:schemeClr val="bg1"/>
                </a:solidFill>
              </a:rPr>
              <a:t>Why is our culture going so insane?   </a:t>
            </a:r>
          </a:p>
          <a:p>
            <a:pPr marL="0" indent="0">
              <a:lnSpc>
                <a:spcPct val="90000"/>
              </a:lnSpc>
              <a:buNone/>
            </a:pPr>
            <a:r>
              <a:rPr lang="en-US" altLang="en-US" dirty="0">
                <a:solidFill>
                  <a:schemeClr val="bg1"/>
                </a:solidFill>
              </a:rPr>
              <a:t>Where is “Where is </a:t>
            </a:r>
            <a:r>
              <a:rPr lang="en-US" altLang="en-US" cap="small" dirty="0">
                <a:solidFill>
                  <a:schemeClr val="bg1"/>
                </a:solidFill>
              </a:rPr>
              <a:t>Adoni</a:t>
            </a:r>
            <a:r>
              <a:rPr lang="en-US" altLang="en-US" dirty="0">
                <a:solidFill>
                  <a:schemeClr val="bg1"/>
                </a:solidFill>
              </a:rPr>
              <a:t>, the God of Eliyahu?” </a:t>
            </a:r>
          </a:p>
          <a:p>
            <a:pPr marL="0" indent="0">
              <a:lnSpc>
                <a:spcPct val="90000"/>
              </a:lnSpc>
              <a:buNone/>
            </a:pPr>
            <a:r>
              <a:rPr lang="en-US" altLang="en-US" dirty="0"/>
              <a:t>First Principles of LIFE.   </a:t>
            </a:r>
            <a:endParaRPr lang="en-US" altLang="en-US" dirty="0">
              <a:solidFill>
                <a:schemeClr val="bg1"/>
              </a:solidFill>
            </a:endParaRPr>
          </a:p>
        </p:txBody>
      </p:sp>
    </p:spTree>
    <p:extLst>
      <p:ext uri="{BB962C8B-B14F-4D97-AF65-F5344CB8AC3E}">
        <p14:creationId xmlns:p14="http://schemas.microsoft.com/office/powerpoint/2010/main" val="3916236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baseline="30000" dirty="0">
                <a:solidFill>
                  <a:schemeClr val="bg1"/>
                </a:solidFill>
              </a:rPr>
              <a:t>MJ 5.11-6.3 </a:t>
            </a:r>
            <a:r>
              <a:rPr lang="en-US" altLang="en-US" dirty="0">
                <a:solidFill>
                  <a:schemeClr val="bg1"/>
                </a:solidFill>
              </a:rPr>
              <a:t>About </a:t>
            </a:r>
            <a:r>
              <a:rPr lang="en-US" altLang="en-US" dirty="0"/>
              <a:t>this subject </a:t>
            </a:r>
            <a:r>
              <a:rPr lang="en-US" altLang="en-US" dirty="0">
                <a:solidFill>
                  <a:schemeClr val="bg1"/>
                </a:solidFill>
              </a:rPr>
              <a:t>there is much for us to say, and it is hard to explain since </a:t>
            </a:r>
            <a:r>
              <a:rPr lang="en-US" altLang="en-US" dirty="0">
                <a:solidFill>
                  <a:srgbClr val="FFFF99"/>
                </a:solidFill>
              </a:rPr>
              <a:t>you have become sluggish in hearing</a:t>
            </a:r>
            <a:r>
              <a:rPr lang="en-US" altLang="en-US" dirty="0">
                <a:solidFill>
                  <a:schemeClr val="bg1"/>
                </a:solidFill>
              </a:rPr>
              <a:t>. For although you ought to be teachers by this time, again you need someone to teach you the basics of God’s sayings. You have come to need </a:t>
            </a:r>
            <a:r>
              <a:rPr lang="en-US" altLang="en-US" dirty="0">
                <a:solidFill>
                  <a:srgbClr val="FFFF99"/>
                </a:solidFill>
              </a:rPr>
              <a:t>milk</a:t>
            </a:r>
            <a:r>
              <a:rPr lang="en-US" altLang="en-US" dirty="0">
                <a:solidFill>
                  <a:schemeClr val="bg1"/>
                </a:solidFill>
              </a:rPr>
              <a:t>, not solid food. </a:t>
            </a:r>
          </a:p>
        </p:txBody>
      </p:sp>
    </p:spTree>
    <p:extLst>
      <p:ext uri="{BB962C8B-B14F-4D97-AF65-F5344CB8AC3E}">
        <p14:creationId xmlns:p14="http://schemas.microsoft.com/office/powerpoint/2010/main" val="423986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 </a:t>
            </a:r>
            <a:r>
              <a:rPr lang="en-US" altLang="en-US" dirty="0">
                <a:solidFill>
                  <a:schemeClr val="bg1"/>
                </a:solidFill>
              </a:rPr>
              <a:t>For anyone living on milk is </a:t>
            </a:r>
            <a:r>
              <a:rPr lang="en-US" altLang="en-US" dirty="0">
                <a:solidFill>
                  <a:srgbClr val="FFFF99"/>
                </a:solidFill>
              </a:rPr>
              <a:t>inexperienced</a:t>
            </a:r>
            <a:r>
              <a:rPr lang="en-US" altLang="en-US" dirty="0">
                <a:solidFill>
                  <a:schemeClr val="bg1"/>
                </a:solidFill>
              </a:rPr>
              <a:t> with the teaching about righteousness—he is an infant. </a:t>
            </a:r>
            <a:endParaRPr lang="en-US" altLang="en-US" dirty="0">
              <a:solidFill>
                <a:srgbClr val="FFFF99"/>
              </a:solidFill>
            </a:endParaRPr>
          </a:p>
        </p:txBody>
      </p:sp>
    </p:spTree>
    <p:extLst>
      <p:ext uri="{BB962C8B-B14F-4D97-AF65-F5344CB8AC3E}">
        <p14:creationId xmlns:p14="http://schemas.microsoft.com/office/powerpoint/2010/main" val="2217357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Wha</a:t>
            </a:r>
            <a:r>
              <a:rPr lang="en-US" altLang="en-US" dirty="0"/>
              <a:t>t is the meaning of spiritual milk?</a:t>
            </a:r>
            <a:endParaRPr lang="en-US" altLang="en-US" dirty="0">
              <a:solidFill>
                <a:schemeClr val="bg1"/>
              </a:solidFill>
            </a:endParaRPr>
          </a:p>
        </p:txBody>
      </p:sp>
    </p:spTree>
    <p:extLst>
      <p:ext uri="{BB962C8B-B14F-4D97-AF65-F5344CB8AC3E}">
        <p14:creationId xmlns:p14="http://schemas.microsoft.com/office/powerpoint/2010/main" val="68459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Positive meaning</a:t>
            </a:r>
          </a:p>
          <a:p>
            <a:pPr marL="0" indent="0">
              <a:lnSpc>
                <a:spcPct val="90000"/>
              </a:lnSpc>
              <a:buNone/>
            </a:pPr>
            <a:endParaRPr lang="en-US" altLang="en-US" baseline="30000" dirty="0">
              <a:solidFill>
                <a:schemeClr val="bg1"/>
              </a:solidFill>
            </a:endParaRPr>
          </a:p>
          <a:p>
            <a:pPr marL="0" indent="0">
              <a:lnSpc>
                <a:spcPct val="90000"/>
              </a:lnSpc>
              <a:buNone/>
            </a:pPr>
            <a:r>
              <a:rPr lang="en-US" altLang="en-US" baseline="30000" dirty="0">
                <a:solidFill>
                  <a:schemeClr val="bg1"/>
                </a:solidFill>
              </a:rPr>
              <a:t>1 </a:t>
            </a:r>
            <a:r>
              <a:rPr lang="en-US" altLang="en-US" baseline="30000" dirty="0" err="1">
                <a:solidFill>
                  <a:schemeClr val="bg1"/>
                </a:solidFill>
              </a:rPr>
              <a:t>Kefa</a:t>
            </a:r>
            <a:r>
              <a:rPr lang="en-US" altLang="en-US" baseline="30000" dirty="0">
                <a:solidFill>
                  <a:schemeClr val="bg1"/>
                </a:solidFill>
              </a:rPr>
              <a:t>/P 2.2  </a:t>
            </a:r>
            <a:r>
              <a:rPr lang="en-US" altLang="en-US" dirty="0">
                <a:solidFill>
                  <a:schemeClr val="bg1"/>
                </a:solidFill>
              </a:rPr>
              <a:t>Be like newborn babies, thirsty for the pure milk of the Word; so that by it, you may grow up into deliverance. </a:t>
            </a:r>
          </a:p>
          <a:p>
            <a:pPr marL="0" indent="0">
              <a:lnSpc>
                <a:spcPct val="90000"/>
              </a:lnSpc>
              <a:buNone/>
            </a:pPr>
            <a:endParaRPr lang="en-US" altLang="en-US" sz="2400" dirty="0">
              <a:solidFill>
                <a:schemeClr val="bg1"/>
              </a:solidFill>
            </a:endParaRPr>
          </a:p>
          <a:p>
            <a:pPr marL="0" indent="0">
              <a:lnSpc>
                <a:spcPct val="90000"/>
              </a:lnSpc>
              <a:buNone/>
            </a:pPr>
            <a:r>
              <a:rPr lang="en-US" altLang="en-US" dirty="0"/>
              <a:t>But also, not so positive…</a:t>
            </a:r>
            <a:endParaRPr lang="en-US" altLang="en-US" dirty="0">
              <a:solidFill>
                <a:schemeClr val="bg1"/>
              </a:solidFill>
            </a:endParaRPr>
          </a:p>
        </p:txBody>
      </p:sp>
    </p:spTree>
    <p:extLst>
      <p:ext uri="{BB962C8B-B14F-4D97-AF65-F5344CB8AC3E}">
        <p14:creationId xmlns:p14="http://schemas.microsoft.com/office/powerpoint/2010/main" val="1796988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baseline="30000" dirty="0">
                <a:solidFill>
                  <a:schemeClr val="bg1"/>
                </a:solidFill>
              </a:rPr>
              <a:t>1 Cor. 3.1-3</a:t>
            </a:r>
            <a:r>
              <a:rPr lang="en-US" altLang="en-US" dirty="0">
                <a:solidFill>
                  <a:schemeClr val="bg1"/>
                </a:solidFill>
              </a:rPr>
              <a:t> And I, brothers and sisters, could not speak to you as Spirit-filled but as worldly—as infants in Messiah. </a:t>
            </a:r>
            <a:r>
              <a:rPr lang="en-US" altLang="en-US" dirty="0">
                <a:solidFill>
                  <a:srgbClr val="FFFF99"/>
                </a:solidFill>
              </a:rPr>
              <a:t>I gave you milk</a:t>
            </a:r>
            <a:r>
              <a:rPr lang="en-US" altLang="en-US" dirty="0">
                <a:solidFill>
                  <a:schemeClr val="bg1"/>
                </a:solidFill>
              </a:rPr>
              <a:t>, </a:t>
            </a:r>
            <a:r>
              <a:rPr lang="en-US" altLang="en-US" sz="3900" dirty="0">
                <a:solidFill>
                  <a:srgbClr val="FFFF99"/>
                </a:solidFill>
              </a:rPr>
              <a:t>not solid food</a:t>
            </a:r>
            <a:r>
              <a:rPr lang="en-US" altLang="en-US" dirty="0">
                <a:solidFill>
                  <a:schemeClr val="bg1"/>
                </a:solidFill>
              </a:rPr>
              <a:t>, for you were not yet ready. Indeed, even now you are not yet ready, for you are still worldly. For since there is </a:t>
            </a:r>
            <a:r>
              <a:rPr lang="en-US" altLang="en-US" dirty="0">
                <a:solidFill>
                  <a:srgbClr val="FFFF99"/>
                </a:solidFill>
              </a:rPr>
              <a:t>jealousy and strife </a:t>
            </a:r>
            <a:r>
              <a:rPr lang="en-US" altLang="en-US" dirty="0">
                <a:solidFill>
                  <a:schemeClr val="bg1"/>
                </a:solidFill>
              </a:rPr>
              <a:t>among you, aren’t you worldly and walking in a human way? </a:t>
            </a:r>
          </a:p>
        </p:txBody>
      </p:sp>
    </p:spTree>
    <p:extLst>
      <p:ext uri="{BB962C8B-B14F-4D97-AF65-F5344CB8AC3E}">
        <p14:creationId xmlns:p14="http://schemas.microsoft.com/office/powerpoint/2010/main" val="3749254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A solid food congregation:</a:t>
            </a:r>
          </a:p>
          <a:p>
            <a:pPr marL="0" indent="0">
              <a:lnSpc>
                <a:spcPct val="90000"/>
              </a:lnSpc>
              <a:buNone/>
            </a:pPr>
            <a:r>
              <a:rPr lang="en-US" altLang="en-US" baseline="30000" dirty="0" err="1">
                <a:solidFill>
                  <a:schemeClr val="bg1"/>
                </a:solidFill>
              </a:rPr>
              <a:t>Yn</a:t>
            </a:r>
            <a:r>
              <a:rPr lang="en-US" altLang="en-US" baseline="30000" dirty="0">
                <a:solidFill>
                  <a:schemeClr val="bg1"/>
                </a:solidFill>
              </a:rPr>
              <a:t> 17.21</a:t>
            </a:r>
            <a:r>
              <a:rPr lang="en-US" altLang="en-US" dirty="0">
                <a:solidFill>
                  <a:schemeClr val="bg1"/>
                </a:solidFill>
              </a:rPr>
              <a:t> …that they may all be one. Just as you, Father, are united with me and I with you, I pray that they may be united with us, so that the world may believe that you sent me.</a:t>
            </a:r>
          </a:p>
          <a:p>
            <a:pPr marL="0" indent="0">
              <a:lnSpc>
                <a:spcPct val="90000"/>
              </a:lnSpc>
              <a:buNone/>
            </a:pPr>
            <a:r>
              <a:rPr lang="en-US" altLang="en-US" dirty="0">
                <a:solidFill>
                  <a:srgbClr val="FFFF99"/>
                </a:solidFill>
              </a:rPr>
              <a:t>Life model: infant to elder…</a:t>
            </a:r>
          </a:p>
        </p:txBody>
      </p:sp>
    </p:spTree>
    <p:extLst>
      <p:ext uri="{BB962C8B-B14F-4D97-AF65-F5344CB8AC3E}">
        <p14:creationId xmlns:p14="http://schemas.microsoft.com/office/powerpoint/2010/main" val="412645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056275" cy="4933950"/>
          </a:xfrm>
        </p:spPr>
        <p:txBody>
          <a:bodyPr>
            <a:normAutofit/>
          </a:bodyPr>
          <a:lstStyle/>
          <a:p>
            <a:pPr marL="0" indent="0">
              <a:lnSpc>
                <a:spcPct val="90000"/>
              </a:lnSpc>
              <a:buNone/>
            </a:pPr>
            <a:r>
              <a:rPr lang="en-US" altLang="en-US" dirty="0">
                <a:solidFill>
                  <a:schemeClr val="bg1"/>
                </a:solidFill>
              </a:rPr>
              <a:t>Stages of maturity:</a:t>
            </a:r>
          </a:p>
          <a:p>
            <a:pPr>
              <a:lnSpc>
                <a:spcPct val="90000"/>
              </a:lnSpc>
            </a:pPr>
            <a:r>
              <a:rPr lang="en-US" altLang="en-US" dirty="0"/>
              <a:t>Infant</a:t>
            </a:r>
          </a:p>
          <a:p>
            <a:pPr>
              <a:lnSpc>
                <a:spcPct val="90000"/>
              </a:lnSpc>
            </a:pPr>
            <a:r>
              <a:rPr lang="en-US" altLang="en-US" dirty="0">
                <a:solidFill>
                  <a:schemeClr val="bg1"/>
                </a:solidFill>
              </a:rPr>
              <a:t>Child</a:t>
            </a:r>
          </a:p>
          <a:p>
            <a:pPr>
              <a:lnSpc>
                <a:spcPct val="90000"/>
              </a:lnSpc>
            </a:pPr>
            <a:r>
              <a:rPr lang="en-US" altLang="en-US" dirty="0"/>
              <a:t>Adult</a:t>
            </a:r>
          </a:p>
          <a:p>
            <a:pPr>
              <a:lnSpc>
                <a:spcPct val="90000"/>
              </a:lnSpc>
            </a:pPr>
            <a:r>
              <a:rPr lang="en-US" altLang="en-US" dirty="0">
                <a:solidFill>
                  <a:schemeClr val="bg1"/>
                </a:solidFill>
              </a:rPr>
              <a:t>Parent</a:t>
            </a:r>
          </a:p>
          <a:p>
            <a:pPr>
              <a:lnSpc>
                <a:spcPct val="90000"/>
              </a:lnSpc>
            </a:pPr>
            <a:r>
              <a:rPr lang="en-US" altLang="en-US" dirty="0"/>
              <a:t>Elder</a:t>
            </a:r>
            <a:endParaRPr lang="en-US" altLang="en-US" dirty="0">
              <a:solidFill>
                <a:schemeClr val="bg1"/>
              </a:solidFill>
            </a:endParaRPr>
          </a:p>
        </p:txBody>
      </p:sp>
      <p:pic>
        <p:nvPicPr>
          <p:cNvPr id="3" name="Picture 2">
            <a:extLst>
              <a:ext uri="{FF2B5EF4-FFF2-40B4-BE49-F238E27FC236}">
                <a16:creationId xmlns:a16="http://schemas.microsoft.com/office/drawing/2014/main" id="{F301E9DE-E654-45F5-A80F-0F3657B32DEA}"/>
              </a:ext>
            </a:extLst>
          </p:cNvPr>
          <p:cNvPicPr>
            <a:picLocks noChangeAspect="1"/>
          </p:cNvPicPr>
          <p:nvPr/>
        </p:nvPicPr>
        <p:blipFill>
          <a:blip r:embed="rId3"/>
          <a:stretch>
            <a:fillRect/>
          </a:stretch>
        </p:blipFill>
        <p:spPr>
          <a:xfrm>
            <a:off x="5330912" y="209550"/>
            <a:ext cx="3173326" cy="4876800"/>
          </a:xfrm>
          <a:prstGeom prst="rect">
            <a:avLst/>
          </a:prstGeom>
        </p:spPr>
      </p:pic>
    </p:spTree>
    <p:extLst>
      <p:ext uri="{BB962C8B-B14F-4D97-AF65-F5344CB8AC3E}">
        <p14:creationId xmlns:p14="http://schemas.microsoft.com/office/powerpoint/2010/main" val="1815405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056275" cy="4933950"/>
          </a:xfrm>
        </p:spPr>
        <p:txBody>
          <a:bodyPr>
            <a:normAutofit/>
          </a:bodyPr>
          <a:lstStyle/>
          <a:p>
            <a:pPr marL="0" indent="0">
              <a:lnSpc>
                <a:spcPct val="90000"/>
              </a:lnSpc>
              <a:buNone/>
            </a:pPr>
            <a:r>
              <a:rPr lang="en-US" altLang="en-US" dirty="0">
                <a:solidFill>
                  <a:schemeClr val="bg1"/>
                </a:solidFill>
              </a:rPr>
              <a:t>Stages of maturity:</a:t>
            </a:r>
          </a:p>
          <a:p>
            <a:pPr>
              <a:lnSpc>
                <a:spcPct val="90000"/>
              </a:lnSpc>
            </a:pPr>
            <a:r>
              <a:rPr lang="en-US" altLang="en-US" dirty="0"/>
              <a:t>Infant: receives / believes joyful affirmation</a:t>
            </a:r>
            <a:endParaRPr lang="en-US" altLang="en-US" dirty="0">
              <a:solidFill>
                <a:schemeClr val="bg1"/>
              </a:solidFill>
            </a:endParaRPr>
          </a:p>
        </p:txBody>
      </p:sp>
      <p:pic>
        <p:nvPicPr>
          <p:cNvPr id="3" name="Picture 2">
            <a:extLst>
              <a:ext uri="{FF2B5EF4-FFF2-40B4-BE49-F238E27FC236}">
                <a16:creationId xmlns:a16="http://schemas.microsoft.com/office/drawing/2014/main" id="{F301E9DE-E654-45F5-A80F-0F3657B32DEA}"/>
              </a:ext>
            </a:extLst>
          </p:cNvPr>
          <p:cNvPicPr>
            <a:picLocks noChangeAspect="1"/>
          </p:cNvPicPr>
          <p:nvPr/>
        </p:nvPicPr>
        <p:blipFill>
          <a:blip r:embed="rId3"/>
          <a:stretch>
            <a:fillRect/>
          </a:stretch>
        </p:blipFill>
        <p:spPr>
          <a:xfrm>
            <a:off x="5330912" y="209550"/>
            <a:ext cx="3173326" cy="4876800"/>
          </a:xfrm>
          <a:prstGeom prst="rect">
            <a:avLst/>
          </a:prstGeom>
        </p:spPr>
      </p:pic>
    </p:spTree>
    <p:extLst>
      <p:ext uri="{BB962C8B-B14F-4D97-AF65-F5344CB8AC3E}">
        <p14:creationId xmlns:p14="http://schemas.microsoft.com/office/powerpoint/2010/main" val="2083938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47604287-58A9-4E10-BDAD-076EF93801F3}"/>
              </a:ext>
            </a:extLst>
          </p:cNvPr>
          <p:cNvPicPr>
            <a:picLocks noChangeAspect="1"/>
          </p:cNvPicPr>
          <p:nvPr/>
        </p:nvPicPr>
        <p:blipFill rotWithShape="1">
          <a:blip r:embed="rId3">
            <a:extLst>
              <a:ext uri="{28A0092B-C50C-407E-A947-70E740481C1C}">
                <a14:useLocalDpi xmlns:a14="http://schemas.microsoft.com/office/drawing/2010/main" val="0"/>
              </a:ext>
            </a:extLst>
          </a:blip>
          <a:srcRect t="9699" b="25314"/>
          <a:stretch/>
        </p:blipFill>
        <p:spPr>
          <a:xfrm>
            <a:off x="1278824" y="145472"/>
            <a:ext cx="6221227" cy="4559878"/>
          </a:xfrm>
          <a:prstGeom prst="rect">
            <a:avLst/>
          </a:prstGeom>
        </p:spPr>
      </p:pic>
    </p:spTree>
    <p:extLst>
      <p:ext uri="{BB962C8B-B14F-4D97-AF65-F5344CB8AC3E}">
        <p14:creationId xmlns:p14="http://schemas.microsoft.com/office/powerpoint/2010/main" val="6587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056275" cy="4933950"/>
          </a:xfrm>
        </p:spPr>
        <p:txBody>
          <a:bodyPr>
            <a:normAutofit/>
          </a:bodyPr>
          <a:lstStyle/>
          <a:p>
            <a:pPr marL="0" indent="0">
              <a:lnSpc>
                <a:spcPct val="90000"/>
              </a:lnSpc>
              <a:buNone/>
            </a:pPr>
            <a:r>
              <a:rPr lang="en-US" altLang="en-US" dirty="0">
                <a:solidFill>
                  <a:schemeClr val="bg1"/>
                </a:solidFill>
              </a:rPr>
              <a:t>Stages of maturity:</a:t>
            </a:r>
          </a:p>
          <a:p>
            <a:pPr>
              <a:lnSpc>
                <a:spcPct val="90000"/>
              </a:lnSpc>
            </a:pPr>
            <a:r>
              <a:rPr lang="en-US" altLang="en-US" dirty="0"/>
              <a:t>Infant</a:t>
            </a:r>
          </a:p>
          <a:p>
            <a:pPr>
              <a:lnSpc>
                <a:spcPct val="90000"/>
              </a:lnSpc>
            </a:pPr>
            <a:r>
              <a:rPr lang="en-US" altLang="en-US" dirty="0">
                <a:solidFill>
                  <a:schemeClr val="bg1"/>
                </a:solidFill>
              </a:rPr>
              <a:t>Child: confidently meets some of his own needs and ask</a:t>
            </a:r>
          </a:p>
        </p:txBody>
      </p:sp>
      <p:pic>
        <p:nvPicPr>
          <p:cNvPr id="3" name="Picture 2">
            <a:extLst>
              <a:ext uri="{FF2B5EF4-FFF2-40B4-BE49-F238E27FC236}">
                <a16:creationId xmlns:a16="http://schemas.microsoft.com/office/drawing/2014/main" id="{F301E9DE-E654-45F5-A80F-0F3657B32DEA}"/>
              </a:ext>
            </a:extLst>
          </p:cNvPr>
          <p:cNvPicPr>
            <a:picLocks noChangeAspect="1"/>
          </p:cNvPicPr>
          <p:nvPr/>
        </p:nvPicPr>
        <p:blipFill>
          <a:blip r:embed="rId3"/>
          <a:stretch>
            <a:fillRect/>
          </a:stretch>
        </p:blipFill>
        <p:spPr>
          <a:xfrm>
            <a:off x="5330912" y="209550"/>
            <a:ext cx="3173326" cy="4876800"/>
          </a:xfrm>
          <a:prstGeom prst="rect">
            <a:avLst/>
          </a:prstGeom>
        </p:spPr>
      </p:pic>
    </p:spTree>
    <p:extLst>
      <p:ext uri="{BB962C8B-B14F-4D97-AF65-F5344CB8AC3E}">
        <p14:creationId xmlns:p14="http://schemas.microsoft.com/office/powerpoint/2010/main" val="2844128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056275" cy="4933950"/>
          </a:xfrm>
        </p:spPr>
        <p:txBody>
          <a:bodyPr>
            <a:normAutofit/>
          </a:bodyPr>
          <a:lstStyle/>
          <a:p>
            <a:pPr marL="0" indent="0">
              <a:lnSpc>
                <a:spcPct val="90000"/>
              </a:lnSpc>
              <a:buNone/>
            </a:pPr>
            <a:r>
              <a:rPr lang="en-US" altLang="en-US" dirty="0">
                <a:solidFill>
                  <a:schemeClr val="bg1"/>
                </a:solidFill>
              </a:rPr>
              <a:t>Stages of maturity:</a:t>
            </a:r>
          </a:p>
          <a:p>
            <a:pPr>
              <a:lnSpc>
                <a:spcPct val="90000"/>
              </a:lnSpc>
            </a:pPr>
            <a:r>
              <a:rPr lang="en-US" altLang="en-US" dirty="0"/>
              <a:t>Infant</a:t>
            </a:r>
          </a:p>
          <a:p>
            <a:pPr>
              <a:lnSpc>
                <a:spcPct val="90000"/>
              </a:lnSpc>
            </a:pPr>
            <a:r>
              <a:rPr lang="en-US" altLang="en-US" dirty="0">
                <a:solidFill>
                  <a:schemeClr val="bg1"/>
                </a:solidFill>
              </a:rPr>
              <a:t>Child</a:t>
            </a:r>
          </a:p>
          <a:p>
            <a:pPr>
              <a:lnSpc>
                <a:spcPct val="90000"/>
              </a:lnSpc>
            </a:pPr>
            <a:r>
              <a:rPr lang="en-US" altLang="en-US" dirty="0"/>
              <a:t>Adult: Cares for self and others with joy</a:t>
            </a:r>
            <a:endParaRPr lang="en-US" altLang="en-US" dirty="0">
              <a:solidFill>
                <a:schemeClr val="bg1"/>
              </a:solidFill>
            </a:endParaRPr>
          </a:p>
        </p:txBody>
      </p:sp>
      <p:pic>
        <p:nvPicPr>
          <p:cNvPr id="3" name="Picture 2">
            <a:extLst>
              <a:ext uri="{FF2B5EF4-FFF2-40B4-BE49-F238E27FC236}">
                <a16:creationId xmlns:a16="http://schemas.microsoft.com/office/drawing/2014/main" id="{F301E9DE-E654-45F5-A80F-0F3657B32DEA}"/>
              </a:ext>
            </a:extLst>
          </p:cNvPr>
          <p:cNvPicPr>
            <a:picLocks noChangeAspect="1"/>
          </p:cNvPicPr>
          <p:nvPr/>
        </p:nvPicPr>
        <p:blipFill>
          <a:blip r:embed="rId3"/>
          <a:stretch>
            <a:fillRect/>
          </a:stretch>
        </p:blipFill>
        <p:spPr>
          <a:xfrm>
            <a:off x="5330912" y="209550"/>
            <a:ext cx="3173326" cy="4876800"/>
          </a:xfrm>
          <a:prstGeom prst="rect">
            <a:avLst/>
          </a:prstGeom>
        </p:spPr>
      </p:pic>
    </p:spTree>
    <p:extLst>
      <p:ext uri="{BB962C8B-B14F-4D97-AF65-F5344CB8AC3E}">
        <p14:creationId xmlns:p14="http://schemas.microsoft.com/office/powerpoint/2010/main" val="2419847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056275" cy="4933950"/>
          </a:xfrm>
        </p:spPr>
        <p:txBody>
          <a:bodyPr>
            <a:normAutofit lnSpcReduction="10000"/>
          </a:bodyPr>
          <a:lstStyle/>
          <a:p>
            <a:pPr marL="0" indent="0">
              <a:lnSpc>
                <a:spcPct val="90000"/>
              </a:lnSpc>
              <a:buNone/>
            </a:pPr>
            <a:r>
              <a:rPr lang="en-US" altLang="en-US" dirty="0">
                <a:solidFill>
                  <a:schemeClr val="bg1"/>
                </a:solidFill>
              </a:rPr>
              <a:t>Stages of maturity:</a:t>
            </a:r>
          </a:p>
          <a:p>
            <a:pPr>
              <a:lnSpc>
                <a:spcPct val="90000"/>
              </a:lnSpc>
            </a:pPr>
            <a:r>
              <a:rPr lang="en-US" altLang="en-US" dirty="0"/>
              <a:t>Infant</a:t>
            </a:r>
          </a:p>
          <a:p>
            <a:pPr>
              <a:lnSpc>
                <a:spcPct val="90000"/>
              </a:lnSpc>
            </a:pPr>
            <a:r>
              <a:rPr lang="en-US" altLang="en-US" dirty="0">
                <a:solidFill>
                  <a:schemeClr val="bg1"/>
                </a:solidFill>
              </a:rPr>
              <a:t>Child</a:t>
            </a:r>
          </a:p>
          <a:p>
            <a:pPr>
              <a:lnSpc>
                <a:spcPct val="90000"/>
              </a:lnSpc>
            </a:pPr>
            <a:r>
              <a:rPr lang="en-US" altLang="en-US" dirty="0"/>
              <a:t>Adult</a:t>
            </a:r>
          </a:p>
          <a:p>
            <a:pPr>
              <a:lnSpc>
                <a:spcPct val="90000"/>
              </a:lnSpc>
            </a:pPr>
            <a:r>
              <a:rPr lang="en-US" altLang="en-US" dirty="0">
                <a:solidFill>
                  <a:schemeClr val="bg1"/>
                </a:solidFill>
              </a:rPr>
              <a:t>Parent: Cares for family without expectation of reciprocity.</a:t>
            </a:r>
          </a:p>
        </p:txBody>
      </p:sp>
      <p:pic>
        <p:nvPicPr>
          <p:cNvPr id="3" name="Picture 2">
            <a:extLst>
              <a:ext uri="{FF2B5EF4-FFF2-40B4-BE49-F238E27FC236}">
                <a16:creationId xmlns:a16="http://schemas.microsoft.com/office/drawing/2014/main" id="{F301E9DE-E654-45F5-A80F-0F3657B32DEA}"/>
              </a:ext>
            </a:extLst>
          </p:cNvPr>
          <p:cNvPicPr>
            <a:picLocks noChangeAspect="1"/>
          </p:cNvPicPr>
          <p:nvPr/>
        </p:nvPicPr>
        <p:blipFill>
          <a:blip r:embed="rId3"/>
          <a:stretch>
            <a:fillRect/>
          </a:stretch>
        </p:blipFill>
        <p:spPr>
          <a:xfrm>
            <a:off x="5330912" y="209550"/>
            <a:ext cx="3173326" cy="4876800"/>
          </a:xfrm>
          <a:prstGeom prst="rect">
            <a:avLst/>
          </a:prstGeom>
        </p:spPr>
      </p:pic>
    </p:spTree>
    <p:extLst>
      <p:ext uri="{BB962C8B-B14F-4D97-AF65-F5344CB8AC3E}">
        <p14:creationId xmlns:p14="http://schemas.microsoft.com/office/powerpoint/2010/main" val="3292761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5056275" cy="4933950"/>
          </a:xfrm>
        </p:spPr>
        <p:txBody>
          <a:bodyPr>
            <a:normAutofit/>
          </a:bodyPr>
          <a:lstStyle/>
          <a:p>
            <a:pPr marL="0" indent="0">
              <a:lnSpc>
                <a:spcPct val="90000"/>
              </a:lnSpc>
              <a:buNone/>
            </a:pPr>
            <a:r>
              <a:rPr lang="en-US" altLang="en-US" dirty="0">
                <a:solidFill>
                  <a:schemeClr val="bg1"/>
                </a:solidFill>
              </a:rPr>
              <a:t>Stages of maturity:</a:t>
            </a:r>
          </a:p>
          <a:p>
            <a:pPr>
              <a:lnSpc>
                <a:spcPct val="90000"/>
              </a:lnSpc>
            </a:pPr>
            <a:r>
              <a:rPr lang="en-US" altLang="en-US" dirty="0"/>
              <a:t>Infant</a:t>
            </a:r>
          </a:p>
          <a:p>
            <a:pPr>
              <a:lnSpc>
                <a:spcPct val="90000"/>
              </a:lnSpc>
            </a:pPr>
            <a:r>
              <a:rPr lang="en-US" altLang="en-US" dirty="0">
                <a:solidFill>
                  <a:schemeClr val="bg1"/>
                </a:solidFill>
              </a:rPr>
              <a:t>Child</a:t>
            </a:r>
          </a:p>
          <a:p>
            <a:pPr>
              <a:lnSpc>
                <a:spcPct val="90000"/>
              </a:lnSpc>
            </a:pPr>
            <a:r>
              <a:rPr lang="en-US" altLang="en-US" dirty="0"/>
              <a:t>Adult</a:t>
            </a:r>
          </a:p>
          <a:p>
            <a:pPr>
              <a:lnSpc>
                <a:spcPct val="90000"/>
              </a:lnSpc>
            </a:pPr>
            <a:r>
              <a:rPr lang="en-US" altLang="en-US" dirty="0">
                <a:solidFill>
                  <a:schemeClr val="bg1"/>
                </a:solidFill>
              </a:rPr>
              <a:t>Parent</a:t>
            </a:r>
          </a:p>
          <a:p>
            <a:pPr>
              <a:lnSpc>
                <a:spcPct val="90000"/>
              </a:lnSpc>
            </a:pPr>
            <a:r>
              <a:rPr lang="en-US" altLang="en-US" dirty="0"/>
              <a:t>Elder: Cares for a community. </a:t>
            </a:r>
            <a:endParaRPr lang="en-US" altLang="en-US" dirty="0">
              <a:solidFill>
                <a:schemeClr val="bg1"/>
              </a:solidFill>
            </a:endParaRPr>
          </a:p>
        </p:txBody>
      </p:sp>
      <p:pic>
        <p:nvPicPr>
          <p:cNvPr id="3" name="Picture 2">
            <a:extLst>
              <a:ext uri="{FF2B5EF4-FFF2-40B4-BE49-F238E27FC236}">
                <a16:creationId xmlns:a16="http://schemas.microsoft.com/office/drawing/2014/main" id="{F301E9DE-E654-45F5-A80F-0F3657B32DEA}"/>
              </a:ext>
            </a:extLst>
          </p:cNvPr>
          <p:cNvPicPr>
            <a:picLocks noChangeAspect="1"/>
          </p:cNvPicPr>
          <p:nvPr/>
        </p:nvPicPr>
        <p:blipFill>
          <a:blip r:embed="rId3"/>
          <a:stretch>
            <a:fillRect/>
          </a:stretch>
        </p:blipFill>
        <p:spPr>
          <a:xfrm>
            <a:off x="5330912" y="209550"/>
            <a:ext cx="3173326" cy="4876800"/>
          </a:xfrm>
          <a:prstGeom prst="rect">
            <a:avLst/>
          </a:prstGeom>
        </p:spPr>
      </p:pic>
    </p:spTree>
    <p:extLst>
      <p:ext uri="{BB962C8B-B14F-4D97-AF65-F5344CB8AC3E}">
        <p14:creationId xmlns:p14="http://schemas.microsoft.com/office/powerpoint/2010/main" val="3758483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Maturity = </a:t>
            </a:r>
            <a:r>
              <a:rPr lang="en-US" altLang="en-US" dirty="0">
                <a:solidFill>
                  <a:srgbClr val="FFFF99"/>
                </a:solidFill>
              </a:rPr>
              <a:t>joyful</a:t>
            </a:r>
            <a:r>
              <a:rPr lang="en-US" altLang="en-US" dirty="0">
                <a:solidFill>
                  <a:schemeClr val="bg1"/>
                </a:solidFill>
              </a:rPr>
              <a:t> giving</a:t>
            </a:r>
          </a:p>
          <a:p>
            <a:pPr marL="0" indent="0" algn="ctr">
              <a:lnSpc>
                <a:spcPct val="90000"/>
              </a:lnSpc>
              <a:buNone/>
            </a:pPr>
            <a:r>
              <a:rPr lang="en-US" altLang="en-US" dirty="0"/>
              <a:t>of your heart, your time, your energy, your resources to the King and the Kingdom.</a:t>
            </a:r>
            <a:endParaRPr lang="en-US" altLang="en-US" dirty="0">
              <a:solidFill>
                <a:schemeClr val="bg1"/>
              </a:solidFill>
            </a:endParaRPr>
          </a:p>
        </p:txBody>
      </p:sp>
    </p:spTree>
    <p:extLst>
      <p:ext uri="{BB962C8B-B14F-4D97-AF65-F5344CB8AC3E}">
        <p14:creationId xmlns:p14="http://schemas.microsoft.com/office/powerpoint/2010/main" val="2863100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 </a:t>
            </a:r>
            <a:r>
              <a:rPr lang="en-US" altLang="en-US" dirty="0">
                <a:solidFill>
                  <a:schemeClr val="bg1"/>
                </a:solidFill>
              </a:rPr>
              <a:t>For anyone living on milk is </a:t>
            </a:r>
            <a:r>
              <a:rPr lang="en-US" altLang="en-US" dirty="0">
                <a:solidFill>
                  <a:srgbClr val="FFFF99"/>
                </a:solidFill>
              </a:rPr>
              <a:t>inexperienced</a:t>
            </a:r>
            <a:r>
              <a:rPr lang="en-US" altLang="en-US" dirty="0">
                <a:solidFill>
                  <a:schemeClr val="bg1"/>
                </a:solidFill>
              </a:rPr>
              <a:t> with the teaching about righteousness—he is an infant. But solid food is for the mature, who through practice have </a:t>
            </a:r>
            <a:r>
              <a:rPr lang="en-US" altLang="en-US" dirty="0">
                <a:solidFill>
                  <a:srgbClr val="FFFF99"/>
                </a:solidFill>
              </a:rPr>
              <a:t>their senses trained to discern both good and evil.</a:t>
            </a:r>
          </a:p>
        </p:txBody>
      </p:sp>
    </p:spTree>
    <p:extLst>
      <p:ext uri="{BB962C8B-B14F-4D97-AF65-F5344CB8AC3E}">
        <p14:creationId xmlns:p14="http://schemas.microsoft.com/office/powerpoint/2010/main" val="4112570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Yn</a:t>
            </a:r>
            <a:r>
              <a:rPr lang="en-US" altLang="en-US" baseline="30000" dirty="0">
                <a:solidFill>
                  <a:schemeClr val="bg1"/>
                </a:solidFill>
              </a:rPr>
              <a:t> 4.34</a:t>
            </a:r>
            <a:r>
              <a:rPr lang="en-US" altLang="en-US" dirty="0">
                <a:solidFill>
                  <a:schemeClr val="bg1"/>
                </a:solidFill>
              </a:rPr>
              <a:t> Yeshua said to them, </a:t>
            </a:r>
            <a:r>
              <a:rPr lang="en-US" altLang="en-US" dirty="0">
                <a:solidFill>
                  <a:srgbClr val="FFFF99"/>
                </a:solidFill>
              </a:rPr>
              <a:t>“My food is to do</a:t>
            </a:r>
            <a:r>
              <a:rPr lang="en-US" altLang="en-US" dirty="0">
                <a:solidFill>
                  <a:schemeClr val="bg1"/>
                </a:solidFill>
              </a:rPr>
              <a:t> what the one who sent me wants and to bring his work to completion.</a:t>
            </a:r>
          </a:p>
        </p:txBody>
      </p:sp>
    </p:spTree>
    <p:extLst>
      <p:ext uri="{BB962C8B-B14F-4D97-AF65-F5344CB8AC3E}">
        <p14:creationId xmlns:p14="http://schemas.microsoft.com/office/powerpoint/2010/main" val="2466464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a:t>
            </a:r>
            <a:r>
              <a:rPr lang="en-US" altLang="en-US" dirty="0">
                <a:solidFill>
                  <a:schemeClr val="bg1"/>
                </a:solidFill>
              </a:rPr>
              <a:t> Therefore, leaving behind the initial lessons about the Messiah, let us go on to </a:t>
            </a:r>
            <a:r>
              <a:rPr lang="en-US" altLang="en-US" dirty="0">
                <a:solidFill>
                  <a:srgbClr val="FFFF99"/>
                </a:solidFill>
              </a:rPr>
              <a:t>maturity</a:t>
            </a:r>
            <a:r>
              <a:rPr lang="en-US" altLang="en-US" dirty="0">
                <a:solidFill>
                  <a:schemeClr val="bg1"/>
                </a:solidFill>
              </a:rPr>
              <a:t>, </a:t>
            </a:r>
          </a:p>
          <a:p>
            <a:pPr marL="0" indent="0">
              <a:lnSpc>
                <a:spcPct val="90000"/>
              </a:lnSpc>
              <a:buNone/>
            </a:pPr>
            <a:endParaRPr lang="en-US" altLang="en-US" dirty="0">
              <a:solidFill>
                <a:schemeClr val="bg1"/>
              </a:solidFill>
            </a:endParaRPr>
          </a:p>
        </p:txBody>
      </p:sp>
      <p:pic>
        <p:nvPicPr>
          <p:cNvPr id="3" name="Picture 2">
            <a:extLst>
              <a:ext uri="{FF2B5EF4-FFF2-40B4-BE49-F238E27FC236}">
                <a16:creationId xmlns:a16="http://schemas.microsoft.com/office/drawing/2014/main" id="{DBDEB1F7-A374-4F40-9EAE-4B28E4FF9DD3}"/>
              </a:ext>
            </a:extLst>
          </p:cNvPr>
          <p:cNvPicPr>
            <a:picLocks noChangeAspect="1"/>
          </p:cNvPicPr>
          <p:nvPr/>
        </p:nvPicPr>
        <p:blipFill>
          <a:blip r:embed="rId3"/>
          <a:stretch>
            <a:fillRect/>
          </a:stretch>
        </p:blipFill>
        <p:spPr>
          <a:xfrm>
            <a:off x="427037" y="2709726"/>
            <a:ext cx="2306398" cy="1729797"/>
          </a:xfrm>
          <a:prstGeom prst="rect">
            <a:avLst/>
          </a:prstGeom>
        </p:spPr>
      </p:pic>
    </p:spTree>
    <p:extLst>
      <p:ext uri="{BB962C8B-B14F-4D97-AF65-F5344CB8AC3E}">
        <p14:creationId xmlns:p14="http://schemas.microsoft.com/office/powerpoint/2010/main" val="1436617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Col 3.14</a:t>
            </a:r>
            <a:r>
              <a:rPr lang="en-US" altLang="en-US" dirty="0">
                <a:solidFill>
                  <a:schemeClr val="bg1"/>
                </a:solidFill>
              </a:rPr>
              <a:t> Above all these, clothe yourselves with love, which binds everything together </a:t>
            </a:r>
            <a:r>
              <a:rPr lang="en-US" altLang="en-US" dirty="0">
                <a:solidFill>
                  <a:srgbClr val="FFFF99"/>
                </a:solidFill>
              </a:rPr>
              <a:t>perfectly</a:t>
            </a:r>
            <a:r>
              <a:rPr lang="en-US" altLang="en-US" dirty="0">
                <a:solidFill>
                  <a:schemeClr val="bg1"/>
                </a:solidFill>
              </a:rPr>
              <a:t>;</a:t>
            </a:r>
          </a:p>
        </p:txBody>
      </p:sp>
      <p:pic>
        <p:nvPicPr>
          <p:cNvPr id="3" name="Picture 2">
            <a:extLst>
              <a:ext uri="{FF2B5EF4-FFF2-40B4-BE49-F238E27FC236}">
                <a16:creationId xmlns:a16="http://schemas.microsoft.com/office/drawing/2014/main" id="{31127D44-A0A4-4219-AA7F-E529AAB794ED}"/>
              </a:ext>
            </a:extLst>
          </p:cNvPr>
          <p:cNvPicPr>
            <a:picLocks noChangeAspect="1"/>
          </p:cNvPicPr>
          <p:nvPr/>
        </p:nvPicPr>
        <p:blipFill>
          <a:blip r:embed="rId3"/>
          <a:stretch>
            <a:fillRect/>
          </a:stretch>
        </p:blipFill>
        <p:spPr>
          <a:xfrm>
            <a:off x="427037" y="2800350"/>
            <a:ext cx="2776435" cy="1905000"/>
          </a:xfrm>
          <a:prstGeom prst="rect">
            <a:avLst/>
          </a:prstGeom>
        </p:spPr>
      </p:pic>
    </p:spTree>
    <p:extLst>
      <p:ext uri="{BB962C8B-B14F-4D97-AF65-F5344CB8AC3E}">
        <p14:creationId xmlns:p14="http://schemas.microsoft.com/office/powerpoint/2010/main" val="615883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a:t>
            </a:r>
            <a:r>
              <a:rPr lang="en-US" altLang="en-US" dirty="0">
                <a:solidFill>
                  <a:schemeClr val="bg1"/>
                </a:solidFill>
              </a:rPr>
              <a:t> Therefore, leaving behind the initial lessons about the Messiah, let us go on to maturity, not laying again the foundation of </a:t>
            </a:r>
            <a:r>
              <a:rPr lang="en-US" altLang="en-US" baseline="-25000" dirty="0">
                <a:solidFill>
                  <a:srgbClr val="FFFF99"/>
                </a:solidFill>
              </a:rPr>
              <a:t>1</a:t>
            </a:r>
            <a:r>
              <a:rPr lang="en-US" altLang="en-US" dirty="0">
                <a:solidFill>
                  <a:schemeClr val="bg1"/>
                </a:solidFill>
              </a:rPr>
              <a:t>turning from works that lead to death, </a:t>
            </a:r>
            <a:r>
              <a:rPr lang="en-US" altLang="en-US" baseline="-25000" dirty="0">
                <a:solidFill>
                  <a:srgbClr val="FFFF99"/>
                </a:solidFill>
              </a:rPr>
              <a:t>2</a:t>
            </a:r>
            <a:r>
              <a:rPr lang="en-US" altLang="en-US" dirty="0">
                <a:solidFill>
                  <a:schemeClr val="bg1"/>
                </a:solidFill>
              </a:rPr>
              <a:t>trusting God, </a:t>
            </a:r>
          </a:p>
        </p:txBody>
      </p:sp>
    </p:spTree>
    <p:extLst>
      <p:ext uri="{BB962C8B-B14F-4D97-AF65-F5344CB8AC3E}">
        <p14:creationId xmlns:p14="http://schemas.microsoft.com/office/powerpoint/2010/main" val="86647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47604287-58A9-4E10-BDAD-076EF93801F3}"/>
              </a:ext>
            </a:extLst>
          </p:cNvPr>
          <p:cNvPicPr>
            <a:picLocks noChangeAspect="1"/>
          </p:cNvPicPr>
          <p:nvPr/>
        </p:nvPicPr>
        <p:blipFill rotWithShape="1">
          <a:blip r:embed="rId3">
            <a:extLst>
              <a:ext uri="{28A0092B-C50C-407E-A947-70E740481C1C}">
                <a14:useLocalDpi xmlns:a14="http://schemas.microsoft.com/office/drawing/2010/main" val="0"/>
              </a:ext>
            </a:extLst>
          </a:blip>
          <a:srcRect t="30354" b="4658"/>
          <a:stretch/>
        </p:blipFill>
        <p:spPr>
          <a:xfrm>
            <a:off x="884237" y="347230"/>
            <a:ext cx="6553200" cy="4803198"/>
          </a:xfrm>
          <a:prstGeom prst="rect">
            <a:avLst/>
          </a:prstGeom>
        </p:spPr>
      </p:pic>
    </p:spTree>
    <p:extLst>
      <p:ext uri="{BB962C8B-B14F-4D97-AF65-F5344CB8AC3E}">
        <p14:creationId xmlns:p14="http://schemas.microsoft.com/office/powerpoint/2010/main" val="1584626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a:t>
            </a:r>
            <a:r>
              <a:rPr lang="en-US" altLang="en-US" dirty="0">
                <a:solidFill>
                  <a:schemeClr val="bg1"/>
                </a:solidFill>
              </a:rPr>
              <a:t> and </a:t>
            </a:r>
            <a:r>
              <a:rPr lang="en-US" altLang="en-US" baseline="-25000" dirty="0">
                <a:solidFill>
                  <a:srgbClr val="FFFF99"/>
                </a:solidFill>
              </a:rPr>
              <a:t>3</a:t>
            </a:r>
            <a:r>
              <a:rPr lang="en-US" altLang="en-US" dirty="0">
                <a:solidFill>
                  <a:schemeClr val="bg1"/>
                </a:solidFill>
              </a:rPr>
              <a:t>instruction about washings, </a:t>
            </a:r>
            <a:r>
              <a:rPr lang="en-US" altLang="en-US" baseline="-25000" dirty="0">
                <a:solidFill>
                  <a:srgbClr val="FFFF99"/>
                </a:solidFill>
              </a:rPr>
              <a:t>4</a:t>
            </a:r>
            <a:r>
              <a:rPr lang="en-US" altLang="en-US" dirty="0">
                <a:solidFill>
                  <a:schemeClr val="bg1"/>
                </a:solidFill>
              </a:rPr>
              <a:t>s’mikhah, </a:t>
            </a:r>
            <a:r>
              <a:rPr lang="en-US" altLang="en-US" baseline="-25000" dirty="0">
                <a:solidFill>
                  <a:srgbClr val="FFFF99"/>
                </a:solidFill>
              </a:rPr>
              <a:t>5</a:t>
            </a:r>
            <a:r>
              <a:rPr lang="en-US" altLang="en-US" dirty="0">
                <a:solidFill>
                  <a:schemeClr val="bg1"/>
                </a:solidFill>
              </a:rPr>
              <a:t>the resurrection of the dead and </a:t>
            </a:r>
            <a:r>
              <a:rPr lang="en-US" altLang="en-US" baseline="-25000" dirty="0">
                <a:solidFill>
                  <a:srgbClr val="FFFF99"/>
                </a:solidFill>
              </a:rPr>
              <a:t>6</a:t>
            </a:r>
            <a:r>
              <a:rPr lang="en-US" altLang="en-US" dirty="0">
                <a:solidFill>
                  <a:schemeClr val="bg1"/>
                </a:solidFill>
              </a:rPr>
              <a:t>eternal punishment. And, God willing, this is what we will do.</a:t>
            </a:r>
          </a:p>
        </p:txBody>
      </p:sp>
    </p:spTree>
    <p:extLst>
      <p:ext uri="{BB962C8B-B14F-4D97-AF65-F5344CB8AC3E}">
        <p14:creationId xmlns:p14="http://schemas.microsoft.com/office/powerpoint/2010/main" val="3172313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Six Foundational lessons</a:t>
            </a:r>
          </a:p>
          <a:p>
            <a:pPr marL="0" indent="0">
              <a:lnSpc>
                <a:spcPct val="90000"/>
              </a:lnSpc>
              <a:buNone/>
            </a:pPr>
            <a:r>
              <a:rPr lang="en-US" altLang="en-US" baseline="-25000" dirty="0">
                <a:solidFill>
                  <a:srgbClr val="FFFF99"/>
                </a:solidFill>
              </a:rPr>
              <a:t>1</a:t>
            </a:r>
            <a:r>
              <a:rPr lang="en-US" altLang="en-US" dirty="0">
                <a:solidFill>
                  <a:schemeClr val="bg1"/>
                </a:solidFill>
              </a:rPr>
              <a:t>turning from works that lead to death</a:t>
            </a:r>
          </a:p>
        </p:txBody>
      </p:sp>
    </p:spTree>
    <p:extLst>
      <p:ext uri="{BB962C8B-B14F-4D97-AF65-F5344CB8AC3E}">
        <p14:creationId xmlns:p14="http://schemas.microsoft.com/office/powerpoint/2010/main" val="1631407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25000" dirty="0">
                <a:solidFill>
                  <a:srgbClr val="FFFF99"/>
                </a:solidFill>
              </a:rPr>
              <a:t>1</a:t>
            </a:r>
            <a:r>
              <a:rPr lang="en-US" altLang="en-US" dirty="0">
                <a:solidFill>
                  <a:schemeClr val="bg1"/>
                </a:solidFill>
              </a:rPr>
              <a:t>turning from works that lead to death</a:t>
            </a:r>
          </a:p>
          <a:p>
            <a:pPr>
              <a:lnSpc>
                <a:spcPct val="90000"/>
              </a:lnSpc>
            </a:pPr>
            <a:r>
              <a:rPr lang="en-US" altLang="en-US" dirty="0"/>
              <a:t>Does NOT mean turning from the Torah, the mitzvot.  Common reading.  Get rid of the Law.    </a:t>
            </a:r>
            <a:r>
              <a:rPr lang="en-US" altLang="en-US" i="1" dirty="0" err="1"/>
              <a:t>Khok</a:t>
            </a:r>
            <a:r>
              <a:rPr lang="en-US" altLang="en-US" i="1" dirty="0"/>
              <a:t> </a:t>
            </a:r>
            <a:r>
              <a:rPr lang="en-US" altLang="en-US" i="1" dirty="0" err="1"/>
              <a:t>olam</a:t>
            </a:r>
            <a:r>
              <a:rPr lang="en-US" altLang="en-US" i="1" dirty="0"/>
              <a:t> </a:t>
            </a:r>
            <a:r>
              <a:rPr lang="he-IL" altLang="en-US" sz="4400" b="1" dirty="0">
                <a:latin typeface="David" panose="020E0502060401010101" pitchFamily="34" charset="-79"/>
                <a:cs typeface="David" panose="020E0502060401010101" pitchFamily="34" charset="-79"/>
              </a:rPr>
              <a:t>חָק-עוֹלָם</a:t>
            </a:r>
            <a:r>
              <a:rPr lang="he-IL" altLang="en-US" b="1" dirty="0">
                <a:latin typeface="David" panose="020E0502060401010101" pitchFamily="34" charset="-79"/>
                <a:cs typeface="David" panose="020E0502060401010101" pitchFamily="34" charset="-79"/>
              </a:rPr>
              <a:t> </a:t>
            </a:r>
            <a:endParaRPr lang="en-US" altLang="en-US" b="1" dirty="0">
              <a:latin typeface="David" panose="020E0502060401010101" pitchFamily="34" charset="-79"/>
              <a:cs typeface="David" panose="020E0502060401010101" pitchFamily="34" charset="-79"/>
            </a:endParaRPr>
          </a:p>
          <a:p>
            <a:pPr>
              <a:lnSpc>
                <a:spcPct val="90000"/>
              </a:lnSpc>
            </a:pPr>
            <a:r>
              <a:rPr lang="en-US" altLang="en-US" dirty="0"/>
              <a:t>Dead works = sin</a:t>
            </a:r>
          </a:p>
          <a:p>
            <a:pPr marL="0" indent="0">
              <a:lnSpc>
                <a:spcPct val="90000"/>
              </a:lnSpc>
              <a:buNone/>
            </a:pPr>
            <a:endParaRPr lang="en-US" altLang="en-US" dirty="0">
              <a:solidFill>
                <a:schemeClr val="bg1"/>
              </a:solidFill>
            </a:endParaRP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903033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baseline="30000" dirty="0">
                <a:solidFill>
                  <a:schemeClr val="bg1"/>
                </a:solidFill>
              </a:rPr>
              <a:t>Ro 6.23 </a:t>
            </a:r>
            <a:r>
              <a:rPr lang="en-US" altLang="en-US" dirty="0">
                <a:solidFill>
                  <a:schemeClr val="bg1"/>
                </a:solidFill>
              </a:rPr>
              <a:t>For what one earns from sin is death</a:t>
            </a:r>
          </a:p>
          <a:p>
            <a:pPr marL="0" indent="0">
              <a:lnSpc>
                <a:spcPct val="90000"/>
              </a:lnSpc>
              <a:buNone/>
            </a:pPr>
            <a:r>
              <a:rPr lang="en-US" altLang="en-US" baseline="30000" dirty="0" err="1">
                <a:solidFill>
                  <a:schemeClr val="bg1"/>
                </a:solidFill>
              </a:rPr>
              <a:t>Dvarim</a:t>
            </a:r>
            <a:r>
              <a:rPr lang="en-US" altLang="en-US" baseline="30000" dirty="0">
                <a:solidFill>
                  <a:schemeClr val="bg1"/>
                </a:solidFill>
              </a:rPr>
              <a:t>/Dt 30.19 </a:t>
            </a:r>
            <a:r>
              <a:rPr lang="en-US" altLang="en-US" dirty="0">
                <a:solidFill>
                  <a:schemeClr val="bg1"/>
                </a:solidFill>
              </a:rPr>
              <a:t>I have set before you life and death…Therefore choose life so that you and your descendants may live.</a:t>
            </a:r>
          </a:p>
          <a:p>
            <a:pPr marL="0" indent="0">
              <a:lnSpc>
                <a:spcPct val="90000"/>
              </a:lnSpc>
              <a:buNone/>
            </a:pPr>
            <a:r>
              <a:rPr lang="en-US" altLang="en-US" baseline="30000" dirty="0" err="1"/>
              <a:t>Mtt</a:t>
            </a:r>
            <a:r>
              <a:rPr lang="en-US" altLang="en-US" baseline="30000" dirty="0"/>
              <a:t> 4.17 </a:t>
            </a:r>
            <a:r>
              <a:rPr lang="en-US" altLang="en-US" dirty="0"/>
              <a:t>From that time on, Yeshua began proclaiming, “Turn from your sins to God, for the Kingdom of Heaven is near!”</a:t>
            </a:r>
            <a:endParaRPr lang="en-US" altLang="en-US" dirty="0">
              <a:solidFill>
                <a:schemeClr val="bg1"/>
              </a:solidFill>
            </a:endParaRPr>
          </a:p>
        </p:txBody>
      </p:sp>
    </p:spTree>
    <p:extLst>
      <p:ext uri="{BB962C8B-B14F-4D97-AF65-F5344CB8AC3E}">
        <p14:creationId xmlns:p14="http://schemas.microsoft.com/office/powerpoint/2010/main" val="1656479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Never stops.</a:t>
            </a:r>
          </a:p>
          <a:p>
            <a:pPr marL="0" indent="0">
              <a:lnSpc>
                <a:spcPct val="90000"/>
              </a:lnSpc>
              <a:buNone/>
            </a:pPr>
            <a:r>
              <a:rPr lang="en-US" altLang="en-US" baseline="30000" dirty="0">
                <a:solidFill>
                  <a:schemeClr val="bg1"/>
                </a:solidFill>
              </a:rPr>
              <a:t>Ro 8.13</a:t>
            </a:r>
            <a:r>
              <a:rPr lang="en-US" altLang="en-US" dirty="0">
                <a:solidFill>
                  <a:schemeClr val="bg1"/>
                </a:solidFill>
              </a:rPr>
              <a:t> For if you live according to your old nature, you will certainly die; but if, by the Spirit, you </a:t>
            </a:r>
            <a:r>
              <a:rPr lang="en-US" altLang="en-US" dirty="0">
                <a:solidFill>
                  <a:srgbClr val="FFFF99"/>
                </a:solidFill>
              </a:rPr>
              <a:t>keep putting to death </a:t>
            </a:r>
            <a:r>
              <a:rPr lang="en-US" altLang="en-US" dirty="0">
                <a:solidFill>
                  <a:schemeClr val="bg1"/>
                </a:solidFill>
              </a:rPr>
              <a:t>the practices of the body, you will live.</a:t>
            </a:r>
          </a:p>
        </p:txBody>
      </p:sp>
    </p:spTree>
    <p:extLst>
      <p:ext uri="{BB962C8B-B14F-4D97-AF65-F5344CB8AC3E}">
        <p14:creationId xmlns:p14="http://schemas.microsoft.com/office/powerpoint/2010/main" val="3929040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Mtt</a:t>
            </a:r>
            <a:r>
              <a:rPr lang="en-US" altLang="en-US" baseline="30000" dirty="0">
                <a:solidFill>
                  <a:schemeClr val="bg1"/>
                </a:solidFill>
              </a:rPr>
              <a:t> 22.11-14</a:t>
            </a:r>
            <a:r>
              <a:rPr lang="en-US" altLang="en-US" dirty="0">
                <a:solidFill>
                  <a:schemeClr val="bg1"/>
                </a:solidFill>
              </a:rPr>
              <a:t> “Now when the king came in to look at the guests, he saw there </a:t>
            </a:r>
            <a:r>
              <a:rPr lang="en-US" altLang="en-US" dirty="0">
                <a:solidFill>
                  <a:srgbClr val="FFFF99"/>
                </a:solidFill>
              </a:rPr>
              <a:t>a man who wasn’t dressed for a wedding</a:t>
            </a:r>
            <a:r>
              <a:rPr lang="en-US" altLang="en-US" dirty="0">
                <a:solidFill>
                  <a:schemeClr val="bg1"/>
                </a:solidFill>
              </a:rPr>
              <a:t>; so he asked him, ‘Friend, how did you get in here without wedding clothes?’</a:t>
            </a:r>
          </a:p>
        </p:txBody>
      </p:sp>
    </p:spTree>
    <p:extLst>
      <p:ext uri="{BB962C8B-B14F-4D97-AF65-F5344CB8AC3E}">
        <p14:creationId xmlns:p14="http://schemas.microsoft.com/office/powerpoint/2010/main" val="1378834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err="1">
                <a:solidFill>
                  <a:schemeClr val="bg1"/>
                </a:solidFill>
              </a:rPr>
              <a:t>Mtt</a:t>
            </a:r>
            <a:r>
              <a:rPr lang="en-US" altLang="en-US" baseline="30000" dirty="0">
                <a:solidFill>
                  <a:schemeClr val="bg1"/>
                </a:solidFill>
              </a:rPr>
              <a:t> 22.11-14</a:t>
            </a:r>
            <a:r>
              <a:rPr lang="en-US" altLang="en-US" dirty="0">
                <a:solidFill>
                  <a:schemeClr val="bg1"/>
                </a:solidFill>
              </a:rPr>
              <a:t> </a:t>
            </a:r>
            <a:r>
              <a:rPr lang="en-US" altLang="en-US" dirty="0">
                <a:solidFill>
                  <a:srgbClr val="FFFF99"/>
                </a:solidFill>
              </a:rPr>
              <a:t>The man was speechless</a:t>
            </a:r>
            <a:r>
              <a:rPr lang="en-US" altLang="en-US" dirty="0">
                <a:solidFill>
                  <a:schemeClr val="bg1"/>
                </a:solidFill>
              </a:rPr>
              <a:t>. Then the king said to the servants, ‘Bind him hand and foot, and throw him outside in the dark!’ In that place people will wail and grind their teeth, for many are invited, but few are chosen.”</a:t>
            </a:r>
          </a:p>
        </p:txBody>
      </p:sp>
    </p:spTree>
    <p:extLst>
      <p:ext uri="{BB962C8B-B14F-4D97-AF65-F5344CB8AC3E}">
        <p14:creationId xmlns:p14="http://schemas.microsoft.com/office/powerpoint/2010/main" val="1094924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baseline="30000" dirty="0">
                <a:solidFill>
                  <a:schemeClr val="bg1"/>
                </a:solidFill>
              </a:rPr>
              <a:t>Rev. 19.7-9 </a:t>
            </a:r>
            <a:r>
              <a:rPr lang="en-US" altLang="en-US" dirty="0">
                <a:solidFill>
                  <a:schemeClr val="bg1"/>
                </a:solidFill>
              </a:rPr>
              <a:t>Let us rejoice and be glad and give the glory to Him! For the wedding of the Lamb has come, and His bride has made herself ready, </a:t>
            </a:r>
            <a:r>
              <a:rPr lang="en-US" altLang="en-US" dirty="0">
                <a:solidFill>
                  <a:srgbClr val="FFFF99"/>
                </a:solidFill>
              </a:rPr>
              <a:t>She was given fine linen to wear, bright and clean! For the fine linen is the righteous deeds of the </a:t>
            </a:r>
            <a:r>
              <a:rPr lang="en-US" altLang="en-US" i="1" dirty="0" err="1">
                <a:solidFill>
                  <a:srgbClr val="FFFF99"/>
                </a:solidFill>
              </a:rPr>
              <a:t>kedoshim</a:t>
            </a:r>
            <a:r>
              <a:rPr lang="en-US" altLang="en-US" i="1" dirty="0">
                <a:solidFill>
                  <a:srgbClr val="FFFF99"/>
                </a:solidFill>
              </a:rPr>
              <a:t> /</a:t>
            </a:r>
            <a:r>
              <a:rPr lang="en-US" altLang="en-US" dirty="0">
                <a:solidFill>
                  <a:srgbClr val="FFFF99"/>
                </a:solidFill>
              </a:rPr>
              <a:t>holy ones.”</a:t>
            </a:r>
          </a:p>
        </p:txBody>
      </p:sp>
    </p:spTree>
    <p:extLst>
      <p:ext uri="{BB962C8B-B14F-4D97-AF65-F5344CB8AC3E}">
        <p14:creationId xmlns:p14="http://schemas.microsoft.com/office/powerpoint/2010/main" val="2593096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Initial lessons</a:t>
            </a:r>
          </a:p>
          <a:p>
            <a:pPr marL="0" indent="0">
              <a:lnSpc>
                <a:spcPct val="90000"/>
              </a:lnSpc>
              <a:buNone/>
            </a:pPr>
            <a:r>
              <a:rPr lang="en-US" altLang="en-US" baseline="-25000" dirty="0">
                <a:solidFill>
                  <a:srgbClr val="FFFF99"/>
                </a:solidFill>
              </a:rPr>
              <a:t>1</a:t>
            </a:r>
            <a:r>
              <a:rPr lang="en-US" altLang="en-US" dirty="0">
                <a:solidFill>
                  <a:schemeClr val="bg1"/>
                </a:solidFill>
              </a:rPr>
              <a:t>turning from works that lead to death</a:t>
            </a:r>
          </a:p>
          <a:p>
            <a:pPr marL="0" indent="0">
              <a:lnSpc>
                <a:spcPct val="90000"/>
              </a:lnSpc>
              <a:buNone/>
            </a:pPr>
            <a:r>
              <a:rPr lang="en-US" altLang="en-US" dirty="0"/>
              <a:t>Do we have an ongoing spirit of repentance, of self examination, not morbidly, but hopefully, to CHANGE!</a:t>
            </a:r>
            <a:endParaRPr lang="en-US" altLang="en-US" dirty="0">
              <a:solidFill>
                <a:schemeClr val="bg1"/>
              </a:solidFill>
            </a:endParaRPr>
          </a:p>
        </p:txBody>
      </p:sp>
    </p:spTree>
    <p:extLst>
      <p:ext uri="{BB962C8B-B14F-4D97-AF65-F5344CB8AC3E}">
        <p14:creationId xmlns:p14="http://schemas.microsoft.com/office/powerpoint/2010/main" val="4110425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Common mistake among believers today.  </a:t>
            </a:r>
          </a:p>
          <a:p>
            <a:pPr marL="0" indent="0">
              <a:lnSpc>
                <a:spcPct val="90000"/>
              </a:lnSpc>
              <a:buNone/>
            </a:pPr>
            <a:r>
              <a:rPr lang="en-US" altLang="en-US" dirty="0"/>
              <a:t>“Believe in Messiah and you will go to heaven.”   Fire insurance.</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37547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4648200" cy="4933950"/>
          </a:xfrm>
        </p:spPr>
        <p:txBody>
          <a:bodyPr>
            <a:normAutofit/>
          </a:bodyPr>
          <a:lstStyle/>
          <a:p>
            <a:pPr marL="0" indent="0">
              <a:lnSpc>
                <a:spcPct val="90000"/>
              </a:lnSpc>
              <a:buNone/>
            </a:pPr>
            <a:r>
              <a:rPr lang="en-US" altLang="en-US" dirty="0">
                <a:solidFill>
                  <a:schemeClr val="bg1"/>
                </a:solidFill>
              </a:rPr>
              <a:t>The music staff meeting</a:t>
            </a:r>
          </a:p>
          <a:p>
            <a:pPr>
              <a:lnSpc>
                <a:spcPct val="90000"/>
              </a:lnSpc>
            </a:pPr>
            <a:r>
              <a:rPr lang="en-US" altLang="en-US" dirty="0"/>
              <a:t>You’re nothing but treble.</a:t>
            </a:r>
          </a:p>
          <a:p>
            <a:pPr>
              <a:lnSpc>
                <a:spcPct val="90000"/>
              </a:lnSpc>
            </a:pPr>
            <a:r>
              <a:rPr lang="en-US" altLang="en-US" dirty="0">
                <a:solidFill>
                  <a:schemeClr val="bg1"/>
                </a:solidFill>
              </a:rPr>
              <a:t>All you do is bring us down</a:t>
            </a:r>
          </a:p>
          <a:p>
            <a:pPr>
              <a:lnSpc>
                <a:spcPct val="90000"/>
              </a:lnSpc>
            </a:pPr>
            <a:r>
              <a:rPr lang="en-US" altLang="en-US" dirty="0"/>
              <a:t>Everyone take notes.     </a:t>
            </a:r>
            <a:endParaRPr lang="en-US" altLang="en-US" dirty="0">
              <a:solidFill>
                <a:schemeClr val="bg1"/>
              </a:solidFill>
            </a:endParaRPr>
          </a:p>
        </p:txBody>
      </p:sp>
      <p:pic>
        <p:nvPicPr>
          <p:cNvPr id="3" name="Picture 2">
            <a:extLst>
              <a:ext uri="{FF2B5EF4-FFF2-40B4-BE49-F238E27FC236}">
                <a16:creationId xmlns:a16="http://schemas.microsoft.com/office/drawing/2014/main" id="{DA6C996E-3155-4BCC-8D7E-CDE3C3482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237" y="205739"/>
            <a:ext cx="3147060" cy="4921903"/>
          </a:xfrm>
          <a:prstGeom prst="rect">
            <a:avLst/>
          </a:prstGeom>
        </p:spPr>
      </p:pic>
    </p:spTree>
    <p:extLst>
      <p:ext uri="{BB962C8B-B14F-4D97-AF65-F5344CB8AC3E}">
        <p14:creationId xmlns:p14="http://schemas.microsoft.com/office/powerpoint/2010/main" val="3180613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baseline="30000" dirty="0" err="1">
                <a:solidFill>
                  <a:schemeClr val="bg1"/>
                </a:solidFill>
              </a:rPr>
              <a:t>Mtt</a:t>
            </a:r>
            <a:r>
              <a:rPr lang="en-US" altLang="en-US" baseline="30000" dirty="0">
                <a:solidFill>
                  <a:schemeClr val="bg1"/>
                </a:solidFill>
              </a:rPr>
              <a:t> 4.17 </a:t>
            </a:r>
            <a:r>
              <a:rPr lang="en-US" altLang="en-US" dirty="0">
                <a:solidFill>
                  <a:schemeClr val="bg1"/>
                </a:solidFill>
              </a:rPr>
              <a:t>Yeshua began proclaiming, “Turn from your sins to God, for the Kingdom of Heaven is near!”</a:t>
            </a:r>
          </a:p>
          <a:p>
            <a:pPr marL="0" indent="0">
              <a:lnSpc>
                <a:spcPct val="90000"/>
              </a:lnSpc>
              <a:buNone/>
            </a:pPr>
            <a:r>
              <a:rPr lang="en-US" altLang="en-US" baseline="30000" dirty="0">
                <a:solidFill>
                  <a:schemeClr val="bg1"/>
                </a:solidFill>
              </a:rPr>
              <a:t>Ro.14.17-18</a:t>
            </a:r>
            <a:r>
              <a:rPr lang="en-US" altLang="en-US" dirty="0">
                <a:solidFill>
                  <a:schemeClr val="bg1"/>
                </a:solidFill>
              </a:rPr>
              <a:t> The Kingdom of God is… righteousness, shalom and joy in the </a:t>
            </a:r>
            <a:r>
              <a:rPr lang="en-US" altLang="en-US" dirty="0" err="1">
                <a:solidFill>
                  <a:schemeClr val="bg1"/>
                </a:solidFill>
              </a:rPr>
              <a:t>Ruach</a:t>
            </a:r>
            <a:r>
              <a:rPr lang="en-US" altLang="en-US" dirty="0">
                <a:solidFill>
                  <a:schemeClr val="bg1"/>
                </a:solidFill>
              </a:rPr>
              <a:t> </a:t>
            </a:r>
            <a:r>
              <a:rPr lang="en-US" altLang="en-US" dirty="0" err="1">
                <a:solidFill>
                  <a:schemeClr val="bg1"/>
                </a:solidFill>
              </a:rPr>
              <a:t>HaKodesh</a:t>
            </a:r>
            <a:r>
              <a:rPr lang="en-US" altLang="en-US" dirty="0">
                <a:solidFill>
                  <a:schemeClr val="bg1"/>
                </a:solidFill>
              </a:rPr>
              <a:t>. Anyone who serves the Messiah in this fashion both pleases God and wins the approval of other people.</a:t>
            </a:r>
          </a:p>
        </p:txBody>
      </p:sp>
    </p:spTree>
    <p:extLst>
      <p:ext uri="{BB962C8B-B14F-4D97-AF65-F5344CB8AC3E}">
        <p14:creationId xmlns:p14="http://schemas.microsoft.com/office/powerpoint/2010/main" val="990291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Historical perspective on these six foundational principles.</a:t>
            </a:r>
          </a:p>
          <a:p>
            <a:pPr marL="0" indent="0">
              <a:lnSpc>
                <a:spcPct val="90000"/>
              </a:lnSpc>
              <a:buNone/>
            </a:pPr>
            <a:endParaRPr lang="en-US" altLang="en-US" dirty="0"/>
          </a:p>
          <a:p>
            <a:pPr marL="0" indent="0">
              <a:lnSpc>
                <a:spcPct val="90000"/>
              </a:lnSpc>
              <a:buNone/>
            </a:pPr>
            <a:endParaRPr lang="en-US" altLang="en-US" dirty="0">
              <a:solidFill>
                <a:schemeClr val="bg1"/>
              </a:solidFill>
            </a:endParaRPr>
          </a:p>
          <a:p>
            <a:pPr marL="0" indent="0">
              <a:lnSpc>
                <a:spcPct val="90000"/>
              </a:lnSpc>
              <a:buNone/>
            </a:pPr>
            <a:r>
              <a:rPr lang="en-US" altLang="en-US" dirty="0">
                <a:solidFill>
                  <a:schemeClr val="bg1"/>
                </a:solidFill>
              </a:rPr>
              <a:t>There are ~2.4 billion Christians.</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1363224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21BF986E-1E4D-496D-8525-3FF610A6672F}"/>
              </a:ext>
            </a:extLst>
          </p:cNvPr>
          <p:cNvPicPr>
            <a:picLocks noChangeAspect="1"/>
          </p:cNvPicPr>
          <p:nvPr/>
        </p:nvPicPr>
        <p:blipFill>
          <a:blip r:embed="rId3"/>
          <a:stretch>
            <a:fillRect/>
          </a:stretch>
        </p:blipFill>
        <p:spPr>
          <a:xfrm>
            <a:off x="170571" y="229236"/>
            <a:ext cx="8395814" cy="3942714"/>
          </a:xfrm>
          <a:prstGeom prst="rect">
            <a:avLst/>
          </a:prstGeom>
        </p:spPr>
      </p:pic>
    </p:spTree>
    <p:extLst>
      <p:ext uri="{BB962C8B-B14F-4D97-AF65-F5344CB8AC3E}">
        <p14:creationId xmlns:p14="http://schemas.microsoft.com/office/powerpoint/2010/main" val="1962116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One hundred million Christians, of 2.4 billion, identify as Evangelicals.</a:t>
            </a:r>
          </a:p>
          <a:p>
            <a:pPr marL="0" indent="0">
              <a:lnSpc>
                <a:spcPct val="90000"/>
              </a:lnSpc>
              <a:buNone/>
            </a:pPr>
            <a:r>
              <a:rPr lang="en-US" altLang="en-US" dirty="0"/>
              <a:t>~25 million American identify as Evangelicals.  </a:t>
            </a:r>
            <a:endParaRPr lang="en-US" altLang="en-US" dirty="0">
              <a:solidFill>
                <a:schemeClr val="bg1"/>
              </a:solidFill>
            </a:endParaRPr>
          </a:p>
        </p:txBody>
      </p:sp>
    </p:spTree>
    <p:extLst>
      <p:ext uri="{BB962C8B-B14F-4D97-AF65-F5344CB8AC3E}">
        <p14:creationId xmlns:p14="http://schemas.microsoft.com/office/powerpoint/2010/main" val="3553741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dirty="0"/>
              <a:t>Protestantism was very different prior to the Evangelical Awakening. [1700’s] In the time of the Reformation [1500s] there were the Roman Catholic armies and the Protestant armies. There were also the Anabaptists and other various nonconforming groups of the so-called “Radical Reformation.”</a:t>
            </a:r>
            <a:endParaRPr lang="en-US" altLang="en-US" dirty="0">
              <a:solidFill>
                <a:schemeClr val="bg1"/>
              </a:solidFill>
            </a:endParaRPr>
          </a:p>
        </p:txBody>
      </p:sp>
    </p:spTree>
    <p:extLst>
      <p:ext uri="{BB962C8B-B14F-4D97-AF65-F5344CB8AC3E}">
        <p14:creationId xmlns:p14="http://schemas.microsoft.com/office/powerpoint/2010/main" val="2858244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The genius of evangelicalism introduced a personalization of the message of Messia</a:t>
            </a:r>
            <a:r>
              <a:rPr lang="en-US" altLang="en-US" dirty="0"/>
              <a:t>h.   Personal decision to follow Messiah.  Not institutional affiliation, although that is a concomitant. </a:t>
            </a:r>
          </a:p>
          <a:p>
            <a:pPr marL="0" indent="0">
              <a:lnSpc>
                <a:spcPct val="90000"/>
              </a:lnSpc>
              <a:buNone/>
            </a:pPr>
            <a:r>
              <a:rPr lang="en-US" altLang="en-US" dirty="0"/>
              <a:t>A very good innovation.</a:t>
            </a:r>
            <a:endParaRPr lang="en-US" altLang="en-US" dirty="0">
              <a:solidFill>
                <a:schemeClr val="bg1"/>
              </a:solidFill>
            </a:endParaRPr>
          </a:p>
        </p:txBody>
      </p:sp>
    </p:spTree>
    <p:extLst>
      <p:ext uri="{BB962C8B-B14F-4D97-AF65-F5344CB8AC3E}">
        <p14:creationId xmlns:p14="http://schemas.microsoft.com/office/powerpoint/2010/main" val="42120669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solidFill>
                  <a:schemeClr val="bg1"/>
                </a:solidFill>
              </a:rPr>
              <a:t>However, many scholars observe that evangelicalism is a salvation culture, not a Good News of Messiah culture.  </a:t>
            </a:r>
          </a:p>
          <a:p>
            <a:pPr marL="0" indent="0">
              <a:lnSpc>
                <a:spcPct val="90000"/>
              </a:lnSpc>
              <a:buNone/>
            </a:pPr>
            <a:r>
              <a:rPr lang="en-US" altLang="en-US" dirty="0"/>
              <a:t>“Believe and go to heaven” has no need for a restored Israel, a literal kingdom, the Torah going forth from Jerusalem, radical repentance, discipleship. </a:t>
            </a:r>
            <a:endParaRPr lang="en-US" altLang="en-US" dirty="0">
              <a:solidFill>
                <a:schemeClr val="bg1"/>
              </a:solidFill>
            </a:endParaRPr>
          </a:p>
        </p:txBody>
      </p:sp>
    </p:spTree>
    <p:extLst>
      <p:ext uri="{BB962C8B-B14F-4D97-AF65-F5344CB8AC3E}">
        <p14:creationId xmlns:p14="http://schemas.microsoft.com/office/powerpoint/2010/main" val="20972323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An encouraging example of evangelicalism done right, modified, having GREAT impact.</a:t>
            </a:r>
          </a:p>
        </p:txBody>
      </p:sp>
    </p:spTree>
    <p:extLst>
      <p:ext uri="{BB962C8B-B14F-4D97-AF65-F5344CB8AC3E}">
        <p14:creationId xmlns:p14="http://schemas.microsoft.com/office/powerpoint/2010/main" val="26934887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buNone/>
            </a:pPr>
            <a:r>
              <a:rPr lang="en-US" dirty="0"/>
              <a:t>Across Africa and Asia, millions of people in historically unengaged people groups are now in rapidly growing Disciple Making Movements. In 2000 there were 6 such movements, today there are now 1,035!</a:t>
            </a:r>
            <a:endParaRPr lang="en-US" altLang="en-US" dirty="0">
              <a:solidFill>
                <a:schemeClr val="bg1"/>
              </a:solidFill>
            </a:endParaRPr>
          </a:p>
        </p:txBody>
      </p:sp>
    </p:spTree>
    <p:extLst>
      <p:ext uri="{BB962C8B-B14F-4D97-AF65-F5344CB8AC3E}">
        <p14:creationId xmlns:p14="http://schemas.microsoft.com/office/powerpoint/2010/main" val="1735860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buNone/>
            </a:pPr>
            <a:r>
              <a:rPr lang="en-US" dirty="0"/>
              <a:t>Across Africa and Asia many thousands of former Muslim clerics have left Islam to become fearless disciples of Messiah. On average, using data from The Status of Global Christianity, between 2000 to 2020, (7,300 days):</a:t>
            </a:r>
            <a:endParaRPr lang="en-US" altLang="en-US" dirty="0">
              <a:solidFill>
                <a:schemeClr val="bg1"/>
              </a:solidFill>
            </a:endParaRPr>
          </a:p>
        </p:txBody>
      </p:sp>
    </p:spTree>
    <p:extLst>
      <p:ext uri="{BB962C8B-B14F-4D97-AF65-F5344CB8AC3E}">
        <p14:creationId xmlns:p14="http://schemas.microsoft.com/office/powerpoint/2010/main" val="265134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350837" y="361950"/>
            <a:ext cx="8001000" cy="472440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pic>
        <p:nvPicPr>
          <p:cNvPr id="1026" name="Picture 2">
            <a:extLst>
              <a:ext uri="{FF2B5EF4-FFF2-40B4-BE49-F238E27FC236}">
                <a16:creationId xmlns:a16="http://schemas.microsoft.com/office/drawing/2014/main" id="{5D53D9D8-3921-44CD-81C3-C01BD280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7" y="392974"/>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27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r>
              <a:rPr lang="en-US" dirty="0"/>
              <a:t>Africa had 37,825 new Messiah Followers every day over the last 20 years</a:t>
            </a:r>
          </a:p>
          <a:p>
            <a:r>
              <a:rPr lang="en-US" dirty="0"/>
              <a:t>Latin America had 16,988</a:t>
            </a:r>
          </a:p>
          <a:p>
            <a:r>
              <a:rPr lang="en-US" dirty="0"/>
              <a:t>Asia had 13,443</a:t>
            </a:r>
          </a:p>
          <a:p>
            <a:r>
              <a:rPr lang="en-US" dirty="0"/>
              <a:t>North America had 1,999</a:t>
            </a:r>
          </a:p>
          <a:p>
            <a:r>
              <a:rPr lang="en-US" dirty="0"/>
              <a:t>Oceania had 473</a:t>
            </a:r>
          </a:p>
          <a:p>
            <a:r>
              <a:rPr lang="en-US" dirty="0"/>
              <a:t>Europe had 8</a:t>
            </a:r>
          </a:p>
          <a:p>
            <a:r>
              <a:rPr lang="en-US" dirty="0"/>
              <a:t>[ </a:t>
            </a:r>
            <a:r>
              <a:rPr lang="en-US" dirty="0">
                <a:hlinkClick r:id="rId3"/>
              </a:rPr>
              <a:t>Source: Christian Post</a:t>
            </a:r>
            <a:r>
              <a:rPr lang="en-US" dirty="0"/>
              <a:t>]</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95754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dirty="0"/>
              <a:t>What is it that the congregations of the Global South are doing that makes so much difference?</a:t>
            </a:r>
          </a:p>
          <a:p>
            <a:pPr marL="0" indent="0">
              <a:lnSpc>
                <a:spcPct val="90000"/>
              </a:lnSpc>
              <a:buNone/>
            </a:pPr>
            <a:r>
              <a:rPr lang="en-US" b="1" dirty="0"/>
              <a:t>1.  </a:t>
            </a:r>
            <a:r>
              <a:rPr lang="en-US" dirty="0"/>
              <a:t>Abundant, and Bold Prayer</a:t>
            </a:r>
          </a:p>
          <a:p>
            <a:pPr marL="0" indent="0">
              <a:lnSpc>
                <a:spcPct val="90000"/>
              </a:lnSpc>
              <a:buNone/>
            </a:pPr>
            <a:r>
              <a:rPr lang="en-US" dirty="0"/>
              <a:t>2.  </a:t>
            </a:r>
            <a:r>
              <a:rPr lang="en-US" dirty="0">
                <a:solidFill>
                  <a:srgbClr val="FFFF99"/>
                </a:solidFill>
              </a:rPr>
              <a:t>Discipling to Conversion</a:t>
            </a:r>
          </a:p>
          <a:p>
            <a:pPr marL="0" indent="0">
              <a:lnSpc>
                <a:spcPct val="90000"/>
              </a:lnSpc>
              <a:buNone/>
            </a:pPr>
            <a:r>
              <a:rPr lang="en-US" dirty="0"/>
              <a:t>3.  Obedience-Based Discipleship</a:t>
            </a:r>
          </a:p>
          <a:p>
            <a:pPr marL="0" indent="0">
              <a:lnSpc>
                <a:spcPct val="90000"/>
              </a:lnSpc>
              <a:buNone/>
            </a:pPr>
            <a:r>
              <a:rPr lang="en-US" b="1" dirty="0"/>
              <a:t>4.  </a:t>
            </a:r>
            <a:r>
              <a:rPr lang="en-US" dirty="0"/>
              <a:t>Empowering Ordinary People for Ministry</a:t>
            </a:r>
            <a:endParaRPr lang="en-US" altLang="en-US" dirty="0">
              <a:solidFill>
                <a:schemeClr val="bg1"/>
              </a:solidFill>
            </a:endParaRPr>
          </a:p>
        </p:txBody>
      </p:sp>
    </p:spTree>
    <p:extLst>
      <p:ext uri="{BB962C8B-B14F-4D97-AF65-F5344CB8AC3E}">
        <p14:creationId xmlns:p14="http://schemas.microsoft.com/office/powerpoint/2010/main" val="3017290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5.  Make Replicating Disciples, not Converts</a:t>
            </a:r>
          </a:p>
          <a:p>
            <a:pPr marL="0" indent="0">
              <a:lnSpc>
                <a:spcPct val="90000"/>
              </a:lnSpc>
              <a:buNone/>
            </a:pPr>
            <a:r>
              <a:rPr lang="en-US" dirty="0"/>
              <a:t>6.  Never Ending </a:t>
            </a:r>
            <a:r>
              <a:rPr lang="en-US"/>
              <a:t>Leadership Training </a:t>
            </a:r>
            <a:r>
              <a:rPr lang="en-US" dirty="0"/>
              <a:t>for All</a:t>
            </a:r>
            <a:endParaRPr lang="en-US" altLang="en-US" dirty="0">
              <a:solidFill>
                <a:schemeClr val="bg1"/>
              </a:solidFill>
            </a:endParaRPr>
          </a:p>
        </p:txBody>
      </p:sp>
    </p:spTree>
    <p:extLst>
      <p:ext uri="{BB962C8B-B14F-4D97-AF65-F5344CB8AC3E}">
        <p14:creationId xmlns:p14="http://schemas.microsoft.com/office/powerpoint/2010/main" val="2818281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Grow Conference Chris Hodges</a:t>
            </a:r>
          </a:p>
        </p:txBody>
      </p:sp>
      <p:pic>
        <p:nvPicPr>
          <p:cNvPr id="3" name="Picture 2">
            <a:extLst>
              <a:ext uri="{FF2B5EF4-FFF2-40B4-BE49-F238E27FC236}">
                <a16:creationId xmlns:a16="http://schemas.microsoft.com/office/drawing/2014/main" id="{BD418E2E-94BF-4FB3-B445-8AFB55DA6B8A}"/>
              </a:ext>
            </a:extLst>
          </p:cNvPr>
          <p:cNvPicPr>
            <a:picLocks noChangeAspect="1"/>
          </p:cNvPicPr>
          <p:nvPr/>
        </p:nvPicPr>
        <p:blipFill>
          <a:blip r:embed="rId3"/>
          <a:stretch>
            <a:fillRect/>
          </a:stretch>
        </p:blipFill>
        <p:spPr>
          <a:xfrm>
            <a:off x="263635" y="798638"/>
            <a:ext cx="8229600" cy="3799840"/>
          </a:xfrm>
          <a:prstGeom prst="rect">
            <a:avLst/>
          </a:prstGeom>
        </p:spPr>
      </p:pic>
    </p:spTree>
    <p:extLst>
      <p:ext uri="{BB962C8B-B14F-4D97-AF65-F5344CB8AC3E}">
        <p14:creationId xmlns:p14="http://schemas.microsoft.com/office/powerpoint/2010/main" val="41537342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graphicFrame>
        <p:nvGraphicFramePr>
          <p:cNvPr id="2" name="Table 2">
            <a:extLst>
              <a:ext uri="{FF2B5EF4-FFF2-40B4-BE49-F238E27FC236}">
                <a16:creationId xmlns:a16="http://schemas.microsoft.com/office/drawing/2014/main" id="{9769FD7A-2951-46CA-98CE-5F02792035CA}"/>
              </a:ext>
            </a:extLst>
          </p:cNvPr>
          <p:cNvGraphicFramePr>
            <a:graphicFrameLocks noGrp="1"/>
          </p:cNvGraphicFramePr>
          <p:nvPr/>
        </p:nvGraphicFramePr>
        <p:xfrm>
          <a:off x="274638" y="209550"/>
          <a:ext cx="8077200" cy="4732020"/>
        </p:xfrm>
        <a:graphic>
          <a:graphicData uri="http://schemas.openxmlformats.org/drawingml/2006/table">
            <a:tbl>
              <a:tblPr firstRow="1" bandRow="1">
                <a:tableStyleId>{5C22544A-7EE6-4342-B048-85BDC9FD1C3A}</a:tableStyleId>
              </a:tblPr>
              <a:tblGrid>
                <a:gridCol w="1615440">
                  <a:extLst>
                    <a:ext uri="{9D8B030D-6E8A-4147-A177-3AD203B41FA5}">
                      <a16:colId xmlns:a16="http://schemas.microsoft.com/office/drawing/2014/main" val="1785544041"/>
                    </a:ext>
                  </a:extLst>
                </a:gridCol>
                <a:gridCol w="1615440">
                  <a:extLst>
                    <a:ext uri="{9D8B030D-6E8A-4147-A177-3AD203B41FA5}">
                      <a16:colId xmlns:a16="http://schemas.microsoft.com/office/drawing/2014/main" val="1711918817"/>
                    </a:ext>
                  </a:extLst>
                </a:gridCol>
                <a:gridCol w="1615440">
                  <a:extLst>
                    <a:ext uri="{9D8B030D-6E8A-4147-A177-3AD203B41FA5}">
                      <a16:colId xmlns:a16="http://schemas.microsoft.com/office/drawing/2014/main" val="1773502260"/>
                    </a:ext>
                  </a:extLst>
                </a:gridCol>
                <a:gridCol w="1615440">
                  <a:extLst>
                    <a:ext uri="{9D8B030D-6E8A-4147-A177-3AD203B41FA5}">
                      <a16:colId xmlns:a16="http://schemas.microsoft.com/office/drawing/2014/main" val="1918637780"/>
                    </a:ext>
                  </a:extLst>
                </a:gridCol>
                <a:gridCol w="1615440">
                  <a:extLst>
                    <a:ext uri="{9D8B030D-6E8A-4147-A177-3AD203B41FA5}">
                      <a16:colId xmlns:a16="http://schemas.microsoft.com/office/drawing/2014/main" val="3849816345"/>
                    </a:ext>
                  </a:extLst>
                </a:gridCol>
              </a:tblGrid>
              <a:tr h="1181100">
                <a:tc>
                  <a:txBody>
                    <a:bodyPr/>
                    <a:lstStyle/>
                    <a:p>
                      <a:r>
                        <a:rPr lang="en-US" dirty="0"/>
                        <a:t>Lost people reborn</a:t>
                      </a:r>
                    </a:p>
                  </a:txBody>
                  <a:tcPr>
                    <a:noFill/>
                  </a:tcPr>
                </a:tc>
                <a:tc>
                  <a:txBody>
                    <a:bodyPr/>
                    <a:lstStyle/>
                    <a:p>
                      <a:r>
                        <a:rPr lang="en-US" dirty="0"/>
                        <a:t>Cup of </a:t>
                      </a:r>
                      <a:r>
                        <a:rPr lang="en-US" dirty="0" err="1"/>
                        <a:t>Sanctifica-tion</a:t>
                      </a:r>
                      <a:endParaRPr lang="en-US" dirty="0"/>
                    </a:p>
                  </a:txBody>
                  <a:tcPr>
                    <a:noFill/>
                  </a:tcPr>
                </a:tc>
                <a:tc>
                  <a:txBody>
                    <a:bodyPr/>
                    <a:lstStyle/>
                    <a:p>
                      <a:r>
                        <a:rPr lang="en-US" dirty="0"/>
                        <a:t>Know G-d</a:t>
                      </a:r>
                    </a:p>
                  </a:txBody>
                  <a:tcPr>
                    <a:noFill/>
                  </a:tcPr>
                </a:tc>
                <a:tc>
                  <a:txBody>
                    <a:bodyPr/>
                    <a:lstStyle/>
                    <a:p>
                      <a:r>
                        <a:rPr lang="en-US" dirty="0" err="1"/>
                        <a:t>Yokhanan</a:t>
                      </a:r>
                      <a:r>
                        <a:rPr lang="en-US" dirty="0"/>
                        <a:t>/ John</a:t>
                      </a:r>
                    </a:p>
                    <a:p>
                      <a:r>
                        <a:rPr lang="en-US" dirty="0"/>
                        <a:t>Lion</a:t>
                      </a:r>
                    </a:p>
                  </a:txBody>
                  <a:tcPr>
                    <a:noFill/>
                  </a:tcPr>
                </a:tc>
                <a:tc>
                  <a:txBody>
                    <a:bodyPr/>
                    <a:lstStyle/>
                    <a:p>
                      <a:r>
                        <a:rPr lang="en-US" dirty="0"/>
                        <a:t>Main service</a:t>
                      </a:r>
                    </a:p>
                  </a:txBody>
                  <a:tcPr>
                    <a:noFill/>
                  </a:tcPr>
                </a:tc>
                <a:extLst>
                  <a:ext uri="{0D108BD9-81ED-4DB2-BD59-A6C34878D82A}">
                    <a16:rowId xmlns:a16="http://schemas.microsoft.com/office/drawing/2014/main" val="3730628518"/>
                  </a:ext>
                </a:extLst>
              </a:tr>
              <a:tr h="1181100">
                <a:tc>
                  <a:txBody>
                    <a:bodyPr/>
                    <a:lstStyle/>
                    <a:p>
                      <a:r>
                        <a:rPr lang="en-US" dirty="0">
                          <a:solidFill>
                            <a:schemeClr val="bg1"/>
                          </a:solidFill>
                        </a:rPr>
                        <a:t>Reborn people healed</a:t>
                      </a:r>
                    </a:p>
                  </a:txBody>
                  <a:tcPr>
                    <a:noFill/>
                  </a:tcPr>
                </a:tc>
                <a:tc>
                  <a:txBody>
                    <a:bodyPr/>
                    <a:lstStyle/>
                    <a:p>
                      <a:r>
                        <a:rPr lang="en-US" dirty="0">
                          <a:solidFill>
                            <a:schemeClr val="bg1"/>
                          </a:solidFill>
                        </a:rPr>
                        <a:t>Cup of judgment</a:t>
                      </a:r>
                    </a:p>
                  </a:txBody>
                  <a:tcPr>
                    <a:noFill/>
                  </a:tcPr>
                </a:tc>
                <a:tc>
                  <a:txBody>
                    <a:bodyPr/>
                    <a:lstStyle/>
                    <a:p>
                      <a:r>
                        <a:rPr lang="en-US" dirty="0">
                          <a:solidFill>
                            <a:schemeClr val="bg1"/>
                          </a:solidFill>
                        </a:rPr>
                        <a:t>Find Freedom</a:t>
                      </a:r>
                    </a:p>
                    <a:p>
                      <a:r>
                        <a:rPr lang="en-US" dirty="0">
                          <a:solidFill>
                            <a:schemeClr val="bg1"/>
                          </a:solidFill>
                        </a:rPr>
                        <a:t>Emotionally</a:t>
                      </a:r>
                    </a:p>
                    <a:p>
                      <a:r>
                        <a:rPr lang="en-US" dirty="0">
                          <a:solidFill>
                            <a:schemeClr val="bg1"/>
                          </a:solidFill>
                        </a:rPr>
                        <a:t>Jewishly</a:t>
                      </a:r>
                    </a:p>
                  </a:txBody>
                  <a:tcPr>
                    <a:noFill/>
                  </a:tcPr>
                </a:tc>
                <a:tc>
                  <a:txBody>
                    <a:bodyPr/>
                    <a:lstStyle/>
                    <a:p>
                      <a:r>
                        <a:rPr lang="en-US" dirty="0">
                          <a:solidFill>
                            <a:schemeClr val="bg1"/>
                          </a:solidFill>
                        </a:rPr>
                        <a:t>Luke</a:t>
                      </a:r>
                    </a:p>
                    <a:p>
                      <a:r>
                        <a:rPr lang="en-US" dirty="0">
                          <a:solidFill>
                            <a:schemeClr val="bg1"/>
                          </a:solidFill>
                        </a:rPr>
                        <a:t>Man</a:t>
                      </a:r>
                    </a:p>
                  </a:txBody>
                  <a:tcPr>
                    <a:noFill/>
                  </a:tcPr>
                </a:tc>
                <a:tc>
                  <a:txBody>
                    <a:bodyPr/>
                    <a:lstStyle/>
                    <a:p>
                      <a:r>
                        <a:rPr lang="en-US" dirty="0">
                          <a:solidFill>
                            <a:schemeClr val="bg1"/>
                          </a:solidFill>
                        </a:rPr>
                        <a:t>Home groups</a:t>
                      </a:r>
                    </a:p>
                  </a:txBody>
                  <a:tcPr>
                    <a:noFill/>
                  </a:tcPr>
                </a:tc>
                <a:extLst>
                  <a:ext uri="{0D108BD9-81ED-4DB2-BD59-A6C34878D82A}">
                    <a16:rowId xmlns:a16="http://schemas.microsoft.com/office/drawing/2014/main" val="1923767649"/>
                  </a:ext>
                </a:extLst>
              </a:tr>
              <a:tr h="1181100">
                <a:tc>
                  <a:txBody>
                    <a:bodyPr/>
                    <a:lstStyle/>
                    <a:p>
                      <a:r>
                        <a:rPr lang="en-US" sz="1800" kern="1200" dirty="0">
                          <a:solidFill>
                            <a:schemeClr val="bg1"/>
                          </a:solidFill>
                          <a:latin typeface="+mn-lt"/>
                          <a:ea typeface="+mn-ea"/>
                          <a:cs typeface="+mn-cs"/>
                        </a:rPr>
                        <a:t>Healed people trained</a:t>
                      </a:r>
                    </a:p>
                  </a:txBody>
                  <a:tcPr>
                    <a:noFill/>
                  </a:tcPr>
                </a:tc>
                <a:tc>
                  <a:txBody>
                    <a:bodyPr/>
                    <a:lstStyle/>
                    <a:p>
                      <a:r>
                        <a:rPr lang="en-US" dirty="0">
                          <a:solidFill>
                            <a:schemeClr val="bg1"/>
                          </a:solidFill>
                        </a:rPr>
                        <a:t>Cup of Redemption</a:t>
                      </a:r>
                    </a:p>
                  </a:txBody>
                  <a:tcPr>
                    <a:noFill/>
                  </a:tcPr>
                </a:tc>
                <a:tc>
                  <a:txBody>
                    <a:bodyPr/>
                    <a:lstStyle/>
                    <a:p>
                      <a:r>
                        <a:rPr lang="en-US" dirty="0">
                          <a:solidFill>
                            <a:schemeClr val="bg1"/>
                          </a:solidFill>
                        </a:rPr>
                        <a:t>Discover Develop your calling</a:t>
                      </a:r>
                    </a:p>
                  </a:txBody>
                  <a:tcPr>
                    <a:noFill/>
                  </a:tcPr>
                </a:tc>
                <a:tc>
                  <a:txBody>
                    <a:bodyPr/>
                    <a:lstStyle/>
                    <a:p>
                      <a:r>
                        <a:rPr lang="en-US" dirty="0">
                          <a:solidFill>
                            <a:schemeClr val="bg1"/>
                          </a:solidFill>
                        </a:rPr>
                        <a:t>Matthew</a:t>
                      </a:r>
                    </a:p>
                    <a:p>
                      <a:r>
                        <a:rPr lang="en-US" dirty="0">
                          <a:solidFill>
                            <a:schemeClr val="bg1"/>
                          </a:solidFill>
                        </a:rPr>
                        <a:t>Eagle</a:t>
                      </a:r>
                    </a:p>
                  </a:txBody>
                  <a:tcPr>
                    <a:noFill/>
                  </a:tcPr>
                </a:tc>
                <a:tc>
                  <a:txBody>
                    <a:bodyPr/>
                    <a:lstStyle/>
                    <a:p>
                      <a:r>
                        <a:rPr lang="en-US" dirty="0">
                          <a:solidFill>
                            <a:schemeClr val="bg1"/>
                          </a:solidFill>
                        </a:rPr>
                        <a:t>Training</a:t>
                      </a:r>
                    </a:p>
                  </a:txBody>
                  <a:tcPr>
                    <a:noFill/>
                  </a:tcPr>
                </a:tc>
                <a:extLst>
                  <a:ext uri="{0D108BD9-81ED-4DB2-BD59-A6C34878D82A}">
                    <a16:rowId xmlns:a16="http://schemas.microsoft.com/office/drawing/2014/main" val="1616907587"/>
                  </a:ext>
                </a:extLst>
              </a:tr>
              <a:tr h="1181100">
                <a:tc>
                  <a:txBody>
                    <a:bodyPr/>
                    <a:lstStyle/>
                    <a:p>
                      <a:r>
                        <a:rPr lang="en-US" dirty="0">
                          <a:solidFill>
                            <a:schemeClr val="bg1"/>
                          </a:solidFill>
                        </a:rPr>
                        <a:t>Trained people mobilized</a:t>
                      </a:r>
                    </a:p>
                  </a:txBody>
                  <a:tcPr>
                    <a:noFill/>
                  </a:tcPr>
                </a:tc>
                <a:tc>
                  <a:txBody>
                    <a:bodyPr/>
                    <a:lstStyle/>
                    <a:p>
                      <a:r>
                        <a:rPr lang="en-US" dirty="0">
                          <a:solidFill>
                            <a:schemeClr val="bg1"/>
                          </a:solidFill>
                        </a:rPr>
                        <a:t>Cup of fulfilment</a:t>
                      </a:r>
                    </a:p>
                  </a:txBody>
                  <a:tcPr>
                    <a:noFill/>
                  </a:tcPr>
                </a:tc>
                <a:tc>
                  <a:txBody>
                    <a:bodyPr/>
                    <a:lstStyle/>
                    <a:p>
                      <a:r>
                        <a:rPr lang="en-US" dirty="0">
                          <a:solidFill>
                            <a:schemeClr val="bg1"/>
                          </a:solidFill>
                        </a:rPr>
                        <a:t>Make a Difference</a:t>
                      </a:r>
                    </a:p>
                  </a:txBody>
                  <a:tcPr>
                    <a:noFill/>
                  </a:tcPr>
                </a:tc>
                <a:tc>
                  <a:txBody>
                    <a:bodyPr/>
                    <a:lstStyle/>
                    <a:p>
                      <a:r>
                        <a:rPr lang="en-US" dirty="0">
                          <a:solidFill>
                            <a:schemeClr val="bg1"/>
                          </a:solidFill>
                        </a:rPr>
                        <a:t>Mark</a:t>
                      </a:r>
                    </a:p>
                    <a:p>
                      <a:r>
                        <a:rPr lang="en-US" dirty="0">
                          <a:solidFill>
                            <a:schemeClr val="bg1"/>
                          </a:solidFill>
                        </a:rPr>
                        <a:t>Ox: plow or sacrifice</a:t>
                      </a:r>
                    </a:p>
                  </a:txBody>
                  <a:tcPr>
                    <a:noFill/>
                  </a:tcPr>
                </a:tc>
                <a:tc>
                  <a:txBody>
                    <a:bodyPr/>
                    <a:lstStyle/>
                    <a:p>
                      <a:r>
                        <a:rPr lang="en-US" dirty="0">
                          <a:solidFill>
                            <a:schemeClr val="bg1"/>
                          </a:solidFill>
                        </a:rPr>
                        <a:t>Dream team</a:t>
                      </a:r>
                    </a:p>
                  </a:txBody>
                  <a:tcPr>
                    <a:noFill/>
                  </a:tcPr>
                </a:tc>
                <a:extLst>
                  <a:ext uri="{0D108BD9-81ED-4DB2-BD59-A6C34878D82A}">
                    <a16:rowId xmlns:a16="http://schemas.microsoft.com/office/drawing/2014/main" val="3795821145"/>
                  </a:ext>
                </a:extLst>
              </a:tr>
            </a:tbl>
          </a:graphicData>
        </a:graphic>
      </p:graphicFrame>
    </p:spTree>
    <p:extLst>
      <p:ext uri="{BB962C8B-B14F-4D97-AF65-F5344CB8AC3E}">
        <p14:creationId xmlns:p14="http://schemas.microsoft.com/office/powerpoint/2010/main" val="3975087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Initial lessons</a:t>
            </a:r>
          </a:p>
          <a:p>
            <a:pPr marL="0" indent="0">
              <a:lnSpc>
                <a:spcPct val="90000"/>
              </a:lnSpc>
              <a:buNone/>
            </a:pPr>
            <a:r>
              <a:rPr lang="en-US" altLang="en-US" baseline="-25000" dirty="0">
                <a:solidFill>
                  <a:srgbClr val="FFFF99"/>
                </a:solidFill>
              </a:rPr>
              <a:t>1</a:t>
            </a:r>
            <a:r>
              <a:rPr lang="en-US" altLang="en-US" dirty="0">
                <a:solidFill>
                  <a:schemeClr val="bg1"/>
                </a:solidFill>
              </a:rPr>
              <a:t>turning from works that lead to death</a:t>
            </a:r>
          </a:p>
          <a:p>
            <a:pPr marL="0" indent="0">
              <a:lnSpc>
                <a:spcPct val="90000"/>
              </a:lnSpc>
              <a:buNone/>
            </a:pPr>
            <a:r>
              <a:rPr lang="en-US" altLang="en-US" dirty="0"/>
              <a:t>Do we have an ongoing spirit of repentance, of self examination, not morbidly, but hopefully, to CHANGE!</a:t>
            </a:r>
            <a:endParaRPr lang="en-US" altLang="en-US" dirty="0">
              <a:solidFill>
                <a:schemeClr val="bg1"/>
              </a:solidFill>
            </a:endParaRPr>
          </a:p>
        </p:txBody>
      </p:sp>
    </p:spTree>
    <p:extLst>
      <p:ext uri="{BB962C8B-B14F-4D97-AF65-F5344CB8AC3E}">
        <p14:creationId xmlns:p14="http://schemas.microsoft.com/office/powerpoint/2010/main" val="1780760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baseline="30000" dirty="0">
                <a:solidFill>
                  <a:schemeClr val="bg1"/>
                </a:solidFill>
              </a:rPr>
              <a:t>MJ 5.11-6.3</a:t>
            </a:r>
            <a:r>
              <a:rPr lang="en-US" altLang="en-US" dirty="0">
                <a:solidFill>
                  <a:schemeClr val="bg1"/>
                </a:solidFill>
              </a:rPr>
              <a:t> </a:t>
            </a:r>
            <a:r>
              <a:rPr lang="en-US" altLang="en-US" baseline="-25000" dirty="0">
                <a:solidFill>
                  <a:srgbClr val="FFFF99"/>
                </a:solidFill>
              </a:rPr>
              <a:t>2</a:t>
            </a:r>
            <a:r>
              <a:rPr lang="en-US" altLang="en-US" dirty="0">
                <a:solidFill>
                  <a:schemeClr val="bg1"/>
                </a:solidFill>
              </a:rPr>
              <a:t>trusting God, and </a:t>
            </a:r>
            <a:r>
              <a:rPr lang="en-US" altLang="en-US" baseline="-25000" dirty="0">
                <a:solidFill>
                  <a:srgbClr val="FFFF99"/>
                </a:solidFill>
              </a:rPr>
              <a:t>3</a:t>
            </a:r>
            <a:r>
              <a:rPr lang="en-US" altLang="en-US" dirty="0">
                <a:solidFill>
                  <a:schemeClr val="bg1"/>
                </a:solidFill>
              </a:rPr>
              <a:t>instruction about immersions, </a:t>
            </a:r>
            <a:r>
              <a:rPr lang="en-US" altLang="en-US" baseline="-25000" dirty="0">
                <a:solidFill>
                  <a:srgbClr val="FFFF99"/>
                </a:solidFill>
              </a:rPr>
              <a:t>4</a:t>
            </a:r>
            <a:r>
              <a:rPr lang="en-US" altLang="en-US" dirty="0">
                <a:solidFill>
                  <a:schemeClr val="bg1"/>
                </a:solidFill>
              </a:rPr>
              <a:t>s’mikhah, </a:t>
            </a:r>
            <a:r>
              <a:rPr lang="en-US" altLang="en-US" baseline="-25000" dirty="0">
                <a:solidFill>
                  <a:srgbClr val="FFFF99"/>
                </a:solidFill>
              </a:rPr>
              <a:t>5</a:t>
            </a:r>
            <a:r>
              <a:rPr lang="en-US" altLang="en-US" dirty="0">
                <a:solidFill>
                  <a:schemeClr val="bg1"/>
                </a:solidFill>
              </a:rPr>
              <a:t>the resurrection of the dead and </a:t>
            </a:r>
            <a:r>
              <a:rPr lang="en-US" altLang="en-US" baseline="-25000" dirty="0">
                <a:solidFill>
                  <a:srgbClr val="FFFF99"/>
                </a:solidFill>
              </a:rPr>
              <a:t>6</a:t>
            </a:r>
            <a:r>
              <a:rPr lang="en-US" altLang="en-US" dirty="0">
                <a:solidFill>
                  <a:schemeClr val="bg1"/>
                </a:solidFill>
              </a:rPr>
              <a:t>eternal punishment. And, God willing, this is what we will do.</a:t>
            </a:r>
          </a:p>
        </p:txBody>
      </p:sp>
    </p:spTree>
    <p:extLst>
      <p:ext uri="{BB962C8B-B14F-4D97-AF65-F5344CB8AC3E}">
        <p14:creationId xmlns:p14="http://schemas.microsoft.com/office/powerpoint/2010/main" val="15425322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A call to repentance.</a:t>
            </a:r>
          </a:p>
        </p:txBody>
      </p:sp>
    </p:spTree>
    <p:extLst>
      <p:ext uri="{BB962C8B-B14F-4D97-AF65-F5344CB8AC3E}">
        <p14:creationId xmlns:p14="http://schemas.microsoft.com/office/powerpoint/2010/main" val="3086542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7CAB6CE8-871D-4087-8453-11A70C21E8C8}"/>
              </a:ext>
            </a:extLst>
          </p:cNvPr>
          <p:cNvPicPr>
            <a:picLocks noChangeAspect="1"/>
          </p:cNvPicPr>
          <p:nvPr/>
        </p:nvPicPr>
        <p:blipFill rotWithShape="1">
          <a:blip r:embed="rId3">
            <a:extLst>
              <a:ext uri="{28A0092B-C50C-407E-A947-70E740481C1C}">
                <a14:useLocalDpi xmlns:a14="http://schemas.microsoft.com/office/drawing/2010/main" val="0"/>
              </a:ext>
            </a:extLst>
          </a:blip>
          <a:srcRect t="11481" b="75186"/>
          <a:stretch/>
        </p:blipFill>
        <p:spPr>
          <a:xfrm>
            <a:off x="274637" y="1200150"/>
            <a:ext cx="8185975" cy="2362200"/>
          </a:xfrm>
          <a:prstGeom prst="rect">
            <a:avLst/>
          </a:prstGeom>
        </p:spPr>
      </p:pic>
      <p:sp>
        <p:nvSpPr>
          <p:cNvPr id="4" name="Rectangle 3">
            <a:extLst>
              <a:ext uri="{FF2B5EF4-FFF2-40B4-BE49-F238E27FC236}">
                <a16:creationId xmlns:a16="http://schemas.microsoft.com/office/drawing/2014/main" id="{25C81762-551F-4794-9C6A-F2512313AF5A}"/>
              </a:ext>
            </a:extLst>
          </p:cNvPr>
          <p:cNvSpPr/>
          <p:nvPr/>
        </p:nvSpPr>
        <p:spPr bwMode="auto">
          <a:xfrm>
            <a:off x="2027238" y="2876550"/>
            <a:ext cx="6433374" cy="6858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429717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7CAB6CE8-871D-4087-8453-11A70C21E8C8}"/>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0741" b="58320"/>
          <a:stretch/>
        </p:blipFill>
        <p:spPr>
          <a:xfrm>
            <a:off x="434271" y="209551"/>
            <a:ext cx="8069966" cy="3820893"/>
          </a:xfrm>
          <a:prstGeom prst="rect">
            <a:avLst/>
          </a:prstGeom>
        </p:spPr>
      </p:pic>
    </p:spTree>
    <p:extLst>
      <p:ext uri="{BB962C8B-B14F-4D97-AF65-F5344CB8AC3E}">
        <p14:creationId xmlns:p14="http://schemas.microsoft.com/office/powerpoint/2010/main" val="381379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sz="2000" dirty="0">
                <a:hlinkClick r:id="rId3"/>
              </a:rPr>
              <a:t>https://www.ashasexualhealth.org/sex-in-the-time-of-covid-19/</a:t>
            </a:r>
            <a:endParaRPr lang="en-US" sz="2000" dirty="0"/>
          </a:p>
          <a:p>
            <a:pPr marL="0" indent="0">
              <a:lnSpc>
                <a:spcPct val="90000"/>
              </a:lnSpc>
              <a:buNone/>
            </a:pPr>
            <a:r>
              <a:rPr lang="en-US" altLang="en-US" dirty="0">
                <a:solidFill>
                  <a:schemeClr val="bg1"/>
                </a:solidFill>
              </a:rPr>
              <a:t>Recommendation from</a:t>
            </a:r>
          </a:p>
        </p:txBody>
      </p:sp>
      <p:pic>
        <p:nvPicPr>
          <p:cNvPr id="3" name="Picture 2">
            <a:extLst>
              <a:ext uri="{FF2B5EF4-FFF2-40B4-BE49-F238E27FC236}">
                <a16:creationId xmlns:a16="http://schemas.microsoft.com/office/drawing/2014/main" id="{BB69B75E-24D8-4D42-ACDF-415EAE615483}"/>
              </a:ext>
            </a:extLst>
          </p:cNvPr>
          <p:cNvPicPr>
            <a:picLocks noChangeAspect="1"/>
          </p:cNvPicPr>
          <p:nvPr/>
        </p:nvPicPr>
        <p:blipFill>
          <a:blip r:embed="rId4"/>
          <a:stretch>
            <a:fillRect/>
          </a:stretch>
        </p:blipFill>
        <p:spPr>
          <a:xfrm>
            <a:off x="617537" y="1504950"/>
            <a:ext cx="7723418" cy="3276600"/>
          </a:xfrm>
          <a:prstGeom prst="rect">
            <a:avLst/>
          </a:prstGeom>
        </p:spPr>
      </p:pic>
    </p:spTree>
    <p:extLst>
      <p:ext uri="{BB962C8B-B14F-4D97-AF65-F5344CB8AC3E}">
        <p14:creationId xmlns:p14="http://schemas.microsoft.com/office/powerpoint/2010/main" val="41147334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9F37D1A8-D595-443A-9A18-D42C7708EE6D}"/>
              </a:ext>
            </a:extLst>
          </p:cNvPr>
          <p:cNvSpPr>
            <a:spLocks noGrp="1" noChangeAspect="1" noChangeArrowheads="1"/>
          </p:cNvSpPr>
          <p:nvPr>
            <p:ph type="body" idx="1"/>
          </p:nvPr>
        </p:nvSpPr>
        <p:spPr bwMode="auto">
          <a:xfrm>
            <a:off x="274638" y="209550"/>
            <a:ext cx="822960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dirty="0"/>
              <a:t> </a:t>
            </a:r>
          </a:p>
        </p:txBody>
      </p:sp>
      <p:pic>
        <p:nvPicPr>
          <p:cNvPr id="5" name="Picture 4">
            <a:extLst>
              <a:ext uri="{FF2B5EF4-FFF2-40B4-BE49-F238E27FC236}">
                <a16:creationId xmlns:a16="http://schemas.microsoft.com/office/drawing/2014/main" id="{0094B273-88E7-42EE-A42E-0EBD2ED6A852}"/>
              </a:ext>
            </a:extLst>
          </p:cNvPr>
          <p:cNvPicPr>
            <a:picLocks noChangeAspect="1"/>
          </p:cNvPicPr>
          <p:nvPr/>
        </p:nvPicPr>
        <p:blipFill rotWithShape="1">
          <a:blip r:embed="rId3"/>
          <a:srcRect t="1602" b="39495"/>
          <a:stretch/>
        </p:blipFill>
        <p:spPr>
          <a:xfrm>
            <a:off x="1276207" y="361950"/>
            <a:ext cx="5856430" cy="4781549"/>
          </a:xfrm>
          <a:prstGeom prst="rect">
            <a:avLst/>
          </a:prstGeom>
        </p:spPr>
      </p:pic>
    </p:spTree>
    <p:extLst>
      <p:ext uri="{BB962C8B-B14F-4D97-AF65-F5344CB8AC3E}">
        <p14:creationId xmlns:p14="http://schemas.microsoft.com/office/powerpoint/2010/main" val="1757370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9F37D1A8-D595-443A-9A18-D42C7708EE6D}"/>
              </a:ext>
            </a:extLst>
          </p:cNvPr>
          <p:cNvSpPr>
            <a:spLocks noGrp="1" noChangeAspect="1" noChangeArrowheads="1"/>
          </p:cNvSpPr>
          <p:nvPr>
            <p:ph type="body" idx="1"/>
          </p:nvPr>
        </p:nvSpPr>
        <p:spPr bwMode="auto">
          <a:xfrm>
            <a:off x="274638" y="209550"/>
            <a:ext cx="822960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dirty="0"/>
              <a:t> </a:t>
            </a:r>
          </a:p>
        </p:txBody>
      </p:sp>
      <p:pic>
        <p:nvPicPr>
          <p:cNvPr id="5" name="Picture 4">
            <a:extLst>
              <a:ext uri="{FF2B5EF4-FFF2-40B4-BE49-F238E27FC236}">
                <a16:creationId xmlns:a16="http://schemas.microsoft.com/office/drawing/2014/main" id="{0094B273-88E7-42EE-A42E-0EBD2ED6A852}"/>
              </a:ext>
            </a:extLst>
          </p:cNvPr>
          <p:cNvPicPr>
            <a:picLocks noChangeAspect="1"/>
          </p:cNvPicPr>
          <p:nvPr/>
        </p:nvPicPr>
        <p:blipFill rotWithShape="1">
          <a:blip r:embed="rId3"/>
          <a:srcRect t="60373"/>
          <a:stretch/>
        </p:blipFill>
        <p:spPr>
          <a:xfrm>
            <a:off x="427037" y="782720"/>
            <a:ext cx="7872146" cy="4323930"/>
          </a:xfrm>
          <a:prstGeom prst="rect">
            <a:avLst/>
          </a:prstGeom>
        </p:spPr>
      </p:pic>
    </p:spTree>
    <p:extLst>
      <p:ext uri="{BB962C8B-B14F-4D97-AF65-F5344CB8AC3E}">
        <p14:creationId xmlns:p14="http://schemas.microsoft.com/office/powerpoint/2010/main" val="1453154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endParaRPr lang="en-US" altLang="en-US" dirty="0">
              <a:solidFill>
                <a:schemeClr val="bg1"/>
              </a:solidFill>
            </a:endParaRPr>
          </a:p>
          <a:p>
            <a:pPr marL="0" indent="0" algn="ctr">
              <a:lnSpc>
                <a:spcPct val="90000"/>
              </a:lnSpc>
              <a:buNone/>
            </a:pPr>
            <a:r>
              <a:rPr lang="en-US" altLang="en-US" dirty="0">
                <a:solidFill>
                  <a:schemeClr val="bg1"/>
                </a:solidFill>
              </a:rPr>
              <a:t>An grievous example of our cultural degeneration</a:t>
            </a:r>
          </a:p>
        </p:txBody>
      </p:sp>
    </p:spTree>
    <p:extLst>
      <p:ext uri="{BB962C8B-B14F-4D97-AF65-F5344CB8AC3E}">
        <p14:creationId xmlns:p14="http://schemas.microsoft.com/office/powerpoint/2010/main" val="3009812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The social media giant Facebook blocked a New York rabbi for teaching a class that uses Torah to help explain the spiritual dimensions of the coronavirus pandemic.</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1267612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sz="2400" dirty="0">
                <a:solidFill>
                  <a:schemeClr val="bg1"/>
                </a:solidFill>
              </a:rPr>
              <a:t>By Ezra Stone, United with Israel </a:t>
            </a:r>
          </a:p>
          <a:p>
            <a:pPr marL="0" indent="0">
              <a:lnSpc>
                <a:spcPct val="90000"/>
              </a:lnSpc>
              <a:buNone/>
            </a:pPr>
            <a:r>
              <a:rPr lang="en-US" altLang="en-US" dirty="0">
                <a:solidFill>
                  <a:schemeClr val="bg1"/>
                </a:solidFill>
              </a:rPr>
              <a:t>The class, explained the rabbi, discusses how “the Holy Temple in Jerusalem was destroyed because of hatred for one another,” exploring the Talmudic concept that equates “hatred to the three cardinal sins: idolatry, adultery, murder.”</a:t>
            </a:r>
          </a:p>
        </p:txBody>
      </p:sp>
    </p:spTree>
    <p:extLst>
      <p:ext uri="{BB962C8B-B14F-4D97-AF65-F5344CB8AC3E}">
        <p14:creationId xmlns:p14="http://schemas.microsoft.com/office/powerpoint/2010/main" val="17950632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dirty="0">
                <a:solidFill>
                  <a:schemeClr val="bg1"/>
                </a:solidFill>
              </a:rPr>
              <a:t>“Expansive, unconditional love will lead to the Redemption, the rebuilding of the Temple, and the end to all ailments and illnesses, including COVID-19,” added the rabbi, noting, “This is one of our most basic beliefs, found in our holy Torah. So yes, the cure for coronavirus is in fact in the Torah!”</a:t>
            </a:r>
          </a:p>
        </p:txBody>
      </p:sp>
    </p:spTree>
    <p:extLst>
      <p:ext uri="{BB962C8B-B14F-4D97-AF65-F5344CB8AC3E}">
        <p14:creationId xmlns:p14="http://schemas.microsoft.com/office/powerpoint/2010/main" val="2884938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Facebook blocked this teaching:</a:t>
            </a:r>
          </a:p>
          <a:p>
            <a:pPr marL="0" indent="0">
              <a:lnSpc>
                <a:spcPct val="90000"/>
              </a:lnSpc>
              <a:buNone/>
            </a:pPr>
            <a:r>
              <a:rPr lang="en-US" altLang="en-US" dirty="0">
                <a:solidFill>
                  <a:schemeClr val="bg1"/>
                </a:solidFill>
              </a:rPr>
              <a:t>“Expansive, unconditional love will lead to the Redemption, the rebuilding of the Temple, and the end to all ailments and illnesses, including COVID-19,”</a:t>
            </a:r>
          </a:p>
        </p:txBody>
      </p:sp>
    </p:spTree>
    <p:extLst>
      <p:ext uri="{BB962C8B-B14F-4D97-AF65-F5344CB8AC3E}">
        <p14:creationId xmlns:p14="http://schemas.microsoft.com/office/powerpoint/2010/main" val="27247372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An encouraging thank you note:</a:t>
            </a:r>
          </a:p>
        </p:txBody>
      </p:sp>
    </p:spTree>
    <p:extLst>
      <p:ext uri="{BB962C8B-B14F-4D97-AF65-F5344CB8AC3E}">
        <p14:creationId xmlns:p14="http://schemas.microsoft.com/office/powerpoint/2010/main" val="13786364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2880132" cy="4933950"/>
          </a:xfrm>
        </p:spPr>
        <p:txBody>
          <a:bodyPr>
            <a:normAutofit/>
          </a:bodyPr>
          <a:lstStyle/>
          <a:p>
            <a:pPr marL="0" indent="0">
              <a:lnSpc>
                <a:spcPct val="90000"/>
              </a:lnSpc>
              <a:buNone/>
            </a:pPr>
            <a:r>
              <a:rPr lang="en-US" altLang="en-US" dirty="0">
                <a:solidFill>
                  <a:schemeClr val="bg1"/>
                </a:solidFill>
              </a:rPr>
              <a:t> James and Sarah </a:t>
            </a:r>
            <a:r>
              <a:rPr lang="en-US" altLang="en-US" sz="3200" dirty="0" err="1">
                <a:solidFill>
                  <a:schemeClr val="bg1"/>
                </a:solidFill>
              </a:rPr>
              <a:t>Rebbavarapu</a:t>
            </a:r>
            <a:endParaRPr lang="en-US" altLang="en-US" sz="3200" dirty="0">
              <a:solidFill>
                <a:schemeClr val="bg1"/>
              </a:solidFill>
            </a:endParaRPr>
          </a:p>
          <a:p>
            <a:pPr marL="0" indent="0">
              <a:lnSpc>
                <a:spcPct val="90000"/>
              </a:lnSpc>
              <a:buNone/>
            </a:pPr>
            <a:r>
              <a:rPr lang="en-US" altLang="en-US" sz="3200" dirty="0"/>
              <a:t>Work with Operation Saturation</a:t>
            </a:r>
          </a:p>
          <a:p>
            <a:pPr marL="0" indent="0">
              <a:lnSpc>
                <a:spcPct val="90000"/>
              </a:lnSpc>
              <a:buNone/>
            </a:pPr>
            <a:r>
              <a:rPr lang="en-US" altLang="en-US" sz="3200" dirty="0">
                <a:solidFill>
                  <a:schemeClr val="bg1"/>
                </a:solidFill>
              </a:rPr>
              <a:t>Or HaOlam gave $1000 a few months ago</a:t>
            </a:r>
            <a:endParaRPr lang="en-US" altLang="en-US" dirty="0">
              <a:solidFill>
                <a:schemeClr val="bg1"/>
              </a:solidFill>
            </a:endParaRPr>
          </a:p>
        </p:txBody>
      </p:sp>
      <p:pic>
        <p:nvPicPr>
          <p:cNvPr id="3" name="Picture 2">
            <a:extLst>
              <a:ext uri="{FF2B5EF4-FFF2-40B4-BE49-F238E27FC236}">
                <a16:creationId xmlns:a16="http://schemas.microsoft.com/office/drawing/2014/main" id="{1A135A34-ADF9-41C6-B62D-C573D61E9B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96" t="20681" r="22224"/>
          <a:stretch/>
        </p:blipFill>
        <p:spPr>
          <a:xfrm>
            <a:off x="3154769" y="361950"/>
            <a:ext cx="5425668" cy="4648200"/>
          </a:xfrm>
          <a:prstGeom prst="rect">
            <a:avLst/>
          </a:prstGeom>
        </p:spPr>
      </p:pic>
    </p:spTree>
    <p:extLst>
      <p:ext uri="{BB962C8B-B14F-4D97-AF65-F5344CB8AC3E}">
        <p14:creationId xmlns:p14="http://schemas.microsoft.com/office/powerpoint/2010/main" val="546124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85000" lnSpcReduction="20000"/>
          </a:bodyPr>
          <a:lstStyle/>
          <a:p>
            <a:pPr marL="0" indent="0">
              <a:lnSpc>
                <a:spcPct val="90000"/>
              </a:lnSpc>
              <a:buNone/>
            </a:pPr>
            <a:r>
              <a:rPr lang="en-US" altLang="en-US" dirty="0">
                <a:solidFill>
                  <a:schemeClr val="bg1"/>
                </a:solidFill>
              </a:rPr>
              <a:t>Operation Saturation, India</a:t>
            </a:r>
          </a:p>
          <a:p>
            <a:pPr marL="0" indent="0">
              <a:lnSpc>
                <a:spcPct val="90000"/>
              </a:lnSpc>
              <a:buNone/>
            </a:pPr>
            <a:r>
              <a:rPr lang="en-US" dirty="0">
                <a:solidFill>
                  <a:srgbClr val="073763"/>
                </a:solidFill>
                <a:effectLst/>
                <a:latin typeface="arial" panose="020B0604020202020204" pitchFamily="34" charset="0"/>
              </a:rPr>
              <a:t>​</a:t>
            </a:r>
            <a:r>
              <a:rPr lang="en-US" dirty="0"/>
              <a:t>Dear OR </a:t>
            </a:r>
            <a:r>
              <a:rPr lang="en-US" dirty="0" err="1"/>
              <a:t>Haolam</a:t>
            </a:r>
            <a:r>
              <a:rPr lang="en-US" dirty="0"/>
              <a:t> Messianic Congregation, </a:t>
            </a:r>
            <a:br>
              <a:rPr lang="en-US" dirty="0"/>
            </a:br>
            <a:r>
              <a:rPr lang="en-US" dirty="0"/>
              <a:t>Wow, and thank you again! Your gift was put to good use, feeding two villages! We at Operation Saturation are so thankful that you gave to the rice relief project, and we wanted you to see the attached pictures.  These are specific pictures of what YOUR gifts made possible. (No one else is receiving these same pictures )</a:t>
            </a:r>
            <a:br>
              <a:rPr lang="en-US" dirty="0"/>
            </a:br>
            <a:endParaRPr lang="en-US" altLang="en-US" dirty="0">
              <a:solidFill>
                <a:schemeClr val="bg1"/>
              </a:solidFill>
            </a:endParaRPr>
          </a:p>
        </p:txBody>
      </p:sp>
    </p:spTree>
    <p:extLst>
      <p:ext uri="{BB962C8B-B14F-4D97-AF65-F5344CB8AC3E}">
        <p14:creationId xmlns:p14="http://schemas.microsoft.com/office/powerpoint/2010/main" val="195409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7AF73CA6-F2EA-450B-B55C-051FA6506A2C}"/>
              </a:ext>
            </a:extLst>
          </p:cNvPr>
          <p:cNvPicPr>
            <a:picLocks noChangeAspect="1"/>
          </p:cNvPicPr>
          <p:nvPr/>
        </p:nvPicPr>
        <p:blipFill>
          <a:blip r:embed="rId3"/>
          <a:stretch>
            <a:fillRect/>
          </a:stretch>
        </p:blipFill>
        <p:spPr>
          <a:xfrm>
            <a:off x="337005" y="361950"/>
            <a:ext cx="8384344" cy="4572000"/>
          </a:xfrm>
          <a:prstGeom prst="rect">
            <a:avLst/>
          </a:prstGeom>
        </p:spPr>
      </p:pic>
    </p:spTree>
    <p:extLst>
      <p:ext uri="{BB962C8B-B14F-4D97-AF65-F5344CB8AC3E}">
        <p14:creationId xmlns:p14="http://schemas.microsoft.com/office/powerpoint/2010/main" val="34393063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Since COVID-19 began its sweep across the globe, the partnership with our church network in South Asia has, in total, provided food relief to 24,112 vulnerable families. Your contribution was a part of that!</a:t>
            </a:r>
            <a:endParaRPr lang="en-US" altLang="en-US" dirty="0">
              <a:solidFill>
                <a:schemeClr val="bg1"/>
              </a:solidFill>
            </a:endParaRPr>
          </a:p>
        </p:txBody>
      </p:sp>
    </p:spTree>
    <p:extLst>
      <p:ext uri="{BB962C8B-B14F-4D97-AF65-F5344CB8AC3E}">
        <p14:creationId xmlns:p14="http://schemas.microsoft.com/office/powerpoint/2010/main" val="775798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dirty="0"/>
              <a:t>As promised in Isaiah 58:10, we have faith that these efforts to care for those in need will result in “light rising in the darkness until it shines as bright as noon”.  </a:t>
            </a:r>
            <a:r>
              <a:rPr lang="en-US" dirty="0">
                <a:solidFill>
                  <a:srgbClr val="FFFF99"/>
                </a:solidFill>
              </a:rPr>
              <a:t>We believe that hope and joy will be restored and that many eyes will be pointed towards the brightness of Yeshua!</a:t>
            </a:r>
            <a:br>
              <a:rPr lang="en-US" dirty="0">
                <a:solidFill>
                  <a:srgbClr val="FFFF99"/>
                </a:solidFill>
              </a:rPr>
            </a:br>
            <a:endParaRPr lang="en-US" altLang="en-US" dirty="0">
              <a:solidFill>
                <a:srgbClr val="FFFF99"/>
              </a:solidFill>
            </a:endParaRPr>
          </a:p>
        </p:txBody>
      </p:sp>
    </p:spTree>
    <p:extLst>
      <p:ext uri="{BB962C8B-B14F-4D97-AF65-F5344CB8AC3E}">
        <p14:creationId xmlns:p14="http://schemas.microsoft.com/office/powerpoint/2010/main" val="18207178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Our </a:t>
            </a:r>
            <a:r>
              <a:rPr lang="en-US" dirty="0" err="1"/>
              <a:t>OpSat</a:t>
            </a:r>
            <a:r>
              <a:rPr lang="en-US" dirty="0"/>
              <a:t> team is so excited to show you the fruit of your generosity! Again, below are photographs of rice distributions that your gift made possible. -- </a:t>
            </a:r>
            <a:endParaRPr lang="en-US" altLang="en-US" dirty="0">
              <a:solidFill>
                <a:schemeClr val="bg1"/>
              </a:solidFill>
            </a:endParaRPr>
          </a:p>
        </p:txBody>
      </p:sp>
    </p:spTree>
    <p:extLst>
      <p:ext uri="{BB962C8B-B14F-4D97-AF65-F5344CB8AC3E}">
        <p14:creationId xmlns:p14="http://schemas.microsoft.com/office/powerpoint/2010/main" val="2427007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B22E1D9C-9166-4772-8E64-1D398B6FE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7" y="616848"/>
            <a:ext cx="8229600" cy="3819049"/>
          </a:xfrm>
          <a:prstGeom prst="rect">
            <a:avLst/>
          </a:prstGeom>
        </p:spPr>
      </p:pic>
    </p:spTree>
    <p:extLst>
      <p:ext uri="{BB962C8B-B14F-4D97-AF65-F5344CB8AC3E}">
        <p14:creationId xmlns:p14="http://schemas.microsoft.com/office/powerpoint/2010/main" val="30395920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15A7A1C1-4F5B-4AF9-B3E5-2FB7F2EB0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43" y="742950"/>
            <a:ext cx="8451987" cy="3922251"/>
          </a:xfrm>
          <a:prstGeom prst="rect">
            <a:avLst/>
          </a:prstGeom>
        </p:spPr>
      </p:pic>
    </p:spTree>
    <p:extLst>
      <p:ext uri="{BB962C8B-B14F-4D97-AF65-F5344CB8AC3E}">
        <p14:creationId xmlns:p14="http://schemas.microsoft.com/office/powerpoint/2010/main" val="6154247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ABC15080-B6F5-49BC-99A5-7945CDD06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7" y="590550"/>
            <a:ext cx="8305801" cy="3854412"/>
          </a:xfrm>
          <a:prstGeom prst="rect">
            <a:avLst/>
          </a:prstGeom>
        </p:spPr>
      </p:pic>
    </p:spTree>
    <p:extLst>
      <p:ext uri="{BB962C8B-B14F-4D97-AF65-F5344CB8AC3E}">
        <p14:creationId xmlns:p14="http://schemas.microsoft.com/office/powerpoint/2010/main" val="18052045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86A1C35E-C660-42F7-B223-43BAE4EB4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7" y="895350"/>
            <a:ext cx="8428038" cy="3911137"/>
          </a:xfrm>
          <a:prstGeom prst="rect">
            <a:avLst/>
          </a:prstGeom>
        </p:spPr>
      </p:pic>
    </p:spTree>
    <p:extLst>
      <p:ext uri="{BB962C8B-B14F-4D97-AF65-F5344CB8AC3E}">
        <p14:creationId xmlns:p14="http://schemas.microsoft.com/office/powerpoint/2010/main" val="6067061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BAD7E7C9-92AB-48BF-9A3D-63BE30E84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4" y="628650"/>
            <a:ext cx="8374303" cy="3886200"/>
          </a:xfrm>
          <a:prstGeom prst="rect">
            <a:avLst/>
          </a:prstGeom>
        </p:spPr>
      </p:pic>
    </p:spTree>
    <p:extLst>
      <p:ext uri="{BB962C8B-B14F-4D97-AF65-F5344CB8AC3E}">
        <p14:creationId xmlns:p14="http://schemas.microsoft.com/office/powerpoint/2010/main" val="25948740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3389D85C-3036-4569-A848-492CCB53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79" y="514350"/>
            <a:ext cx="8374301" cy="3886200"/>
          </a:xfrm>
          <a:prstGeom prst="rect">
            <a:avLst/>
          </a:prstGeom>
        </p:spPr>
      </p:pic>
    </p:spTree>
    <p:extLst>
      <p:ext uri="{BB962C8B-B14F-4D97-AF65-F5344CB8AC3E}">
        <p14:creationId xmlns:p14="http://schemas.microsoft.com/office/powerpoint/2010/main" val="36772818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95F80729-D6C5-41FE-903B-605B98C72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640861"/>
            <a:ext cx="8321675" cy="3861778"/>
          </a:xfrm>
          <a:prstGeom prst="rect">
            <a:avLst/>
          </a:prstGeom>
        </p:spPr>
      </p:pic>
    </p:spTree>
    <p:extLst>
      <p:ext uri="{BB962C8B-B14F-4D97-AF65-F5344CB8AC3E}">
        <p14:creationId xmlns:p14="http://schemas.microsoft.com/office/powerpoint/2010/main" val="2005779829"/>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r"/>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r"/>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131578</TotalTime>
  <Words>6094</Words>
  <Application>Microsoft Office PowerPoint</Application>
  <PresentationFormat>Custom</PresentationFormat>
  <Paragraphs>639</Paragraphs>
  <Slides>109</Slides>
  <Notes>109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109</vt:i4>
      </vt:variant>
    </vt:vector>
  </HeadingPairs>
  <TitlesOfParts>
    <vt:vector size="119" baseType="lpstr">
      <vt:lpstr>Arial</vt:lpstr>
      <vt:lpstr>Arial</vt:lpstr>
      <vt:lpstr>Arial Rounded MT Bold</vt:lpstr>
      <vt:lpstr>Calibri</vt:lpstr>
      <vt:lpstr>Calibri Light</vt:lpstr>
      <vt:lpstr>David</vt:lpstr>
      <vt:lpstr>Helvetica</vt:lpstr>
      <vt:lpstr>1_Default Design</vt:lpstr>
      <vt:lpstr>Office Theme</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3801</cp:revision>
  <dcterms:created xsi:type="dcterms:W3CDTF">2006-04-21T19:34:43Z</dcterms:created>
  <dcterms:modified xsi:type="dcterms:W3CDTF">2020-08-15T14:04:31Z</dcterms:modified>
</cp:coreProperties>
</file>