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9" r:id="rId2"/>
    <p:sldMasterId id="2147483714" r:id="rId3"/>
  </p:sldMasterIdLst>
  <p:notesMasterIdLst>
    <p:notesMasterId r:id="rId94"/>
  </p:notesMasterIdLst>
  <p:handoutMasterIdLst>
    <p:handoutMasterId r:id="rId95"/>
  </p:handoutMasterIdLst>
  <p:sldIdLst>
    <p:sldId id="2045" r:id="rId4"/>
    <p:sldId id="62382" r:id="rId5"/>
    <p:sldId id="61143" r:id="rId6"/>
    <p:sldId id="62367" r:id="rId7"/>
    <p:sldId id="62368" r:id="rId8"/>
    <p:sldId id="62657" r:id="rId9"/>
    <p:sldId id="62658" r:id="rId10"/>
    <p:sldId id="62659" r:id="rId11"/>
    <p:sldId id="62345" r:id="rId12"/>
    <p:sldId id="62654" r:id="rId13"/>
    <p:sldId id="62678" r:id="rId14"/>
    <p:sldId id="62394" r:id="rId15"/>
    <p:sldId id="62410" r:id="rId16"/>
    <p:sldId id="62589" r:id="rId17"/>
    <p:sldId id="62596" r:id="rId18"/>
    <p:sldId id="62599" r:id="rId19"/>
    <p:sldId id="62600" r:id="rId20"/>
    <p:sldId id="62580" r:id="rId21"/>
    <p:sldId id="62602" r:id="rId22"/>
    <p:sldId id="62603" r:id="rId23"/>
    <p:sldId id="62605" r:id="rId24"/>
    <p:sldId id="62612" r:id="rId25"/>
    <p:sldId id="62608" r:id="rId26"/>
    <p:sldId id="62581" r:id="rId27"/>
    <p:sldId id="62618" r:id="rId28"/>
    <p:sldId id="62666" r:id="rId29"/>
    <p:sldId id="62619" r:id="rId30"/>
    <p:sldId id="62621" r:id="rId31"/>
    <p:sldId id="62667" r:id="rId32"/>
    <p:sldId id="62630" r:id="rId33"/>
    <p:sldId id="62635" r:id="rId34"/>
    <p:sldId id="62636" r:id="rId35"/>
    <p:sldId id="62637" r:id="rId36"/>
    <p:sldId id="62646" r:id="rId37"/>
    <p:sldId id="62639" r:id="rId38"/>
    <p:sldId id="62640" r:id="rId39"/>
    <p:sldId id="62656" r:id="rId40"/>
    <p:sldId id="62643" r:id="rId41"/>
    <p:sldId id="62670" r:id="rId42"/>
    <p:sldId id="62671" r:id="rId43"/>
    <p:sldId id="62668" r:id="rId44"/>
    <p:sldId id="62642" r:id="rId45"/>
    <p:sldId id="62647" r:id="rId46"/>
    <p:sldId id="62680" r:id="rId47"/>
    <p:sldId id="62644" r:id="rId48"/>
    <p:sldId id="62645" r:id="rId49"/>
    <p:sldId id="62638" r:id="rId50"/>
    <p:sldId id="62620" r:id="rId51"/>
    <p:sldId id="62583" r:id="rId52"/>
    <p:sldId id="62584" r:id="rId53"/>
    <p:sldId id="62622" r:id="rId54"/>
    <p:sldId id="62582" r:id="rId55"/>
    <p:sldId id="62672" r:id="rId56"/>
    <p:sldId id="62629" r:id="rId57"/>
    <p:sldId id="62673" r:id="rId58"/>
    <p:sldId id="62674" r:id="rId59"/>
    <p:sldId id="62623" r:id="rId60"/>
    <p:sldId id="62627" r:id="rId61"/>
    <p:sldId id="62624" r:id="rId62"/>
    <p:sldId id="62578" r:id="rId63"/>
    <p:sldId id="62625" r:id="rId64"/>
    <p:sldId id="62626" r:id="rId65"/>
    <p:sldId id="62628" r:id="rId66"/>
    <p:sldId id="62634" r:id="rId67"/>
    <p:sldId id="62633" r:id="rId68"/>
    <p:sldId id="62632" r:id="rId69"/>
    <p:sldId id="62631" r:id="rId70"/>
    <p:sldId id="62675" r:id="rId71"/>
    <p:sldId id="62676" r:id="rId72"/>
    <p:sldId id="62567" r:id="rId73"/>
    <p:sldId id="62660" r:id="rId74"/>
    <p:sldId id="62661" r:id="rId75"/>
    <p:sldId id="62662" r:id="rId76"/>
    <p:sldId id="62573" r:id="rId77"/>
    <p:sldId id="62663" r:id="rId78"/>
    <p:sldId id="62574" r:id="rId79"/>
    <p:sldId id="62664" r:id="rId80"/>
    <p:sldId id="62665" r:id="rId81"/>
    <p:sldId id="62677" r:id="rId82"/>
    <p:sldId id="62563" r:id="rId83"/>
    <p:sldId id="62564" r:id="rId84"/>
    <p:sldId id="62655" r:id="rId85"/>
    <p:sldId id="62577" r:id="rId86"/>
    <p:sldId id="62604" r:id="rId87"/>
    <p:sldId id="62575" r:id="rId88"/>
    <p:sldId id="62576" r:id="rId89"/>
    <p:sldId id="62641" r:id="rId90"/>
    <p:sldId id="62648" r:id="rId91"/>
    <p:sldId id="62649" r:id="rId92"/>
    <p:sldId id="62679" r:id="rId93"/>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1507" autoAdjust="0"/>
    <p:restoredTop sz="90311" autoAdjust="0"/>
  </p:normalViewPr>
  <p:slideViewPr>
    <p:cSldViewPr>
      <p:cViewPr varScale="1">
        <p:scale>
          <a:sx n="101" d="100"/>
          <a:sy n="101" d="100"/>
        </p:scale>
        <p:origin x="102" y="480"/>
      </p:cViewPr>
      <p:guideLst>
        <p:guide orient="horz" pos="1620"/>
        <p:guide pos="2765"/>
      </p:guideLst>
    </p:cSldViewPr>
  </p:slideViewPr>
  <p:outlineViewPr>
    <p:cViewPr>
      <p:scale>
        <a:sx n="33" d="100"/>
        <a:sy n="33" d="100"/>
      </p:scale>
      <p:origin x="0" y="-29088"/>
    </p:cViewPr>
  </p:outlineViewPr>
  <p:notesTextViewPr>
    <p:cViewPr>
      <p:scale>
        <a:sx n="3" d="2"/>
        <a:sy n="3" d="2"/>
      </p:scale>
      <p:origin x="0" y="0"/>
    </p:cViewPr>
  </p:notesTextViewPr>
  <p:sorterViewPr>
    <p:cViewPr varScale="1">
      <p:scale>
        <a:sx n="100" d="100"/>
        <a:sy n="100" d="100"/>
      </p:scale>
      <p:origin x="0" y="-9960"/>
    </p:cViewPr>
  </p:sorterViewPr>
  <p:notesViewPr>
    <p:cSldViewPr>
      <p:cViewPr varScale="1">
        <p:scale>
          <a:sx n="79" d="100"/>
          <a:sy n="79" d="100"/>
        </p:scale>
        <p:origin x="202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handoutMaster" Target="handoutMasters/handout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06.01-3  First Principles Part 3 </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Sept 12, 2020 5780</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06.01-3  First Principles Part 3 </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Sept 12, 2020 5780</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hristianpost.com/voices/christianity-is-growing-faster-than-any-time-in-history-why-is-the-church-in-europe-america-declining.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hristianpost.com/voices/christianity-is-growing-faster-than-any-time-in-history-why-is-the-church-in-europe-america-declining.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hristianpost.com/voices/christianity-is-growing-faster-than-any-time-in-history-why-is-the-church-in-europe-america-declining.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vfinews.com/en/news/august-7-2020/plague-to-protein-israeli-firm-puts-locusts-on-th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commons.wikimedia.org/wiki/File:Qumran_Mikveh_01.jpg"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vfinews.com/en/news/august-7-2020/plague-to-protein-israeli-firm-puts-locusts-on-th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magdala.org/media/photos/photos-archaeological-park/004-a-mikveh/"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vfinews.com/en/news/august-7-2020/plague-to-protein-israeli-firm-puts-locusts-on-th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vfinews.com/en/news/august-7-2020/plague-to-protein-israeli-firm-puts-locusts-on-th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vfinews.com/en/news/august-7-2020/plague-to-protein-israeli-firm-puts-locusts-on-th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empleinstitute.org/new-location.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Letter to the Messianic Jews a 06.01-3  First Principles Part 3 </a:t>
            </a:r>
          </a:p>
        </p:txBody>
      </p:sp>
      <p:sp>
        <p:nvSpPr>
          <p:cNvPr id="5" name="Rectangle 3"/>
          <p:cNvSpPr>
            <a:spLocks noGrp="1" noChangeArrowheads="1"/>
          </p:cNvSpPr>
          <p:nvPr>
            <p:ph type="dt" idx="1"/>
          </p:nvPr>
        </p:nvSpPr>
        <p:spPr>
          <a:ln/>
        </p:spPr>
        <p:txBody>
          <a:bodyPr/>
          <a:lstStyle/>
          <a:p>
            <a:r>
              <a:rPr lang="en-US" altLang="en-US">
                <a:solidFill>
                  <a:prstClr val="white"/>
                </a:solidFill>
              </a:rPr>
              <a:t>Sept 12, 2020 5780</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4131296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1804814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Six principles</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3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12,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940845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3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12,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60926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b="1" dirty="0"/>
              <a:t>Do you, do I, have the sense of life without Messiah, whoever noble it may appear, is wrought in the context of death: ego, lust, materialism.</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3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12,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22369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hlinkClick r:id="rId3"/>
              </a:rPr>
              <a:t>https://www.christianpost.com/voices/christianity-is-growing-faster-than-any-time-in-history-why-is-the-church-in-europe-america-declining.html</a:t>
            </a:r>
            <a:endParaRPr lang="en-US" sz="1100"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3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12,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785451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hlinkClick r:id="rId3"/>
              </a:rPr>
              <a:t>https://www.christianpost.com/voices/christianity-is-growing-faster-than-any-time-in-history-why-is-the-church-in-europe-america-declining.html</a:t>
            </a:r>
            <a:endParaRPr lang="en-US" sz="1050"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3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12,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22075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hlinkClick r:id="rId3"/>
              </a:rPr>
              <a:t>https://www.christianpost.com/voices/christianity-is-growing-faster-than-any-time-in-history-why-is-the-church-in-europe-america-declining.html</a:t>
            </a:r>
            <a:endParaRPr lang="en-US" sz="1050"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3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12,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430605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3048544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3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12,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158170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1365652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b="1"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3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12,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97860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528228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b="1" dirty="0"/>
              <a:t>Do you have a 100% inner assurance that if you died now, and stood before G-d, you would be accepted?</a:t>
            </a:r>
          </a:p>
          <a:p>
            <a:r>
              <a:rPr lang="en-US" b="1" dirty="0"/>
              <a:t>On what basis?</a:t>
            </a:r>
          </a:p>
          <a:p>
            <a:r>
              <a:rPr lang="en-US" b="1" dirty="0"/>
              <a:t>Suffering is not extraneous, not surprising to the faith.  Intrinsic.  Love suffers long.</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819174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715264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Eternal reward and punishment.</a:t>
            </a:r>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3387961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04800" y="4191000"/>
            <a:ext cx="6172200" cy="4572000"/>
          </a:xfrm>
        </p:spPr>
        <p:txBody>
          <a:bodyPr/>
          <a:lstStyle/>
          <a:p>
            <a:r>
              <a:rPr lang="en-US" dirty="0"/>
              <a:t>Choosing to believe that eternal truths are more real than visual ones!</a:t>
            </a:r>
          </a:p>
          <a:p>
            <a:endParaRPr lang="en-US" dirty="0"/>
          </a:p>
          <a:p>
            <a:r>
              <a:rPr lang="en-US" dirty="0"/>
              <a:t>Next foundation….</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118632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17421318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Note plural</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3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12,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235662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20506667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2040811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3224213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39104175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27324618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13786097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Part of the Yom Kippur ceremony</a:t>
            </a:r>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2218253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719230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20235576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36407975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597705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29523812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https://en.wikipedia.org/wiki/Mikveh#:~:text=Mikveh%20or%20mikvah%20(Hebrew%3A%20%D7%9E%D6%B4%D7%A7%D6%B0%D7%95%D6%B6%D7%94,Judaism%20to%20achieve%20ritual%20purity.</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3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12,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23482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sz="1050" dirty="0">
                <a:hlinkClick r:id="rId3"/>
              </a:rPr>
              <a:t>https://vfinews.com/en/news/august-7-2020/plague-to-protein-israeli-firm-puts-locusts-on-the</a:t>
            </a:r>
            <a:endParaRPr lang="en-US" sz="1050" dirty="0"/>
          </a:p>
          <a:p>
            <a:endParaRPr lang="en-US" sz="1050" dirty="0"/>
          </a:p>
          <a:p>
            <a:r>
              <a:rPr lang="en-US" dirty="0"/>
              <a:t>You have heard of the locust plague of “Biblical proportions” devastating East Africa and Central Asia: Kenya, Ethiopia, Uganda, Somalia, Eritrea, India, Pakistan, Iran, Yemen, Oman and Saudi Arabia.</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3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12,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1838915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https://en.wikipedia.org/wiki/Mikveh#:~:text=Mikveh%20or%20mikvah%20(Hebrew%3A%20%D7%9E%D6%B4%D7%A7%D6%B0%D7%95%D6%B6%D7%94,Judaism%20to%20achieve%20ritual%20purity.</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3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12,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9858188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33505288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3052151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10001319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Not a Baptist, really John the Jew.</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3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12,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00819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Whole new definition</a:t>
            </a:r>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32249919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34561634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4735626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https://www.bibleplaces.com/wp-content/uploads/2015/07/Mikveh-west-of-Robinsons-arch-tb123109378-bibleplaces.jpg</a:t>
            </a:r>
          </a:p>
          <a:p>
            <a:r>
              <a:rPr lang="en-US" dirty="0"/>
              <a:t>Archaeologists can identify an Jewish city in ruins by the mikveh</a:t>
            </a:r>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24978196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pPr algn="l"/>
            <a:r>
              <a:rPr lang="en-US" b="0" i="0" u="none" strike="noStrike" dirty="0">
                <a:solidFill>
                  <a:srgbClr val="F1F3F4"/>
                </a:solidFill>
                <a:effectLst/>
                <a:latin typeface="Roboto"/>
                <a:hlinkClick r:id="rId3"/>
              </a:rPr>
              <a:t>Wikimedia Commons</a:t>
            </a:r>
          </a:p>
          <a:p>
            <a:pPr algn="l"/>
            <a:r>
              <a:rPr lang="en-US" b="0" i="0" u="none" strike="noStrike" dirty="0">
                <a:solidFill>
                  <a:srgbClr val="F1F3F4"/>
                </a:solidFill>
                <a:effectLst/>
                <a:latin typeface="Roboto"/>
                <a:hlinkClick r:id="rId3" tooltip="File:Qumran Mikveh 01.jpg - Wikimedia Commons"/>
              </a:rPr>
              <a:t>File:Qumran Mikveh 01.jpg - Wikimedia Commo</a:t>
            </a:r>
            <a:r>
              <a:rPr lang="en-US" b="0" i="0" u="none" strike="noStrike" dirty="0">
                <a:solidFill>
                  <a:srgbClr val="F1F3F4"/>
                </a:solidFill>
                <a:effectLst/>
                <a:latin typeface="Roboto"/>
              </a:rPr>
              <a:t>ns</a:t>
            </a:r>
          </a:p>
          <a:p>
            <a:pPr algn="l"/>
            <a:r>
              <a:rPr lang="en-US" b="0" i="0" u="none" strike="noStrike" dirty="0" err="1">
                <a:solidFill>
                  <a:srgbClr val="F1F3F4"/>
                </a:solidFill>
                <a:effectLst/>
                <a:latin typeface="Roboto"/>
              </a:rPr>
              <a:t>Essenese</a:t>
            </a:r>
            <a:r>
              <a:rPr lang="en-US" b="0" i="0" u="none" strike="noStrike" dirty="0">
                <a:solidFill>
                  <a:srgbClr val="F1F3F4"/>
                </a:solidFill>
                <a:effectLst/>
                <a:latin typeface="Roboto"/>
              </a:rPr>
              <a:t> immersed themselves daily.  But only after a year of learning the discipline of the life of an Essene.</a:t>
            </a:r>
            <a:endParaRPr lang="en-US" b="0" i="0" dirty="0">
              <a:effectLst/>
              <a:latin typeface="Roboto"/>
            </a:endParaRPr>
          </a:p>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3275109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hlinkClick r:id="rId3"/>
              </a:rPr>
              <a:t>https://vfinews.com/en/news/august-7-2020/plague-to-protein-israeli-firm-puts-locusts-on-the</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3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12,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127451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pPr algn="l"/>
            <a:r>
              <a:rPr lang="en-US" sz="1050" b="0" i="0" u="none" strike="noStrike" dirty="0">
                <a:solidFill>
                  <a:srgbClr val="F1F3F4"/>
                </a:solidFill>
                <a:effectLst/>
                <a:latin typeface="Roboto"/>
                <a:hlinkClick r:id="rId3"/>
              </a:rPr>
              <a:t>Magdala</a:t>
            </a:r>
            <a:r>
              <a:rPr lang="he-IL" sz="1050" b="0" i="0" u="none" strike="noStrike" dirty="0">
                <a:solidFill>
                  <a:srgbClr val="F1F3F4"/>
                </a:solidFill>
                <a:effectLst/>
                <a:latin typeface="Roboto"/>
              </a:rPr>
              <a:t> </a:t>
            </a:r>
            <a:r>
              <a:rPr lang="en-US" sz="1050" b="0" i="0" u="sng" dirty="0">
                <a:solidFill>
                  <a:srgbClr val="F1F3F4"/>
                </a:solidFill>
                <a:effectLst/>
                <a:latin typeface="Roboto"/>
              </a:rPr>
              <a:t>Mikveh –</a:t>
            </a:r>
            <a:endParaRPr lang="he-IL" sz="1050" b="0" i="0" u="sng" dirty="0">
              <a:solidFill>
                <a:srgbClr val="F1F3F4"/>
              </a:solidFill>
              <a:effectLst/>
              <a:latin typeface="Roboto"/>
            </a:endParaRPr>
          </a:p>
          <a:p>
            <a:pPr algn="l"/>
            <a:r>
              <a:rPr lang="en-US" sz="1050" b="0" i="0" dirty="0">
                <a:effectLst/>
                <a:latin typeface="Roboto"/>
              </a:rPr>
              <a:t>https://www.magdala.org/wp-content/uploads/2018/10/004-A-Mikveh-1024x1024.jpg</a:t>
            </a:r>
          </a:p>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21435081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solidFill>
                  <a:schemeClr val="bg1"/>
                </a:solidFill>
              </a:rPr>
              <a:t>run by the Kansas Mikvah Association.   Note the tile: Jerusalem Stone!</a:t>
            </a:r>
          </a:p>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12962435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https://www.google.com/url?sa=i&amp;url=https%3A%2F%2Fjewishweek.timesofisrael.com%2Fmikveh-can-solve-conversion-problem%2F&amp;psig=AOvVaw2OmTiwUsAO6B85zbyDMBek&amp;ust=1599944423326000&amp;source=images&amp;cd=vfe&amp;ved=0CAIQjRxqFwoTCICS3M__4esCFQAAAAAdAAAAABAD</a:t>
            </a:r>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4519649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37323050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35693681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Among the Orthodox, totally naked.  We don’t require that!</a:t>
            </a:r>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40484064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3316291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http://www.thedidache.com/</a:t>
            </a:r>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2320836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http://www.thedidache.com/</a:t>
            </a:r>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30714930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450460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sz="1200" dirty="0">
                <a:hlinkClick r:id="rId3"/>
              </a:rPr>
              <a:t>https://vfinews.com/en/news/august-7-2020/plague-to-protein-israeli-firm-puts-locusts-on-the</a:t>
            </a:r>
            <a:endParaRPr lang="en-US" sz="1200"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3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12,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454522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7783308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6673298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8224327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27085770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39711429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17172254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30164061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3970533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Essenes one year of instruction and commitment</a:t>
            </a:r>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35241342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3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12,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823784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sz="1050" dirty="0">
                <a:hlinkClick r:id="rId3"/>
              </a:rPr>
              <a:t>https://vfinews.com/en/news/august-7-2020/plague-to-protein-israeli-firm-puts-locusts-on-the</a:t>
            </a:r>
            <a:endParaRPr lang="en-US" sz="1050"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3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12,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85438425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https://familytalk.widen.net/s/qpd9pqoq8w</a:t>
            </a:r>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11030132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https://familytalk.widen.net/s/qpd9pqoq8w</a:t>
            </a:r>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16807126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https://familytalk.widen.net/s/qpd9pqoq8w</a:t>
            </a:r>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92630823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https://familytalk.widen.net/s/qpd9pqoq8w</a:t>
            </a:r>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39737029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https://www.frcaction.org/get.cfm?i=WA20I20&amp;f=WU20I03</a:t>
            </a:r>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329757577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https://www.frcaction.org/get.cfm?i=WA20I20&amp;f=WU20I03</a:t>
            </a:r>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49151127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291947039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77</a:t>
            </a:fld>
            <a:endParaRPr lang="en-US" altLang="en-US"/>
          </a:p>
        </p:txBody>
      </p:sp>
    </p:spTree>
    <p:extLst>
      <p:ext uri="{BB962C8B-B14F-4D97-AF65-F5344CB8AC3E}">
        <p14:creationId xmlns:p14="http://schemas.microsoft.com/office/powerpoint/2010/main" val="83774194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78</a:t>
            </a:fld>
            <a:endParaRPr lang="en-US" altLang="en-US"/>
          </a:p>
        </p:txBody>
      </p:sp>
    </p:spTree>
    <p:extLst>
      <p:ext uri="{BB962C8B-B14F-4D97-AF65-F5344CB8AC3E}">
        <p14:creationId xmlns:p14="http://schemas.microsoft.com/office/powerpoint/2010/main" val="3303450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79</a:t>
            </a:fld>
            <a:endParaRPr lang="en-US" altLang="en-US"/>
          </a:p>
        </p:txBody>
      </p:sp>
    </p:spTree>
    <p:extLst>
      <p:ext uri="{BB962C8B-B14F-4D97-AF65-F5344CB8AC3E}">
        <p14:creationId xmlns:p14="http://schemas.microsoft.com/office/powerpoint/2010/main" val="4240867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sz="1100" dirty="0">
                <a:hlinkClick r:id="rId3"/>
              </a:rPr>
              <a:t>https://vfinews.com/en/news/august-7-2020/plague-to-protein-israeli-firm-puts-locusts-on-the</a:t>
            </a:r>
            <a:endParaRPr lang="en-US" sz="1100" dirty="0"/>
          </a:p>
          <a:p>
            <a:r>
              <a:rPr lang="en-US" dirty="0"/>
              <a:t>If life gives you a lemon, make lemonade!</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3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12,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31379449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80</a:t>
            </a:fld>
            <a:endParaRPr lang="en-US" altLang="en-US"/>
          </a:p>
        </p:txBody>
      </p:sp>
    </p:spTree>
    <p:extLst>
      <p:ext uri="{BB962C8B-B14F-4D97-AF65-F5344CB8AC3E}">
        <p14:creationId xmlns:p14="http://schemas.microsoft.com/office/powerpoint/2010/main" val="18417565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https://www.israelnationalnews.com/News/News.aspx/286978</a:t>
            </a:r>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81</a:t>
            </a:fld>
            <a:endParaRPr lang="en-US" altLang="en-US"/>
          </a:p>
        </p:txBody>
      </p:sp>
    </p:spTree>
    <p:extLst>
      <p:ext uri="{BB962C8B-B14F-4D97-AF65-F5344CB8AC3E}">
        <p14:creationId xmlns:p14="http://schemas.microsoft.com/office/powerpoint/2010/main" val="359679311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Persia/Iran, Ethiopia, Libya, Germany, Turkey.</a:t>
            </a:r>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82</a:t>
            </a:fld>
            <a:endParaRPr lang="en-US" altLang="en-US"/>
          </a:p>
        </p:txBody>
      </p:sp>
    </p:spTree>
    <p:extLst>
      <p:ext uri="{BB962C8B-B14F-4D97-AF65-F5344CB8AC3E}">
        <p14:creationId xmlns:p14="http://schemas.microsoft.com/office/powerpoint/2010/main" val="88876656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b="0" i="1" dirty="0">
                <a:solidFill>
                  <a:srgbClr val="656565"/>
                </a:solidFill>
                <a:effectLst/>
                <a:latin typeface="Times New Roman" panose="02020603050405020304" pitchFamily="18" charset="0"/>
              </a:rPr>
              <a:t>Copyright © 2020 Daniel Pipes, All rights reserved.</a:t>
            </a:r>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83</a:t>
            </a:fld>
            <a:endParaRPr lang="en-US" altLang="en-US"/>
          </a:p>
        </p:txBody>
      </p:sp>
    </p:spTree>
    <p:extLst>
      <p:ext uri="{BB962C8B-B14F-4D97-AF65-F5344CB8AC3E}">
        <p14:creationId xmlns:p14="http://schemas.microsoft.com/office/powerpoint/2010/main" val="265156549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b="0" i="1" dirty="0">
                <a:solidFill>
                  <a:srgbClr val="656565"/>
                </a:solidFill>
                <a:effectLst/>
                <a:latin typeface="Times New Roman" panose="02020603050405020304" pitchFamily="18" charset="0"/>
              </a:rPr>
              <a:t>Copyright © 2020 Daniel Pipes, All rights reserved.</a:t>
            </a:r>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84</a:t>
            </a:fld>
            <a:endParaRPr lang="en-US" altLang="en-US"/>
          </a:p>
        </p:txBody>
      </p:sp>
    </p:spTree>
    <p:extLst>
      <p:ext uri="{BB962C8B-B14F-4D97-AF65-F5344CB8AC3E}">
        <p14:creationId xmlns:p14="http://schemas.microsoft.com/office/powerpoint/2010/main" val="382705307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85</a:t>
            </a:fld>
            <a:endParaRPr lang="en-US" altLang="en-US"/>
          </a:p>
        </p:txBody>
      </p:sp>
    </p:spTree>
    <p:extLst>
      <p:ext uri="{BB962C8B-B14F-4D97-AF65-F5344CB8AC3E}">
        <p14:creationId xmlns:p14="http://schemas.microsoft.com/office/powerpoint/2010/main" val="247351508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86</a:t>
            </a:fld>
            <a:endParaRPr lang="en-US" altLang="en-US"/>
          </a:p>
        </p:txBody>
      </p:sp>
    </p:spTree>
    <p:extLst>
      <p:ext uri="{BB962C8B-B14F-4D97-AF65-F5344CB8AC3E}">
        <p14:creationId xmlns:p14="http://schemas.microsoft.com/office/powerpoint/2010/main" val="245042075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87</a:t>
            </a:fld>
            <a:endParaRPr lang="en-US" altLang="en-US"/>
          </a:p>
        </p:txBody>
      </p:sp>
    </p:spTree>
    <p:extLst>
      <p:ext uri="{BB962C8B-B14F-4D97-AF65-F5344CB8AC3E}">
        <p14:creationId xmlns:p14="http://schemas.microsoft.com/office/powerpoint/2010/main" val="280480670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88</a:t>
            </a:fld>
            <a:endParaRPr lang="en-US" altLang="en-US"/>
          </a:p>
        </p:txBody>
      </p:sp>
    </p:spTree>
    <p:extLst>
      <p:ext uri="{BB962C8B-B14F-4D97-AF65-F5344CB8AC3E}">
        <p14:creationId xmlns:p14="http://schemas.microsoft.com/office/powerpoint/2010/main" val="189646569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89</a:t>
            </a:fld>
            <a:endParaRPr lang="en-US" altLang="en-US"/>
          </a:p>
        </p:txBody>
      </p:sp>
    </p:spTree>
    <p:extLst>
      <p:ext uri="{BB962C8B-B14F-4D97-AF65-F5344CB8AC3E}">
        <p14:creationId xmlns:p14="http://schemas.microsoft.com/office/powerpoint/2010/main" val="1012655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14799"/>
            <a:ext cx="6232525" cy="4570413"/>
          </a:xfrm>
        </p:spPr>
        <p:txBody>
          <a:bodyPr/>
          <a:lstStyle/>
          <a:p>
            <a:r>
              <a:rPr lang="en-US" sz="1400" dirty="0">
                <a:hlinkClick r:id="rId3"/>
              </a:rPr>
              <a:t>https://www.templeinstitute.org/new-location.htm</a:t>
            </a:r>
            <a:r>
              <a:rPr lang="en-US" sz="1400" dirty="0"/>
              <a:t>    </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3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12,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1940626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3 </a:t>
            </a:r>
          </a:p>
        </p:txBody>
      </p:sp>
      <p:sp>
        <p:nvSpPr>
          <p:cNvPr id="5" name="Date Placeholder 4"/>
          <p:cNvSpPr>
            <a:spLocks noGrp="1"/>
          </p:cNvSpPr>
          <p:nvPr>
            <p:ph type="dt" idx="1"/>
          </p:nvPr>
        </p:nvSpPr>
        <p:spPr/>
        <p:txBody>
          <a:bodyPr/>
          <a:lstStyle/>
          <a:p>
            <a:r>
              <a:rPr lang="en-US" altLang="en-US"/>
              <a:t>Sept 12,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90</a:t>
            </a:fld>
            <a:endParaRPr lang="en-US" altLang="en-US"/>
          </a:p>
        </p:txBody>
      </p:sp>
    </p:spTree>
    <p:extLst>
      <p:ext uri="{BB962C8B-B14F-4D97-AF65-F5344CB8AC3E}">
        <p14:creationId xmlns:p14="http://schemas.microsoft.com/office/powerpoint/2010/main" val="1049219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329D9-A775-4152-BEA5-973E978A3D0B}"/>
              </a:ext>
            </a:extLst>
          </p:cNvPr>
          <p:cNvSpPr>
            <a:spLocks noGrp="1"/>
          </p:cNvSpPr>
          <p:nvPr>
            <p:ph type="ctrTitle"/>
          </p:nvPr>
        </p:nvSpPr>
        <p:spPr>
          <a:xfrm>
            <a:off x="1097360" y="841772"/>
            <a:ext cx="6584156"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0C75147-53B3-431B-8B0F-F11844AAFF06}"/>
              </a:ext>
            </a:extLst>
          </p:cNvPr>
          <p:cNvSpPr>
            <a:spLocks noGrp="1"/>
          </p:cNvSpPr>
          <p:nvPr>
            <p:ph type="subTitle" idx="1"/>
          </p:nvPr>
        </p:nvSpPr>
        <p:spPr>
          <a:xfrm>
            <a:off x="1097360" y="2701528"/>
            <a:ext cx="6584156"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EC43D04-5538-4168-B99B-8313124FCD7A}"/>
              </a:ext>
            </a:extLst>
          </p:cNvPr>
          <p:cNvSpPr>
            <a:spLocks noGrp="1"/>
          </p:cNvSpPr>
          <p:nvPr>
            <p:ph type="dt" sz="half" idx="10"/>
          </p:nvPr>
        </p:nvSpPr>
        <p:spPr/>
        <p:txBody>
          <a:bodyPr/>
          <a:lstStyle>
            <a:lvl1pPr>
              <a:defRPr/>
            </a:lvl1pPr>
          </a:lstStyle>
          <a:p>
            <a:pPr algn="l" defTabSz="685800"/>
            <a:endParaRPr lang="en-US" altLang="en-US">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C527D718-1BF6-44D6-BAE4-3AC99FE7309D}"/>
              </a:ext>
            </a:extLst>
          </p:cNvPr>
          <p:cNvSpPr>
            <a:spLocks noGrp="1"/>
          </p:cNvSpPr>
          <p:nvPr>
            <p:ph type="ftr" sz="quarter" idx="11"/>
          </p:nvPr>
        </p:nvSpPr>
        <p:spPr/>
        <p:txBody>
          <a:bodyPr/>
          <a:lstStyle>
            <a:lvl1pPr>
              <a:defRPr/>
            </a:lvl1pPr>
          </a:lstStyle>
          <a:p>
            <a:pPr defTabSz="685800"/>
            <a:endParaRPr lang="en-US" altLang="en-US">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4D29A3DD-157E-469B-8C7A-D12F2F8625BE}"/>
              </a:ext>
            </a:extLst>
          </p:cNvPr>
          <p:cNvSpPr>
            <a:spLocks noGrp="1"/>
          </p:cNvSpPr>
          <p:nvPr>
            <p:ph type="sldNum" sz="quarter" idx="12"/>
          </p:nvPr>
        </p:nvSpPr>
        <p:spPr/>
        <p:txBody>
          <a:bodyPr/>
          <a:lstStyle>
            <a:lvl1pPr>
              <a:defRPr/>
            </a:lvl1pPr>
          </a:lstStyle>
          <a:p>
            <a:pPr defTabSz="685800"/>
            <a:fld id="{57A81255-2142-433C-8799-030BC07B3120}" type="slidenum">
              <a:rPr lang="en-US" altLang="en-US" smtClean="0">
                <a:solidFill>
                  <a:srgbClr val="000000"/>
                </a:solidFill>
                <a:cs typeface="Arial" panose="020B0604020202020204" pitchFamily="34" charset="0"/>
              </a:rPr>
              <a:pPr defTabSz="685800"/>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4052407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329D9-A775-4152-BEA5-973E978A3D0B}"/>
              </a:ext>
            </a:extLst>
          </p:cNvPr>
          <p:cNvSpPr>
            <a:spLocks noGrp="1"/>
          </p:cNvSpPr>
          <p:nvPr>
            <p:ph type="ctrTitle"/>
          </p:nvPr>
        </p:nvSpPr>
        <p:spPr>
          <a:xfrm>
            <a:off x="1097360" y="841772"/>
            <a:ext cx="6584156"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0C75147-53B3-431B-8B0F-F11844AAFF06}"/>
              </a:ext>
            </a:extLst>
          </p:cNvPr>
          <p:cNvSpPr>
            <a:spLocks noGrp="1"/>
          </p:cNvSpPr>
          <p:nvPr>
            <p:ph type="subTitle" idx="1"/>
          </p:nvPr>
        </p:nvSpPr>
        <p:spPr>
          <a:xfrm>
            <a:off x="1097360" y="2701528"/>
            <a:ext cx="6584156"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EC43D04-5538-4168-B99B-8313124FCD7A}"/>
              </a:ext>
            </a:extLst>
          </p:cNvPr>
          <p:cNvSpPr>
            <a:spLocks noGrp="1"/>
          </p:cNvSpPr>
          <p:nvPr>
            <p:ph type="dt" sz="half" idx="10"/>
          </p:nvPr>
        </p:nvSpPr>
        <p:spPr/>
        <p:txBody>
          <a:bodyPr/>
          <a:lstStyle>
            <a:lvl1pPr>
              <a:defRPr/>
            </a:lvl1pPr>
          </a:lstStyle>
          <a:p>
            <a:pPr algn="l" defTabSz="685800"/>
            <a:endParaRPr lang="en-US" altLang="en-US">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C527D718-1BF6-44D6-BAE4-3AC99FE7309D}"/>
              </a:ext>
            </a:extLst>
          </p:cNvPr>
          <p:cNvSpPr>
            <a:spLocks noGrp="1"/>
          </p:cNvSpPr>
          <p:nvPr>
            <p:ph type="ftr" sz="quarter" idx="11"/>
          </p:nvPr>
        </p:nvSpPr>
        <p:spPr/>
        <p:txBody>
          <a:bodyPr/>
          <a:lstStyle>
            <a:lvl1pPr>
              <a:defRPr/>
            </a:lvl1pPr>
          </a:lstStyle>
          <a:p>
            <a:pPr defTabSz="685800"/>
            <a:endParaRPr lang="en-US" altLang="en-US">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4D29A3DD-157E-469B-8C7A-D12F2F8625BE}"/>
              </a:ext>
            </a:extLst>
          </p:cNvPr>
          <p:cNvSpPr>
            <a:spLocks noGrp="1"/>
          </p:cNvSpPr>
          <p:nvPr>
            <p:ph type="sldNum" sz="quarter" idx="12"/>
          </p:nvPr>
        </p:nvSpPr>
        <p:spPr/>
        <p:txBody>
          <a:bodyPr/>
          <a:lstStyle>
            <a:lvl1pPr>
              <a:defRPr/>
            </a:lvl1pPr>
          </a:lstStyle>
          <a:p>
            <a:pPr defTabSz="685800"/>
            <a:fld id="{57A81255-2142-433C-8799-030BC07B3120}" type="slidenum">
              <a:rPr lang="en-US" altLang="en-US" smtClean="0">
                <a:solidFill>
                  <a:srgbClr val="000000"/>
                </a:solidFill>
                <a:cs typeface="Arial" panose="020B0604020202020204" pitchFamily="34" charset="0"/>
              </a:rPr>
              <a:pPr defTabSz="685800"/>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871977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4792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7F6E200-54F7-49AC-BEF8-532810EF41C8}"/>
              </a:ext>
            </a:extLst>
          </p:cNvPr>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C9131BA-CBF3-4E04-876A-BA5B9D51620C}"/>
              </a:ext>
            </a:extLst>
          </p:cNvPr>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9AE152E-256B-434C-B564-AB79316CEF03}"/>
              </a:ext>
            </a:extLst>
          </p:cNvPr>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solidFill>
                  <a:schemeClr val="tx1"/>
                </a:solidFill>
                <a:latin typeface="+mn-lt"/>
              </a:defRPr>
            </a:lvl1pPr>
          </a:lstStyle>
          <a:p>
            <a:endParaRPr lang="en-US" altLang="en-US"/>
          </a:p>
        </p:txBody>
      </p:sp>
      <p:sp>
        <p:nvSpPr>
          <p:cNvPr id="1029" name="Rectangle 5">
            <a:extLst>
              <a:ext uri="{FF2B5EF4-FFF2-40B4-BE49-F238E27FC236}">
                <a16:creationId xmlns:a16="http://schemas.microsoft.com/office/drawing/2014/main" id="{1CC498BD-6F1B-4D46-98A9-7016ED65E658}"/>
              </a:ext>
            </a:extLst>
          </p:cNvPr>
          <p:cNvSpPr>
            <a:spLocks noGrp="1" noChangeArrowheads="1"/>
          </p:cNvSpPr>
          <p:nvPr>
            <p:ph type="ftr" sz="quarter" idx="3"/>
          </p:nvPr>
        </p:nvSpPr>
        <p:spPr bwMode="auto">
          <a:xfrm>
            <a:off x="2999449"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solidFill>
                  <a:schemeClr val="tx1"/>
                </a:solidFill>
                <a:latin typeface="+mn-lt"/>
              </a:defRPr>
            </a:lvl1pPr>
          </a:lstStyle>
          <a:p>
            <a:endParaRPr lang="en-US" altLang="en-US"/>
          </a:p>
        </p:txBody>
      </p:sp>
      <p:sp>
        <p:nvSpPr>
          <p:cNvPr id="1030" name="Rectangle 6">
            <a:extLst>
              <a:ext uri="{FF2B5EF4-FFF2-40B4-BE49-F238E27FC236}">
                <a16:creationId xmlns:a16="http://schemas.microsoft.com/office/drawing/2014/main" id="{D818617E-764F-4A6C-9118-8E9C702A1AD4}"/>
              </a:ext>
            </a:extLst>
          </p:cNvPr>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solidFill>
                  <a:schemeClr val="tx1"/>
                </a:solidFill>
                <a:latin typeface="+mn-lt"/>
              </a:defRPr>
            </a:lvl1pPr>
          </a:lstStyle>
          <a:p>
            <a:fld id="{4D13723F-FB49-4C80-81DF-ED14AB3FD601}" type="slidenum">
              <a:rPr lang="en-US" altLang="en-US"/>
              <a:pPr/>
              <a:t>‹#›</a:t>
            </a:fld>
            <a:endParaRPr lang="en-US" altLang="en-US"/>
          </a:p>
        </p:txBody>
      </p:sp>
    </p:spTree>
    <p:extLst>
      <p:ext uri="{BB962C8B-B14F-4D97-AF65-F5344CB8AC3E}">
        <p14:creationId xmlns:p14="http://schemas.microsoft.com/office/powerpoint/2010/main" val="2665152671"/>
      </p:ext>
    </p:extLst>
  </p:cSld>
  <p:clrMap bg1="lt1" tx1="dk1" bg2="lt2" tx2="dk2" accent1="accent1" accent2="accent2" accent3="accent3" accent4="accent4" accent5="accent5" accent6="accent6" hlink="hlink" folHlink="folHlink"/>
  <p:sldLayoutIdLst>
    <p:sldLayoutId id="214748371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7F6E200-54F7-49AC-BEF8-532810EF41C8}"/>
              </a:ext>
            </a:extLst>
          </p:cNvPr>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C9131BA-CBF3-4E04-876A-BA5B9D51620C}"/>
              </a:ext>
            </a:extLst>
          </p:cNvPr>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9AE152E-256B-434C-B564-AB79316CEF03}"/>
              </a:ext>
            </a:extLst>
          </p:cNvPr>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solidFill>
                  <a:schemeClr val="tx1"/>
                </a:solidFill>
                <a:latin typeface="+mn-lt"/>
              </a:defRPr>
            </a:lvl1pPr>
          </a:lstStyle>
          <a:p>
            <a:endParaRPr lang="en-US" altLang="en-US"/>
          </a:p>
        </p:txBody>
      </p:sp>
      <p:sp>
        <p:nvSpPr>
          <p:cNvPr id="1029" name="Rectangle 5">
            <a:extLst>
              <a:ext uri="{FF2B5EF4-FFF2-40B4-BE49-F238E27FC236}">
                <a16:creationId xmlns:a16="http://schemas.microsoft.com/office/drawing/2014/main" id="{1CC498BD-6F1B-4D46-98A9-7016ED65E658}"/>
              </a:ext>
            </a:extLst>
          </p:cNvPr>
          <p:cNvSpPr>
            <a:spLocks noGrp="1" noChangeArrowheads="1"/>
          </p:cNvSpPr>
          <p:nvPr>
            <p:ph type="ftr" sz="quarter" idx="3"/>
          </p:nvPr>
        </p:nvSpPr>
        <p:spPr bwMode="auto">
          <a:xfrm>
            <a:off x="2999449"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solidFill>
                  <a:schemeClr val="tx1"/>
                </a:solidFill>
                <a:latin typeface="+mn-lt"/>
              </a:defRPr>
            </a:lvl1pPr>
          </a:lstStyle>
          <a:p>
            <a:endParaRPr lang="en-US" altLang="en-US"/>
          </a:p>
        </p:txBody>
      </p:sp>
      <p:sp>
        <p:nvSpPr>
          <p:cNvPr id="1030" name="Rectangle 6">
            <a:extLst>
              <a:ext uri="{FF2B5EF4-FFF2-40B4-BE49-F238E27FC236}">
                <a16:creationId xmlns:a16="http://schemas.microsoft.com/office/drawing/2014/main" id="{D818617E-764F-4A6C-9118-8E9C702A1AD4}"/>
              </a:ext>
            </a:extLst>
          </p:cNvPr>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solidFill>
                  <a:schemeClr val="tx1"/>
                </a:solidFill>
                <a:latin typeface="+mn-lt"/>
              </a:defRPr>
            </a:lvl1pPr>
          </a:lstStyle>
          <a:p>
            <a:fld id="{4D13723F-FB49-4C80-81DF-ED14AB3FD601}" type="slidenum">
              <a:rPr lang="en-US" altLang="en-US"/>
              <a:pPr/>
              <a:t>‹#›</a:t>
            </a:fld>
            <a:endParaRPr lang="en-US" altLang="en-US"/>
          </a:p>
        </p:txBody>
      </p:sp>
    </p:spTree>
    <p:extLst>
      <p:ext uri="{BB962C8B-B14F-4D97-AF65-F5344CB8AC3E}">
        <p14:creationId xmlns:p14="http://schemas.microsoft.com/office/powerpoint/2010/main" val="136103406"/>
      </p:ext>
    </p:extLst>
  </p:cSld>
  <p:clrMap bg1="lt1" tx1="dk1" bg2="lt2" tx2="dk2" accent1="accent1" accent2="accent2" accent3="accent3" accent4="accent4" accent5="accent5" accent6="accent6" hlink="hlink" folHlink="folHlink"/>
  <p:sldLayoutIdLst>
    <p:sldLayoutId id="2147483715" r:id="rId1"/>
    <p:sldLayoutId id="2147483716"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bibleplaces.com/southerntm/"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2020</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1136752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Immersion: radical commitment to Messiah and His holy ways. </a:t>
            </a:r>
          </a:p>
          <a:p>
            <a:pPr marL="0" indent="0">
              <a:lnSpc>
                <a:spcPct val="90000"/>
              </a:lnSpc>
              <a:buNone/>
            </a:pPr>
            <a:r>
              <a:rPr lang="en-US" altLang="en-US" dirty="0"/>
              <a:t>We are a minority but not on the losing side!</a:t>
            </a:r>
            <a:endParaRPr lang="en-US" altLang="en-US" dirty="0">
              <a:solidFill>
                <a:schemeClr val="bg1"/>
              </a:solidFill>
            </a:endParaRPr>
          </a:p>
        </p:txBody>
      </p:sp>
    </p:spTree>
    <p:extLst>
      <p:ext uri="{BB962C8B-B14F-4D97-AF65-F5344CB8AC3E}">
        <p14:creationId xmlns:p14="http://schemas.microsoft.com/office/powerpoint/2010/main" val="1807537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MJ 6.1-3</a:t>
            </a:r>
            <a:r>
              <a:rPr lang="en-US" altLang="en-US" dirty="0">
                <a:solidFill>
                  <a:schemeClr val="bg1"/>
                </a:solidFill>
              </a:rPr>
              <a:t> Therefore, leaving behind the initial lessons about the Messiah, let us go on to maturity, not laying again the foundation of   </a:t>
            </a:r>
            <a:r>
              <a:rPr lang="en-US" altLang="en-US" u="sng" dirty="0">
                <a:solidFill>
                  <a:srgbClr val="FFFF99"/>
                </a:solidFill>
              </a:rPr>
              <a:t>[Note six foundations]</a:t>
            </a:r>
          </a:p>
          <a:p>
            <a:pPr marL="0" indent="0">
              <a:lnSpc>
                <a:spcPct val="90000"/>
              </a:lnSpc>
              <a:buNone/>
            </a:pPr>
            <a:r>
              <a:rPr lang="en-US" altLang="en-US" baseline="-25000" dirty="0">
                <a:solidFill>
                  <a:srgbClr val="FFFF99"/>
                </a:solidFill>
              </a:rPr>
              <a:t>1</a:t>
            </a:r>
            <a:r>
              <a:rPr lang="en-US" altLang="en-US" dirty="0">
                <a:solidFill>
                  <a:schemeClr val="bg1"/>
                </a:solidFill>
              </a:rPr>
              <a:t>turning from works that lead to death, </a:t>
            </a:r>
          </a:p>
          <a:p>
            <a:pPr marL="0" indent="0">
              <a:lnSpc>
                <a:spcPct val="90000"/>
              </a:lnSpc>
              <a:buNone/>
            </a:pPr>
            <a:r>
              <a:rPr lang="en-US" altLang="en-US" baseline="-25000" dirty="0">
                <a:solidFill>
                  <a:srgbClr val="FFFF99"/>
                </a:solidFill>
              </a:rPr>
              <a:t>2</a:t>
            </a:r>
            <a:r>
              <a:rPr lang="en-US" altLang="en-US" dirty="0">
                <a:solidFill>
                  <a:schemeClr val="bg1"/>
                </a:solidFill>
              </a:rPr>
              <a:t>trusting God, and</a:t>
            </a:r>
          </a:p>
        </p:txBody>
      </p:sp>
    </p:spTree>
    <p:extLst>
      <p:ext uri="{BB962C8B-B14F-4D97-AF65-F5344CB8AC3E}">
        <p14:creationId xmlns:p14="http://schemas.microsoft.com/office/powerpoint/2010/main" val="976491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MJ 6.1-3 </a:t>
            </a:r>
            <a:r>
              <a:rPr lang="en-US" altLang="en-US" dirty="0">
                <a:solidFill>
                  <a:schemeClr val="bg1"/>
                </a:solidFill>
              </a:rPr>
              <a:t>and </a:t>
            </a:r>
            <a:r>
              <a:rPr lang="en-US" altLang="en-US" baseline="-25000" dirty="0">
                <a:solidFill>
                  <a:srgbClr val="FFFF99"/>
                </a:solidFill>
              </a:rPr>
              <a:t>3</a:t>
            </a:r>
            <a:r>
              <a:rPr lang="en-US" altLang="en-US" dirty="0">
                <a:solidFill>
                  <a:schemeClr val="bg1"/>
                </a:solidFill>
              </a:rPr>
              <a:t>instruction about washings, </a:t>
            </a:r>
            <a:r>
              <a:rPr lang="en-US" altLang="en-US" baseline="-25000" dirty="0">
                <a:solidFill>
                  <a:srgbClr val="FFFF99"/>
                </a:solidFill>
              </a:rPr>
              <a:t>4</a:t>
            </a:r>
            <a:r>
              <a:rPr lang="en-US" altLang="en-US" dirty="0">
                <a:solidFill>
                  <a:schemeClr val="bg1"/>
                </a:solidFill>
              </a:rPr>
              <a:t>s’mikhah, </a:t>
            </a:r>
            <a:r>
              <a:rPr lang="en-US" altLang="en-US" baseline="-25000" dirty="0">
                <a:solidFill>
                  <a:srgbClr val="FFFF99"/>
                </a:solidFill>
              </a:rPr>
              <a:t>5</a:t>
            </a:r>
            <a:r>
              <a:rPr lang="en-US" altLang="en-US" dirty="0">
                <a:solidFill>
                  <a:schemeClr val="bg1"/>
                </a:solidFill>
              </a:rPr>
              <a:t>the resurrection of the dead and </a:t>
            </a:r>
            <a:r>
              <a:rPr lang="en-US" altLang="en-US" baseline="-25000" dirty="0">
                <a:solidFill>
                  <a:srgbClr val="FFFF99"/>
                </a:solidFill>
              </a:rPr>
              <a:t>6</a:t>
            </a:r>
            <a:r>
              <a:rPr lang="en-US" altLang="en-US" dirty="0">
                <a:solidFill>
                  <a:schemeClr val="bg1"/>
                </a:solidFill>
              </a:rPr>
              <a:t>eternal punishment. And, God willing, this is what we will do.</a:t>
            </a:r>
          </a:p>
        </p:txBody>
      </p:sp>
    </p:spTree>
    <p:extLst>
      <p:ext uri="{BB962C8B-B14F-4D97-AF65-F5344CB8AC3E}">
        <p14:creationId xmlns:p14="http://schemas.microsoft.com/office/powerpoint/2010/main" val="70429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sz="4000" dirty="0">
                <a:solidFill>
                  <a:schemeClr val="bg1"/>
                </a:solidFill>
                <a:latin typeface="Arial Rounded MT Bold" panose="020F0704030504030204" pitchFamily="34" charset="0"/>
              </a:rPr>
              <a:t>The first of the first principles is repentance.   </a:t>
            </a:r>
          </a:p>
        </p:txBody>
      </p:sp>
    </p:spTree>
    <p:extLst>
      <p:ext uri="{BB962C8B-B14F-4D97-AF65-F5344CB8AC3E}">
        <p14:creationId xmlns:p14="http://schemas.microsoft.com/office/powerpoint/2010/main" val="2132306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buNone/>
            </a:pPr>
            <a:r>
              <a:rPr lang="en-US" dirty="0"/>
              <a:t>Across Africa and Asia, millions of people in historically unengaged people groups are now in rapidly growing </a:t>
            </a:r>
            <a:r>
              <a:rPr lang="en-US" dirty="0">
                <a:solidFill>
                  <a:srgbClr val="FFFF99"/>
                </a:solidFill>
              </a:rPr>
              <a:t>Disciple Making Movements</a:t>
            </a:r>
            <a:r>
              <a:rPr lang="en-US" dirty="0"/>
              <a:t>. In 2000 there were 6 such movements, today there are now 1,035!</a:t>
            </a:r>
            <a:endParaRPr lang="en-US" altLang="en-US" dirty="0">
              <a:solidFill>
                <a:schemeClr val="bg1"/>
              </a:solidFill>
            </a:endParaRPr>
          </a:p>
        </p:txBody>
      </p:sp>
    </p:spTree>
    <p:extLst>
      <p:ext uri="{BB962C8B-B14F-4D97-AF65-F5344CB8AC3E}">
        <p14:creationId xmlns:p14="http://schemas.microsoft.com/office/powerpoint/2010/main" val="3781517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dirty="0"/>
              <a:t>What is it that the believers of the Global South are doing that makes so much difference?</a:t>
            </a:r>
          </a:p>
          <a:p>
            <a:pPr marL="0" indent="0">
              <a:lnSpc>
                <a:spcPct val="90000"/>
              </a:lnSpc>
              <a:buNone/>
            </a:pPr>
            <a:r>
              <a:rPr lang="en-US" b="1" dirty="0"/>
              <a:t>1.  </a:t>
            </a:r>
            <a:r>
              <a:rPr lang="en-US" dirty="0"/>
              <a:t>Abundant, and Bold Prayer</a:t>
            </a:r>
          </a:p>
          <a:p>
            <a:pPr marL="0" indent="0">
              <a:lnSpc>
                <a:spcPct val="90000"/>
              </a:lnSpc>
              <a:buNone/>
            </a:pPr>
            <a:r>
              <a:rPr lang="en-US" dirty="0"/>
              <a:t>2.  Discipling to Conversion</a:t>
            </a:r>
          </a:p>
          <a:p>
            <a:pPr marL="0" indent="0">
              <a:lnSpc>
                <a:spcPct val="90000"/>
              </a:lnSpc>
              <a:buNone/>
            </a:pPr>
            <a:r>
              <a:rPr lang="en-US" dirty="0"/>
              <a:t>3.  Obedience-Based Discipleship</a:t>
            </a:r>
          </a:p>
          <a:p>
            <a:pPr marL="0" indent="0">
              <a:lnSpc>
                <a:spcPct val="90000"/>
              </a:lnSpc>
              <a:buNone/>
            </a:pPr>
            <a:r>
              <a:rPr lang="en-US" b="1" dirty="0"/>
              <a:t>4.  </a:t>
            </a:r>
            <a:r>
              <a:rPr lang="en-US" dirty="0"/>
              <a:t>Empowering Ordinary People for Ministry</a:t>
            </a:r>
            <a:endParaRPr lang="en-US" altLang="en-US" dirty="0">
              <a:solidFill>
                <a:schemeClr val="bg1"/>
              </a:solidFill>
            </a:endParaRPr>
          </a:p>
        </p:txBody>
      </p:sp>
    </p:spTree>
    <p:extLst>
      <p:ext uri="{BB962C8B-B14F-4D97-AF65-F5344CB8AC3E}">
        <p14:creationId xmlns:p14="http://schemas.microsoft.com/office/powerpoint/2010/main" val="395451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dirty="0"/>
              <a:t>5.  Make Replicating Disciples, not Converts</a:t>
            </a:r>
          </a:p>
          <a:p>
            <a:pPr marL="0" indent="0">
              <a:lnSpc>
                <a:spcPct val="90000"/>
              </a:lnSpc>
              <a:buNone/>
            </a:pPr>
            <a:r>
              <a:rPr lang="en-US" dirty="0"/>
              <a:t>6.  Never Ending </a:t>
            </a:r>
            <a:r>
              <a:rPr lang="en-US"/>
              <a:t>Leadership Training </a:t>
            </a:r>
            <a:r>
              <a:rPr lang="en-US" dirty="0"/>
              <a:t>for All</a:t>
            </a:r>
            <a:endParaRPr lang="en-US" altLang="en-US" dirty="0">
              <a:solidFill>
                <a:schemeClr val="bg1"/>
              </a:solidFill>
            </a:endParaRPr>
          </a:p>
        </p:txBody>
      </p:sp>
    </p:spTree>
    <p:extLst>
      <p:ext uri="{BB962C8B-B14F-4D97-AF65-F5344CB8AC3E}">
        <p14:creationId xmlns:p14="http://schemas.microsoft.com/office/powerpoint/2010/main" val="2883356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I have new strategy, I think a download from the Messiah, that we will train a cadre of mature believers to disciple newcomers to our community.  </a:t>
            </a:r>
          </a:p>
        </p:txBody>
      </p:sp>
    </p:spTree>
    <p:extLst>
      <p:ext uri="{BB962C8B-B14F-4D97-AF65-F5344CB8AC3E}">
        <p14:creationId xmlns:p14="http://schemas.microsoft.com/office/powerpoint/2010/main" val="3393722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sz="4000" dirty="0">
                <a:solidFill>
                  <a:schemeClr val="bg1"/>
                </a:solidFill>
                <a:latin typeface="Arial Rounded MT Bold" panose="020F0704030504030204" pitchFamily="34" charset="0"/>
              </a:rPr>
              <a:t>Repeat: The first of the first principles is </a:t>
            </a:r>
            <a:r>
              <a:rPr lang="en-US" altLang="en-US" sz="4000" dirty="0">
                <a:solidFill>
                  <a:srgbClr val="FFFF99"/>
                </a:solidFill>
                <a:latin typeface="Arial Rounded MT Bold" panose="020F0704030504030204" pitchFamily="34" charset="0"/>
              </a:rPr>
              <a:t>total repentance</a:t>
            </a:r>
            <a:r>
              <a:rPr lang="en-US" altLang="en-US" sz="4000" dirty="0">
                <a:solidFill>
                  <a:schemeClr val="bg1"/>
                </a:solidFill>
                <a:latin typeface="Arial Rounded MT Bold" panose="020F0704030504030204" pitchFamily="34" charset="0"/>
              </a:rPr>
              <a:t>: deny our self and following the Messiah.   Commitment to discipleship.</a:t>
            </a:r>
          </a:p>
          <a:p>
            <a:pPr marL="0" indent="0">
              <a:lnSpc>
                <a:spcPct val="90000"/>
              </a:lnSpc>
              <a:buNone/>
            </a:pPr>
            <a:r>
              <a:rPr lang="en-US" altLang="en-US" dirty="0">
                <a:latin typeface="Arial Rounded MT Bold" panose="020F0704030504030204" pitchFamily="34" charset="0"/>
              </a:rPr>
              <a:t>The second is faith…</a:t>
            </a:r>
            <a:endParaRPr lang="en-US" altLang="en-US" sz="40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3266823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1026" name="Picture 2" descr="Image">
            <a:extLst>
              <a:ext uri="{FF2B5EF4-FFF2-40B4-BE49-F238E27FC236}">
                <a16:creationId xmlns:a16="http://schemas.microsoft.com/office/drawing/2014/main" id="{FCDA1EEB-89A5-48D2-B3B0-D4220877A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6237" y="179986"/>
            <a:ext cx="5691188" cy="4963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693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MJ 6.1 </a:t>
            </a:r>
            <a:r>
              <a:rPr lang="en-US" altLang="en-US" dirty="0">
                <a:solidFill>
                  <a:schemeClr val="bg1"/>
                </a:solidFill>
              </a:rPr>
              <a:t>The foundation of </a:t>
            </a:r>
            <a:r>
              <a:rPr lang="en-US" altLang="en-US" baseline="-25000" dirty="0">
                <a:solidFill>
                  <a:srgbClr val="FFFF99"/>
                </a:solidFill>
              </a:rPr>
              <a:t>1</a:t>
            </a:r>
            <a:r>
              <a:rPr lang="en-US" altLang="en-US" dirty="0">
                <a:solidFill>
                  <a:schemeClr val="bg1"/>
                </a:solidFill>
              </a:rPr>
              <a:t>turning from works that lead to death, </a:t>
            </a:r>
            <a:r>
              <a:rPr lang="en-US" altLang="en-US" baseline="-25000" dirty="0">
                <a:solidFill>
                  <a:srgbClr val="FFFF99"/>
                </a:solidFill>
              </a:rPr>
              <a:t>2</a:t>
            </a:r>
            <a:r>
              <a:rPr lang="en-US" altLang="en-US" dirty="0">
                <a:solidFill>
                  <a:schemeClr val="bg1"/>
                </a:solidFill>
              </a:rPr>
              <a:t>trusting God </a:t>
            </a:r>
          </a:p>
          <a:p>
            <a:pPr marL="0" indent="0">
              <a:lnSpc>
                <a:spcPct val="90000"/>
              </a:lnSpc>
              <a:buNone/>
            </a:pPr>
            <a:endParaRPr lang="en-US" altLang="en-US" dirty="0"/>
          </a:p>
          <a:p>
            <a:pPr marL="0" indent="0">
              <a:lnSpc>
                <a:spcPct val="90000"/>
              </a:lnSpc>
              <a:buNone/>
            </a:pPr>
            <a:r>
              <a:rPr lang="en-US" altLang="en-US" dirty="0"/>
              <a:t>This is MUCH MORE than mental assent to truth.  </a:t>
            </a:r>
            <a:endParaRPr lang="en-US" altLang="en-US" dirty="0">
              <a:solidFill>
                <a:schemeClr val="bg1"/>
              </a:solidFill>
            </a:endParaRP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4154714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Ro 8.15-17 </a:t>
            </a:r>
            <a:r>
              <a:rPr lang="en-US" altLang="en-US" dirty="0">
                <a:solidFill>
                  <a:schemeClr val="bg1"/>
                </a:solidFill>
              </a:rPr>
              <a:t>For you did not receive a spirit of slavery to bring you back again into fear; on the contrary, </a:t>
            </a:r>
            <a:r>
              <a:rPr lang="en-US" altLang="en-US" dirty="0">
                <a:solidFill>
                  <a:srgbClr val="FFFF99"/>
                </a:solidFill>
              </a:rPr>
              <a:t>you received the Spirit, who makes us sons and by whose power we cry out, “Abba!” </a:t>
            </a:r>
            <a:r>
              <a:rPr lang="en-US" altLang="en-US" dirty="0">
                <a:solidFill>
                  <a:schemeClr val="bg1"/>
                </a:solidFill>
              </a:rPr>
              <a:t>(that is, “Dear Father!”). </a:t>
            </a:r>
          </a:p>
        </p:txBody>
      </p:sp>
    </p:spTree>
    <p:extLst>
      <p:ext uri="{BB962C8B-B14F-4D97-AF65-F5344CB8AC3E}">
        <p14:creationId xmlns:p14="http://schemas.microsoft.com/office/powerpoint/2010/main" val="2278415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baseline="30000" dirty="0">
                <a:solidFill>
                  <a:schemeClr val="bg1"/>
                </a:solidFill>
              </a:rPr>
              <a:t>Ro 8.15-17 </a:t>
            </a:r>
            <a:r>
              <a:rPr lang="en-US" altLang="en-US" dirty="0">
                <a:solidFill>
                  <a:schemeClr val="bg1"/>
                </a:solidFill>
              </a:rPr>
              <a:t>The Spirit himself </a:t>
            </a:r>
            <a:r>
              <a:rPr lang="en-US" altLang="en-US" dirty="0">
                <a:solidFill>
                  <a:srgbClr val="FFFF99"/>
                </a:solidFill>
              </a:rPr>
              <a:t>bears witness with our own spirits that we are children of God</a:t>
            </a:r>
            <a:r>
              <a:rPr lang="en-US" altLang="en-US" dirty="0">
                <a:solidFill>
                  <a:schemeClr val="bg1"/>
                </a:solidFill>
              </a:rPr>
              <a:t>; and if we are children, then we are also heirs, heirs of God and joint-heirs with the Messiah — provided we are suffering with him in order also to be glorified with him.</a:t>
            </a:r>
          </a:p>
        </p:txBody>
      </p:sp>
    </p:spTree>
    <p:extLst>
      <p:ext uri="{BB962C8B-B14F-4D97-AF65-F5344CB8AC3E}">
        <p14:creationId xmlns:p14="http://schemas.microsoft.com/office/powerpoint/2010/main" val="694881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t>1 </a:t>
            </a:r>
            <a:r>
              <a:rPr lang="en-US" altLang="en-US" baseline="30000" dirty="0" err="1"/>
              <a:t>Kefa</a:t>
            </a:r>
            <a:r>
              <a:rPr lang="en-US" altLang="en-US" baseline="30000" dirty="0"/>
              <a:t>/P 1.</a:t>
            </a:r>
            <a:r>
              <a:rPr lang="en-US" altLang="en-US" baseline="30000" dirty="0">
                <a:solidFill>
                  <a:schemeClr val="bg1"/>
                </a:solidFill>
              </a:rPr>
              <a:t>8-9</a:t>
            </a:r>
            <a:r>
              <a:rPr lang="en-US" altLang="en-US" dirty="0">
                <a:solidFill>
                  <a:schemeClr val="bg1"/>
                </a:solidFill>
              </a:rPr>
              <a:t> Though you have not seen Him, you love Him. And even though you don’t see Him now, </a:t>
            </a:r>
            <a:r>
              <a:rPr lang="en-US" altLang="en-US" dirty="0">
                <a:solidFill>
                  <a:srgbClr val="FFFF99"/>
                </a:solidFill>
              </a:rPr>
              <a:t>you trust Him </a:t>
            </a:r>
            <a:r>
              <a:rPr lang="en-US" altLang="en-US" dirty="0">
                <a:solidFill>
                  <a:schemeClr val="bg1"/>
                </a:solidFill>
              </a:rPr>
              <a:t>and are filled with a joy that is glorious beyond words, receiving the </a:t>
            </a:r>
            <a:r>
              <a:rPr lang="en-US" altLang="en-US" dirty="0">
                <a:solidFill>
                  <a:srgbClr val="FFFF99"/>
                </a:solidFill>
              </a:rPr>
              <a:t>outcome of your faith</a:t>
            </a:r>
            <a:r>
              <a:rPr lang="en-US" altLang="en-US" dirty="0">
                <a:solidFill>
                  <a:schemeClr val="bg1"/>
                </a:solidFill>
              </a:rPr>
              <a:t>—the salvation of your souls.</a:t>
            </a:r>
          </a:p>
        </p:txBody>
      </p:sp>
    </p:spTree>
    <p:extLst>
      <p:ext uri="{BB962C8B-B14F-4D97-AF65-F5344CB8AC3E}">
        <p14:creationId xmlns:p14="http://schemas.microsoft.com/office/powerpoint/2010/main" val="1079975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Faith is also a decision to receive believe trust the revelation</a:t>
            </a:r>
          </a:p>
        </p:txBody>
      </p:sp>
    </p:spTree>
    <p:extLst>
      <p:ext uri="{BB962C8B-B14F-4D97-AF65-F5344CB8AC3E}">
        <p14:creationId xmlns:p14="http://schemas.microsoft.com/office/powerpoint/2010/main" val="2583776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Acts 27.23-26</a:t>
            </a:r>
            <a:r>
              <a:rPr lang="en-US" altLang="en-US" dirty="0">
                <a:solidFill>
                  <a:schemeClr val="bg1"/>
                </a:solidFill>
              </a:rPr>
              <a:t> So, men, take heart! </a:t>
            </a:r>
            <a:r>
              <a:rPr lang="en-US" altLang="en-US" dirty="0">
                <a:solidFill>
                  <a:srgbClr val="FFFF99"/>
                </a:solidFill>
              </a:rPr>
              <a:t>For I trust God and believe </a:t>
            </a:r>
            <a:r>
              <a:rPr lang="en-US" altLang="en-US" dirty="0">
                <a:solidFill>
                  <a:schemeClr val="bg1"/>
                </a:solidFill>
              </a:rPr>
              <a:t>that </a:t>
            </a:r>
            <a:r>
              <a:rPr lang="en-US" altLang="en-US" dirty="0">
                <a:solidFill>
                  <a:srgbClr val="FFFF99"/>
                </a:solidFill>
              </a:rPr>
              <a:t>what I have been told will come true. </a:t>
            </a:r>
            <a:r>
              <a:rPr lang="en-US" altLang="en-US" dirty="0">
                <a:solidFill>
                  <a:schemeClr val="bg1"/>
                </a:solidFill>
              </a:rPr>
              <a:t>Nevertheless, we have to run aground on some island.”</a:t>
            </a:r>
          </a:p>
          <a:p>
            <a:pPr marL="0" indent="0">
              <a:lnSpc>
                <a:spcPct val="90000"/>
              </a:lnSpc>
              <a:buNone/>
            </a:pPr>
            <a:r>
              <a:rPr lang="en-US" altLang="en-US" dirty="0" err="1"/>
              <a:t>Shaul</a:t>
            </a:r>
            <a:r>
              <a:rPr lang="en-US" altLang="en-US" dirty="0"/>
              <a:t>/Paul made a </a:t>
            </a:r>
            <a:r>
              <a:rPr lang="en-US" altLang="en-US" u="sng" dirty="0"/>
              <a:t>choice</a:t>
            </a:r>
            <a:r>
              <a:rPr lang="en-US" altLang="en-US" dirty="0"/>
              <a:t>.</a:t>
            </a:r>
          </a:p>
          <a:p>
            <a:pPr marL="0" indent="0">
              <a:lnSpc>
                <a:spcPct val="90000"/>
              </a:lnSpc>
              <a:buNone/>
            </a:pPr>
            <a:r>
              <a:rPr lang="en-US" dirty="0"/>
              <a:t>14 days fasting, 276 people on the ship</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4158104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126136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MJ 6.1-3 </a:t>
            </a:r>
            <a:r>
              <a:rPr lang="en-US" altLang="en-US" dirty="0">
                <a:solidFill>
                  <a:schemeClr val="bg1"/>
                </a:solidFill>
              </a:rPr>
              <a:t>and </a:t>
            </a:r>
            <a:r>
              <a:rPr lang="en-US" altLang="en-US" baseline="-25000" dirty="0">
                <a:solidFill>
                  <a:srgbClr val="FFFF99"/>
                </a:solidFill>
              </a:rPr>
              <a:t>3</a:t>
            </a:r>
            <a:r>
              <a:rPr lang="en-US" altLang="en-US" dirty="0">
                <a:solidFill>
                  <a:schemeClr val="bg1"/>
                </a:solidFill>
              </a:rPr>
              <a:t>instruction about </a:t>
            </a:r>
            <a:r>
              <a:rPr lang="en-US" altLang="en-US" dirty="0">
                <a:solidFill>
                  <a:srgbClr val="FFFF99"/>
                </a:solidFill>
              </a:rPr>
              <a:t>washings</a:t>
            </a:r>
            <a:endParaRPr lang="en-US" altLang="en-US" dirty="0">
              <a:solidFill>
                <a:schemeClr val="bg1"/>
              </a:solidFill>
            </a:endParaRPr>
          </a:p>
        </p:txBody>
      </p:sp>
    </p:spTree>
    <p:extLst>
      <p:ext uri="{BB962C8B-B14F-4D97-AF65-F5344CB8AC3E}">
        <p14:creationId xmlns:p14="http://schemas.microsoft.com/office/powerpoint/2010/main" val="1554967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3677654" cy="4933950"/>
          </a:xfrm>
        </p:spPr>
        <p:txBody>
          <a:bodyPr>
            <a:normAutofit/>
          </a:bodyPr>
          <a:lstStyle/>
          <a:p>
            <a:pPr marL="0" indent="0">
              <a:lnSpc>
                <a:spcPct val="90000"/>
              </a:lnSpc>
              <a:buNone/>
            </a:pPr>
            <a:r>
              <a:rPr lang="en-US" altLang="en-US" dirty="0">
                <a:solidFill>
                  <a:schemeClr val="bg1"/>
                </a:solidFill>
              </a:rPr>
              <a:t>Note plural</a:t>
            </a:r>
          </a:p>
        </p:txBody>
      </p:sp>
      <p:pic>
        <p:nvPicPr>
          <p:cNvPr id="3" name="Picture 2">
            <a:extLst>
              <a:ext uri="{FF2B5EF4-FFF2-40B4-BE49-F238E27FC236}">
                <a16:creationId xmlns:a16="http://schemas.microsoft.com/office/drawing/2014/main" id="{6DC7C860-1C34-4B16-854A-3F1677E494F7}"/>
              </a:ext>
            </a:extLst>
          </p:cNvPr>
          <p:cNvPicPr>
            <a:picLocks noChangeAspect="1"/>
          </p:cNvPicPr>
          <p:nvPr/>
        </p:nvPicPr>
        <p:blipFill>
          <a:blip r:embed="rId3"/>
          <a:stretch>
            <a:fillRect/>
          </a:stretch>
        </p:blipFill>
        <p:spPr>
          <a:xfrm>
            <a:off x="3964117" y="361950"/>
            <a:ext cx="4551946" cy="1905000"/>
          </a:xfrm>
          <a:prstGeom prst="rect">
            <a:avLst/>
          </a:prstGeom>
        </p:spPr>
      </p:pic>
    </p:spTree>
    <p:extLst>
      <p:ext uri="{BB962C8B-B14F-4D97-AF65-F5344CB8AC3E}">
        <p14:creationId xmlns:p14="http://schemas.microsoft.com/office/powerpoint/2010/main" val="403012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Many washings, immersions in Tanakh.  </a:t>
            </a:r>
          </a:p>
        </p:txBody>
      </p:sp>
    </p:spTree>
    <p:extLst>
      <p:ext uri="{BB962C8B-B14F-4D97-AF65-F5344CB8AC3E}">
        <p14:creationId xmlns:p14="http://schemas.microsoft.com/office/powerpoint/2010/main" val="3715366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350837" y="361950"/>
            <a:ext cx="8001000" cy="4724400"/>
          </a:xfrm>
        </p:spPr>
        <p:txBody>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 </a:t>
            </a:r>
          </a:p>
        </p:txBody>
      </p:sp>
      <p:pic>
        <p:nvPicPr>
          <p:cNvPr id="1026" name="Picture 2">
            <a:extLst>
              <a:ext uri="{FF2B5EF4-FFF2-40B4-BE49-F238E27FC236}">
                <a16:creationId xmlns:a16="http://schemas.microsoft.com/office/drawing/2014/main" id="{5D53D9D8-3921-44CD-81C3-C01BD28029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4837" y="392974"/>
            <a:ext cx="47244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627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altLang="en-US" baseline="30000" dirty="0">
                <a:solidFill>
                  <a:schemeClr val="bg1"/>
                </a:solidFill>
              </a:rPr>
              <a:t>Vayikra/Lev 14.2,8  </a:t>
            </a:r>
            <a:r>
              <a:rPr lang="en-US" altLang="en-US" dirty="0">
                <a:solidFill>
                  <a:schemeClr val="bg1"/>
                </a:solidFill>
              </a:rPr>
              <a:t>“This is to be the law concerning the person afflicted with </a:t>
            </a:r>
            <a:r>
              <a:rPr lang="en-US" altLang="en-US" dirty="0" err="1">
                <a:solidFill>
                  <a:schemeClr val="bg1"/>
                </a:solidFill>
              </a:rPr>
              <a:t>tzara‘at</a:t>
            </a:r>
            <a:r>
              <a:rPr lang="en-US" altLang="en-US" dirty="0">
                <a:solidFill>
                  <a:schemeClr val="bg1"/>
                </a:solidFill>
              </a:rPr>
              <a:t> on the day of his purification. He is to be brought to the cohen… He who is to be purified must wash his clothes, shave off all his hair and bathe himself in water. Then he will be clean; and after that, he may enter the camp; </a:t>
            </a:r>
          </a:p>
        </p:txBody>
      </p:sp>
    </p:spTree>
    <p:extLst>
      <p:ext uri="{BB962C8B-B14F-4D97-AF65-F5344CB8AC3E}">
        <p14:creationId xmlns:p14="http://schemas.microsoft.com/office/powerpoint/2010/main" val="2001279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Vayikra /Lev 15. 2, 5 </a:t>
            </a:r>
            <a:r>
              <a:rPr lang="en-US" altLang="en-US" dirty="0">
                <a:solidFill>
                  <a:schemeClr val="bg1"/>
                </a:solidFill>
              </a:rPr>
              <a:t>‘When any man has a discharge from his body, the discharge is unclean… </a:t>
            </a:r>
            <a:r>
              <a:rPr lang="en-US" altLang="en-US" dirty="0">
                <a:solidFill>
                  <a:srgbClr val="FFFF99"/>
                </a:solidFill>
              </a:rPr>
              <a:t>Whoever touches his bed is to wash his clothes and bathe himself in water</a:t>
            </a:r>
            <a:r>
              <a:rPr lang="en-US" altLang="en-US" dirty="0">
                <a:solidFill>
                  <a:schemeClr val="bg1"/>
                </a:solidFill>
              </a:rPr>
              <a:t>; he will be unclean until evening.</a:t>
            </a:r>
          </a:p>
        </p:txBody>
      </p:sp>
    </p:spTree>
    <p:extLst>
      <p:ext uri="{BB962C8B-B14F-4D97-AF65-F5344CB8AC3E}">
        <p14:creationId xmlns:p14="http://schemas.microsoft.com/office/powerpoint/2010/main" val="2345475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Vayikra/Lev 15:8  </a:t>
            </a:r>
            <a:r>
              <a:rPr lang="en-US" altLang="en-US" dirty="0">
                <a:solidFill>
                  <a:schemeClr val="bg1"/>
                </a:solidFill>
              </a:rPr>
              <a:t>If the person with the discharge spits on someone who is clean, the latter is to wash his clothes and </a:t>
            </a:r>
            <a:r>
              <a:rPr lang="en-US" altLang="en-US" dirty="0">
                <a:solidFill>
                  <a:srgbClr val="FFFF99"/>
                </a:solidFill>
              </a:rPr>
              <a:t>bathe himself in water; </a:t>
            </a:r>
            <a:r>
              <a:rPr lang="en-US" altLang="en-US" dirty="0">
                <a:solidFill>
                  <a:schemeClr val="bg1"/>
                </a:solidFill>
              </a:rPr>
              <a:t>he will be unclean until evening.</a:t>
            </a:r>
          </a:p>
        </p:txBody>
      </p:sp>
    </p:spTree>
    <p:extLst>
      <p:ext uri="{BB962C8B-B14F-4D97-AF65-F5344CB8AC3E}">
        <p14:creationId xmlns:p14="http://schemas.microsoft.com/office/powerpoint/2010/main" val="2708622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baseline="30000" dirty="0">
                <a:solidFill>
                  <a:schemeClr val="bg1"/>
                </a:solidFill>
              </a:rPr>
              <a:t>Vayikra/Lev 16.23-24 </a:t>
            </a:r>
            <a:r>
              <a:rPr lang="en-US" altLang="en-US" dirty="0">
                <a:solidFill>
                  <a:schemeClr val="bg1"/>
                </a:solidFill>
              </a:rPr>
              <a:t>“Aharon is to go back into the tent of meeting, where he is to remove the linen garments he put on when he entered the Holy Place, and he is to leave them there. Then </a:t>
            </a:r>
            <a:r>
              <a:rPr lang="en-US" altLang="en-US" dirty="0">
                <a:solidFill>
                  <a:srgbClr val="FFFF99"/>
                </a:solidFill>
              </a:rPr>
              <a:t>he is to bathe his body in water in a holy place</a:t>
            </a:r>
            <a:r>
              <a:rPr lang="en-US" altLang="en-US" dirty="0">
                <a:solidFill>
                  <a:schemeClr val="bg1"/>
                </a:solidFill>
              </a:rPr>
              <a:t>, put on his other clothes, </a:t>
            </a:r>
          </a:p>
        </p:txBody>
      </p:sp>
    </p:spTree>
    <p:extLst>
      <p:ext uri="{BB962C8B-B14F-4D97-AF65-F5344CB8AC3E}">
        <p14:creationId xmlns:p14="http://schemas.microsoft.com/office/powerpoint/2010/main" val="41673712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Vayikra/Lev 16.23-24  </a:t>
            </a:r>
            <a:r>
              <a:rPr lang="en-US" altLang="en-US" dirty="0">
                <a:solidFill>
                  <a:schemeClr val="bg1"/>
                </a:solidFill>
              </a:rPr>
              <a:t>come out and offer his burnt offering and the burnt offering of the people, thus making atonement for himself and for the people</a:t>
            </a:r>
          </a:p>
        </p:txBody>
      </p:sp>
    </p:spTree>
    <p:extLst>
      <p:ext uri="{BB962C8B-B14F-4D97-AF65-F5344CB8AC3E}">
        <p14:creationId xmlns:p14="http://schemas.microsoft.com/office/powerpoint/2010/main" val="2973711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Vayikra/Lev 17.15   </a:t>
            </a:r>
            <a:r>
              <a:rPr lang="en-US" altLang="en-US" dirty="0">
                <a:solidFill>
                  <a:schemeClr val="bg1"/>
                </a:solidFill>
              </a:rPr>
              <a:t>“Anyone eating an animal that dies naturally or is torn to death by wild animals, whether he is a citizen or a foreigner, is to wash his clothes and </a:t>
            </a:r>
            <a:r>
              <a:rPr lang="en-US" altLang="en-US" dirty="0">
                <a:solidFill>
                  <a:srgbClr val="FFFF99"/>
                </a:solidFill>
              </a:rPr>
              <a:t>bathe himself in water</a:t>
            </a:r>
            <a:r>
              <a:rPr lang="en-US" altLang="en-US" dirty="0">
                <a:solidFill>
                  <a:schemeClr val="bg1"/>
                </a:solidFill>
              </a:rPr>
              <a:t>; he will be unclean until evening; then he will be clean.</a:t>
            </a:r>
          </a:p>
        </p:txBody>
      </p:sp>
    </p:spTree>
    <p:extLst>
      <p:ext uri="{BB962C8B-B14F-4D97-AF65-F5344CB8AC3E}">
        <p14:creationId xmlns:p14="http://schemas.microsoft.com/office/powerpoint/2010/main" val="2092353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Vayikra/Lev 22.4-6</a:t>
            </a:r>
            <a:r>
              <a:rPr lang="en-US" altLang="en-US" dirty="0">
                <a:solidFill>
                  <a:schemeClr val="bg1"/>
                </a:solidFill>
              </a:rPr>
              <a:t>“‘Any descendant of Aharon with </a:t>
            </a:r>
            <a:r>
              <a:rPr lang="en-US" altLang="en-US" dirty="0" err="1">
                <a:solidFill>
                  <a:schemeClr val="bg1"/>
                </a:solidFill>
              </a:rPr>
              <a:t>tzara‘at</a:t>
            </a:r>
            <a:r>
              <a:rPr lang="en-US" altLang="en-US" dirty="0">
                <a:solidFill>
                  <a:schemeClr val="bg1"/>
                </a:solidFill>
              </a:rPr>
              <a:t> or a discharge is not to eat the holy things until he is clean. Anyone who has touched a person made unclean by a dead body, or who has had a seminal emission, </a:t>
            </a:r>
          </a:p>
        </p:txBody>
      </p:sp>
    </p:spTree>
    <p:extLst>
      <p:ext uri="{BB962C8B-B14F-4D97-AF65-F5344CB8AC3E}">
        <p14:creationId xmlns:p14="http://schemas.microsoft.com/office/powerpoint/2010/main" val="10490607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Vayikra/Lev 22.4-6</a:t>
            </a:r>
            <a:r>
              <a:rPr lang="en-US" altLang="en-US" dirty="0">
                <a:solidFill>
                  <a:schemeClr val="bg1"/>
                </a:solidFill>
              </a:rPr>
              <a:t>“‘ or who has touched a reptile or insect that can make him unclean…will be unclean until evening and is not to eat the holy things unless he </a:t>
            </a:r>
            <a:r>
              <a:rPr lang="en-US" altLang="en-US" dirty="0">
                <a:solidFill>
                  <a:srgbClr val="FFFF99"/>
                </a:solidFill>
              </a:rPr>
              <a:t>bathes his body </a:t>
            </a:r>
            <a:r>
              <a:rPr lang="en-US" altLang="en-US" dirty="0">
                <a:solidFill>
                  <a:schemeClr val="bg1"/>
                </a:solidFill>
              </a:rPr>
              <a:t>in water.</a:t>
            </a:r>
          </a:p>
        </p:txBody>
      </p:sp>
    </p:spTree>
    <p:extLst>
      <p:ext uri="{BB962C8B-B14F-4D97-AF65-F5344CB8AC3E}">
        <p14:creationId xmlns:p14="http://schemas.microsoft.com/office/powerpoint/2010/main" val="19032976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altLang="en-US" baseline="30000" dirty="0">
                <a:solidFill>
                  <a:schemeClr val="bg1"/>
                </a:solidFill>
              </a:rPr>
              <a:t>1 Shmuel 20.25-26</a:t>
            </a:r>
            <a:r>
              <a:rPr lang="en-US" altLang="en-US" dirty="0">
                <a:solidFill>
                  <a:schemeClr val="bg1"/>
                </a:solidFill>
              </a:rPr>
              <a:t> The king sat at his usual place by the wall. </a:t>
            </a:r>
            <a:r>
              <a:rPr lang="en-US" altLang="en-US" dirty="0" err="1">
                <a:solidFill>
                  <a:schemeClr val="bg1"/>
                </a:solidFill>
              </a:rPr>
              <a:t>Y’honatan</a:t>
            </a:r>
            <a:r>
              <a:rPr lang="en-US" altLang="en-US" dirty="0">
                <a:solidFill>
                  <a:schemeClr val="bg1"/>
                </a:solidFill>
              </a:rPr>
              <a:t> stood up, and Avner sat next to </a:t>
            </a:r>
            <a:r>
              <a:rPr lang="en-US" altLang="en-US" dirty="0" err="1">
                <a:solidFill>
                  <a:schemeClr val="bg1"/>
                </a:solidFill>
              </a:rPr>
              <a:t>Sha’ul</a:t>
            </a:r>
            <a:r>
              <a:rPr lang="en-US" altLang="en-US" dirty="0">
                <a:solidFill>
                  <a:schemeClr val="bg1"/>
                </a:solidFill>
              </a:rPr>
              <a:t>, but David’s place was empty. However, </a:t>
            </a:r>
            <a:r>
              <a:rPr lang="en-US" altLang="en-US" dirty="0" err="1">
                <a:solidFill>
                  <a:schemeClr val="bg1"/>
                </a:solidFill>
              </a:rPr>
              <a:t>Sha’ul</a:t>
            </a:r>
            <a:r>
              <a:rPr lang="en-US" altLang="en-US" dirty="0">
                <a:solidFill>
                  <a:schemeClr val="bg1"/>
                </a:solidFill>
              </a:rPr>
              <a:t> didn’t say anything that day; because he thought, “Something has happened to him, he is unclean. Yes, that’s it, he isn’t clean.</a:t>
            </a:r>
          </a:p>
        </p:txBody>
      </p:sp>
    </p:spTree>
    <p:extLst>
      <p:ext uri="{BB962C8B-B14F-4D97-AF65-F5344CB8AC3E}">
        <p14:creationId xmlns:p14="http://schemas.microsoft.com/office/powerpoint/2010/main" val="3080669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70000" lnSpcReduction="20000"/>
          </a:bodyPr>
          <a:lstStyle/>
          <a:p>
            <a:pPr marL="0" indent="0" algn="l">
              <a:buNone/>
            </a:pPr>
            <a:r>
              <a:rPr lang="en-US" sz="5700" dirty="0"/>
              <a:t>After the destruction of the Temple, the mikveh's main uses remained as follows:</a:t>
            </a:r>
          </a:p>
          <a:p>
            <a:pPr algn="l">
              <a:buFont typeface="Arial" panose="020B0604020202020204" pitchFamily="34" charset="0"/>
              <a:buChar char="•"/>
            </a:pPr>
            <a:r>
              <a:rPr lang="en-US" sz="5700" dirty="0"/>
              <a:t>by Jewish women to achieve ritual purity after menstruation and childbirth </a:t>
            </a:r>
          </a:p>
          <a:p>
            <a:pPr algn="l">
              <a:buFont typeface="Arial" panose="020B0604020202020204" pitchFamily="34" charset="0"/>
              <a:buChar char="•"/>
            </a:pPr>
            <a:r>
              <a:rPr lang="en-US" sz="5700" dirty="0"/>
              <a:t>by Jewish men to achieve ritual purity after ejaculation;</a:t>
            </a:r>
            <a:endParaRPr lang="en-US" altLang="en-US" dirty="0">
              <a:solidFill>
                <a:schemeClr val="bg1"/>
              </a:solidFill>
            </a:endParaRPr>
          </a:p>
        </p:txBody>
      </p:sp>
    </p:spTree>
    <p:extLst>
      <p:ext uri="{BB962C8B-B14F-4D97-AF65-F5344CB8AC3E}">
        <p14:creationId xmlns:p14="http://schemas.microsoft.com/office/powerpoint/2010/main" val="1503047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674955" y="664027"/>
            <a:ext cx="6963348" cy="4479472"/>
          </a:xfrm>
        </p:spPr>
        <p:txBody>
          <a:bodyPr>
            <a:normAutofit/>
          </a:bodyPr>
          <a:lstStyle/>
          <a:p>
            <a:pPr marL="0" indent="0">
              <a:lnSpc>
                <a:spcPct val="90000"/>
              </a:lnSpc>
              <a:buNone/>
            </a:pPr>
            <a:r>
              <a:rPr lang="en-US" altLang="en-US" dirty="0">
                <a:solidFill>
                  <a:schemeClr val="bg1"/>
                </a:solidFill>
              </a:rPr>
              <a:t>   </a:t>
            </a:r>
          </a:p>
        </p:txBody>
      </p:sp>
      <p:pic>
        <p:nvPicPr>
          <p:cNvPr id="1028" name="Picture 4">
            <a:extLst>
              <a:ext uri="{FF2B5EF4-FFF2-40B4-BE49-F238E27FC236}">
                <a16:creationId xmlns:a16="http://schemas.microsoft.com/office/drawing/2014/main" id="{3430F3D3-C0BD-4CE7-B8DC-4235DDAF7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050" y="514350"/>
            <a:ext cx="8095217" cy="44926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ECF973F-F4DC-4ABB-BA23-604249EA8B50}"/>
              </a:ext>
            </a:extLst>
          </p:cNvPr>
          <p:cNvSpPr txBox="1"/>
          <p:nvPr/>
        </p:nvSpPr>
        <p:spPr>
          <a:xfrm>
            <a:off x="1208995" y="600266"/>
            <a:ext cx="5372048" cy="1446550"/>
          </a:xfrm>
          <a:prstGeom prst="rect">
            <a:avLst/>
          </a:prstGeom>
          <a:noFill/>
        </p:spPr>
        <p:txBody>
          <a:bodyPr wrap="none" rtlCol="0">
            <a:spAutoFit/>
          </a:bodyPr>
          <a:lstStyle/>
          <a:p>
            <a:pPr rtl="1"/>
            <a:r>
              <a:rPr lang="he-IL" sz="4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חַ</a:t>
            </a:r>
            <a:r>
              <a:rPr lang="he-IL" sz="4800" b="1" i="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רְגּוֹל</a:t>
            </a:r>
            <a:r>
              <a:rPr lang="en-US" sz="4800" b="1" i="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t>
            </a:r>
            <a:r>
              <a:rPr lang="he-IL" b="0" i="0" dirty="0">
                <a:solidFill>
                  <a:srgbClr val="333333"/>
                </a:solidFill>
                <a:effectLst/>
                <a:latin typeface="Assistant"/>
              </a:rPr>
              <a:t> </a:t>
            </a:r>
            <a:r>
              <a:rPr lang="en-US" i="1" dirty="0" err="1"/>
              <a:t>Khargol</a:t>
            </a:r>
            <a:endParaRPr lang="en-US" i="1" dirty="0"/>
          </a:p>
          <a:p>
            <a:pPr rtl="1"/>
            <a:r>
              <a:rPr lang="en-US" dirty="0"/>
              <a:t>Grasshopper / locust</a:t>
            </a:r>
          </a:p>
        </p:txBody>
      </p:sp>
    </p:spTree>
    <p:extLst>
      <p:ext uri="{BB962C8B-B14F-4D97-AF65-F5344CB8AC3E}">
        <p14:creationId xmlns:p14="http://schemas.microsoft.com/office/powerpoint/2010/main" val="6767132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70000" lnSpcReduction="20000"/>
          </a:bodyPr>
          <a:lstStyle/>
          <a:p>
            <a:pPr algn="l">
              <a:buFont typeface="Arial" panose="020B0604020202020204" pitchFamily="34" charset="0"/>
              <a:buChar char="•"/>
            </a:pPr>
            <a:r>
              <a:rPr lang="en-US" sz="5700" dirty="0"/>
              <a:t>as part of the traditional procedure for conversion to Judaism;</a:t>
            </a:r>
          </a:p>
          <a:p>
            <a:pPr algn="l">
              <a:buFont typeface="Arial" panose="020B0604020202020204" pitchFamily="34" charset="0"/>
              <a:buChar char="•"/>
            </a:pPr>
            <a:r>
              <a:rPr lang="en-US" sz="5700" dirty="0"/>
              <a:t>to immerse newly acquired metal and glass utensils used in serving and eating food;</a:t>
            </a:r>
          </a:p>
          <a:p>
            <a:pPr algn="l">
              <a:buFont typeface="Arial" panose="020B0604020202020204" pitchFamily="34" charset="0"/>
              <a:buChar char="•"/>
            </a:pPr>
            <a:r>
              <a:rPr lang="en-US" sz="5700" dirty="0"/>
              <a:t>to immerse a corpse as part of the preparation for burial (taharah).</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39305898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Immersion place: </a:t>
            </a:r>
            <a:r>
              <a:rPr lang="he-IL" altLang="en-US" sz="4800" b="1" dirty="0">
                <a:solidFill>
                  <a:schemeClr val="bg1"/>
                </a:solidFill>
                <a:latin typeface="David" panose="020E0502060401010101" pitchFamily="34" charset="-79"/>
                <a:cs typeface="David" panose="020E0502060401010101" pitchFamily="34" charset="-79"/>
              </a:rPr>
              <a:t>מִקְוֶה</a:t>
            </a:r>
            <a:r>
              <a:rPr lang="he-IL" altLang="en-US" dirty="0">
                <a:solidFill>
                  <a:schemeClr val="bg1"/>
                </a:solidFill>
              </a:rPr>
              <a:t> </a:t>
            </a:r>
            <a:r>
              <a:rPr lang="en-US" altLang="en-US" dirty="0">
                <a:solidFill>
                  <a:schemeClr val="bg1"/>
                </a:solidFill>
              </a:rPr>
              <a:t> </a:t>
            </a:r>
            <a:r>
              <a:rPr lang="en-US" altLang="en-US" i="1" dirty="0">
                <a:solidFill>
                  <a:schemeClr val="bg1"/>
                </a:solidFill>
              </a:rPr>
              <a:t>mikveh</a:t>
            </a:r>
          </a:p>
          <a:p>
            <a:pPr marL="0" indent="0">
              <a:lnSpc>
                <a:spcPct val="90000"/>
              </a:lnSpc>
              <a:buNone/>
            </a:pPr>
            <a:r>
              <a:rPr lang="en-US" altLang="en-US" dirty="0"/>
              <a:t>The verb of immersion:</a:t>
            </a:r>
            <a:r>
              <a:rPr lang="en-US" altLang="en-US" sz="4800" b="1" dirty="0">
                <a:latin typeface="David" panose="020E0502060401010101" pitchFamily="34" charset="-79"/>
                <a:cs typeface="David" panose="020E0502060401010101" pitchFamily="34" charset="-79"/>
              </a:rPr>
              <a:t> </a:t>
            </a:r>
            <a:r>
              <a:rPr lang="he-IL" altLang="en-US" sz="4800" b="1" dirty="0">
                <a:latin typeface="David" panose="020E0502060401010101" pitchFamily="34" charset="-79"/>
                <a:cs typeface="David" panose="020E0502060401010101" pitchFamily="34" charset="-79"/>
              </a:rPr>
              <a:t>טָבַל</a:t>
            </a:r>
            <a:r>
              <a:rPr lang="en-US" altLang="en-US" sz="4800" b="1" dirty="0">
                <a:latin typeface="David" panose="020E0502060401010101" pitchFamily="34" charset="-79"/>
                <a:cs typeface="David" panose="020E0502060401010101" pitchFamily="34" charset="-79"/>
              </a:rPr>
              <a:t> </a:t>
            </a:r>
            <a:r>
              <a:rPr lang="en-US" altLang="en-US" i="1" dirty="0" err="1"/>
              <a:t>taval</a:t>
            </a:r>
            <a:endParaRPr lang="en-US" altLang="en-US" i="1" dirty="0"/>
          </a:p>
          <a:p>
            <a:pPr marL="0" indent="0">
              <a:lnSpc>
                <a:spcPct val="90000"/>
              </a:lnSpc>
              <a:buNone/>
            </a:pPr>
            <a:r>
              <a:rPr lang="en-US" altLang="en-US" dirty="0"/>
              <a:t>The noun has become a verb in common speech.</a:t>
            </a:r>
          </a:p>
          <a:p>
            <a:pPr marL="0" indent="0">
              <a:lnSpc>
                <a:spcPct val="90000"/>
              </a:lnSpc>
              <a:buNone/>
            </a:pPr>
            <a:r>
              <a:rPr lang="en-US" altLang="en-US" dirty="0"/>
              <a:t>“I was </a:t>
            </a:r>
            <a:r>
              <a:rPr lang="en-US" altLang="en-US" dirty="0" err="1"/>
              <a:t>mikeved</a:t>
            </a:r>
            <a:r>
              <a:rPr lang="en-US" altLang="en-US" dirty="0"/>
              <a:t>.”</a:t>
            </a:r>
          </a:p>
          <a:p>
            <a:pPr marL="0" indent="0">
              <a:lnSpc>
                <a:spcPct val="90000"/>
              </a:lnSpc>
              <a:buNone/>
            </a:pPr>
            <a:r>
              <a:rPr lang="en-US" altLang="en-US" dirty="0"/>
              <a:t>Same root as HOPE, Hatikvah. </a:t>
            </a:r>
          </a:p>
          <a:p>
            <a:pPr marL="0" indent="0">
              <a:lnSpc>
                <a:spcPct val="90000"/>
              </a:lnSpc>
              <a:buNone/>
            </a:pPr>
            <a:endParaRPr lang="en-US" altLang="en-US" i="1" dirty="0"/>
          </a:p>
        </p:txBody>
      </p:sp>
    </p:spTree>
    <p:extLst>
      <p:ext uri="{BB962C8B-B14F-4D97-AF65-F5344CB8AC3E}">
        <p14:creationId xmlns:p14="http://schemas.microsoft.com/office/powerpoint/2010/main" val="29938328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baseline="30000" dirty="0">
                <a:solidFill>
                  <a:schemeClr val="bg1"/>
                </a:solidFill>
              </a:rPr>
              <a:t>Jeremiah 17:13 </a:t>
            </a:r>
            <a:r>
              <a:rPr lang="en-US" altLang="en-US" dirty="0">
                <a:solidFill>
                  <a:schemeClr val="bg1"/>
                </a:solidFill>
              </a:rPr>
              <a:t>O Hashem, the Hope [mikveh] of Israel, all who forsake you will be ashamed... because they have forsaken Hashem, the fountain of living water. </a:t>
            </a:r>
          </a:p>
          <a:p>
            <a:pPr marL="0" indent="0" algn="r">
              <a:lnSpc>
                <a:spcPct val="90000"/>
              </a:lnSpc>
              <a:buNone/>
            </a:pPr>
            <a:r>
              <a:rPr lang="he-IL" altLang="en-US" b="1" dirty="0">
                <a:latin typeface="David" panose="020E0502060401010101" pitchFamily="34" charset="-79"/>
                <a:cs typeface="David" panose="020E0502060401010101" pitchFamily="34" charset="-79"/>
              </a:rPr>
              <a:t>מִ</a:t>
            </a:r>
            <a:r>
              <a:rPr lang="he-IL" altLang="en-US" b="1" dirty="0">
                <a:solidFill>
                  <a:schemeClr val="bg1"/>
                </a:solidFill>
                <a:latin typeface="David" panose="020E0502060401010101" pitchFamily="34" charset="-79"/>
                <a:cs typeface="David" panose="020E0502060401010101" pitchFamily="34" charset="-79"/>
              </a:rPr>
              <a:t>קְוֵה יִשְׂרָאֵל יְיָ, כָּל-עֹזְבֶיךָ יֵבֹשׁוּ; וְסוּרַי בָּאָרֶץ יִכָּתֵבוּ, כִּי עָזְבוּ מְקוֹר מַיִם-חַיִּים אֶת-יְיָ.</a:t>
            </a:r>
            <a:endParaRPr lang="en-US" altLang="en-US" b="1" dirty="0">
              <a:solidFill>
                <a:schemeClr val="bg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1890178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t>Jeremiah 14:22  </a:t>
            </a:r>
            <a:r>
              <a:rPr lang="en-US" altLang="en-US" dirty="0">
                <a:solidFill>
                  <a:schemeClr val="bg1"/>
                </a:solidFill>
              </a:rPr>
              <a:t>Are there any of the worthless idols of the nations, that can cause rain? or can the heavens give showers? Is it not you, Hashem our God, and do we not hope [</a:t>
            </a:r>
            <a:r>
              <a:rPr lang="en-US" altLang="en-US" dirty="0" err="1">
                <a:solidFill>
                  <a:schemeClr val="bg1"/>
                </a:solidFill>
              </a:rPr>
              <a:t>nekaveh</a:t>
            </a:r>
            <a:r>
              <a:rPr lang="en-US" altLang="en-US" dirty="0">
                <a:solidFill>
                  <a:schemeClr val="bg1"/>
                </a:solidFill>
              </a:rPr>
              <a:t>] in you? For you have made all these things.</a:t>
            </a:r>
          </a:p>
        </p:txBody>
      </p:sp>
    </p:spTree>
    <p:extLst>
      <p:ext uri="{BB962C8B-B14F-4D97-AF65-F5344CB8AC3E}">
        <p14:creationId xmlns:p14="http://schemas.microsoft.com/office/powerpoint/2010/main" val="28940022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New dimension in Messiah, starting with </a:t>
            </a:r>
            <a:r>
              <a:rPr lang="en-US" altLang="en-US" dirty="0" err="1">
                <a:solidFill>
                  <a:schemeClr val="bg1"/>
                </a:solidFill>
              </a:rPr>
              <a:t>Yokhanan</a:t>
            </a:r>
            <a:r>
              <a:rPr lang="en-US" altLang="en-US" dirty="0">
                <a:solidFill>
                  <a:schemeClr val="bg1"/>
                </a:solidFill>
              </a:rPr>
              <a:t>/ John the Immerser [Baptist]</a:t>
            </a:r>
          </a:p>
        </p:txBody>
      </p:sp>
    </p:spTree>
    <p:extLst>
      <p:ext uri="{BB962C8B-B14F-4D97-AF65-F5344CB8AC3E}">
        <p14:creationId xmlns:p14="http://schemas.microsoft.com/office/powerpoint/2010/main" val="24276094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altLang="en-US" baseline="30000" dirty="0">
                <a:solidFill>
                  <a:schemeClr val="bg1"/>
                </a:solidFill>
              </a:rPr>
              <a:t>Mark 1. 4-5</a:t>
            </a:r>
            <a:r>
              <a:rPr lang="en-US" altLang="en-US" dirty="0">
                <a:solidFill>
                  <a:schemeClr val="bg1"/>
                </a:solidFill>
              </a:rPr>
              <a:t> </a:t>
            </a:r>
            <a:r>
              <a:rPr lang="en-US" altLang="en-US" dirty="0" err="1">
                <a:solidFill>
                  <a:schemeClr val="bg1"/>
                </a:solidFill>
              </a:rPr>
              <a:t>Yokhanan</a:t>
            </a:r>
            <a:r>
              <a:rPr lang="en-US" altLang="en-US" dirty="0">
                <a:solidFill>
                  <a:schemeClr val="bg1"/>
                </a:solidFill>
              </a:rPr>
              <a:t>/John the Immerser appeared in the desert, </a:t>
            </a:r>
            <a:r>
              <a:rPr lang="en-US" altLang="en-US" dirty="0">
                <a:solidFill>
                  <a:srgbClr val="FFFF99"/>
                </a:solidFill>
              </a:rPr>
              <a:t>proclaiming an immersion involving turning to God from sin in order to be forgiven</a:t>
            </a:r>
            <a:r>
              <a:rPr lang="en-US" altLang="en-US" dirty="0">
                <a:solidFill>
                  <a:schemeClr val="bg1"/>
                </a:solidFill>
              </a:rPr>
              <a:t>. People went out to him from all over </a:t>
            </a:r>
            <a:r>
              <a:rPr lang="en-US" altLang="en-US" dirty="0" err="1">
                <a:solidFill>
                  <a:schemeClr val="bg1"/>
                </a:solidFill>
              </a:rPr>
              <a:t>Y’hudah</a:t>
            </a:r>
            <a:r>
              <a:rPr lang="en-US" altLang="en-US" dirty="0">
                <a:solidFill>
                  <a:schemeClr val="bg1"/>
                </a:solidFill>
              </a:rPr>
              <a:t>, as did all the inhabitants of Yerushalayim. Confessing their sins, they were immersed by him in the </a:t>
            </a:r>
            <a:r>
              <a:rPr lang="en-US" altLang="en-US" dirty="0" err="1">
                <a:solidFill>
                  <a:schemeClr val="bg1"/>
                </a:solidFill>
              </a:rPr>
              <a:t>Yarden</a:t>
            </a:r>
            <a:r>
              <a:rPr lang="en-US" altLang="en-US" dirty="0">
                <a:solidFill>
                  <a:schemeClr val="bg1"/>
                </a:solidFill>
              </a:rPr>
              <a:t> River.</a:t>
            </a:r>
          </a:p>
        </p:txBody>
      </p:sp>
    </p:spTree>
    <p:extLst>
      <p:ext uri="{BB962C8B-B14F-4D97-AF65-F5344CB8AC3E}">
        <p14:creationId xmlns:p14="http://schemas.microsoft.com/office/powerpoint/2010/main" val="11445767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altLang="en-US" baseline="30000" dirty="0">
                <a:solidFill>
                  <a:schemeClr val="bg1"/>
                </a:solidFill>
              </a:rPr>
              <a:t>Acts 2.37-38</a:t>
            </a:r>
            <a:r>
              <a:rPr lang="en-US" altLang="en-US" dirty="0">
                <a:solidFill>
                  <a:schemeClr val="bg1"/>
                </a:solidFill>
              </a:rPr>
              <a:t> Now when they heard this, they were cut to the heart and said to </a:t>
            </a:r>
            <a:r>
              <a:rPr lang="en-US" altLang="en-US" dirty="0" err="1">
                <a:solidFill>
                  <a:schemeClr val="bg1"/>
                </a:solidFill>
              </a:rPr>
              <a:t>Kefa</a:t>
            </a:r>
            <a:r>
              <a:rPr lang="en-US" altLang="en-US" dirty="0">
                <a:solidFill>
                  <a:schemeClr val="bg1"/>
                </a:solidFill>
              </a:rPr>
              <a:t>/Peter and the rest of the emissaries, “Fellow brethren, what shall we do?” Peter said to them, “Repent, and </a:t>
            </a:r>
            <a:r>
              <a:rPr lang="en-US" altLang="en-US" dirty="0">
                <a:solidFill>
                  <a:srgbClr val="FFFF99"/>
                </a:solidFill>
              </a:rPr>
              <a:t>let each of you be immersed in the name of Messiah Yeshua for the removal of your sins, and you will receive the gift of the </a:t>
            </a:r>
            <a:r>
              <a:rPr lang="en-US" altLang="en-US" dirty="0" err="1">
                <a:solidFill>
                  <a:srgbClr val="FFFF99"/>
                </a:solidFill>
              </a:rPr>
              <a:t>Ruach</a:t>
            </a:r>
            <a:r>
              <a:rPr lang="en-US" altLang="en-US" dirty="0">
                <a:solidFill>
                  <a:srgbClr val="FFFF99"/>
                </a:solidFill>
              </a:rPr>
              <a:t> ha-</a:t>
            </a:r>
            <a:r>
              <a:rPr lang="en-US" altLang="en-US" dirty="0" err="1">
                <a:solidFill>
                  <a:srgbClr val="FFFF99"/>
                </a:solidFill>
              </a:rPr>
              <a:t>Kodesh</a:t>
            </a:r>
            <a:r>
              <a:rPr lang="en-US" altLang="en-US" dirty="0">
                <a:solidFill>
                  <a:srgbClr val="FFFF99"/>
                </a:solidFill>
              </a:rPr>
              <a:t>. </a:t>
            </a:r>
          </a:p>
        </p:txBody>
      </p:sp>
    </p:spTree>
    <p:extLst>
      <p:ext uri="{BB962C8B-B14F-4D97-AF65-F5344CB8AC3E}">
        <p14:creationId xmlns:p14="http://schemas.microsoft.com/office/powerpoint/2010/main" val="18364676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altLang="en-US" baseline="30000" dirty="0">
                <a:solidFill>
                  <a:schemeClr val="bg1"/>
                </a:solidFill>
              </a:rPr>
              <a:t>Ro 6.3-4</a:t>
            </a:r>
            <a:r>
              <a:rPr lang="en-US" altLang="en-US" dirty="0">
                <a:solidFill>
                  <a:schemeClr val="bg1"/>
                </a:solidFill>
              </a:rPr>
              <a:t> Or do you not know that all of us who were immersed into Messiah Yeshua were </a:t>
            </a:r>
            <a:r>
              <a:rPr lang="en-US" altLang="en-US" dirty="0">
                <a:solidFill>
                  <a:srgbClr val="FFFF99"/>
                </a:solidFill>
              </a:rPr>
              <a:t>immersed into His death</a:t>
            </a:r>
            <a:r>
              <a:rPr lang="en-US" altLang="en-US" dirty="0">
                <a:solidFill>
                  <a:schemeClr val="bg1"/>
                </a:solidFill>
              </a:rPr>
              <a:t>? Therefore we were buried together with Him </a:t>
            </a:r>
            <a:r>
              <a:rPr lang="en-US" altLang="en-US" dirty="0">
                <a:solidFill>
                  <a:srgbClr val="FFFF99"/>
                </a:solidFill>
              </a:rPr>
              <a:t>through immersion into death</a:t>
            </a:r>
            <a:r>
              <a:rPr lang="en-US" altLang="en-US" dirty="0">
                <a:solidFill>
                  <a:schemeClr val="bg1"/>
                </a:solidFill>
              </a:rPr>
              <a:t>—in order that just as Messiah was raised from the dead by the glory of the Father, so we too might walk in newness of life.</a:t>
            </a:r>
          </a:p>
        </p:txBody>
      </p:sp>
    </p:spTree>
    <p:extLst>
      <p:ext uri="{BB962C8B-B14F-4D97-AF65-F5344CB8AC3E}">
        <p14:creationId xmlns:p14="http://schemas.microsoft.com/office/powerpoint/2010/main" val="40307264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3233606" cy="4933950"/>
          </a:xfrm>
        </p:spPr>
        <p:txBody>
          <a:bodyPr>
            <a:normAutofit/>
          </a:bodyPr>
          <a:lstStyle/>
          <a:p>
            <a:pPr marL="0" indent="0" algn="l">
              <a:buNone/>
            </a:pPr>
            <a:r>
              <a:rPr lang="en-US" b="0" i="0" u="sng" strike="noStrike" dirty="0">
                <a:effectLst/>
                <a:hlinkClick r:id="rId3" tooltip="Southern Temple Mount Excavations (BiblePlaces.com)">
                  <a:extLst>
                    <a:ext uri="{A12FA001-AC4F-418D-AE19-62706E023703}">
                      <ahyp:hlinkClr xmlns:ahyp="http://schemas.microsoft.com/office/drawing/2018/hyperlinkcolor" val="tx"/>
                    </a:ext>
                  </a:extLst>
                </a:hlinkClick>
              </a:rPr>
              <a:t>Southern</a:t>
            </a:r>
            <a:r>
              <a:rPr lang="en-US" b="0" i="0" strike="noStrike" dirty="0">
                <a:effectLst/>
                <a:hlinkClick r:id="rId3" tooltip="Southern Temple Mount Excavations (BiblePlaces.com)">
                  <a:extLst>
                    <a:ext uri="{A12FA001-AC4F-418D-AE19-62706E023703}">
                      <ahyp:hlinkClr xmlns:ahyp="http://schemas.microsoft.com/office/drawing/2018/hyperlinkcolor" val="tx"/>
                    </a:ext>
                  </a:extLst>
                </a:hlinkClick>
              </a:rPr>
              <a:t> Temple Mount Excavations</a:t>
            </a:r>
            <a:endParaRPr lang="en-US" b="0" i="0" dirty="0">
              <a:effectLst/>
            </a:endParaRPr>
          </a:p>
          <a:p>
            <a:pPr marL="0" indent="0">
              <a:lnSpc>
                <a:spcPct val="90000"/>
              </a:lnSpc>
              <a:buNone/>
            </a:pPr>
            <a:endParaRPr lang="en-US" altLang="en-US" dirty="0">
              <a:solidFill>
                <a:schemeClr val="bg1"/>
              </a:solidFill>
            </a:endParaRPr>
          </a:p>
        </p:txBody>
      </p:sp>
      <p:pic>
        <p:nvPicPr>
          <p:cNvPr id="5122" name="Picture 2" descr="Southern Temple Mount Excavations (BiblePlaces.com)">
            <a:extLst>
              <a:ext uri="{FF2B5EF4-FFF2-40B4-BE49-F238E27FC236}">
                <a16:creationId xmlns:a16="http://schemas.microsoft.com/office/drawing/2014/main" id="{11161335-6B59-4483-AA4E-534B240C3A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7" y="209550"/>
            <a:ext cx="3233607" cy="4826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2745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3074" name="Picture 2">
            <a:extLst>
              <a:ext uri="{FF2B5EF4-FFF2-40B4-BE49-F238E27FC236}">
                <a16:creationId xmlns:a16="http://schemas.microsoft.com/office/drawing/2014/main" id="{54C61F45-A168-49B1-BC15-CCF114982E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138" y="219890"/>
            <a:ext cx="6540499" cy="49236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922E7AB-7E7A-49EA-B852-7963B8699B72}"/>
              </a:ext>
            </a:extLst>
          </p:cNvPr>
          <p:cNvSpPr txBox="1"/>
          <p:nvPr/>
        </p:nvSpPr>
        <p:spPr>
          <a:xfrm>
            <a:off x="1422573" y="621031"/>
            <a:ext cx="4653646"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Mikveh at Qumran</a:t>
            </a:r>
          </a:p>
        </p:txBody>
      </p:sp>
    </p:spTree>
    <p:extLst>
      <p:ext uri="{BB962C8B-B14F-4D97-AF65-F5344CB8AC3E}">
        <p14:creationId xmlns:p14="http://schemas.microsoft.com/office/powerpoint/2010/main" val="833878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gn="l">
              <a:buNone/>
            </a:pPr>
            <a:r>
              <a:rPr lang="en-US" b="0" i="0" dirty="0">
                <a:effectLst/>
                <a:latin typeface="Arial Rounded MT Bold" panose="020F0704030504030204" pitchFamily="34" charset="0"/>
              </a:rPr>
              <a:t>At </a:t>
            </a:r>
            <a:r>
              <a:rPr lang="en-US" b="0" i="0" dirty="0" err="1">
                <a:effectLst/>
                <a:latin typeface="Arial Rounded MT Bold" panose="020F0704030504030204" pitchFamily="34" charset="0"/>
              </a:rPr>
              <a:t>Hargol</a:t>
            </a:r>
            <a:r>
              <a:rPr lang="en-US" b="0" i="0" dirty="0">
                <a:effectLst/>
                <a:latin typeface="Arial Rounded MT Bold" panose="020F0704030504030204" pitchFamily="34" charset="0"/>
              </a:rPr>
              <a:t> </a:t>
            </a:r>
            <a:r>
              <a:rPr lang="en-US" b="0" i="0" dirty="0" err="1">
                <a:effectLst/>
                <a:latin typeface="Arial Rounded MT Bold" panose="020F0704030504030204" pitchFamily="34" charset="0"/>
              </a:rPr>
              <a:t>Foodtech's</a:t>
            </a:r>
            <a:r>
              <a:rPr lang="en-US" b="0" i="0" dirty="0">
                <a:effectLst/>
                <a:latin typeface="Arial Rounded MT Bold" panose="020F0704030504030204" pitchFamily="34" charset="0"/>
              </a:rPr>
              <a:t> farm in the Israeli Golan Heights, a rectangular enclosure that once served as a chicken coop is filled with thousands of locusts, a grasshopper species that has a highly destructive swarming phase.</a:t>
            </a:r>
            <a:endParaRPr lang="en-US" altLang="en-US"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41080713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104775"/>
            <a:ext cx="3533906" cy="4933950"/>
          </a:xfrm>
        </p:spPr>
        <p:txBody>
          <a:bodyPr>
            <a:normAutofit/>
          </a:bodyPr>
          <a:lstStyle/>
          <a:p>
            <a:pPr marL="0" indent="0">
              <a:lnSpc>
                <a:spcPct val="90000"/>
              </a:lnSpc>
              <a:buNone/>
            </a:pPr>
            <a:r>
              <a:rPr lang="en-US" altLang="en-US" dirty="0">
                <a:solidFill>
                  <a:schemeClr val="bg1"/>
                </a:solidFill>
              </a:rPr>
              <a:t>Mikvah at Magdala, Galil on the shore of Lake Kinneret</a:t>
            </a:r>
          </a:p>
        </p:txBody>
      </p:sp>
      <p:pic>
        <p:nvPicPr>
          <p:cNvPr id="4098" name="Picture 2" descr="004-A-Mikveh - Magdala">
            <a:extLst>
              <a:ext uri="{FF2B5EF4-FFF2-40B4-BE49-F238E27FC236}">
                <a16:creationId xmlns:a16="http://schemas.microsoft.com/office/drawing/2014/main" id="{0FDF878D-1EEA-4E72-B42D-3BCCD480F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3905" y="209551"/>
            <a:ext cx="4894132" cy="4933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996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3200400" cy="4933950"/>
          </a:xfrm>
        </p:spPr>
        <p:txBody>
          <a:bodyPr>
            <a:normAutofit fontScale="92500" lnSpcReduction="20000"/>
          </a:bodyPr>
          <a:lstStyle/>
          <a:p>
            <a:pPr marL="0" indent="0">
              <a:lnSpc>
                <a:spcPct val="90000"/>
              </a:lnSpc>
              <a:buNone/>
            </a:pPr>
            <a:r>
              <a:rPr lang="en-US" altLang="en-US" dirty="0">
                <a:solidFill>
                  <a:schemeClr val="bg1"/>
                </a:solidFill>
              </a:rPr>
              <a:t>The Kansas City Community Mikvah is located at Kehilath Israel Synagogue, 10501 </a:t>
            </a:r>
            <a:r>
              <a:rPr lang="en-US" altLang="en-US" dirty="0" err="1">
                <a:solidFill>
                  <a:schemeClr val="bg1"/>
                </a:solidFill>
              </a:rPr>
              <a:t>Conser</a:t>
            </a:r>
            <a:r>
              <a:rPr lang="en-US" altLang="en-US" dirty="0">
                <a:solidFill>
                  <a:schemeClr val="bg1"/>
                </a:solidFill>
              </a:rPr>
              <a:t> St., Overland Park</a:t>
            </a:r>
          </a:p>
        </p:txBody>
      </p:sp>
      <p:pic>
        <p:nvPicPr>
          <p:cNvPr id="3" name="Picture 2">
            <a:extLst>
              <a:ext uri="{FF2B5EF4-FFF2-40B4-BE49-F238E27FC236}">
                <a16:creationId xmlns:a16="http://schemas.microsoft.com/office/drawing/2014/main" id="{FBD227EF-D3A3-4E99-8180-88866990167A}"/>
              </a:ext>
            </a:extLst>
          </p:cNvPr>
          <p:cNvPicPr>
            <a:picLocks noChangeAspect="1"/>
          </p:cNvPicPr>
          <p:nvPr/>
        </p:nvPicPr>
        <p:blipFill>
          <a:blip r:embed="rId3"/>
          <a:stretch>
            <a:fillRect/>
          </a:stretch>
        </p:blipFill>
        <p:spPr>
          <a:xfrm>
            <a:off x="3398838" y="63669"/>
            <a:ext cx="5190820" cy="5079832"/>
          </a:xfrm>
          <a:prstGeom prst="rect">
            <a:avLst/>
          </a:prstGeom>
        </p:spPr>
      </p:pic>
    </p:spTree>
    <p:extLst>
      <p:ext uri="{BB962C8B-B14F-4D97-AF65-F5344CB8AC3E}">
        <p14:creationId xmlns:p14="http://schemas.microsoft.com/office/powerpoint/2010/main" val="37808229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2050" name="Picture 2" descr="Mikveh Can Solve Conversion Problem | Jewish Week">
            <a:extLst>
              <a:ext uri="{FF2B5EF4-FFF2-40B4-BE49-F238E27FC236}">
                <a16:creationId xmlns:a16="http://schemas.microsoft.com/office/drawing/2014/main" id="{D094BEA1-47FA-4C57-9BB5-C27C2E5C08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037" y="183166"/>
            <a:ext cx="7437438" cy="49603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2C42822-9AFE-47B9-BA5E-1022E923B848}"/>
              </a:ext>
            </a:extLst>
          </p:cNvPr>
          <p:cNvSpPr txBox="1"/>
          <p:nvPr/>
        </p:nvSpPr>
        <p:spPr>
          <a:xfrm>
            <a:off x="3856037" y="209550"/>
            <a:ext cx="3954609" cy="707886"/>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Modern Mikveh</a:t>
            </a:r>
          </a:p>
        </p:txBody>
      </p:sp>
    </p:spTree>
    <p:extLst>
      <p:ext uri="{BB962C8B-B14F-4D97-AF65-F5344CB8AC3E}">
        <p14:creationId xmlns:p14="http://schemas.microsoft.com/office/powerpoint/2010/main" val="19166086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t>Conclusion: Immersion is a bold and serious statement of commitment to the spiritual immersion into the life, death, and resurrection of Yeshua, the Messiah King of Israel and Redeemer of all Nations.</a:t>
            </a:r>
          </a:p>
        </p:txBody>
      </p:sp>
    </p:spTree>
    <p:extLst>
      <p:ext uri="{BB962C8B-B14F-4D97-AF65-F5344CB8AC3E}">
        <p14:creationId xmlns:p14="http://schemas.microsoft.com/office/powerpoint/2010/main" val="14659916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To a Jewish family, the immersion of a child was equivalent to his death.  Sometimes Kaddish said.  </a:t>
            </a:r>
          </a:p>
          <a:p>
            <a:pPr marL="0" indent="0">
              <a:lnSpc>
                <a:spcPct val="90000"/>
              </a:lnSpc>
              <a:buNone/>
            </a:pPr>
            <a:endParaRPr lang="en-US" altLang="en-US" dirty="0"/>
          </a:p>
          <a:p>
            <a:pPr marL="0" indent="0">
              <a:lnSpc>
                <a:spcPct val="90000"/>
              </a:lnSpc>
              <a:buNone/>
            </a:pPr>
            <a:r>
              <a:rPr lang="en-US" altLang="en-US" dirty="0">
                <a:solidFill>
                  <a:schemeClr val="bg1"/>
                </a:solidFill>
              </a:rPr>
              <a:t>How is </a:t>
            </a:r>
            <a:r>
              <a:rPr lang="en-US" altLang="en-US" dirty="0"/>
              <a:t>it done?</a:t>
            </a:r>
            <a:endParaRPr lang="en-US" altLang="en-US" dirty="0">
              <a:solidFill>
                <a:schemeClr val="bg1"/>
              </a:solidFill>
            </a:endParaRP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16282630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Many customs and rabbinical ordinances.</a:t>
            </a:r>
          </a:p>
          <a:p>
            <a:pPr marL="514350" indent="-514350">
              <a:lnSpc>
                <a:spcPct val="90000"/>
              </a:lnSpc>
              <a:buFont typeface="+mj-lt"/>
              <a:buAutoNum type="arabicPeriod"/>
            </a:pPr>
            <a:r>
              <a:rPr lang="en-US" altLang="en-US" dirty="0"/>
              <a:t>Fresh water, or running water, or rainwater</a:t>
            </a:r>
          </a:p>
          <a:p>
            <a:pPr marL="514350" indent="-514350">
              <a:lnSpc>
                <a:spcPct val="90000"/>
              </a:lnSpc>
              <a:buFont typeface="+mj-lt"/>
              <a:buAutoNum type="arabicPeriod"/>
            </a:pPr>
            <a:r>
              <a:rPr lang="en-US" altLang="en-US" dirty="0">
                <a:solidFill>
                  <a:schemeClr val="bg1"/>
                </a:solidFill>
              </a:rPr>
              <a:t>Three times.</a:t>
            </a:r>
          </a:p>
          <a:p>
            <a:pPr marL="514350" indent="-514350">
              <a:lnSpc>
                <a:spcPct val="90000"/>
              </a:lnSpc>
              <a:buFont typeface="+mj-lt"/>
              <a:buAutoNum type="arabicPeriod"/>
            </a:pPr>
            <a:r>
              <a:rPr lang="en-US" altLang="en-US" dirty="0"/>
              <a:t>Total contact with water.</a:t>
            </a:r>
            <a:endParaRPr lang="en-US" altLang="en-US" dirty="0">
              <a:solidFill>
                <a:schemeClr val="bg1"/>
              </a:solidFill>
            </a:endParaRPr>
          </a:p>
        </p:txBody>
      </p:sp>
    </p:spTree>
    <p:extLst>
      <p:ext uri="{BB962C8B-B14F-4D97-AF65-F5344CB8AC3E}">
        <p14:creationId xmlns:p14="http://schemas.microsoft.com/office/powerpoint/2010/main" val="38761583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Didache </a:t>
            </a:r>
          </a:p>
          <a:p>
            <a:pPr>
              <a:lnSpc>
                <a:spcPct val="90000"/>
              </a:lnSpc>
            </a:pPr>
            <a:r>
              <a:rPr lang="en-US" altLang="en-US" dirty="0">
                <a:solidFill>
                  <a:schemeClr val="bg1"/>
                </a:solidFill>
              </a:rPr>
              <a:t>was a first century document describing life in Messiah for new Gentile believers. </a:t>
            </a:r>
          </a:p>
          <a:p>
            <a:pPr>
              <a:lnSpc>
                <a:spcPct val="90000"/>
              </a:lnSpc>
            </a:pPr>
            <a:r>
              <a:rPr lang="en-US" altLang="en-US" dirty="0"/>
              <a:t>Quoted in other church father documents, but lost </a:t>
            </a:r>
          </a:p>
          <a:p>
            <a:pPr>
              <a:lnSpc>
                <a:spcPct val="90000"/>
              </a:lnSpc>
            </a:pPr>
            <a:r>
              <a:rPr lang="en-US" altLang="en-US" dirty="0">
                <a:solidFill>
                  <a:schemeClr val="bg1"/>
                </a:solidFill>
              </a:rPr>
              <a:t>1873 discover</a:t>
            </a:r>
            <a:r>
              <a:rPr lang="en-US" altLang="en-US" dirty="0"/>
              <a:t>ed in a Constantinople library</a:t>
            </a:r>
            <a:r>
              <a:rPr lang="en-US" altLang="en-US" dirty="0">
                <a:solidFill>
                  <a:schemeClr val="bg1"/>
                </a:solidFill>
              </a:rPr>
              <a:t>  </a:t>
            </a:r>
          </a:p>
        </p:txBody>
      </p:sp>
    </p:spTree>
    <p:extLst>
      <p:ext uri="{BB962C8B-B14F-4D97-AF65-F5344CB8AC3E}">
        <p14:creationId xmlns:p14="http://schemas.microsoft.com/office/powerpoint/2010/main" val="33581311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altLang="en-US" dirty="0">
                <a:solidFill>
                  <a:schemeClr val="bg1"/>
                </a:solidFill>
              </a:rPr>
              <a:t>1. Concerning immersion, immerse thus: Having first rehearsed all these things, immerse in the Name of the Father and of the Son and of the Holy Spirit, in living water;</a:t>
            </a:r>
          </a:p>
          <a:p>
            <a:pPr marL="0" indent="0">
              <a:lnSpc>
                <a:spcPct val="90000"/>
              </a:lnSpc>
              <a:buNone/>
            </a:pPr>
            <a:r>
              <a:rPr lang="en-US" altLang="en-US" dirty="0">
                <a:solidFill>
                  <a:schemeClr val="bg1"/>
                </a:solidFill>
              </a:rPr>
              <a:t>2. But if you have no living water, immerse in other water, and if you can not in cold, then in warm.</a:t>
            </a:r>
          </a:p>
        </p:txBody>
      </p:sp>
    </p:spTree>
    <p:extLst>
      <p:ext uri="{BB962C8B-B14F-4D97-AF65-F5344CB8AC3E}">
        <p14:creationId xmlns:p14="http://schemas.microsoft.com/office/powerpoint/2010/main" val="37429282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altLang="en-US" dirty="0">
                <a:solidFill>
                  <a:schemeClr val="bg1"/>
                </a:solidFill>
              </a:rPr>
              <a:t>3. But if you have neither, pour water three times on the head "in the Name of the Father, Son and Holy Spirit.</a:t>
            </a:r>
          </a:p>
          <a:p>
            <a:pPr marL="0" indent="0">
              <a:lnSpc>
                <a:spcPct val="90000"/>
              </a:lnSpc>
              <a:buNone/>
            </a:pPr>
            <a:r>
              <a:rPr lang="en-US" altLang="en-US" dirty="0">
                <a:solidFill>
                  <a:schemeClr val="bg1"/>
                </a:solidFill>
              </a:rPr>
              <a:t>4. And before the immersion let the one performing and him who is to be immersed fast, and any others who are able. And you  shall bid him who is to be immersed to fast one or two days before.</a:t>
            </a:r>
          </a:p>
        </p:txBody>
      </p:sp>
    </p:spTree>
    <p:extLst>
      <p:ext uri="{BB962C8B-B14F-4D97-AF65-F5344CB8AC3E}">
        <p14:creationId xmlns:p14="http://schemas.microsoft.com/office/powerpoint/2010/main" val="31031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gn="r" rtl="1">
              <a:lnSpc>
                <a:spcPct val="90000"/>
              </a:lnSpc>
              <a:buNone/>
            </a:pPr>
            <a:r>
              <a:rPr lang="he-IL" altLang="en-US" sz="4400" b="1" dirty="0">
                <a:solidFill>
                  <a:schemeClr val="bg1"/>
                </a:solidFill>
                <a:latin typeface="David" panose="020E0502060401010101" pitchFamily="34" charset="-79"/>
                <a:cs typeface="David" panose="020E0502060401010101" pitchFamily="34" charset="-79"/>
              </a:rPr>
              <a:t>בָּרוּךְ אַתָּה יְיָ, אֶלהֵנוּ מֶלֶךְ הָעוֹלָם, אֲשֶׁר קִדְשָׁנוּ בְּמִצְווֹתָיו, וְצִוָּנוּ עַל הַטְּבִילָה.</a:t>
            </a:r>
            <a:endParaRPr lang="en-US" altLang="en-US" sz="4400" b="1" dirty="0">
              <a:solidFill>
                <a:schemeClr val="bg1"/>
              </a:solidFill>
              <a:latin typeface="David" panose="020E0502060401010101" pitchFamily="34" charset="-79"/>
              <a:cs typeface="David" panose="020E0502060401010101" pitchFamily="34" charset="-79"/>
            </a:endParaRPr>
          </a:p>
          <a:p>
            <a:pPr marL="0" indent="0" algn="r" rtl="1">
              <a:lnSpc>
                <a:spcPct val="90000"/>
              </a:lnSpc>
              <a:buNone/>
            </a:pPr>
            <a:endParaRPr lang="he-IL" altLang="en-US" sz="2000" b="1" dirty="0">
              <a:solidFill>
                <a:schemeClr val="bg1"/>
              </a:solidFill>
              <a:latin typeface="David" panose="020E0502060401010101" pitchFamily="34" charset="-79"/>
              <a:cs typeface="David" panose="020E0502060401010101" pitchFamily="34" charset="-79"/>
            </a:endParaRPr>
          </a:p>
          <a:p>
            <a:pPr marL="0" indent="0">
              <a:lnSpc>
                <a:spcPct val="90000"/>
              </a:lnSpc>
              <a:buNone/>
            </a:pPr>
            <a:r>
              <a:rPr lang="en-US" altLang="en-US" i="1" dirty="0">
                <a:solidFill>
                  <a:schemeClr val="bg1"/>
                </a:solidFill>
              </a:rPr>
              <a:t>Ba-</a:t>
            </a:r>
            <a:r>
              <a:rPr lang="en-US" altLang="en-US" i="1" dirty="0" err="1">
                <a:solidFill>
                  <a:schemeClr val="bg1"/>
                </a:solidFill>
              </a:rPr>
              <a:t>rukh</a:t>
            </a:r>
            <a:r>
              <a:rPr lang="en-US" altLang="en-US" i="1" dirty="0">
                <a:solidFill>
                  <a:schemeClr val="bg1"/>
                </a:solidFill>
              </a:rPr>
              <a:t> A-</a:t>
            </a:r>
            <a:r>
              <a:rPr lang="en-US" altLang="en-US" i="1" dirty="0" err="1">
                <a:solidFill>
                  <a:schemeClr val="bg1"/>
                </a:solidFill>
              </a:rPr>
              <a:t>tah</a:t>
            </a:r>
            <a:r>
              <a:rPr lang="en-US" altLang="en-US" i="1" dirty="0">
                <a:solidFill>
                  <a:schemeClr val="bg1"/>
                </a:solidFill>
              </a:rPr>
              <a:t> A-do-</a:t>
            </a:r>
            <a:r>
              <a:rPr lang="en-US" altLang="en-US" i="1" dirty="0" err="1">
                <a:solidFill>
                  <a:schemeClr val="bg1"/>
                </a:solidFill>
              </a:rPr>
              <a:t>ni</a:t>
            </a:r>
            <a:r>
              <a:rPr lang="en-US" altLang="en-US" i="1" dirty="0">
                <a:solidFill>
                  <a:schemeClr val="bg1"/>
                </a:solidFill>
              </a:rPr>
              <a:t>, E-lo-hay-</a:t>
            </a:r>
            <a:r>
              <a:rPr lang="en-US" altLang="en-US" i="1" dirty="0" err="1">
                <a:solidFill>
                  <a:schemeClr val="bg1"/>
                </a:solidFill>
              </a:rPr>
              <a:t>noo</a:t>
            </a:r>
            <a:r>
              <a:rPr lang="en-US" altLang="en-US" i="1" dirty="0">
                <a:solidFill>
                  <a:schemeClr val="bg1"/>
                </a:solidFill>
              </a:rPr>
              <a:t> Me-</a:t>
            </a:r>
            <a:r>
              <a:rPr lang="en-US" altLang="en-US" i="1" dirty="0" err="1">
                <a:solidFill>
                  <a:schemeClr val="bg1"/>
                </a:solidFill>
              </a:rPr>
              <a:t>lekh</a:t>
            </a:r>
            <a:r>
              <a:rPr lang="en-US" altLang="en-US" i="1" dirty="0">
                <a:solidFill>
                  <a:schemeClr val="bg1"/>
                </a:solidFill>
              </a:rPr>
              <a:t> ha-o-lam, a-</a:t>
            </a:r>
            <a:r>
              <a:rPr lang="en-US" altLang="en-US" i="1" dirty="0" err="1">
                <a:solidFill>
                  <a:schemeClr val="bg1"/>
                </a:solidFill>
              </a:rPr>
              <a:t>sher</a:t>
            </a:r>
            <a:r>
              <a:rPr lang="en-US" altLang="en-US" i="1" dirty="0">
                <a:solidFill>
                  <a:schemeClr val="bg1"/>
                </a:solidFill>
              </a:rPr>
              <a:t> </a:t>
            </a:r>
            <a:r>
              <a:rPr lang="en-US" altLang="en-US" i="1" dirty="0" err="1">
                <a:solidFill>
                  <a:schemeClr val="bg1"/>
                </a:solidFill>
              </a:rPr>
              <a:t>keed</a:t>
            </a:r>
            <a:r>
              <a:rPr lang="en-US" altLang="en-US" i="1" dirty="0">
                <a:solidFill>
                  <a:schemeClr val="bg1"/>
                </a:solidFill>
              </a:rPr>
              <a:t>-sha-nu </a:t>
            </a:r>
            <a:r>
              <a:rPr lang="en-US" altLang="en-US" i="1" dirty="0" err="1">
                <a:solidFill>
                  <a:schemeClr val="bg1"/>
                </a:solidFill>
              </a:rPr>
              <a:t>b'mitz-vo-tav</a:t>
            </a:r>
            <a:r>
              <a:rPr lang="en-US" altLang="en-US" i="1" dirty="0">
                <a:solidFill>
                  <a:schemeClr val="bg1"/>
                </a:solidFill>
              </a:rPr>
              <a:t>, </a:t>
            </a:r>
            <a:r>
              <a:rPr lang="en-US" altLang="en-US" i="1" dirty="0" err="1">
                <a:solidFill>
                  <a:schemeClr val="bg1"/>
                </a:solidFill>
              </a:rPr>
              <a:t>v'tsee</a:t>
            </a:r>
            <a:r>
              <a:rPr lang="en-US" altLang="en-US" i="1" dirty="0">
                <a:solidFill>
                  <a:schemeClr val="bg1"/>
                </a:solidFill>
              </a:rPr>
              <a:t>-</a:t>
            </a:r>
            <a:r>
              <a:rPr lang="en-US" altLang="en-US" i="1" dirty="0" err="1">
                <a:solidFill>
                  <a:schemeClr val="bg1"/>
                </a:solidFill>
              </a:rPr>
              <a:t>va</a:t>
            </a:r>
            <a:r>
              <a:rPr lang="en-US" altLang="en-US" i="1" dirty="0">
                <a:solidFill>
                  <a:schemeClr val="bg1"/>
                </a:solidFill>
              </a:rPr>
              <a:t>-nu al ha-</a:t>
            </a:r>
            <a:r>
              <a:rPr lang="en-US" altLang="en-US" i="1" dirty="0" err="1">
                <a:solidFill>
                  <a:schemeClr val="bg1"/>
                </a:solidFill>
              </a:rPr>
              <a:t>t'vee</a:t>
            </a:r>
            <a:r>
              <a:rPr lang="en-US" altLang="en-US" i="1" dirty="0">
                <a:solidFill>
                  <a:schemeClr val="bg1"/>
                </a:solidFill>
              </a:rPr>
              <a:t>-</a:t>
            </a:r>
            <a:r>
              <a:rPr lang="en-US" altLang="en-US" i="1" dirty="0" err="1">
                <a:solidFill>
                  <a:schemeClr val="bg1"/>
                </a:solidFill>
              </a:rPr>
              <a:t>lah</a:t>
            </a:r>
            <a:r>
              <a:rPr lang="en-US" altLang="en-US" i="1" dirty="0">
                <a:solidFill>
                  <a:schemeClr val="bg1"/>
                </a:solidFill>
              </a:rPr>
              <a:t>.</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3150413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gn="l">
              <a:buNone/>
            </a:pPr>
            <a:r>
              <a:rPr lang="en-US" dirty="0">
                <a:latin typeface="Arial Rounded MT Bold" panose="020F0704030504030204" pitchFamily="34" charset="0"/>
              </a:rPr>
              <a:t>Contained in a series of meticulously stacked, climate-controlled mesh cages, the insects are served wheatgrass through their three-month life-cycle, before being cooled, killed and baked.</a:t>
            </a:r>
            <a:endParaRPr lang="en-US" altLang="en-US" sz="2000" dirty="0">
              <a:solidFill>
                <a:schemeClr val="bg1"/>
              </a:solidFill>
            </a:endParaRPr>
          </a:p>
        </p:txBody>
      </p:sp>
    </p:spTree>
    <p:extLst>
      <p:ext uri="{BB962C8B-B14F-4D97-AF65-F5344CB8AC3E}">
        <p14:creationId xmlns:p14="http://schemas.microsoft.com/office/powerpoint/2010/main" val="6726548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sz="4000" dirty="0">
                <a:solidFill>
                  <a:schemeClr val="bg1"/>
                </a:solidFill>
              </a:rPr>
              <a:t>Blessed are You, Adoni our G-d, king of the Universe, Who sanctifies us with His commandments, and has commanded us concerning the immersion.</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37930288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gn="r" rtl="1">
              <a:lnSpc>
                <a:spcPct val="90000"/>
              </a:lnSpc>
              <a:buNone/>
            </a:pPr>
            <a:r>
              <a:rPr lang="he-IL" altLang="en-US" sz="4800" b="1" dirty="0">
                <a:solidFill>
                  <a:schemeClr val="bg1"/>
                </a:solidFill>
                <a:latin typeface="David" panose="020E0502060401010101" pitchFamily="34" charset="-79"/>
                <a:cs typeface="David" panose="020E0502060401010101" pitchFamily="34" charset="-79"/>
              </a:rPr>
              <a:t>אֲנִי מַאֲמִין בְּאַב, וּבְבֵן, וּבְרוּחַ הַקּדֶשׁ.</a:t>
            </a:r>
          </a:p>
          <a:p>
            <a:pPr marL="0" indent="0">
              <a:lnSpc>
                <a:spcPct val="90000"/>
              </a:lnSpc>
              <a:buNone/>
            </a:pPr>
            <a:endParaRPr lang="en-US" altLang="en-US" sz="1200" i="1" dirty="0">
              <a:solidFill>
                <a:schemeClr val="bg1"/>
              </a:solidFill>
            </a:endParaRPr>
          </a:p>
          <a:p>
            <a:pPr marL="0" indent="0">
              <a:lnSpc>
                <a:spcPct val="90000"/>
              </a:lnSpc>
              <a:buNone/>
            </a:pPr>
            <a:r>
              <a:rPr lang="en-US" altLang="en-US" i="1" dirty="0" err="1">
                <a:solidFill>
                  <a:schemeClr val="bg1"/>
                </a:solidFill>
              </a:rPr>
              <a:t>Anee</a:t>
            </a:r>
            <a:r>
              <a:rPr lang="en-US" altLang="en-US" i="1" dirty="0">
                <a:solidFill>
                  <a:schemeClr val="bg1"/>
                </a:solidFill>
              </a:rPr>
              <a:t> ma-a-</a:t>
            </a:r>
            <a:r>
              <a:rPr lang="en-US" altLang="en-US" i="1" dirty="0" err="1">
                <a:solidFill>
                  <a:schemeClr val="bg1"/>
                </a:solidFill>
              </a:rPr>
              <a:t>meen</a:t>
            </a:r>
            <a:r>
              <a:rPr lang="en-US" altLang="en-US" i="1" dirty="0">
                <a:solidFill>
                  <a:schemeClr val="bg1"/>
                </a:solidFill>
              </a:rPr>
              <a:t> </a:t>
            </a:r>
            <a:r>
              <a:rPr lang="en-US" altLang="en-US" i="1" dirty="0" err="1">
                <a:solidFill>
                  <a:schemeClr val="bg1"/>
                </a:solidFill>
              </a:rPr>
              <a:t>b'av</a:t>
            </a:r>
            <a:r>
              <a:rPr lang="en-US" altLang="en-US" i="1" dirty="0">
                <a:solidFill>
                  <a:schemeClr val="bg1"/>
                </a:solidFill>
              </a:rPr>
              <a:t>, </a:t>
            </a:r>
            <a:r>
              <a:rPr lang="en-US" altLang="en-US" i="1" dirty="0" err="1">
                <a:solidFill>
                  <a:schemeClr val="bg1"/>
                </a:solidFill>
              </a:rPr>
              <a:t>oo-veh-bayn</a:t>
            </a:r>
            <a:r>
              <a:rPr lang="en-US" altLang="en-US" i="1" dirty="0">
                <a:solidFill>
                  <a:schemeClr val="bg1"/>
                </a:solidFill>
              </a:rPr>
              <a:t>, </a:t>
            </a:r>
            <a:r>
              <a:rPr lang="en-US" altLang="en-US" i="1" dirty="0" err="1">
                <a:solidFill>
                  <a:schemeClr val="bg1"/>
                </a:solidFill>
              </a:rPr>
              <a:t>u’v</a:t>
            </a:r>
            <a:r>
              <a:rPr lang="en-US" altLang="en-US" i="1" dirty="0">
                <a:solidFill>
                  <a:schemeClr val="bg1"/>
                </a:solidFill>
              </a:rPr>
              <a:t>-</a:t>
            </a:r>
            <a:r>
              <a:rPr lang="en-US" altLang="en-US" i="1" dirty="0" err="1">
                <a:solidFill>
                  <a:schemeClr val="bg1"/>
                </a:solidFill>
              </a:rPr>
              <a:t>roo</a:t>
            </a:r>
            <a:r>
              <a:rPr lang="en-US" altLang="en-US" i="1" dirty="0">
                <a:solidFill>
                  <a:schemeClr val="bg1"/>
                </a:solidFill>
              </a:rPr>
              <a:t>-akh ha-ko-</a:t>
            </a:r>
            <a:r>
              <a:rPr lang="en-US" altLang="en-US" i="1" dirty="0" err="1">
                <a:solidFill>
                  <a:schemeClr val="bg1"/>
                </a:solidFill>
              </a:rPr>
              <a:t>desh</a:t>
            </a:r>
            <a:endParaRPr lang="en-US" altLang="en-US" i="1" dirty="0">
              <a:solidFill>
                <a:schemeClr val="bg1"/>
              </a:solidFill>
            </a:endParaRPr>
          </a:p>
          <a:p>
            <a:pPr marL="0" indent="0">
              <a:lnSpc>
                <a:spcPct val="90000"/>
              </a:lnSpc>
              <a:buNone/>
            </a:pPr>
            <a:endParaRPr lang="en-US" altLang="en-US" sz="1600" i="1" dirty="0">
              <a:solidFill>
                <a:schemeClr val="bg1"/>
              </a:solidFill>
            </a:endParaRPr>
          </a:p>
          <a:p>
            <a:pPr marL="0" indent="0">
              <a:lnSpc>
                <a:spcPct val="90000"/>
              </a:lnSpc>
              <a:buNone/>
            </a:pPr>
            <a:r>
              <a:rPr lang="en-US" altLang="en-US" dirty="0">
                <a:solidFill>
                  <a:schemeClr val="bg1"/>
                </a:solidFill>
              </a:rPr>
              <a:t>I believe in the Father, and the Son, and the Holy Spirit.</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2093718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A brief exclamation of testimony and praise!</a:t>
            </a:r>
          </a:p>
        </p:txBody>
      </p:sp>
    </p:spTree>
    <p:extLst>
      <p:ext uri="{BB962C8B-B14F-4D97-AF65-F5344CB8AC3E}">
        <p14:creationId xmlns:p14="http://schemas.microsoft.com/office/powerpoint/2010/main" val="10931970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1447800" cy="4933950"/>
          </a:xfrm>
        </p:spPr>
        <p:txBody>
          <a:bodyPr>
            <a:normAutofit/>
          </a:bodyPr>
          <a:lstStyle/>
          <a:p>
            <a:pPr marL="0" indent="0">
              <a:lnSpc>
                <a:spcPct val="90000"/>
              </a:lnSpc>
              <a:buNone/>
            </a:pPr>
            <a:r>
              <a:rPr lang="en-US" altLang="en-US" dirty="0">
                <a:solidFill>
                  <a:schemeClr val="bg1"/>
                </a:solidFill>
              </a:rPr>
              <a:t>Sept 21, 2003 </a:t>
            </a:r>
          </a:p>
        </p:txBody>
      </p:sp>
      <p:pic>
        <p:nvPicPr>
          <p:cNvPr id="3" name="Picture 2">
            <a:extLst>
              <a:ext uri="{FF2B5EF4-FFF2-40B4-BE49-F238E27FC236}">
                <a16:creationId xmlns:a16="http://schemas.microsoft.com/office/drawing/2014/main" id="{3B52DA40-A16B-4DA5-BFD3-A63B82C4F0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2437" y="114300"/>
            <a:ext cx="6705600" cy="5029200"/>
          </a:xfrm>
          <a:prstGeom prst="rect">
            <a:avLst/>
          </a:prstGeom>
        </p:spPr>
      </p:pic>
    </p:spTree>
    <p:extLst>
      <p:ext uri="{BB962C8B-B14F-4D97-AF65-F5344CB8AC3E}">
        <p14:creationId xmlns:p14="http://schemas.microsoft.com/office/powerpoint/2010/main" val="24649187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1676400" cy="4933950"/>
          </a:xfrm>
        </p:spPr>
        <p:txBody>
          <a:bodyPr>
            <a:normAutofit/>
          </a:bodyPr>
          <a:lstStyle/>
          <a:p>
            <a:pPr marL="0" indent="0">
              <a:lnSpc>
                <a:spcPct val="90000"/>
              </a:lnSpc>
              <a:buNone/>
            </a:pPr>
            <a:r>
              <a:rPr lang="en-US" altLang="en-US" sz="3200" dirty="0">
                <a:solidFill>
                  <a:schemeClr val="bg1"/>
                </a:solidFill>
              </a:rPr>
              <a:t>Pedro Castillo</a:t>
            </a:r>
          </a:p>
          <a:p>
            <a:pPr marL="0" indent="0">
              <a:lnSpc>
                <a:spcPct val="90000"/>
              </a:lnSpc>
              <a:buNone/>
            </a:pPr>
            <a:r>
              <a:rPr lang="en-US" altLang="en-US" sz="3200" dirty="0"/>
              <a:t>2013</a:t>
            </a:r>
            <a:endParaRPr lang="en-US" altLang="en-US" sz="3200" dirty="0">
              <a:solidFill>
                <a:schemeClr val="bg1"/>
              </a:solidFill>
            </a:endParaRPr>
          </a:p>
        </p:txBody>
      </p:sp>
      <p:pic>
        <p:nvPicPr>
          <p:cNvPr id="3" name="Picture 2">
            <a:extLst>
              <a:ext uri="{FF2B5EF4-FFF2-40B4-BE49-F238E27FC236}">
                <a16:creationId xmlns:a16="http://schemas.microsoft.com/office/drawing/2014/main" id="{DDD366D8-8A78-4A88-8D80-53C1883922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7237" y="209550"/>
            <a:ext cx="6477000" cy="4857750"/>
          </a:xfrm>
          <a:prstGeom prst="rect">
            <a:avLst/>
          </a:prstGeom>
        </p:spPr>
      </p:pic>
    </p:spTree>
    <p:extLst>
      <p:ext uri="{BB962C8B-B14F-4D97-AF65-F5344CB8AC3E}">
        <p14:creationId xmlns:p14="http://schemas.microsoft.com/office/powerpoint/2010/main" val="9423555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1524000" cy="4933950"/>
          </a:xfrm>
        </p:spPr>
        <p:txBody>
          <a:bodyPr>
            <a:normAutofit/>
          </a:bodyPr>
          <a:lstStyle/>
          <a:p>
            <a:pPr marL="0" indent="0">
              <a:lnSpc>
                <a:spcPct val="90000"/>
              </a:lnSpc>
              <a:buNone/>
            </a:pPr>
            <a:r>
              <a:rPr lang="en-US" altLang="en-US" sz="2400" dirty="0">
                <a:solidFill>
                  <a:schemeClr val="bg1"/>
                </a:solidFill>
              </a:rPr>
              <a:t>Ven Lamarre</a:t>
            </a:r>
          </a:p>
        </p:txBody>
      </p:sp>
      <p:pic>
        <p:nvPicPr>
          <p:cNvPr id="3" name="Picture 2">
            <a:extLst>
              <a:ext uri="{FF2B5EF4-FFF2-40B4-BE49-F238E27FC236}">
                <a16:creationId xmlns:a16="http://schemas.microsoft.com/office/drawing/2014/main" id="{86A65DBC-39E4-43A0-8244-C862E69D59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8637" y="171450"/>
            <a:ext cx="6629400" cy="4972050"/>
          </a:xfrm>
          <a:prstGeom prst="rect">
            <a:avLst/>
          </a:prstGeom>
        </p:spPr>
      </p:pic>
    </p:spTree>
    <p:extLst>
      <p:ext uri="{BB962C8B-B14F-4D97-AF65-F5344CB8AC3E}">
        <p14:creationId xmlns:p14="http://schemas.microsoft.com/office/powerpoint/2010/main" val="37240659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1523999" cy="4933950"/>
          </a:xfrm>
        </p:spPr>
        <p:txBody>
          <a:bodyPr>
            <a:normAutofit/>
          </a:bodyPr>
          <a:lstStyle/>
          <a:p>
            <a:pPr marL="0" indent="0">
              <a:lnSpc>
                <a:spcPct val="90000"/>
              </a:lnSpc>
              <a:buNone/>
            </a:pPr>
            <a:r>
              <a:rPr lang="en-US" altLang="en-US" sz="2800" dirty="0">
                <a:solidFill>
                  <a:schemeClr val="bg1"/>
                </a:solidFill>
              </a:rPr>
              <a:t>Pedro Castillo</a:t>
            </a:r>
          </a:p>
          <a:p>
            <a:pPr marL="0" indent="0">
              <a:lnSpc>
                <a:spcPct val="90000"/>
              </a:lnSpc>
              <a:buNone/>
            </a:pPr>
            <a:endParaRPr lang="en-US" altLang="en-US" dirty="0">
              <a:solidFill>
                <a:schemeClr val="bg1"/>
              </a:solidFill>
            </a:endParaRPr>
          </a:p>
        </p:txBody>
      </p:sp>
      <p:pic>
        <p:nvPicPr>
          <p:cNvPr id="3" name="Picture 2">
            <a:extLst>
              <a:ext uri="{FF2B5EF4-FFF2-40B4-BE49-F238E27FC236}">
                <a16:creationId xmlns:a16="http://schemas.microsoft.com/office/drawing/2014/main" id="{3E05CA74-6F1E-4D30-AA59-2972ED465D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4837" y="171450"/>
            <a:ext cx="6629400" cy="4972050"/>
          </a:xfrm>
          <a:prstGeom prst="rect">
            <a:avLst/>
          </a:prstGeom>
        </p:spPr>
      </p:pic>
    </p:spTree>
    <p:extLst>
      <p:ext uri="{BB962C8B-B14F-4D97-AF65-F5344CB8AC3E}">
        <p14:creationId xmlns:p14="http://schemas.microsoft.com/office/powerpoint/2010/main" val="11842575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1524000" cy="4933950"/>
          </a:xfrm>
        </p:spPr>
        <p:txBody>
          <a:bodyPr>
            <a:normAutofit/>
          </a:bodyPr>
          <a:lstStyle/>
          <a:p>
            <a:pPr marL="0" indent="0">
              <a:lnSpc>
                <a:spcPct val="90000"/>
              </a:lnSpc>
              <a:buNone/>
            </a:pPr>
            <a:r>
              <a:rPr lang="en-US" altLang="en-US" sz="2400" dirty="0">
                <a:solidFill>
                  <a:schemeClr val="bg1"/>
                </a:solidFill>
              </a:rPr>
              <a:t>Pam Allen, </a:t>
            </a:r>
            <a:r>
              <a:rPr lang="en-US" altLang="en-US" sz="2400" dirty="0"/>
              <a:t>Norma,</a:t>
            </a:r>
            <a:r>
              <a:rPr lang="en-US" altLang="en-US" sz="2400" dirty="0">
                <a:solidFill>
                  <a:schemeClr val="bg1"/>
                </a:solidFill>
              </a:rPr>
              <a:t> Ven </a:t>
            </a:r>
            <a:r>
              <a:rPr lang="en-US" altLang="en-US" sz="2400" dirty="0" err="1">
                <a:solidFill>
                  <a:schemeClr val="bg1"/>
                </a:solidFill>
              </a:rPr>
              <a:t>LaMarre</a:t>
            </a:r>
            <a:r>
              <a:rPr lang="en-US" altLang="en-US" sz="2400" dirty="0">
                <a:solidFill>
                  <a:schemeClr val="bg1"/>
                </a:solidFill>
              </a:rPr>
              <a:t>,</a:t>
            </a:r>
          </a:p>
          <a:p>
            <a:pPr marL="0" indent="0">
              <a:lnSpc>
                <a:spcPct val="90000"/>
              </a:lnSpc>
              <a:buNone/>
            </a:pPr>
            <a:r>
              <a:rPr lang="en-US" altLang="en-US" sz="2400" dirty="0">
                <a:solidFill>
                  <a:schemeClr val="bg1"/>
                </a:solidFill>
              </a:rPr>
              <a:t>Pedro Castillo</a:t>
            </a:r>
          </a:p>
          <a:p>
            <a:pPr marL="0" indent="0">
              <a:lnSpc>
                <a:spcPct val="90000"/>
              </a:lnSpc>
              <a:buNone/>
            </a:pPr>
            <a:endParaRPr lang="en-US" altLang="en-US" dirty="0">
              <a:solidFill>
                <a:schemeClr val="bg1"/>
              </a:solidFill>
            </a:endParaRPr>
          </a:p>
        </p:txBody>
      </p:sp>
      <p:pic>
        <p:nvPicPr>
          <p:cNvPr id="3" name="Picture 2">
            <a:extLst>
              <a:ext uri="{FF2B5EF4-FFF2-40B4-BE49-F238E27FC236}">
                <a16:creationId xmlns:a16="http://schemas.microsoft.com/office/drawing/2014/main" id="{F2C6CD8E-F608-481A-9DE1-6F42FA08E0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8637" y="209550"/>
            <a:ext cx="6629400" cy="4972050"/>
          </a:xfrm>
          <a:prstGeom prst="rect">
            <a:avLst/>
          </a:prstGeom>
        </p:spPr>
      </p:pic>
    </p:spTree>
    <p:extLst>
      <p:ext uri="{BB962C8B-B14F-4D97-AF65-F5344CB8AC3E}">
        <p14:creationId xmlns:p14="http://schemas.microsoft.com/office/powerpoint/2010/main" val="6522220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Tomorrow, 2:30 p.m., Gardner Lake, address in bulletin.</a:t>
            </a:r>
          </a:p>
          <a:p>
            <a:pPr marL="0" indent="0">
              <a:lnSpc>
                <a:spcPct val="90000"/>
              </a:lnSpc>
              <a:buNone/>
            </a:pPr>
            <a:r>
              <a:rPr lang="en-US" altLang="en-US" dirty="0"/>
              <a:t>Following repentance and commitment to discipleship, faith in Messiah </a:t>
            </a:r>
            <a:r>
              <a:rPr lang="en-US" altLang="en-US" dirty="0">
                <a:sym typeface="Wingdings" panose="05000000000000000000" pitchFamily="2" charset="2"/>
              </a:rPr>
              <a:t> assurance of salvation</a:t>
            </a:r>
            <a:endParaRPr lang="en-US" altLang="en-US" dirty="0">
              <a:solidFill>
                <a:schemeClr val="bg1"/>
              </a:solidFill>
            </a:endParaRPr>
          </a:p>
        </p:txBody>
      </p:sp>
    </p:spTree>
    <p:extLst>
      <p:ext uri="{BB962C8B-B14F-4D97-AF65-F5344CB8AC3E}">
        <p14:creationId xmlns:p14="http://schemas.microsoft.com/office/powerpoint/2010/main" val="36829292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573137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55000" lnSpcReduction="20000"/>
          </a:bodyPr>
          <a:lstStyle/>
          <a:p>
            <a:pPr marL="0" indent="0" algn="l">
              <a:buNone/>
            </a:pPr>
            <a:r>
              <a:rPr lang="en-US" sz="7300" dirty="0" err="1">
                <a:latin typeface="Arial Rounded MT Bold" panose="020F0704030504030204" pitchFamily="34" charset="0"/>
              </a:rPr>
              <a:t>Hargol's</a:t>
            </a:r>
            <a:r>
              <a:rPr lang="en-US" sz="7300" dirty="0">
                <a:latin typeface="Arial Rounded MT Bold" panose="020F0704030504030204" pitchFamily="34" charset="0"/>
              </a:rPr>
              <a:t> chief executive </a:t>
            </a:r>
            <a:r>
              <a:rPr lang="en-US" sz="7300" dirty="0" err="1">
                <a:latin typeface="Arial Rounded MT Bold" panose="020F0704030504030204" pitchFamily="34" charset="0"/>
              </a:rPr>
              <a:t>Dror</a:t>
            </a:r>
            <a:r>
              <a:rPr lang="en-US" sz="7300" dirty="0">
                <a:latin typeface="Arial Rounded MT Bold" panose="020F0704030504030204" pitchFamily="34" charset="0"/>
              </a:rPr>
              <a:t> Tamir told AFP that he grew up hearing stories of how locusts destroyed the fields of his kibbutz in the 1950s. Yet the Yemenite </a:t>
            </a:r>
            <a:r>
              <a:rPr lang="en-US" sz="7400" dirty="0">
                <a:latin typeface="Arial Rounded MT Bold" panose="020F0704030504030204" pitchFamily="34" charset="0"/>
              </a:rPr>
              <a:t>Jews</a:t>
            </a:r>
            <a:r>
              <a:rPr lang="en-US" sz="7300" dirty="0">
                <a:latin typeface="Arial Rounded MT Bold" panose="020F0704030504030204" pitchFamily="34" charset="0"/>
              </a:rPr>
              <a:t> in the area did not view locusts as crop-ruining pests, but as an edible source of nutrients, Tamir recalled.</a:t>
            </a:r>
            <a:endParaRPr lang="en-US" altLang="en-US" dirty="0">
              <a:solidFill>
                <a:schemeClr val="bg1"/>
              </a:solidFill>
            </a:endParaRPr>
          </a:p>
        </p:txBody>
      </p:sp>
    </p:spTree>
    <p:extLst>
      <p:ext uri="{BB962C8B-B14F-4D97-AF65-F5344CB8AC3E}">
        <p14:creationId xmlns:p14="http://schemas.microsoft.com/office/powerpoint/2010/main" val="374762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altLang="en-US" dirty="0"/>
              <a:t>Dr. Dobson: O</a:t>
            </a:r>
            <a:r>
              <a:rPr lang="en-US" altLang="en-US" dirty="0">
                <a:solidFill>
                  <a:schemeClr val="bg1"/>
                </a:solidFill>
              </a:rPr>
              <a:t>ur American culture has sought to deconstruct families and marriages through the media, through the sexual revolution, and even through law and policy. Consider these examples: In 1969, Congress foolishly created the Marriage Penalty Tax, requiring husbands and wives to pay higher taxes than cohabitating couples.</a:t>
            </a:r>
          </a:p>
        </p:txBody>
      </p:sp>
    </p:spTree>
    <p:extLst>
      <p:ext uri="{BB962C8B-B14F-4D97-AF65-F5344CB8AC3E}">
        <p14:creationId xmlns:p14="http://schemas.microsoft.com/office/powerpoint/2010/main" val="471497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Or consider the media. Marriage and monogamy are mocked in music, television shows, and movies. Those who hold to any semblance of sexual ethics are ridiculed or dismissed as “old fashioned” and “prudish.”</a:t>
            </a:r>
          </a:p>
        </p:txBody>
      </p:sp>
    </p:spTree>
    <p:extLst>
      <p:ext uri="{BB962C8B-B14F-4D97-AF65-F5344CB8AC3E}">
        <p14:creationId xmlns:p14="http://schemas.microsoft.com/office/powerpoint/2010/main" val="35910045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Not only are the liberal media outlets bashing biblical masculinity and femininity, now the Hallmark channel is promoting movies that celebrate same-sex weddings.</a:t>
            </a:r>
          </a:p>
        </p:txBody>
      </p:sp>
    </p:spTree>
    <p:extLst>
      <p:ext uri="{BB962C8B-B14F-4D97-AF65-F5344CB8AC3E}">
        <p14:creationId xmlns:p14="http://schemas.microsoft.com/office/powerpoint/2010/main" val="7026149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altLang="en-US" dirty="0">
                <a:solidFill>
                  <a:schemeClr val="bg1"/>
                </a:solidFill>
              </a:rPr>
              <a:t>Others are not just content to disincentivize or ridicule marriage and family—they aim to destroy it. In 2012, Marsha </a:t>
            </a:r>
            <a:r>
              <a:rPr lang="en-US" altLang="en-US" dirty="0" err="1">
                <a:solidFill>
                  <a:schemeClr val="bg1"/>
                </a:solidFill>
              </a:rPr>
              <a:t>Gessen</a:t>
            </a:r>
            <a:r>
              <a:rPr lang="en-US" altLang="en-US" dirty="0">
                <a:solidFill>
                  <a:schemeClr val="bg1"/>
                </a:solidFill>
              </a:rPr>
              <a:t>, a lesbian journalist, activist and author, stated during an interview with ABC Radio, “[I]t’s a no-brainer that the institution of marriage should not exist . . .” </a:t>
            </a:r>
          </a:p>
        </p:txBody>
      </p:sp>
    </p:spTree>
    <p:extLst>
      <p:ext uri="{BB962C8B-B14F-4D97-AF65-F5344CB8AC3E}">
        <p14:creationId xmlns:p14="http://schemas.microsoft.com/office/powerpoint/2010/main" val="32613254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Only six percent of the country has a biblical worldview, down from 12 percent 25 years ago. What's more, 58 percent of adults (including 23 percent of Christians) believe that moral truth is up to the individual to decide.</a:t>
            </a:r>
          </a:p>
        </p:txBody>
      </p:sp>
    </p:spTree>
    <p:extLst>
      <p:ext uri="{BB962C8B-B14F-4D97-AF65-F5344CB8AC3E}">
        <p14:creationId xmlns:p14="http://schemas.microsoft.com/office/powerpoint/2010/main" val="27560264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dirty="0">
                <a:solidFill>
                  <a:schemeClr val="bg1"/>
                </a:solidFill>
              </a:rPr>
              <a:t>So what can we as committed believers do to influence America when we only make up six percent of the population? It turns out we can do a lot. As we've seen across human history, God only needs a committed remnant to change the world.</a:t>
            </a:r>
          </a:p>
        </p:txBody>
      </p:sp>
    </p:spTree>
    <p:extLst>
      <p:ext uri="{BB962C8B-B14F-4D97-AF65-F5344CB8AC3E}">
        <p14:creationId xmlns:p14="http://schemas.microsoft.com/office/powerpoint/2010/main" val="11021268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altLang="en-US" dirty="0">
                <a:solidFill>
                  <a:schemeClr val="bg1"/>
                </a:solidFill>
              </a:rPr>
              <a:t>Psalm 31:2 – Be to me a rock of strength, a stronghold to save me. </a:t>
            </a:r>
          </a:p>
          <a:p>
            <a:pPr marL="0" indent="0">
              <a:lnSpc>
                <a:spcPct val="90000"/>
              </a:lnSpc>
              <a:buNone/>
            </a:pPr>
            <a:r>
              <a:rPr lang="en-US" altLang="en-US" dirty="0">
                <a:solidFill>
                  <a:schemeClr val="bg1"/>
                </a:solidFill>
              </a:rPr>
              <a:t>Most adult Americans will remember where they were the morning of September 11, 2001. As horrific as the terrorist attacks were, they could have been much worse except for a heroic group of everyday people who were aboard Flight 93.  </a:t>
            </a:r>
          </a:p>
        </p:txBody>
      </p:sp>
    </p:spTree>
    <p:extLst>
      <p:ext uri="{BB962C8B-B14F-4D97-AF65-F5344CB8AC3E}">
        <p14:creationId xmlns:p14="http://schemas.microsoft.com/office/powerpoint/2010/main" val="15191224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85000" lnSpcReduction="20000"/>
          </a:bodyPr>
          <a:lstStyle/>
          <a:p>
            <a:pPr marL="0" indent="0">
              <a:lnSpc>
                <a:spcPct val="90000"/>
              </a:lnSpc>
              <a:buNone/>
            </a:pPr>
            <a:r>
              <a:rPr lang="en-US" altLang="en-US" dirty="0">
                <a:solidFill>
                  <a:schemeClr val="bg1"/>
                </a:solidFill>
              </a:rPr>
              <a:t>That flight, like others before it, had been taken over by hijackers whose aim was to “crash this airliner into symbols of the American Republic, the Capitol or the White House,” according to the 9/11 Commission. But those brave individuals decided to fight back against their hijackers. They sacrificed their lives but prevented an even greater blow to the nation than the two aircraft that struck the World Trade Center and the one that slammed into the Pentagon. </a:t>
            </a:r>
          </a:p>
        </p:txBody>
      </p:sp>
    </p:spTree>
    <p:extLst>
      <p:ext uri="{BB962C8B-B14F-4D97-AF65-F5344CB8AC3E}">
        <p14:creationId xmlns:p14="http://schemas.microsoft.com/office/powerpoint/2010/main" val="35146463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20000"/>
          </a:bodyPr>
          <a:lstStyle/>
          <a:p>
            <a:pPr marL="0" indent="0">
              <a:lnSpc>
                <a:spcPct val="90000"/>
              </a:lnSpc>
              <a:buNone/>
            </a:pPr>
            <a:r>
              <a:rPr lang="en-US" altLang="en-US" dirty="0">
                <a:solidFill>
                  <a:schemeClr val="bg1"/>
                </a:solidFill>
              </a:rPr>
              <a:t>The cry of “Let’s Roll” was underpinned by their prior recitation together of The Lord’s Prayer.  United Airlines Flight 93 crashed, upside down, at 563 miles an hour, outside the small town of Shanksville, Pennsylvania, just 20 minutes flying time from the nation’s capital, because those passengers held onto the strength of the Lord and did not panic. </a:t>
            </a:r>
          </a:p>
        </p:txBody>
      </p:sp>
    </p:spTree>
    <p:extLst>
      <p:ext uri="{BB962C8B-B14F-4D97-AF65-F5344CB8AC3E}">
        <p14:creationId xmlns:p14="http://schemas.microsoft.com/office/powerpoint/2010/main" val="34846970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Immersion: radical commitment to Messiah and His holy ways. </a:t>
            </a:r>
          </a:p>
          <a:p>
            <a:pPr marL="0" indent="0">
              <a:lnSpc>
                <a:spcPct val="90000"/>
              </a:lnSpc>
              <a:buNone/>
            </a:pPr>
            <a:r>
              <a:rPr lang="en-US" altLang="en-US" dirty="0"/>
              <a:t>We are a minority but not on the losing side!</a:t>
            </a:r>
            <a:endParaRPr lang="en-US" altLang="en-US" dirty="0">
              <a:solidFill>
                <a:schemeClr val="bg1"/>
              </a:solidFill>
            </a:endParaRPr>
          </a:p>
        </p:txBody>
      </p:sp>
    </p:spTree>
    <p:extLst>
      <p:ext uri="{BB962C8B-B14F-4D97-AF65-F5344CB8AC3E}">
        <p14:creationId xmlns:p14="http://schemas.microsoft.com/office/powerpoint/2010/main" val="914018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47500" lnSpcReduction="20000"/>
          </a:bodyPr>
          <a:lstStyle/>
          <a:p>
            <a:pPr marL="0" indent="0" algn="l">
              <a:buNone/>
            </a:pPr>
            <a:r>
              <a:rPr lang="en-US" sz="7300" dirty="0">
                <a:latin typeface="Arial Rounded MT Bold" panose="020F0704030504030204" pitchFamily="34" charset="0"/>
              </a:rPr>
              <a:t>Tamir said he founded </a:t>
            </a:r>
            <a:r>
              <a:rPr lang="en-US" sz="7300" dirty="0" err="1">
                <a:latin typeface="Arial Rounded MT Bold" panose="020F0704030504030204" pitchFamily="34" charset="0"/>
              </a:rPr>
              <a:t>Hargol</a:t>
            </a:r>
            <a:r>
              <a:rPr lang="en-US" sz="7300" dirty="0">
                <a:latin typeface="Arial Rounded MT Bold" panose="020F0704030504030204" pitchFamily="34" charset="0"/>
              </a:rPr>
              <a:t>—Hebrew for grasshopper—six and a half years ago after realizing the insects were the solution.</a:t>
            </a:r>
          </a:p>
          <a:p>
            <a:pPr marL="0" indent="0" algn="l">
              <a:buNone/>
            </a:pPr>
            <a:r>
              <a:rPr lang="en-US" sz="7300" dirty="0">
                <a:latin typeface="Arial Rounded MT Bold" panose="020F0704030504030204" pitchFamily="34" charset="0"/>
              </a:rPr>
              <a:t>The company's goal is to be "the first in the world to grow grasshoppers on a commercial scale, and provide the world with a healthier and more sustainable source of protein." (INN / VFI News)</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26394901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sz="2800" i="0" dirty="0">
                <a:effectLst/>
              </a:rPr>
              <a:t>Permanent representatives of the Arab League take part in an emergency meeting</a:t>
            </a:r>
            <a:endParaRPr lang="en-US" altLang="en-US" sz="2800" dirty="0"/>
          </a:p>
        </p:txBody>
      </p:sp>
      <p:pic>
        <p:nvPicPr>
          <p:cNvPr id="7170" name="Picture 2" descr="Permanent representatives of the Arab League take part in an emergency meeting">
            <a:extLst>
              <a:ext uri="{FF2B5EF4-FFF2-40B4-BE49-F238E27FC236}">
                <a16:creationId xmlns:a16="http://schemas.microsoft.com/office/drawing/2014/main" id="{0DEB0F53-EE3B-4BEE-8033-ED086CC2BC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7" y="1276350"/>
            <a:ext cx="6353175" cy="378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5901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The Arab League on Wednesday failed to pass a resolution proposed by the Palestinian Authority (PA) which would have condemned the normalization deal between Israel and the United Arab Emirates, Times of Israel reports.</a:t>
            </a:r>
          </a:p>
        </p:txBody>
      </p:sp>
    </p:spTree>
    <p:extLst>
      <p:ext uri="{BB962C8B-B14F-4D97-AF65-F5344CB8AC3E}">
        <p14:creationId xmlns:p14="http://schemas.microsoft.com/office/powerpoint/2010/main" val="18858666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b="1" baseline="30000" dirty="0" err="1"/>
              <a:t>Y’khezkek</a:t>
            </a:r>
            <a:r>
              <a:rPr lang="en-US" b="1" baseline="30000" dirty="0"/>
              <a:t> / </a:t>
            </a:r>
            <a:r>
              <a:rPr lang="en-US" b="1" baseline="30000" dirty="0" err="1"/>
              <a:t>Ezk</a:t>
            </a:r>
            <a:r>
              <a:rPr lang="en-US" b="1" baseline="30000" dirty="0"/>
              <a:t> 37.5-6  </a:t>
            </a:r>
            <a:r>
              <a:rPr lang="en-US" dirty="0"/>
              <a:t>Paras, Ethiopia and Put are with them, all with breastplates and helmets;</a:t>
            </a:r>
            <a:r>
              <a:rPr lang="en-US" b="1" baseline="30000" dirty="0"/>
              <a:t> </a:t>
            </a:r>
            <a:r>
              <a:rPr lang="en-US" dirty="0"/>
              <a:t>Gomer with all its troops; the house of </a:t>
            </a:r>
            <a:r>
              <a:rPr lang="en-US" dirty="0" err="1"/>
              <a:t>Togarmah</a:t>
            </a:r>
            <a:r>
              <a:rPr lang="en-US" dirty="0"/>
              <a:t> in the far reaches of the north, </a:t>
            </a:r>
            <a:endParaRPr lang="en-US" altLang="en-US" dirty="0">
              <a:solidFill>
                <a:schemeClr val="bg1"/>
              </a:solidFill>
            </a:endParaRPr>
          </a:p>
        </p:txBody>
      </p:sp>
    </p:spTree>
    <p:extLst>
      <p:ext uri="{BB962C8B-B14F-4D97-AF65-F5344CB8AC3E}">
        <p14:creationId xmlns:p14="http://schemas.microsoft.com/office/powerpoint/2010/main" val="42793635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85000" lnSpcReduction="20000"/>
          </a:bodyPr>
          <a:lstStyle/>
          <a:p>
            <a:pPr marL="0" indent="0">
              <a:lnSpc>
                <a:spcPct val="90000"/>
              </a:lnSpc>
              <a:buNone/>
            </a:pPr>
            <a:r>
              <a:rPr lang="en-US" altLang="en-US" dirty="0">
                <a:solidFill>
                  <a:schemeClr val="bg1"/>
                </a:solidFill>
              </a:rPr>
              <a:t>To begin with, some numbers: In France, around 15,000 Muslims convert annually to Christianity, according to a 2007 estimate. </a:t>
            </a:r>
            <a:r>
              <a:rPr lang="en-US" altLang="en-US" dirty="0">
                <a:solidFill>
                  <a:srgbClr val="FFFF99"/>
                </a:solidFill>
              </a:rPr>
              <a:t>About 100,000 American Muslims abandon Islam each year, reports a 2017 Pew Research Center survey.</a:t>
            </a:r>
            <a:r>
              <a:rPr lang="en-US" altLang="en-US" dirty="0">
                <a:solidFill>
                  <a:schemeClr val="bg1"/>
                </a:solidFill>
              </a:rPr>
              <a:t> This amounts to 24 percent of all Muslims in the United States, with Iranians disproportionately represented. These numbers roughly counterbalance those of non-Muslims converting to Islam.</a:t>
            </a:r>
            <a:endParaRPr lang="en-US" altLang="en-US" dirty="0">
              <a:solidFill>
                <a:srgbClr val="FFFF99"/>
              </a:solidFill>
            </a:endParaRPr>
          </a:p>
        </p:txBody>
      </p:sp>
    </p:spTree>
    <p:extLst>
      <p:ext uri="{BB962C8B-B14F-4D97-AF65-F5344CB8AC3E}">
        <p14:creationId xmlns:p14="http://schemas.microsoft.com/office/powerpoint/2010/main" val="33622269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85000" lnSpcReduction="20000"/>
          </a:bodyPr>
          <a:lstStyle/>
          <a:p>
            <a:pPr marL="0" indent="0">
              <a:lnSpc>
                <a:spcPct val="90000"/>
              </a:lnSpc>
              <a:buNone/>
            </a:pPr>
            <a:r>
              <a:rPr lang="en-US" altLang="en-US" dirty="0">
                <a:solidFill>
                  <a:schemeClr val="bg1"/>
                </a:solidFill>
              </a:rPr>
              <a:t>Reasons for leaving Islam vary: Pew finds 25 percent of American ex-Muslims have general issues with religion, 19 percent with Islam in particular, 16 percent prefer another religion, and 14 percent cite reasons of personal growth. Slightly more than half of those leaving (55 percent) abandon religion entirely and </a:t>
            </a:r>
            <a:r>
              <a:rPr lang="en-US" altLang="en-US" dirty="0">
                <a:solidFill>
                  <a:srgbClr val="FFFF99"/>
                </a:solidFill>
              </a:rPr>
              <a:t>slightly less than a quarter (22 percent) convert to Christianity.</a:t>
            </a:r>
          </a:p>
          <a:p>
            <a:pPr marL="0" indent="0">
              <a:lnSpc>
                <a:spcPct val="90000"/>
              </a:lnSpc>
              <a:buNone/>
            </a:pPr>
            <a:r>
              <a:rPr lang="en-US" altLang="en-US" dirty="0">
                <a:solidFill>
                  <a:srgbClr val="FFFF99"/>
                </a:solidFill>
              </a:rPr>
              <a:t>That’s 22,000 / year!</a:t>
            </a:r>
          </a:p>
        </p:txBody>
      </p:sp>
    </p:spTree>
    <p:extLst>
      <p:ext uri="{BB962C8B-B14F-4D97-AF65-F5344CB8AC3E}">
        <p14:creationId xmlns:p14="http://schemas.microsoft.com/office/powerpoint/2010/main" val="41820950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altLang="en-US" dirty="0">
                <a:solidFill>
                  <a:schemeClr val="bg1"/>
                </a:solidFill>
              </a:rPr>
              <a:t>PRAY WITH US…</a:t>
            </a:r>
          </a:p>
          <a:p>
            <a:pPr marL="0" indent="0">
              <a:lnSpc>
                <a:spcPct val="90000"/>
              </a:lnSpc>
              <a:buNone/>
            </a:pPr>
            <a:r>
              <a:rPr lang="en-US" altLang="en-US" dirty="0">
                <a:solidFill>
                  <a:schemeClr val="bg1"/>
                </a:solidFill>
              </a:rPr>
              <a:t>In thanksgiving for God’s preservation of and mercy toward the United States.</a:t>
            </a:r>
          </a:p>
          <a:p>
            <a:pPr marL="0" indent="0">
              <a:lnSpc>
                <a:spcPct val="90000"/>
              </a:lnSpc>
              <a:buNone/>
            </a:pPr>
            <a:r>
              <a:rPr lang="en-US" altLang="en-US" dirty="0">
                <a:solidFill>
                  <a:schemeClr val="bg1"/>
                </a:solidFill>
              </a:rPr>
              <a:t>For Americans to turn to the Lord and seek Him earnestly.</a:t>
            </a:r>
          </a:p>
          <a:p>
            <a:pPr marL="0" indent="0">
              <a:lnSpc>
                <a:spcPct val="90000"/>
              </a:lnSpc>
              <a:buNone/>
            </a:pPr>
            <a:r>
              <a:rPr lang="en-US" altLang="en-US" dirty="0">
                <a:solidFill>
                  <a:schemeClr val="bg1"/>
                </a:solidFill>
              </a:rPr>
              <a:t>For courage for those in government to stand against all enemies, foreign and domestic. </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37859916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p:txBody>
      </p:sp>
      <p:pic>
        <p:nvPicPr>
          <p:cNvPr id="1026" name="Picture 2">
            <a:extLst>
              <a:ext uri="{FF2B5EF4-FFF2-40B4-BE49-F238E27FC236}">
                <a16:creationId xmlns:a16="http://schemas.microsoft.com/office/drawing/2014/main" id="{1CCC9A61-3B08-45AC-A9F4-DD45C897A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13" y="485775"/>
            <a:ext cx="6953250" cy="417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9089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buNone/>
            </a:pPr>
            <a:r>
              <a:rPr lang="en-US" b="1" dirty="0">
                <a:effectLst/>
                <a:latin typeface="Times New Roman" panose="02020603050405020304" pitchFamily="18" charset="0"/>
              </a:rPr>
              <a:t>The Return will prominently feature the Messianic Movement -  with people like Paul Wilbur – Marty Goetz – Michael Brown – </a:t>
            </a:r>
            <a:r>
              <a:rPr lang="en-US" b="1" dirty="0" err="1">
                <a:effectLst/>
                <a:latin typeface="Times New Roman" panose="02020603050405020304" pitchFamily="18" charset="0"/>
              </a:rPr>
              <a:t>Rivkah</a:t>
            </a:r>
            <a:r>
              <a:rPr lang="en-US" b="1" dirty="0">
                <a:effectLst/>
                <a:latin typeface="Times New Roman" panose="02020603050405020304" pitchFamily="18" charset="0"/>
              </a:rPr>
              <a:t> Whitten – and more.</a:t>
            </a:r>
            <a:endParaRPr lang="en-US" dirty="0"/>
          </a:p>
          <a:p>
            <a:pPr marL="0" indent="0">
              <a:buNone/>
            </a:pPr>
            <a:r>
              <a:rPr lang="en-US" sz="1800" dirty="0">
                <a:effectLst/>
                <a:latin typeface="Times New Roman" panose="02020603050405020304" pitchFamily="18" charset="0"/>
              </a:rPr>
              <a:t>There will be key times during The Return on the National Mall that I would love you who can make it to the National Mall – to join with me  -  I’ll be doing a number of Hebrew blessings – During that time I’ll call for Messianic Rabbis and leaders to gather around the stage area and bless the multitudes with me.   </a:t>
            </a:r>
            <a:endParaRPr lang="en-US" dirty="0"/>
          </a:p>
          <a:p>
            <a:r>
              <a:rPr lang="en-US" sz="1800" dirty="0">
                <a:effectLst/>
                <a:latin typeface="Times New Roman" panose="02020603050405020304" pitchFamily="18" charset="0"/>
              </a:rPr>
              <a:t> </a:t>
            </a:r>
            <a:endParaRPr lang="en-US" dirty="0"/>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17072019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Do you remember the point of the 40 Day Fast two summers ago.   Lou Engle said that it was time for the Jews to rise into leadership in the Body of Messiah?  Initiated by 40 day fast!  Reinforced this month!</a:t>
            </a:r>
          </a:p>
        </p:txBody>
      </p:sp>
    </p:spTree>
    <p:extLst>
      <p:ext uri="{BB962C8B-B14F-4D97-AF65-F5344CB8AC3E}">
        <p14:creationId xmlns:p14="http://schemas.microsoft.com/office/powerpoint/2010/main" val="32181110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Prayer points:</a:t>
            </a:r>
          </a:p>
          <a:p>
            <a:pPr marL="457200" indent="-457200">
              <a:lnSpc>
                <a:spcPct val="90000"/>
              </a:lnSpc>
              <a:buFont typeface="+mj-lt"/>
              <a:buAutoNum type="arabicPeriod"/>
            </a:pPr>
            <a:r>
              <a:rPr lang="en-US" altLang="en-US" dirty="0"/>
              <a:t>Have I truly repented of sin and the spirit of the world?</a:t>
            </a:r>
          </a:p>
          <a:p>
            <a:pPr marL="457200" indent="-457200">
              <a:lnSpc>
                <a:spcPct val="90000"/>
              </a:lnSpc>
              <a:buFont typeface="+mj-lt"/>
              <a:buAutoNum type="arabicPeriod"/>
            </a:pPr>
            <a:r>
              <a:rPr lang="en-US" altLang="en-US" dirty="0">
                <a:solidFill>
                  <a:schemeClr val="bg1"/>
                </a:solidFill>
              </a:rPr>
              <a:t>Do I have faith in Messiah?</a:t>
            </a:r>
          </a:p>
          <a:p>
            <a:pPr marL="457200" indent="-457200">
              <a:lnSpc>
                <a:spcPct val="90000"/>
              </a:lnSpc>
              <a:buFont typeface="+mj-lt"/>
              <a:buAutoNum type="arabicPeriod"/>
            </a:pPr>
            <a:r>
              <a:rPr lang="en-US" altLang="en-US" dirty="0"/>
              <a:t>Am I dead to self, and raised with Him?</a:t>
            </a:r>
            <a:endParaRPr lang="en-US" altLang="en-US" dirty="0">
              <a:solidFill>
                <a:schemeClr val="bg1"/>
              </a:solidFill>
            </a:endParaRPr>
          </a:p>
        </p:txBody>
      </p:sp>
    </p:spTree>
    <p:extLst>
      <p:ext uri="{BB962C8B-B14F-4D97-AF65-F5344CB8AC3E}">
        <p14:creationId xmlns:p14="http://schemas.microsoft.com/office/powerpoint/2010/main" val="1043899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75AC2D-852F-4ED3-AE57-767F84FB22D9}"/>
              </a:ext>
            </a:extLst>
          </p:cNvPr>
          <p:cNvPicPr>
            <a:picLocks noChangeAspect="1"/>
          </p:cNvPicPr>
          <p:nvPr/>
        </p:nvPicPr>
        <p:blipFill>
          <a:blip r:embed="rId3"/>
          <a:stretch>
            <a:fillRect/>
          </a:stretch>
        </p:blipFill>
        <p:spPr>
          <a:xfrm>
            <a:off x="350838" y="478137"/>
            <a:ext cx="8013693" cy="4549175"/>
          </a:xfrm>
          <a:prstGeom prst="rect">
            <a:avLst/>
          </a:prstGeom>
        </p:spPr>
      </p:pic>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350838" y="478136"/>
            <a:ext cx="8013693" cy="4549175"/>
          </a:xfrm>
        </p:spPr>
        <p:txBody>
          <a:bodyPr/>
          <a:lstStyle/>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spcBef>
                <a:spcPct val="0"/>
              </a:spcBef>
            </a:pPr>
            <a:endParaRPr lang="en-US" altLang="en-US" sz="2400" dirty="0">
              <a:solidFill>
                <a:srgbClr val="00B0F0"/>
              </a:solidFill>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spcBef>
                <a:spcPct val="0"/>
              </a:spcBef>
            </a:pPr>
            <a:r>
              <a:rPr lang="en-US" altLang="en-US" sz="3200" dirty="0">
                <a:effectLst>
                  <a:outerShdw blurRad="38100" dist="38100" dir="2700000" algn="tl">
                    <a:srgbClr val="000000">
                      <a:alpha val="43137"/>
                    </a:srgbClr>
                  </a:outerShdw>
                </a:effectLst>
                <a:latin typeface="Arial Rounded MT Bold" panose="020F0704030504030204" pitchFamily="34" charset="0"/>
                <a:cs typeface="Vilna" pitchFamily="2" charset="-79"/>
              </a:rPr>
              <a:t>Letter to the Messianic Jews</a:t>
            </a:r>
          </a:p>
          <a:p>
            <a:pPr>
              <a:spcBef>
                <a:spcPct val="0"/>
              </a:spcBef>
            </a:pPr>
            <a:r>
              <a:rPr lang="en-US" altLang="en-US" sz="3200" dirty="0">
                <a:effectLst>
                  <a:outerShdw blurRad="38100" dist="38100" dir="2700000" algn="tl">
                    <a:srgbClr val="000000">
                      <a:alpha val="43137"/>
                    </a:srgbClr>
                  </a:outerShdw>
                </a:effectLst>
                <a:latin typeface="Arial Rounded MT Bold" panose="020F0704030504030204" pitchFamily="34" charset="0"/>
                <a:cs typeface="Vilna" pitchFamily="2" charset="-79"/>
              </a:rPr>
              <a:t> [Hebrews] MJ 6.1-6.3</a:t>
            </a:r>
          </a:p>
          <a:p>
            <a:pPr>
              <a:spcBef>
                <a:spcPct val="0"/>
              </a:spcBef>
            </a:pPr>
            <a:r>
              <a:rPr lang="en-US" altLang="en-US" sz="3200" dirty="0">
                <a:effectLst>
                  <a:outerShdw blurRad="38100" dist="38100" dir="2700000" algn="tl">
                    <a:srgbClr val="000000">
                      <a:alpha val="43137"/>
                    </a:srgbClr>
                  </a:outerShdw>
                </a:effectLst>
                <a:latin typeface="Arial Rounded MT Bold" panose="020F0704030504030204" pitchFamily="34" charset="0"/>
                <a:cs typeface="Vilna" pitchFamily="2" charset="-79"/>
              </a:rPr>
              <a:t>First Principles</a:t>
            </a:r>
          </a:p>
        </p:txBody>
      </p:sp>
      <p:sp>
        <p:nvSpPr>
          <p:cNvPr id="4" name="TextBox 3">
            <a:extLst>
              <a:ext uri="{FF2B5EF4-FFF2-40B4-BE49-F238E27FC236}">
                <a16:creationId xmlns:a16="http://schemas.microsoft.com/office/drawing/2014/main" id="{13B7B60D-52BF-4838-9C40-F28E5B3251C6}"/>
              </a:ext>
            </a:extLst>
          </p:cNvPr>
          <p:cNvSpPr txBox="1"/>
          <p:nvPr/>
        </p:nvSpPr>
        <p:spPr>
          <a:xfrm>
            <a:off x="3931023" y="2124635"/>
            <a:ext cx="914400" cy="91440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endParaRPr>
          </a:p>
        </p:txBody>
      </p:sp>
      <p:sp>
        <p:nvSpPr>
          <p:cNvPr id="5" name="TextBox 4">
            <a:extLst>
              <a:ext uri="{FF2B5EF4-FFF2-40B4-BE49-F238E27FC236}">
                <a16:creationId xmlns:a16="http://schemas.microsoft.com/office/drawing/2014/main" id="{423EC5B3-1B4B-4BF8-9C50-C2F882AAF008}"/>
              </a:ext>
            </a:extLst>
          </p:cNvPr>
          <p:cNvSpPr txBox="1"/>
          <p:nvPr/>
        </p:nvSpPr>
        <p:spPr>
          <a:xfrm>
            <a:off x="3931023" y="2124635"/>
            <a:ext cx="914400" cy="91440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5873922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3769724937"/>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r"/>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r"/>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r"/>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r"/>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132313</TotalTime>
  <Words>5270</Words>
  <Application>Microsoft Office PowerPoint</Application>
  <PresentationFormat>Custom</PresentationFormat>
  <Paragraphs>474</Paragraphs>
  <Slides>90</Slides>
  <Notes>90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90</vt:i4>
      </vt:variant>
    </vt:vector>
  </HeadingPairs>
  <TitlesOfParts>
    <vt:vector size="99" baseType="lpstr">
      <vt:lpstr>Arial</vt:lpstr>
      <vt:lpstr>Arial Rounded MT Bold</vt:lpstr>
      <vt:lpstr>Assistant</vt:lpstr>
      <vt:lpstr>David</vt:lpstr>
      <vt:lpstr>Roboto</vt:lpstr>
      <vt:lpstr>Times New Roman</vt:lpstr>
      <vt:lpstr>1_Default Design</vt:lpstr>
      <vt:lpstr>3_Default Design</vt:lpstr>
      <vt:lpstr>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3800</cp:revision>
  <dcterms:created xsi:type="dcterms:W3CDTF">2006-04-21T19:34:43Z</dcterms:created>
  <dcterms:modified xsi:type="dcterms:W3CDTF">2020-09-12T13:52:17Z</dcterms:modified>
</cp:coreProperties>
</file>