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17" r:id="rId3"/>
    <p:sldMasterId id="2147483721" r:id="rId4"/>
  </p:sldMasterIdLst>
  <p:notesMasterIdLst>
    <p:notesMasterId r:id="rId58"/>
  </p:notesMasterIdLst>
  <p:handoutMasterIdLst>
    <p:handoutMasterId r:id="rId59"/>
  </p:handoutMasterIdLst>
  <p:sldIdLst>
    <p:sldId id="2045" r:id="rId5"/>
    <p:sldId id="62630" r:id="rId6"/>
    <p:sldId id="62625" r:id="rId7"/>
    <p:sldId id="62631" r:id="rId8"/>
    <p:sldId id="62582" r:id="rId9"/>
    <p:sldId id="62637" r:id="rId10"/>
    <p:sldId id="62626" r:id="rId11"/>
    <p:sldId id="62628" r:id="rId12"/>
    <p:sldId id="62629" r:id="rId13"/>
    <p:sldId id="56303" r:id="rId14"/>
    <p:sldId id="62541" r:id="rId15"/>
    <p:sldId id="62593" r:id="rId16"/>
    <p:sldId id="62616" r:id="rId17"/>
    <p:sldId id="62609" r:id="rId18"/>
    <p:sldId id="62634" r:id="rId19"/>
    <p:sldId id="62614" r:id="rId20"/>
    <p:sldId id="62627" r:id="rId21"/>
    <p:sldId id="62617" r:id="rId22"/>
    <p:sldId id="62636" r:id="rId23"/>
    <p:sldId id="62638" r:id="rId24"/>
    <p:sldId id="62635" r:id="rId25"/>
    <p:sldId id="62618" r:id="rId26"/>
    <p:sldId id="62619" r:id="rId27"/>
    <p:sldId id="62620" r:id="rId28"/>
    <p:sldId id="62615" r:id="rId29"/>
    <p:sldId id="62621" r:id="rId30"/>
    <p:sldId id="62622" r:id="rId31"/>
    <p:sldId id="62623" r:id="rId32"/>
    <p:sldId id="62644" r:id="rId33"/>
    <p:sldId id="62645" r:id="rId34"/>
    <p:sldId id="62646" r:id="rId35"/>
    <p:sldId id="62583" r:id="rId36"/>
    <p:sldId id="62580" r:id="rId37"/>
    <p:sldId id="62581" r:id="rId38"/>
    <p:sldId id="62612" r:id="rId39"/>
    <p:sldId id="62642" r:id="rId40"/>
    <p:sldId id="62613" r:id="rId41"/>
    <p:sldId id="62643" r:id="rId42"/>
    <p:sldId id="62584" r:id="rId43"/>
    <p:sldId id="62579" r:id="rId44"/>
    <p:sldId id="62604" r:id="rId45"/>
    <p:sldId id="62632" r:id="rId46"/>
    <p:sldId id="62633" r:id="rId47"/>
    <p:sldId id="62578" r:id="rId48"/>
    <p:sldId id="62383" r:id="rId49"/>
    <p:sldId id="62610" r:id="rId50"/>
    <p:sldId id="62639" r:id="rId51"/>
    <p:sldId id="62640" r:id="rId52"/>
    <p:sldId id="62641" r:id="rId53"/>
    <p:sldId id="62384" r:id="rId54"/>
    <p:sldId id="62647" r:id="rId55"/>
    <p:sldId id="62390" r:id="rId56"/>
    <p:sldId id="256" r:id="rId5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299" autoAdjust="0"/>
  </p:normalViewPr>
  <p:slideViewPr>
    <p:cSldViewPr>
      <p:cViewPr varScale="1">
        <p:scale>
          <a:sx n="110" d="100"/>
          <a:sy n="110" d="100"/>
        </p:scale>
        <p:origin x="120" y="40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56"/>
    </p:cViewPr>
  </p:sorterViewPr>
  <p:notesViewPr>
    <p:cSldViewPr>
      <p:cViewPr varScale="1">
        <p:scale>
          <a:sx n="82" d="100"/>
          <a:sy n="82" d="100"/>
        </p:scale>
        <p:origin x="20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5780 2020 True Teshuvah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28, 2020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5780 2020 True Teshuvah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28, 2020 5781</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5780 2020 True Teshuvah </a:t>
            </a:r>
          </a:p>
        </p:txBody>
      </p:sp>
      <p:sp>
        <p:nvSpPr>
          <p:cNvPr id="5" name="Rectangle 3"/>
          <p:cNvSpPr>
            <a:spLocks noGrp="1" noChangeArrowheads="1"/>
          </p:cNvSpPr>
          <p:nvPr>
            <p:ph type="dt" idx="1"/>
          </p:nvPr>
        </p:nvSpPr>
        <p:spPr>
          <a:ln/>
        </p:spPr>
        <p:txBody>
          <a:bodyPr/>
          <a:lstStyle/>
          <a:p>
            <a:r>
              <a:rPr lang="en-US" altLang="en-US">
                <a:solidFill>
                  <a:prstClr val="white"/>
                </a:solidFill>
              </a:rPr>
              <a:t>Sept. 28, 2020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5780 2020 True Teshuvah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1707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Repentance doesn’t stop.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9272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688158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Why was this picked by the ancient rabbis as a YK Haftorah?   Because is shows the true nature of repentance.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How to get broken and humble spirit?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40836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What is this exactly?</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4018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It digs into the dirt!</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52368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Causative verb form </a:t>
            </a:r>
            <a:r>
              <a:rPr lang="en-US" sz="2000" i="1" dirty="0" err="1"/>
              <a:t>Hashivenu</a:t>
            </a:r>
            <a:endParaRPr lang="en-US" sz="2000" i="1" dirty="0"/>
          </a:p>
          <a:p>
            <a:r>
              <a:rPr lang="en-US" sz="2000" i="0" dirty="0"/>
              <a:t>Passive verb form </a:t>
            </a:r>
            <a:r>
              <a:rPr lang="en-US" sz="2000" i="1" dirty="0" err="1"/>
              <a:t>v’nashuva</a:t>
            </a:r>
            <a:endParaRPr lang="en-US" i="0" dirty="0"/>
          </a:p>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10737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We need G-d’s help, intervention, to truly repent.  Do true </a:t>
            </a:r>
            <a:r>
              <a:rPr lang="en-US" dirty="0" err="1"/>
              <a:t>teshuvah</a:t>
            </a:r>
            <a:r>
              <a:rPr lang="en-US" dirty="0"/>
              <a:t>.</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758272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Draw me…asking the Lord to enlarge our spiritual hunger, </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469848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Sensing His forgiving love is the GREATEST cosmic, celestial, heavenly ecstasy that there IS!!</a:t>
            </a:r>
          </a:p>
          <a:p>
            <a:r>
              <a:rPr lang="en-US" dirty="0"/>
              <a:t>Heart of </a:t>
            </a:r>
            <a:r>
              <a:rPr lang="en-US" dirty="0" err="1"/>
              <a:t>Sozo</a:t>
            </a:r>
            <a:r>
              <a:rPr lang="en-US" dirty="0"/>
              <a:t> ministry.   1.5 hours of intense, detailed forgiving </a:t>
            </a:r>
            <a:r>
              <a:rPr lang="en-US" dirty="0">
                <a:sym typeface="Wingdings" panose="05000000000000000000" pitchFamily="2" charset="2"/>
              </a:rPr>
              <a:t> great release.   </a:t>
            </a:r>
          </a:p>
          <a:p>
            <a:r>
              <a:rPr lang="en-US" dirty="0">
                <a:sym typeface="Wingdings" panose="05000000000000000000" pitchFamily="2" charset="2"/>
              </a:rPr>
              <a:t>In Yeshua’s Name, for His sake.   Encounter your own unforgiveness  bitterness</a:t>
            </a:r>
          </a:p>
          <a:p>
            <a:r>
              <a:rPr lang="en-US" dirty="0">
                <a:sym typeface="Wingdings" panose="05000000000000000000" pitchFamily="2" charset="2"/>
              </a:rPr>
              <a:t>Pause and do</a:t>
            </a:r>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86720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Jai Cohen</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4258647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Confess, apologize to anyone you have wronged.   Pause.  Reciprocal of previous.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 know what it is to humble myself relative to people.   For example, in discussing the sinful ways of the Chinese, I realize I should have said Chinese Communists, or CCP.   I honor Chinese.   Story of Chinese and Jewish guy…”Where Jews eat?”  </a:t>
            </a:r>
          </a:p>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11066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4137874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aseline="30000" dirty="0"/>
              <a:t>Song 2.16a</a:t>
            </a:r>
            <a:r>
              <a:rPr lang="en-US" dirty="0"/>
              <a:t>  her self-importance, her own benefit, obtains </a:t>
            </a:r>
          </a:p>
          <a:p>
            <a:r>
              <a:rPr lang="en-US" baseline="30000" dirty="0"/>
              <a:t>Song 6.3a  </a:t>
            </a:r>
            <a:r>
              <a:rPr lang="en-US" baseline="0" dirty="0"/>
              <a:t>puts him first </a:t>
            </a:r>
          </a:p>
          <a:p>
            <a:r>
              <a:rPr lang="en-US" baseline="30000" dirty="0"/>
              <a:t>Song 7.10 </a:t>
            </a:r>
            <a:r>
              <a:rPr lang="en-US" baseline="0" dirty="0"/>
              <a:t> for his own purposes</a:t>
            </a:r>
          </a:p>
          <a:p>
            <a:endParaRPr lang="en-US" baseline="0"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323283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On bad idea!   </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747308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Preparation for rulership.  </a:t>
            </a:r>
            <a:r>
              <a:rPr lang="en-US" i="1" dirty="0"/>
              <a:t>Destined for the Throne.</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093802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Rule with Him if we have fully and unconditionally submitted ourselves to Him</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967013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Rule with Him if we have fully and unconditionally submitted ourselves to Him, serve as priests over sacrifice…of ourselves.</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793727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4265336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The L-</a:t>
            </a:r>
            <a:r>
              <a:rPr lang="en-US" dirty="0" err="1"/>
              <a:t>rd</a:t>
            </a:r>
            <a:r>
              <a:rPr lang="en-US" dirty="0"/>
              <a:t> withdraws His felt presence.  Ps 22 </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365944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5463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in-the-line-of-fire/82688-what-the-new-yorker-got-right-and-wrong-about-racism-in-the-white-american-church?utm_source=In%20the%20Line%20of%20Fire&amp;utm_medium=email&amp;utm_content=subscriber_id:5194514&amp;utm_campaign=Blogger%20-%20Michael%20Brown%20-%202020-09-22</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850571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487074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926166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Woke up 4 a.m.   Decided to TRUST.  Faith.  Could sleep.</a:t>
            </a:r>
          </a:p>
          <a:p>
            <a:r>
              <a:rPr lang="en-US" dirty="0"/>
              <a:t>Series of miracles!!</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280838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048544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014053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510599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But, we never do anything weird like that!   Well..</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4270207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https://rooftopsandrafters.wordpress.com/fire-tunnels-kundalini-the-false-holy-spirit/</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627282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https://rooftopsandrafters.wordpress.com/fire-tunnels-kundalini-the-false-holy-spirit/</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34101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14350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t>https://www.charismanews.com/opinion/in-the-line-of-fire/82688-what-the-new-yorker-got-right-and-wrong-about-racism-in-the-white-american-church?utm_source=In%20the%20Line%20of%20Fire&amp;utm_medium=email&amp;utm_content=subscriber_id:5194514&amp;utm_campaign=Blogger%20-%20Michael%20Brown%20-%202020-09-22</a:t>
            </a:r>
          </a:p>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411076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harismanews.com/opinion/in-the-line-of-fire/82688-what-the-new-yorker-got-right-and-wrong-about-racism-in-the-white-american-church?utm_source=In%20the%20Line%20of%20Fire&amp;utm_medium=email&amp;utm_content=subscriber_id:5194514&amp;utm_campaign=Blogger%20-%20Michael%20Brown%20-%202020-09-22</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017128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charismanews.com/opinion/in-the-line-of-fire/82688-what-the-new-yorker-got-right-and-wrong-about-racism-in-the-white-american-church?utm_source=In%20the%20Line%20of%20Fire&amp;utm_medium=email&amp;utm_content=subscriber_id:5194514&amp;utm_campaign=Blogger%20-%20Michael%20Brown%20-%202020-09-22</a:t>
            </a:r>
          </a:p>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333254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harismanews.com/opinion/in-the-line-of-fire/82688-what-the-new-yorker-got-right-and-wrong-about-racism-in-the-white-american-church?utm_source=In%20the%20Line%20of%20Fire&amp;utm_medium=email&amp;utm_content=subscriber_id:5194514&amp;utm_campaign=Blogger%20-%20Michael%20Brown%20-%202020-09-22</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981921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harismanews.com/opinion/in-the-line-of-fire/82688-what-the-new-yorker-got-right-and-wrong-about-racism-in-the-white-american-church?utm_source=In%20the%20Line%20of%20Fire&amp;utm_medium=email&amp;utm_content=subscriber_id:5194514&amp;utm_campaign=Blogger%20-%20Michael%20Brown%20-%202020-09-22</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264368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529302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99023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846696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798422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018907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78589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206659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899666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It digs into the dirt!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5780 2020 True Teshuvah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22754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7"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495198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t>https://www.charismanews.com/opinion/in-the-line-of-fire/82688-what-the-new-yorker-got-right-and-wrong-about-racism-in-the-white-american-church?utm_source=In%20the%20Line%20of%20Fire&amp;utm_medium=email&amp;utm_content=subscriber_id:5194514&amp;utm_campaign=Blogger%20-%20Michael%20Brown%20-%202020-09-22</a:t>
            </a:r>
          </a:p>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588515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t>https://www.charismanews.com/opinion/in-the-line-of-fire/82688-what-the-new-yorker-got-right-and-wrong-about-racism-in-the-white-american-church?utm_source=In%20the%20Line%20of%20Fire&amp;utm_medium=email&amp;utm_content=subscriber_id:5194514&amp;utm_campaign=Blogger%20-%20Michael%20Brown%20-%202020-09-22</a:t>
            </a:r>
          </a:p>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57375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t>https://www.charismanews.com/opinion/in-the-line-of-fire/82688-what-the-new-yorker-got-right-and-wrong-about-racism-in-the-white-american-church?utm_source=In%20the%20Line%20of%20Fire&amp;utm_medium=email&amp;utm_content=subscriber_id:5194514&amp;utm_campaign=Blogger%20-%20Michael%20Brown%20-%202020-09-22</a:t>
            </a:r>
          </a:p>
          <a:p>
            <a:endParaRPr lang="en-US" dirty="0"/>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90362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It digs into the dirt!</a:t>
            </a:r>
          </a:p>
        </p:txBody>
      </p:sp>
      <p:sp>
        <p:nvSpPr>
          <p:cNvPr id="4" name="Header Placeholder 3"/>
          <p:cNvSpPr>
            <a:spLocks noGrp="1"/>
          </p:cNvSpPr>
          <p:nvPr>
            <p:ph type="hdr" sz="quarter"/>
          </p:nvPr>
        </p:nvSpPr>
        <p:spPr/>
        <p:txBody>
          <a:bodyPr/>
          <a:lstStyle/>
          <a:p>
            <a:r>
              <a:rPr lang="en-US" altLang="en-US"/>
              <a:t>YK 5780 2020 True Teshuvah </a:t>
            </a:r>
          </a:p>
        </p:txBody>
      </p:sp>
      <p:sp>
        <p:nvSpPr>
          <p:cNvPr id="5" name="Date Placeholder 4"/>
          <p:cNvSpPr>
            <a:spLocks noGrp="1"/>
          </p:cNvSpPr>
          <p:nvPr>
            <p:ph type="dt" idx="1"/>
          </p:nvPr>
        </p:nvSpPr>
        <p:spPr/>
        <p:txBody>
          <a:bodyPr/>
          <a:lstStyle/>
          <a:p>
            <a:r>
              <a:rPr lang="en-US" altLang="en-US"/>
              <a:t>Sept. 28,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13624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9/28/2020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58459">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58459">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58459">
              <a:defRPr/>
            </a:pPr>
            <a:fld id="{9C1A6E69-93C1-438F-BCA6-D87757D8E423}" type="slidenum">
              <a:rPr lang="en-US" smtClean="0">
                <a:solidFill>
                  <a:srgbClr val="000000"/>
                </a:solidFill>
              </a:rPr>
              <a:pPr defTabSz="658459">
                <a:defRPr/>
              </a:pPr>
              <a:t>‹#›</a:t>
            </a:fld>
            <a:endParaRPr lang="en-US" dirty="0">
              <a:solidFill>
                <a:srgbClr val="000000"/>
              </a:solidFill>
            </a:endParaRPr>
          </a:p>
        </p:txBody>
      </p:sp>
    </p:spTree>
    <p:extLst>
      <p:ext uri="{BB962C8B-B14F-4D97-AF65-F5344CB8AC3E}">
        <p14:creationId xmlns:p14="http://schemas.microsoft.com/office/powerpoint/2010/main" val="151959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30B022A2-0A87-4E8F-89BA-48272B9555D4}" type="slidenum">
              <a:rPr lang="en-US" smtClean="0">
                <a:solidFill>
                  <a:srgbClr val="000000"/>
                </a:solidFill>
              </a:rPr>
              <a:pPr defTabSz="658459">
                <a:defRPr/>
              </a:pPr>
              <a:t>‹#›</a:t>
            </a:fld>
            <a:endParaRPr lang="en-US" dirty="0">
              <a:solidFill>
                <a:srgbClr val="000000"/>
              </a:solidFill>
            </a:endParaRPr>
          </a:p>
        </p:txBody>
      </p:sp>
    </p:spTree>
    <p:extLst>
      <p:ext uri="{BB962C8B-B14F-4D97-AF65-F5344CB8AC3E}">
        <p14:creationId xmlns:p14="http://schemas.microsoft.com/office/powerpoint/2010/main" val="90517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20"/>
            <a:ext cx="7462044" cy="1102519"/>
          </a:xfrm>
        </p:spPr>
        <p:txBody>
          <a:bodyPr/>
          <a:lstStyle/>
          <a:p>
            <a:r>
              <a:rPr lang="en-US"/>
              <a:t>Click to edit Master title style</a:t>
            </a:r>
          </a:p>
        </p:txBody>
      </p:sp>
      <p:sp>
        <p:nvSpPr>
          <p:cNvPr id="3" name="Subtitle 2"/>
          <p:cNvSpPr>
            <a:spLocks noGrp="1"/>
          </p:cNvSpPr>
          <p:nvPr>
            <p:ph type="subTitle" idx="1"/>
          </p:nvPr>
        </p:nvSpPr>
        <p:spPr>
          <a:xfrm>
            <a:off x="1316831" y="2914650"/>
            <a:ext cx="6145213" cy="1314450"/>
          </a:xfrm>
        </p:spPr>
        <p:txBody>
          <a:bodyPr/>
          <a:lstStyle>
            <a:lvl1pPr marL="0" indent="0" algn="ctr">
              <a:buNone/>
              <a:defRPr/>
            </a:lvl1pPr>
            <a:lvl2pPr marL="329230" indent="0" algn="ctr">
              <a:buNone/>
              <a:defRPr/>
            </a:lvl2pPr>
            <a:lvl3pPr marL="658459" indent="0" algn="ctr">
              <a:buNone/>
              <a:defRPr/>
            </a:lvl3pPr>
            <a:lvl4pPr marL="987689" indent="0" algn="ctr">
              <a:buNone/>
              <a:defRPr/>
            </a:lvl4pPr>
            <a:lvl5pPr marL="1316919" indent="0" algn="ctr">
              <a:buNone/>
              <a:defRPr/>
            </a:lvl5pPr>
            <a:lvl6pPr marL="1646149" indent="0" algn="ctr">
              <a:buNone/>
              <a:defRPr/>
            </a:lvl6pPr>
            <a:lvl7pPr marL="1975378" indent="0" algn="ctr">
              <a:buNone/>
              <a:defRPr/>
            </a:lvl7pPr>
            <a:lvl8pPr marL="2304608" indent="0" algn="ctr">
              <a:buNone/>
              <a:defRPr/>
            </a:lvl8pPr>
            <a:lvl9pPr marL="263383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19C27B9F-7721-4A43-9F1B-CF95D376BBCD}" type="slidenum">
              <a:rPr lang="en-US" smtClean="0">
                <a:solidFill>
                  <a:srgbClr val="000000"/>
                </a:solidFill>
              </a:rPr>
              <a:pPr defTabSz="658459">
                <a:defRPr/>
              </a:pPr>
              <a:t>‹#›</a:t>
            </a:fld>
            <a:endParaRPr lang="en-US" dirty="0">
              <a:solidFill>
                <a:srgbClr val="000000"/>
              </a:solidFill>
            </a:endParaRPr>
          </a:p>
        </p:txBody>
      </p:sp>
    </p:spTree>
    <p:extLst>
      <p:ext uri="{BB962C8B-B14F-4D97-AF65-F5344CB8AC3E}">
        <p14:creationId xmlns:p14="http://schemas.microsoft.com/office/powerpoint/2010/main" val="2775599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119846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9/28/2020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1"/>
            <a:ext cx="7900988"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latin typeface="Arial" charset="0"/>
                <a:cs typeface="Arial" charset="0"/>
              </a:defRPr>
            </a:lvl1pPr>
          </a:lstStyle>
          <a:p>
            <a:pPr>
              <a:defRPr/>
            </a:pPr>
            <a:fld id="{820361A8-87E5-4B71-8BAD-78936D6177AB}" type="slidenum">
              <a:rPr lang="en-US"/>
              <a:pPr>
                <a:defRPr/>
              </a:pPr>
              <a:t>‹#›</a:t>
            </a:fld>
            <a:endParaRPr lang="en-US" dirty="0"/>
          </a:p>
        </p:txBody>
      </p:sp>
    </p:spTree>
    <p:extLst>
      <p:ext uri="{BB962C8B-B14F-4D97-AF65-F5344CB8AC3E}">
        <p14:creationId xmlns:p14="http://schemas.microsoft.com/office/powerpoint/2010/main" val="57573317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ransition/>
  <p:txStyles>
    <p:titleStyle>
      <a:lvl1pPr algn="ctr" rtl="0" eaLnBrk="0" fontAlgn="base" hangingPunct="0">
        <a:spcBef>
          <a:spcPct val="0"/>
        </a:spcBef>
        <a:spcAft>
          <a:spcPct val="0"/>
        </a:spcAft>
        <a:defRPr sz="3168">
          <a:solidFill>
            <a:schemeClr val="tx2"/>
          </a:solidFill>
          <a:latin typeface="+mj-lt"/>
          <a:ea typeface="+mj-ea"/>
          <a:cs typeface="+mj-cs"/>
        </a:defRPr>
      </a:lvl1pPr>
      <a:lvl2pPr algn="ctr" rtl="0" eaLnBrk="0" fontAlgn="base" hangingPunct="0">
        <a:spcBef>
          <a:spcPct val="0"/>
        </a:spcBef>
        <a:spcAft>
          <a:spcPct val="0"/>
        </a:spcAft>
        <a:defRPr sz="3168">
          <a:solidFill>
            <a:schemeClr val="tx2"/>
          </a:solidFill>
          <a:latin typeface="Arial" charset="0"/>
          <a:cs typeface="Arial" charset="0"/>
        </a:defRPr>
      </a:lvl2pPr>
      <a:lvl3pPr algn="ctr" rtl="0" eaLnBrk="0" fontAlgn="base" hangingPunct="0">
        <a:spcBef>
          <a:spcPct val="0"/>
        </a:spcBef>
        <a:spcAft>
          <a:spcPct val="0"/>
        </a:spcAft>
        <a:defRPr sz="3168">
          <a:solidFill>
            <a:schemeClr val="tx2"/>
          </a:solidFill>
          <a:latin typeface="Arial" charset="0"/>
          <a:cs typeface="Arial" charset="0"/>
        </a:defRPr>
      </a:lvl3pPr>
      <a:lvl4pPr algn="ctr" rtl="0" eaLnBrk="0" fontAlgn="base" hangingPunct="0">
        <a:spcBef>
          <a:spcPct val="0"/>
        </a:spcBef>
        <a:spcAft>
          <a:spcPct val="0"/>
        </a:spcAft>
        <a:defRPr sz="3168">
          <a:solidFill>
            <a:schemeClr val="tx2"/>
          </a:solidFill>
          <a:latin typeface="Arial" charset="0"/>
          <a:cs typeface="Arial" charset="0"/>
        </a:defRPr>
      </a:lvl4pPr>
      <a:lvl5pPr algn="ctr" rtl="0" eaLnBrk="0" fontAlgn="base" hangingPunct="0">
        <a:spcBef>
          <a:spcPct val="0"/>
        </a:spcBef>
        <a:spcAft>
          <a:spcPct val="0"/>
        </a:spcAft>
        <a:defRPr sz="3168">
          <a:solidFill>
            <a:schemeClr val="tx2"/>
          </a:solidFill>
          <a:latin typeface="Arial" charset="0"/>
          <a:cs typeface="Arial" charset="0"/>
        </a:defRPr>
      </a:lvl5pPr>
      <a:lvl6pPr marL="329230" algn="ctr" rtl="0" fontAlgn="base">
        <a:spcBef>
          <a:spcPct val="0"/>
        </a:spcBef>
        <a:spcAft>
          <a:spcPct val="0"/>
        </a:spcAft>
        <a:defRPr sz="3168">
          <a:solidFill>
            <a:schemeClr val="tx2"/>
          </a:solidFill>
          <a:latin typeface="Arial" charset="0"/>
          <a:cs typeface="Arial" charset="0"/>
        </a:defRPr>
      </a:lvl6pPr>
      <a:lvl7pPr marL="658459" algn="ctr" rtl="0" fontAlgn="base">
        <a:spcBef>
          <a:spcPct val="0"/>
        </a:spcBef>
        <a:spcAft>
          <a:spcPct val="0"/>
        </a:spcAft>
        <a:defRPr sz="3168">
          <a:solidFill>
            <a:schemeClr val="tx2"/>
          </a:solidFill>
          <a:latin typeface="Arial" charset="0"/>
          <a:cs typeface="Arial" charset="0"/>
        </a:defRPr>
      </a:lvl7pPr>
      <a:lvl8pPr marL="987689" algn="ctr" rtl="0" fontAlgn="base">
        <a:spcBef>
          <a:spcPct val="0"/>
        </a:spcBef>
        <a:spcAft>
          <a:spcPct val="0"/>
        </a:spcAft>
        <a:defRPr sz="3168">
          <a:solidFill>
            <a:schemeClr val="tx2"/>
          </a:solidFill>
          <a:latin typeface="Arial" charset="0"/>
          <a:cs typeface="Arial" charset="0"/>
        </a:defRPr>
      </a:lvl8pPr>
      <a:lvl9pPr marL="1316919" algn="ctr" rtl="0" fontAlgn="base">
        <a:spcBef>
          <a:spcPct val="0"/>
        </a:spcBef>
        <a:spcAft>
          <a:spcPct val="0"/>
        </a:spcAft>
        <a:defRPr sz="3168">
          <a:solidFill>
            <a:schemeClr val="tx2"/>
          </a:solidFill>
          <a:latin typeface="Arial" charset="0"/>
          <a:cs typeface="Arial" charset="0"/>
        </a:defRPr>
      </a:lvl9pPr>
    </p:titleStyle>
    <p:bodyStyle>
      <a:lvl1pPr marL="246922" indent="-246922" algn="l" rtl="0" eaLnBrk="0" fontAlgn="base" hangingPunct="0">
        <a:spcBef>
          <a:spcPct val="20000"/>
        </a:spcBef>
        <a:spcAft>
          <a:spcPct val="0"/>
        </a:spcAft>
        <a:defRPr sz="3168">
          <a:solidFill>
            <a:schemeClr val="tx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mn-lt"/>
          <a:cs typeface="+mn-cs"/>
        </a:defRPr>
      </a:lvl2pPr>
      <a:lvl3pPr marL="823074" indent="-164615" algn="l" rtl="0" eaLnBrk="0" fontAlgn="base" hangingPunct="0">
        <a:spcBef>
          <a:spcPct val="20000"/>
        </a:spcBef>
        <a:spcAft>
          <a:spcPct val="0"/>
        </a:spcAft>
        <a:buChar char="•"/>
        <a:defRPr sz="1728">
          <a:solidFill>
            <a:schemeClr val="tx1"/>
          </a:solidFill>
          <a:latin typeface="+mn-lt"/>
          <a:cs typeface="+mn-cs"/>
        </a:defRPr>
      </a:lvl3pPr>
      <a:lvl4pPr marL="1152304" indent="-164615" algn="l" rtl="0" eaLnBrk="0" fontAlgn="base" hangingPunct="0">
        <a:spcBef>
          <a:spcPct val="20000"/>
        </a:spcBef>
        <a:spcAft>
          <a:spcPct val="0"/>
        </a:spcAft>
        <a:buChar char="–"/>
        <a:defRPr sz="1440">
          <a:solidFill>
            <a:schemeClr val="tx1"/>
          </a:solidFill>
          <a:latin typeface="+mn-lt"/>
          <a:cs typeface="+mn-cs"/>
        </a:defRPr>
      </a:lvl4pPr>
      <a:lvl5pPr marL="1481534" indent="-164615" algn="l" rtl="0" eaLnBrk="0" fontAlgn="base" hangingPunct="0">
        <a:spcBef>
          <a:spcPct val="20000"/>
        </a:spcBef>
        <a:spcAft>
          <a:spcPct val="0"/>
        </a:spcAft>
        <a:buChar char="»"/>
        <a:defRPr sz="1440">
          <a:solidFill>
            <a:schemeClr val="tx1"/>
          </a:solidFill>
          <a:latin typeface="+mn-lt"/>
          <a:cs typeface="+mn-cs"/>
        </a:defRPr>
      </a:lvl5pPr>
      <a:lvl6pPr marL="1810763" indent="-164615" algn="l" rtl="0" fontAlgn="base">
        <a:spcBef>
          <a:spcPct val="20000"/>
        </a:spcBef>
        <a:spcAft>
          <a:spcPct val="0"/>
        </a:spcAft>
        <a:buChar char="»"/>
        <a:defRPr sz="1440">
          <a:solidFill>
            <a:schemeClr val="tx1"/>
          </a:solidFill>
          <a:latin typeface="+mn-lt"/>
          <a:cs typeface="+mn-cs"/>
        </a:defRPr>
      </a:lvl6pPr>
      <a:lvl7pPr marL="2139993" indent="-164615" algn="l" rtl="0" fontAlgn="base">
        <a:spcBef>
          <a:spcPct val="20000"/>
        </a:spcBef>
        <a:spcAft>
          <a:spcPct val="0"/>
        </a:spcAft>
        <a:buChar char="»"/>
        <a:defRPr sz="1440">
          <a:solidFill>
            <a:schemeClr val="tx1"/>
          </a:solidFill>
          <a:latin typeface="+mn-lt"/>
          <a:cs typeface="+mn-cs"/>
        </a:defRPr>
      </a:lvl7pPr>
      <a:lvl8pPr marL="2469223" indent="-164615" algn="l" rtl="0" fontAlgn="base">
        <a:spcBef>
          <a:spcPct val="20000"/>
        </a:spcBef>
        <a:spcAft>
          <a:spcPct val="0"/>
        </a:spcAft>
        <a:buChar char="»"/>
        <a:defRPr sz="1440">
          <a:solidFill>
            <a:schemeClr val="tx1"/>
          </a:solidFill>
          <a:latin typeface="+mn-lt"/>
          <a:cs typeface="+mn-cs"/>
        </a:defRPr>
      </a:lvl8pPr>
      <a:lvl9pPr marL="2798453" indent="-164615" algn="l" rtl="0" fontAlgn="base">
        <a:spcBef>
          <a:spcPct val="20000"/>
        </a:spcBef>
        <a:spcAft>
          <a:spcPct val="0"/>
        </a:spcAft>
        <a:buChar char="»"/>
        <a:defRPr sz="1440">
          <a:solidFill>
            <a:schemeClr val="tx1"/>
          </a:solidFill>
          <a:latin typeface="+mn-lt"/>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188924321"/>
      </p:ext>
    </p:extLst>
  </p:cSld>
  <p:clrMap bg1="lt1" tx1="dk1" bg2="lt2" tx2="dk2" accent1="accent1" accent2="accent2" accent3="accent3" accent4="accent4" accent5="accent5" accent6="accent6" hlink="hlink" folHlink="folHlink"/>
  <p:sldLayoutIdLst>
    <p:sldLayoutId id="2147483722"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A765AD-DE5F-4652-9E40-4D08AA1AD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06" y="102692"/>
            <a:ext cx="6945031" cy="5040808"/>
          </a:xfrm>
          <a:prstGeom prst="rect">
            <a:avLst/>
          </a:prstGeom>
        </p:spPr>
      </p:pic>
      <p:sp>
        <p:nvSpPr>
          <p:cNvPr id="5" name="TextBox 4">
            <a:extLst>
              <a:ext uri="{FF2B5EF4-FFF2-40B4-BE49-F238E27FC236}">
                <a16:creationId xmlns:a16="http://schemas.microsoft.com/office/drawing/2014/main" id="{7361296E-4B1A-469C-970F-9181EED119FA}"/>
              </a:ext>
            </a:extLst>
          </p:cNvPr>
          <p:cNvSpPr txBox="1"/>
          <p:nvPr/>
        </p:nvSpPr>
        <p:spPr>
          <a:xfrm>
            <a:off x="3588864" y="1439475"/>
            <a:ext cx="4554041" cy="624145"/>
          </a:xfrm>
          <a:prstGeom prst="rect">
            <a:avLst/>
          </a:prstGeom>
          <a:noFill/>
        </p:spPr>
        <p:txBody>
          <a:bodyPr wrap="square" rtlCol="0">
            <a:spAutoFit/>
          </a:bodyPr>
          <a:lstStyle/>
          <a:p>
            <a:pPr marL="0" marR="0" lvl="0" indent="0" algn="l" defTabSz="658459" rtl="0" eaLnBrk="1" fontAlgn="base" latinLnBrk="0" hangingPunct="1">
              <a:lnSpc>
                <a:spcPct val="100000"/>
              </a:lnSpc>
              <a:spcBef>
                <a:spcPct val="0"/>
              </a:spcBef>
              <a:spcAft>
                <a:spcPct val="0"/>
              </a:spcAft>
              <a:buClrTx/>
              <a:buSzTx/>
              <a:buFontTx/>
              <a:buNone/>
              <a:tabLst/>
              <a:defRPr/>
            </a:pPr>
            <a:r>
              <a:rPr kumimoji="0" lang="en-US" sz="3456" b="0" i="0" u="none" strike="noStrike" kern="1200" cap="none" spc="0" normalizeH="0" baseline="0" noProof="0" dirty="0">
                <a:ln>
                  <a:noFill/>
                </a:ln>
                <a:solidFill>
                  <a:srgbClr val="FFFFFF"/>
                </a:solidFill>
                <a:effectLst/>
                <a:uLnTx/>
                <a:uFillTx/>
                <a:latin typeface="Arial Rounded MT Bold" pitchFamily="34" charset="0"/>
                <a:ea typeface="+mn-ea"/>
                <a:cs typeface="Arial" pitchFamily="34" charset="0"/>
              </a:rPr>
              <a:t>(Isaiah) 57:14-15</a:t>
            </a:r>
          </a:p>
        </p:txBody>
      </p:sp>
      <p:sp>
        <p:nvSpPr>
          <p:cNvPr id="6" name="TextBox 5">
            <a:extLst>
              <a:ext uri="{FF2B5EF4-FFF2-40B4-BE49-F238E27FC236}">
                <a16:creationId xmlns:a16="http://schemas.microsoft.com/office/drawing/2014/main" id="{F53E6C7D-5893-4EE8-94BF-E055433297DF}"/>
              </a:ext>
            </a:extLst>
          </p:cNvPr>
          <p:cNvSpPr txBox="1"/>
          <p:nvPr/>
        </p:nvSpPr>
        <p:spPr>
          <a:xfrm>
            <a:off x="3589577" y="824012"/>
            <a:ext cx="4366278" cy="757259"/>
          </a:xfrm>
          <a:prstGeom prst="rect">
            <a:avLst/>
          </a:prstGeom>
          <a:noFill/>
        </p:spPr>
        <p:txBody>
          <a:bodyPr wrap="square" rtlCol="0">
            <a:spAutoFit/>
          </a:bodyPr>
          <a:lstStyle/>
          <a:p>
            <a:pPr marL="0" marR="0" lvl="0" indent="0" algn="l" defTabSz="658459" rtl="0" eaLnBrk="1" fontAlgn="base" latinLnBrk="0" hangingPunct="1">
              <a:lnSpc>
                <a:spcPct val="100000"/>
              </a:lnSpc>
              <a:spcBef>
                <a:spcPct val="0"/>
              </a:spcBef>
              <a:spcAft>
                <a:spcPct val="0"/>
              </a:spcAft>
              <a:buClrTx/>
              <a:buSzTx/>
              <a:buFontTx/>
              <a:buNone/>
              <a:tabLst/>
              <a:defRPr/>
            </a:pPr>
            <a:r>
              <a:rPr kumimoji="0" lang="en-US" sz="3456" b="0" i="0" u="none" strike="noStrike" kern="1200" cap="none" spc="0" normalizeH="0" baseline="0" noProof="0" dirty="0">
                <a:ln>
                  <a:noFill/>
                </a:ln>
                <a:solidFill>
                  <a:srgbClr val="FFFFFF"/>
                </a:solidFill>
                <a:effectLst/>
                <a:uLnTx/>
                <a:uFillTx/>
                <a:latin typeface="Arial Rounded MT Bold" pitchFamily="34" charset="0"/>
                <a:ea typeface="+mn-ea"/>
                <a:cs typeface="Arial" pitchFamily="34" charset="0"/>
              </a:rPr>
              <a:t>Yesha’yahu </a:t>
            </a:r>
            <a:r>
              <a:rPr kumimoji="0" lang="he-IL" sz="4321" b="1" i="0" u="none" strike="noStrike" kern="120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יְשַׁעְיָהוּ</a:t>
            </a:r>
            <a:endParaRPr kumimoji="0" lang="en-US" sz="3456" b="1" i="0" u="none" strike="noStrike" kern="120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endParaRPr>
          </a:p>
        </p:txBody>
      </p:sp>
    </p:spTree>
    <p:extLst>
      <p:ext uri="{BB962C8B-B14F-4D97-AF65-F5344CB8AC3E}">
        <p14:creationId xmlns:p14="http://schemas.microsoft.com/office/powerpoint/2010/main" val="131866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a:solidFill>
                  <a:srgbClr val="FFFF00"/>
                </a:solidFill>
              </a:rPr>
              <a:t>Yesha’yahu (Isaiah) 57:14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27037" y="651371"/>
            <a:ext cx="8022630" cy="4554041"/>
          </a:xfrm>
        </p:spPr>
        <p:txBody>
          <a:bodyPr>
            <a:normAutofit/>
          </a:bodyPr>
          <a:lstStyle/>
          <a:p>
            <a:pPr marL="0" indent="2286" algn="r" rtl="1"/>
            <a:r>
              <a:rPr lang="he-IL" sz="4321" b="1" dirty="0">
                <a:latin typeface="David" panose="020E0502060401010101" pitchFamily="34" charset="-79"/>
                <a:cs typeface="David" panose="020E0502060401010101" pitchFamily="34" charset="-79"/>
              </a:rPr>
              <a:t>וְאָמַ֥ר סֹֽלּוּ־סֹ֖לּוּ פַּנּוּ־דָ֑רֶךְ הָרִ֥ימוּ מִכְשׁ֖וֹל מִדֶּ֥רֶךְ עַמִּֽי׃</a:t>
            </a:r>
            <a:endParaRPr lang="en-US" sz="4321" b="1" dirty="0">
              <a:latin typeface="David" panose="020E0502060401010101" pitchFamily="34" charset="-79"/>
              <a:cs typeface="David" panose="020E0502060401010101" pitchFamily="34" charset="-79"/>
            </a:endParaRPr>
          </a:p>
          <a:p>
            <a:pPr marL="0" indent="2286"/>
            <a:r>
              <a:rPr lang="en-US" sz="4000" dirty="0"/>
              <a:t>Then he will say, “Keep building! Keep building! Clear the way! Remove everything blocking my people’s path!”</a:t>
            </a:r>
          </a:p>
        </p:txBody>
      </p:sp>
    </p:spTree>
    <p:extLst>
      <p:ext uri="{BB962C8B-B14F-4D97-AF65-F5344CB8AC3E}">
        <p14:creationId xmlns:p14="http://schemas.microsoft.com/office/powerpoint/2010/main" val="3311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a:solidFill>
                  <a:srgbClr val="FFFF00"/>
                </a:solidFill>
              </a:rPr>
              <a:t>Yesha’yahu (Isaiah) 57:15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350837" y="651371"/>
            <a:ext cx="8098830" cy="4554041"/>
          </a:xfrm>
        </p:spPr>
        <p:txBody>
          <a:bodyPr>
            <a:normAutofit/>
          </a:bodyPr>
          <a:lstStyle/>
          <a:p>
            <a:pPr marL="0" indent="2286" algn="r" rtl="1"/>
            <a:r>
              <a:rPr lang="he-IL" sz="3889" b="1" dirty="0">
                <a:latin typeface="David" panose="020E0502060401010101" pitchFamily="34" charset="-79"/>
                <a:cs typeface="David" panose="020E0502060401010101" pitchFamily="34" charset="-79"/>
              </a:rPr>
              <a:t>כִּי֩ כֹ֨ה אָמַ֜ר רָ֣ם וְנִשָּׂ֗א שֹׁכֵ֥ן עַד֙ וְקָד֣וֹשׁ שְׁמ֔וֹ מָר֥וֹם וְקָד֖וֹשׁ אֶשְׁכּ֑וֹן</a:t>
            </a:r>
            <a:endParaRPr lang="en-US" sz="3889" b="1" dirty="0">
              <a:latin typeface="David" panose="020E0502060401010101" pitchFamily="34" charset="-79"/>
              <a:cs typeface="David" panose="020E0502060401010101" pitchFamily="34" charset="-79"/>
            </a:endParaRPr>
          </a:p>
          <a:p>
            <a:pPr marL="0" indent="2286"/>
            <a:r>
              <a:rPr lang="en-US" sz="4000" dirty="0"/>
              <a:t>For thus says the High, Exalted One who lives forever, whose name is Holy: “I live in the high and holy place</a:t>
            </a:r>
            <a:endParaRPr lang="en-US" sz="4000" b="1" dirty="0">
              <a:cs typeface="David" panose="020E0502060401010101" pitchFamily="34" charset="-79"/>
            </a:endParaRPr>
          </a:p>
        </p:txBody>
      </p:sp>
    </p:spTree>
    <p:extLst>
      <p:ext uri="{BB962C8B-B14F-4D97-AF65-F5344CB8AC3E}">
        <p14:creationId xmlns:p14="http://schemas.microsoft.com/office/powerpoint/2010/main" val="60406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207095" y="317176"/>
            <a:ext cx="6584156" cy="405795"/>
          </a:xfrm>
        </p:spPr>
        <p:txBody>
          <a:bodyPr/>
          <a:lstStyle/>
          <a:p>
            <a:pPr eaLnBrk="1" hangingPunct="1"/>
            <a:r>
              <a:rPr lang="en-US" altLang="en-US" sz="2016" dirty="0">
                <a:solidFill>
                  <a:srgbClr val="FFFF00"/>
                </a:solidFill>
              </a:rPr>
              <a:t>Yesha’yahu (Isaiah) 57:15 (CJB)</a:t>
            </a:r>
            <a:endParaRPr lang="en-US" altLang="en-US" sz="2016" dirty="0">
              <a:solidFill>
                <a:srgbClr val="FFFF00"/>
              </a:solidFill>
              <a:cs typeface="Vilna" pitchFamily="2" charset="-79"/>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350837" y="651371"/>
            <a:ext cx="8098830" cy="4554041"/>
          </a:xfrm>
        </p:spPr>
        <p:txBody>
          <a:bodyPr>
            <a:normAutofit/>
          </a:bodyPr>
          <a:lstStyle/>
          <a:p>
            <a:pPr marL="0" indent="2286" algn="r" rtl="1"/>
            <a:r>
              <a:rPr lang="he-IL" sz="3889" b="1" dirty="0">
                <a:solidFill>
                  <a:srgbClr val="FFFF99"/>
                </a:solidFill>
                <a:latin typeface="David" panose="020E0502060401010101" pitchFamily="34" charset="-79"/>
                <a:cs typeface="David" panose="020E0502060401010101" pitchFamily="34" charset="-79"/>
              </a:rPr>
              <a:t>וְאֶת־דַּכָּא֙ וּשְׁפַל־ר֔וּחַ </a:t>
            </a:r>
            <a:r>
              <a:rPr lang="he-IL" sz="3889" b="1" dirty="0">
                <a:latin typeface="David" panose="020E0502060401010101" pitchFamily="34" charset="-79"/>
                <a:cs typeface="David" panose="020E0502060401010101" pitchFamily="34" charset="-79"/>
              </a:rPr>
              <a:t>לְהַחֲיוֹת֙ ר֣וּחַ שְׁפָלִ֔ים וּֽלְהַחֲי֖וֹת לֵ֥ב נִדְכָּאִֽים׃ </a:t>
            </a:r>
            <a:endParaRPr lang="en-US" sz="3889" b="1" dirty="0">
              <a:latin typeface="David" panose="020E0502060401010101" pitchFamily="34" charset="-79"/>
              <a:cs typeface="David" panose="020E0502060401010101" pitchFamily="34" charset="-79"/>
            </a:endParaRPr>
          </a:p>
          <a:p>
            <a:pPr marL="0" indent="2286" rtl="1"/>
            <a:r>
              <a:rPr lang="en-US" sz="4000" dirty="0"/>
              <a:t>but </a:t>
            </a:r>
            <a:r>
              <a:rPr lang="en-US" sz="4000" dirty="0">
                <a:solidFill>
                  <a:srgbClr val="FFFF99"/>
                </a:solidFill>
              </a:rPr>
              <a:t>also with the broken and humble</a:t>
            </a:r>
            <a:r>
              <a:rPr lang="en-US" sz="4000" dirty="0"/>
              <a:t>, in order to revive the spirit of the humble and revive the hearts of the broken ones.”</a:t>
            </a:r>
            <a:endParaRPr lang="en-US" sz="4000" b="1" dirty="0">
              <a:cs typeface="David" panose="020E0502060401010101" pitchFamily="34" charset="-79"/>
            </a:endParaRPr>
          </a:p>
        </p:txBody>
      </p:sp>
    </p:spTree>
    <p:extLst>
      <p:ext uri="{BB962C8B-B14F-4D97-AF65-F5344CB8AC3E}">
        <p14:creationId xmlns:p14="http://schemas.microsoft.com/office/powerpoint/2010/main" val="428804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err="1"/>
              <a:t>Yoel</a:t>
            </a:r>
            <a:r>
              <a:rPr lang="en-US" baseline="30000" dirty="0"/>
              <a:t> 2.12-13</a:t>
            </a:r>
            <a:r>
              <a:rPr lang="en-US" dirty="0"/>
              <a:t> “Yet even now” —it is a declaration of </a:t>
            </a:r>
            <a:r>
              <a:rPr lang="en-US" cap="small" dirty="0"/>
              <a:t>Adoni </a:t>
            </a:r>
            <a:r>
              <a:rPr lang="en-US" dirty="0"/>
              <a:t>— “turn to Me with all your heart, with fasting, weeping and lamenting.” </a:t>
            </a:r>
            <a:r>
              <a:rPr lang="en-US" dirty="0">
                <a:solidFill>
                  <a:srgbClr val="FFFF99"/>
                </a:solidFill>
              </a:rPr>
              <a:t>Rend your heart, </a:t>
            </a:r>
            <a:r>
              <a:rPr lang="en-US" dirty="0"/>
              <a:t>not your garments</a:t>
            </a:r>
            <a:r>
              <a:rPr lang="en-US" dirty="0">
                <a:solidFill>
                  <a:srgbClr val="FFFF99"/>
                </a:solidFill>
              </a:rPr>
              <a:t>, and turn to </a:t>
            </a:r>
            <a:r>
              <a:rPr lang="en-US" cap="small" dirty="0">
                <a:solidFill>
                  <a:srgbClr val="FFFF99"/>
                </a:solidFill>
              </a:rPr>
              <a:t>Adoni</a:t>
            </a:r>
            <a:r>
              <a:rPr lang="en-US" dirty="0">
                <a:solidFill>
                  <a:srgbClr val="FFFF99"/>
                </a:solidFill>
              </a:rPr>
              <a:t>, your God</a:t>
            </a:r>
            <a:r>
              <a:rPr lang="en-US" dirty="0"/>
              <a:t>. For He is gracious and compassionate,     slow to anger, abundant in mercy,</a:t>
            </a:r>
          </a:p>
          <a:p>
            <a:pPr marL="0" indent="0">
              <a:buNone/>
            </a:pPr>
            <a:r>
              <a:rPr lang="en-US" dirty="0"/>
              <a:t>and relenting about the calamity due.</a:t>
            </a:r>
          </a:p>
        </p:txBody>
      </p:sp>
    </p:spTree>
    <p:extLst>
      <p:ext uri="{BB962C8B-B14F-4D97-AF65-F5344CB8AC3E}">
        <p14:creationId xmlns:p14="http://schemas.microsoft.com/office/powerpoint/2010/main" val="214061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C7115824-5146-4354-A2DB-E5789BE06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7" y="635674"/>
            <a:ext cx="8077200" cy="4240530"/>
          </a:xfrm>
          <a:prstGeom prst="rect">
            <a:avLst/>
          </a:prstGeom>
        </p:spPr>
      </p:pic>
    </p:spTree>
    <p:extLst>
      <p:ext uri="{BB962C8B-B14F-4D97-AF65-F5344CB8AC3E}">
        <p14:creationId xmlns:p14="http://schemas.microsoft.com/office/powerpoint/2010/main" val="78010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Lam 5.21 </a:t>
            </a:r>
            <a:r>
              <a:rPr lang="en-US" dirty="0"/>
              <a:t>Bring us back to You, </a:t>
            </a:r>
            <a:r>
              <a:rPr lang="en-US" cap="small" dirty="0"/>
              <a:t>Adoni</a:t>
            </a:r>
            <a:r>
              <a:rPr lang="en-US" dirty="0"/>
              <a:t>, </a:t>
            </a:r>
          </a:p>
          <a:p>
            <a:pPr marL="0" indent="0">
              <a:buNone/>
            </a:pPr>
            <a:r>
              <a:rPr lang="en-US" dirty="0"/>
              <a:t>and we will return. </a:t>
            </a:r>
          </a:p>
          <a:p>
            <a:pPr marL="0" indent="0">
              <a:buNone/>
            </a:pPr>
            <a:r>
              <a:rPr lang="en-US" dirty="0"/>
              <a:t>Renew our days as of old.</a:t>
            </a:r>
          </a:p>
          <a:p>
            <a:pPr marL="0" indent="0" algn="r" rtl="1">
              <a:buNone/>
            </a:pPr>
            <a:r>
              <a:rPr lang="he-IL" dirty="0"/>
              <a:t> </a:t>
            </a:r>
            <a:r>
              <a:rPr lang="he-IL" b="1" dirty="0">
                <a:latin typeface="David" panose="020E0502060401010101" pitchFamily="34" charset="-79"/>
                <a:cs typeface="David" panose="020E0502060401010101" pitchFamily="34" charset="-79"/>
              </a:rPr>
              <a:t>הֲשִׁיבֵנוּ יְיָ אֵלֶיךָ</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וְנָשׁוּבָה, חַדֵּשׁ יָמֵינוּ כְּקֶדֶם.</a:t>
            </a:r>
          </a:p>
          <a:p>
            <a:pPr marL="0" indent="0" algn="l">
              <a:buNone/>
            </a:pPr>
            <a:r>
              <a:rPr lang="en-US" sz="3200" i="1" dirty="0" err="1"/>
              <a:t>Hashivenu</a:t>
            </a:r>
            <a:r>
              <a:rPr lang="en-US" sz="3200" i="1" dirty="0"/>
              <a:t> Adoni </a:t>
            </a:r>
            <a:r>
              <a:rPr lang="en-US" sz="3200" i="1" dirty="0" err="1"/>
              <a:t>Alekha</a:t>
            </a:r>
            <a:r>
              <a:rPr lang="en-US" sz="3200" i="1" dirty="0"/>
              <a:t>, </a:t>
            </a:r>
            <a:r>
              <a:rPr lang="en-US" sz="3200" i="1" dirty="0" err="1"/>
              <a:t>v’nashuva</a:t>
            </a:r>
            <a:r>
              <a:rPr lang="en-US" sz="3200" i="1" dirty="0"/>
              <a:t>! </a:t>
            </a:r>
            <a:r>
              <a:rPr lang="en-US" sz="3200" i="1" dirty="0" err="1"/>
              <a:t>Khadesh</a:t>
            </a:r>
            <a:r>
              <a:rPr lang="en-US" sz="3200" i="1" dirty="0"/>
              <a:t> </a:t>
            </a:r>
            <a:r>
              <a:rPr lang="en-US" sz="3200" i="1" dirty="0" err="1"/>
              <a:t>yamenu</a:t>
            </a:r>
            <a:r>
              <a:rPr lang="en-US" sz="3200" i="1" dirty="0"/>
              <a:t> </a:t>
            </a:r>
            <a:r>
              <a:rPr lang="en-US" sz="3200" i="1" dirty="0" err="1"/>
              <a:t>k’kedem</a:t>
            </a:r>
            <a:r>
              <a:rPr lang="en-US" sz="3200" i="1" dirty="0"/>
              <a:t>!</a:t>
            </a:r>
          </a:p>
          <a:p>
            <a:pPr marL="0" indent="0">
              <a:buNone/>
            </a:pPr>
            <a:endParaRPr lang="en-US" dirty="0"/>
          </a:p>
        </p:txBody>
      </p:sp>
    </p:spTree>
    <p:extLst>
      <p:ext uri="{BB962C8B-B14F-4D97-AF65-F5344CB8AC3E}">
        <p14:creationId xmlns:p14="http://schemas.microsoft.com/office/powerpoint/2010/main" val="193594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baseline="30000" dirty="0"/>
              <a:t>2 Tim 2.25-26</a:t>
            </a:r>
            <a:r>
              <a:rPr lang="en-US" dirty="0"/>
              <a:t> Also he should be gentle as he corrects his opponents. For </a:t>
            </a:r>
            <a:r>
              <a:rPr lang="en-US" dirty="0">
                <a:solidFill>
                  <a:srgbClr val="FFFF99"/>
                </a:solidFill>
              </a:rPr>
              <a:t>God may perhaps grant them the opportunity [power] </a:t>
            </a:r>
            <a:r>
              <a:rPr lang="en-US" dirty="0"/>
              <a:t>to turn from their sins, acquire full knowledge of the truth, come to their senses and escape the trap of the Adversary, after having been captured alive by him to do his will.</a:t>
            </a:r>
          </a:p>
        </p:txBody>
      </p:sp>
    </p:spTree>
    <p:extLst>
      <p:ext uri="{BB962C8B-B14F-4D97-AF65-F5344CB8AC3E}">
        <p14:creationId xmlns:p14="http://schemas.microsoft.com/office/powerpoint/2010/main" val="357558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Song 1.4</a:t>
            </a:r>
            <a:r>
              <a:rPr lang="en-US" dirty="0"/>
              <a:t> “Take me with you. We will run after you.” The king has brought me into his rooms. </a:t>
            </a:r>
          </a:p>
          <a:p>
            <a:pPr marL="0" indent="0">
              <a:buNone/>
            </a:pPr>
            <a:r>
              <a:rPr lang="en-US" dirty="0"/>
              <a:t>[Chorus] We will be glad and rejoice for you. We will praise your love more than wine. How right it is for them to love you!</a:t>
            </a:r>
          </a:p>
        </p:txBody>
      </p:sp>
    </p:spTree>
    <p:extLst>
      <p:ext uri="{BB962C8B-B14F-4D97-AF65-F5344CB8AC3E}">
        <p14:creationId xmlns:p14="http://schemas.microsoft.com/office/powerpoint/2010/main" val="393408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err="1">
                <a:solidFill>
                  <a:schemeClr val="bg1"/>
                </a:solidFill>
              </a:rPr>
              <a:t>Mtt</a:t>
            </a:r>
            <a:r>
              <a:rPr lang="en-US" altLang="en-US" baseline="30000" dirty="0">
                <a:solidFill>
                  <a:schemeClr val="bg1"/>
                </a:solidFill>
              </a:rPr>
              <a:t>. 5.12-14 </a:t>
            </a:r>
            <a:r>
              <a:rPr lang="en-US" altLang="en-US" dirty="0">
                <a:solidFill>
                  <a:schemeClr val="bg1"/>
                </a:solidFill>
              </a:rPr>
              <a:t>Forgive us what we have done wrong, as we too have forgiven those who have wronged us...For if you forgive others their offenses, </a:t>
            </a:r>
            <a:r>
              <a:rPr lang="en-US" altLang="en-US" dirty="0">
                <a:solidFill>
                  <a:srgbClr val="FFFF99"/>
                </a:solidFill>
              </a:rPr>
              <a:t>your heavenly Father will also forgive you</a:t>
            </a:r>
            <a:r>
              <a:rPr lang="en-US" altLang="en-US" dirty="0">
                <a:solidFill>
                  <a:schemeClr val="bg1"/>
                </a:solidFill>
              </a:rPr>
              <a:t>; but if you do not forgive others their offenses, your heavenly Father will not forgive yours.</a:t>
            </a:r>
          </a:p>
        </p:txBody>
      </p:sp>
    </p:spTree>
    <p:extLst>
      <p:ext uri="{BB962C8B-B14F-4D97-AF65-F5344CB8AC3E}">
        <p14:creationId xmlns:p14="http://schemas.microsoft.com/office/powerpoint/2010/main" val="429455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6EFAF9D3-1DDB-4410-ACE2-676C18650253}"/>
              </a:ext>
            </a:extLst>
          </p:cNvPr>
          <p:cNvPicPr>
            <a:picLocks noChangeAspect="1"/>
          </p:cNvPicPr>
          <p:nvPr/>
        </p:nvPicPr>
        <p:blipFill rotWithShape="1">
          <a:blip r:embed="rId3">
            <a:extLst>
              <a:ext uri="{28A0092B-C50C-407E-A947-70E740481C1C}">
                <a14:useLocalDpi xmlns:a14="http://schemas.microsoft.com/office/drawing/2010/main" val="0"/>
              </a:ext>
            </a:extLst>
          </a:blip>
          <a:srcRect t="12963" b="12963"/>
          <a:stretch/>
        </p:blipFill>
        <p:spPr>
          <a:xfrm>
            <a:off x="2484437" y="165021"/>
            <a:ext cx="3733800" cy="4916937"/>
          </a:xfrm>
          <a:prstGeom prst="rect">
            <a:avLst/>
          </a:prstGeom>
        </p:spPr>
      </p:pic>
    </p:spTree>
    <p:extLst>
      <p:ext uri="{BB962C8B-B14F-4D97-AF65-F5344CB8AC3E}">
        <p14:creationId xmlns:p14="http://schemas.microsoft.com/office/powerpoint/2010/main" val="63931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1 </a:t>
            </a:r>
            <a:r>
              <a:rPr lang="en-US" altLang="en-US" baseline="30000" dirty="0" err="1">
                <a:solidFill>
                  <a:schemeClr val="bg1"/>
                </a:solidFill>
              </a:rPr>
              <a:t>Yn</a:t>
            </a:r>
            <a:r>
              <a:rPr lang="en-US" altLang="en-US" baseline="30000" dirty="0">
                <a:solidFill>
                  <a:schemeClr val="bg1"/>
                </a:solidFill>
              </a:rPr>
              <a:t> 1.7 </a:t>
            </a:r>
            <a:r>
              <a:rPr lang="en-US" altLang="en-US" dirty="0">
                <a:solidFill>
                  <a:schemeClr val="bg1"/>
                </a:solidFill>
              </a:rPr>
              <a:t>But if we walk in the light as He Himself is in the light, </a:t>
            </a:r>
            <a:r>
              <a:rPr lang="en-US" altLang="en-US" dirty="0">
                <a:solidFill>
                  <a:srgbClr val="FFFF99"/>
                </a:solidFill>
              </a:rPr>
              <a:t>we have fellowship with one another </a:t>
            </a:r>
            <a:r>
              <a:rPr lang="en-US" altLang="en-US" dirty="0">
                <a:solidFill>
                  <a:schemeClr val="bg1"/>
                </a:solidFill>
              </a:rPr>
              <a:t>and the blood of His Son Yeshua purifies us from all sin.</a:t>
            </a:r>
          </a:p>
        </p:txBody>
      </p:sp>
    </p:spTree>
    <p:extLst>
      <p:ext uri="{BB962C8B-B14F-4D97-AF65-F5344CB8AC3E}">
        <p14:creationId xmlns:p14="http://schemas.microsoft.com/office/powerpoint/2010/main" val="168442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Song of Songs</a:t>
            </a:r>
          </a:p>
          <a:p>
            <a:pPr marL="0" indent="0" algn="ctr">
              <a:lnSpc>
                <a:spcPct val="90000"/>
              </a:lnSpc>
              <a:buNone/>
            </a:pPr>
            <a:r>
              <a:rPr lang="en-US" altLang="en-US" dirty="0"/>
              <a:t>Divine progression</a:t>
            </a:r>
            <a:endParaRPr lang="en-US" altLang="en-US" dirty="0">
              <a:solidFill>
                <a:schemeClr val="bg1"/>
              </a:solidFill>
            </a:endParaRPr>
          </a:p>
        </p:txBody>
      </p:sp>
    </p:spTree>
    <p:extLst>
      <p:ext uri="{BB962C8B-B14F-4D97-AF65-F5344CB8AC3E}">
        <p14:creationId xmlns:p14="http://schemas.microsoft.com/office/powerpoint/2010/main" val="23683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Song 2.16a</a:t>
            </a:r>
            <a:r>
              <a:rPr lang="en-US" dirty="0"/>
              <a:t> My beloved is mine, and I am his!   </a:t>
            </a:r>
            <a:r>
              <a:rPr lang="he-IL" b="1" dirty="0">
                <a:latin typeface="David" panose="020E0502060401010101" pitchFamily="34" charset="-79"/>
                <a:cs typeface="David" panose="020E0502060401010101" pitchFamily="34" charset="-79"/>
              </a:rPr>
              <a:t>דּוֹדִי לִי וַאֲנִי לוֹ</a:t>
            </a:r>
            <a:r>
              <a:rPr lang="en-US" b="1" dirty="0">
                <a:latin typeface="David" panose="020E0502060401010101" pitchFamily="34" charset="-79"/>
                <a:cs typeface="David" panose="020E0502060401010101" pitchFamily="34" charset="-79"/>
              </a:rPr>
              <a:t>  </a:t>
            </a:r>
          </a:p>
          <a:p>
            <a:pPr marL="0" indent="0">
              <a:buNone/>
            </a:pPr>
            <a:r>
              <a:rPr lang="en-US" baseline="30000" dirty="0"/>
              <a:t>Song 6.3a </a:t>
            </a:r>
            <a:r>
              <a:rPr lang="en-US" dirty="0"/>
              <a:t>I am my beloved’s and my beloved is mine. </a:t>
            </a:r>
            <a:r>
              <a:rPr lang="he-IL" b="1" dirty="0">
                <a:latin typeface="David" panose="020E0502060401010101" pitchFamily="34" charset="-79"/>
                <a:cs typeface="David" panose="020E0502060401010101" pitchFamily="34" charset="-79"/>
              </a:rPr>
              <a:t>אֲנִי לְדוֹדִי וְדוֹדִי לִי</a:t>
            </a:r>
            <a:endParaRPr lang="en-US" b="1" dirty="0">
              <a:latin typeface="David" panose="020E0502060401010101" pitchFamily="34" charset="-79"/>
              <a:cs typeface="David" panose="020E0502060401010101" pitchFamily="34" charset="-79"/>
            </a:endParaRPr>
          </a:p>
          <a:p>
            <a:pPr marL="0" indent="0">
              <a:buNone/>
            </a:pPr>
            <a:r>
              <a:rPr lang="en-US" baseline="30000" dirty="0"/>
              <a:t>Song 7.10 </a:t>
            </a:r>
            <a:r>
              <a:rPr lang="en-US" dirty="0"/>
              <a:t>I am my beloved’s, and his desire is for me.</a:t>
            </a:r>
          </a:p>
          <a:p>
            <a:pPr marL="0" indent="0" algn="r" rtl="1">
              <a:buNone/>
            </a:pPr>
            <a:r>
              <a:rPr lang="en-US" dirty="0"/>
              <a:t> </a:t>
            </a:r>
            <a:r>
              <a:rPr lang="he-IL" b="1" dirty="0">
                <a:latin typeface="David" panose="020E0502060401010101" pitchFamily="34" charset="-79"/>
                <a:cs typeface="David" panose="020E0502060401010101" pitchFamily="34" charset="-79"/>
              </a:rPr>
              <a:t>אֲנִי לְדוֹדִי, וְעָלַי תְּשׁוּקָתוֹ.</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78896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Phil 3.10 </a:t>
            </a:r>
            <a:r>
              <a:rPr lang="en-US" dirty="0"/>
              <a:t>Yes, I gave it all up in order to know him, that is, to know the power of his resurrection and the </a:t>
            </a:r>
            <a:r>
              <a:rPr lang="en-US" dirty="0">
                <a:solidFill>
                  <a:srgbClr val="FFFF99"/>
                </a:solidFill>
              </a:rPr>
              <a:t>fellowship of his sufferings as I am being conformed to his death</a:t>
            </a:r>
            <a:r>
              <a:rPr lang="en-US" dirty="0"/>
              <a:t>, </a:t>
            </a:r>
          </a:p>
        </p:txBody>
      </p:sp>
    </p:spTree>
    <p:extLst>
      <p:ext uri="{BB962C8B-B14F-4D97-AF65-F5344CB8AC3E}">
        <p14:creationId xmlns:p14="http://schemas.microsoft.com/office/powerpoint/2010/main" val="360865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Ro. 8.17 </a:t>
            </a:r>
            <a:r>
              <a:rPr lang="en-US" dirty="0"/>
              <a:t>If we are children, then we are also heirs, heirs of God and joint-heirs with the Messiah — </a:t>
            </a:r>
            <a:r>
              <a:rPr lang="en-US" dirty="0">
                <a:solidFill>
                  <a:srgbClr val="FFFF99"/>
                </a:solidFill>
              </a:rPr>
              <a:t>provided we are suffering with him in order also to be glorified with him</a:t>
            </a:r>
            <a:r>
              <a:rPr lang="en-US" dirty="0"/>
              <a:t>.</a:t>
            </a:r>
          </a:p>
        </p:txBody>
      </p:sp>
    </p:spTree>
    <p:extLst>
      <p:ext uri="{BB962C8B-B14F-4D97-AF65-F5344CB8AC3E}">
        <p14:creationId xmlns:p14="http://schemas.microsoft.com/office/powerpoint/2010/main" val="3446527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Rev. 2.26-27a</a:t>
            </a:r>
            <a:r>
              <a:rPr lang="en-US" dirty="0"/>
              <a:t> To him who wins the victory and does what I want until the goal is reached, I will give him authority over the nations; he will rule them with a staff of iron</a:t>
            </a:r>
          </a:p>
        </p:txBody>
      </p:sp>
    </p:spTree>
    <p:extLst>
      <p:ext uri="{BB962C8B-B14F-4D97-AF65-F5344CB8AC3E}">
        <p14:creationId xmlns:p14="http://schemas.microsoft.com/office/powerpoint/2010/main" val="333117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Rev. 5.10 </a:t>
            </a:r>
            <a:r>
              <a:rPr lang="en-US" dirty="0"/>
              <a:t>You made them into a kingdom for God to rule, </a:t>
            </a:r>
            <a:r>
              <a:rPr lang="en-US" dirty="0" err="1"/>
              <a:t>cohanim</a:t>
            </a:r>
            <a:r>
              <a:rPr lang="en-US" dirty="0"/>
              <a:t> to serve him; and they will rule over the earth.”</a:t>
            </a:r>
          </a:p>
        </p:txBody>
      </p:sp>
    </p:spTree>
    <p:extLst>
      <p:ext uri="{BB962C8B-B14F-4D97-AF65-F5344CB8AC3E}">
        <p14:creationId xmlns:p14="http://schemas.microsoft.com/office/powerpoint/2010/main" val="4019025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Iyov</a:t>
            </a:r>
            <a:r>
              <a:rPr lang="en-US" baseline="30000" dirty="0"/>
              <a:t>/Job 13.15 </a:t>
            </a:r>
            <a:r>
              <a:rPr lang="en-US" dirty="0"/>
              <a:t>Even if He slays me, I will wait for Him. </a:t>
            </a:r>
            <a:r>
              <a:rPr lang="he-IL" b="1" dirty="0">
                <a:latin typeface="David" panose="020E0502060401010101" pitchFamily="34" charset="-79"/>
                <a:cs typeface="David" panose="020E0502060401010101" pitchFamily="34" charset="-79"/>
              </a:rPr>
              <a:t>הֵן יִקְטְלֵנִי לוֹ אֲיַחֵל;</a:t>
            </a:r>
            <a:endParaRPr lang="en-US" b="1" dirty="0">
              <a:latin typeface="David" panose="020E0502060401010101" pitchFamily="34" charset="-79"/>
              <a:cs typeface="David" panose="020E0502060401010101" pitchFamily="34" charset="-79"/>
            </a:endParaRPr>
          </a:p>
          <a:p>
            <a:pPr marL="0" indent="0">
              <a:buNone/>
            </a:pPr>
            <a:r>
              <a:rPr lang="en-US" b="0" i="0" dirty="0">
                <a:solidFill>
                  <a:srgbClr val="333333"/>
                </a:solidFill>
                <a:effectLst/>
                <a:latin typeface="Assistant"/>
              </a:rPr>
              <a:t> </a:t>
            </a:r>
            <a:r>
              <a:rPr lang="he-IL" b="1" dirty="0">
                <a:solidFill>
                  <a:srgbClr val="FFFF99"/>
                </a:solidFill>
                <a:latin typeface="David" panose="020E0502060401010101" pitchFamily="34" charset="-79"/>
                <a:cs typeface="David" panose="020E0502060401010101" pitchFamily="34" charset="-79"/>
              </a:rPr>
              <a:t>קָטַל</a:t>
            </a:r>
            <a:r>
              <a:rPr lang="en-US" b="1" dirty="0">
                <a:latin typeface="David" panose="020E0502060401010101" pitchFamily="34" charset="-79"/>
                <a:cs typeface="David" panose="020E0502060401010101" pitchFamily="34" charset="-79"/>
              </a:rPr>
              <a:t> </a:t>
            </a:r>
            <a:r>
              <a:rPr lang="en-US" i="1" dirty="0">
                <a:solidFill>
                  <a:srgbClr val="FFFF99"/>
                </a:solidFill>
              </a:rPr>
              <a:t>katal</a:t>
            </a:r>
            <a:r>
              <a:rPr lang="en-US" b="1" dirty="0">
                <a:latin typeface="David" panose="020E0502060401010101" pitchFamily="34" charset="-79"/>
                <a:cs typeface="David" panose="020E0502060401010101" pitchFamily="34" charset="-79"/>
              </a:rPr>
              <a:t>  </a:t>
            </a:r>
            <a:r>
              <a:rPr lang="en-US" dirty="0"/>
              <a:t>to kill, to exterminate, to destroy; to criticize</a:t>
            </a:r>
          </a:p>
          <a:p>
            <a:pPr marL="0" indent="0">
              <a:buNone/>
            </a:pPr>
            <a:endParaRPr lang="en-US" sz="1800" dirty="0"/>
          </a:p>
          <a:p>
            <a:pPr marL="0" indent="0">
              <a:buNone/>
            </a:pPr>
            <a:r>
              <a:rPr lang="he-IL" b="1" dirty="0">
                <a:solidFill>
                  <a:srgbClr val="FFFF99"/>
                </a:solidFill>
                <a:latin typeface="David" panose="020E0502060401010101" pitchFamily="34" charset="-79"/>
                <a:cs typeface="David" panose="020E0502060401010101" pitchFamily="34" charset="-79"/>
              </a:rPr>
              <a:t>יִחֵל </a:t>
            </a:r>
            <a:r>
              <a:rPr lang="en-US" b="1" dirty="0">
                <a:solidFill>
                  <a:srgbClr val="FFFF99"/>
                </a:solidFill>
                <a:latin typeface="David" panose="020E0502060401010101" pitchFamily="34" charset="-79"/>
                <a:cs typeface="David" panose="020E0502060401010101" pitchFamily="34" charset="-79"/>
              </a:rPr>
              <a:t> </a:t>
            </a:r>
            <a:r>
              <a:rPr lang="en-US" b="1" dirty="0">
                <a:latin typeface="David" panose="020E0502060401010101" pitchFamily="34" charset="-79"/>
                <a:cs typeface="David" panose="020E0502060401010101" pitchFamily="34" charset="-79"/>
              </a:rPr>
              <a:t> </a:t>
            </a:r>
            <a:r>
              <a:rPr lang="en-US" i="1" dirty="0" err="1">
                <a:solidFill>
                  <a:srgbClr val="FFFF99"/>
                </a:solidFill>
              </a:rPr>
              <a:t>yikhel</a:t>
            </a:r>
            <a:r>
              <a:rPr lang="en-US" i="1" dirty="0">
                <a:solidFill>
                  <a:srgbClr val="FFFF99"/>
                </a:solidFill>
              </a:rPr>
              <a:t>   </a:t>
            </a:r>
            <a:r>
              <a:rPr lang="en-US" dirty="0"/>
              <a:t>hope for, to await, to look forward to</a:t>
            </a:r>
          </a:p>
        </p:txBody>
      </p:sp>
    </p:spTree>
    <p:extLst>
      <p:ext uri="{BB962C8B-B14F-4D97-AF65-F5344CB8AC3E}">
        <p14:creationId xmlns:p14="http://schemas.microsoft.com/office/powerpoint/2010/main" val="2356793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Song 3.1 </a:t>
            </a:r>
            <a:r>
              <a:rPr lang="en-US" dirty="0"/>
              <a:t>On my bed in the night I longed for the one my soul loves. I looked for him but did not find him.</a:t>
            </a:r>
          </a:p>
        </p:txBody>
      </p:sp>
    </p:spTree>
    <p:extLst>
      <p:ext uri="{BB962C8B-B14F-4D97-AF65-F5344CB8AC3E}">
        <p14:creationId xmlns:p14="http://schemas.microsoft.com/office/powerpoint/2010/main" val="2986906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marR="0" indent="0">
              <a:lnSpc>
                <a:spcPct val="115000"/>
              </a:lnSpc>
              <a:spcBef>
                <a:spcPts val="0"/>
              </a:spcBef>
              <a:spcAft>
                <a:spcPts val="1000"/>
              </a:spcAft>
              <a:buNone/>
            </a:pPr>
            <a:r>
              <a:rPr lang="en-US" sz="3200" dirty="0" err="1">
                <a:effectLst/>
                <a:latin typeface="Arial Rounded MT Bold" panose="020F0704030504030204" pitchFamily="34" charset="0"/>
                <a:ea typeface="Calibri" panose="020F0502020204030204" pitchFamily="34" charset="0"/>
                <a:cs typeface="Arial" panose="020B0604020202020204" pitchFamily="34" charset="0"/>
              </a:rPr>
              <a:t>MoR</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2016 anxieties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Bef>
                <a:spcPts val="0"/>
              </a:spcBef>
              <a:spcAft>
                <a:spcPts val="0"/>
              </a:spcAft>
              <a:buFont typeface="+mj-lt"/>
              <a:buAutoNum type="arabicPeriod"/>
            </a:pPr>
            <a:r>
              <a:rPr lang="en-US" sz="3200" dirty="0">
                <a:effectLst/>
                <a:latin typeface="Arial Rounded MT Bold" panose="020F0704030504030204" pitchFamily="34" charset="0"/>
                <a:ea typeface="Calibri" panose="020F0502020204030204" pitchFamily="34" charset="0"/>
                <a:cs typeface="Arial" panose="020B0604020202020204" pitchFamily="34" charset="0"/>
              </a:rPr>
              <a:t>Luncheon at </a:t>
            </a:r>
            <a:r>
              <a:rPr lang="en-US" sz="3200" dirty="0" err="1">
                <a:effectLst/>
                <a:latin typeface="Arial Rounded MT Bold" panose="020F0704030504030204" pitchFamily="34" charset="0"/>
                <a:ea typeface="Calibri" panose="020F0502020204030204" pitchFamily="34" charset="0"/>
                <a:cs typeface="Arial" panose="020B0604020202020204" pitchFamily="34" charset="0"/>
              </a:rPr>
              <a:t>Brios</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only IHOP, </a:t>
            </a:r>
            <a:r>
              <a:rPr lang="en-US" sz="3200" dirty="0" err="1">
                <a:effectLst/>
                <a:latin typeface="Arial Rounded MT Bold" panose="020F0704030504030204" pitchFamily="34" charset="0"/>
                <a:ea typeface="Calibri" panose="020F0502020204030204" pitchFamily="34" charset="0"/>
                <a:cs typeface="Arial" panose="020B0604020202020204" pitchFamily="34" charset="0"/>
              </a:rPr>
              <a:t>Messianics</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Dramatic Truth and one other there.  Not the pastor’s outreach envisioned.   Many $$!</a:t>
            </a:r>
            <a:endParaRPr lang="en-US" altLang="en-US" sz="6000" dirty="0">
              <a:solidFill>
                <a:schemeClr val="bg1"/>
              </a:solidFill>
            </a:endParaRPr>
          </a:p>
          <a:p>
            <a:pPr marL="342900" marR="0" lvl="0" indent="-342900">
              <a:lnSpc>
                <a:spcPct val="115000"/>
              </a:lnSpc>
              <a:spcBef>
                <a:spcPts val="0"/>
              </a:spcBef>
              <a:spcAft>
                <a:spcPts val="0"/>
              </a:spcAft>
              <a:buFont typeface="+mj-lt"/>
              <a:buAutoNum type="arabicPeriod"/>
            </a:pPr>
            <a:r>
              <a:rPr lang="en-US" sz="3200" dirty="0">
                <a:effectLst/>
                <a:latin typeface="Arial Rounded MT Bold" panose="020F0704030504030204" pitchFamily="34" charset="0"/>
                <a:ea typeface="Calibri" panose="020F0502020204030204" pitchFamily="34" charset="0"/>
                <a:cs typeface="Arial" panose="020B0604020202020204" pitchFamily="34" charset="0"/>
              </a:rPr>
              <a:t>Major pastoral network zero response, both to leadership presentation and to breakfast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948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u="sng" dirty="0"/>
              <a:t>Michael Brown</a:t>
            </a:r>
            <a:r>
              <a:rPr lang="en-US" dirty="0"/>
              <a:t> writes the following:  Michael Luo's article in The New Yorker…is entitled “American Christianity's White-Supremacy Problem,” and it raises some very serious concerns. What did Luo get right and what did he get wrong?</a:t>
            </a:r>
          </a:p>
        </p:txBody>
      </p:sp>
    </p:spTree>
    <p:extLst>
      <p:ext uri="{BB962C8B-B14F-4D97-AF65-F5344CB8AC3E}">
        <p14:creationId xmlns:p14="http://schemas.microsoft.com/office/powerpoint/2010/main" val="2382097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457200" marR="0" lvl="0" indent="-457200">
              <a:lnSpc>
                <a:spcPct val="115000"/>
              </a:lnSpc>
              <a:spcBef>
                <a:spcPts val="0"/>
              </a:spcBef>
              <a:spcAft>
                <a:spcPts val="0"/>
              </a:spcAft>
              <a:buFont typeface="+mj-lt"/>
              <a:buAutoNum type="arabicPeriod" startAt="3"/>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Or HaOlam service only a few went forward to stand with us in prayer!!  Amy Stewart came.  She was worth it.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3"/>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IHOP Thursday service just a pittance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3"/>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Paseo Baptist smaller enrollment than expected</a:t>
            </a:r>
            <a:r>
              <a:rPr lang="en-US" sz="2400" dirty="0">
                <a:effectLst/>
                <a:latin typeface="Arial Rounded MT Bold" panose="020F0704030504030204" pitchFamily="34" charset="0"/>
                <a:ea typeface="Calibri" panose="020F0502020204030204" pitchFamily="34" charset="0"/>
                <a:cs typeface="Arial" panose="020B0604020202020204" pitchFamily="34" charset="0"/>
              </a:rPr>
              <a:t>.</a:t>
            </a:r>
            <a:endParaRPr lang="en-US" altLang="en-US" sz="4800" dirty="0">
              <a:solidFill>
                <a:schemeClr val="bg1"/>
              </a:solidFill>
            </a:endParaRPr>
          </a:p>
        </p:txBody>
      </p:sp>
    </p:spTree>
    <p:extLst>
      <p:ext uri="{BB962C8B-B14F-4D97-AF65-F5344CB8AC3E}">
        <p14:creationId xmlns:p14="http://schemas.microsoft.com/office/powerpoint/2010/main" val="1364341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4350" marR="0" lvl="0" indent="-514350">
              <a:lnSpc>
                <a:spcPct val="115000"/>
              </a:lnSpc>
              <a:spcBef>
                <a:spcPts val="0"/>
              </a:spcBef>
              <a:spcAft>
                <a:spcPts val="0"/>
              </a:spcAft>
              <a:buFont typeface="+mj-lt"/>
              <a:buAutoNum type="arabicPeriod" startAt="6"/>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Or Ha eviction notice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6"/>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Or Ha worst deficits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6"/>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Ticket sales SLOW.</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6"/>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Dream of empty ballroom plus one other doomsayer.</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5523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4350" marR="0" lvl="0" indent="-514350">
              <a:lnSpc>
                <a:spcPct val="115000"/>
              </a:lnSpc>
              <a:spcBef>
                <a:spcPts val="0"/>
              </a:spcBef>
              <a:spcAft>
                <a:spcPts val="0"/>
              </a:spcAft>
              <a:buFont typeface="+mj-lt"/>
              <a:buAutoNum type="arabicPeriod" startAt="10"/>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Ad rejected from Jewish Chronicle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10"/>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Forgot KC Star advertising.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10"/>
            </a:pPr>
            <a:r>
              <a:rPr lang="en-US" sz="3600" dirty="0">
                <a:effectLst/>
                <a:latin typeface="Arial Rounded MT Bold" panose="020F0704030504030204" pitchFamily="34" charset="0"/>
                <a:ea typeface="Calibri" panose="020F0502020204030204" pitchFamily="34" charset="0"/>
                <a:cs typeface="Arial" panose="020B0604020202020204" pitchFamily="34" charset="0"/>
              </a:rPr>
              <a:t>Music for string quartet tedious and tentative to put together.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1000"/>
              </a:spcAft>
              <a:buNone/>
            </a:pPr>
            <a:r>
              <a:rPr lang="en-US" sz="3600" dirty="0">
                <a:solidFill>
                  <a:srgbClr val="FFFF99"/>
                </a:solidFill>
                <a:effectLst/>
                <a:latin typeface="Arial Rounded MT Bold" panose="020F0704030504030204" pitchFamily="34" charset="0"/>
                <a:ea typeface="Calibri" panose="020F0502020204030204" pitchFamily="34" charset="0"/>
                <a:cs typeface="Arial" panose="020B0604020202020204" pitchFamily="34" charset="0"/>
              </a:rPr>
              <a:t>Looked like huge financial bust, and Or HaOlam homeless, broke!</a:t>
            </a:r>
            <a:endParaRPr lang="en-US" sz="3600" dirty="0">
              <a:solidFill>
                <a:srgbClr val="FFFF99"/>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2295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1 </a:t>
            </a:r>
            <a:r>
              <a:rPr lang="en-US" altLang="en-US" baseline="30000" dirty="0" err="1">
                <a:solidFill>
                  <a:schemeClr val="bg1"/>
                </a:solidFill>
              </a:rPr>
              <a:t>Yn</a:t>
            </a:r>
            <a:r>
              <a:rPr lang="en-US" altLang="en-US" baseline="30000" dirty="0">
                <a:solidFill>
                  <a:schemeClr val="bg1"/>
                </a:solidFill>
              </a:rPr>
              <a:t> 1.7 </a:t>
            </a:r>
            <a:r>
              <a:rPr lang="en-US" altLang="en-US" dirty="0">
                <a:solidFill>
                  <a:schemeClr val="bg1"/>
                </a:solidFill>
              </a:rPr>
              <a:t>But if we walk in the light as He Himself is in the light, we have fellowship with one another and the blood of His Son Yeshua purifies us from all sin.</a:t>
            </a:r>
          </a:p>
        </p:txBody>
      </p:sp>
    </p:spTree>
    <p:extLst>
      <p:ext uri="{BB962C8B-B14F-4D97-AF65-F5344CB8AC3E}">
        <p14:creationId xmlns:p14="http://schemas.microsoft.com/office/powerpoint/2010/main" val="339372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1534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The wrong way to seek G-d</a:t>
            </a:r>
          </a:p>
        </p:txBody>
      </p:sp>
    </p:spTree>
    <p:extLst>
      <p:ext uri="{BB962C8B-B14F-4D97-AF65-F5344CB8AC3E}">
        <p14:creationId xmlns:p14="http://schemas.microsoft.com/office/powerpoint/2010/main" val="1822229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baseline="30000" dirty="0"/>
              <a:t>1 Kings 18.26-29  </a:t>
            </a:r>
            <a:r>
              <a:rPr lang="en-US" dirty="0"/>
              <a:t>So they took the bull that he gave them, prepared it, and called on the name of Baal from morning till noon, crying, “O Baal, answer us!” But there was no voice—no one was answering. They also danced leaping around the altar that was made.  </a:t>
            </a:r>
          </a:p>
        </p:txBody>
      </p:sp>
    </p:spTree>
    <p:extLst>
      <p:ext uri="{BB962C8B-B14F-4D97-AF65-F5344CB8AC3E}">
        <p14:creationId xmlns:p14="http://schemas.microsoft.com/office/powerpoint/2010/main" val="2128788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p>
            <a:pPr marL="0" indent="0">
              <a:buNone/>
            </a:pPr>
            <a:r>
              <a:rPr lang="en-US" baseline="30000" dirty="0"/>
              <a:t>1 Kings 18.26-29  </a:t>
            </a:r>
            <a:r>
              <a:rPr lang="en-US" dirty="0"/>
              <a:t>Now when it was about noon…they shouted even louder and cut themselves with swords and spears, as was their custom, until the blood gushed over them. When midday was past, they kept prophesying ecstatically until the time of offering up the evening sacrifice. But there was no voice, no one answering, no one paying attention.</a:t>
            </a:r>
          </a:p>
        </p:txBody>
      </p:sp>
    </p:spTree>
    <p:extLst>
      <p:ext uri="{BB962C8B-B14F-4D97-AF65-F5344CB8AC3E}">
        <p14:creationId xmlns:p14="http://schemas.microsoft.com/office/powerpoint/2010/main" val="2258127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u="sng" dirty="0"/>
              <a:t>Kundalini</a:t>
            </a:r>
            <a:r>
              <a:rPr lang="en-US" dirty="0"/>
              <a:t> is  a term you may or may not be familiar with- It is a demonic spirit which is known as a counterfeit Holy Spirit from the Hindus &amp; incorporated into new age </a:t>
            </a:r>
            <a:r>
              <a:rPr lang="en-US" dirty="0" err="1"/>
              <a:t>philopsophy</a:t>
            </a:r>
            <a:r>
              <a:rPr lang="en-US" dirty="0"/>
              <a:t> &amp; practice…  under the influence of this demonic spirit people will testify to having “deep spiritual sensations”</a:t>
            </a:r>
          </a:p>
        </p:txBody>
      </p:sp>
    </p:spTree>
    <p:extLst>
      <p:ext uri="{BB962C8B-B14F-4D97-AF65-F5344CB8AC3E}">
        <p14:creationId xmlns:p14="http://schemas.microsoft.com/office/powerpoint/2010/main" val="1985349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u="sng" dirty="0"/>
              <a:t>Kundalini</a:t>
            </a:r>
            <a:r>
              <a:rPr lang="en-US" dirty="0"/>
              <a:t>   such as “knowing” other peoples thoughts-  full body &amp; outer body  feelings of bliss &amp; ecstasy.   Uncontrollable physical sensations such as crying laughing &amp; jerking –  vivid dreams, visions &amp; trances.</a:t>
            </a:r>
          </a:p>
          <a:p>
            <a:pPr marL="0" indent="0">
              <a:buNone/>
            </a:pPr>
            <a:r>
              <a:rPr lang="en-US" dirty="0"/>
              <a:t>Toronto Blessing?</a:t>
            </a:r>
          </a:p>
        </p:txBody>
      </p:sp>
    </p:spTree>
    <p:extLst>
      <p:ext uri="{BB962C8B-B14F-4D97-AF65-F5344CB8AC3E}">
        <p14:creationId xmlns:p14="http://schemas.microsoft.com/office/powerpoint/2010/main" val="623695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True teshuva </a:t>
            </a:r>
          </a:p>
          <a:p>
            <a:pPr marL="0" indent="0" algn="ctr">
              <a:lnSpc>
                <a:spcPct val="90000"/>
              </a:lnSpc>
              <a:buNone/>
            </a:pPr>
            <a:r>
              <a:rPr lang="en-US" altLang="en-US" dirty="0">
                <a:solidFill>
                  <a:schemeClr val="bg1"/>
                </a:solidFill>
              </a:rPr>
              <a:t>Truly politically correctly.</a:t>
            </a:r>
          </a:p>
        </p:txBody>
      </p:sp>
    </p:spTree>
    <p:extLst>
      <p:ext uri="{BB962C8B-B14F-4D97-AF65-F5344CB8AC3E}">
        <p14:creationId xmlns:p14="http://schemas.microsoft.com/office/powerpoint/2010/main" val="6869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Luo begins his article with a disturbing anecdote from the life of Frederick Douglass while still a slave. </a:t>
            </a:r>
          </a:p>
        </p:txBody>
      </p:sp>
    </p:spTree>
    <p:extLst>
      <p:ext uri="{BB962C8B-B14F-4D97-AF65-F5344CB8AC3E}">
        <p14:creationId xmlns:p14="http://schemas.microsoft.com/office/powerpoint/2010/main" val="280201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Martin Luther King, Jr. advised Graham to keep his focus on gospel preaching...We preach Yeshua and repentance first, and that leads directly to godly social action.</a:t>
            </a:r>
          </a:p>
        </p:txBody>
      </p:sp>
    </p:spTree>
    <p:extLst>
      <p:ext uri="{BB962C8B-B14F-4D97-AF65-F5344CB8AC3E}">
        <p14:creationId xmlns:p14="http://schemas.microsoft.com/office/powerpoint/2010/main" val="423997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Graham held to a similar strategy, knowing that his primary calling and gifting was that of an evangelist, while also understanding that true Christian dedication would result in the end of segregation. </a:t>
            </a:r>
          </a:p>
        </p:txBody>
      </p:sp>
    </p:spTree>
    <p:extLst>
      <p:ext uri="{BB962C8B-B14F-4D97-AF65-F5344CB8AC3E}">
        <p14:creationId xmlns:p14="http://schemas.microsoft.com/office/powerpoint/2010/main" val="3697901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Charles Finney, [pre-Civil War] for his part, predicted a national bloodbath if abolitionism were put first and revivalism put second. He knew that without a massive change of hearts on a national level, a costly civil war would ensue. </a:t>
            </a:r>
          </a:p>
        </p:txBody>
      </p:sp>
    </p:spTree>
    <p:extLst>
      <p:ext uri="{BB962C8B-B14F-4D97-AF65-F5344CB8AC3E}">
        <p14:creationId xmlns:p14="http://schemas.microsoft.com/office/powerpoint/2010/main" val="2443518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Perhaps the war was inevitable. But Finney's method was to change society by changing hearts, while at the same time aggressively opposing slavery.</a:t>
            </a:r>
          </a:p>
        </p:txBody>
      </p:sp>
    </p:spTree>
    <p:extLst>
      <p:ext uri="{BB962C8B-B14F-4D97-AF65-F5344CB8AC3E}">
        <p14:creationId xmlns:p14="http://schemas.microsoft.com/office/powerpoint/2010/main" val="1477489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What about when new believers, converted sinners, don’t get the transformative lifestyle?</a:t>
            </a:r>
          </a:p>
          <a:p>
            <a:pPr marL="0" indent="0">
              <a:lnSpc>
                <a:spcPct val="90000"/>
              </a:lnSpc>
              <a:buNone/>
            </a:pPr>
            <a:r>
              <a:rPr lang="en-US" altLang="en-US" dirty="0"/>
              <a:t>Discipleship!   </a:t>
            </a:r>
            <a:r>
              <a:rPr lang="en-US" altLang="en-US" dirty="0" err="1"/>
              <a:t>Talmidut</a:t>
            </a:r>
            <a:r>
              <a:rPr lang="en-US" altLang="en-US" dirty="0"/>
              <a:t>!</a:t>
            </a:r>
          </a:p>
          <a:p>
            <a:pPr marL="0" indent="0">
              <a:lnSpc>
                <a:spcPct val="90000"/>
              </a:lnSpc>
              <a:buNone/>
            </a:pPr>
            <a:r>
              <a:rPr lang="en-US" altLang="en-US" dirty="0">
                <a:solidFill>
                  <a:schemeClr val="bg1"/>
                </a:solidFill>
              </a:rPr>
              <a:t>Introducing…</a:t>
            </a:r>
          </a:p>
          <a:p>
            <a:pPr marL="0" indent="0">
              <a:lnSpc>
                <a:spcPct val="90000"/>
              </a:lnSpc>
              <a:buNone/>
            </a:pPr>
            <a:r>
              <a:rPr lang="en-US" altLang="en-US" dirty="0">
                <a:solidFill>
                  <a:schemeClr val="bg1"/>
                </a:solidFill>
              </a:rPr>
              <a:t>Roy Moore </a:t>
            </a:r>
            <a:r>
              <a:rPr lang="en-US" altLang="en-US" i="1" dirty="0">
                <a:solidFill>
                  <a:schemeClr val="bg1"/>
                </a:solidFill>
              </a:rPr>
              <a:t>Making Disciples</a:t>
            </a:r>
          </a:p>
        </p:txBody>
      </p:sp>
    </p:spTree>
    <p:extLst>
      <p:ext uri="{BB962C8B-B14F-4D97-AF65-F5344CB8AC3E}">
        <p14:creationId xmlns:p14="http://schemas.microsoft.com/office/powerpoint/2010/main" val="2464726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4" name="Picture 3">
            <a:extLst>
              <a:ext uri="{FF2B5EF4-FFF2-40B4-BE49-F238E27FC236}">
                <a16:creationId xmlns:a16="http://schemas.microsoft.com/office/drawing/2014/main" id="{142A4632-A75E-4B8A-B717-C21045CA0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237" y="127715"/>
            <a:ext cx="3200400" cy="4888070"/>
          </a:xfrm>
          <a:prstGeom prst="rect">
            <a:avLst/>
          </a:prstGeom>
        </p:spPr>
      </p:pic>
    </p:spTree>
    <p:extLst>
      <p:ext uri="{BB962C8B-B14F-4D97-AF65-F5344CB8AC3E}">
        <p14:creationId xmlns:p14="http://schemas.microsoft.com/office/powerpoint/2010/main" val="1334439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baseline="30000" dirty="0"/>
              <a:t>Yeshayahu 58.3-12  </a:t>
            </a:r>
            <a:r>
              <a:rPr lang="en-US" dirty="0"/>
              <a:t>When you fast, you go about doing whatever you like, while keeping your laborers hard at work.  Your fasts lead to quarreling and fighting, to lashing out with violent blows. On a day like today, fasting like yours will not make your voice heard on high. </a:t>
            </a:r>
          </a:p>
        </p:txBody>
      </p:sp>
    </p:spTree>
    <p:extLst>
      <p:ext uri="{BB962C8B-B14F-4D97-AF65-F5344CB8AC3E}">
        <p14:creationId xmlns:p14="http://schemas.microsoft.com/office/powerpoint/2010/main" val="784196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a:t>Yeshayahu 58.3-12 </a:t>
            </a:r>
            <a:r>
              <a:rPr lang="en-US" dirty="0"/>
              <a:t>“Is this the sort of fast I want, a day when a person mortifies himself?  Is the object to hang your head like a reed and spread sackcloth and ashes under yourself? Is this what you call a fast, a day that pleases Adonai?  “Here is the sort of fast I want — releasing those unjustly bound, untying the thongs of the yoke, </a:t>
            </a:r>
          </a:p>
        </p:txBody>
      </p:sp>
    </p:spTree>
    <p:extLst>
      <p:ext uri="{BB962C8B-B14F-4D97-AF65-F5344CB8AC3E}">
        <p14:creationId xmlns:p14="http://schemas.microsoft.com/office/powerpoint/2010/main" val="307239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a:t>Yeshayahu 58.3-12 </a:t>
            </a:r>
            <a:r>
              <a:rPr lang="en-US" dirty="0"/>
              <a:t>sharing your food with the hungry, taking the homeless poor into your house, clothing the naked when you see them, fulfilling your duty to your kinsmen!”  Then your light will burst forth like the morning, your new skin will quickly grow over your wound; your righteousness will precede you, and Adonai’s glory will follow you</a:t>
            </a:r>
          </a:p>
        </p:txBody>
      </p:sp>
    </p:spTree>
    <p:extLst>
      <p:ext uri="{BB962C8B-B14F-4D97-AF65-F5344CB8AC3E}">
        <p14:creationId xmlns:p14="http://schemas.microsoft.com/office/powerpoint/2010/main" val="3015024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p>
            <a:pPr marL="0" indent="0">
              <a:buNone/>
            </a:pPr>
            <a:r>
              <a:rPr lang="en-US" baseline="30000" dirty="0"/>
              <a:t>Yeshayahu /Isaiah 58.3-12 </a:t>
            </a:r>
            <a:r>
              <a:rPr lang="en-US" dirty="0"/>
              <a:t>Then you will call, and </a:t>
            </a:r>
            <a:r>
              <a:rPr lang="en-US" cap="small" dirty="0"/>
              <a:t>Adoni</a:t>
            </a:r>
            <a:r>
              <a:rPr lang="en-US" dirty="0"/>
              <a:t> will answer;  you will cry, and he will say, “Here I am.” If you will remove the yoke from among you, stop false accusation and slander,  generously offer food to the hungry and meet the needs of the person in trouble; then your light will rise in the darkness, and your gloom become like noon. </a:t>
            </a:r>
          </a:p>
        </p:txBody>
      </p:sp>
    </p:spTree>
    <p:extLst>
      <p:ext uri="{BB962C8B-B14F-4D97-AF65-F5344CB8AC3E}">
        <p14:creationId xmlns:p14="http://schemas.microsoft.com/office/powerpoint/2010/main" val="45317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4098638" cy="4933950"/>
          </a:xfrm>
        </p:spPr>
        <p:txBody>
          <a:bodyPr>
            <a:normAutofit fontScale="70000" lnSpcReduction="20000"/>
          </a:bodyPr>
          <a:lstStyle/>
          <a:p>
            <a:pPr marL="0" indent="0">
              <a:lnSpc>
                <a:spcPct val="90000"/>
              </a:lnSpc>
              <a:buNone/>
            </a:pPr>
            <a:r>
              <a:rPr lang="en-US" altLang="en-US" dirty="0">
                <a:solidFill>
                  <a:schemeClr val="bg1"/>
                </a:solidFill>
              </a:rPr>
              <a:t>Frederick Douglass  1818 –1895 was an American social reformer, abolitionist, orator, writer, and statesman. After </a:t>
            </a:r>
            <a:r>
              <a:rPr lang="en-US" altLang="en-US" dirty="0">
                <a:solidFill>
                  <a:srgbClr val="FFFF99"/>
                </a:solidFill>
              </a:rPr>
              <a:t>escaping from slavery </a:t>
            </a:r>
            <a:r>
              <a:rPr lang="en-US" altLang="en-US" dirty="0">
                <a:solidFill>
                  <a:schemeClr val="bg1"/>
                </a:solidFill>
              </a:rPr>
              <a:t>in Maryland, he became a national leader of the abolitionist movement in Massachusetts and New York, becoming </a:t>
            </a:r>
            <a:r>
              <a:rPr lang="en-US" altLang="en-US" dirty="0">
                <a:solidFill>
                  <a:srgbClr val="FFFF99"/>
                </a:solidFill>
              </a:rPr>
              <a:t>famous for his oratory.  A strong Christian</a:t>
            </a:r>
            <a:r>
              <a:rPr lang="en-US" altLang="en-US" dirty="0">
                <a:solidFill>
                  <a:schemeClr val="bg1"/>
                </a:solidFill>
              </a:rPr>
              <a:t>.</a:t>
            </a:r>
          </a:p>
          <a:p>
            <a:pPr marL="0" indent="0">
              <a:lnSpc>
                <a:spcPct val="90000"/>
              </a:lnSpc>
              <a:buNone/>
            </a:pPr>
            <a:endParaRPr lang="en-US" altLang="en-US" dirty="0">
              <a:solidFill>
                <a:schemeClr val="bg1"/>
              </a:solidFill>
            </a:endParaRPr>
          </a:p>
        </p:txBody>
      </p:sp>
      <p:pic>
        <p:nvPicPr>
          <p:cNvPr id="2" name="Picture 4">
            <a:extLst>
              <a:ext uri="{FF2B5EF4-FFF2-40B4-BE49-F238E27FC236}">
                <a16:creationId xmlns:a16="http://schemas.microsoft.com/office/drawing/2014/main" id="{BF703C93-782F-4BB8-891B-25EDC65BB0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3275" y="247650"/>
            <a:ext cx="4130962"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275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baseline="30000" dirty="0"/>
              <a:t>Yeshayahu /Isaiah 58.3-12 </a:t>
            </a:r>
            <a:r>
              <a:rPr lang="en-US" altLang="en-US" cap="small" dirty="0">
                <a:solidFill>
                  <a:schemeClr val="bg1"/>
                </a:solidFill>
              </a:rPr>
              <a:t>Adonai</a:t>
            </a:r>
            <a:r>
              <a:rPr lang="en-US" altLang="en-US" dirty="0">
                <a:solidFill>
                  <a:schemeClr val="bg1"/>
                </a:solidFill>
              </a:rPr>
              <a:t> will always guide you; he will satisfy your needs in the desert, he will renew the strength in your limbs; so that you will be like a watered garden, like a spring whose water never fails. You will rebuild the ancient ruins, raise foundations from ages past, and be called “Repairer of broken walls,</a:t>
            </a:r>
          </a:p>
          <a:p>
            <a:pPr marL="0" indent="0">
              <a:lnSpc>
                <a:spcPct val="90000"/>
              </a:lnSpc>
              <a:buNone/>
            </a:pPr>
            <a:r>
              <a:rPr lang="en-US" altLang="en-US" dirty="0">
                <a:solidFill>
                  <a:schemeClr val="bg1"/>
                </a:solidFill>
              </a:rPr>
              <a:t>Restorer of streets to live in.”</a:t>
            </a:r>
          </a:p>
        </p:txBody>
      </p:sp>
    </p:spTree>
    <p:extLst>
      <p:ext uri="{BB962C8B-B14F-4D97-AF65-F5344CB8AC3E}">
        <p14:creationId xmlns:p14="http://schemas.microsoft.com/office/powerpoint/2010/main" val="1516216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C7115824-5146-4354-A2DB-E5789BE06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7" y="635674"/>
            <a:ext cx="8077200" cy="4240530"/>
          </a:xfrm>
          <a:prstGeom prst="rect">
            <a:avLst/>
          </a:prstGeom>
        </p:spPr>
      </p:pic>
    </p:spTree>
    <p:extLst>
      <p:ext uri="{BB962C8B-B14F-4D97-AF65-F5344CB8AC3E}">
        <p14:creationId xmlns:p14="http://schemas.microsoft.com/office/powerpoint/2010/main" val="4252337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711621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a:t>When his master became a Christian, rather than making him "more kind and humane," as Douglass had hoped, the reverse was true. Douglass wrote, "If it had any effect on his character, it made him more cruel and hateful in all his ways."</a:t>
            </a:r>
          </a:p>
          <a:p>
            <a:pPr marL="0" indent="0">
              <a:buNone/>
            </a:pPr>
            <a:endParaRPr lang="en-US" dirty="0"/>
          </a:p>
        </p:txBody>
      </p:sp>
    </p:spTree>
    <p:extLst>
      <p:ext uri="{BB962C8B-B14F-4D97-AF65-F5344CB8AC3E}">
        <p14:creationId xmlns:p14="http://schemas.microsoft.com/office/powerpoint/2010/main" val="49458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Worse still, Douglass’ master justified his cruel behavior with verses from the Bible, making his Christian profession all the more abhorrent.</a:t>
            </a:r>
          </a:p>
          <a:p>
            <a:pPr marL="0" indent="0">
              <a:buNone/>
            </a:pPr>
            <a:r>
              <a:rPr lang="en-US" dirty="0"/>
              <a:t>Repented?</a:t>
            </a:r>
          </a:p>
          <a:p>
            <a:pPr marL="0" indent="0">
              <a:buNone/>
            </a:pPr>
            <a:r>
              <a:rPr lang="en-US" dirty="0"/>
              <a:t>Blindness?</a:t>
            </a:r>
          </a:p>
        </p:txBody>
      </p:sp>
    </p:spTree>
    <p:extLst>
      <p:ext uri="{BB962C8B-B14F-4D97-AF65-F5344CB8AC3E}">
        <p14:creationId xmlns:p14="http://schemas.microsoft.com/office/powerpoint/2010/main" val="356634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Luo faults abolitionists like Charles Finney in the 1800s and anti-segregationists like Billy Graham in the 1900s for putting soul winning ahead of fighting racism.</a:t>
            </a:r>
          </a:p>
          <a:p>
            <a:pPr marL="0" indent="0">
              <a:buNone/>
            </a:pPr>
            <a:r>
              <a:rPr lang="en-US" dirty="0"/>
              <a:t>Partially right?</a:t>
            </a:r>
          </a:p>
        </p:txBody>
      </p:sp>
    </p:spTree>
    <p:extLst>
      <p:ext uri="{BB962C8B-B14F-4D97-AF65-F5344CB8AC3E}">
        <p14:creationId xmlns:p14="http://schemas.microsoft.com/office/powerpoint/2010/main" val="150407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C7115824-5146-4354-A2DB-E5789BE06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7" y="635674"/>
            <a:ext cx="8077200" cy="4240530"/>
          </a:xfrm>
          <a:prstGeom prst="rect">
            <a:avLst/>
          </a:prstGeom>
        </p:spPr>
      </p:pic>
    </p:spTree>
    <p:extLst>
      <p:ext uri="{BB962C8B-B14F-4D97-AF65-F5344CB8AC3E}">
        <p14:creationId xmlns:p14="http://schemas.microsoft.com/office/powerpoint/2010/main" val="45549454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132716</TotalTime>
  <Words>3399</Words>
  <Application>Microsoft Office PowerPoint</Application>
  <PresentationFormat>Custom</PresentationFormat>
  <Paragraphs>294</Paragraphs>
  <Slides>53</Slides>
  <Notes>53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53</vt:i4>
      </vt:variant>
    </vt:vector>
  </HeadingPairs>
  <TitlesOfParts>
    <vt:vector size="63" baseType="lpstr">
      <vt:lpstr>Arial</vt:lpstr>
      <vt:lpstr>Arial Rounded MT Bold</vt:lpstr>
      <vt:lpstr>Assistant</vt:lpstr>
      <vt:lpstr>Calibri</vt:lpstr>
      <vt:lpstr>Calibri Light</vt:lpstr>
      <vt:lpstr>David</vt:lpstr>
      <vt:lpstr>1_Default Design</vt:lpstr>
      <vt:lpstr>Office Theme</vt:lpstr>
      <vt:lpstr>2_Default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Yesha’yahu (Isaiah) 57:14 (CJB)</vt:lpstr>
      <vt:lpstr>Yesha’yahu (Isaiah) 57:15 (CJB)</vt:lpstr>
      <vt:lpstr>Yesha’yahu (Isaiah) 57:15 (CJB)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3811</cp:revision>
  <dcterms:created xsi:type="dcterms:W3CDTF">2006-04-21T19:34:43Z</dcterms:created>
  <dcterms:modified xsi:type="dcterms:W3CDTF">2020-09-28T15:00:17Z</dcterms:modified>
</cp:coreProperties>
</file>