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3"/>
  </p:notesMasterIdLst>
  <p:handoutMasterIdLst>
    <p:handoutMasterId r:id="rId94"/>
  </p:handoutMasterIdLst>
  <p:sldIdLst>
    <p:sldId id="2045" r:id="rId2"/>
    <p:sldId id="65480" r:id="rId3"/>
    <p:sldId id="65498" r:id="rId4"/>
    <p:sldId id="66068" r:id="rId5"/>
    <p:sldId id="65481" r:id="rId6"/>
    <p:sldId id="65482" r:id="rId7"/>
    <p:sldId id="66075" r:id="rId8"/>
    <p:sldId id="66082" r:id="rId9"/>
    <p:sldId id="65494" r:id="rId10"/>
    <p:sldId id="66083" r:id="rId11"/>
    <p:sldId id="66078" r:id="rId12"/>
    <p:sldId id="66079" r:id="rId13"/>
    <p:sldId id="65517" r:id="rId14"/>
    <p:sldId id="66050" r:id="rId15"/>
    <p:sldId id="66052" r:id="rId16"/>
    <p:sldId id="66053" r:id="rId17"/>
    <p:sldId id="66084" r:id="rId18"/>
    <p:sldId id="66054" r:id="rId19"/>
    <p:sldId id="65502" r:id="rId20"/>
    <p:sldId id="65509" r:id="rId21"/>
    <p:sldId id="66055" r:id="rId22"/>
    <p:sldId id="65507" r:id="rId23"/>
    <p:sldId id="65510" r:id="rId24"/>
    <p:sldId id="65512" r:id="rId25"/>
    <p:sldId id="65513" r:id="rId26"/>
    <p:sldId id="65514" r:id="rId27"/>
    <p:sldId id="65518" r:id="rId28"/>
    <p:sldId id="66062" r:id="rId29"/>
    <p:sldId id="65508" r:id="rId30"/>
    <p:sldId id="66063" r:id="rId31"/>
    <p:sldId id="66080" r:id="rId32"/>
    <p:sldId id="65520" r:id="rId33"/>
    <p:sldId id="66064" r:id="rId34"/>
    <p:sldId id="66081" r:id="rId35"/>
    <p:sldId id="65519" r:id="rId36"/>
    <p:sldId id="66092" r:id="rId37"/>
    <p:sldId id="66060" r:id="rId38"/>
    <p:sldId id="65499" r:id="rId39"/>
    <p:sldId id="65504" r:id="rId40"/>
    <p:sldId id="65505" r:id="rId41"/>
    <p:sldId id="66085" r:id="rId42"/>
    <p:sldId id="65506" r:id="rId43"/>
    <p:sldId id="65503" r:id="rId44"/>
    <p:sldId id="65511" r:id="rId45"/>
    <p:sldId id="65495" r:id="rId46"/>
    <p:sldId id="65522" r:id="rId47"/>
    <p:sldId id="66087" r:id="rId48"/>
    <p:sldId id="65523" r:id="rId49"/>
    <p:sldId id="66057" r:id="rId50"/>
    <p:sldId id="66089" r:id="rId51"/>
    <p:sldId id="66071" r:id="rId52"/>
    <p:sldId id="66065" r:id="rId53"/>
    <p:sldId id="66059" r:id="rId54"/>
    <p:sldId id="66070" r:id="rId55"/>
    <p:sldId id="66072" r:id="rId56"/>
    <p:sldId id="66073" r:id="rId57"/>
    <p:sldId id="66074" r:id="rId58"/>
    <p:sldId id="66090" r:id="rId59"/>
    <p:sldId id="66091" r:id="rId60"/>
    <p:sldId id="66093" r:id="rId61"/>
    <p:sldId id="66094" r:id="rId62"/>
    <p:sldId id="65521" r:id="rId63"/>
    <p:sldId id="66095" r:id="rId64"/>
    <p:sldId id="66096" r:id="rId65"/>
    <p:sldId id="66097" r:id="rId66"/>
    <p:sldId id="66099" r:id="rId67"/>
    <p:sldId id="66100" r:id="rId68"/>
    <p:sldId id="66098" r:id="rId69"/>
    <p:sldId id="65500" r:id="rId70"/>
    <p:sldId id="65471" r:id="rId71"/>
    <p:sldId id="66103" r:id="rId72"/>
    <p:sldId id="66107" r:id="rId73"/>
    <p:sldId id="66110" r:id="rId74"/>
    <p:sldId id="65490" r:id="rId75"/>
    <p:sldId id="66101" r:id="rId76"/>
    <p:sldId id="65488" r:id="rId77"/>
    <p:sldId id="65489" r:id="rId78"/>
    <p:sldId id="65491" r:id="rId79"/>
    <p:sldId id="65459" r:id="rId80"/>
    <p:sldId id="65493" r:id="rId81"/>
    <p:sldId id="65497" r:id="rId82"/>
    <p:sldId id="66067" r:id="rId83"/>
    <p:sldId id="65468" r:id="rId84"/>
    <p:sldId id="65464" r:id="rId85"/>
    <p:sldId id="66066" r:id="rId86"/>
    <p:sldId id="65496" r:id="rId87"/>
    <p:sldId id="66105" r:id="rId88"/>
    <p:sldId id="66102" r:id="rId89"/>
    <p:sldId id="66106" r:id="rId90"/>
    <p:sldId id="63289" r:id="rId91"/>
    <p:sldId id="66108" r:id="rId9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6" autoAdjust="0"/>
    <p:restoredTop sz="84487" autoAdjust="0"/>
  </p:normalViewPr>
  <p:slideViewPr>
    <p:cSldViewPr>
      <p:cViewPr varScale="1">
        <p:scale>
          <a:sx n="99" d="100"/>
          <a:sy n="99" d="100"/>
        </p:scale>
        <p:origin x="78" y="44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286"/>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Ephesians 2.06-7 Showcase us as His Trophy</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11, 2023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Ephesians 2.06-7 Showcase us as His Trophy</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11, 2023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orldisraelnews.com/mcdonalds-israel-sparks-international-outrage-for-giving-free-food-to-idf-soldiers/"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There is the concept of a trophy wife.   An exceedingly beautiful woman that turns heads.   Show stopper.    G-d considers you breathtakingly impressive.  The difference is that He has given us that beauty, but nevertheless, we have to receive it. How?</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52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#3 is where the trophy status is.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06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86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242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before time and space were created, G-d existed in bliss.  </a:t>
            </a:r>
            <a:r>
              <a:rPr lang="en-US" sz="1400" dirty="0"/>
              <a:t>[I’m skipping a verse to focus on content.]</a:t>
            </a:r>
            <a:endParaRPr lang="en-US" dirty="0"/>
          </a:p>
        </p:txBody>
      </p:sp>
      <p:sp>
        <p:nvSpPr>
          <p:cNvPr id="4" name="Header Placeholder 3"/>
          <p:cNvSpPr>
            <a:spLocks noGrp="1"/>
          </p:cNvSpPr>
          <p:nvPr>
            <p:ph type="hdr" sz="quarter"/>
          </p:nvPr>
        </p:nvSpPr>
        <p:spPr/>
        <p:txBody>
          <a:bodyPr/>
          <a:lstStyle/>
          <a:p>
            <a:r>
              <a:rPr lang="en-US" altLang="en-US"/>
              <a:t>Ephesians 2.06-7 Showcase us as His Trophy</a:t>
            </a:r>
          </a:p>
        </p:txBody>
      </p:sp>
      <p:sp>
        <p:nvSpPr>
          <p:cNvPr id="5" name="Date Placeholder 4"/>
          <p:cNvSpPr>
            <a:spLocks noGrp="1"/>
          </p:cNvSpPr>
          <p:nvPr>
            <p:ph type="dt" idx="1"/>
          </p:nvPr>
        </p:nvSpPr>
        <p:spPr/>
        <p:txBody>
          <a:bodyPr/>
          <a:lstStyle/>
          <a:p>
            <a:r>
              <a:rPr lang="en-US" altLang="en-US"/>
              <a:t>Nov 11, 2023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1789711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Ephesians 2.06-7 Showcase us as His Trophy</a:t>
            </a:r>
          </a:p>
        </p:txBody>
      </p:sp>
      <p:sp>
        <p:nvSpPr>
          <p:cNvPr id="5" name="Date Placeholder 4"/>
          <p:cNvSpPr>
            <a:spLocks noGrp="1"/>
          </p:cNvSpPr>
          <p:nvPr>
            <p:ph type="dt" idx="1"/>
          </p:nvPr>
        </p:nvSpPr>
        <p:spPr/>
        <p:txBody>
          <a:bodyPr/>
          <a:lstStyle/>
          <a:p>
            <a:r>
              <a:rPr lang="en-US" altLang="en-US"/>
              <a:t>Nov 11, 2023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593412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Ephesians 2.06-7 Showcase us as His Trophy</a:t>
            </a:r>
          </a:p>
        </p:txBody>
      </p:sp>
      <p:sp>
        <p:nvSpPr>
          <p:cNvPr id="5" name="Date Placeholder 4"/>
          <p:cNvSpPr>
            <a:spLocks noGrp="1"/>
          </p:cNvSpPr>
          <p:nvPr>
            <p:ph type="dt" idx="1"/>
          </p:nvPr>
        </p:nvSpPr>
        <p:spPr/>
        <p:txBody>
          <a:bodyPr/>
          <a:lstStyle/>
          <a:p>
            <a:r>
              <a:rPr lang="en-US" altLang="en-US"/>
              <a:t>Nov 11, 2023 5784</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4231422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First word of the Bible has indication of the three in one.  Not a plain sense teaching, </a:t>
            </a:r>
            <a:r>
              <a:rPr lang="en-US" altLang="en-US" dirty="0" err="1"/>
              <a:t>pshat</a:t>
            </a:r>
            <a:r>
              <a:rPr lang="en-US" altLang="en-US" dirty="0"/>
              <a:t>, </a:t>
            </a:r>
            <a:r>
              <a:rPr lang="he-IL" altLang="en-US" b="1" dirty="0" err="1">
                <a:latin typeface="David" panose="020E0502060401010101" pitchFamily="34" charset="-79"/>
                <a:cs typeface="David" panose="020E0502060401010101" pitchFamily="34" charset="-79"/>
              </a:rPr>
              <a:t>פשת</a:t>
            </a:r>
            <a:r>
              <a:rPr lang="en-US" altLang="en-US" b="1" dirty="0">
                <a:latin typeface="David" panose="020E0502060401010101" pitchFamily="34" charset="-79"/>
                <a:cs typeface="David" panose="020E0502060401010101" pitchFamily="34" charset="-79"/>
              </a:rPr>
              <a:t> </a:t>
            </a:r>
            <a:r>
              <a:rPr lang="en-US" altLang="en-US" dirty="0"/>
              <a:t>but a hint, </a:t>
            </a:r>
            <a:r>
              <a:rPr lang="en-US" altLang="en-US" dirty="0" err="1"/>
              <a:t>remez</a:t>
            </a:r>
            <a:r>
              <a:rPr lang="he-IL" altLang="en-US" dirty="0"/>
              <a:t> </a:t>
            </a:r>
            <a:r>
              <a:rPr lang="he-IL" altLang="en-US" b="1" dirty="0">
                <a:latin typeface="David" panose="020E0502060401010101" pitchFamily="34" charset="-79"/>
                <a:cs typeface="David" panose="020E0502060401010101" pitchFamily="34" charset="-79"/>
              </a:rPr>
              <a:t>רמז</a:t>
            </a:r>
            <a:r>
              <a:rPr lang="he-IL" altLang="en-US" dirty="0"/>
              <a:t> </a:t>
            </a:r>
            <a:r>
              <a:rPr lang="en-US" altLang="en-US" dirty="0"/>
              <a:t>.  </a:t>
            </a:r>
          </a:p>
          <a:p>
            <a:r>
              <a:rPr lang="en-US" altLang="en-US" dirty="0"/>
              <a:t>Together in eternal joy and harmony.   Not lonely.   Didn’t NEED anything.  Out of abundant love created, </a:t>
            </a:r>
          </a:p>
          <a:p>
            <a:r>
              <a:rPr lang="en-US" altLang="en-US" dirty="0"/>
              <a:t>First, angelic world.   Pre-Adamic world.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19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I’m saying </a:t>
            </a:r>
            <a:r>
              <a:rPr lang="en-US" sz="2000" dirty="0"/>
              <a:t>Angelic as a summary: cherubs, serifs, principalities, powers, all the </a:t>
            </a:r>
            <a:r>
              <a:rPr lang="en-US" sz="2000" dirty="0" err="1"/>
              <a:t>sphirot</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068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19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Vicki Kline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590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Enemy’s goal was not to be greater than G-d.  That was unimaginable even to him, ha-</a:t>
            </a:r>
            <a:r>
              <a:rPr lang="en-US" altLang="en-US" dirty="0" err="1"/>
              <a:t>satan</a:t>
            </a:r>
            <a:r>
              <a:rPr lang="en-US" altLang="en-US" dirty="0"/>
              <a:t>.   It was to be equal.   Equally glorious.   It is said that ha-</a:t>
            </a:r>
            <a:r>
              <a:rPr lang="en-US" altLang="en-US" dirty="0" err="1"/>
              <a:t>satan</a:t>
            </a:r>
            <a:r>
              <a:rPr lang="en-US" altLang="en-US" dirty="0"/>
              <a:t> never created anything new; just corrupts    G-ds creations.</a:t>
            </a:r>
          </a:p>
          <a:p>
            <a:endParaRPr lang="en-US" altLang="en-US" dirty="0"/>
          </a:p>
          <a:p>
            <a:r>
              <a:rPr lang="en-US" altLang="en-US" dirty="0"/>
              <a:t>Origin of that evil thought in the mind of Lucifer, according to my prophecy teacher in Bible College, is a mystery that we </a:t>
            </a:r>
            <a:r>
              <a:rPr lang="en-US" altLang="en-US" u="sng" dirty="0"/>
              <a:t>may</a:t>
            </a:r>
            <a:r>
              <a:rPr lang="en-US" altLang="en-US" dirty="0"/>
              <a:t> understand in eternity.   Origin of evil in the mind of Lucifer, </a:t>
            </a:r>
            <a:r>
              <a:rPr lang="en-US" sz="2000" dirty="0"/>
              <a:t>morning star, son of the dawn.</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887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994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Same issue, you think that you think like G-d.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395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Not literally king of Tyre, but that king as a symbol.</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929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339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Again, the cosmic mystery.</a:t>
            </a:r>
          </a:p>
          <a:p>
            <a:r>
              <a:rPr lang="en-US" altLang="en-US" dirty="0"/>
              <a:t>An example of the warfare, an unnamed angel and Michael vs the prince of Persia...</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728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188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an unnamed angel and Michael vs the prince of Persia...</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721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153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46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920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803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818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529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aseline="30000" dirty="0"/>
              <a:t> Ro. 8.22 </a:t>
            </a:r>
            <a:r>
              <a:rPr lang="en-US" altLang="en-US" dirty="0"/>
              <a:t>We know that until now, the whole creation has been groaning as with the pains of childbirth;</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569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244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0712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362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231775" indent="-231775">
              <a:buFont typeface="+mj-lt"/>
              <a:buAutoNum type="arabicPeriod"/>
            </a:pPr>
            <a:r>
              <a:rPr lang="en-US" altLang="en-US" dirty="0"/>
              <a:t>His name is defiled and disrespected now.  Nothing to do with pronunciation of His Name. It’s the grand defilement of His honor, His reputation.</a:t>
            </a:r>
          </a:p>
          <a:p>
            <a:pPr marL="231775" indent="-231775">
              <a:buFont typeface="+mj-lt"/>
              <a:buAutoNum type="arabicPeriod"/>
            </a:pPr>
            <a:r>
              <a:rPr lang="en-US" altLang="en-US" dirty="0"/>
              <a:t>His Kingdom rule is mocked and contradicted. </a:t>
            </a:r>
            <a:r>
              <a:rPr lang="en-US" altLang="en-US" dirty="0" err="1"/>
              <a:t>Hasatan</a:t>
            </a:r>
            <a:r>
              <a:rPr lang="en-US" altLang="en-US" dirty="0"/>
              <a:t> rules, dictates the norms of all cultures.  From truth on taxes to purity in marriage.   Cheating is OK.  His praise not heard much.</a:t>
            </a:r>
          </a:p>
          <a:p>
            <a:pPr marL="231775" indent="-231775">
              <a:buFont typeface="+mj-lt"/>
              <a:buAutoNum type="arabicPeriod"/>
            </a:pPr>
            <a:r>
              <a:rPr lang="en-US" altLang="en-US" dirty="0"/>
              <a:t>His will is not considered.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119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637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This is the basic challenge of the universe.  G-d is not worthy of praise.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56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Vicki Kline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9482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This is not just an argument, it’s the assertion by the enemy of the rightness of his rebellion.   That is, no intelligent creature would submit to You without great incentive.  You, G-d, are NOT worthy of worship.  Your worshippers are paid lackeys.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A statement of cosmic purpose.   So G-d allowed the challenge.   Iyov/Job had no idea how big the stakes were in his trials…</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188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292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5038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Make the suffering more intense, and You will see that I’m right.  No one really worships you, except for benefits.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96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958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Job’s Syndrome  </a:t>
            </a:r>
            <a:r>
              <a:rPr lang="en-US" altLang="en-US" sz="1200" dirty="0"/>
              <a:t>https://www.cincinnatichildrens.org/health/h/hyper-ige</a:t>
            </a:r>
          </a:p>
          <a:p>
            <a:pPr marL="115888" indent="-115888">
              <a:buFont typeface="Arial" panose="020B0604020202020204" pitchFamily="34" charset="0"/>
              <a:buChar char="•"/>
            </a:pPr>
            <a:r>
              <a:rPr lang="en-US" altLang="en-US" dirty="0"/>
              <a:t>Frequent skin infections</a:t>
            </a:r>
          </a:p>
          <a:p>
            <a:pPr marL="115888" indent="-115888">
              <a:buFont typeface="Arial" panose="020B0604020202020204" pitchFamily="34" charset="0"/>
              <a:buChar char="•"/>
            </a:pPr>
            <a:r>
              <a:rPr lang="en-US" altLang="en-US" dirty="0"/>
              <a:t>Abscesses in the skin or lungs that reoccur</a:t>
            </a:r>
          </a:p>
          <a:p>
            <a:pPr marL="115888" indent="-115888">
              <a:buFont typeface="Arial" panose="020B0604020202020204" pitchFamily="34" charset="0"/>
              <a:buChar char="•"/>
            </a:pPr>
            <a:r>
              <a:rPr lang="en-US" altLang="en-US" dirty="0"/>
              <a:t>Dry, itchy skin (eczema)</a:t>
            </a:r>
          </a:p>
          <a:p>
            <a:pPr marL="115888" indent="-115888">
              <a:buFont typeface="Arial" panose="020B0604020202020204" pitchFamily="34" charset="0"/>
              <a:buChar char="•"/>
            </a:pPr>
            <a:r>
              <a:rPr lang="en-US" altLang="en-US" dirty="0"/>
              <a:t>Frequent pneumonia</a:t>
            </a:r>
          </a:p>
          <a:p>
            <a:pPr marL="115888" indent="-115888">
              <a:buFont typeface="Arial" panose="020B0604020202020204" pitchFamily="34" charset="0"/>
              <a:buChar char="•"/>
            </a:pPr>
            <a:r>
              <a:rPr lang="en-US" altLang="en-US" dirty="0"/>
              <a:t>Yeast infections</a:t>
            </a:r>
          </a:p>
          <a:p>
            <a:pPr marL="115888" indent="-115888">
              <a:buFont typeface="Arial" panose="020B0604020202020204" pitchFamily="34" charset="0"/>
              <a:buChar char="•"/>
            </a:pPr>
            <a:r>
              <a:rPr lang="en-US" altLang="en-US" dirty="0"/>
              <a:t>Elevated </a:t>
            </a:r>
            <a:r>
              <a:rPr lang="en-US" altLang="en-US" dirty="0" err="1"/>
              <a:t>IgE</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389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He wanted his sufferings to be documented, recognized. Honored.  His sufferings seemed meaningless, purposeless, without comfort, without hope.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406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Yet in the depths of his being, he cried…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3418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3253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67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https://www.israeltoday.co.il/read/lubavitcher-rebbe-after-bibi-comes-the-messiah/?mc_cid=66448f8892&amp;mc_eid=9f06d9f262</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120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don’t do it in our own strength, but letting him work in invisible but vast and significant grace and power.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2637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663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We don’t do it in our own strength, but letting him work in invisible but vast and significant grace and power.  </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4909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518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Bill Berg’s Founding Director of Or HaOlam </a:t>
            </a:r>
            <a:r>
              <a:rPr lang="en-US" altLang="en-US" dirty="0" err="1"/>
              <a:t>corp</a:t>
            </a:r>
            <a:r>
              <a:rPr lang="en-US" altLang="en-US" dirty="0"/>
              <a:t>, German Jew, sent in 1930s to US, saved during WW II military photog.  Labored in Japan as missionary. </a:t>
            </a:r>
          </a:p>
          <a:p>
            <a:r>
              <a:rPr lang="en-US" altLang="en-US" dirty="0"/>
              <a:t>Wife, now deceased, incredible suffering.  She said she can only offer her life as praise.</a:t>
            </a:r>
          </a:p>
          <a:p>
            <a:r>
              <a:rPr lang="en-US" altLang="en-US" dirty="0"/>
              <a:t>Pause for giving issue of pain to G-d as a form of worship and warfare.  Tikkun Olam, repair of the universe, by our experiencing our suffering with praise and worship.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4755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231775" indent="-231775">
              <a:buFont typeface="+mj-lt"/>
              <a:buAutoNum type="arabicPeriod"/>
            </a:pPr>
            <a:r>
              <a:rPr lang="en-US" altLang="en-US" dirty="0"/>
              <a:t>We can learn forgiveness, justice, warfare.</a:t>
            </a:r>
          </a:p>
          <a:p>
            <a:pPr marL="231775" indent="-231775">
              <a:buFont typeface="+mj-lt"/>
              <a:buAutoNum type="arabicPeriod"/>
            </a:pPr>
            <a:r>
              <a:rPr lang="en-US" altLang="en-US" dirty="0"/>
              <a:t>We can learn trust. </a:t>
            </a:r>
          </a:p>
          <a:p>
            <a:pPr marL="457200" indent="-457200">
              <a:buFont typeface="+mj-lt"/>
              <a:buAutoNum type="arabicPeriod"/>
            </a:pP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5695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6598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4113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5077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28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https://www.israeltoday.co.il/read/lubavitcher-rebbe-after-bibi-comes-the-messiah/?mc_cid=66448f8892&amp;mc_eid=9f06d9f262</a:t>
            </a:r>
          </a:p>
          <a:p>
            <a:r>
              <a:rPr lang="en-US" altLang="en-US" dirty="0"/>
              <a:t>https://youtu.be/rHBiT6eJaQQ</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7639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https://familytalk.widen.net/view/pdf/lgfvvpbgqw/11102023HONORINGAMERICASVETERANS.pdf?t.download=true&amp;u=o5dst7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7766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https://familytalk.widen.net/view/pdf/lgfvvpbgqw/11102023HONORINGAMERICASVETERANS.pdf?t.download=true&amp;u=o5dst7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6765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https://familytalk.widen.net/view/pdf/lgfvvpbgqw/11102023HONORINGAMERICASVETERANS.pdf?t.download=true&amp;u=o5dst7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50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https://familytalk.widen.net/view/pdf/lgfvvpbgqw/11102023HONORINGAMERICASVETERANS.pdf?t.download=true&amp;u=o5dst7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4940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https://familytalk.widen.net/view/pdf/lgfvvpbgqw/11102023HONORINGAMERICASVETERANS.pdf?t.download=true&amp;u=o5dst7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917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https://familytalk.widen.net/view/pdf/lgfvvpbgqw/11102023HONORINGAMERICASVETERANS.pdf?t.download=true&amp;u=o5dst7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9820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https://familytalk.widen.net/view/pdf/lgfvvpbgqw/11102023HONORINGAMERICASVETERANS.pdf?t.download=true&amp;u=o5dst7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6848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https://familytalk.widen.net/view/pdf/lgfvvpbgqw/11102023HONORINGAMERICASVETERANS.pdf?t.download=true&amp;u=o5dst7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3716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https://familytalk.widen.net/view/pdf/lgfvvpbgqw/11102023HONORINGAMERICASVETERANS.pdf?t.download=true&amp;u=o5dst7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1910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Without sacrificial service, there would be no army.</a:t>
            </a:r>
          </a:p>
          <a:p>
            <a:r>
              <a:rPr lang="en-US" altLang="en-US" dirty="0"/>
              <a:t>Without sacrificial service, there would be no cosmic defeat of ha-</a:t>
            </a:r>
            <a:r>
              <a:rPr lang="en-US" altLang="en-US" dirty="0" err="1"/>
              <a:t>satan</a:t>
            </a:r>
            <a:r>
              <a:rPr lang="en-US" altLang="en-US" dirty="0"/>
              <a: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49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8770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2.1-5.Spiritually Deceased, Dead, Inanimate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Sept 9,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Never thought I’d have occasion in a sermon to endorse a restaurant…</a:t>
            </a:r>
          </a:p>
        </p:txBody>
      </p:sp>
    </p:spTree>
    <p:extLst>
      <p:ext uri="{BB962C8B-B14F-4D97-AF65-F5344CB8AC3E}">
        <p14:creationId xmlns:p14="http://schemas.microsoft.com/office/powerpoint/2010/main" val="6250270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https://worldisraelnews.com/mcdonalds-israel-sparks-international-outrage-for-giving-free-food-to-idf-soldiers/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9840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9541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hlinkClick r:id="rId3"/>
              </a:rPr>
              <a:t>https://worldisraelnews.com/mcdonalds-israel-sparks-international-outrage-for-giving-free-food-to-idf-soldiers/</a:t>
            </a:r>
            <a:endParaRPr lang="en-US" altLang="en-US" dirty="0"/>
          </a:p>
          <a:p>
            <a:endParaRPr lang="en-US" altLang="en-US" dirty="0"/>
          </a:p>
          <a:p>
            <a:r>
              <a:rPr lang="en-US" altLang="en-US" dirty="0"/>
              <a:t>Not believers yet, but a similar spirit of selfless living…</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3617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https://allisrael.com/proposals-weddings-births-israel-becomes-more-hopeful-and-jewish-davka-during-wartime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9744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https://allisrael.com/proposals-weddings-births-israel-becomes-more-hopeful-and-jewish-davka-during-wartime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7796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0726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https://allisrael.com/proposals-weddings-births-israel-becomes-more-hopeful-and-jewish-davka-during-wartime</a:t>
            </a:r>
          </a:p>
          <a:p>
            <a:endParaRPr lang="en-US" altLang="en-US" dirty="0"/>
          </a:p>
          <a:p>
            <a:pPr algn="l"/>
            <a:r>
              <a:rPr lang="en-US" b="0" i="0" dirty="0">
                <a:solidFill>
                  <a:srgbClr val="374151"/>
                </a:solidFill>
                <a:effectLst/>
                <a:latin typeface="aktiv-grotesk"/>
              </a:rPr>
              <a:t>Naomi shared that the lady in charge of making the chuppah told her that her husband had been at the nature festival that was brutally attacked by Hamas terrorists on Oct. 7. Her husband saw his friends being shot in front of his eyes, which was very traumatic.</a:t>
            </a:r>
          </a:p>
          <a:p>
            <a:pPr algn="l"/>
            <a:r>
              <a:rPr lang="en-US" b="0" i="0" dirty="0">
                <a:solidFill>
                  <a:srgbClr val="374151"/>
                </a:solidFill>
                <a:effectLst/>
                <a:latin typeface="aktiv-grotesk"/>
              </a:rPr>
              <a:t>Regarding the wedding chuppah, “She told me that she did this because what we’re doing gives hope again,” Naomi shared. </a:t>
            </a:r>
            <a:r>
              <a:rPr lang="en-US" b="0" i="0">
                <a:solidFill>
                  <a:srgbClr val="374151"/>
                </a:solidFill>
                <a:effectLst/>
                <a:latin typeface="aktiv-grotesk"/>
              </a:rPr>
              <a:t>“I really saw the heart people have to help in times of need.”</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4612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137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2.06-7 Showcase us as His Trophy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11,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8914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feel the </a:t>
            </a:r>
            <a:r>
              <a:rPr lang="en-US" altLang="en-US" dirty="0" err="1"/>
              <a:t>Ruakh’s</a:t>
            </a:r>
            <a:r>
              <a:rPr lang="en-US" altLang="en-US" dirty="0"/>
              <a:t> focus is the second part of these verses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2786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https://allisrael.com/more-significant-increase-in-jews-desiring-to-immigrate-to-israel-since-oct-7-hamas-attack-showing-interest-in-immigrating-to-israel-since-oct-7-hamas-attack</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1343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9966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https://allisrael.com/more-significant-increase-in-jews-desiring-to-immigrate-to-israel-since-oct-7-hamas-attack-showing-interest-in-immigrating-to-israel-since-oct-7-hamas-attack</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668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2.06-7 Showcase us as His Trophy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11,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dirty="0">
                <a:solidFill>
                  <a:srgbClr val="FFFFFF"/>
                </a:solidFill>
                <a:effectLst/>
                <a:latin typeface="Helvetica" panose="020B0604020202020204" pitchFamily="34" charset="0"/>
              </a:rPr>
              <a:t>Copyright © 2023, All rights reserved.</a:t>
            </a:r>
            <a:br>
              <a:rPr lang="en-US" dirty="0">
                <a:solidFill>
                  <a:srgbClr val="FFFFFF"/>
                </a:solidFill>
                <a:effectLst/>
                <a:latin typeface="Helvetica" panose="020B0604020202020204" pitchFamily="34" charset="0"/>
              </a:rPr>
            </a:br>
            <a:br>
              <a:rPr lang="en-US" dirty="0">
                <a:solidFill>
                  <a:srgbClr val="FFFFFF"/>
                </a:solidFill>
                <a:effectLst/>
                <a:latin typeface="Helvetica" panose="020B0604020202020204" pitchFamily="34" charset="0"/>
              </a:rPr>
            </a:br>
            <a:r>
              <a:rPr lang="en-US" b="1" dirty="0">
                <a:solidFill>
                  <a:srgbClr val="FFFFFF"/>
                </a:solidFill>
                <a:effectLst/>
                <a:latin typeface="Helvetica" panose="020B0604020202020204" pitchFamily="34" charset="0"/>
              </a:rPr>
              <a:t>Our mailing address is:</a:t>
            </a:r>
            <a:br>
              <a:rPr lang="en-US" dirty="0">
                <a:solidFill>
                  <a:srgbClr val="FFFFFF"/>
                </a:solidFill>
                <a:effectLst/>
                <a:latin typeface="Helvetica" panose="020B0604020202020204" pitchFamily="34" charset="0"/>
              </a:rPr>
            </a:br>
            <a:br>
              <a:rPr lang="en-US" dirty="0">
                <a:solidFill>
                  <a:srgbClr val="FFFFFF"/>
                </a:solidFill>
                <a:effectLst/>
                <a:latin typeface="Helvetica" panose="020B0604020202020204" pitchFamily="34" charset="0"/>
              </a:rPr>
            </a:br>
            <a:r>
              <a:rPr lang="en-US" dirty="0">
                <a:solidFill>
                  <a:srgbClr val="FFFFFF"/>
                </a:solidFill>
                <a:effectLst/>
                <a:latin typeface="Helvetica" panose="020B0604020202020204" pitchFamily="34" charset="0"/>
              </a:rPr>
              <a:t>International Christian Embassy Jerusalem</a:t>
            </a:r>
            <a:br>
              <a:rPr lang="en-US" dirty="0">
                <a:solidFill>
                  <a:srgbClr val="FFFFFF"/>
                </a:solidFill>
                <a:effectLst/>
                <a:latin typeface="Helvetica" panose="020B0604020202020204" pitchFamily="34" charset="0"/>
              </a:rPr>
            </a:br>
            <a:r>
              <a:rPr lang="en-US" dirty="0">
                <a:solidFill>
                  <a:srgbClr val="FFFFFF"/>
                </a:solidFill>
                <a:effectLst/>
                <a:latin typeface="Helvetica" panose="020B0604020202020204" pitchFamily="34" charset="0"/>
              </a:rPr>
              <a:t>P.O. Box 1192</a:t>
            </a:r>
            <a:br>
              <a:rPr lang="en-US" dirty="0">
                <a:solidFill>
                  <a:srgbClr val="FFFFFF"/>
                </a:solidFill>
                <a:effectLst/>
                <a:latin typeface="Helvetica" panose="020B0604020202020204" pitchFamily="34" charset="0"/>
              </a:rPr>
            </a:br>
            <a:r>
              <a:rPr lang="en-US" dirty="0">
                <a:solidFill>
                  <a:srgbClr val="FFFFFF"/>
                </a:solidFill>
                <a:effectLst/>
                <a:latin typeface="Helvetica" panose="020B0604020202020204" pitchFamily="34" charset="0"/>
              </a:rPr>
              <a:t>Jerusalem, 9101002</a:t>
            </a:r>
            <a:br>
              <a:rPr lang="en-US" dirty="0">
                <a:solidFill>
                  <a:srgbClr val="FFFFFF"/>
                </a:solidFill>
                <a:effectLst/>
                <a:latin typeface="Helvetica" panose="020B0604020202020204" pitchFamily="34" charset="0"/>
              </a:rPr>
            </a:br>
            <a:r>
              <a:rPr lang="en-US" dirty="0">
                <a:solidFill>
                  <a:srgbClr val="FFFFFF"/>
                </a:solidFill>
                <a:effectLst/>
                <a:latin typeface="Helvetica" panose="020B0604020202020204" pitchFamily="34" charset="0"/>
              </a:rPr>
              <a:t>Israel</a:t>
            </a:r>
            <a:endParaRPr lang="en-US" dirty="0"/>
          </a:p>
          <a:p>
            <a:endParaRPr lang="en-US" altLang="en-US" dirty="0"/>
          </a:p>
        </p:txBody>
      </p:sp>
    </p:spTree>
    <p:extLst>
      <p:ext uri="{BB962C8B-B14F-4D97-AF65-F5344CB8AC3E}">
        <p14:creationId xmlns:p14="http://schemas.microsoft.com/office/powerpoint/2010/main" val="1222606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2.06-7 Showcase us as His Trophy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11,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925214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Ephesians 2.06-7 Showcase us as His Trophy</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11, 2023 5784</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dirty="0">
                <a:solidFill>
                  <a:srgbClr val="FFFFFF"/>
                </a:solidFill>
                <a:effectLst/>
                <a:latin typeface="Helvetica" panose="020B0604020202020204" pitchFamily="34" charset="0"/>
              </a:rPr>
              <a:t>Copyright © 2023, All rights reserved.</a:t>
            </a:r>
            <a:br>
              <a:rPr lang="en-US" dirty="0">
                <a:solidFill>
                  <a:srgbClr val="FFFFFF"/>
                </a:solidFill>
                <a:effectLst/>
                <a:latin typeface="Helvetica" panose="020B0604020202020204" pitchFamily="34" charset="0"/>
              </a:rPr>
            </a:br>
            <a:br>
              <a:rPr lang="en-US" dirty="0">
                <a:solidFill>
                  <a:srgbClr val="FFFFFF"/>
                </a:solidFill>
                <a:effectLst/>
                <a:latin typeface="Helvetica" panose="020B0604020202020204" pitchFamily="34" charset="0"/>
              </a:rPr>
            </a:br>
            <a:r>
              <a:rPr lang="en-US" b="1" dirty="0">
                <a:solidFill>
                  <a:srgbClr val="FFFFFF"/>
                </a:solidFill>
                <a:effectLst/>
                <a:latin typeface="Helvetica" panose="020B0604020202020204" pitchFamily="34" charset="0"/>
              </a:rPr>
              <a:t>Our mailing address is:</a:t>
            </a:r>
            <a:br>
              <a:rPr lang="en-US" dirty="0">
                <a:solidFill>
                  <a:srgbClr val="FFFFFF"/>
                </a:solidFill>
                <a:effectLst/>
                <a:latin typeface="Helvetica" panose="020B0604020202020204" pitchFamily="34" charset="0"/>
              </a:rPr>
            </a:br>
            <a:br>
              <a:rPr lang="en-US" dirty="0">
                <a:solidFill>
                  <a:srgbClr val="FFFFFF"/>
                </a:solidFill>
                <a:effectLst/>
                <a:latin typeface="Helvetica" panose="020B0604020202020204" pitchFamily="34" charset="0"/>
              </a:rPr>
            </a:br>
            <a:r>
              <a:rPr lang="en-US" dirty="0">
                <a:solidFill>
                  <a:srgbClr val="FFFFFF"/>
                </a:solidFill>
                <a:effectLst/>
                <a:latin typeface="Helvetica" panose="020B0604020202020204" pitchFamily="34" charset="0"/>
              </a:rPr>
              <a:t>International Christian Embassy Jerusalem</a:t>
            </a:r>
            <a:br>
              <a:rPr lang="en-US" dirty="0">
                <a:solidFill>
                  <a:srgbClr val="FFFFFF"/>
                </a:solidFill>
                <a:effectLst/>
                <a:latin typeface="Helvetica" panose="020B0604020202020204" pitchFamily="34" charset="0"/>
              </a:rPr>
            </a:br>
            <a:r>
              <a:rPr lang="en-US" dirty="0">
                <a:solidFill>
                  <a:srgbClr val="FFFFFF"/>
                </a:solidFill>
                <a:effectLst/>
                <a:latin typeface="Helvetica" panose="020B0604020202020204" pitchFamily="34" charset="0"/>
              </a:rPr>
              <a:t>P.O. Box 1192</a:t>
            </a:r>
            <a:br>
              <a:rPr lang="en-US" dirty="0">
                <a:solidFill>
                  <a:srgbClr val="FFFFFF"/>
                </a:solidFill>
                <a:effectLst/>
                <a:latin typeface="Helvetica" panose="020B0604020202020204" pitchFamily="34" charset="0"/>
              </a:rPr>
            </a:br>
            <a:r>
              <a:rPr lang="en-US" dirty="0">
                <a:solidFill>
                  <a:srgbClr val="FFFFFF"/>
                </a:solidFill>
                <a:effectLst/>
                <a:latin typeface="Helvetica" panose="020B0604020202020204" pitchFamily="34" charset="0"/>
              </a:rPr>
              <a:t>Jerusalem, 9101002</a:t>
            </a:r>
            <a:br>
              <a:rPr lang="en-US" dirty="0">
                <a:solidFill>
                  <a:srgbClr val="FFFFFF"/>
                </a:solidFill>
                <a:effectLst/>
                <a:latin typeface="Helvetica" panose="020B0604020202020204" pitchFamily="34" charset="0"/>
              </a:rPr>
            </a:br>
            <a:r>
              <a:rPr lang="en-US" dirty="0">
                <a:solidFill>
                  <a:srgbClr val="FFFFFF"/>
                </a:solidFill>
                <a:effectLst/>
                <a:latin typeface="Helvetica" panose="020B0604020202020204" pitchFamily="34" charset="0"/>
              </a:rPr>
              <a:t>Israel</a:t>
            </a:r>
            <a:endParaRPr lang="en-US" dirty="0"/>
          </a:p>
          <a:p>
            <a:endParaRPr lang="en-US" altLang="en-US" dirty="0"/>
          </a:p>
        </p:txBody>
      </p:sp>
    </p:spTree>
    <p:extLst>
      <p:ext uri="{BB962C8B-B14F-4D97-AF65-F5344CB8AC3E}">
        <p14:creationId xmlns:p14="http://schemas.microsoft.com/office/powerpoint/2010/main" val="20122944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5510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We don’t do it in our own strength, but letting him work in invisible but vast and significant grace and power.  </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2592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3926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791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To exhibit…us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3548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Ephesians 2.06-7 Showcase us as His Trophy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11, 2023 5784</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457052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2.06-7 Showcase us as His Trophy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11, 2023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10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p:txBody>
      </p:sp>
      <p:pic>
        <p:nvPicPr>
          <p:cNvPr id="3" name="Picture 2">
            <a:extLst>
              <a:ext uri="{FF2B5EF4-FFF2-40B4-BE49-F238E27FC236}">
                <a16:creationId xmlns:a16="http://schemas.microsoft.com/office/drawing/2014/main" id="{F4FA0A63-44FB-DAA5-395C-04302AAB0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6" name="TextBox 5">
            <a:extLst>
              <a:ext uri="{FF2B5EF4-FFF2-40B4-BE49-F238E27FC236}">
                <a16:creationId xmlns:a16="http://schemas.microsoft.com/office/drawing/2014/main" id="{4CC28F06-1266-A86B-E2E7-12F664EC159D}"/>
              </a:ext>
            </a:extLst>
          </p:cNvPr>
          <p:cNvSpPr txBox="1"/>
          <p:nvPr/>
        </p:nvSpPr>
        <p:spPr>
          <a:xfrm>
            <a:off x="1053729" y="514350"/>
            <a:ext cx="7036542" cy="1323439"/>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Ephesians 2.6-7 </a:t>
            </a:r>
          </a:p>
          <a:p>
            <a:r>
              <a:rPr lang="en-US" dirty="0">
                <a:effectLst>
                  <a:outerShdw blurRad="38100" dist="38100" dir="2700000" algn="tl">
                    <a:srgbClr val="000000">
                      <a:alpha val="43137"/>
                    </a:srgbClr>
                  </a:outerShdw>
                </a:effectLst>
              </a:rPr>
              <a:t>Showcase Us as His Trophy</a:t>
            </a:r>
          </a:p>
        </p:txBody>
      </p:sp>
    </p:spTree>
    <p:extLst>
      <p:ext uri="{BB962C8B-B14F-4D97-AF65-F5344CB8AC3E}">
        <p14:creationId xmlns:p14="http://schemas.microsoft.com/office/powerpoint/2010/main" val="329757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p:txBody>
      </p:sp>
      <p:pic>
        <p:nvPicPr>
          <p:cNvPr id="3" name="Picture 2">
            <a:extLst>
              <a:ext uri="{FF2B5EF4-FFF2-40B4-BE49-F238E27FC236}">
                <a16:creationId xmlns:a16="http://schemas.microsoft.com/office/drawing/2014/main" id="{F4FA0A63-44FB-DAA5-395C-04302AAB0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6CB0E313-12F5-2331-A2F1-F2C4DC5633BF}"/>
              </a:ext>
            </a:extLst>
          </p:cNvPr>
          <p:cNvSpPr txBox="1"/>
          <p:nvPr/>
        </p:nvSpPr>
        <p:spPr>
          <a:xfrm>
            <a:off x="304800" y="209550"/>
            <a:ext cx="8610600" cy="4401205"/>
          </a:xfrm>
          <a:prstGeom prst="rect">
            <a:avLst/>
          </a:prstGeom>
          <a:noFill/>
        </p:spPr>
        <p:txBody>
          <a:bodyPr wrap="square" rtlCol="0">
            <a:spAutoFit/>
          </a:bodyPr>
          <a:lstStyle/>
          <a:p>
            <a:pPr marL="461963" indent="-461963" algn="l">
              <a:buFont typeface="+mj-lt"/>
              <a:buAutoNum type="arabicPeriod"/>
              <a:tabLst>
                <a:tab pos="231775" algn="l"/>
              </a:tabLst>
            </a:pPr>
            <a:r>
              <a:rPr lang="en-US" dirty="0">
                <a:effectLst>
                  <a:outerShdw blurRad="38100" dist="38100" dir="2700000" algn="tl">
                    <a:srgbClr val="000000">
                      <a:alpha val="43137"/>
                    </a:srgbClr>
                  </a:outerShdw>
                </a:effectLst>
              </a:rPr>
              <a:t>There is warfare in the </a:t>
            </a:r>
          </a:p>
          <a:p>
            <a:pPr algn="l">
              <a:tabLst>
                <a:tab pos="231775" algn="l"/>
              </a:tabLst>
            </a:pPr>
            <a:r>
              <a:rPr lang="en-US" dirty="0">
                <a:effectLst>
                  <a:outerShdw blurRad="38100" dist="38100" dir="2700000" algn="tl">
                    <a:srgbClr val="000000">
                      <a:alpha val="43137"/>
                    </a:srgbClr>
                  </a:outerShdw>
                </a:effectLst>
              </a:rPr>
              <a:t>    spiritual world.</a:t>
            </a:r>
          </a:p>
          <a:p>
            <a:pPr marL="461963" indent="-461963" algn="l">
              <a:buFont typeface="+mj-lt"/>
              <a:buAutoNum type="arabicPeriod" startAt="2"/>
            </a:pPr>
            <a:r>
              <a:rPr lang="en-US" sz="4000" dirty="0">
                <a:effectLst>
                  <a:outerShdw blurRad="38100" dist="38100" dir="2700000" algn="tl">
                    <a:srgbClr val="000000">
                      <a:alpha val="43137"/>
                    </a:srgbClr>
                  </a:outerShdw>
                </a:effectLst>
              </a:rPr>
              <a:t>The warfare is about the </a:t>
            </a:r>
          </a:p>
          <a:p>
            <a:pPr algn="l"/>
            <a:r>
              <a:rPr lang="en-US" dirty="0">
                <a:effectLst>
                  <a:outerShdw blurRad="38100" dist="38100" dir="2700000" algn="tl">
                    <a:srgbClr val="000000">
                      <a:alpha val="43137"/>
                    </a:srgbClr>
                  </a:outerShdw>
                </a:effectLst>
              </a:rPr>
              <a:t>    </a:t>
            </a:r>
            <a:r>
              <a:rPr lang="en-US" sz="4000" dirty="0">
                <a:effectLst>
                  <a:outerShdw blurRad="38100" dist="38100" dir="2700000" algn="tl">
                    <a:srgbClr val="000000">
                      <a:alpha val="43137"/>
                    </a:srgbClr>
                  </a:outerShdw>
                </a:effectLst>
              </a:rPr>
              <a:t>challenge to G-d’s righteous </a:t>
            </a:r>
          </a:p>
          <a:p>
            <a:pPr algn="l"/>
            <a:r>
              <a:rPr lang="en-US" sz="4000" dirty="0">
                <a:effectLst>
                  <a:outerShdw blurRad="38100" dist="38100" dir="2700000" algn="tl">
                    <a:srgbClr val="000000">
                      <a:alpha val="43137"/>
                    </a:srgbClr>
                  </a:outerShdw>
                </a:effectLst>
              </a:rPr>
              <a:t>    rulership. </a:t>
            </a:r>
          </a:p>
          <a:p>
            <a:pPr marL="509588" indent="-509588" algn="l">
              <a:buFont typeface="+mj-lt"/>
              <a:buAutoNum type="arabicPeriod" startAt="3"/>
            </a:pPr>
            <a:r>
              <a:rPr lang="en-US" sz="4000" dirty="0">
                <a:effectLst>
                  <a:outerShdw blurRad="38100" dist="38100" dir="2700000" algn="tl">
                    <a:srgbClr val="000000">
                      <a:alpha val="43137"/>
                    </a:srgbClr>
                  </a:outerShdw>
                </a:effectLst>
              </a:rPr>
              <a:t>Humanity’s purpose is to </a:t>
            </a:r>
          </a:p>
          <a:p>
            <a:pPr algn="l"/>
            <a:r>
              <a:rPr lang="en-US" dirty="0">
                <a:effectLst>
                  <a:outerShdw blurRad="38100" dist="38100" dir="2700000" algn="tl">
                    <a:srgbClr val="000000">
                      <a:alpha val="43137"/>
                    </a:srgbClr>
                  </a:outerShdw>
                </a:effectLst>
              </a:rPr>
              <a:t>    </a:t>
            </a:r>
            <a:r>
              <a:rPr lang="en-US" sz="4000" dirty="0">
                <a:effectLst>
                  <a:outerShdw blurRad="38100" dist="38100" dir="2700000" algn="tl">
                    <a:srgbClr val="000000">
                      <a:alpha val="43137"/>
                    </a:srgbClr>
                  </a:outerShdw>
                </a:effectLst>
              </a:rPr>
              <a:t>re-establish G-d’s kingdom.</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334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p:txBody>
      </p:sp>
      <p:pic>
        <p:nvPicPr>
          <p:cNvPr id="3" name="Picture 2">
            <a:extLst>
              <a:ext uri="{FF2B5EF4-FFF2-40B4-BE49-F238E27FC236}">
                <a16:creationId xmlns:a16="http://schemas.microsoft.com/office/drawing/2014/main" id="{F4FA0A63-44FB-DAA5-395C-04302AAB0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6CB0E313-12F5-2331-A2F1-F2C4DC5633BF}"/>
              </a:ext>
            </a:extLst>
          </p:cNvPr>
          <p:cNvSpPr txBox="1"/>
          <p:nvPr/>
        </p:nvSpPr>
        <p:spPr>
          <a:xfrm>
            <a:off x="304800" y="209550"/>
            <a:ext cx="8610600" cy="4401205"/>
          </a:xfrm>
          <a:prstGeom prst="rect">
            <a:avLst/>
          </a:prstGeom>
          <a:noFill/>
        </p:spPr>
        <p:txBody>
          <a:bodyPr wrap="square" rtlCol="0">
            <a:spAutoFit/>
          </a:bodyPr>
          <a:lstStyle/>
          <a:p>
            <a:pPr marL="461963" indent="-461963" algn="l">
              <a:buFont typeface="+mj-lt"/>
              <a:buAutoNum type="arabicPeriod"/>
            </a:pPr>
            <a:r>
              <a:rPr lang="en-US" sz="4000" u="sng" dirty="0">
                <a:solidFill>
                  <a:srgbClr val="FFFF66"/>
                </a:solidFill>
                <a:effectLst>
                  <a:outerShdw blurRad="38100" dist="38100" dir="2700000" algn="tl">
                    <a:srgbClr val="000000">
                      <a:alpha val="43137"/>
                    </a:srgbClr>
                  </a:outerShdw>
                </a:effectLst>
              </a:rPr>
              <a:t>There is warfare in the </a:t>
            </a:r>
          </a:p>
          <a:p>
            <a:pPr algn="l"/>
            <a:r>
              <a:rPr lang="en-US" dirty="0">
                <a:effectLst>
                  <a:outerShdw blurRad="38100" dist="38100" dir="2700000" algn="tl">
                    <a:srgbClr val="000000">
                      <a:alpha val="43137"/>
                    </a:srgbClr>
                  </a:outerShdw>
                </a:effectLst>
              </a:rPr>
              <a:t>    </a:t>
            </a:r>
            <a:r>
              <a:rPr lang="en-US" u="sng" dirty="0">
                <a:solidFill>
                  <a:srgbClr val="FFFF66"/>
                </a:solidFill>
                <a:effectLst>
                  <a:outerShdw blurRad="38100" dist="38100" dir="2700000" algn="tl">
                    <a:srgbClr val="000000">
                      <a:alpha val="43137"/>
                    </a:srgbClr>
                  </a:outerShdw>
                </a:effectLst>
              </a:rPr>
              <a:t>spiritual world.</a:t>
            </a:r>
          </a:p>
          <a:p>
            <a:pPr marL="461963" indent="-461963" algn="l">
              <a:buFont typeface="+mj-lt"/>
              <a:buAutoNum type="arabicPeriod" startAt="2"/>
            </a:pPr>
            <a:r>
              <a:rPr lang="en-US" sz="4000" dirty="0">
                <a:effectLst>
                  <a:outerShdw blurRad="38100" dist="38100" dir="2700000" algn="tl">
                    <a:srgbClr val="000000">
                      <a:alpha val="43137"/>
                    </a:srgbClr>
                  </a:outerShdw>
                </a:effectLst>
              </a:rPr>
              <a:t>The warfare is about the </a:t>
            </a:r>
          </a:p>
          <a:p>
            <a:pPr algn="l"/>
            <a:r>
              <a:rPr lang="en-US" dirty="0">
                <a:effectLst>
                  <a:outerShdw blurRad="38100" dist="38100" dir="2700000" algn="tl">
                    <a:srgbClr val="000000">
                      <a:alpha val="43137"/>
                    </a:srgbClr>
                  </a:outerShdw>
                </a:effectLst>
              </a:rPr>
              <a:t>    </a:t>
            </a:r>
            <a:r>
              <a:rPr lang="en-US" sz="4000" dirty="0">
                <a:effectLst>
                  <a:outerShdw blurRad="38100" dist="38100" dir="2700000" algn="tl">
                    <a:srgbClr val="000000">
                      <a:alpha val="43137"/>
                    </a:srgbClr>
                  </a:outerShdw>
                </a:effectLst>
              </a:rPr>
              <a:t>challenge to G-d’s righteous </a:t>
            </a:r>
          </a:p>
          <a:p>
            <a:pPr algn="l"/>
            <a:r>
              <a:rPr lang="en-US" sz="4000" dirty="0">
                <a:effectLst>
                  <a:outerShdw blurRad="38100" dist="38100" dir="2700000" algn="tl">
                    <a:srgbClr val="000000">
                      <a:alpha val="43137"/>
                    </a:srgbClr>
                  </a:outerShdw>
                </a:effectLst>
              </a:rPr>
              <a:t>    rulership. </a:t>
            </a:r>
          </a:p>
          <a:p>
            <a:pPr marL="509588" indent="-509588" algn="l">
              <a:buFont typeface="+mj-lt"/>
              <a:buAutoNum type="arabicPeriod" startAt="3"/>
            </a:pPr>
            <a:r>
              <a:rPr lang="en-US" sz="4000" dirty="0">
                <a:effectLst>
                  <a:outerShdw blurRad="38100" dist="38100" dir="2700000" algn="tl">
                    <a:srgbClr val="000000">
                      <a:alpha val="43137"/>
                    </a:srgbClr>
                  </a:outerShdw>
                </a:effectLst>
              </a:rPr>
              <a:t>Humanity’s purpose is to </a:t>
            </a:r>
          </a:p>
          <a:p>
            <a:pPr algn="l"/>
            <a:r>
              <a:rPr lang="en-US" dirty="0">
                <a:effectLst>
                  <a:outerShdw blurRad="38100" dist="38100" dir="2700000" algn="tl">
                    <a:srgbClr val="000000">
                      <a:alpha val="43137"/>
                    </a:srgbClr>
                  </a:outerShdw>
                </a:effectLst>
              </a:rPr>
              <a:t>    </a:t>
            </a:r>
            <a:r>
              <a:rPr lang="en-US" sz="4000" dirty="0">
                <a:effectLst>
                  <a:outerShdw blurRad="38100" dist="38100" dir="2700000" algn="tl">
                    <a:srgbClr val="000000">
                      <a:alpha val="43137"/>
                    </a:srgbClr>
                  </a:outerShdw>
                </a:effectLst>
              </a:rPr>
              <a:t>re-establish G-d’s kingdom.</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137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a:p>
            <a:endParaRPr lang="en-US" sz="4000" dirty="0"/>
          </a:p>
          <a:p>
            <a:r>
              <a:rPr lang="en-US" sz="4000" dirty="0"/>
              <a:t>Pre-creation universe</a:t>
            </a:r>
          </a:p>
        </p:txBody>
      </p:sp>
    </p:spTree>
    <p:extLst>
      <p:ext uri="{BB962C8B-B14F-4D97-AF65-F5344CB8AC3E}">
        <p14:creationId xmlns:p14="http://schemas.microsoft.com/office/powerpoint/2010/main" val="129998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369455-D876-42A4-B21E-14BE9A5B059F}"/>
              </a:ext>
            </a:extLst>
          </p:cNvPr>
          <p:cNvPicPr>
            <a:picLocks noChangeAspect="1"/>
          </p:cNvPicPr>
          <p:nvPr/>
        </p:nvPicPr>
        <p:blipFill rotWithShape="1">
          <a:blip r:embed="rId3"/>
          <a:srcRect t="7865" b="7865"/>
          <a:stretch/>
        </p:blipFill>
        <p:spPr>
          <a:xfrm>
            <a:off x="15" y="7"/>
            <a:ext cx="9143985" cy="5143493"/>
          </a:xfrm>
          <a:prstGeom prst="rect">
            <a:avLst/>
          </a:prstGeom>
          <a:gradFill>
            <a:gsLst>
              <a:gs pos="0">
                <a:schemeClr val="accent1">
                  <a:lumMod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7" name="Rectangle 3">
            <a:extLst>
              <a:ext uri="{FF2B5EF4-FFF2-40B4-BE49-F238E27FC236}">
                <a16:creationId xmlns:a16="http://schemas.microsoft.com/office/drawing/2014/main" id="{1F590A23-3A83-44E5-8073-FD38BB492596}"/>
              </a:ext>
            </a:extLst>
          </p:cNvPr>
          <p:cNvSpPr>
            <a:spLocks noGrp="1" noChangeArrowheads="1"/>
          </p:cNvSpPr>
          <p:nvPr>
            <p:ph type="subTitle" idx="1"/>
          </p:nvPr>
        </p:nvSpPr>
        <p:spPr>
          <a:xfrm>
            <a:off x="334900" y="210355"/>
            <a:ext cx="8474200" cy="4590245"/>
          </a:xfrm>
        </p:spPr>
        <p:txBody>
          <a:bodyPr>
            <a:normAutofit/>
          </a:bodyPr>
          <a:lstStyle/>
          <a:p>
            <a:pPr algn="ctr" rtl="1">
              <a:lnSpc>
                <a:spcPct val="90000"/>
              </a:lnSpc>
              <a:spcBef>
                <a:spcPct val="0"/>
              </a:spcBef>
            </a:pPr>
            <a:r>
              <a:rPr lang="he-IL" altLang="en-US" sz="5400" b="1" dirty="0">
                <a:effectLst>
                  <a:outerShdw blurRad="38100" dist="38100" dir="2700000" algn="tl">
                    <a:srgbClr val="000000">
                      <a:alpha val="43137"/>
                    </a:srgbClr>
                  </a:outerShdw>
                </a:effectLst>
                <a:latin typeface="Times New Roman" panose="02020603050405020304" pitchFamily="18" charset="0"/>
                <a:cs typeface="Vilna" pitchFamily="2" charset="-79"/>
              </a:rPr>
              <a:t>א</a:t>
            </a:r>
            <a:r>
              <a:rPr lang="he-IL" altLang="en-US" sz="5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ֲדוֹן עוֹלָם אֲשֶׁר מָלַךְ</a:t>
            </a:r>
            <a:endParaRPr lang="en-US" altLang="en-US" sz="5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lnSpc>
                <a:spcPct val="90000"/>
              </a:lnSpc>
              <a:spcBef>
                <a:spcPct val="0"/>
              </a:spcBef>
            </a:pPr>
            <a:r>
              <a:rPr lang="en-US" altLang="en-US" sz="3300" i="1" dirty="0">
                <a:effectLst>
                  <a:outerShdw blurRad="38100" dist="38100" dir="2700000" algn="tl">
                    <a:srgbClr val="000000">
                      <a:alpha val="43137"/>
                    </a:srgbClr>
                  </a:outerShdw>
                </a:effectLst>
                <a:latin typeface="Arial Rounded MT Bold" panose="020F0704030504030204" pitchFamily="34" charset="0"/>
              </a:rPr>
              <a:t>Ah-don o-lam a-</a:t>
            </a:r>
            <a:r>
              <a:rPr lang="en-US" altLang="en-US" sz="3300" i="1" dirty="0" err="1">
                <a:effectLst>
                  <a:outerShdw blurRad="38100" dist="38100" dir="2700000" algn="tl">
                    <a:srgbClr val="000000">
                      <a:alpha val="43137"/>
                    </a:srgbClr>
                  </a:outerShdw>
                </a:effectLst>
                <a:latin typeface="Arial Rounded MT Bold" panose="020F0704030504030204" pitchFamily="34" charset="0"/>
              </a:rPr>
              <a:t>sher</a:t>
            </a:r>
            <a:r>
              <a:rPr lang="en-US" altLang="en-US" sz="3300" i="1" dirty="0">
                <a:effectLst>
                  <a:outerShdw blurRad="38100" dist="38100" dir="2700000" algn="tl">
                    <a:srgbClr val="000000">
                      <a:alpha val="43137"/>
                    </a:srgbClr>
                  </a:outerShdw>
                </a:effectLst>
                <a:latin typeface="Arial Rounded MT Bold" panose="020F0704030504030204" pitchFamily="34" charset="0"/>
              </a:rPr>
              <a:t> ma-lakh</a:t>
            </a:r>
          </a:p>
          <a:p>
            <a:pPr>
              <a:lnSpc>
                <a:spcPct val="107000"/>
              </a:lnSpc>
              <a:spcBef>
                <a:spcPts val="0"/>
              </a:spcBef>
              <a:spcAft>
                <a:spcPts val="0"/>
              </a:spcAft>
            </a:pPr>
            <a:r>
              <a:rPr lang="en-US" sz="36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Arial" panose="020B0604020202020204" pitchFamily="34" charset="0"/>
              </a:rPr>
              <a:t>[Master of the universe who reigned]</a:t>
            </a:r>
          </a:p>
          <a:p>
            <a:pPr>
              <a:lnSpc>
                <a:spcPct val="107000"/>
              </a:lnSpc>
              <a:spcBef>
                <a:spcPts val="0"/>
              </a:spcBef>
              <a:spcAft>
                <a:spcPts val="0"/>
              </a:spcAft>
            </a:pPr>
            <a:endParaRPr lang="en-US" sz="2700" dirty="0">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Arial" panose="020B0604020202020204" pitchFamily="34" charset="0"/>
            </a:endParaRPr>
          </a:p>
          <a:p>
            <a:pPr algn="ctr" rtl="1">
              <a:lnSpc>
                <a:spcPct val="90000"/>
              </a:lnSpc>
              <a:spcBef>
                <a:spcPct val="0"/>
              </a:spcBef>
            </a:pPr>
            <a:r>
              <a:rPr lang="he-IL" altLang="en-US" sz="54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בְּטֶֽרֶם כָּל יְצִיר נִבְרָא</a:t>
            </a:r>
            <a:endParaRPr lang="en-US" altLang="en-US" sz="495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algn="ctr">
              <a:lnSpc>
                <a:spcPct val="90000"/>
              </a:lnSpc>
              <a:spcBef>
                <a:spcPct val="0"/>
              </a:spcBef>
            </a:pPr>
            <a:r>
              <a:rPr lang="en-US" altLang="en-US" sz="4950" b="1" dirty="0">
                <a:effectLst>
                  <a:outerShdw blurRad="38100" dist="38100" dir="2700000" algn="tl">
                    <a:srgbClr val="000000">
                      <a:alpha val="43137"/>
                    </a:srgbClr>
                  </a:outerShdw>
                </a:effectLst>
                <a:latin typeface="Times New Roman" panose="02020603050405020304" pitchFamily="18" charset="0"/>
              </a:rPr>
              <a:t> </a:t>
            </a:r>
            <a:r>
              <a:rPr lang="en-US" altLang="en-US" sz="3300" i="1" dirty="0">
                <a:effectLst>
                  <a:outerShdw blurRad="38100" dist="38100" dir="2700000" algn="tl">
                    <a:srgbClr val="000000">
                      <a:alpha val="43137"/>
                    </a:srgbClr>
                  </a:outerShdw>
                </a:effectLst>
                <a:latin typeface="Arial Rounded MT Bold" panose="020F0704030504030204" pitchFamily="34" charset="0"/>
              </a:rPr>
              <a:t>B'te-rem kawl </a:t>
            </a:r>
            <a:r>
              <a:rPr lang="en-US" altLang="en-US" sz="3300" i="1" dirty="0" err="1">
                <a:effectLst>
                  <a:outerShdw blurRad="38100" dist="38100" dir="2700000" algn="tl">
                    <a:srgbClr val="000000">
                      <a:alpha val="43137"/>
                    </a:srgbClr>
                  </a:outerShdw>
                </a:effectLst>
                <a:latin typeface="Arial Rounded MT Bold" panose="020F0704030504030204" pitchFamily="34" charset="0"/>
              </a:rPr>
              <a:t>y'tseer</a:t>
            </a:r>
            <a:r>
              <a:rPr lang="en-US" altLang="en-US" sz="3300" i="1" dirty="0">
                <a:effectLst>
                  <a:outerShdw blurRad="38100" dist="38100" dir="2700000" algn="tl">
                    <a:srgbClr val="000000">
                      <a:alpha val="43137"/>
                    </a:srgbClr>
                  </a:outerShdw>
                </a:effectLst>
                <a:latin typeface="Arial Rounded MT Bold" panose="020F0704030504030204" pitchFamily="34" charset="0"/>
              </a:rPr>
              <a:t> </a:t>
            </a:r>
            <a:r>
              <a:rPr lang="en-US" altLang="en-US" sz="3300" i="1" dirty="0" err="1">
                <a:effectLst>
                  <a:outerShdw blurRad="38100" dist="38100" dir="2700000" algn="tl">
                    <a:srgbClr val="000000">
                      <a:alpha val="43137"/>
                    </a:srgbClr>
                  </a:outerShdw>
                </a:effectLst>
                <a:latin typeface="Arial Rounded MT Bold" panose="020F0704030504030204" pitchFamily="34" charset="0"/>
              </a:rPr>
              <a:t>neev-ra</a:t>
            </a:r>
            <a:endParaRPr lang="en-US" altLang="en-US" sz="3300" i="1" dirty="0">
              <a:effectLst>
                <a:outerShdw blurRad="38100" dist="38100" dir="2700000" algn="tl">
                  <a:srgbClr val="000000">
                    <a:alpha val="43137"/>
                  </a:srgbClr>
                </a:outerShdw>
              </a:effectLst>
              <a:latin typeface="Arial Rounded MT Bold" panose="020F0704030504030204" pitchFamily="34" charset="0"/>
            </a:endParaRPr>
          </a:p>
          <a:p>
            <a:pPr>
              <a:lnSpc>
                <a:spcPct val="107000"/>
              </a:lnSpc>
              <a:spcBef>
                <a:spcPts val="0"/>
              </a:spcBef>
              <a:spcAft>
                <a:spcPts val="0"/>
              </a:spcAft>
            </a:pPr>
            <a:r>
              <a:rPr lang="en-US" sz="3600"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[Before any form was created]</a:t>
            </a:r>
          </a:p>
          <a:p>
            <a:pPr algn="ctr">
              <a:lnSpc>
                <a:spcPct val="90000"/>
              </a:lnSpc>
              <a:spcBef>
                <a:spcPct val="0"/>
              </a:spcBef>
            </a:pPr>
            <a:endParaRPr lang="en-US" altLang="en-US" sz="3300" dirty="0">
              <a:latin typeface="Arial Rounded MT Bold" panose="020F0704030504030204" pitchFamily="34" charset="0"/>
            </a:endParaRPr>
          </a:p>
        </p:txBody>
      </p:sp>
    </p:spTree>
    <p:extLst>
      <p:ext uri="{BB962C8B-B14F-4D97-AF65-F5344CB8AC3E}">
        <p14:creationId xmlns:p14="http://schemas.microsoft.com/office/powerpoint/2010/main" val="2334196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369455-D876-42A4-B21E-14BE9A5B059F}"/>
              </a:ext>
            </a:extLst>
          </p:cNvPr>
          <p:cNvPicPr>
            <a:picLocks noChangeAspect="1"/>
          </p:cNvPicPr>
          <p:nvPr/>
        </p:nvPicPr>
        <p:blipFill rotWithShape="1">
          <a:blip r:embed="rId3"/>
          <a:srcRect t="7865" b="7865"/>
          <a:stretch/>
        </p:blipFill>
        <p:spPr>
          <a:xfrm>
            <a:off x="15" y="7"/>
            <a:ext cx="9143985" cy="5143493"/>
          </a:xfrm>
          <a:prstGeom prst="rect">
            <a:avLst/>
          </a:prstGeom>
        </p:spPr>
      </p:pic>
      <p:sp>
        <p:nvSpPr>
          <p:cNvPr id="2" name="TextBox 1">
            <a:extLst>
              <a:ext uri="{FF2B5EF4-FFF2-40B4-BE49-F238E27FC236}">
                <a16:creationId xmlns:a16="http://schemas.microsoft.com/office/drawing/2014/main" id="{DD37768C-940B-44DA-8EFA-34ED50AEAEBE}"/>
              </a:ext>
            </a:extLst>
          </p:cNvPr>
          <p:cNvSpPr txBox="1"/>
          <p:nvPr/>
        </p:nvSpPr>
        <p:spPr>
          <a:xfrm>
            <a:off x="261688" y="144379"/>
            <a:ext cx="8653712" cy="5139869"/>
          </a:xfrm>
          <a:prstGeom prst="rect">
            <a:avLst/>
          </a:prstGeom>
          <a:noFill/>
        </p:spPr>
        <p:txBody>
          <a:bodyPr wrap="square" rtlCol="0">
            <a:spAutoFit/>
          </a:bodyPr>
          <a:lstStyle/>
          <a:p>
            <a:pPr defTabSz="685800" rtl="1" fontAlgn="auto">
              <a:spcBef>
                <a:spcPts val="0"/>
              </a:spcBef>
              <a:spcAft>
                <a:spcPts val="0"/>
              </a:spcAft>
              <a:defRPr/>
            </a:pPr>
            <a:r>
              <a:rPr lang="he-IL" sz="5400" b="1" cap="all" dirty="0">
                <a:solidFill>
                  <a:srgbClr val="FFFFFF"/>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וְאַחֲרֵי כִּכְלוֹת </a:t>
            </a:r>
            <a:r>
              <a:rPr lang="he-IL" sz="5400" b="1" cap="all" dirty="0" err="1">
                <a:solidFill>
                  <a:srgbClr val="FFFFFF"/>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הַכֹּל</a:t>
            </a:r>
            <a:r>
              <a:rPr lang="he-IL" sz="5400" b="1" cap="all" dirty="0">
                <a:solidFill>
                  <a:srgbClr val="FFFFFF"/>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endParaRPr lang="en-US" sz="5400" b="1" cap="all" dirty="0">
              <a:solidFill>
                <a:srgbClr val="FFFFFF"/>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defTabSz="685800" fontAlgn="auto">
              <a:lnSpc>
                <a:spcPct val="107000"/>
              </a:lnSpc>
              <a:spcBef>
                <a:spcPts val="0"/>
              </a:spcBef>
              <a:spcAft>
                <a:spcPts val="0"/>
              </a:spcAft>
              <a:defRPr/>
            </a:pPr>
            <a:r>
              <a:rPr lang="en-US" sz="3300" i="1" dirty="0">
                <a:solidFill>
                  <a:srgbClr val="FFFFFF"/>
                </a:solidFill>
                <a:effectLst>
                  <a:outerShdw blurRad="38100" dist="38100" dir="2700000" algn="tl">
                    <a:srgbClr val="000000">
                      <a:alpha val="43137"/>
                    </a:srgbClr>
                  </a:outerShdw>
                </a:effectLst>
                <a:cs typeface="+mn-cs"/>
              </a:rPr>
              <a:t>V’akharey kikhlot hakol</a:t>
            </a:r>
            <a:br>
              <a:rPr lang="en-US" sz="3300" dirty="0">
                <a:solidFill>
                  <a:srgbClr val="FFFFFF"/>
                </a:solidFill>
                <a:effectLst>
                  <a:outerShdw blurRad="38100" dist="38100" dir="2700000" algn="tl">
                    <a:srgbClr val="000000">
                      <a:alpha val="43137"/>
                    </a:srgbClr>
                  </a:outerShdw>
                </a:effectLst>
                <a:cs typeface="+mn-cs"/>
              </a:rPr>
            </a:br>
            <a:r>
              <a:rPr lang="en-US" dirty="0">
                <a:solidFill>
                  <a:srgbClr val="FFFFFF"/>
                </a:solidFill>
                <a:effectLst>
                  <a:outerShdw blurRad="38100" dist="38100" dir="2700000" algn="tl">
                    <a:srgbClr val="000000">
                      <a:alpha val="43137"/>
                    </a:srgbClr>
                  </a:outerShdw>
                </a:effectLst>
                <a:cs typeface="Arial" panose="020B0604020202020204" pitchFamily="34" charset="0"/>
              </a:rPr>
              <a:t>[And after all has ceased to be]</a:t>
            </a:r>
          </a:p>
          <a:p>
            <a:pPr defTabSz="685800" fontAlgn="auto">
              <a:lnSpc>
                <a:spcPct val="107000"/>
              </a:lnSpc>
              <a:spcBef>
                <a:spcPts val="0"/>
              </a:spcBef>
              <a:spcAft>
                <a:spcPts val="0"/>
              </a:spcAft>
              <a:defRPr/>
            </a:pPr>
            <a:endParaRPr lang="en-US" sz="1600" dirty="0">
              <a:solidFill>
                <a:srgbClr val="FFFFFF"/>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defTabSz="685800" rtl="1" fontAlgn="auto">
              <a:spcBef>
                <a:spcPts val="0"/>
              </a:spcBef>
              <a:spcAft>
                <a:spcPts val="0"/>
              </a:spcAft>
              <a:defRPr/>
            </a:pPr>
            <a:r>
              <a:rPr lang="he-IL" sz="5400" b="1" cap="all" dirty="0">
                <a:solidFill>
                  <a:srgbClr val="FFFFFF"/>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לְבַדּוֹ יִמְלוֹךְ נוֹרָא.</a:t>
            </a:r>
            <a:endParaRPr lang="en-US" sz="5400" b="1" cap="all" dirty="0">
              <a:solidFill>
                <a:srgbClr val="FFFFFF"/>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defTabSz="685800" fontAlgn="auto">
              <a:spcBef>
                <a:spcPts val="0"/>
              </a:spcBef>
              <a:spcAft>
                <a:spcPts val="0"/>
              </a:spcAft>
              <a:defRPr/>
            </a:pPr>
            <a:r>
              <a:rPr lang="en-US" sz="3300" dirty="0">
                <a:solidFill>
                  <a:srgbClr val="FFFFFF"/>
                </a:solidFill>
                <a:effectLst>
                  <a:outerShdw blurRad="38100" dist="38100" dir="2700000" algn="tl">
                    <a:srgbClr val="000000">
                      <a:alpha val="43137"/>
                    </a:srgbClr>
                  </a:outerShdw>
                </a:effectLst>
                <a:cs typeface="+mn-cs"/>
              </a:rPr>
              <a:t> </a:t>
            </a:r>
            <a:r>
              <a:rPr lang="en-US" sz="3300" i="1" dirty="0" err="1">
                <a:solidFill>
                  <a:srgbClr val="FFFFFF"/>
                </a:solidFill>
                <a:effectLst>
                  <a:outerShdw blurRad="38100" dist="38100" dir="2700000" algn="tl">
                    <a:srgbClr val="000000">
                      <a:alpha val="43137"/>
                    </a:srgbClr>
                  </a:outerShdw>
                </a:effectLst>
                <a:cs typeface="+mn-cs"/>
              </a:rPr>
              <a:t>l'vado</a:t>
            </a:r>
            <a:r>
              <a:rPr lang="en-US" sz="3300" i="1" dirty="0">
                <a:solidFill>
                  <a:srgbClr val="FFFFFF"/>
                </a:solidFill>
                <a:effectLst>
                  <a:outerShdw blurRad="38100" dist="38100" dir="2700000" algn="tl">
                    <a:srgbClr val="000000">
                      <a:alpha val="43137"/>
                    </a:srgbClr>
                  </a:outerShdw>
                </a:effectLst>
                <a:cs typeface="+mn-cs"/>
              </a:rPr>
              <a:t> </a:t>
            </a:r>
            <a:r>
              <a:rPr lang="en-US" sz="3300" i="1" dirty="0" err="1">
                <a:solidFill>
                  <a:srgbClr val="FFFFFF"/>
                </a:solidFill>
                <a:effectLst>
                  <a:outerShdw blurRad="38100" dist="38100" dir="2700000" algn="tl">
                    <a:srgbClr val="000000">
                      <a:alpha val="43137"/>
                    </a:srgbClr>
                  </a:outerShdw>
                </a:effectLst>
                <a:cs typeface="+mn-cs"/>
              </a:rPr>
              <a:t>yimlokh</a:t>
            </a:r>
            <a:r>
              <a:rPr lang="en-US" sz="3300" i="1" dirty="0">
                <a:solidFill>
                  <a:srgbClr val="FFFFFF"/>
                </a:solidFill>
                <a:effectLst>
                  <a:outerShdw blurRad="38100" dist="38100" dir="2700000" algn="tl">
                    <a:srgbClr val="000000">
                      <a:alpha val="43137"/>
                    </a:srgbClr>
                  </a:outerShdw>
                </a:effectLst>
                <a:cs typeface="+mn-cs"/>
              </a:rPr>
              <a:t> </a:t>
            </a:r>
            <a:r>
              <a:rPr lang="en-US" sz="3300" i="1" dirty="0" err="1">
                <a:solidFill>
                  <a:srgbClr val="FFFFFF"/>
                </a:solidFill>
                <a:effectLst>
                  <a:outerShdw blurRad="38100" dist="38100" dir="2700000" algn="tl">
                    <a:srgbClr val="000000">
                      <a:alpha val="43137"/>
                    </a:srgbClr>
                  </a:outerShdw>
                </a:effectLst>
                <a:cs typeface="+mn-cs"/>
              </a:rPr>
              <a:t>nora</a:t>
            </a:r>
            <a:endParaRPr lang="en-US" sz="3300" i="1" dirty="0">
              <a:solidFill>
                <a:srgbClr val="FFFFFF"/>
              </a:solidFill>
              <a:effectLst>
                <a:outerShdw blurRad="38100" dist="38100" dir="2700000" algn="tl">
                  <a:srgbClr val="000000">
                    <a:alpha val="43137"/>
                  </a:srgbClr>
                </a:outerShdw>
              </a:effectLst>
              <a:cs typeface="+mn-cs"/>
            </a:endParaRPr>
          </a:p>
          <a:p>
            <a:pPr defTabSz="685800" fontAlgn="auto">
              <a:spcBef>
                <a:spcPts val="0"/>
              </a:spcBef>
              <a:spcAft>
                <a:spcPts val="0"/>
              </a:spcAft>
              <a:defRPr/>
            </a:pPr>
            <a:r>
              <a:rPr lang="en-US" dirty="0">
                <a:solidFill>
                  <a:srgbClr val="FFFFFF"/>
                </a:solidFill>
                <a:effectLst>
                  <a:outerShdw blurRad="38100" dist="38100" dir="2700000" algn="tl">
                    <a:srgbClr val="000000">
                      <a:alpha val="43137"/>
                    </a:srgbClr>
                  </a:outerShdw>
                </a:effectLst>
                <a:cs typeface="Arial" panose="020B0604020202020204" pitchFamily="34" charset="0"/>
              </a:rPr>
              <a:t>[He alone will reign in awesomeness]</a:t>
            </a:r>
          </a:p>
        </p:txBody>
      </p:sp>
    </p:spTree>
    <p:extLst>
      <p:ext uri="{BB962C8B-B14F-4D97-AF65-F5344CB8AC3E}">
        <p14:creationId xmlns:p14="http://schemas.microsoft.com/office/powerpoint/2010/main" val="126144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369455-D876-42A4-B21E-14BE9A5B059F}"/>
              </a:ext>
            </a:extLst>
          </p:cNvPr>
          <p:cNvPicPr>
            <a:picLocks noChangeAspect="1"/>
          </p:cNvPicPr>
          <p:nvPr/>
        </p:nvPicPr>
        <p:blipFill rotWithShape="1">
          <a:blip r:embed="rId3"/>
          <a:srcRect t="7865" b="7865"/>
          <a:stretch/>
        </p:blipFill>
        <p:spPr>
          <a:xfrm>
            <a:off x="15" y="7"/>
            <a:ext cx="9143985" cy="5143493"/>
          </a:xfrm>
          <a:prstGeom prst="rect">
            <a:avLst/>
          </a:prstGeom>
        </p:spPr>
      </p:pic>
      <p:sp>
        <p:nvSpPr>
          <p:cNvPr id="2" name="TextBox 1">
            <a:extLst>
              <a:ext uri="{FF2B5EF4-FFF2-40B4-BE49-F238E27FC236}">
                <a16:creationId xmlns:a16="http://schemas.microsoft.com/office/drawing/2014/main" id="{0AF5E95D-8183-4017-A715-8B3EAE26F208}"/>
              </a:ext>
            </a:extLst>
          </p:cNvPr>
          <p:cNvSpPr txBox="1"/>
          <p:nvPr/>
        </p:nvSpPr>
        <p:spPr>
          <a:xfrm>
            <a:off x="177455" y="340232"/>
            <a:ext cx="8821646" cy="4485843"/>
          </a:xfrm>
          <a:prstGeom prst="rect">
            <a:avLst/>
          </a:prstGeom>
          <a:noFill/>
        </p:spPr>
        <p:txBody>
          <a:bodyPr wrap="none" rtlCol="0">
            <a:spAutoFit/>
          </a:bodyPr>
          <a:lstStyle/>
          <a:p>
            <a:pPr defTabSz="685800" rtl="1" fontAlgn="auto">
              <a:spcBef>
                <a:spcPts val="0"/>
              </a:spcBef>
              <a:spcAft>
                <a:spcPts val="0"/>
              </a:spcAft>
              <a:defRPr/>
            </a:pPr>
            <a:r>
              <a:rPr lang="he-IL" sz="5400" b="1" cap="all" dirty="0">
                <a:solidFill>
                  <a:srgbClr val="FFFFFF"/>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וְהוּא הָיָה, וְהוּא </a:t>
            </a:r>
            <a:r>
              <a:rPr lang="he-IL" sz="5400" b="1" cap="all" dirty="0" err="1">
                <a:solidFill>
                  <a:srgbClr val="FFFFFF"/>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הוֶֹה</a:t>
            </a:r>
            <a:endParaRPr lang="en-US" sz="5400" b="1" cap="all" dirty="0">
              <a:solidFill>
                <a:srgbClr val="FFFFFF"/>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defTabSz="685800" rtl="1" fontAlgn="auto">
              <a:spcBef>
                <a:spcPts val="0"/>
              </a:spcBef>
              <a:spcAft>
                <a:spcPts val="0"/>
              </a:spcAft>
              <a:defRPr/>
            </a:pPr>
            <a:r>
              <a:rPr lang="en-US" sz="3300" i="1" dirty="0" err="1">
                <a:solidFill>
                  <a:srgbClr val="FFFFFF"/>
                </a:solidFill>
                <a:effectLst>
                  <a:outerShdw blurRad="38100" dist="38100" dir="2700000" algn="tl">
                    <a:srgbClr val="000000">
                      <a:alpha val="43137"/>
                    </a:srgbClr>
                  </a:outerShdw>
                </a:effectLst>
                <a:cs typeface="+mn-cs"/>
              </a:rPr>
              <a:t>V'hu</a:t>
            </a:r>
            <a:r>
              <a:rPr lang="en-US" sz="3300" i="1" dirty="0">
                <a:solidFill>
                  <a:srgbClr val="FFFFFF"/>
                </a:solidFill>
                <a:effectLst>
                  <a:outerShdw blurRad="38100" dist="38100" dir="2700000" algn="tl">
                    <a:srgbClr val="000000">
                      <a:alpha val="43137"/>
                    </a:srgbClr>
                  </a:outerShdw>
                </a:effectLst>
                <a:cs typeface="+mn-cs"/>
              </a:rPr>
              <a:t> </a:t>
            </a:r>
            <a:r>
              <a:rPr lang="en-US" sz="3300" i="1" dirty="0" err="1">
                <a:solidFill>
                  <a:srgbClr val="FFFFFF"/>
                </a:solidFill>
                <a:effectLst>
                  <a:outerShdw blurRad="38100" dist="38100" dir="2700000" algn="tl">
                    <a:srgbClr val="000000">
                      <a:alpha val="43137"/>
                    </a:srgbClr>
                  </a:outerShdw>
                </a:effectLst>
                <a:cs typeface="+mn-cs"/>
              </a:rPr>
              <a:t>haya</a:t>
            </a:r>
            <a:r>
              <a:rPr lang="en-US" sz="3300" i="1" dirty="0">
                <a:solidFill>
                  <a:srgbClr val="FFFFFF"/>
                </a:solidFill>
                <a:effectLst>
                  <a:outerShdw blurRad="38100" dist="38100" dir="2700000" algn="tl">
                    <a:srgbClr val="000000">
                      <a:alpha val="43137"/>
                    </a:srgbClr>
                  </a:outerShdw>
                </a:effectLst>
                <a:cs typeface="+mn-cs"/>
              </a:rPr>
              <a:t>, </a:t>
            </a:r>
            <a:r>
              <a:rPr lang="en-US" sz="3300" i="1" dirty="0" err="1">
                <a:solidFill>
                  <a:srgbClr val="FFFFFF"/>
                </a:solidFill>
                <a:effectLst>
                  <a:outerShdw blurRad="38100" dist="38100" dir="2700000" algn="tl">
                    <a:srgbClr val="000000">
                      <a:alpha val="43137"/>
                    </a:srgbClr>
                  </a:outerShdw>
                </a:effectLst>
                <a:cs typeface="+mn-cs"/>
              </a:rPr>
              <a:t>v'hu</a:t>
            </a:r>
            <a:r>
              <a:rPr lang="en-US" sz="3300" i="1" dirty="0">
                <a:solidFill>
                  <a:srgbClr val="FFFFFF"/>
                </a:solidFill>
                <a:effectLst>
                  <a:outerShdw blurRad="38100" dist="38100" dir="2700000" algn="tl">
                    <a:srgbClr val="000000">
                      <a:alpha val="43137"/>
                    </a:srgbClr>
                  </a:outerShdw>
                </a:effectLst>
                <a:cs typeface="+mn-cs"/>
              </a:rPr>
              <a:t> </a:t>
            </a:r>
            <a:r>
              <a:rPr lang="en-US" sz="3300" i="1" dirty="0" err="1">
                <a:solidFill>
                  <a:srgbClr val="FFFFFF"/>
                </a:solidFill>
                <a:effectLst>
                  <a:outerShdw blurRad="38100" dist="38100" dir="2700000" algn="tl">
                    <a:srgbClr val="000000">
                      <a:alpha val="43137"/>
                    </a:srgbClr>
                  </a:outerShdw>
                </a:effectLst>
                <a:cs typeface="+mn-cs"/>
              </a:rPr>
              <a:t>hoveh</a:t>
            </a:r>
            <a:endParaRPr lang="en-US" sz="3300" i="1" dirty="0">
              <a:solidFill>
                <a:srgbClr val="FFFFFF"/>
              </a:solidFill>
              <a:effectLst>
                <a:outerShdw blurRad="38100" dist="38100" dir="2700000" algn="tl">
                  <a:srgbClr val="000000">
                    <a:alpha val="43137"/>
                  </a:srgbClr>
                </a:outerShdw>
              </a:effectLst>
              <a:cs typeface="+mn-cs"/>
            </a:endParaRPr>
          </a:p>
          <a:p>
            <a:pPr defTabSz="685800" fontAlgn="auto">
              <a:spcBef>
                <a:spcPts val="0"/>
              </a:spcBef>
              <a:spcAft>
                <a:spcPts val="0"/>
              </a:spcAft>
              <a:defRPr/>
            </a:pPr>
            <a:r>
              <a:rPr lang="en-US" dirty="0">
                <a:solidFill>
                  <a:srgbClr val="FFFFFF"/>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[And He was and He is]</a:t>
            </a:r>
          </a:p>
          <a:p>
            <a:pPr defTabSz="685800" fontAlgn="auto">
              <a:spcBef>
                <a:spcPts val="0"/>
              </a:spcBef>
              <a:spcAft>
                <a:spcPts val="0"/>
              </a:spcAft>
              <a:defRPr/>
            </a:pPr>
            <a:endParaRPr lang="he-IL" sz="1800" b="1" cap="all" dirty="0">
              <a:solidFill>
                <a:srgbClr val="FFFFFF"/>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a:p>
            <a:pPr defTabSz="685800" rtl="1" fontAlgn="auto">
              <a:spcBef>
                <a:spcPts val="0"/>
              </a:spcBef>
              <a:spcAft>
                <a:spcPts val="0"/>
              </a:spcAft>
              <a:defRPr/>
            </a:pPr>
            <a:r>
              <a:rPr lang="he-IL" sz="5400" b="1" cap="all" dirty="0">
                <a:solidFill>
                  <a:srgbClr val="FFFFFF"/>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 וְהוּא יִהְיֶה, בְּתִפְאָרָה.</a:t>
            </a:r>
            <a:br>
              <a:rPr lang="en-US" sz="3300" dirty="0">
                <a:solidFill>
                  <a:srgbClr val="FFFFFF"/>
                </a:solidFill>
                <a:effectLst>
                  <a:outerShdw blurRad="38100" dist="38100" dir="2700000" algn="tl">
                    <a:srgbClr val="000000">
                      <a:alpha val="43137"/>
                    </a:srgbClr>
                  </a:outerShdw>
                </a:effectLst>
                <a:cs typeface="+mn-cs"/>
              </a:rPr>
            </a:br>
            <a:r>
              <a:rPr lang="en-US" sz="3300" i="1" dirty="0" err="1">
                <a:solidFill>
                  <a:srgbClr val="FFFFFF"/>
                </a:solidFill>
                <a:effectLst>
                  <a:outerShdw blurRad="38100" dist="38100" dir="2700000" algn="tl">
                    <a:srgbClr val="000000">
                      <a:alpha val="43137"/>
                    </a:srgbClr>
                  </a:outerShdw>
                </a:effectLst>
                <a:cs typeface="+mn-cs"/>
              </a:rPr>
              <a:t>v'hu</a:t>
            </a:r>
            <a:r>
              <a:rPr lang="en-US" sz="3300" i="1" dirty="0">
                <a:solidFill>
                  <a:srgbClr val="FFFFFF"/>
                </a:solidFill>
                <a:effectLst>
                  <a:outerShdw blurRad="38100" dist="38100" dir="2700000" algn="tl">
                    <a:srgbClr val="000000">
                      <a:alpha val="43137"/>
                    </a:srgbClr>
                  </a:outerShdw>
                </a:effectLst>
                <a:cs typeface="+mn-cs"/>
              </a:rPr>
              <a:t> </a:t>
            </a:r>
            <a:r>
              <a:rPr lang="en-US" sz="3300" i="1" dirty="0" err="1">
                <a:solidFill>
                  <a:srgbClr val="FFFFFF"/>
                </a:solidFill>
                <a:effectLst>
                  <a:outerShdw blurRad="38100" dist="38100" dir="2700000" algn="tl">
                    <a:srgbClr val="000000">
                      <a:alpha val="43137"/>
                    </a:srgbClr>
                  </a:outerShdw>
                </a:effectLst>
                <a:cs typeface="+mn-cs"/>
              </a:rPr>
              <a:t>yih'yeh</a:t>
            </a:r>
            <a:r>
              <a:rPr lang="en-US" sz="3300" i="1" dirty="0">
                <a:solidFill>
                  <a:srgbClr val="FFFFFF"/>
                </a:solidFill>
                <a:effectLst>
                  <a:outerShdw blurRad="38100" dist="38100" dir="2700000" algn="tl">
                    <a:srgbClr val="000000">
                      <a:alpha val="43137"/>
                    </a:srgbClr>
                  </a:outerShdw>
                </a:effectLst>
                <a:cs typeface="+mn-cs"/>
              </a:rPr>
              <a:t> </a:t>
            </a:r>
            <a:r>
              <a:rPr lang="en-US" sz="3300" i="1" dirty="0" err="1">
                <a:solidFill>
                  <a:srgbClr val="FFFFFF"/>
                </a:solidFill>
                <a:effectLst>
                  <a:outerShdw blurRad="38100" dist="38100" dir="2700000" algn="tl">
                    <a:srgbClr val="000000">
                      <a:alpha val="43137"/>
                    </a:srgbClr>
                  </a:outerShdw>
                </a:effectLst>
                <a:cs typeface="+mn-cs"/>
              </a:rPr>
              <a:t>b'tifara</a:t>
            </a:r>
            <a:endParaRPr lang="en-US" sz="3300" i="1" dirty="0">
              <a:solidFill>
                <a:srgbClr val="FFFFFF"/>
              </a:solidFill>
              <a:effectLst>
                <a:outerShdw blurRad="38100" dist="38100" dir="2700000" algn="tl">
                  <a:srgbClr val="000000">
                    <a:alpha val="43137"/>
                  </a:srgbClr>
                </a:outerShdw>
              </a:effectLst>
              <a:cs typeface="+mn-cs"/>
            </a:endParaRPr>
          </a:p>
          <a:p>
            <a:pPr defTabSz="685800" fontAlgn="auto">
              <a:spcBef>
                <a:spcPts val="0"/>
              </a:spcBef>
              <a:spcAft>
                <a:spcPts val="0"/>
              </a:spcAft>
              <a:defRPr/>
            </a:pPr>
            <a:r>
              <a:rPr lang="en-US" dirty="0">
                <a:solidFill>
                  <a:srgbClr val="FFFFFF"/>
                </a:solidFill>
                <a:effectLst>
                  <a:outerShdw blurRad="38100" dist="38100" dir="2700000" algn="tl">
                    <a:srgbClr val="000000">
                      <a:alpha val="43137"/>
                    </a:srgbClr>
                  </a:outerShdw>
                </a:effectLst>
                <a:cs typeface="Arial" panose="020B0604020202020204" pitchFamily="34" charset="0"/>
              </a:rPr>
              <a:t>[And shall be eternally in splendor]</a:t>
            </a:r>
          </a:p>
          <a:p>
            <a:pPr algn="l" defTabSz="685800" fontAlgn="auto">
              <a:spcBef>
                <a:spcPts val="0"/>
              </a:spcBef>
              <a:spcAft>
                <a:spcPts val="0"/>
              </a:spcAft>
              <a:defRPr/>
            </a:pPr>
            <a:endParaRPr lang="en-US" sz="1350" dirty="0">
              <a:solidFill>
                <a:srgbClr val="000000"/>
              </a:solidFill>
              <a:effectLst>
                <a:outerShdw blurRad="38100" dist="38100" dir="2700000" algn="tl">
                  <a:srgbClr val="000000">
                    <a:alpha val="43137"/>
                  </a:srgbClr>
                </a:outerShdw>
              </a:effectLst>
              <a:latin typeface="Gill Sans MT" panose="020B0502020104020203"/>
              <a:cs typeface="+mn-cs"/>
            </a:endParaRPr>
          </a:p>
        </p:txBody>
      </p:sp>
    </p:spTree>
    <p:extLst>
      <p:ext uri="{BB962C8B-B14F-4D97-AF65-F5344CB8AC3E}">
        <p14:creationId xmlns:p14="http://schemas.microsoft.com/office/powerpoint/2010/main" val="1439621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a:p>
            <a:pPr algn="l"/>
            <a:endParaRPr lang="en-US" sz="4000" dirty="0"/>
          </a:p>
          <a:p>
            <a:pPr algn="l"/>
            <a:endParaRPr lang="en-US" sz="4000" dirty="0"/>
          </a:p>
          <a:p>
            <a:pPr algn="l"/>
            <a:r>
              <a:rPr lang="he-IL" sz="4000" b="1" dirty="0">
                <a:latin typeface="David" panose="020E0502060401010101" pitchFamily="34" charset="-79"/>
                <a:cs typeface="David" panose="020E0502060401010101" pitchFamily="34" charset="-79"/>
              </a:rPr>
              <a:t> ב</a:t>
            </a:r>
            <a:r>
              <a:rPr lang="en-US" sz="4000" dirty="0">
                <a:cs typeface="David" panose="020E0502060401010101" pitchFamily="34" charset="-79"/>
              </a:rPr>
              <a:t>Ben</a:t>
            </a:r>
            <a:endParaRPr lang="he-IL" sz="4400" b="1" dirty="0">
              <a:latin typeface="David" panose="020E0502060401010101" pitchFamily="34" charset="-79"/>
              <a:cs typeface="David" panose="020E0502060401010101" pitchFamily="34" charset="-79"/>
            </a:endParaRPr>
          </a:p>
          <a:p>
            <a:pPr algn="l"/>
            <a:r>
              <a:rPr lang="he-IL" sz="4400" b="1" dirty="0">
                <a:latin typeface="David" panose="020E0502060401010101" pitchFamily="34" charset="-79"/>
                <a:cs typeface="David" panose="020E0502060401010101" pitchFamily="34" charset="-79"/>
              </a:rPr>
              <a:t>ר</a:t>
            </a:r>
            <a:r>
              <a:rPr lang="en-US" sz="4000" b="1" dirty="0">
                <a:latin typeface="David" panose="020E0502060401010101" pitchFamily="34" charset="-79"/>
                <a:cs typeface="David" panose="020E0502060401010101" pitchFamily="34" charset="-79"/>
              </a:rPr>
              <a:t> </a:t>
            </a:r>
            <a:r>
              <a:rPr lang="en-US" sz="4000" dirty="0">
                <a:cs typeface="David" panose="020E0502060401010101" pitchFamily="34" charset="-79"/>
              </a:rPr>
              <a:t>Ruakh</a:t>
            </a:r>
            <a:endParaRPr lang="he-IL" sz="4000" dirty="0">
              <a:cs typeface="David" panose="020E0502060401010101" pitchFamily="34" charset="-79"/>
            </a:endParaRPr>
          </a:p>
          <a:p>
            <a:pPr algn="l"/>
            <a:r>
              <a:rPr lang="he-IL" sz="4000" b="1" dirty="0">
                <a:latin typeface="David" panose="020E0502060401010101" pitchFamily="34" charset="-79"/>
                <a:cs typeface="David" panose="020E0502060401010101" pitchFamily="34" charset="-79"/>
              </a:rPr>
              <a:t>א</a:t>
            </a:r>
            <a:r>
              <a:rPr lang="en-US" sz="4000" b="1" dirty="0">
                <a:latin typeface="David" panose="020E0502060401010101" pitchFamily="34" charset="-79"/>
                <a:cs typeface="David" panose="020E0502060401010101" pitchFamily="34" charset="-79"/>
              </a:rPr>
              <a:t>   </a:t>
            </a:r>
            <a:r>
              <a:rPr lang="en-US" sz="4000" dirty="0">
                <a:cs typeface="David" panose="020E0502060401010101" pitchFamily="34" charset="-79"/>
              </a:rPr>
              <a:t>Av </a:t>
            </a:r>
          </a:p>
        </p:txBody>
      </p:sp>
      <p:pic>
        <p:nvPicPr>
          <p:cNvPr id="3" name="Picture 2">
            <a:extLst>
              <a:ext uri="{FF2B5EF4-FFF2-40B4-BE49-F238E27FC236}">
                <a16:creationId xmlns:a16="http://schemas.microsoft.com/office/drawing/2014/main" id="{462EB1AA-1425-1E27-9E00-5BED951B6904}"/>
              </a:ext>
            </a:extLst>
          </p:cNvPr>
          <p:cNvPicPr>
            <a:picLocks noChangeAspect="1"/>
          </p:cNvPicPr>
          <p:nvPr/>
        </p:nvPicPr>
        <p:blipFill>
          <a:blip r:embed="rId3"/>
          <a:stretch>
            <a:fillRect/>
          </a:stretch>
        </p:blipFill>
        <p:spPr>
          <a:xfrm>
            <a:off x="2514600" y="335688"/>
            <a:ext cx="3418836" cy="2215408"/>
          </a:xfrm>
          <a:prstGeom prst="rect">
            <a:avLst/>
          </a:prstGeom>
        </p:spPr>
      </p:pic>
    </p:spTree>
    <p:extLst>
      <p:ext uri="{BB962C8B-B14F-4D97-AF65-F5344CB8AC3E}">
        <p14:creationId xmlns:p14="http://schemas.microsoft.com/office/powerpoint/2010/main" val="217873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a:p>
            <a:endParaRPr lang="en-US" sz="4000" dirty="0"/>
          </a:p>
          <a:p>
            <a:r>
              <a:rPr lang="en-US" sz="4000" dirty="0"/>
              <a:t>Angelic Creation corrupted</a:t>
            </a:r>
          </a:p>
          <a:p>
            <a:r>
              <a:rPr lang="en-US" sz="4000" dirty="0"/>
              <a:t>Yeshayahu / Isaiah’s vision</a:t>
            </a:r>
          </a:p>
        </p:txBody>
      </p:sp>
    </p:spTree>
    <p:extLst>
      <p:ext uri="{BB962C8B-B14F-4D97-AF65-F5344CB8AC3E}">
        <p14:creationId xmlns:p14="http://schemas.microsoft.com/office/powerpoint/2010/main" val="479274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Yeshayahu / Is 14.12-14</a:t>
            </a:r>
            <a:r>
              <a:rPr lang="en-US" sz="4000" dirty="0"/>
              <a:t> “How did you come to fall from the heavens, morning star, son of the dawn? How did you come to be cut to the ground, conqueror of nations? </a:t>
            </a:r>
            <a:r>
              <a:rPr lang="en-US" sz="4000" u="sng" dirty="0">
                <a:solidFill>
                  <a:srgbClr val="FFFF00"/>
                </a:solidFill>
              </a:rPr>
              <a:t>You thought to yourself</a:t>
            </a:r>
            <a:r>
              <a:rPr lang="en-US" sz="4000" dirty="0"/>
              <a:t>, ‘I will scale the heavens, I will raise my throne above God’s stars. </a:t>
            </a:r>
            <a:endParaRPr lang="en-US" sz="4000" u="sng" dirty="0">
              <a:solidFill>
                <a:srgbClr val="FFFF00"/>
              </a:solidFill>
            </a:endParaRPr>
          </a:p>
        </p:txBody>
      </p:sp>
    </p:spTree>
    <p:extLst>
      <p:ext uri="{BB962C8B-B14F-4D97-AF65-F5344CB8AC3E}">
        <p14:creationId xmlns:p14="http://schemas.microsoft.com/office/powerpoint/2010/main" val="60235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a:t> </a:t>
            </a:r>
            <a:endParaRPr lang="en-US" sz="4000" dirty="0"/>
          </a:p>
        </p:txBody>
      </p:sp>
      <p:pic>
        <p:nvPicPr>
          <p:cNvPr id="3" name="Picture 2">
            <a:extLst>
              <a:ext uri="{FF2B5EF4-FFF2-40B4-BE49-F238E27FC236}">
                <a16:creationId xmlns:a16="http://schemas.microsoft.com/office/drawing/2014/main" id="{021AD2B5-CE38-9E7D-AA93-0F6C049ACD0A}"/>
              </a:ext>
            </a:extLst>
          </p:cNvPr>
          <p:cNvPicPr>
            <a:picLocks noChangeAspect="1"/>
          </p:cNvPicPr>
          <p:nvPr/>
        </p:nvPicPr>
        <p:blipFill rotWithShape="1">
          <a:blip r:embed="rId3">
            <a:extLst>
              <a:ext uri="{28A0092B-C50C-407E-A947-70E740481C1C}">
                <a14:useLocalDpi xmlns:a14="http://schemas.microsoft.com/office/drawing/2010/main" val="0"/>
              </a:ext>
            </a:extLst>
          </a:blip>
          <a:srcRect l="32222" t="19114" r="5556" b="14778"/>
          <a:stretch/>
        </p:blipFill>
        <p:spPr>
          <a:xfrm rot="5400000">
            <a:off x="4455316" y="521494"/>
            <a:ext cx="5133977" cy="4090989"/>
          </a:xfrm>
          <a:prstGeom prst="rect">
            <a:avLst/>
          </a:prstGeom>
        </p:spPr>
      </p:pic>
      <p:pic>
        <p:nvPicPr>
          <p:cNvPr id="2" name="Picture 1">
            <a:extLst>
              <a:ext uri="{FF2B5EF4-FFF2-40B4-BE49-F238E27FC236}">
                <a16:creationId xmlns:a16="http://schemas.microsoft.com/office/drawing/2014/main" id="{AEF6D79F-5A54-91C0-3402-3E9B25F24F8C}"/>
              </a:ext>
            </a:extLst>
          </p:cNvPr>
          <p:cNvPicPr>
            <a:picLocks noChangeAspect="1"/>
          </p:cNvPicPr>
          <p:nvPr/>
        </p:nvPicPr>
        <p:blipFill rotWithShape="1">
          <a:blip r:embed="rId3">
            <a:extLst>
              <a:ext uri="{28A0092B-C50C-407E-A947-70E740481C1C}">
                <a14:useLocalDpi xmlns:a14="http://schemas.microsoft.com/office/drawing/2010/main" val="0"/>
              </a:ext>
            </a:extLst>
          </a:blip>
          <a:srcRect l="10000" t="13876" r="76007" b="5815"/>
          <a:stretch/>
        </p:blipFill>
        <p:spPr>
          <a:xfrm rot="5400000">
            <a:off x="2131348" y="-2007524"/>
            <a:ext cx="1266828" cy="5453323"/>
          </a:xfrm>
          <a:prstGeom prst="rect">
            <a:avLst/>
          </a:prstGeom>
        </p:spPr>
      </p:pic>
    </p:spTree>
    <p:extLst>
      <p:ext uri="{BB962C8B-B14F-4D97-AF65-F5344CB8AC3E}">
        <p14:creationId xmlns:p14="http://schemas.microsoft.com/office/powerpoint/2010/main" val="4088275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Yeshayahu / Is 14.12-14</a:t>
            </a:r>
            <a:r>
              <a:rPr lang="en-US" sz="4000" dirty="0"/>
              <a:t>  I will sit on the Mount of Assembly far away in the north. I will rise past the tops of the clouds, </a:t>
            </a:r>
            <a:r>
              <a:rPr lang="en-US" sz="4000" u="sng" dirty="0">
                <a:solidFill>
                  <a:srgbClr val="FFFF00"/>
                </a:solidFill>
              </a:rPr>
              <a:t>I will make myself </a:t>
            </a:r>
            <a:r>
              <a:rPr lang="en-US" sz="4000" u="dbl" dirty="0">
                <a:solidFill>
                  <a:srgbClr val="FFFF00"/>
                </a:solidFill>
              </a:rPr>
              <a:t>like</a:t>
            </a:r>
            <a:r>
              <a:rPr lang="en-US" sz="4000" u="sng" dirty="0">
                <a:solidFill>
                  <a:srgbClr val="FFFF00"/>
                </a:solidFill>
              </a:rPr>
              <a:t> the Most High</a:t>
            </a:r>
            <a:r>
              <a:rPr lang="en-US" sz="4000" dirty="0">
                <a:solidFill>
                  <a:srgbClr val="FFFF00"/>
                </a:solidFill>
              </a:rPr>
              <a:t>.’</a:t>
            </a:r>
          </a:p>
        </p:txBody>
      </p:sp>
    </p:spTree>
    <p:extLst>
      <p:ext uri="{BB962C8B-B14F-4D97-AF65-F5344CB8AC3E}">
        <p14:creationId xmlns:p14="http://schemas.microsoft.com/office/powerpoint/2010/main" val="2119080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a:p>
            <a:endParaRPr lang="en-US" sz="4000" dirty="0"/>
          </a:p>
          <a:p>
            <a:r>
              <a:rPr lang="en-US" sz="4000" dirty="0"/>
              <a:t>Angelic Creation corrupted</a:t>
            </a:r>
          </a:p>
          <a:p>
            <a:r>
              <a:rPr lang="en-US" sz="4000" dirty="0" err="1"/>
              <a:t>Ykhezkael</a:t>
            </a:r>
            <a:r>
              <a:rPr lang="en-US" sz="4000" dirty="0"/>
              <a:t> / Ezekiel’s vision</a:t>
            </a:r>
          </a:p>
          <a:p>
            <a:endParaRPr lang="en-US" sz="4000" dirty="0"/>
          </a:p>
        </p:txBody>
      </p:sp>
    </p:spTree>
    <p:extLst>
      <p:ext uri="{BB962C8B-B14F-4D97-AF65-F5344CB8AC3E}">
        <p14:creationId xmlns:p14="http://schemas.microsoft.com/office/powerpoint/2010/main" val="2268280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Yekhezkel</a:t>
            </a:r>
            <a:r>
              <a:rPr lang="en-US" sz="4000" baseline="30000" dirty="0"/>
              <a:t>/</a:t>
            </a:r>
            <a:r>
              <a:rPr lang="en-US" sz="4000" baseline="30000" dirty="0" err="1"/>
              <a:t>Ezek</a:t>
            </a:r>
            <a:r>
              <a:rPr lang="en-US" sz="4000" baseline="30000" dirty="0"/>
              <a:t> 28.1-2  </a:t>
            </a:r>
            <a:r>
              <a:rPr lang="en-US" sz="4000" dirty="0"/>
              <a:t>The word of </a:t>
            </a:r>
            <a:r>
              <a:rPr lang="en-US" sz="4000" cap="small" dirty="0"/>
              <a:t>Adoni</a:t>
            </a:r>
            <a:r>
              <a:rPr lang="en-US" sz="4000" dirty="0"/>
              <a:t> came to me:  “Human being, tell the prince of </a:t>
            </a:r>
            <a:r>
              <a:rPr lang="en-US" sz="4000" dirty="0" err="1"/>
              <a:t>Tzor</a:t>
            </a:r>
            <a:r>
              <a:rPr lang="en-US" sz="4000" dirty="0"/>
              <a:t> that </a:t>
            </a:r>
            <a:r>
              <a:rPr lang="en-US" sz="4000" cap="small" dirty="0"/>
              <a:t>Adoni</a:t>
            </a:r>
            <a:r>
              <a:rPr lang="en-US" sz="4000" dirty="0"/>
              <a:t> Elohim says:  ‘Because you are so proud and have said, “</a:t>
            </a:r>
            <a:r>
              <a:rPr lang="en-US" sz="4000" u="sng" dirty="0">
                <a:solidFill>
                  <a:srgbClr val="FFFF00"/>
                </a:solidFill>
              </a:rPr>
              <a:t>I am a god</a:t>
            </a:r>
            <a:r>
              <a:rPr lang="en-US" sz="4000" dirty="0"/>
              <a:t>; I sit on the throne of God, surrounded by the sea”; yet you are a man, not God,</a:t>
            </a:r>
          </a:p>
          <a:p>
            <a:pPr algn="l"/>
            <a:r>
              <a:rPr lang="en-US" sz="4000" dirty="0"/>
              <a:t>even though </a:t>
            </a:r>
            <a:r>
              <a:rPr lang="en-US" sz="4000" u="sng" dirty="0">
                <a:solidFill>
                  <a:srgbClr val="FFFF00"/>
                </a:solidFill>
              </a:rPr>
              <a:t>you think that you think like God.</a:t>
            </a:r>
          </a:p>
        </p:txBody>
      </p:sp>
    </p:spTree>
    <p:extLst>
      <p:ext uri="{BB962C8B-B14F-4D97-AF65-F5344CB8AC3E}">
        <p14:creationId xmlns:p14="http://schemas.microsoft.com/office/powerpoint/2010/main" val="236796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err="1"/>
              <a:t>Yekhezkel</a:t>
            </a:r>
            <a:r>
              <a:rPr lang="en-US" sz="4000" baseline="30000" dirty="0"/>
              <a:t>/</a:t>
            </a:r>
            <a:r>
              <a:rPr lang="en-US" sz="4000" baseline="30000" dirty="0" err="1"/>
              <a:t>Ezek</a:t>
            </a:r>
            <a:r>
              <a:rPr lang="en-US" sz="4000" baseline="30000" dirty="0"/>
              <a:t> 28.11-15 </a:t>
            </a:r>
            <a:r>
              <a:rPr lang="en-US" sz="4000" dirty="0"/>
              <a:t> The word of </a:t>
            </a:r>
            <a:r>
              <a:rPr lang="en-US" sz="4000" cap="small" dirty="0"/>
              <a:t>Adoni</a:t>
            </a:r>
            <a:r>
              <a:rPr lang="en-US" sz="4000" dirty="0"/>
              <a:t> came to me saying: “Son of man, lift up a lament for the king of Tyre. Say to him, thus says </a:t>
            </a:r>
            <a:r>
              <a:rPr lang="en-US" sz="4000" cap="small" dirty="0"/>
              <a:t>Adoni</a:t>
            </a:r>
            <a:r>
              <a:rPr lang="en-US" sz="4000" dirty="0"/>
              <a:t> Elohim: ‘You were the seal of perfection, full of wisdom and perfect in beauty. You were in Eden, the garden of God. Every precious stone was your covering —</a:t>
            </a:r>
          </a:p>
        </p:txBody>
      </p:sp>
    </p:spTree>
    <p:extLst>
      <p:ext uri="{BB962C8B-B14F-4D97-AF65-F5344CB8AC3E}">
        <p14:creationId xmlns:p14="http://schemas.microsoft.com/office/powerpoint/2010/main" val="1720119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Yekhezkel</a:t>
            </a:r>
            <a:r>
              <a:rPr lang="en-US" sz="4000" baseline="30000" dirty="0"/>
              <a:t>/</a:t>
            </a:r>
            <a:r>
              <a:rPr lang="en-US" sz="4000" baseline="30000" dirty="0" err="1"/>
              <a:t>Ezek</a:t>
            </a:r>
            <a:r>
              <a:rPr lang="en-US" sz="4000" baseline="30000" dirty="0"/>
              <a:t> 28.11-15 </a:t>
            </a:r>
            <a:r>
              <a:rPr lang="en-US" sz="4000" dirty="0"/>
              <a:t> ruby, topaz and diamond, beryl, onyx and jasper, sapphire, turquoise and emerald— your settings and your sockets a workmanship of gold —in the day you were created they were prepared.  You were an anointed guardian </a:t>
            </a:r>
            <a:r>
              <a:rPr lang="en-US" sz="4000" dirty="0" err="1"/>
              <a:t>cheruv</a:t>
            </a:r>
            <a:r>
              <a:rPr lang="en-US" sz="4000" dirty="0"/>
              <a:t>. </a:t>
            </a:r>
          </a:p>
        </p:txBody>
      </p:sp>
    </p:spTree>
    <p:extLst>
      <p:ext uri="{BB962C8B-B14F-4D97-AF65-F5344CB8AC3E}">
        <p14:creationId xmlns:p14="http://schemas.microsoft.com/office/powerpoint/2010/main" val="741565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Yekhezkel</a:t>
            </a:r>
            <a:r>
              <a:rPr lang="en-US" sz="4000" baseline="30000" dirty="0"/>
              <a:t>/</a:t>
            </a:r>
            <a:r>
              <a:rPr lang="en-US" sz="4000" baseline="30000" dirty="0" err="1"/>
              <a:t>Ezek</a:t>
            </a:r>
            <a:r>
              <a:rPr lang="en-US" sz="4000" baseline="30000" dirty="0"/>
              <a:t> 28.11-15 </a:t>
            </a:r>
            <a:r>
              <a:rPr lang="en-US" sz="4000" dirty="0"/>
              <a:t> I placed you on the holy mountain of God. You walked among stones of fire. You were perfect in your ways  from the day that you were created, </a:t>
            </a:r>
            <a:r>
              <a:rPr lang="en-US" sz="4000" u="sng" dirty="0">
                <a:solidFill>
                  <a:srgbClr val="FFFF00"/>
                </a:solidFill>
              </a:rPr>
              <a:t>until unrighteousness was found</a:t>
            </a:r>
          </a:p>
          <a:p>
            <a:pPr algn="l"/>
            <a:r>
              <a:rPr lang="en-US" sz="4000" u="sng" dirty="0">
                <a:solidFill>
                  <a:srgbClr val="FFFF00"/>
                </a:solidFill>
              </a:rPr>
              <a:t> in you</a:t>
            </a:r>
            <a:r>
              <a:rPr lang="en-US" sz="4000" dirty="0"/>
              <a:t>.</a:t>
            </a:r>
          </a:p>
        </p:txBody>
      </p:sp>
    </p:spTree>
    <p:extLst>
      <p:ext uri="{BB962C8B-B14F-4D97-AF65-F5344CB8AC3E}">
        <p14:creationId xmlns:p14="http://schemas.microsoft.com/office/powerpoint/2010/main" val="2332905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Daniel 10.12-13 </a:t>
            </a:r>
            <a:r>
              <a:rPr lang="en-US" sz="4000" dirty="0"/>
              <a:t>He [an unnamed angel] said to me, ‘Don’t be afraid, Daniel! For from the first day that you set your heart to understand and to humble yourself before your God, your words were heard. </a:t>
            </a:r>
            <a:r>
              <a:rPr lang="en-US" sz="4000" u="sng" dirty="0">
                <a:solidFill>
                  <a:srgbClr val="FFFF00"/>
                </a:solidFill>
              </a:rPr>
              <a:t>I have come because of your words.  </a:t>
            </a:r>
          </a:p>
        </p:txBody>
      </p:sp>
    </p:spTree>
    <p:extLst>
      <p:ext uri="{BB962C8B-B14F-4D97-AF65-F5344CB8AC3E}">
        <p14:creationId xmlns:p14="http://schemas.microsoft.com/office/powerpoint/2010/main" val="2260743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Daniel 10.12-13 </a:t>
            </a:r>
            <a:r>
              <a:rPr lang="en-US" sz="4000" dirty="0"/>
              <a:t>However, the </a:t>
            </a:r>
            <a:r>
              <a:rPr lang="en-US" sz="4000" u="sng" dirty="0">
                <a:solidFill>
                  <a:srgbClr val="FFFF00"/>
                </a:solidFill>
              </a:rPr>
              <a:t>prince of the kingdom of Persia resisted me </a:t>
            </a:r>
            <a:r>
              <a:rPr lang="en-US" sz="4000" dirty="0"/>
              <a:t>for days, but look, </a:t>
            </a:r>
            <a:r>
              <a:rPr lang="en-US" sz="4000" u="sng" dirty="0">
                <a:solidFill>
                  <a:srgbClr val="FFFF00"/>
                </a:solidFill>
              </a:rPr>
              <a:t>Michael, one of the chief princes, came to help me </a:t>
            </a:r>
            <a:r>
              <a:rPr lang="en-US" sz="4000" dirty="0"/>
              <a:t>because I had been detained there with the kings of Persia.</a:t>
            </a:r>
          </a:p>
        </p:txBody>
      </p:sp>
    </p:spTree>
    <p:extLst>
      <p:ext uri="{BB962C8B-B14F-4D97-AF65-F5344CB8AC3E}">
        <p14:creationId xmlns:p14="http://schemas.microsoft.com/office/powerpoint/2010/main" val="338933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a:p>
            <a:endParaRPr lang="en-US" sz="4000" dirty="0"/>
          </a:p>
          <a:p>
            <a:r>
              <a:rPr lang="en-US" sz="4000" dirty="0"/>
              <a:t>Human Creation corrupted</a:t>
            </a:r>
          </a:p>
          <a:p>
            <a:endParaRPr lang="en-US" sz="4000" dirty="0"/>
          </a:p>
        </p:txBody>
      </p:sp>
    </p:spTree>
    <p:extLst>
      <p:ext uri="{BB962C8B-B14F-4D97-AF65-F5344CB8AC3E}">
        <p14:creationId xmlns:p14="http://schemas.microsoft.com/office/powerpoint/2010/main" val="2715890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Beresheet</a:t>
            </a:r>
            <a:r>
              <a:rPr lang="en-US" sz="4000" baseline="30000" dirty="0"/>
              <a:t>/Gen 3.4-5</a:t>
            </a:r>
            <a:r>
              <a:rPr lang="en-US" sz="4000" dirty="0"/>
              <a:t> The serpent said to the woman, “It is not true that you will surely die; because God knows that on the day you eat from it, your eyes will be opened, and </a:t>
            </a:r>
            <a:r>
              <a:rPr lang="en-US" sz="4000" u="sng" dirty="0">
                <a:solidFill>
                  <a:srgbClr val="FFFF00"/>
                </a:solidFill>
              </a:rPr>
              <a:t>you will be like God, knowing good and evil</a:t>
            </a:r>
            <a:r>
              <a:rPr lang="en-US" sz="4000" dirty="0"/>
              <a:t>.” </a:t>
            </a:r>
          </a:p>
        </p:txBody>
      </p:sp>
    </p:spTree>
    <p:extLst>
      <p:ext uri="{BB962C8B-B14F-4D97-AF65-F5344CB8AC3E}">
        <p14:creationId xmlns:p14="http://schemas.microsoft.com/office/powerpoint/2010/main" val="152203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a:t> </a:t>
            </a:r>
            <a:endParaRPr lang="en-US" sz="4000" dirty="0"/>
          </a:p>
        </p:txBody>
      </p:sp>
      <p:pic>
        <p:nvPicPr>
          <p:cNvPr id="3" name="Picture 2">
            <a:extLst>
              <a:ext uri="{FF2B5EF4-FFF2-40B4-BE49-F238E27FC236}">
                <a16:creationId xmlns:a16="http://schemas.microsoft.com/office/drawing/2014/main" id="{021AD2B5-CE38-9E7D-AA93-0F6C049ACD0A}"/>
              </a:ext>
            </a:extLst>
          </p:cNvPr>
          <p:cNvPicPr>
            <a:picLocks noChangeAspect="1"/>
          </p:cNvPicPr>
          <p:nvPr/>
        </p:nvPicPr>
        <p:blipFill rotWithShape="1">
          <a:blip r:embed="rId3">
            <a:extLst>
              <a:ext uri="{28A0092B-C50C-407E-A947-70E740481C1C}">
                <a14:useLocalDpi xmlns:a14="http://schemas.microsoft.com/office/drawing/2010/main" val="0"/>
              </a:ext>
            </a:extLst>
          </a:blip>
          <a:srcRect l="32222" t="19114" r="5556" b="14778"/>
          <a:stretch/>
        </p:blipFill>
        <p:spPr>
          <a:xfrm rot="5400000">
            <a:off x="4455316" y="521494"/>
            <a:ext cx="5133977" cy="4090989"/>
          </a:xfrm>
          <a:prstGeom prst="rect">
            <a:avLst/>
          </a:prstGeom>
        </p:spPr>
      </p:pic>
      <p:pic>
        <p:nvPicPr>
          <p:cNvPr id="2" name="Picture 1">
            <a:extLst>
              <a:ext uri="{FF2B5EF4-FFF2-40B4-BE49-F238E27FC236}">
                <a16:creationId xmlns:a16="http://schemas.microsoft.com/office/drawing/2014/main" id="{AEF6D79F-5A54-91C0-3402-3E9B25F24F8C}"/>
              </a:ext>
            </a:extLst>
          </p:cNvPr>
          <p:cNvPicPr>
            <a:picLocks noChangeAspect="1"/>
          </p:cNvPicPr>
          <p:nvPr/>
        </p:nvPicPr>
        <p:blipFill rotWithShape="1">
          <a:blip r:embed="rId3">
            <a:extLst>
              <a:ext uri="{28A0092B-C50C-407E-A947-70E740481C1C}">
                <a14:useLocalDpi xmlns:a14="http://schemas.microsoft.com/office/drawing/2010/main" val="0"/>
              </a:ext>
            </a:extLst>
          </a:blip>
          <a:srcRect l="10000" t="13876" r="67591" b="5815"/>
          <a:stretch/>
        </p:blipFill>
        <p:spPr>
          <a:xfrm rot="5400000">
            <a:off x="1750348" y="-1626524"/>
            <a:ext cx="2028828" cy="5453323"/>
          </a:xfrm>
          <a:prstGeom prst="rect">
            <a:avLst/>
          </a:prstGeom>
        </p:spPr>
      </p:pic>
    </p:spTree>
    <p:extLst>
      <p:ext uri="{BB962C8B-B14F-4D97-AF65-F5344CB8AC3E}">
        <p14:creationId xmlns:p14="http://schemas.microsoft.com/office/powerpoint/2010/main" val="2019220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The issue is the same, </a:t>
            </a:r>
          </a:p>
          <a:p>
            <a:r>
              <a:rPr lang="en-US" sz="4000" dirty="0"/>
              <a:t>submission to G-d, </a:t>
            </a:r>
          </a:p>
          <a:p>
            <a:r>
              <a:rPr lang="en-US" sz="4000" dirty="0"/>
              <a:t>or </a:t>
            </a:r>
          </a:p>
          <a:p>
            <a:r>
              <a:rPr lang="en-US" sz="4000" dirty="0"/>
              <a:t>attempted equality with G-d</a:t>
            </a:r>
          </a:p>
        </p:txBody>
      </p:sp>
    </p:spTree>
    <p:extLst>
      <p:ext uri="{BB962C8B-B14F-4D97-AF65-F5344CB8AC3E}">
        <p14:creationId xmlns:p14="http://schemas.microsoft.com/office/powerpoint/2010/main" val="3556079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p:txBody>
      </p:sp>
      <p:pic>
        <p:nvPicPr>
          <p:cNvPr id="3" name="Picture 2">
            <a:extLst>
              <a:ext uri="{FF2B5EF4-FFF2-40B4-BE49-F238E27FC236}">
                <a16:creationId xmlns:a16="http://schemas.microsoft.com/office/drawing/2014/main" id="{F4FA0A63-44FB-DAA5-395C-04302AAB0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6CB0E313-12F5-2331-A2F1-F2C4DC5633BF}"/>
              </a:ext>
            </a:extLst>
          </p:cNvPr>
          <p:cNvSpPr txBox="1"/>
          <p:nvPr/>
        </p:nvSpPr>
        <p:spPr>
          <a:xfrm>
            <a:off x="304800" y="209550"/>
            <a:ext cx="8610600" cy="4401205"/>
          </a:xfrm>
          <a:prstGeom prst="rect">
            <a:avLst/>
          </a:prstGeom>
          <a:noFill/>
        </p:spPr>
        <p:txBody>
          <a:bodyPr wrap="square" rtlCol="0">
            <a:spAutoFit/>
          </a:bodyPr>
          <a:lstStyle/>
          <a:p>
            <a:pPr marL="461963" indent="-461963" algn="l">
              <a:buFont typeface="+mj-lt"/>
              <a:buAutoNum type="arabicPeriod"/>
              <a:tabLst>
                <a:tab pos="231775" algn="l"/>
              </a:tabLst>
            </a:pPr>
            <a:r>
              <a:rPr lang="en-US" dirty="0">
                <a:effectLst>
                  <a:outerShdw blurRad="38100" dist="38100" dir="2700000" algn="tl">
                    <a:srgbClr val="000000">
                      <a:alpha val="43137"/>
                    </a:srgbClr>
                  </a:outerShdw>
                </a:effectLst>
              </a:rPr>
              <a:t>There is warfare in the </a:t>
            </a:r>
          </a:p>
          <a:p>
            <a:pPr algn="l">
              <a:tabLst>
                <a:tab pos="231775" algn="l"/>
              </a:tabLst>
            </a:pPr>
            <a:r>
              <a:rPr lang="en-US" dirty="0">
                <a:effectLst>
                  <a:outerShdw blurRad="38100" dist="38100" dir="2700000" algn="tl">
                    <a:srgbClr val="000000">
                      <a:alpha val="43137"/>
                    </a:srgbClr>
                  </a:outerShdw>
                </a:effectLst>
              </a:rPr>
              <a:t>    spiritual world.</a:t>
            </a:r>
          </a:p>
          <a:p>
            <a:pPr marL="461963" indent="-461963" algn="l">
              <a:buFont typeface="+mj-lt"/>
              <a:buAutoNum type="arabicPeriod" startAt="2"/>
            </a:pPr>
            <a:r>
              <a:rPr lang="en-US" sz="4000" u="sng" dirty="0">
                <a:solidFill>
                  <a:srgbClr val="FFFF00"/>
                </a:solidFill>
                <a:effectLst>
                  <a:outerShdw blurRad="38100" dist="38100" dir="2700000" algn="tl">
                    <a:srgbClr val="000000">
                      <a:alpha val="43137"/>
                    </a:srgbClr>
                  </a:outerShdw>
                </a:effectLst>
              </a:rPr>
              <a:t>The warfare is about the </a:t>
            </a:r>
          </a:p>
          <a:p>
            <a:pPr algn="l"/>
            <a:r>
              <a:rPr lang="en-US" dirty="0">
                <a:solidFill>
                  <a:srgbClr val="FFFF00"/>
                </a:solidFill>
                <a:effectLst>
                  <a:outerShdw blurRad="38100" dist="38100" dir="2700000" algn="tl">
                    <a:srgbClr val="000000">
                      <a:alpha val="43137"/>
                    </a:srgbClr>
                  </a:outerShdw>
                </a:effectLst>
              </a:rPr>
              <a:t>    </a:t>
            </a:r>
            <a:r>
              <a:rPr lang="en-US" sz="4000" u="sng" dirty="0">
                <a:solidFill>
                  <a:srgbClr val="FFFF00"/>
                </a:solidFill>
                <a:effectLst>
                  <a:outerShdw blurRad="38100" dist="38100" dir="2700000" algn="tl">
                    <a:srgbClr val="000000">
                      <a:alpha val="43137"/>
                    </a:srgbClr>
                  </a:outerShdw>
                </a:effectLst>
              </a:rPr>
              <a:t>challenge to G-d’s righteous </a:t>
            </a:r>
          </a:p>
          <a:p>
            <a:pPr algn="l"/>
            <a:r>
              <a:rPr lang="en-US" sz="4000" dirty="0">
                <a:solidFill>
                  <a:srgbClr val="FFFF00"/>
                </a:solidFill>
                <a:effectLst>
                  <a:outerShdw blurRad="38100" dist="38100" dir="2700000" algn="tl">
                    <a:srgbClr val="000000">
                      <a:alpha val="43137"/>
                    </a:srgbClr>
                  </a:outerShdw>
                </a:effectLst>
              </a:rPr>
              <a:t>    </a:t>
            </a:r>
            <a:r>
              <a:rPr lang="en-US" sz="4000" u="sng" dirty="0">
                <a:solidFill>
                  <a:srgbClr val="FFFF00"/>
                </a:solidFill>
                <a:effectLst>
                  <a:outerShdw blurRad="38100" dist="38100" dir="2700000" algn="tl">
                    <a:srgbClr val="000000">
                      <a:alpha val="43137"/>
                    </a:srgbClr>
                  </a:outerShdw>
                </a:effectLst>
              </a:rPr>
              <a:t>rulership. </a:t>
            </a:r>
          </a:p>
          <a:p>
            <a:pPr marL="509588" indent="-509588" algn="l">
              <a:buFont typeface="+mj-lt"/>
              <a:buAutoNum type="arabicPeriod" startAt="3"/>
            </a:pPr>
            <a:r>
              <a:rPr lang="en-US" sz="4000" dirty="0">
                <a:effectLst>
                  <a:outerShdw blurRad="38100" dist="38100" dir="2700000" algn="tl">
                    <a:srgbClr val="000000">
                      <a:alpha val="43137"/>
                    </a:srgbClr>
                  </a:outerShdw>
                </a:effectLst>
              </a:rPr>
              <a:t>Humanity’s purpose is to </a:t>
            </a:r>
          </a:p>
          <a:p>
            <a:pPr algn="l"/>
            <a:r>
              <a:rPr lang="en-US" dirty="0">
                <a:effectLst>
                  <a:outerShdw blurRad="38100" dist="38100" dir="2700000" algn="tl">
                    <a:srgbClr val="000000">
                      <a:alpha val="43137"/>
                    </a:srgbClr>
                  </a:outerShdw>
                </a:effectLst>
              </a:rPr>
              <a:t>    </a:t>
            </a:r>
            <a:r>
              <a:rPr lang="en-US" sz="4000" dirty="0">
                <a:effectLst>
                  <a:outerShdw blurRad="38100" dist="38100" dir="2700000" algn="tl">
                    <a:srgbClr val="000000">
                      <a:alpha val="43137"/>
                    </a:srgbClr>
                  </a:outerShdw>
                </a:effectLst>
              </a:rPr>
              <a:t>re-establish G-d’s kingdom.</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7216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Claiming and attempting equality with God is the great violation of the fabric of the truth in the universe.</a:t>
            </a:r>
          </a:p>
        </p:txBody>
      </p:sp>
    </p:spTree>
    <p:extLst>
      <p:ext uri="{BB962C8B-B14F-4D97-AF65-F5344CB8AC3E}">
        <p14:creationId xmlns:p14="http://schemas.microsoft.com/office/powerpoint/2010/main" val="3575520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Claiming and attempting equality with God is the </a:t>
            </a:r>
            <a:r>
              <a:rPr lang="en-US" sz="4000" u="sng" dirty="0"/>
              <a:t>great violation</a:t>
            </a:r>
            <a:r>
              <a:rPr lang="en-US" sz="4000" dirty="0"/>
              <a:t> of the fabric of the truth in the universe.</a:t>
            </a:r>
          </a:p>
          <a:p>
            <a:pPr algn="l"/>
            <a:r>
              <a:rPr lang="en-US" sz="4000" dirty="0"/>
              <a:t>How to restore His order justly, without brute violence, is G-d’s great cosmic purpose. </a:t>
            </a:r>
          </a:p>
          <a:p>
            <a:pPr algn="l"/>
            <a:endParaRPr lang="en-US" sz="4000" dirty="0"/>
          </a:p>
        </p:txBody>
      </p:sp>
    </p:spTree>
    <p:extLst>
      <p:ext uri="{BB962C8B-B14F-4D97-AF65-F5344CB8AC3E}">
        <p14:creationId xmlns:p14="http://schemas.microsoft.com/office/powerpoint/2010/main" val="1025864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p:txBody>
      </p:sp>
      <p:pic>
        <p:nvPicPr>
          <p:cNvPr id="3" name="Picture 2">
            <a:extLst>
              <a:ext uri="{FF2B5EF4-FFF2-40B4-BE49-F238E27FC236}">
                <a16:creationId xmlns:a16="http://schemas.microsoft.com/office/drawing/2014/main" id="{F4FA0A63-44FB-DAA5-395C-04302AAB0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2" name="TextBox 1">
            <a:extLst>
              <a:ext uri="{FF2B5EF4-FFF2-40B4-BE49-F238E27FC236}">
                <a16:creationId xmlns:a16="http://schemas.microsoft.com/office/drawing/2014/main" id="{6CB0E313-12F5-2331-A2F1-F2C4DC5633BF}"/>
              </a:ext>
            </a:extLst>
          </p:cNvPr>
          <p:cNvSpPr txBox="1"/>
          <p:nvPr/>
        </p:nvSpPr>
        <p:spPr>
          <a:xfrm>
            <a:off x="304800" y="209550"/>
            <a:ext cx="8610600" cy="4401205"/>
          </a:xfrm>
          <a:prstGeom prst="rect">
            <a:avLst/>
          </a:prstGeom>
          <a:noFill/>
        </p:spPr>
        <p:txBody>
          <a:bodyPr wrap="square" rtlCol="0">
            <a:spAutoFit/>
          </a:bodyPr>
          <a:lstStyle/>
          <a:p>
            <a:pPr marL="461963" indent="-461963" algn="l">
              <a:buFont typeface="+mj-lt"/>
              <a:buAutoNum type="arabicPeriod"/>
              <a:tabLst>
                <a:tab pos="231775" algn="l"/>
              </a:tabLst>
            </a:pPr>
            <a:r>
              <a:rPr lang="en-US" dirty="0">
                <a:effectLst>
                  <a:outerShdw blurRad="38100" dist="38100" dir="2700000" algn="tl">
                    <a:srgbClr val="000000">
                      <a:alpha val="43137"/>
                    </a:srgbClr>
                  </a:outerShdw>
                </a:effectLst>
              </a:rPr>
              <a:t>There is warfare in the </a:t>
            </a:r>
          </a:p>
          <a:p>
            <a:pPr algn="l">
              <a:tabLst>
                <a:tab pos="231775" algn="l"/>
              </a:tabLst>
            </a:pPr>
            <a:r>
              <a:rPr lang="en-US" dirty="0">
                <a:effectLst>
                  <a:outerShdw blurRad="38100" dist="38100" dir="2700000" algn="tl">
                    <a:srgbClr val="000000">
                      <a:alpha val="43137"/>
                    </a:srgbClr>
                  </a:outerShdw>
                </a:effectLst>
              </a:rPr>
              <a:t>    spiritual world.</a:t>
            </a:r>
          </a:p>
          <a:p>
            <a:pPr marL="461963" indent="-461963" algn="l">
              <a:buFont typeface="+mj-lt"/>
              <a:buAutoNum type="arabicPeriod" startAt="2"/>
            </a:pPr>
            <a:r>
              <a:rPr lang="en-US" sz="4000" dirty="0">
                <a:effectLst>
                  <a:outerShdw blurRad="38100" dist="38100" dir="2700000" algn="tl">
                    <a:srgbClr val="000000">
                      <a:alpha val="43137"/>
                    </a:srgbClr>
                  </a:outerShdw>
                </a:effectLst>
              </a:rPr>
              <a:t>The warfare is about the </a:t>
            </a:r>
          </a:p>
          <a:p>
            <a:pPr algn="l"/>
            <a:r>
              <a:rPr lang="en-US" dirty="0">
                <a:effectLst>
                  <a:outerShdw blurRad="38100" dist="38100" dir="2700000" algn="tl">
                    <a:srgbClr val="000000">
                      <a:alpha val="43137"/>
                    </a:srgbClr>
                  </a:outerShdw>
                </a:effectLst>
              </a:rPr>
              <a:t>    </a:t>
            </a:r>
            <a:r>
              <a:rPr lang="en-US" sz="4000" dirty="0">
                <a:effectLst>
                  <a:outerShdw blurRad="38100" dist="38100" dir="2700000" algn="tl">
                    <a:srgbClr val="000000">
                      <a:alpha val="43137"/>
                    </a:srgbClr>
                  </a:outerShdw>
                </a:effectLst>
              </a:rPr>
              <a:t>challenge to G-d’s righteous </a:t>
            </a:r>
          </a:p>
          <a:p>
            <a:pPr algn="l"/>
            <a:r>
              <a:rPr lang="en-US" sz="4000" dirty="0">
                <a:effectLst>
                  <a:outerShdw blurRad="38100" dist="38100" dir="2700000" algn="tl">
                    <a:srgbClr val="000000">
                      <a:alpha val="43137"/>
                    </a:srgbClr>
                  </a:outerShdw>
                </a:effectLst>
              </a:rPr>
              <a:t>    rulership. </a:t>
            </a:r>
          </a:p>
          <a:p>
            <a:pPr marL="509588" indent="-509588" algn="l">
              <a:buFont typeface="+mj-lt"/>
              <a:buAutoNum type="arabicPeriod" startAt="3"/>
            </a:pPr>
            <a:r>
              <a:rPr lang="en-US" sz="4000" u="sng" dirty="0">
                <a:solidFill>
                  <a:srgbClr val="FFFF66"/>
                </a:solidFill>
                <a:effectLst>
                  <a:outerShdw blurRad="38100" dist="38100" dir="2700000" algn="tl">
                    <a:srgbClr val="000000">
                      <a:alpha val="43137"/>
                    </a:srgbClr>
                  </a:outerShdw>
                </a:effectLst>
              </a:rPr>
              <a:t>Humanity’s purpose is to </a:t>
            </a:r>
          </a:p>
          <a:p>
            <a:pPr algn="l"/>
            <a:r>
              <a:rPr lang="en-US" dirty="0">
                <a:solidFill>
                  <a:srgbClr val="FFFF66"/>
                </a:solidFill>
                <a:effectLst>
                  <a:outerShdw blurRad="38100" dist="38100" dir="2700000" algn="tl">
                    <a:srgbClr val="000000">
                      <a:alpha val="43137"/>
                    </a:srgbClr>
                  </a:outerShdw>
                </a:effectLst>
              </a:rPr>
              <a:t>    </a:t>
            </a:r>
            <a:r>
              <a:rPr lang="en-US" sz="4000" u="sng" dirty="0">
                <a:solidFill>
                  <a:srgbClr val="FFFF66"/>
                </a:solidFill>
                <a:effectLst>
                  <a:outerShdw blurRad="38100" dist="38100" dir="2700000" algn="tl">
                    <a:srgbClr val="000000">
                      <a:alpha val="43137"/>
                    </a:srgbClr>
                  </a:outerShdw>
                </a:effectLst>
              </a:rPr>
              <a:t>re-establish G-d’s kingdom</a:t>
            </a:r>
            <a:r>
              <a:rPr lang="en-US" sz="4000"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071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Mankind was created to rebut Lucifer’s claim to be like G-d</a:t>
            </a:r>
          </a:p>
          <a:p>
            <a:r>
              <a:rPr lang="en-US" sz="4000" dirty="0"/>
              <a:t> and to reestablish G-d’s rulership through love.</a:t>
            </a:r>
          </a:p>
          <a:p>
            <a:endParaRPr lang="en-US" sz="4000" dirty="0"/>
          </a:p>
          <a:p>
            <a:endParaRPr lang="en-US" sz="4000" dirty="0"/>
          </a:p>
        </p:txBody>
      </p:sp>
    </p:spTree>
    <p:extLst>
      <p:ext uri="{BB962C8B-B14F-4D97-AF65-F5344CB8AC3E}">
        <p14:creationId xmlns:p14="http://schemas.microsoft.com/office/powerpoint/2010/main" val="1458035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Mankind was created to rebut Lucifer’s claim to be like G-d</a:t>
            </a:r>
          </a:p>
          <a:p>
            <a:r>
              <a:rPr lang="en-US" sz="4000" dirty="0"/>
              <a:t> and to reestablish G-d’s rulership through love.</a:t>
            </a:r>
          </a:p>
          <a:p>
            <a:r>
              <a:rPr lang="en-US" sz="4000" dirty="0"/>
              <a:t>We are intended to show that </a:t>
            </a:r>
            <a:r>
              <a:rPr lang="en-US" sz="4000" u="sng" dirty="0">
                <a:solidFill>
                  <a:srgbClr val="FFFF66"/>
                </a:solidFill>
              </a:rPr>
              <a:t>it is right to serve G-d</a:t>
            </a:r>
            <a:r>
              <a:rPr lang="en-US" sz="4000" dirty="0"/>
              <a:t>, not for any reward, but for G-d Himself. </a:t>
            </a:r>
          </a:p>
          <a:p>
            <a:endParaRPr lang="en-US" sz="4000" dirty="0"/>
          </a:p>
          <a:p>
            <a:endParaRPr lang="en-US" sz="4000" dirty="0"/>
          </a:p>
        </p:txBody>
      </p:sp>
    </p:spTree>
    <p:extLst>
      <p:ext uri="{BB962C8B-B14F-4D97-AF65-F5344CB8AC3E}">
        <p14:creationId xmlns:p14="http://schemas.microsoft.com/office/powerpoint/2010/main" val="1726747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Matt 6.9-10</a:t>
            </a:r>
            <a:r>
              <a:rPr lang="en-US" sz="4000" dirty="0"/>
              <a:t> ‘Our Father in heaven! </a:t>
            </a:r>
            <a:r>
              <a:rPr lang="en-US" sz="4000" baseline="30000" dirty="0">
                <a:solidFill>
                  <a:srgbClr val="00B050"/>
                </a:solidFill>
              </a:rPr>
              <a:t>1</a:t>
            </a:r>
            <a:r>
              <a:rPr lang="en-US" sz="4000" dirty="0"/>
              <a:t>May your Name be kept holy. </a:t>
            </a:r>
            <a:r>
              <a:rPr lang="en-US" sz="4000" baseline="30000" dirty="0">
                <a:solidFill>
                  <a:srgbClr val="00B050"/>
                </a:solidFill>
              </a:rPr>
              <a:t>2</a:t>
            </a:r>
            <a:r>
              <a:rPr lang="en-US" sz="4000" dirty="0"/>
              <a:t>May your Kingdom come, </a:t>
            </a:r>
          </a:p>
          <a:p>
            <a:pPr algn="l"/>
            <a:r>
              <a:rPr lang="en-US" sz="4000" baseline="30000" dirty="0">
                <a:solidFill>
                  <a:srgbClr val="00B050"/>
                </a:solidFill>
              </a:rPr>
              <a:t>3</a:t>
            </a:r>
            <a:r>
              <a:rPr lang="en-US" sz="4000" dirty="0"/>
              <a:t>your will be done on earth as in heaven.</a:t>
            </a:r>
          </a:p>
        </p:txBody>
      </p:sp>
    </p:spTree>
    <p:extLst>
      <p:ext uri="{BB962C8B-B14F-4D97-AF65-F5344CB8AC3E}">
        <p14:creationId xmlns:p14="http://schemas.microsoft.com/office/powerpoint/2010/main" val="41828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baseline="30000" dirty="0"/>
              <a:t>Iyov/Job 1.6-11 </a:t>
            </a:r>
            <a:r>
              <a:rPr lang="en-US" sz="4000" dirty="0"/>
              <a:t>One day the sons of God came to present themselves before </a:t>
            </a:r>
            <a:r>
              <a:rPr lang="en-US" sz="4000" cap="small" dirty="0"/>
              <a:t>Adoni</a:t>
            </a:r>
            <a:r>
              <a:rPr lang="en-US" sz="4000" dirty="0"/>
              <a:t>, and the </a:t>
            </a:r>
            <a:r>
              <a:rPr lang="en-US" sz="4000" dirty="0" err="1"/>
              <a:t>satan</a:t>
            </a:r>
            <a:r>
              <a:rPr lang="en-US" sz="4000" dirty="0"/>
              <a:t> also came with them. </a:t>
            </a:r>
            <a:r>
              <a:rPr lang="en-US" sz="4000" cap="small" dirty="0"/>
              <a:t>Adoni</a:t>
            </a:r>
            <a:r>
              <a:rPr lang="en-US" sz="4000" dirty="0"/>
              <a:t> said to the </a:t>
            </a:r>
            <a:r>
              <a:rPr lang="en-US" sz="4000" dirty="0" err="1"/>
              <a:t>satan</a:t>
            </a:r>
            <a:r>
              <a:rPr lang="en-US" sz="4000" dirty="0"/>
              <a:t>, “Where have you come from?” The </a:t>
            </a:r>
            <a:r>
              <a:rPr lang="en-US" sz="4000" dirty="0" err="1"/>
              <a:t>satan</a:t>
            </a:r>
            <a:r>
              <a:rPr lang="en-US" sz="4000" dirty="0"/>
              <a:t> responded to </a:t>
            </a:r>
            <a:r>
              <a:rPr lang="en-US" sz="4000" cap="small" dirty="0"/>
              <a:t>Adoni</a:t>
            </a:r>
            <a:r>
              <a:rPr lang="en-US" sz="4000" dirty="0"/>
              <a:t> and said, “From roaming the earth and from walking on it.” </a:t>
            </a:r>
            <a:r>
              <a:rPr lang="en-US" sz="4000" cap="small" dirty="0"/>
              <a:t>Adoni</a:t>
            </a:r>
            <a:r>
              <a:rPr lang="en-US" sz="4000" dirty="0"/>
              <a:t> said to the </a:t>
            </a:r>
            <a:r>
              <a:rPr lang="en-US" sz="4000" dirty="0" err="1"/>
              <a:t>satan</a:t>
            </a:r>
            <a:r>
              <a:rPr lang="en-US" sz="4000" dirty="0"/>
              <a:t>, “Did you notice my servant Iyov? </a:t>
            </a:r>
          </a:p>
        </p:txBody>
      </p:sp>
    </p:spTree>
    <p:extLst>
      <p:ext uri="{BB962C8B-B14F-4D97-AF65-F5344CB8AC3E}">
        <p14:creationId xmlns:p14="http://schemas.microsoft.com/office/powerpoint/2010/main" val="3286432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Iyov/Job 1.6-11 </a:t>
            </a:r>
            <a:r>
              <a:rPr lang="en-US" sz="4000" dirty="0"/>
              <a:t>There is no one like him on the earth—a blameless and upright man, who fears God and spurns evil.” Then the </a:t>
            </a:r>
            <a:r>
              <a:rPr lang="en-US" sz="4000" dirty="0" err="1"/>
              <a:t>satan</a:t>
            </a:r>
            <a:r>
              <a:rPr lang="en-US" sz="4000" dirty="0"/>
              <a:t> responded to </a:t>
            </a:r>
            <a:r>
              <a:rPr lang="en-US" sz="4000" cap="small" dirty="0"/>
              <a:t>Adoni</a:t>
            </a:r>
            <a:r>
              <a:rPr lang="en-US" sz="4000" dirty="0"/>
              <a:t>, saying, </a:t>
            </a:r>
            <a:r>
              <a:rPr lang="en-US" sz="4000" u="sng" dirty="0">
                <a:solidFill>
                  <a:srgbClr val="FFFF00"/>
                </a:solidFill>
              </a:rPr>
              <a:t>“Does Iyov fear God for nothing</a:t>
            </a:r>
            <a:r>
              <a:rPr lang="en-US" sz="4000" dirty="0">
                <a:solidFill>
                  <a:srgbClr val="FFFF00"/>
                </a:solidFill>
              </a:rPr>
              <a:t>? </a:t>
            </a:r>
            <a:r>
              <a:rPr lang="en-US" sz="4000" dirty="0"/>
              <a:t> </a:t>
            </a:r>
          </a:p>
        </p:txBody>
      </p:sp>
    </p:spTree>
    <p:extLst>
      <p:ext uri="{BB962C8B-B14F-4D97-AF65-F5344CB8AC3E}">
        <p14:creationId xmlns:p14="http://schemas.microsoft.com/office/powerpoint/2010/main" val="2418573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a:t> </a:t>
            </a:r>
            <a:endParaRPr lang="en-US" sz="4000" dirty="0"/>
          </a:p>
        </p:txBody>
      </p:sp>
      <p:pic>
        <p:nvPicPr>
          <p:cNvPr id="3" name="Picture 2">
            <a:extLst>
              <a:ext uri="{FF2B5EF4-FFF2-40B4-BE49-F238E27FC236}">
                <a16:creationId xmlns:a16="http://schemas.microsoft.com/office/drawing/2014/main" id="{021AD2B5-CE38-9E7D-AA93-0F6C049ACD0A}"/>
              </a:ext>
            </a:extLst>
          </p:cNvPr>
          <p:cNvPicPr>
            <a:picLocks noChangeAspect="1"/>
          </p:cNvPicPr>
          <p:nvPr/>
        </p:nvPicPr>
        <p:blipFill rotWithShape="1">
          <a:blip r:embed="rId3">
            <a:extLst>
              <a:ext uri="{28A0092B-C50C-407E-A947-70E740481C1C}">
                <a14:useLocalDpi xmlns:a14="http://schemas.microsoft.com/office/drawing/2010/main" val="0"/>
              </a:ext>
            </a:extLst>
          </a:blip>
          <a:srcRect l="32222" t="19114" r="5556" b="14778"/>
          <a:stretch/>
        </p:blipFill>
        <p:spPr>
          <a:xfrm rot="5400000">
            <a:off x="4455316" y="521494"/>
            <a:ext cx="5133977" cy="4090989"/>
          </a:xfrm>
          <a:prstGeom prst="rect">
            <a:avLst/>
          </a:prstGeom>
        </p:spPr>
      </p:pic>
      <p:pic>
        <p:nvPicPr>
          <p:cNvPr id="2" name="Picture 1">
            <a:extLst>
              <a:ext uri="{FF2B5EF4-FFF2-40B4-BE49-F238E27FC236}">
                <a16:creationId xmlns:a16="http://schemas.microsoft.com/office/drawing/2014/main" id="{AEF6D79F-5A54-91C0-3402-3E9B25F24F8C}"/>
              </a:ext>
            </a:extLst>
          </p:cNvPr>
          <p:cNvPicPr>
            <a:picLocks noChangeAspect="1"/>
          </p:cNvPicPr>
          <p:nvPr/>
        </p:nvPicPr>
        <p:blipFill rotWithShape="1">
          <a:blip r:embed="rId3">
            <a:extLst>
              <a:ext uri="{28A0092B-C50C-407E-A947-70E740481C1C}">
                <a14:useLocalDpi xmlns:a14="http://schemas.microsoft.com/office/drawing/2010/main" val="0"/>
              </a:ext>
            </a:extLst>
          </a:blip>
          <a:srcRect l="10000" t="13876" r="67591" b="5815"/>
          <a:stretch/>
        </p:blipFill>
        <p:spPr>
          <a:xfrm rot="5400000">
            <a:off x="1750348" y="-1626524"/>
            <a:ext cx="2028828" cy="5453323"/>
          </a:xfrm>
          <a:prstGeom prst="rect">
            <a:avLst/>
          </a:prstGeom>
        </p:spPr>
      </p:pic>
      <p:sp>
        <p:nvSpPr>
          <p:cNvPr id="4" name="TextBox 3">
            <a:extLst>
              <a:ext uri="{FF2B5EF4-FFF2-40B4-BE49-F238E27FC236}">
                <a16:creationId xmlns:a16="http://schemas.microsoft.com/office/drawing/2014/main" id="{ACADE2F0-EFF7-0B19-2AA9-74589C7F1715}"/>
              </a:ext>
            </a:extLst>
          </p:cNvPr>
          <p:cNvSpPr txBox="1"/>
          <p:nvPr/>
        </p:nvSpPr>
        <p:spPr>
          <a:xfrm>
            <a:off x="57150" y="2117794"/>
            <a:ext cx="4824410" cy="2554545"/>
          </a:xfrm>
          <a:prstGeom prst="rect">
            <a:avLst/>
          </a:prstGeom>
          <a:noFill/>
        </p:spPr>
        <p:txBody>
          <a:bodyPr wrap="square" rtlCol="0">
            <a:spAutoFit/>
          </a:bodyPr>
          <a:lstStyle/>
          <a:p>
            <a:r>
              <a:rPr lang="en-US" sz="3200" b="0" i="0" dirty="0">
                <a:effectLst/>
                <a:latin typeface="+mn-lt"/>
              </a:rPr>
              <a:t>The </a:t>
            </a:r>
            <a:r>
              <a:rPr lang="en-US" sz="3200" i="0" dirty="0">
                <a:effectLst/>
                <a:latin typeface="+mn-lt"/>
              </a:rPr>
              <a:t>hertz</a:t>
            </a:r>
            <a:r>
              <a:rPr lang="en-US" sz="3200" b="0" i="0" dirty="0">
                <a:effectLst/>
                <a:latin typeface="+mn-lt"/>
              </a:rPr>
              <a:t> (symbol: </a:t>
            </a:r>
            <a:r>
              <a:rPr lang="en-US" sz="3200" b="1" i="0" dirty="0">
                <a:effectLst/>
                <a:latin typeface="+mn-lt"/>
              </a:rPr>
              <a:t>Hz</a:t>
            </a:r>
            <a:r>
              <a:rPr lang="en-US" sz="3200" b="0" i="0" dirty="0">
                <a:effectLst/>
                <a:latin typeface="+mn-lt"/>
              </a:rPr>
              <a:t>) is the physics unit of </a:t>
            </a:r>
            <a:r>
              <a:rPr lang="en-US" sz="3200" dirty="0">
                <a:latin typeface="+mn-lt"/>
              </a:rPr>
              <a:t>frequency</a:t>
            </a:r>
            <a:r>
              <a:rPr lang="en-US" sz="3200" b="0" i="0" dirty="0">
                <a:effectLst/>
                <a:latin typeface="+mn-lt"/>
              </a:rPr>
              <a:t>, equivalent to one </a:t>
            </a:r>
            <a:r>
              <a:rPr lang="en-US" sz="3200" dirty="0">
                <a:latin typeface="+mn-lt"/>
              </a:rPr>
              <a:t>cycle</a:t>
            </a:r>
            <a:r>
              <a:rPr lang="en-US" sz="3200" b="0" i="0" dirty="0">
                <a:effectLst/>
                <a:latin typeface="+mn-lt"/>
              </a:rPr>
              <a:t> per </a:t>
            </a:r>
            <a:r>
              <a:rPr lang="en-US" sz="3200" dirty="0">
                <a:latin typeface="+mn-lt"/>
              </a:rPr>
              <a:t>second</a:t>
            </a:r>
          </a:p>
        </p:txBody>
      </p:sp>
    </p:spTree>
    <p:extLst>
      <p:ext uri="{BB962C8B-B14F-4D97-AF65-F5344CB8AC3E}">
        <p14:creationId xmlns:p14="http://schemas.microsoft.com/office/powerpoint/2010/main" val="3922272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Iyov/Job 1.6-11 </a:t>
            </a:r>
            <a:r>
              <a:rPr lang="en-US" sz="4000" dirty="0"/>
              <a:t>Have you not made a hedge around him, his household, and everything he has? You have blessed the work of his hands and his possessions have increased in the land. </a:t>
            </a:r>
            <a:r>
              <a:rPr lang="en-US" sz="4000" u="sng" dirty="0">
                <a:solidFill>
                  <a:srgbClr val="FFFF00"/>
                </a:solidFill>
              </a:rPr>
              <a:t>But now, stretch out Your hand and strike everything he has, and he will certainly curse You to Your face!”</a:t>
            </a:r>
          </a:p>
        </p:txBody>
      </p:sp>
    </p:spTree>
    <p:extLst>
      <p:ext uri="{BB962C8B-B14F-4D97-AF65-F5344CB8AC3E}">
        <p14:creationId xmlns:p14="http://schemas.microsoft.com/office/powerpoint/2010/main" val="2210221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So Iyov lost it all, sons, daughters, sheep, camels, oxen, donkeys, servants.  And with split second timing he receive sequential reports of the catastrophic losses.</a:t>
            </a:r>
          </a:p>
        </p:txBody>
      </p:sp>
    </p:spTree>
    <p:extLst>
      <p:ext uri="{BB962C8B-B14F-4D97-AF65-F5344CB8AC3E}">
        <p14:creationId xmlns:p14="http://schemas.microsoft.com/office/powerpoint/2010/main" val="769791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Iyov 2.3-5</a:t>
            </a:r>
            <a:r>
              <a:rPr lang="en-US" sz="4000" dirty="0"/>
              <a:t> </a:t>
            </a:r>
            <a:r>
              <a:rPr lang="en-US" sz="4000" cap="small" dirty="0"/>
              <a:t>Adoni</a:t>
            </a:r>
            <a:r>
              <a:rPr lang="en-US" sz="4000" dirty="0"/>
              <a:t> asked the Adversary, “Did you notice my servant Iyov, that there’s no one like him on earth, a blameless and upright man who fears God and shuns evil, and that he still holds on to his integrity, even though </a:t>
            </a:r>
            <a:r>
              <a:rPr lang="en-US" sz="4000" u="sng" dirty="0">
                <a:solidFill>
                  <a:srgbClr val="FFFF00"/>
                </a:solidFill>
              </a:rPr>
              <a:t>you provoked me against him to destroy him for no reason?”</a:t>
            </a:r>
          </a:p>
        </p:txBody>
      </p:sp>
    </p:spTree>
    <p:extLst>
      <p:ext uri="{BB962C8B-B14F-4D97-AF65-F5344CB8AC3E}">
        <p14:creationId xmlns:p14="http://schemas.microsoft.com/office/powerpoint/2010/main" val="38073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Iyov 2.3-5</a:t>
            </a:r>
            <a:r>
              <a:rPr lang="en-US" sz="4000" dirty="0"/>
              <a:t> The Adversary answered </a:t>
            </a:r>
            <a:r>
              <a:rPr lang="en-US" sz="4000" cap="small" dirty="0"/>
              <a:t>Adoni</a:t>
            </a:r>
            <a:r>
              <a:rPr lang="en-US" sz="4000" dirty="0"/>
              <a:t>, “Skin for skin! A person will give up everything he has to save his life. But </a:t>
            </a:r>
            <a:r>
              <a:rPr lang="en-US" sz="4000" u="sng" dirty="0">
                <a:solidFill>
                  <a:srgbClr val="FFFF00"/>
                </a:solidFill>
              </a:rPr>
              <a:t>if you reach out your hand and touch his flesh and bone, without doubt he’ll curse you to your face!”</a:t>
            </a:r>
          </a:p>
        </p:txBody>
      </p:sp>
    </p:spTree>
    <p:extLst>
      <p:ext uri="{BB962C8B-B14F-4D97-AF65-F5344CB8AC3E}">
        <p14:creationId xmlns:p14="http://schemas.microsoft.com/office/powerpoint/2010/main" val="218106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G-d allowed Iyov to have brutal diseases.</a:t>
            </a:r>
          </a:p>
          <a:p>
            <a:pPr algn="l"/>
            <a:endParaRPr lang="en-US" sz="4000" dirty="0"/>
          </a:p>
          <a:p>
            <a:pPr algn="l"/>
            <a:r>
              <a:rPr lang="en-US" sz="4000" dirty="0"/>
              <a:t>Iyov / Job continued to worship, but in pain and anguish doubted his role…</a:t>
            </a:r>
          </a:p>
        </p:txBody>
      </p:sp>
    </p:spTree>
    <p:extLst>
      <p:ext uri="{BB962C8B-B14F-4D97-AF65-F5344CB8AC3E}">
        <p14:creationId xmlns:p14="http://schemas.microsoft.com/office/powerpoint/2010/main" val="1720526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Iyov 19.19-27 </a:t>
            </a:r>
            <a:r>
              <a:rPr lang="en-US" sz="4000" dirty="0"/>
              <a:t> “My wife can’t stand my breath, I am loathsome to my own family.  Even young children despise me — if I stand up, they start jeering at me.  All my intimate friends abhor me, and those I loved have turned against me. My bones stick to my skin and flesh; I have escaped by the skin of my teeth.</a:t>
            </a:r>
          </a:p>
        </p:txBody>
      </p:sp>
    </p:spTree>
    <p:extLst>
      <p:ext uri="{BB962C8B-B14F-4D97-AF65-F5344CB8AC3E}">
        <p14:creationId xmlns:p14="http://schemas.microsoft.com/office/powerpoint/2010/main" val="3785407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Iyov 19.19-27 </a:t>
            </a:r>
            <a:r>
              <a:rPr lang="en-US" sz="4000" dirty="0"/>
              <a:t>“Pity me, friends of mine, pity me! For the hand of God has struck me!  Must you pursue me as God does, never satisfied with my flesh? </a:t>
            </a:r>
            <a:r>
              <a:rPr lang="en-US" sz="4000" u="sng" dirty="0">
                <a:solidFill>
                  <a:srgbClr val="FFFF00"/>
                </a:solidFill>
              </a:rPr>
              <a:t>I wish my words were written down, that they were inscribed in a scroll, that, engraved with iron and filled with lead, they were cut into rock forever! </a:t>
            </a:r>
          </a:p>
        </p:txBody>
      </p:sp>
    </p:spTree>
    <p:extLst>
      <p:ext uri="{BB962C8B-B14F-4D97-AF65-F5344CB8AC3E}">
        <p14:creationId xmlns:p14="http://schemas.microsoft.com/office/powerpoint/2010/main" val="1199116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And they were indeed written down!  His words were all recorded, and we are reading them now.  And Iyov’s story and words restored the fabric of the universe with every suffering!   Demonstrated that Iyov feared God for nothing, for no reward.</a:t>
            </a:r>
          </a:p>
        </p:txBody>
      </p:sp>
    </p:spTree>
    <p:extLst>
      <p:ext uri="{BB962C8B-B14F-4D97-AF65-F5344CB8AC3E}">
        <p14:creationId xmlns:p14="http://schemas.microsoft.com/office/powerpoint/2010/main" val="338957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Iyov 19.19-27 </a:t>
            </a:r>
            <a:r>
              <a:rPr lang="en-US" sz="4000" dirty="0"/>
              <a:t>“But I know that my Redeemer lives, that in the end he will rise on the dust; so that after my skin has been thus destroyed, then even without my flesh, I will see God. I will see him for myself, my eyes, not someone else’s, will behold him.  My heart grows weak inside me!</a:t>
            </a:r>
          </a:p>
        </p:txBody>
      </p:sp>
    </p:spTree>
    <p:extLst>
      <p:ext uri="{BB962C8B-B14F-4D97-AF65-F5344CB8AC3E}">
        <p14:creationId xmlns:p14="http://schemas.microsoft.com/office/powerpoint/2010/main" val="3912062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It’s the same for us.</a:t>
            </a:r>
          </a:p>
          <a:p>
            <a:pPr algn="l"/>
            <a:r>
              <a:rPr lang="en-US" sz="4000" dirty="0"/>
              <a:t>Our struggles may seem </a:t>
            </a:r>
            <a:r>
              <a:rPr lang="en-US" altLang="en-US" sz="4000" dirty="0"/>
              <a:t>meaningless, useless, purposeless, without comfort, without hope. </a:t>
            </a:r>
            <a:endParaRPr lang="en-US" sz="4000" dirty="0"/>
          </a:p>
        </p:txBody>
      </p:sp>
    </p:spTree>
    <p:extLst>
      <p:ext uri="{BB962C8B-B14F-4D97-AF65-F5344CB8AC3E}">
        <p14:creationId xmlns:p14="http://schemas.microsoft.com/office/powerpoint/2010/main" val="353546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About 30 years ago, the late Lubavitcher Rebbe told a young Netanyahu that “he, Benjamin Netanyahu, will be Israel’s prime minister, who will pass the scepter to the Messiah.” </a:t>
            </a:r>
          </a:p>
        </p:txBody>
      </p:sp>
    </p:spTree>
    <p:extLst>
      <p:ext uri="{BB962C8B-B14F-4D97-AF65-F5344CB8AC3E}">
        <p14:creationId xmlns:p14="http://schemas.microsoft.com/office/powerpoint/2010/main" val="308409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Yet our story is being recorded as the evidence that G-d is righteous and worthy to be served without reward.   </a:t>
            </a:r>
            <a:r>
              <a:rPr lang="en-US" sz="4000" u="dbl" dirty="0">
                <a:solidFill>
                  <a:srgbClr val="FFFF66"/>
                </a:solidFill>
              </a:rPr>
              <a:t>We restore the fabric of the universe with every suffering!</a:t>
            </a:r>
          </a:p>
        </p:txBody>
      </p:sp>
    </p:spTree>
    <p:extLst>
      <p:ext uri="{BB962C8B-B14F-4D97-AF65-F5344CB8AC3E}">
        <p14:creationId xmlns:p14="http://schemas.microsoft.com/office/powerpoint/2010/main" val="592466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Phil 3.10</a:t>
            </a:r>
            <a:r>
              <a:rPr lang="en-US" sz="4000" dirty="0"/>
              <a:t> My aim is to know Him and the power of His resurrection and the sharing of His sufferings, becoming like Him in His death.</a:t>
            </a:r>
          </a:p>
        </p:txBody>
      </p:sp>
    </p:spTree>
    <p:extLst>
      <p:ext uri="{BB962C8B-B14F-4D97-AF65-F5344CB8AC3E}">
        <p14:creationId xmlns:p14="http://schemas.microsoft.com/office/powerpoint/2010/main" val="214295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Eph.2.6-7</a:t>
            </a:r>
            <a:r>
              <a:rPr lang="en-US" sz="4000" dirty="0"/>
              <a:t> G-d raised us up with Him and seated us with Him in the heavenly places in Messiah Yeshua— </a:t>
            </a:r>
            <a:r>
              <a:rPr lang="en-US" sz="4000" u="sng" dirty="0">
                <a:solidFill>
                  <a:srgbClr val="FFFF66"/>
                </a:solidFill>
              </a:rPr>
              <a:t>to exhibit in the </a:t>
            </a:r>
            <a:r>
              <a:rPr lang="he-IL" sz="4400" b="1" i="0" u="sng" strike="noStrike" baseline="0" dirty="0">
                <a:solidFill>
                  <a:srgbClr val="FFFF66"/>
                </a:solidFill>
                <a:latin typeface="David" panose="020E0502060401010101" pitchFamily="34" charset="-79"/>
                <a:cs typeface="David" panose="020E0502060401010101" pitchFamily="34" charset="-79"/>
              </a:rPr>
              <a:t>עוֹלָם הַבָּא</a:t>
            </a:r>
          </a:p>
          <a:p>
            <a:pPr algn="l"/>
            <a:r>
              <a:rPr lang="en-US" sz="4000" i="1" u="sng" dirty="0" err="1">
                <a:solidFill>
                  <a:srgbClr val="FFFF66"/>
                </a:solidFill>
              </a:rPr>
              <a:t>olam</a:t>
            </a:r>
            <a:r>
              <a:rPr lang="en-US" sz="4000" i="1" u="sng" dirty="0">
                <a:solidFill>
                  <a:srgbClr val="FFFF66"/>
                </a:solidFill>
              </a:rPr>
              <a:t> ha-</a:t>
            </a:r>
            <a:r>
              <a:rPr lang="en-US" sz="4000" i="1" u="sng" dirty="0" err="1">
                <a:solidFill>
                  <a:srgbClr val="FFFF66"/>
                </a:solidFill>
              </a:rPr>
              <a:t>ba</a:t>
            </a:r>
            <a:r>
              <a:rPr lang="en-US" sz="4000" u="sng" dirty="0">
                <a:solidFill>
                  <a:srgbClr val="FFFF66"/>
                </a:solidFill>
              </a:rPr>
              <a:t> [the ages to come] the measureless richness of His grace in kindness toward us </a:t>
            </a:r>
            <a:r>
              <a:rPr lang="en-US" sz="4000" dirty="0"/>
              <a:t>in Messiah Yeshua.</a:t>
            </a:r>
          </a:p>
        </p:txBody>
      </p:sp>
    </p:spTree>
    <p:extLst>
      <p:ext uri="{BB962C8B-B14F-4D97-AF65-F5344CB8AC3E}">
        <p14:creationId xmlns:p14="http://schemas.microsoft.com/office/powerpoint/2010/main" val="34989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That’s why we fast.   There is no direct connection between fasting and answers to prayer, or improving a situation.</a:t>
            </a:r>
          </a:p>
          <a:p>
            <a:pPr algn="l"/>
            <a:r>
              <a:rPr lang="en-US" sz="4000" dirty="0"/>
              <a:t>Fasting is entering into the abandonment of control, entering a bit into His death. </a:t>
            </a:r>
          </a:p>
        </p:txBody>
      </p:sp>
    </p:spTree>
    <p:extLst>
      <p:ext uri="{BB962C8B-B14F-4D97-AF65-F5344CB8AC3E}">
        <p14:creationId xmlns:p14="http://schemas.microsoft.com/office/powerpoint/2010/main" val="1374977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Love cannot be mandated or earned.  No AI program for love.</a:t>
            </a:r>
          </a:p>
          <a:p>
            <a:pPr algn="l"/>
            <a:r>
              <a:rPr lang="en-US" sz="4000" dirty="0"/>
              <a:t>Agape or khesed is freely given despite pain.  “Love suffers”</a:t>
            </a:r>
          </a:p>
        </p:txBody>
      </p:sp>
    </p:spTree>
    <p:extLst>
      <p:ext uri="{BB962C8B-B14F-4D97-AF65-F5344CB8AC3E}">
        <p14:creationId xmlns:p14="http://schemas.microsoft.com/office/powerpoint/2010/main" val="28301364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marL="509588" indent="-509588" algn="l">
              <a:buFont typeface="+mj-lt"/>
              <a:buAutoNum type="arabicPeriod"/>
            </a:pPr>
            <a:r>
              <a:rPr lang="en-US" sz="4000" dirty="0"/>
              <a:t>Suffering from moral evils: verbal abuse, </a:t>
            </a:r>
            <a:r>
              <a:rPr lang="en-US" sz="4000"/>
              <a:t>physical abuse, abandonment</a:t>
            </a:r>
            <a:r>
              <a:rPr lang="en-US" sz="4000" dirty="0"/>
              <a:t>, theft, murder, rape, war, genocide.</a:t>
            </a:r>
          </a:p>
          <a:p>
            <a:pPr marL="509588" indent="-509588" algn="l">
              <a:buFont typeface="+mj-lt"/>
              <a:buAutoNum type="arabicPeriod"/>
            </a:pPr>
            <a:r>
              <a:rPr lang="en-US" sz="4000" dirty="0"/>
              <a:t>Suffering from physical events: hurricanes, earthquakes, fires, floods, diseases, accidents.</a:t>
            </a:r>
          </a:p>
        </p:txBody>
      </p:sp>
    </p:spTree>
    <p:extLst>
      <p:ext uri="{BB962C8B-B14F-4D97-AF65-F5344CB8AC3E}">
        <p14:creationId xmlns:p14="http://schemas.microsoft.com/office/powerpoint/2010/main" val="3032099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baseline="30000" dirty="0"/>
              <a:t>Ro 8.28-29</a:t>
            </a:r>
            <a:r>
              <a:rPr lang="en-US" sz="4000" dirty="0"/>
              <a:t> We know that God causes everything to work together for the good of those who love God and are called in accordance with his purpose; because those whom he knew in advance, he also determined in advance would be conformed to the pattern of his Son, so that he might be the firstborn among many brothers.</a:t>
            </a:r>
          </a:p>
        </p:txBody>
      </p:sp>
    </p:spTree>
    <p:extLst>
      <p:ext uri="{BB962C8B-B14F-4D97-AF65-F5344CB8AC3E}">
        <p14:creationId xmlns:p14="http://schemas.microsoft.com/office/powerpoint/2010/main" val="17517952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Yeshayahu / Isaiah 53. </a:t>
            </a:r>
            <a:r>
              <a:rPr lang="en-US" sz="4000" dirty="0"/>
              <a:t>He was not well-formed or especially handsome; we saw him, but his appearance did not attract us.  People despised and avoided him, a man of pains, well acquainted with grief. Like someone from whom people turn their faces, he was despised; we did not value him. </a:t>
            </a:r>
          </a:p>
        </p:txBody>
      </p:sp>
    </p:spTree>
    <p:extLst>
      <p:ext uri="{BB962C8B-B14F-4D97-AF65-F5344CB8AC3E}">
        <p14:creationId xmlns:p14="http://schemas.microsoft.com/office/powerpoint/2010/main" val="849246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Yeshayahu / Isaiah 53. </a:t>
            </a:r>
            <a:r>
              <a:rPr lang="en-US" sz="4000" dirty="0"/>
              <a:t>In fact, it was our diseases he bore, our pains from which he suffered; yet we regarded him as punished, stricken and afflicted by God. But he was wounded because of our crimes, crushed because of our sins; the disciplining that makes us whole fell on him, and by his bruises</a:t>
            </a:r>
          </a:p>
        </p:txBody>
      </p:sp>
    </p:spTree>
    <p:extLst>
      <p:ext uri="{BB962C8B-B14F-4D97-AF65-F5344CB8AC3E}">
        <p14:creationId xmlns:p14="http://schemas.microsoft.com/office/powerpoint/2010/main" val="36661650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Yeshayahu / Isaiah 53. </a:t>
            </a:r>
            <a:r>
              <a:rPr lang="en-US" sz="4000" dirty="0"/>
              <a:t>we are healed.  We all, like sheep, went astray; we turned, each one, to his own way; yet </a:t>
            </a:r>
            <a:r>
              <a:rPr lang="en-US" sz="4000" cap="small" dirty="0"/>
              <a:t>Adoni</a:t>
            </a:r>
            <a:r>
              <a:rPr lang="en-US" sz="4000" dirty="0"/>
              <a:t> laid on him the guilt of all  of us.</a:t>
            </a:r>
          </a:p>
        </p:txBody>
      </p:sp>
    </p:spTree>
    <p:extLst>
      <p:ext uri="{BB962C8B-B14F-4D97-AF65-F5344CB8AC3E}">
        <p14:creationId xmlns:p14="http://schemas.microsoft.com/office/powerpoint/2010/main" val="1882040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538D45F1-AB5E-755E-7965-C83F1389F470}"/>
              </a:ext>
            </a:extLst>
          </p:cNvPr>
          <p:cNvPicPr>
            <a:picLocks noChangeAspect="1"/>
          </p:cNvPicPr>
          <p:nvPr/>
        </p:nvPicPr>
        <p:blipFill>
          <a:blip r:embed="rId3"/>
          <a:stretch>
            <a:fillRect/>
          </a:stretch>
        </p:blipFill>
        <p:spPr>
          <a:xfrm>
            <a:off x="357472" y="0"/>
            <a:ext cx="8429056" cy="5143500"/>
          </a:xfrm>
          <a:prstGeom prst="rect">
            <a:avLst/>
          </a:prstGeom>
        </p:spPr>
      </p:pic>
    </p:spTree>
    <p:extLst>
      <p:ext uri="{BB962C8B-B14F-4D97-AF65-F5344CB8AC3E}">
        <p14:creationId xmlns:p14="http://schemas.microsoft.com/office/powerpoint/2010/main" val="11846291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u="sng" dirty="0">
                <a:solidFill>
                  <a:srgbClr val="FFFF66"/>
                </a:solidFill>
              </a:rPr>
              <a:t>Oliver North describes a lance corporal in Iraq</a:t>
            </a:r>
            <a:r>
              <a:rPr lang="en-US" sz="4000" dirty="0"/>
              <a:t>: Average age, 19 and a half years of age, not old enough to buy a beer. If we’re back here in the States, this youngster would be wearing cutoffs, and Nikes, and we call him a boy, but because he's in war, we call him a soldier, sailor, airman, Marine. </a:t>
            </a:r>
          </a:p>
        </p:txBody>
      </p:sp>
    </p:spTree>
    <p:extLst>
      <p:ext uri="{BB962C8B-B14F-4D97-AF65-F5344CB8AC3E}">
        <p14:creationId xmlns:p14="http://schemas.microsoft.com/office/powerpoint/2010/main" val="1753501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He had a job in high school that he used to buy a car that was on average 10 years of age, used the car to take his high school sweetheart on dates. When he asked her to wait for him when he went off to war, she said she would, but she probably won't. When he gets back, she'll have a new boyfriend. </a:t>
            </a:r>
          </a:p>
        </p:txBody>
      </p:sp>
    </p:spTree>
    <p:extLst>
      <p:ext uri="{BB962C8B-B14F-4D97-AF65-F5344CB8AC3E}">
        <p14:creationId xmlns:p14="http://schemas.microsoft.com/office/powerpoint/2010/main" val="13561526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He'll call him a wimp, and he'll be right, and she will know it. He writes to her about three times a week, actually writes about three letters a week. Two of those letters go to his girl. One of them goes to his mom, although he will never admit to the latter, never admit that he writes to Mom. He's got a short haircut, tight muscles, </a:t>
            </a:r>
          </a:p>
        </p:txBody>
      </p:sp>
    </p:spTree>
    <p:extLst>
      <p:ext uri="{BB962C8B-B14F-4D97-AF65-F5344CB8AC3E}">
        <p14:creationId xmlns:p14="http://schemas.microsoft.com/office/powerpoint/2010/main" val="3276963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85000" lnSpcReduction="10000"/>
          </a:bodyPr>
          <a:lstStyle/>
          <a:p>
            <a:pPr algn="l"/>
            <a:r>
              <a:rPr lang="en-US" sz="4000" dirty="0"/>
              <a:t>wears a four pound Kevlar helmet, 20  pound flak jacket with armor plates, can walk all day in 100 degree heat with a 50 pound pack in his back. He's gone weeks without bathing, but he cleans his weapon every day. He can use his own weapon like it was part of his body, and his body like it was a weapon, and he can use either or both to save a life or take one, because that is his job.</a:t>
            </a:r>
          </a:p>
        </p:txBody>
      </p:sp>
    </p:spTree>
    <p:extLst>
      <p:ext uri="{BB962C8B-B14F-4D97-AF65-F5344CB8AC3E}">
        <p14:creationId xmlns:p14="http://schemas.microsoft.com/office/powerpoint/2010/main" val="2988761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Before he went in the military, this is a guy who couldn't have been bludgeoned into cleaning up his room, doing his laundry, or God knows, washing the dishes. But today he is remarkably self-sufficient. He prepares his own meals, washes and mends his own clothes, digs his own foxhole and latrine, and keeps his canteens full and his feet dry. </a:t>
            </a:r>
          </a:p>
        </p:txBody>
      </p:sp>
    </p:spTree>
    <p:extLst>
      <p:ext uri="{BB962C8B-B14F-4D97-AF65-F5344CB8AC3E}">
        <p14:creationId xmlns:p14="http://schemas.microsoft.com/office/powerpoint/2010/main" val="9101425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dirty="0"/>
              <a:t>The kid who once wouldn't share a candy bar with his little brother today will give his last drop of water to a wounded comrade. He'll give his only ration to a hungry Iraqi kid. And he'll split his ammo with a mate in a firefight because he knows they both need it. </a:t>
            </a:r>
          </a:p>
        </p:txBody>
      </p:sp>
    </p:spTree>
    <p:extLst>
      <p:ext uri="{BB962C8B-B14F-4D97-AF65-F5344CB8AC3E}">
        <p14:creationId xmlns:p14="http://schemas.microsoft.com/office/powerpoint/2010/main" val="31363344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He's a remarkable young guy. He knows that grown men don't cry because that's part of what we've been taught in our culture, but I have seen him weep unashamed over a fallen comrade. I've watched him hold them in their arms as they died. </a:t>
            </a:r>
          </a:p>
        </p:txBody>
      </p:sp>
    </p:spTree>
    <p:extLst>
      <p:ext uri="{BB962C8B-B14F-4D97-AF65-F5344CB8AC3E}">
        <p14:creationId xmlns:p14="http://schemas.microsoft.com/office/powerpoint/2010/main" val="31021460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After one such incident, the corpsman was trying to take the body of his squad leader from a young wounded Marine, squad leader was dead. They take the squad leader's body out of his arms. </a:t>
            </a:r>
          </a:p>
        </p:txBody>
      </p:sp>
    </p:spTree>
    <p:extLst>
      <p:ext uri="{BB962C8B-B14F-4D97-AF65-F5344CB8AC3E}">
        <p14:creationId xmlns:p14="http://schemas.microsoft.com/office/powerpoint/2010/main" val="42255511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Young Lance Corporal stands up, and looks at me, and he says, "You know, Colonel, heroes aren't just defined by how they die, but by how they live.</a:t>
            </a:r>
          </a:p>
        </p:txBody>
      </p:sp>
    </p:spTree>
    <p:extLst>
      <p:ext uri="{BB962C8B-B14F-4D97-AF65-F5344CB8AC3E}">
        <p14:creationId xmlns:p14="http://schemas.microsoft.com/office/powerpoint/2010/main" val="2603247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Why does the soldier live that way?  </a:t>
            </a:r>
          </a:p>
          <a:p>
            <a:pPr algn="l"/>
            <a:r>
              <a:rPr lang="en-US" sz="4000" dirty="0"/>
              <a:t>He’s serving his country.</a:t>
            </a:r>
          </a:p>
          <a:p>
            <a:pPr algn="l"/>
            <a:r>
              <a:rPr lang="en-US" sz="4000" dirty="0"/>
              <a:t>Why do we suffer the things we are called to?</a:t>
            </a:r>
          </a:p>
          <a:p>
            <a:pPr algn="l"/>
            <a:r>
              <a:rPr lang="en-US" sz="4000" dirty="0"/>
              <a:t>We are serving our King Yeshua.  </a:t>
            </a:r>
          </a:p>
        </p:txBody>
      </p:sp>
    </p:spTree>
    <p:extLst>
      <p:ext uri="{BB962C8B-B14F-4D97-AF65-F5344CB8AC3E}">
        <p14:creationId xmlns:p14="http://schemas.microsoft.com/office/powerpoint/2010/main" val="333036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p:txBody>
      </p:sp>
      <p:pic>
        <p:nvPicPr>
          <p:cNvPr id="3" name="Picture 2">
            <a:extLst>
              <a:ext uri="{FF2B5EF4-FFF2-40B4-BE49-F238E27FC236}">
                <a16:creationId xmlns:a16="http://schemas.microsoft.com/office/drawing/2014/main" id="{F4FA0A63-44FB-DAA5-395C-04302AAB0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6" name="TextBox 5">
            <a:extLst>
              <a:ext uri="{FF2B5EF4-FFF2-40B4-BE49-F238E27FC236}">
                <a16:creationId xmlns:a16="http://schemas.microsoft.com/office/drawing/2014/main" id="{4CC28F06-1266-A86B-E2E7-12F664EC159D}"/>
              </a:ext>
            </a:extLst>
          </p:cNvPr>
          <p:cNvSpPr txBox="1"/>
          <p:nvPr/>
        </p:nvSpPr>
        <p:spPr>
          <a:xfrm>
            <a:off x="1053729" y="514350"/>
            <a:ext cx="7036542" cy="1323439"/>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Ephesians 2.6-7 </a:t>
            </a:r>
          </a:p>
          <a:p>
            <a:r>
              <a:rPr lang="en-US" dirty="0">
                <a:effectLst>
                  <a:outerShdw blurRad="38100" dist="38100" dir="2700000" algn="tl">
                    <a:srgbClr val="000000">
                      <a:alpha val="43137"/>
                    </a:srgbClr>
                  </a:outerShdw>
                </a:effectLst>
              </a:rPr>
              <a:t>Showcase Us as His Trophy</a:t>
            </a:r>
          </a:p>
        </p:txBody>
      </p:sp>
    </p:spTree>
    <p:extLst>
      <p:ext uri="{BB962C8B-B14F-4D97-AF65-F5344CB8AC3E}">
        <p14:creationId xmlns:p14="http://schemas.microsoft.com/office/powerpoint/2010/main" val="5301131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Avner Boskey:  </a:t>
            </a:r>
            <a:r>
              <a:rPr lang="en-US" sz="4000" dirty="0"/>
              <a:t>When Hamas slaughtered over 1,400 Israelis, they released an evil spiritual wind over the entire planet. There is no putting this anti-Semitic genie back into its Middle Eastern bottle. We are in a new season.</a:t>
            </a:r>
            <a:endParaRPr lang="en-US" altLang="en-US" sz="4000" dirty="0"/>
          </a:p>
        </p:txBody>
      </p:sp>
    </p:spTree>
    <p:extLst>
      <p:ext uri="{BB962C8B-B14F-4D97-AF65-F5344CB8AC3E}">
        <p14:creationId xmlns:p14="http://schemas.microsoft.com/office/powerpoint/2010/main" val="29608747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McDonald’s Israel said it has donated over 100,000 free meals, worth NIS 5 million (over $1.2 million), to the IDF. </a:t>
            </a:r>
          </a:p>
        </p:txBody>
      </p:sp>
    </p:spTree>
    <p:extLst>
      <p:ext uri="{BB962C8B-B14F-4D97-AF65-F5344CB8AC3E}">
        <p14:creationId xmlns:p14="http://schemas.microsoft.com/office/powerpoint/2010/main" val="3509869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descr="McDonald’s Israel sparks international outrage for giving free food to IDF soldiers">
            <a:extLst>
              <a:ext uri="{FF2B5EF4-FFF2-40B4-BE49-F238E27FC236}">
                <a16:creationId xmlns:a16="http://schemas.microsoft.com/office/drawing/2014/main" id="{A2AF4E37-E3B8-8B15-C284-82437AF54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3990"/>
            <a:ext cx="9067800" cy="483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4023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dirty="0"/>
              <a:t>In response, branches of McDonald’s in Turkey, Lebanon, and Egypt were vandalized, according to photos and videos circulating on social media, and rallies in support of Hamas-controlled Gaza were held outside other McDonald’s restaurants in Malaysia and elsewhere.</a:t>
            </a:r>
          </a:p>
        </p:txBody>
      </p:sp>
    </p:spTree>
    <p:extLst>
      <p:ext uri="{BB962C8B-B14F-4D97-AF65-F5344CB8AC3E}">
        <p14:creationId xmlns:p14="http://schemas.microsoft.com/office/powerpoint/2010/main" val="3774823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85000" lnSpcReduction="10000"/>
          </a:bodyPr>
          <a:lstStyle/>
          <a:p>
            <a:pPr algn="l"/>
            <a:r>
              <a:rPr lang="en-US" sz="4000" dirty="0"/>
              <a:t>As the war today marks one full month of hostilities, Israel is experiencing an unprecedented surge of births, marriage proposals and weddings, despite the war looming over its society. Why is that? We can sum it up in one Aramaic word – </a:t>
            </a:r>
            <a:r>
              <a:rPr lang="en-US" sz="4000" dirty="0" err="1"/>
              <a:t>davka</a:t>
            </a:r>
            <a:r>
              <a:rPr lang="en-US" sz="4000" dirty="0"/>
              <a:t>. Originally meaning “precision” in Hebrew, we use this word to express something that is done in spite of, or specifically because of.</a:t>
            </a:r>
          </a:p>
          <a:p>
            <a:pPr algn="l"/>
            <a:endParaRPr lang="en-US" sz="4000" dirty="0"/>
          </a:p>
        </p:txBody>
      </p:sp>
    </p:spTree>
    <p:extLst>
      <p:ext uri="{BB962C8B-B14F-4D97-AF65-F5344CB8AC3E}">
        <p14:creationId xmlns:p14="http://schemas.microsoft.com/office/powerpoint/2010/main" val="18783900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77500" lnSpcReduction="20000"/>
          </a:bodyPr>
          <a:lstStyle/>
          <a:p>
            <a:pPr algn="l"/>
            <a:r>
              <a:rPr lang="en-US" sz="4000" dirty="0"/>
              <a:t>Hamas wants less Jews in Israel? We will </a:t>
            </a:r>
            <a:r>
              <a:rPr lang="en-US" sz="4000" dirty="0" err="1"/>
              <a:t>davka</a:t>
            </a:r>
            <a:r>
              <a:rPr lang="en-US" sz="4000" dirty="0"/>
              <a:t> create new families and make more babies.</a:t>
            </a:r>
          </a:p>
          <a:p>
            <a:pPr algn="l"/>
            <a:r>
              <a:rPr lang="en-US" sz="4000" dirty="0"/>
              <a:t>Benny Maidan, 25, and Naomi Theodor, 20, had planned to get married in April or May of 2024, and this past September they were looking for a venue within their budget but were unable to find anything. And then the war broke out, Benny was called up to his reserve troop in the Golani Brigade, close to the Lebanese border.</a:t>
            </a:r>
          </a:p>
        </p:txBody>
      </p:sp>
    </p:spTree>
    <p:extLst>
      <p:ext uri="{BB962C8B-B14F-4D97-AF65-F5344CB8AC3E}">
        <p14:creationId xmlns:p14="http://schemas.microsoft.com/office/powerpoint/2010/main" val="7899948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a:extLst>
              <a:ext uri="{FF2B5EF4-FFF2-40B4-BE49-F238E27FC236}">
                <a16:creationId xmlns:a16="http://schemas.microsoft.com/office/drawing/2014/main" id="{547B21CC-87F6-BF3B-92ED-E30267A6C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0"/>
            <a:ext cx="77279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723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2052" name="Picture 4">
            <a:extLst>
              <a:ext uri="{FF2B5EF4-FFF2-40B4-BE49-F238E27FC236}">
                <a16:creationId xmlns:a16="http://schemas.microsoft.com/office/drawing/2014/main" id="{10310E49-1249-9AB4-9075-47F206ACC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0"/>
            <a:ext cx="77343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030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074" name="Picture 2">
            <a:extLst>
              <a:ext uri="{FF2B5EF4-FFF2-40B4-BE49-F238E27FC236}">
                <a16:creationId xmlns:a16="http://schemas.microsoft.com/office/drawing/2014/main" id="{1B88D7C2-26FD-3223-4FDB-852C4582A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0"/>
            <a:ext cx="77343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1159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a:t>	 </a:t>
            </a:r>
            <a:endParaRPr lang="en-US" altLang="en-US" sz="4000" dirty="0"/>
          </a:p>
        </p:txBody>
      </p:sp>
      <p:pic>
        <p:nvPicPr>
          <p:cNvPr id="3" name="Picture 2">
            <a:extLst>
              <a:ext uri="{FF2B5EF4-FFF2-40B4-BE49-F238E27FC236}">
                <a16:creationId xmlns:a16="http://schemas.microsoft.com/office/drawing/2014/main" id="{02C5EE87-DF80-16DC-E599-0FE6613D34A0}"/>
              </a:ext>
            </a:extLst>
          </p:cNvPr>
          <p:cNvPicPr>
            <a:picLocks noChangeAspect="1"/>
          </p:cNvPicPr>
          <p:nvPr/>
        </p:nvPicPr>
        <p:blipFill>
          <a:blip r:embed="rId3"/>
          <a:stretch>
            <a:fillRect/>
          </a:stretch>
        </p:blipFill>
        <p:spPr>
          <a:xfrm>
            <a:off x="926784" y="0"/>
            <a:ext cx="7290432" cy="5143500"/>
          </a:xfrm>
          <a:prstGeom prst="rect">
            <a:avLst/>
          </a:prstGeom>
        </p:spPr>
      </p:pic>
    </p:spTree>
    <p:extLst>
      <p:ext uri="{BB962C8B-B14F-4D97-AF65-F5344CB8AC3E}">
        <p14:creationId xmlns:p14="http://schemas.microsoft.com/office/powerpoint/2010/main" val="360896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Eph.2.6-7</a:t>
            </a:r>
            <a:r>
              <a:rPr lang="en-US" sz="4000" dirty="0"/>
              <a:t> G-d raised us up with Him and seated us with Him in the heavenly places in Messiah Yeshua— to exhibit in the </a:t>
            </a:r>
            <a:r>
              <a:rPr lang="he-IL" sz="4400" b="1" dirty="0">
                <a:latin typeface="David" panose="020E0502060401010101" pitchFamily="34" charset="-79"/>
                <a:cs typeface="David" panose="020E0502060401010101" pitchFamily="34" charset="-79"/>
              </a:rPr>
              <a:t>עוֹלָם הַבָּא</a:t>
            </a:r>
          </a:p>
          <a:p>
            <a:pPr algn="l"/>
            <a:r>
              <a:rPr lang="en-US" sz="4000" i="1" dirty="0" err="1"/>
              <a:t>olam</a:t>
            </a:r>
            <a:r>
              <a:rPr lang="en-US" sz="4000" i="1" dirty="0"/>
              <a:t> ha-</a:t>
            </a:r>
            <a:r>
              <a:rPr lang="en-US" sz="4000" i="1" dirty="0" err="1"/>
              <a:t>ba</a:t>
            </a:r>
            <a:r>
              <a:rPr lang="en-US" sz="4000" i="1" dirty="0"/>
              <a:t>  </a:t>
            </a:r>
            <a:r>
              <a:rPr lang="en-US" sz="4000" dirty="0"/>
              <a:t>[the ages to come] the measureless richness of His grace in kindness toward us in Messiah Yeshua.</a:t>
            </a:r>
          </a:p>
        </p:txBody>
      </p:sp>
    </p:spTree>
    <p:extLst>
      <p:ext uri="{BB962C8B-B14F-4D97-AF65-F5344CB8AC3E}">
        <p14:creationId xmlns:p14="http://schemas.microsoft.com/office/powerpoint/2010/main" val="19227920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Israel's Aliyah and Integration Ministry reported on Tuesday that there is a notable increase of people interested in immigrating to Israel since the Oct. 7 Hamas attack, with the largest numbers of requests from France and North America.</a:t>
            </a:r>
          </a:p>
        </p:txBody>
      </p:sp>
    </p:spTree>
    <p:extLst>
      <p:ext uri="{BB962C8B-B14F-4D97-AF65-F5344CB8AC3E}">
        <p14:creationId xmlns:p14="http://schemas.microsoft.com/office/powerpoint/2010/main" val="13698084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a:extLst>
              <a:ext uri="{FF2B5EF4-FFF2-40B4-BE49-F238E27FC236}">
                <a16:creationId xmlns:a16="http://schemas.microsoft.com/office/drawing/2014/main" id="{101512C2-EB2D-4DB6-9EA6-D6AB43CB3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2166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Of those considering the possibility of moving to Israel, the ministry reported a 149% increase in interest from Jewish French citizens and </a:t>
            </a:r>
            <a:r>
              <a:rPr lang="en-US" sz="4000" dirty="0" err="1"/>
              <a:t>and</a:t>
            </a:r>
            <a:r>
              <a:rPr lang="en-US" sz="4000" dirty="0"/>
              <a:t> an 81% increase from North American Jews.</a:t>
            </a:r>
          </a:p>
        </p:txBody>
      </p:sp>
    </p:spTree>
    <p:extLst>
      <p:ext uri="{BB962C8B-B14F-4D97-AF65-F5344CB8AC3E}">
        <p14:creationId xmlns:p14="http://schemas.microsoft.com/office/powerpoint/2010/main" val="10408730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The pace could even pick up given the current wave of antisemitism sweeping the globe, as evidenced in the near pogrom in Dagestan, Russia on Sunday.</a:t>
            </a:r>
          </a:p>
        </p:txBody>
      </p:sp>
    </p:spTree>
    <p:extLst>
      <p:ext uri="{BB962C8B-B14F-4D97-AF65-F5344CB8AC3E}">
        <p14:creationId xmlns:p14="http://schemas.microsoft.com/office/powerpoint/2010/main" val="15214627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t>
            </a:r>
          </a:p>
        </p:txBody>
      </p:sp>
      <p:pic>
        <p:nvPicPr>
          <p:cNvPr id="1026" name="Picture 2" descr="Young immigrants">
            <a:extLst>
              <a:ext uri="{FF2B5EF4-FFF2-40B4-BE49-F238E27FC236}">
                <a16:creationId xmlns:a16="http://schemas.microsoft.com/office/drawing/2014/main" id="{1F2D6450-D577-0085-081A-AE7160B2F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0"/>
            <a:ext cx="64293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930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Over coming weeks, the International Christian Embassy Jerusalem is supporting Aliyah flights for 111 Jewish youths ages 14 to 18 immigrating from the former Soviet republics. After they complete their study program, they will be eligible to become Israeli citizens and serve in the IDF to defend their new homeland. </a:t>
            </a:r>
          </a:p>
        </p:txBody>
      </p:sp>
    </p:spTree>
    <p:extLst>
      <p:ext uri="{BB962C8B-B14F-4D97-AF65-F5344CB8AC3E}">
        <p14:creationId xmlns:p14="http://schemas.microsoft.com/office/powerpoint/2010/main" val="720683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Aliyah and serve because it’s right, not for gain or comfort.  </a:t>
            </a:r>
          </a:p>
          <a:p>
            <a:pPr algn="l"/>
            <a:r>
              <a:rPr lang="en-US" sz="4000" dirty="0"/>
              <a:t>We serve and love Messiah, with His help, because it’s right, not for gain or comfort. </a:t>
            </a:r>
          </a:p>
        </p:txBody>
      </p:sp>
    </p:spTree>
    <p:extLst>
      <p:ext uri="{BB962C8B-B14F-4D97-AF65-F5344CB8AC3E}">
        <p14:creationId xmlns:p14="http://schemas.microsoft.com/office/powerpoint/2010/main" val="28143614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Eph.2.6-7</a:t>
            </a:r>
            <a:r>
              <a:rPr lang="en-US" sz="4000" dirty="0"/>
              <a:t> G-d raised us up with Him and seated us with Him in the heavenly places in Messiah Yeshua— </a:t>
            </a:r>
            <a:r>
              <a:rPr lang="en-US" sz="4000" u="sng" dirty="0">
                <a:solidFill>
                  <a:srgbClr val="FFFF66"/>
                </a:solidFill>
              </a:rPr>
              <a:t>to exhibit in the </a:t>
            </a:r>
            <a:r>
              <a:rPr lang="he-IL" sz="4400" b="1" i="0" u="sng" strike="noStrike" baseline="0" dirty="0">
                <a:solidFill>
                  <a:srgbClr val="FFFF66"/>
                </a:solidFill>
                <a:latin typeface="David" panose="020E0502060401010101" pitchFamily="34" charset="-79"/>
                <a:cs typeface="David" panose="020E0502060401010101" pitchFamily="34" charset="-79"/>
              </a:rPr>
              <a:t>עוֹלָם הַבָּא</a:t>
            </a:r>
          </a:p>
          <a:p>
            <a:pPr algn="l"/>
            <a:r>
              <a:rPr lang="en-US" sz="4000" i="1" u="sng" dirty="0" err="1">
                <a:solidFill>
                  <a:srgbClr val="FFFF66"/>
                </a:solidFill>
              </a:rPr>
              <a:t>olam</a:t>
            </a:r>
            <a:r>
              <a:rPr lang="en-US" sz="4000" i="1" u="sng" dirty="0">
                <a:solidFill>
                  <a:srgbClr val="FFFF66"/>
                </a:solidFill>
              </a:rPr>
              <a:t> ha-</a:t>
            </a:r>
            <a:r>
              <a:rPr lang="en-US" sz="4000" i="1" u="sng" dirty="0" err="1">
                <a:solidFill>
                  <a:srgbClr val="FFFF66"/>
                </a:solidFill>
              </a:rPr>
              <a:t>ba</a:t>
            </a:r>
            <a:r>
              <a:rPr lang="en-US" sz="4000" u="sng" dirty="0">
                <a:solidFill>
                  <a:srgbClr val="FFFF66"/>
                </a:solidFill>
              </a:rPr>
              <a:t> [the ages to come] the measureless richness of His grace in kindness toward us </a:t>
            </a:r>
            <a:r>
              <a:rPr lang="en-US" sz="4000" dirty="0"/>
              <a:t>in Messiah Yeshua.</a:t>
            </a:r>
          </a:p>
        </p:txBody>
      </p:sp>
    </p:spTree>
    <p:extLst>
      <p:ext uri="{BB962C8B-B14F-4D97-AF65-F5344CB8AC3E}">
        <p14:creationId xmlns:p14="http://schemas.microsoft.com/office/powerpoint/2010/main" val="12801333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Psalm 121  </a:t>
            </a:r>
            <a:r>
              <a:rPr lang="en-US" sz="4000" dirty="0"/>
              <a:t>If I raise my eyes to the hills, from where will my help come?  My help comes from </a:t>
            </a:r>
            <a:r>
              <a:rPr lang="en-US" sz="4000" cap="small" dirty="0"/>
              <a:t>Adoni</a:t>
            </a:r>
            <a:r>
              <a:rPr lang="en-US" sz="4000" dirty="0"/>
              <a:t>, the maker of heaven and earth.  He will not let your foot slip — your guardian is not asleep.  No, the guardian of Isra’el never slumbers or sleeps. </a:t>
            </a:r>
          </a:p>
        </p:txBody>
      </p:sp>
    </p:spTree>
    <p:extLst>
      <p:ext uri="{BB962C8B-B14F-4D97-AF65-F5344CB8AC3E}">
        <p14:creationId xmlns:p14="http://schemas.microsoft.com/office/powerpoint/2010/main" val="12025038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Psalm 121  </a:t>
            </a:r>
            <a:r>
              <a:rPr lang="en-US" sz="4000" cap="small" dirty="0"/>
              <a:t>Adoni</a:t>
            </a:r>
            <a:r>
              <a:rPr lang="en-US" sz="4000" dirty="0"/>
              <a:t> is your guardian; at your right hand </a:t>
            </a:r>
            <a:r>
              <a:rPr lang="en-US" sz="4000" cap="small" dirty="0"/>
              <a:t>Adoni</a:t>
            </a:r>
            <a:r>
              <a:rPr lang="en-US" sz="4000" dirty="0"/>
              <a:t> provides you with shade —  the sun can’t strike you during the day or even the moon at night. </a:t>
            </a:r>
            <a:r>
              <a:rPr lang="en-US" sz="4000" cap="small" dirty="0"/>
              <a:t>Adoni</a:t>
            </a:r>
            <a:r>
              <a:rPr lang="en-US" sz="4000" dirty="0"/>
              <a:t> will guard you against all harm; he will guard your life. </a:t>
            </a:r>
            <a:r>
              <a:rPr lang="en-US" sz="4000" cap="small" dirty="0"/>
              <a:t>Adoni</a:t>
            </a:r>
            <a:r>
              <a:rPr lang="en-US" sz="4000" dirty="0"/>
              <a:t> will guard your coming and going from now on and forever.</a:t>
            </a:r>
          </a:p>
        </p:txBody>
      </p:sp>
    </p:spTree>
    <p:extLst>
      <p:ext uri="{BB962C8B-B14F-4D97-AF65-F5344CB8AC3E}">
        <p14:creationId xmlns:p14="http://schemas.microsoft.com/office/powerpoint/2010/main" val="716803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Eph.2.6-7</a:t>
            </a:r>
            <a:r>
              <a:rPr lang="en-US" sz="4000" dirty="0"/>
              <a:t> G-d raised us up with Him and seated us with Him in the heavenly places in Messiah Yeshua— </a:t>
            </a:r>
            <a:r>
              <a:rPr lang="en-US" sz="4000" u="dbl" dirty="0">
                <a:solidFill>
                  <a:srgbClr val="FFFF66"/>
                </a:solidFill>
              </a:rPr>
              <a:t>to exhibit</a:t>
            </a:r>
            <a:r>
              <a:rPr lang="en-US" sz="4000" u="sng" dirty="0">
                <a:solidFill>
                  <a:srgbClr val="FFFF66"/>
                </a:solidFill>
              </a:rPr>
              <a:t> in the </a:t>
            </a:r>
            <a:r>
              <a:rPr lang="he-IL" sz="4400" b="1" i="0" u="sng" strike="noStrike" baseline="0" dirty="0">
                <a:solidFill>
                  <a:srgbClr val="FFFF66"/>
                </a:solidFill>
                <a:latin typeface="David" panose="020E0502060401010101" pitchFamily="34" charset="-79"/>
                <a:cs typeface="David" panose="020E0502060401010101" pitchFamily="34" charset="-79"/>
              </a:rPr>
              <a:t>עוֹלָם הַבָּא</a:t>
            </a:r>
          </a:p>
          <a:p>
            <a:pPr algn="l"/>
            <a:r>
              <a:rPr lang="en-US" sz="4000" i="1" u="sng" dirty="0" err="1">
                <a:solidFill>
                  <a:srgbClr val="FFFF66"/>
                </a:solidFill>
              </a:rPr>
              <a:t>olam</a:t>
            </a:r>
            <a:r>
              <a:rPr lang="en-US" sz="4000" i="1" u="sng" dirty="0">
                <a:solidFill>
                  <a:srgbClr val="FFFF66"/>
                </a:solidFill>
              </a:rPr>
              <a:t> ha-</a:t>
            </a:r>
            <a:r>
              <a:rPr lang="en-US" sz="4000" i="1" u="sng" dirty="0" err="1">
                <a:solidFill>
                  <a:srgbClr val="FFFF66"/>
                </a:solidFill>
              </a:rPr>
              <a:t>ba</a:t>
            </a:r>
            <a:r>
              <a:rPr lang="en-US" sz="4000" u="sng" dirty="0">
                <a:solidFill>
                  <a:srgbClr val="FFFF66"/>
                </a:solidFill>
              </a:rPr>
              <a:t> [the ages to come] the measureless richness of His grace in kindness </a:t>
            </a:r>
            <a:r>
              <a:rPr lang="en-US" sz="4000" u="dbl" dirty="0">
                <a:solidFill>
                  <a:srgbClr val="FFFF66"/>
                </a:solidFill>
              </a:rPr>
              <a:t>toward us</a:t>
            </a:r>
            <a:r>
              <a:rPr lang="en-US" sz="4000" u="sng" dirty="0">
                <a:solidFill>
                  <a:srgbClr val="FFFF66"/>
                </a:solidFill>
              </a:rPr>
              <a:t> in Messiah Yeshua.</a:t>
            </a:r>
          </a:p>
        </p:txBody>
      </p:sp>
    </p:spTree>
    <p:extLst>
      <p:ext uri="{BB962C8B-B14F-4D97-AF65-F5344CB8AC3E}">
        <p14:creationId xmlns:p14="http://schemas.microsoft.com/office/powerpoint/2010/main" val="3098507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272162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152711981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210500</TotalTime>
  <Words>5942</Words>
  <Application>Microsoft Office PowerPoint</Application>
  <PresentationFormat>On-screen Show (16:9)</PresentationFormat>
  <Paragraphs>527</Paragraphs>
  <Slides>91</Slides>
  <Notes>91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91</vt:i4>
      </vt:variant>
    </vt:vector>
  </HeadingPairs>
  <TitlesOfParts>
    <vt:vector size="99" baseType="lpstr">
      <vt:lpstr>aktiv-grotesk</vt:lpstr>
      <vt:lpstr>Arial</vt:lpstr>
      <vt:lpstr>Arial Rounded MT Bold</vt:lpstr>
      <vt:lpstr>David</vt:lpstr>
      <vt:lpstr>Gill Sans MT</vt:lpstr>
      <vt:lpstr>Helvetica</vt:lpstr>
      <vt:lpstr>Times New Roman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4992</cp:revision>
  <dcterms:created xsi:type="dcterms:W3CDTF">2006-04-21T19:34:43Z</dcterms:created>
  <dcterms:modified xsi:type="dcterms:W3CDTF">2023-11-11T14:46:34Z</dcterms:modified>
</cp:coreProperties>
</file>