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39" r:id="rId3"/>
  </p:sldMasterIdLst>
  <p:notesMasterIdLst>
    <p:notesMasterId r:id="rId102"/>
  </p:notesMasterIdLst>
  <p:handoutMasterIdLst>
    <p:handoutMasterId r:id="rId103"/>
  </p:handoutMasterIdLst>
  <p:sldIdLst>
    <p:sldId id="64948" r:id="rId4"/>
    <p:sldId id="64946" r:id="rId5"/>
    <p:sldId id="64911" r:id="rId6"/>
    <p:sldId id="64914" r:id="rId7"/>
    <p:sldId id="64913" r:id="rId8"/>
    <p:sldId id="64922" r:id="rId9"/>
    <p:sldId id="64923" r:id="rId10"/>
    <p:sldId id="64924" r:id="rId11"/>
    <p:sldId id="64925" r:id="rId12"/>
    <p:sldId id="64926" r:id="rId13"/>
    <p:sldId id="64871" r:id="rId14"/>
    <p:sldId id="64927" r:id="rId15"/>
    <p:sldId id="64950" r:id="rId16"/>
    <p:sldId id="64916" r:id="rId17"/>
    <p:sldId id="64917" r:id="rId18"/>
    <p:sldId id="64918" r:id="rId19"/>
    <p:sldId id="64880" r:id="rId20"/>
    <p:sldId id="64919" r:id="rId21"/>
    <p:sldId id="64920" r:id="rId22"/>
    <p:sldId id="64932" r:id="rId23"/>
    <p:sldId id="64951" r:id="rId24"/>
    <p:sldId id="64952" r:id="rId25"/>
    <p:sldId id="65008" r:id="rId26"/>
    <p:sldId id="64985" r:id="rId27"/>
    <p:sldId id="64875" r:id="rId28"/>
    <p:sldId id="64933" r:id="rId29"/>
    <p:sldId id="64876" r:id="rId30"/>
    <p:sldId id="64989" r:id="rId31"/>
    <p:sldId id="64990" r:id="rId32"/>
    <p:sldId id="64959" r:id="rId33"/>
    <p:sldId id="64991" r:id="rId34"/>
    <p:sldId id="64992" r:id="rId35"/>
    <p:sldId id="64975" r:id="rId36"/>
    <p:sldId id="64993" r:id="rId37"/>
    <p:sldId id="63844" r:id="rId38"/>
    <p:sldId id="64945" r:id="rId39"/>
    <p:sldId id="64996" r:id="rId40"/>
    <p:sldId id="64995" r:id="rId41"/>
    <p:sldId id="64963" r:id="rId42"/>
    <p:sldId id="64966" r:id="rId43"/>
    <p:sldId id="64967" r:id="rId44"/>
    <p:sldId id="64964" r:id="rId45"/>
    <p:sldId id="64970" r:id="rId46"/>
    <p:sldId id="64971" r:id="rId47"/>
    <p:sldId id="64968" r:id="rId48"/>
    <p:sldId id="64997" r:id="rId49"/>
    <p:sldId id="64998" r:id="rId50"/>
    <p:sldId id="64958" r:id="rId51"/>
    <p:sldId id="64961" r:id="rId52"/>
    <p:sldId id="64896" r:id="rId53"/>
    <p:sldId id="64910" r:id="rId54"/>
    <p:sldId id="64912" r:id="rId55"/>
    <p:sldId id="64915" r:id="rId56"/>
    <p:sldId id="64954" r:id="rId57"/>
    <p:sldId id="64957" r:id="rId58"/>
    <p:sldId id="64953" r:id="rId59"/>
    <p:sldId id="64955" r:id="rId60"/>
    <p:sldId id="64960" r:id="rId61"/>
    <p:sldId id="64999" r:id="rId62"/>
    <p:sldId id="65000" r:id="rId63"/>
    <p:sldId id="64938" r:id="rId64"/>
    <p:sldId id="64941" r:id="rId65"/>
    <p:sldId id="64965" r:id="rId66"/>
    <p:sldId id="64942" r:id="rId67"/>
    <p:sldId id="2045" r:id="rId68"/>
    <p:sldId id="64934" r:id="rId69"/>
    <p:sldId id="64935" r:id="rId70"/>
    <p:sldId id="64936" r:id="rId71"/>
    <p:sldId id="64974" r:id="rId72"/>
    <p:sldId id="64956" r:id="rId73"/>
    <p:sldId id="64972" r:id="rId74"/>
    <p:sldId id="64973" r:id="rId75"/>
    <p:sldId id="65007" r:id="rId76"/>
    <p:sldId id="64943" r:id="rId77"/>
    <p:sldId id="64939" r:id="rId78"/>
    <p:sldId id="65002" r:id="rId79"/>
    <p:sldId id="65003" r:id="rId80"/>
    <p:sldId id="64709" r:id="rId81"/>
    <p:sldId id="64984" r:id="rId82"/>
    <p:sldId id="64986" r:id="rId83"/>
    <p:sldId id="64987" r:id="rId84"/>
    <p:sldId id="64988" r:id="rId85"/>
    <p:sldId id="64947" r:id="rId86"/>
    <p:sldId id="65004" r:id="rId87"/>
    <p:sldId id="64940" r:id="rId88"/>
    <p:sldId id="64977" r:id="rId89"/>
    <p:sldId id="64978" r:id="rId90"/>
    <p:sldId id="64979" r:id="rId91"/>
    <p:sldId id="64980" r:id="rId92"/>
    <p:sldId id="64981" r:id="rId93"/>
    <p:sldId id="65005" r:id="rId94"/>
    <p:sldId id="64982" r:id="rId95"/>
    <p:sldId id="64983" r:id="rId96"/>
    <p:sldId id="65010" r:id="rId97"/>
    <p:sldId id="65011" r:id="rId98"/>
    <p:sldId id="65012" r:id="rId99"/>
    <p:sldId id="64774" r:id="rId100"/>
    <p:sldId id="64944" r:id="rId10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652" autoAdjust="0"/>
  </p:normalViewPr>
  <p:slideViewPr>
    <p:cSldViewPr>
      <p:cViewPr varScale="1">
        <p:scale>
          <a:sx n="73" d="100"/>
          <a:sy n="73" d="100"/>
        </p:scale>
        <p:origin x="922" y="6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146"/>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heme" Target="theme/theme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Bringing my Brother part 2</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7, 2023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Bringing my Brother part 2</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7, 2023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youtube.com/watch?v=cHn1POJovZA"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en.wikipedia.org/wiki/Mishloach_manot#/media/File:2_Mishloach_Manot.jpg"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en.wikipedia.org/wiki/Lag_BaOmer"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Bringing my Brother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7,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In all church history, Jews have been tormented and killed in the name of Christ.  Jesus is an enemy name to many/most Jewish people.</a:t>
            </a:r>
          </a:p>
        </p:txBody>
      </p:sp>
    </p:spTree>
    <p:extLst>
      <p:ext uri="{BB962C8B-B14F-4D97-AF65-F5344CB8AC3E}">
        <p14:creationId xmlns:p14="http://schemas.microsoft.com/office/powerpoint/2010/main" val="13308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Brother in extreme distress.</a:t>
            </a:r>
          </a:p>
        </p:txBody>
      </p:sp>
    </p:spTree>
    <p:extLst>
      <p:ext uri="{BB962C8B-B14F-4D97-AF65-F5344CB8AC3E}">
        <p14:creationId xmlns:p14="http://schemas.microsoft.com/office/powerpoint/2010/main" val="149683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0344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6130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50975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23481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Yehuda’s humble acknowledging Yaakov/ Jacob said “My wife.”  Not one of my wives.   </a:t>
            </a:r>
          </a:p>
          <a:p>
            <a:r>
              <a:rPr lang="en-US" altLang="en-US" dirty="0"/>
              <a:t>Yehuda’s humble acknowledging Yaakov/Jacob said, only “two sons.”  Extreme self deprecation.  </a:t>
            </a:r>
          </a:p>
        </p:txBody>
      </p:sp>
    </p:spTree>
    <p:extLst>
      <p:ext uri="{BB962C8B-B14F-4D97-AF65-F5344CB8AC3E}">
        <p14:creationId xmlns:p14="http://schemas.microsoft.com/office/powerpoint/2010/main" val="84932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w/o jealousy</a:t>
            </a:r>
          </a:p>
        </p:txBody>
      </p:sp>
    </p:spTree>
    <p:extLst>
      <p:ext uri="{BB962C8B-B14F-4D97-AF65-F5344CB8AC3E}">
        <p14:creationId xmlns:p14="http://schemas.microsoft.com/office/powerpoint/2010/main" val="3086525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Total aside: note gray hair as mark of honor twice.  </a:t>
            </a:r>
          </a:p>
        </p:txBody>
      </p:sp>
    </p:spTree>
    <p:extLst>
      <p:ext uri="{BB962C8B-B14F-4D97-AF65-F5344CB8AC3E}">
        <p14:creationId xmlns:p14="http://schemas.microsoft.com/office/powerpoint/2010/main" val="565610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Yehuda was willing to take on vicarious atoning responsibility.</a:t>
            </a:r>
          </a:p>
          <a:p>
            <a:r>
              <a:rPr lang="en-US" altLang="en-US" dirty="0"/>
              <a:t>Yehuda could not bear to fail.   </a:t>
            </a:r>
          </a:p>
        </p:txBody>
      </p:sp>
    </p:spTree>
    <p:extLst>
      <p:ext uri="{BB962C8B-B14F-4D97-AF65-F5344CB8AC3E}">
        <p14:creationId xmlns:p14="http://schemas.microsoft.com/office/powerpoint/2010/main" val="250516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12529"/>
                </a:solidFill>
                <a:effectLst/>
                <a:latin typeface="Arial Rounded MT Bold" panose="020F0704030504030204" pitchFamily="34" charset="0"/>
              </a:rPr>
              <a:t>Parashat </a:t>
            </a:r>
            <a:r>
              <a:rPr lang="en-US" b="0" i="0" dirty="0" err="1">
                <a:solidFill>
                  <a:srgbClr val="212529"/>
                </a:solidFill>
                <a:effectLst/>
                <a:latin typeface="Arial Rounded MT Bold" panose="020F0704030504030204" pitchFamily="34" charset="0"/>
              </a:rPr>
              <a:t>Vayigash</a:t>
            </a:r>
            <a:r>
              <a:rPr lang="en-US" b="0" i="0" dirty="0">
                <a:solidFill>
                  <a:srgbClr val="212529"/>
                </a:solidFill>
                <a:effectLst/>
                <a:latin typeface="Arial Rounded MT Bold" panose="020F0704030504030204" pitchFamily="34" charset="0"/>
              </a:rPr>
              <a:t> 5783 </a:t>
            </a:r>
            <a:r>
              <a:rPr lang="en-US" b="0" i="0" dirty="0">
                <a:solidFill>
                  <a:srgbClr val="212529"/>
                </a:solidFill>
                <a:effectLst/>
                <a:latin typeface="Merriweather" panose="00000500000000000000" pitchFamily="2" charset="0"/>
              </a:rPr>
              <a:t>/ </a:t>
            </a:r>
            <a:r>
              <a:rPr lang="he-IL" b="1" i="0" dirty="0">
                <a:solidFill>
                  <a:srgbClr val="212529"/>
                </a:solidFill>
                <a:effectLst/>
                <a:latin typeface="David" panose="020E0502060401010101" pitchFamily="34" charset="-79"/>
                <a:cs typeface="David" panose="020E0502060401010101" pitchFamily="34" charset="-79"/>
              </a:rPr>
              <a:t>פָּרָשַׁת </a:t>
            </a:r>
            <a:r>
              <a:rPr lang="he-IL" b="1" i="0" dirty="0" err="1">
                <a:solidFill>
                  <a:srgbClr val="212529"/>
                </a:solidFill>
                <a:effectLst/>
                <a:latin typeface="David" panose="020E0502060401010101" pitchFamily="34" charset="-79"/>
                <a:cs typeface="David" panose="020E0502060401010101" pitchFamily="34" charset="-79"/>
              </a:rPr>
              <a:t>וַיִּגַּש</a:t>
            </a:r>
            <a:r>
              <a:rPr lang="he-IL" b="1" i="0" dirty="0">
                <a:solidFill>
                  <a:srgbClr val="212529"/>
                </a:solidFill>
                <a:effectLst/>
                <a:latin typeface="David" panose="020E0502060401010101" pitchFamily="34" charset="-79"/>
                <a:cs typeface="David" panose="020E0502060401010101" pitchFamily="34" charset="-79"/>
              </a:rPr>
              <a:t>ׁ</a:t>
            </a:r>
          </a:p>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983254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82553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53703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195562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is my neighbor?</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718992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919488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Has to be one of the MOST dramatic scenes in scripture!</a:t>
            </a:r>
          </a:p>
          <a:p>
            <a:r>
              <a:rPr lang="en-US" altLang="en-US" dirty="0"/>
              <a:t>Song Am Yisrael Khi.</a:t>
            </a:r>
          </a:p>
          <a:p>
            <a:r>
              <a:rPr lang="en-US" altLang="en-US" dirty="0"/>
              <a:t> </a:t>
            </a:r>
            <a:r>
              <a:rPr lang="he-IL" altLang="en-US" sz="2400" b="1" dirty="0">
                <a:latin typeface="David" panose="020E0502060401010101" pitchFamily="34" charset="-79"/>
                <a:cs typeface="David" panose="020E0502060401010101" pitchFamily="34" charset="-79"/>
              </a:rPr>
              <a:t>הַעוֹד אָבִי חָי</a:t>
            </a:r>
            <a:r>
              <a:rPr lang="en-US" altLang="en-US" sz="2400" b="1" dirty="0">
                <a:latin typeface="David" panose="020E0502060401010101" pitchFamily="34" charset="-79"/>
                <a:cs typeface="David" panose="020E0502060401010101" pitchFamily="34" charset="-79"/>
              </a:rPr>
              <a:t> </a:t>
            </a:r>
            <a:r>
              <a:rPr lang="en-US" altLang="en-US" dirty="0" err="1"/>
              <a:t>Haod</a:t>
            </a:r>
            <a:r>
              <a:rPr lang="en-US" altLang="en-US" dirty="0"/>
              <a:t> </a:t>
            </a:r>
            <a:r>
              <a:rPr lang="en-US" altLang="en-US" dirty="0" err="1"/>
              <a:t>avi</a:t>
            </a:r>
            <a:r>
              <a:rPr lang="en-US" altLang="en-US" dirty="0"/>
              <a:t> </a:t>
            </a:r>
            <a:r>
              <a:rPr lang="en-US" altLang="en-US" dirty="0" err="1"/>
              <a:t>khi</a:t>
            </a:r>
            <a:r>
              <a:rPr lang="en-US" altLang="en-US" dirty="0">
                <a:sym typeface="Wingdings" panose="05000000000000000000" pitchFamily="2" charset="2"/>
              </a:rPr>
              <a:t> Od </a:t>
            </a:r>
            <a:r>
              <a:rPr lang="en-US" altLang="en-US" dirty="0" err="1">
                <a:sym typeface="Wingdings" panose="05000000000000000000" pitchFamily="2" charset="2"/>
              </a:rPr>
              <a:t>avinu</a:t>
            </a:r>
            <a:r>
              <a:rPr lang="en-US" altLang="en-US" dirty="0">
                <a:sym typeface="Wingdings" panose="05000000000000000000" pitchFamily="2" charset="2"/>
              </a:rPr>
              <a:t> </a:t>
            </a:r>
            <a:r>
              <a:rPr lang="en-US" altLang="en-US" dirty="0" err="1">
                <a:sym typeface="Wingdings" panose="05000000000000000000" pitchFamily="2" charset="2"/>
              </a:rPr>
              <a:t>khi</a:t>
            </a:r>
            <a:endParaRPr lang="en-US" altLang="en-US" dirty="0">
              <a:sym typeface="Wingdings" panose="05000000000000000000" pitchFamily="2" charset="2"/>
            </a:endParaRPr>
          </a:p>
          <a:p>
            <a:r>
              <a:rPr lang="he-IL" altLang="en-US" sz="2400" b="1" dirty="0">
                <a:latin typeface="David" panose="020E0502060401010101" pitchFamily="34" charset="-79"/>
                <a:cs typeface="David" panose="020E0502060401010101" pitchFamily="34" charset="-79"/>
              </a:rPr>
              <a:t>עוֹד אָבִינו חָי</a:t>
            </a:r>
            <a:endParaRPr lang="en-US" altLang="en-US" sz="2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97349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47855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Similar shocking recognition of the Messiah as their own brother.  “That was YOU?!”</a:t>
            </a:r>
          </a:p>
        </p:txBody>
      </p:sp>
    </p:spTree>
    <p:extLst>
      <p:ext uri="{BB962C8B-B14F-4D97-AF65-F5344CB8AC3E}">
        <p14:creationId xmlns:p14="http://schemas.microsoft.com/office/powerpoint/2010/main" val="3602445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954849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57748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39544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Gentiles NOT excluded, but this is to the Jewish people first of all.</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929705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01668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548309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693242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931713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202049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Best way for Him to be “with us”</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950858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936094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am about to share one of the trickiest things in all of Paul/</a:t>
            </a:r>
            <a:r>
              <a:rPr lang="en-US" dirty="0" err="1"/>
              <a:t>Shaul’s</a:t>
            </a:r>
            <a:r>
              <a:rPr lang="en-US" dirty="0"/>
              <a:t> writings.   </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232260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47679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43514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Jewish worshipers look and seem so together familial-</a:t>
            </a:r>
            <a:r>
              <a:rPr lang="en-US" dirty="0" err="1"/>
              <a:t>ly</a:t>
            </a:r>
            <a:r>
              <a:rPr lang="en-US" dirty="0"/>
              <a:t> and spiritually.   </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775870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Contrasted to…</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383848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73054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817750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883614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eternal issues are at stake here.</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9151436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532677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86459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344496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03628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Just like Yeshua is the promised redeemer of Israel.</a:t>
            </a:r>
          </a:p>
        </p:txBody>
      </p:sp>
    </p:spTree>
    <p:extLst>
      <p:ext uri="{BB962C8B-B14F-4D97-AF65-F5344CB8AC3E}">
        <p14:creationId xmlns:p14="http://schemas.microsoft.com/office/powerpoint/2010/main" val="3089911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23637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08009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845681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386796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717594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816298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796383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6001863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731373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38103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288458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obscured by Egyptian costume.</a:t>
            </a:r>
          </a:p>
          <a:p>
            <a:r>
              <a:rPr lang="en-US" dirty="0"/>
              <a:t>The prophet Yeshayahu/Isaiah has the answer…</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0480257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2929666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0423208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9330103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6157206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Bringing my Brother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7,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These are Jewish Israeli kids, living out the redemption, and communicating it with their peers and the world.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https://www.youtube.com/watch?v=PwrUbvyRp2w</a:t>
            </a:r>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0099322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https://www.youtube.com/watch?v=PwrUbvyRp2w</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1605903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4104409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https://www.youtube.com/watch?v=cHn1POJovZA</a:t>
            </a:r>
          </a:p>
          <a:p>
            <a:r>
              <a:rPr lang="en-US" dirty="0"/>
              <a:t>Especially </a:t>
            </a:r>
            <a:r>
              <a:rPr lang="en-US" b="0" i="0" dirty="0">
                <a:solidFill>
                  <a:srgbClr val="000000"/>
                </a:solidFill>
                <a:effectLst/>
                <a:latin typeface="WordVisi_MSFontService"/>
              </a:rPr>
              <a:t>0:21-1.31</a:t>
            </a:r>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15023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047006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https://www.youtube.com/watch?v=cHn1POJovZA</a:t>
            </a:r>
            <a:endParaRPr lang="en-US" dirty="0"/>
          </a:p>
          <a:p>
            <a:r>
              <a:rPr lang="en-US" dirty="0"/>
              <a:t>This is EXACTLY what we are doing, and about to do more!!</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1224358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https://www.youtube.com/watch?v=cHn1POJovZA</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41477420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https://www.youtube.com/watch?v=cHn1POJovZA</a:t>
            </a:r>
          </a:p>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2920149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Bringing my Brother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7,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0347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what we have to offer, ideally, to the Jewish and Gentile world.  This is what broke into my debauched secular heart in 1969.  The method hasn’t changed.  The revelation of GLORY has gotten antiquated, obsolete, passe, dated.   </a:t>
            </a:r>
          </a:p>
          <a:p>
            <a:r>
              <a:rPr lang="en-US" dirty="0"/>
              <a:t>How do we do that?</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2452790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18391631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2251962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obscured by Egyptian costume.</a:t>
            </a:r>
          </a:p>
          <a:p>
            <a:r>
              <a:rPr lang="en-US" dirty="0"/>
              <a:t>First of all, intercession, fasting, desperate prayer.  Revelation of GLORY.   LOVE among us.</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40595657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that?</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509147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Bringing my Brother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7,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0558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21981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Bringing my Brother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7,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104248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Bringing my Brother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7,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750016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Bringing my Brother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7,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618743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https://en.wikipedia.org/wiki/Mishloach_manot#/media/File:2_Mishloach_Manot.jpg</a:t>
            </a:r>
            <a:endParaRPr lang="en-US" dirty="0"/>
          </a:p>
          <a:p>
            <a:r>
              <a:rPr lang="en-US" dirty="0"/>
              <a:t>Need teams to pack.</a:t>
            </a:r>
          </a:p>
          <a:p>
            <a:r>
              <a:rPr lang="en-US" dirty="0"/>
              <a:t>Teams to distribute.</a:t>
            </a:r>
          </a:p>
          <a:p>
            <a:r>
              <a:rPr lang="en-US" dirty="0"/>
              <a:t>Mike will make up neighborhood zones.</a:t>
            </a:r>
          </a:p>
          <a:p>
            <a:r>
              <a:rPr lang="en-US" dirty="0"/>
              <a:t>Sunday option.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Bringing my Brother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7,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539900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23514703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https://en.wikipedia.org/wiki/Lag_BaOmer</a:t>
            </a:r>
            <a:endParaRPr lang="en-US" dirty="0"/>
          </a:p>
          <a:p>
            <a:endParaRPr lang="en-US" dirty="0"/>
          </a:p>
          <a:p>
            <a:r>
              <a:rPr lang="en-US" dirty="0"/>
              <a:t>[phone Oxana]</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9614164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https://en.wikipedia.org/wiki/Lag_BaOmer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Because of disrespect.</a:t>
            </a:r>
          </a:p>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9321442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https://en.wikipedia.org/wiki/Lag_BaOmer</a:t>
            </a:r>
          </a:p>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5387123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https://en.wikipedia.org/wiki/Lag_BaOmer</a:t>
            </a:r>
          </a:p>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26027552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https://en.wikipedia.org/wiki/Lag_BaOmer</a:t>
            </a:r>
          </a:p>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173021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Bringing my Brother part 2</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7,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896622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https://en.wikipedia.org/wiki/Lag_BaOmer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By Roi </a:t>
            </a:r>
            <a:r>
              <a:rPr lang="en-US" dirty="0" err="1"/>
              <a:t>Boshi</a:t>
            </a:r>
            <a:r>
              <a:rPr lang="en-US" dirty="0"/>
              <a:t> - Own work, CC BY-SA 3.0, https://commons.wikimedia.org/w/index.php?curid=16923216</a:t>
            </a:r>
          </a:p>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4306338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27878321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28519080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11233353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Bringing my Brother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7,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511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is my neighbor?</a:t>
            </a:r>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7444819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19549528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Bringing my Brother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7,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Bringing my Brother part 2</a:t>
            </a:r>
          </a:p>
        </p:txBody>
      </p:sp>
      <p:sp>
        <p:nvSpPr>
          <p:cNvPr id="5" name="Date Placeholder 4"/>
          <p:cNvSpPr>
            <a:spLocks noGrp="1"/>
          </p:cNvSpPr>
          <p:nvPr>
            <p:ph type="dt" idx="1"/>
          </p:nvPr>
        </p:nvSpPr>
        <p:spPr/>
        <p:txBody>
          <a:bodyPr/>
          <a:lstStyle/>
          <a:p>
            <a:r>
              <a:rPr lang="en-US" altLang="en-US"/>
              <a:t>Jan 7, 2023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242351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47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defTabSz="685800">
              <a:defRPr/>
            </a:pPr>
            <a:fld id="{12D1CE38-C018-417A-BC99-EBE62FECDF58}" type="datetimeFigureOut">
              <a:rPr lang="en-US" smtClean="0"/>
              <a:pPr defTabSz="685800">
                <a:defRPr/>
              </a:pPr>
              <a:t>1/14/2023</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defTabSz="685800">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defTabSz="685800">
              <a:defRPr/>
            </a:pPr>
            <a:fld id="{FDC2FBFF-8586-4F3C-B8E0-EA78BB772966}" type="slidenum">
              <a:rPr lang="en-US" smtClean="0"/>
              <a:pPr defTabSz="685800">
                <a:defRPr/>
              </a:pPr>
              <a:t>‹#›</a:t>
            </a:fld>
            <a:endParaRPr lang="en-US" dirty="0"/>
          </a:p>
        </p:txBody>
      </p:sp>
    </p:spTree>
    <p:extLst>
      <p:ext uri="{BB962C8B-B14F-4D97-AF65-F5344CB8AC3E}">
        <p14:creationId xmlns:p14="http://schemas.microsoft.com/office/powerpoint/2010/main" val="388734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8"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837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defRPr>
            </a:lvl1pPr>
          </a:lstStyle>
          <a:p>
            <a:pPr>
              <a:defRPr/>
            </a:pPr>
            <a:fld id="{6AE27316-7D98-44A5-B19A-C571ADD2929E}" type="datetimeFigureOut">
              <a:rPr lang="en-US"/>
              <a:pPr>
                <a:defRPr/>
              </a:pPr>
              <a:t>1/14/2023</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defRPr>
            </a:lvl1pPr>
          </a:lstStyle>
          <a:p>
            <a:pPr>
              <a:defRPr/>
            </a:pPr>
            <a:fld id="{A5F67B51-41C2-46C5-91C2-FE49B04FD714}" type="slidenum">
              <a:rPr lang="en-US"/>
              <a:pPr>
                <a:defRPr/>
              </a:pPr>
              <a:t>‹#›</a:t>
            </a:fld>
            <a:endParaRPr lang="en-US" dirty="0"/>
          </a:p>
        </p:txBody>
      </p:sp>
    </p:spTree>
    <p:extLst>
      <p:ext uri="{BB962C8B-B14F-4D97-AF65-F5344CB8AC3E}">
        <p14:creationId xmlns:p14="http://schemas.microsoft.com/office/powerpoint/2010/main" val="1842454732"/>
      </p:ext>
    </p:extLst>
  </p:cSld>
  <p:clrMap bg1="lt1" tx1="dk1" bg2="lt2" tx2="dk2" accent1="accent1" accent2="accent2" accent3="accent3" accent4="accent4" accent5="accent5" accent6="accent6" hlink="hlink" folHlink="folHlink"/>
  <p:sldLayoutIdLst>
    <p:sldLayoutId id="2147483840"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en.wikipedia.org/wiki/Judaism"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en.wikipedia.org/wiki/Iyar" TargetMode="External"/><Relationship Id="rId5" Type="http://schemas.openxmlformats.org/officeDocument/2006/relationships/hyperlink" Target="https://en.wikipedia.org/wiki/Hebrew_calendar" TargetMode="External"/><Relationship Id="rId4" Type="http://schemas.openxmlformats.org/officeDocument/2006/relationships/hyperlink" Target="https://en.wikipedia.org/wiki/Counting_of_the_Omer"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5080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He was their promised redeemer</a:t>
            </a:r>
          </a:p>
          <a:p>
            <a:pPr marL="228600" indent="-228600" algn="l">
              <a:lnSpc>
                <a:spcPct val="90000"/>
              </a:lnSpc>
              <a:buFont typeface="Arial" panose="020B0604020202020204" pitchFamily="34" charset="0"/>
              <a:buChar char="•"/>
            </a:pPr>
            <a:r>
              <a:rPr lang="en-US" altLang="en-US" sz="4000" dirty="0"/>
              <a:t>He looked Egyptian.</a:t>
            </a:r>
          </a:p>
          <a:p>
            <a:pPr marL="228600" indent="-228600" algn="l">
              <a:lnSpc>
                <a:spcPct val="90000"/>
              </a:lnSpc>
              <a:buFont typeface="Arial" panose="020B0604020202020204" pitchFamily="34" charset="0"/>
              <a:buChar char="•"/>
            </a:pPr>
            <a:r>
              <a:rPr lang="en-US" altLang="en-US" sz="4000" dirty="0"/>
              <a:t>He dressed Egyptian.</a:t>
            </a:r>
          </a:p>
          <a:p>
            <a:pPr marL="228600" indent="-228600" algn="l">
              <a:lnSpc>
                <a:spcPct val="90000"/>
              </a:lnSpc>
              <a:buFont typeface="Arial" panose="020B0604020202020204" pitchFamily="34" charset="0"/>
              <a:buChar char="•"/>
            </a:pPr>
            <a:r>
              <a:rPr lang="en-US" altLang="en-US" sz="4000" dirty="0"/>
              <a:t>He spoke Egyptian. </a:t>
            </a:r>
          </a:p>
          <a:p>
            <a:pPr marL="228600" indent="-228600" algn="l">
              <a:lnSpc>
                <a:spcPct val="90000"/>
              </a:lnSpc>
              <a:buFont typeface="Arial" panose="020B0604020202020204" pitchFamily="34" charset="0"/>
              <a:buChar char="•"/>
            </a:pPr>
            <a:r>
              <a:rPr lang="en-US" altLang="en-US" sz="4000" dirty="0"/>
              <a:t>He ate food ~Egyptian.</a:t>
            </a:r>
          </a:p>
          <a:p>
            <a:pPr marL="228600" indent="-228600" algn="l">
              <a:lnSpc>
                <a:spcPct val="90000"/>
              </a:lnSpc>
              <a:buFont typeface="Arial" panose="020B0604020202020204" pitchFamily="34" charset="0"/>
              <a:buChar char="•"/>
            </a:pPr>
            <a:r>
              <a:rPr lang="en-US" altLang="en-US" sz="4000" dirty="0"/>
              <a:t>He was an enemy foreigner.</a:t>
            </a:r>
          </a:p>
          <a:p>
            <a:pPr marL="228600" indent="-228600" algn="l">
              <a:lnSpc>
                <a:spcPct val="90000"/>
              </a:lnSpc>
              <a:buFont typeface="Arial" panose="020B0604020202020204" pitchFamily="34" charset="0"/>
              <a:buChar char="•"/>
            </a:pPr>
            <a:r>
              <a:rPr lang="en-US" altLang="en-US" sz="4000" dirty="0"/>
              <a:t>He was their brother!</a:t>
            </a:r>
          </a:p>
          <a:p>
            <a:pPr marL="228600" indent="-228600" algn="l">
              <a:lnSpc>
                <a:spcPct val="90000"/>
              </a:lnSpc>
              <a:buFont typeface="Arial" panose="020B0604020202020204" pitchFamily="34" charset="0"/>
              <a:buChar char="•"/>
            </a:pPr>
            <a:endParaRPr lang="en-US" altLang="en-US" sz="4000" dirty="0"/>
          </a:p>
          <a:p>
            <a:pPr marL="228600" indent="-228600" algn="l">
              <a:lnSpc>
                <a:spcPct val="90000"/>
              </a:lnSpc>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367432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Ber/Gen 44.18-28</a:t>
            </a:r>
            <a:r>
              <a:rPr lang="en-US" sz="4000" b="1" baseline="30000" dirty="0"/>
              <a:t> </a:t>
            </a:r>
            <a:r>
              <a:rPr lang="en-US" sz="4000" u="sng" dirty="0">
                <a:solidFill>
                  <a:srgbClr val="FFFF99"/>
                </a:solidFill>
              </a:rPr>
              <a:t>Then </a:t>
            </a:r>
            <a:r>
              <a:rPr lang="en-US" sz="4000" u="sng" dirty="0" err="1">
                <a:solidFill>
                  <a:srgbClr val="FFFF99"/>
                </a:solidFill>
              </a:rPr>
              <a:t>Y’hudah</a:t>
            </a:r>
            <a:r>
              <a:rPr lang="en-US" sz="4000" u="sng" dirty="0">
                <a:solidFill>
                  <a:srgbClr val="FFFF99"/>
                </a:solidFill>
              </a:rPr>
              <a:t> approached</a:t>
            </a:r>
            <a:r>
              <a:rPr lang="en-US" sz="4000" dirty="0"/>
              <a:t>  [</a:t>
            </a:r>
            <a:r>
              <a:rPr lang="en-US" sz="3600" dirty="0" err="1">
                <a:solidFill>
                  <a:srgbClr val="FFFF99"/>
                </a:solidFill>
              </a:rPr>
              <a:t>Vayigash</a:t>
            </a:r>
            <a:r>
              <a:rPr lang="en-US" sz="3600" dirty="0">
                <a:solidFill>
                  <a:srgbClr val="FFFF99"/>
                </a:solidFill>
              </a:rPr>
              <a:t> </a:t>
            </a:r>
            <a:r>
              <a:rPr lang="en-US" sz="3600" dirty="0"/>
              <a:t>/ </a:t>
            </a:r>
            <a:r>
              <a:rPr lang="he-IL" sz="4000" b="1" dirty="0">
                <a:latin typeface="David" panose="020E0502060401010101" pitchFamily="34" charset="-79"/>
                <a:cs typeface="David" panose="020E0502060401010101" pitchFamily="34" charset="-79"/>
              </a:rPr>
              <a:t> </a:t>
            </a:r>
            <a:r>
              <a:rPr lang="he-IL" sz="4000" b="1" dirty="0" err="1">
                <a:solidFill>
                  <a:srgbClr val="FFFF99"/>
                </a:solidFill>
                <a:latin typeface="David" panose="020E0502060401010101" pitchFamily="34" charset="-79"/>
                <a:cs typeface="David" panose="020E0502060401010101" pitchFamily="34" charset="-79"/>
              </a:rPr>
              <a:t>וַיִּגַּש</a:t>
            </a:r>
            <a:r>
              <a:rPr lang="he-IL" sz="4000" b="1" dirty="0">
                <a:latin typeface="David" panose="020E0502060401010101" pitchFamily="34" charset="-79"/>
                <a:cs typeface="David" panose="020E0502060401010101" pitchFamily="34" charset="-79"/>
              </a:rPr>
              <a:t>ׁ</a:t>
            </a:r>
            <a:r>
              <a:rPr lang="en-US" sz="4000" dirty="0"/>
              <a:t>]</a:t>
            </a:r>
          </a:p>
          <a:p>
            <a:pPr algn="l">
              <a:lnSpc>
                <a:spcPct val="90000"/>
              </a:lnSpc>
            </a:pPr>
            <a:r>
              <a:rPr lang="en-US" sz="4000" dirty="0"/>
              <a:t>Yosef and said, “Please, my lord! Let your servant say something to you privately; and don’t be angry with your servant, for you are like Pharaoh himself. </a:t>
            </a:r>
            <a:endParaRPr lang="en-US" altLang="en-US" sz="7200" dirty="0"/>
          </a:p>
        </p:txBody>
      </p:sp>
    </p:spTree>
    <p:extLst>
      <p:ext uri="{BB962C8B-B14F-4D97-AF65-F5344CB8AC3E}">
        <p14:creationId xmlns:p14="http://schemas.microsoft.com/office/powerpoint/2010/main" val="412657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Ber/Gen 44.18-28</a:t>
            </a:r>
            <a:r>
              <a:rPr lang="en-US" sz="4000" b="1" baseline="30000" dirty="0"/>
              <a:t>  </a:t>
            </a:r>
            <a:r>
              <a:rPr lang="en-US" sz="4000" dirty="0"/>
              <a:t>My lord asked his servants, ‘Do you have a father? or a brother?’ We answered my lord, ‘We have a father who is an old man, and a child of his old age, a little one whose brother is dead; </a:t>
            </a:r>
            <a:endParaRPr lang="en-US" altLang="en-US" sz="7200" dirty="0"/>
          </a:p>
        </p:txBody>
      </p:sp>
    </p:spTree>
    <p:extLst>
      <p:ext uri="{BB962C8B-B14F-4D97-AF65-F5344CB8AC3E}">
        <p14:creationId xmlns:p14="http://schemas.microsoft.com/office/powerpoint/2010/main" val="12014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Ber/Gen 44.18-28</a:t>
            </a:r>
            <a:r>
              <a:rPr lang="en-US" sz="4000" b="1" baseline="30000" dirty="0"/>
              <a:t>  </a:t>
            </a:r>
            <a:r>
              <a:rPr lang="en-US" sz="4000" dirty="0"/>
              <a:t>so that of his mother’s children he alone is left; and his father loves him.’ But you said to your servants, ‘Bring him down to me, so that I can see him.’ </a:t>
            </a:r>
            <a:r>
              <a:rPr lang="en-US" sz="4000" b="1" baseline="30000" dirty="0"/>
              <a:t> </a:t>
            </a:r>
            <a:r>
              <a:rPr lang="en-US" sz="4000" dirty="0"/>
              <a:t>We answered my lord, ‘The boy can’t leave his father; if he were to leave his father, his father would die.’ </a:t>
            </a:r>
            <a:r>
              <a:rPr lang="en-US" sz="4000" b="1" baseline="30000" dirty="0"/>
              <a:t> </a:t>
            </a:r>
            <a:endParaRPr lang="en-US" altLang="en-US" sz="7200" dirty="0"/>
          </a:p>
        </p:txBody>
      </p:sp>
    </p:spTree>
    <p:extLst>
      <p:ext uri="{BB962C8B-B14F-4D97-AF65-F5344CB8AC3E}">
        <p14:creationId xmlns:p14="http://schemas.microsoft.com/office/powerpoint/2010/main" val="73339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Ber/Gen 44.18-28</a:t>
            </a:r>
            <a:r>
              <a:rPr lang="en-US" sz="4000" b="1" baseline="30000" dirty="0"/>
              <a:t>  </a:t>
            </a:r>
            <a:r>
              <a:rPr lang="en-US" sz="4000" dirty="0"/>
              <a:t>You said to your servants, ‘You will not see my face again unless your brother is with you.’ We went up to your servant my father and told him what my lord had said; </a:t>
            </a:r>
            <a:r>
              <a:rPr lang="en-US" sz="4000" b="1" baseline="30000" dirty="0"/>
              <a:t> </a:t>
            </a:r>
            <a:r>
              <a:rPr lang="en-US" sz="4000" dirty="0"/>
              <a:t>but when our father said, </a:t>
            </a:r>
            <a:endParaRPr lang="en-US" altLang="en-US" sz="7200" dirty="0"/>
          </a:p>
        </p:txBody>
      </p:sp>
    </p:spTree>
    <p:extLst>
      <p:ext uri="{BB962C8B-B14F-4D97-AF65-F5344CB8AC3E}">
        <p14:creationId xmlns:p14="http://schemas.microsoft.com/office/powerpoint/2010/main" val="144851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Ber/Gen 44.18-28</a:t>
            </a:r>
            <a:r>
              <a:rPr lang="en-US" sz="4000" b="1" baseline="30000" dirty="0"/>
              <a:t>  </a:t>
            </a:r>
            <a:r>
              <a:rPr lang="en-US" sz="4000" dirty="0"/>
              <a:t>‘Go again, and buy us some food,’ </a:t>
            </a:r>
            <a:r>
              <a:rPr lang="en-US" sz="4000" b="1" baseline="30000" dirty="0"/>
              <a:t> </a:t>
            </a:r>
            <a:r>
              <a:rPr lang="en-US" sz="4000" dirty="0"/>
              <a:t>we answered, ‘We can’t go down. Only if our youngest brother is with us will we go down, because we can’t see the man’s face unless our youngest brother is with us.’ </a:t>
            </a:r>
            <a:endParaRPr lang="en-US" altLang="en-US" sz="7200" dirty="0"/>
          </a:p>
        </p:txBody>
      </p:sp>
    </p:spTree>
    <p:extLst>
      <p:ext uri="{BB962C8B-B14F-4D97-AF65-F5344CB8AC3E}">
        <p14:creationId xmlns:p14="http://schemas.microsoft.com/office/powerpoint/2010/main" val="271437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Ber/Gen 44.18-28</a:t>
            </a:r>
            <a:r>
              <a:rPr lang="en-US" sz="4000" b="1" baseline="30000" dirty="0"/>
              <a:t>  </a:t>
            </a:r>
            <a:r>
              <a:rPr lang="en-US" sz="4000" dirty="0"/>
              <a:t>Then your servant my father said to us, ‘You know that my wife bore me two sons: </a:t>
            </a:r>
            <a:r>
              <a:rPr lang="en-US" sz="4000" b="1" baseline="30000" dirty="0"/>
              <a:t> </a:t>
            </a:r>
            <a:r>
              <a:rPr lang="en-US" sz="4000" dirty="0"/>
              <a:t>the one went out from me, and I said, “Surely he has been torn to pieces,” and I haven’t seen him since. </a:t>
            </a:r>
            <a:endParaRPr lang="en-US" altLang="en-US" sz="7200" dirty="0"/>
          </a:p>
        </p:txBody>
      </p:sp>
    </p:spTree>
    <p:extLst>
      <p:ext uri="{BB962C8B-B14F-4D97-AF65-F5344CB8AC3E}">
        <p14:creationId xmlns:p14="http://schemas.microsoft.com/office/powerpoint/2010/main" val="299739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sz="4000" baseline="30000" dirty="0"/>
              <a:t>Ber/Gen 44.29-34</a:t>
            </a:r>
            <a:r>
              <a:rPr lang="en-US" sz="4000" b="1" baseline="30000" dirty="0"/>
              <a:t> </a:t>
            </a:r>
            <a:r>
              <a:rPr lang="en-US" sz="4000" dirty="0"/>
              <a:t>Now if you take this one away from me too, and something happens to him, you will bring my gray hair down to </a:t>
            </a:r>
            <a:r>
              <a:rPr lang="en-US" sz="4000" dirty="0" err="1"/>
              <a:t>Sh’ol</a:t>
            </a:r>
            <a:r>
              <a:rPr lang="en-US" sz="4000" dirty="0"/>
              <a:t> with grief.’</a:t>
            </a:r>
            <a:r>
              <a:rPr lang="en-US" sz="4000" b="1" baseline="30000" dirty="0"/>
              <a:t> </a:t>
            </a:r>
            <a:r>
              <a:rPr lang="en-US" sz="4000" dirty="0"/>
              <a:t>So now if I go to your servant my father, and the boy isn’t with us — seeing how his heart is </a:t>
            </a:r>
            <a:r>
              <a:rPr lang="en-US" sz="4000" dirty="0">
                <a:solidFill>
                  <a:srgbClr val="FFFF99"/>
                </a:solidFill>
              </a:rPr>
              <a:t>bound up with the boy’s heart</a:t>
            </a:r>
            <a:r>
              <a:rPr lang="en-US" sz="4000" dirty="0"/>
              <a:t> — when he sees that the boy isn’t with us, </a:t>
            </a:r>
            <a:endParaRPr lang="en-US" altLang="en-US" sz="7200" dirty="0"/>
          </a:p>
        </p:txBody>
      </p:sp>
    </p:spTree>
    <p:extLst>
      <p:ext uri="{BB962C8B-B14F-4D97-AF65-F5344CB8AC3E}">
        <p14:creationId xmlns:p14="http://schemas.microsoft.com/office/powerpoint/2010/main" val="4039776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Ber/Gen 44.29-34</a:t>
            </a:r>
            <a:r>
              <a:rPr lang="en-US" sz="4000" b="1" baseline="30000" dirty="0"/>
              <a:t> </a:t>
            </a:r>
            <a:r>
              <a:rPr lang="en-US" sz="4000" dirty="0"/>
              <a:t>he will die; and your servants will bring the gray hair of your servant our father down to </a:t>
            </a:r>
            <a:r>
              <a:rPr lang="en-US" sz="4000" dirty="0" err="1"/>
              <a:t>Sh’ol</a:t>
            </a:r>
            <a:r>
              <a:rPr lang="en-US" sz="4000" dirty="0"/>
              <a:t> with grief. </a:t>
            </a:r>
            <a:r>
              <a:rPr lang="en-US" sz="4000" b="1" baseline="30000" dirty="0"/>
              <a:t> </a:t>
            </a:r>
            <a:r>
              <a:rPr lang="en-US" sz="4000" dirty="0"/>
              <a:t>For your servant himself guaranteed his safety; I said, ‘If I fail to bring him to you, then I will bear the blame before my father forever.’</a:t>
            </a:r>
            <a:r>
              <a:rPr lang="en-US" sz="4000" b="1" baseline="30000" dirty="0"/>
              <a:t> </a:t>
            </a:r>
            <a:endParaRPr lang="en-US" altLang="en-US" sz="7200" dirty="0"/>
          </a:p>
        </p:txBody>
      </p:sp>
    </p:spTree>
    <p:extLst>
      <p:ext uri="{BB962C8B-B14F-4D97-AF65-F5344CB8AC3E}">
        <p14:creationId xmlns:p14="http://schemas.microsoft.com/office/powerpoint/2010/main" val="228860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Ber/Gen 44.29-34</a:t>
            </a:r>
            <a:r>
              <a:rPr lang="en-US" sz="4000" b="1" baseline="30000" dirty="0"/>
              <a:t> </a:t>
            </a:r>
            <a:r>
              <a:rPr lang="en-US" sz="4000" dirty="0"/>
              <a:t>Therefore, I beg you, let your servant stay as a slave to my lord instead of the boy, and let the boy go up with his brothers. For </a:t>
            </a:r>
            <a:r>
              <a:rPr lang="en-US" sz="4000" dirty="0">
                <a:solidFill>
                  <a:srgbClr val="FFFF99"/>
                </a:solidFill>
              </a:rPr>
              <a:t>how can I go up to my father if the boy isn’t with me? </a:t>
            </a:r>
            <a:r>
              <a:rPr lang="en-US" sz="4000" dirty="0"/>
              <a:t>I couldn’t bear to see my father so overwhelmed by anguish.”</a:t>
            </a:r>
            <a:endParaRPr lang="en-US" altLang="en-US" sz="7200" dirty="0"/>
          </a:p>
        </p:txBody>
      </p:sp>
    </p:spTree>
    <p:extLst>
      <p:ext uri="{BB962C8B-B14F-4D97-AF65-F5344CB8AC3E}">
        <p14:creationId xmlns:p14="http://schemas.microsoft.com/office/powerpoint/2010/main" val="407103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Last week’s </a:t>
            </a:r>
            <a:r>
              <a:rPr lang="en-US" sz="4000" dirty="0" err="1"/>
              <a:t>parasha</a:t>
            </a:r>
            <a:r>
              <a:rPr lang="en-US" sz="4000" dirty="0"/>
              <a:t> was  </a:t>
            </a:r>
          </a:p>
          <a:p>
            <a:pPr marL="0" indent="0" algn="ctr">
              <a:buNone/>
            </a:pPr>
            <a:r>
              <a:rPr lang="en-US" sz="4000" dirty="0" err="1">
                <a:solidFill>
                  <a:srgbClr val="FFFF99"/>
                </a:solidFill>
              </a:rPr>
              <a:t>Vayigash</a:t>
            </a:r>
            <a:r>
              <a:rPr lang="en-US" sz="4000" dirty="0">
                <a:solidFill>
                  <a:srgbClr val="FFFF99"/>
                </a:solidFill>
              </a:rPr>
              <a:t> </a:t>
            </a:r>
            <a:r>
              <a:rPr lang="en-US" sz="4000" dirty="0"/>
              <a:t>/ </a:t>
            </a:r>
            <a:r>
              <a:rPr lang="he-IL" sz="4400" b="1" dirty="0">
                <a:latin typeface="David" panose="020E0502060401010101" pitchFamily="34" charset="-79"/>
                <a:cs typeface="David" panose="020E0502060401010101" pitchFamily="34" charset="-79"/>
              </a:rPr>
              <a:t> </a:t>
            </a:r>
            <a:r>
              <a:rPr lang="he-IL" sz="4400" b="1" dirty="0" err="1">
                <a:solidFill>
                  <a:srgbClr val="FFFF99"/>
                </a:solidFill>
                <a:latin typeface="David" panose="020E0502060401010101" pitchFamily="34" charset="-79"/>
                <a:cs typeface="David" panose="020E0502060401010101" pitchFamily="34" charset="-79"/>
              </a:rPr>
              <a:t>וַיִּגַּש</a:t>
            </a:r>
            <a:r>
              <a:rPr lang="he-IL" sz="4400" b="1" dirty="0">
                <a:latin typeface="David" panose="020E0502060401010101" pitchFamily="34" charset="-79"/>
                <a:cs typeface="David" panose="020E0502060401010101" pitchFamily="34" charset="-79"/>
              </a:rPr>
              <a:t>ׁ</a:t>
            </a:r>
            <a:endParaRPr lang="en-US" sz="4400" b="1" dirty="0">
              <a:latin typeface="David" panose="020E0502060401010101" pitchFamily="34" charset="-79"/>
              <a:cs typeface="David" panose="020E0502060401010101" pitchFamily="34" charset="-79"/>
            </a:endParaRPr>
          </a:p>
          <a:p>
            <a:pPr marL="0" indent="0">
              <a:buNone/>
            </a:pPr>
            <a:r>
              <a:rPr lang="en-US" sz="4000" baseline="30000" dirty="0" err="1"/>
              <a:t>Beresheet</a:t>
            </a:r>
            <a:r>
              <a:rPr lang="en-US" sz="4000" baseline="30000" dirty="0"/>
              <a:t>/Gen 44.18 </a:t>
            </a:r>
            <a:r>
              <a:rPr lang="en-US" sz="4000" dirty="0"/>
              <a:t>Then </a:t>
            </a:r>
            <a:r>
              <a:rPr lang="en-US" sz="4000" dirty="0" err="1"/>
              <a:t>Y’hudah</a:t>
            </a:r>
            <a:r>
              <a:rPr lang="en-US" sz="4000" dirty="0"/>
              <a:t> </a:t>
            </a:r>
            <a:r>
              <a:rPr lang="en-US" sz="4000" dirty="0">
                <a:solidFill>
                  <a:srgbClr val="FFFF99"/>
                </a:solidFill>
              </a:rPr>
              <a:t>approached</a:t>
            </a:r>
          </a:p>
          <a:p>
            <a:pPr marL="0" indent="0">
              <a:buNone/>
            </a:pPr>
            <a:endParaRPr lang="en-US" sz="1900" dirty="0">
              <a:solidFill>
                <a:srgbClr val="FFFF99"/>
              </a:solidFill>
            </a:endParaRPr>
          </a:p>
          <a:p>
            <a:pPr marL="0" indent="0">
              <a:buNone/>
            </a:pPr>
            <a:r>
              <a:rPr lang="en-US" sz="4000" dirty="0"/>
              <a:t>One of the MOST dramatic scenes in the Bible.</a:t>
            </a:r>
            <a:endParaRPr lang="he-IL" sz="4000" dirty="0"/>
          </a:p>
          <a:p>
            <a:pPr marL="0" indent="0">
              <a:buNone/>
            </a:pPr>
            <a:r>
              <a:rPr lang="en-US" sz="4000" dirty="0"/>
              <a:t> </a:t>
            </a:r>
          </a:p>
        </p:txBody>
      </p:sp>
    </p:spTree>
    <p:extLst>
      <p:ext uri="{BB962C8B-B14F-4D97-AF65-F5344CB8AC3E}">
        <p14:creationId xmlns:p14="http://schemas.microsoft.com/office/powerpoint/2010/main" val="54084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Yehuda offered himself in place of endangered, incarcerated, Benjamin.</a:t>
            </a:r>
          </a:p>
          <a:p>
            <a:pPr algn="l">
              <a:lnSpc>
                <a:spcPct val="90000"/>
              </a:lnSpc>
            </a:pPr>
            <a:r>
              <a:rPr lang="en-US" altLang="en-US" sz="4000" dirty="0"/>
              <a:t>Sacrificial love compared to the jealous betrayal [contemplated murder, sale into slavery] of Yosef years previous.  </a:t>
            </a:r>
          </a:p>
        </p:txBody>
      </p:sp>
    </p:spTree>
    <p:extLst>
      <p:ext uri="{BB962C8B-B14F-4D97-AF65-F5344CB8AC3E}">
        <p14:creationId xmlns:p14="http://schemas.microsoft.com/office/powerpoint/2010/main" val="243285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 there anything comparable in our duty to endangered neighbors.</a:t>
            </a:r>
          </a:p>
          <a:p>
            <a:r>
              <a:rPr lang="en-US" sz="4000" dirty="0"/>
              <a:t>Jewish neighbors</a:t>
            </a:r>
          </a:p>
          <a:p>
            <a:r>
              <a:rPr lang="en-US" sz="4000" dirty="0"/>
              <a:t>Gentile neighbors </a:t>
            </a:r>
          </a:p>
        </p:txBody>
      </p:sp>
    </p:spTree>
    <p:extLst>
      <p:ext uri="{BB962C8B-B14F-4D97-AF65-F5344CB8AC3E}">
        <p14:creationId xmlns:p14="http://schemas.microsoft.com/office/powerpoint/2010/main" val="136126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How can I go up to my father if the boy isn’t with me?</a:t>
            </a:r>
            <a:endParaRPr lang="en-US" sz="4000" dirty="0"/>
          </a:p>
        </p:txBody>
      </p:sp>
    </p:spTree>
    <p:extLst>
      <p:ext uri="{BB962C8B-B14F-4D97-AF65-F5344CB8AC3E}">
        <p14:creationId xmlns:p14="http://schemas.microsoft.com/office/powerpoint/2010/main" val="8717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How can I go up to my father if the boy isn’t with me?</a:t>
            </a:r>
          </a:p>
          <a:p>
            <a:pPr marL="0" indent="0">
              <a:buNone/>
            </a:pPr>
            <a:r>
              <a:rPr lang="en-US" sz="4000" dirty="0">
                <a:solidFill>
                  <a:srgbClr val="FFFF99"/>
                </a:solidFill>
              </a:rPr>
              <a:t>How can we go up to the Eternal Father if we haven’t brought some of our neighbors?</a:t>
            </a:r>
            <a:endParaRPr lang="en-US" sz="4000" dirty="0"/>
          </a:p>
        </p:txBody>
      </p:sp>
    </p:spTree>
    <p:extLst>
      <p:ext uri="{BB962C8B-B14F-4D97-AF65-F5344CB8AC3E}">
        <p14:creationId xmlns:p14="http://schemas.microsoft.com/office/powerpoint/2010/main" val="714593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122" name="Picture 2">
            <a:extLst>
              <a:ext uri="{FF2B5EF4-FFF2-40B4-BE49-F238E27FC236}">
                <a16:creationId xmlns:a16="http://schemas.microsoft.com/office/drawing/2014/main" id="{5753E841-DFAF-D0DF-34D5-696E243A2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29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baseline="30000" dirty="0" err="1"/>
              <a:t>Beresheet</a:t>
            </a:r>
            <a:r>
              <a:rPr lang="en-US" sz="3600" baseline="30000" dirty="0"/>
              <a:t>/Gen 45.3</a:t>
            </a:r>
            <a:r>
              <a:rPr lang="en-US" sz="3600" dirty="0"/>
              <a:t>Yosef said to his brothers, “</a:t>
            </a:r>
            <a:r>
              <a:rPr lang="en-US" sz="3600" dirty="0">
                <a:solidFill>
                  <a:srgbClr val="FFFF66"/>
                </a:solidFill>
              </a:rPr>
              <a:t>I am Yosef!  Is it true that my father is still alive</a:t>
            </a:r>
            <a:r>
              <a:rPr lang="en-US" sz="3600" dirty="0"/>
              <a:t>?” His brothers couldn’t answer him, they were so panicked at seeing him. </a:t>
            </a:r>
          </a:p>
          <a:p>
            <a:pPr algn="r" rtl="1">
              <a:lnSpc>
                <a:spcPct val="90000"/>
              </a:lnSpc>
            </a:pPr>
            <a:r>
              <a:rPr lang="he-IL" altLang="en-US" sz="4400" b="1" dirty="0">
                <a:latin typeface="David" panose="020E0502060401010101" pitchFamily="34" charset="-79"/>
                <a:cs typeface="David" panose="020E0502060401010101" pitchFamily="34" charset="-79"/>
              </a:rPr>
              <a:t>וַיֹּאמֶר יוֹסֵף אֶל-אֶחָיו </a:t>
            </a:r>
            <a:r>
              <a:rPr lang="he-IL" altLang="en-US" sz="4400" b="1" dirty="0">
                <a:solidFill>
                  <a:srgbClr val="FFFF66"/>
                </a:solidFill>
                <a:latin typeface="David" panose="020E0502060401010101" pitchFamily="34" charset="-79"/>
                <a:cs typeface="David" panose="020E0502060401010101" pitchFamily="34" charset="-79"/>
              </a:rPr>
              <a:t>אֲנִי יוֹסֵף הַעוֹד אָבִי חָי</a:t>
            </a:r>
            <a:r>
              <a:rPr lang="he-IL" altLang="en-US" sz="4400" b="1" dirty="0">
                <a:latin typeface="David" panose="020E0502060401010101" pitchFamily="34" charset="-79"/>
                <a:cs typeface="David" panose="020E0502060401010101" pitchFamily="34" charset="-79"/>
              </a:rPr>
              <a:t>; וְלֹא-יָכְלוּ אֶחָיו לַעֲנוֹת אֹתוֹ, כִּי נִבְהֲלוּ </a:t>
            </a:r>
            <a:r>
              <a:rPr lang="he-IL" altLang="en-US" sz="4000" b="1" dirty="0">
                <a:latin typeface="David" panose="020E0502060401010101" pitchFamily="34" charset="-79"/>
                <a:cs typeface="David" panose="020E0502060401010101" pitchFamily="34" charset="-79"/>
              </a:rPr>
              <a:t>מִפָּנָיו.</a:t>
            </a:r>
            <a:endParaRPr lang="en-US" alt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29721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brothers could now gasp to see that Yosef was their prophesied ruler and their flesh and blood.</a:t>
            </a:r>
          </a:p>
          <a:p>
            <a:pPr algn="l">
              <a:lnSpc>
                <a:spcPct val="90000"/>
              </a:lnSpc>
            </a:pPr>
            <a:r>
              <a:rPr lang="en-US" altLang="en-US" sz="4000" dirty="0"/>
              <a:t>The Jewish people will eventually see that Yeshua is their prophesied Messiah, and their own flesh and blood.</a:t>
            </a:r>
          </a:p>
        </p:txBody>
      </p:sp>
    </p:spTree>
    <p:extLst>
      <p:ext uri="{BB962C8B-B14F-4D97-AF65-F5344CB8AC3E}">
        <p14:creationId xmlns:p14="http://schemas.microsoft.com/office/powerpoint/2010/main" val="2409807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err="1"/>
              <a:t>Zekh</a:t>
            </a:r>
            <a:r>
              <a:rPr lang="en-US" altLang="en-US" sz="4000" baseline="30000" dirty="0"/>
              <a:t> 12.9-10 </a:t>
            </a:r>
            <a:r>
              <a:rPr lang="en-US" altLang="en-US" sz="4000" dirty="0"/>
              <a:t>“When that day comes, I will seek to destroy all nations attacking </a:t>
            </a:r>
            <a:r>
              <a:rPr lang="en-US" altLang="en-US" sz="4000" dirty="0" err="1"/>
              <a:t>Yerushalayim</a:t>
            </a:r>
            <a:r>
              <a:rPr lang="en-US" altLang="en-US" sz="4000" dirty="0"/>
              <a:t>; and I will pour out on the house of David and on those living in </a:t>
            </a:r>
            <a:r>
              <a:rPr lang="en-US" altLang="en-US" sz="4000" dirty="0" err="1"/>
              <a:t>Yerushalayim</a:t>
            </a:r>
            <a:r>
              <a:rPr lang="en-US" altLang="en-US" sz="4000" dirty="0"/>
              <a:t> a spirit of grace and prayer; and </a:t>
            </a:r>
            <a:r>
              <a:rPr lang="en-US" altLang="en-US" sz="4000" u="sng" dirty="0">
                <a:solidFill>
                  <a:srgbClr val="FFFF66"/>
                </a:solidFill>
              </a:rPr>
              <a:t>they will look to me, whom they pierced.” They will mourn for him as one mourns for an only son;</a:t>
            </a:r>
          </a:p>
        </p:txBody>
      </p:sp>
    </p:spTree>
    <p:extLst>
      <p:ext uri="{BB962C8B-B14F-4D97-AF65-F5344CB8AC3E}">
        <p14:creationId xmlns:p14="http://schemas.microsoft.com/office/powerpoint/2010/main" val="2819773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22.1-3 </a:t>
            </a:r>
            <a:r>
              <a:rPr lang="en-US" sz="4000" dirty="0"/>
              <a:t>“Brothers and fathers! Listen to me as I make my defense before you now!” </a:t>
            </a:r>
            <a:r>
              <a:rPr lang="en-US" sz="4000" b="1" baseline="30000" dirty="0"/>
              <a:t> </a:t>
            </a:r>
            <a:r>
              <a:rPr lang="en-US" sz="4000" dirty="0"/>
              <a:t>When they heard him speaking to them in Hebrew, they settled down more; so he continued:</a:t>
            </a:r>
            <a:endParaRPr lang="en-US" sz="6600" dirty="0"/>
          </a:p>
        </p:txBody>
      </p:sp>
    </p:spTree>
    <p:extLst>
      <p:ext uri="{BB962C8B-B14F-4D97-AF65-F5344CB8AC3E}">
        <p14:creationId xmlns:p14="http://schemas.microsoft.com/office/powerpoint/2010/main" val="2952823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22.1-3  </a:t>
            </a:r>
            <a:r>
              <a:rPr lang="en-US" sz="4000" dirty="0"/>
              <a:t>“I am a Jew, born in Tarsus of Cilicia, but brought up in this city and trained at the feet of </a:t>
            </a:r>
            <a:r>
              <a:rPr lang="en-US" sz="4000" dirty="0" err="1"/>
              <a:t>Gamli’el</a:t>
            </a:r>
            <a:r>
              <a:rPr lang="en-US" sz="4000" dirty="0"/>
              <a:t> in every detail of the Torah of our forefathers…”</a:t>
            </a:r>
            <a:endParaRPr lang="en-US" sz="6600" dirty="0"/>
          </a:p>
        </p:txBody>
      </p:sp>
    </p:spTree>
    <p:extLst>
      <p:ext uri="{BB962C8B-B14F-4D97-AF65-F5344CB8AC3E}">
        <p14:creationId xmlns:p14="http://schemas.microsoft.com/office/powerpoint/2010/main" val="71020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the </a:t>
            </a:r>
            <a:r>
              <a:rPr lang="en-US" altLang="en-US" sz="4000" dirty="0" err="1"/>
              <a:t>parasha</a:t>
            </a:r>
            <a:r>
              <a:rPr lang="en-US" altLang="en-US" sz="4000" dirty="0"/>
              <a:t> story, the brothers had betrayed and sold Yosef into slavery.   Now their enslaved brother was [unbeknownst to them] their absolute master.</a:t>
            </a:r>
          </a:p>
        </p:txBody>
      </p:sp>
    </p:spTree>
    <p:extLst>
      <p:ext uri="{BB962C8B-B14F-4D97-AF65-F5344CB8AC3E}">
        <p14:creationId xmlns:p14="http://schemas.microsoft.com/office/powerpoint/2010/main" val="2409608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Revelation of Yosef ~ rev of Yeshua</a:t>
            </a:r>
          </a:p>
          <a:p>
            <a:pPr marL="0" indent="0">
              <a:buNone/>
            </a:pPr>
            <a:r>
              <a:rPr lang="en-US" sz="4000" dirty="0"/>
              <a:t>Can we share the reality of the Jewish Messiah with our Jewish neighbors?</a:t>
            </a:r>
          </a:p>
          <a:p>
            <a:pPr marL="457200" indent="-457200">
              <a:buFont typeface="+mj-lt"/>
              <a:buAutoNum type="arabicPeriod"/>
            </a:pPr>
            <a:r>
              <a:rPr lang="en-US" sz="4000" dirty="0"/>
              <a:t>Do we need to?  Jewish practice </a:t>
            </a:r>
            <a:r>
              <a:rPr lang="en-US" sz="4000" u="sng" dirty="0"/>
              <a:t>IS</a:t>
            </a:r>
            <a:r>
              <a:rPr lang="en-US" sz="4000" dirty="0"/>
              <a:t> beautiful.</a:t>
            </a:r>
          </a:p>
          <a:p>
            <a:pPr marL="457200" indent="-457200">
              <a:buFont typeface="+mj-lt"/>
              <a:buAutoNum type="arabicPeriod"/>
            </a:pPr>
            <a:r>
              <a:rPr lang="en-US" sz="4000" dirty="0"/>
              <a:t>If so, how.</a:t>
            </a:r>
          </a:p>
        </p:txBody>
      </p:sp>
    </p:spTree>
    <p:extLst>
      <p:ext uri="{BB962C8B-B14F-4D97-AF65-F5344CB8AC3E}">
        <p14:creationId xmlns:p14="http://schemas.microsoft.com/office/powerpoint/2010/main" val="3929233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122" name="Picture 2">
            <a:extLst>
              <a:ext uri="{FF2B5EF4-FFF2-40B4-BE49-F238E27FC236}">
                <a16:creationId xmlns:a16="http://schemas.microsoft.com/office/drawing/2014/main" id="{5753E841-DFAF-D0DF-34D5-696E243A2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7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Do we </a:t>
            </a:r>
            <a:r>
              <a:rPr lang="en-US" sz="4000" u="sng" dirty="0"/>
              <a:t>need</a:t>
            </a:r>
            <a:r>
              <a:rPr lang="en-US" sz="4000" dirty="0"/>
              <a:t> to share Yeshua with Jewish people.  Jewish practice </a:t>
            </a:r>
            <a:r>
              <a:rPr lang="en-US" sz="4000" u="sng" dirty="0"/>
              <a:t>IS</a:t>
            </a:r>
            <a:r>
              <a:rPr lang="en-US" sz="4000" dirty="0"/>
              <a:t> beautiful.              </a:t>
            </a:r>
            <a:r>
              <a:rPr lang="en-US" sz="4000" u="sng" dirty="0">
                <a:solidFill>
                  <a:srgbClr val="FFFF99"/>
                </a:solidFill>
              </a:rPr>
              <a:t>First reason</a:t>
            </a:r>
            <a:r>
              <a:rPr lang="en-US" sz="4000" dirty="0">
                <a:solidFill>
                  <a:srgbClr val="FFFF99"/>
                </a:solidFill>
              </a:rPr>
              <a:t>: Divine pattern “to the Jewish people first.”</a:t>
            </a:r>
          </a:p>
        </p:txBody>
      </p:sp>
    </p:spTree>
    <p:extLst>
      <p:ext uri="{BB962C8B-B14F-4D97-AF65-F5344CB8AC3E}">
        <p14:creationId xmlns:p14="http://schemas.microsoft.com/office/powerpoint/2010/main" val="2969465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Lk.24.46-47</a:t>
            </a:r>
            <a:r>
              <a:rPr lang="en-US" sz="4000" dirty="0"/>
              <a:t> “Here is what it says: the Messiah is to suffer and to rise from the dead on the third day;  and in his name repentance leading to forgiveness of sins is to be proclaimed to people from all nations, </a:t>
            </a:r>
            <a:r>
              <a:rPr lang="en-US" sz="4000" u="sng" dirty="0">
                <a:solidFill>
                  <a:srgbClr val="FFFF99"/>
                </a:solidFill>
              </a:rPr>
              <a:t>starting with </a:t>
            </a:r>
            <a:r>
              <a:rPr lang="en-US" sz="4000" u="sng" dirty="0" err="1">
                <a:solidFill>
                  <a:srgbClr val="FFFF99"/>
                </a:solidFill>
              </a:rPr>
              <a:t>Yerushalayim</a:t>
            </a:r>
            <a:r>
              <a:rPr lang="en-US" sz="4000" dirty="0"/>
              <a:t>. </a:t>
            </a:r>
          </a:p>
        </p:txBody>
      </p:sp>
    </p:spTree>
    <p:extLst>
      <p:ext uri="{BB962C8B-B14F-4D97-AF65-F5344CB8AC3E}">
        <p14:creationId xmlns:p14="http://schemas.microsoft.com/office/powerpoint/2010/main" val="3490997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1.16 </a:t>
            </a:r>
            <a:r>
              <a:rPr lang="en-US" sz="4000" dirty="0"/>
              <a:t>For I am not ashamed of the Good News, since it is God’s powerful means of bringing salvation to everyone who keeps on trusting, </a:t>
            </a:r>
            <a:r>
              <a:rPr lang="en-US" sz="4000" u="sng" dirty="0">
                <a:solidFill>
                  <a:srgbClr val="FFFF99"/>
                </a:solidFill>
              </a:rPr>
              <a:t>to the Jew especially</a:t>
            </a:r>
            <a:r>
              <a:rPr lang="en-US" sz="4000" dirty="0"/>
              <a:t>, but equally to the Gentile.</a:t>
            </a:r>
          </a:p>
        </p:txBody>
      </p:sp>
    </p:spTree>
    <p:extLst>
      <p:ext uri="{BB962C8B-B14F-4D97-AF65-F5344CB8AC3E}">
        <p14:creationId xmlns:p14="http://schemas.microsoft.com/office/powerpoint/2010/main" val="2094733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tabLst>
                <a:tab pos="4462463" algn="l"/>
              </a:tabLst>
            </a:pPr>
            <a:r>
              <a:rPr lang="en-US" sz="4000" baseline="30000" dirty="0"/>
              <a:t>Matt 28.18-20 </a:t>
            </a:r>
            <a:r>
              <a:rPr lang="en-US" sz="4000" dirty="0"/>
              <a:t>Yeshua came and talked with them. He said, “All authority in heaven and on earth has been given to me. Therefore, go and make people from </a:t>
            </a:r>
            <a:r>
              <a:rPr lang="en-US" sz="4000" u="sng" dirty="0">
                <a:solidFill>
                  <a:srgbClr val="FFFF99"/>
                </a:solidFill>
              </a:rPr>
              <a:t>all nations</a:t>
            </a:r>
            <a:r>
              <a:rPr lang="en-US" sz="4000" dirty="0"/>
              <a:t> into </a:t>
            </a:r>
            <a:r>
              <a:rPr lang="en-US" sz="4000" dirty="0" err="1"/>
              <a:t>talmidim</a:t>
            </a:r>
            <a:r>
              <a:rPr lang="en-US" sz="4000" dirty="0"/>
              <a:t> [disciples], immersing them into the reality of the Father, the Son and the Ruakh </a:t>
            </a:r>
            <a:r>
              <a:rPr lang="en-US" sz="4000" dirty="0" err="1"/>
              <a:t>HaKodesh</a:t>
            </a:r>
            <a:r>
              <a:rPr lang="en-US" sz="4000" dirty="0"/>
              <a:t>, </a:t>
            </a:r>
          </a:p>
        </p:txBody>
      </p:sp>
    </p:spTree>
    <p:extLst>
      <p:ext uri="{BB962C8B-B14F-4D97-AF65-F5344CB8AC3E}">
        <p14:creationId xmlns:p14="http://schemas.microsoft.com/office/powerpoint/2010/main" val="566100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Matt 28.18-20  </a:t>
            </a:r>
            <a:r>
              <a:rPr lang="en-US" sz="4000" dirty="0"/>
              <a:t>and teaching them to obey everything that I have commanded you. And remember! </a:t>
            </a:r>
            <a:r>
              <a:rPr lang="en-US" sz="4000" u="sng" dirty="0">
                <a:solidFill>
                  <a:srgbClr val="FFFF99"/>
                </a:solidFill>
              </a:rPr>
              <a:t>I will be with you always, yes, even until the end of the age</a:t>
            </a:r>
            <a:r>
              <a:rPr lang="en-US" sz="4000" dirty="0"/>
              <a:t>.”</a:t>
            </a:r>
          </a:p>
        </p:txBody>
      </p:sp>
    </p:spTree>
    <p:extLst>
      <p:ext uri="{BB962C8B-B14F-4D97-AF65-F5344CB8AC3E}">
        <p14:creationId xmlns:p14="http://schemas.microsoft.com/office/powerpoint/2010/main" val="2315205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122" name="Picture 2">
            <a:extLst>
              <a:ext uri="{FF2B5EF4-FFF2-40B4-BE49-F238E27FC236}">
                <a16:creationId xmlns:a16="http://schemas.microsoft.com/office/drawing/2014/main" id="{5753E841-DFAF-D0DF-34D5-696E243A2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23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Do we need to share Yeshua with Jewish people.  Jewish practice </a:t>
            </a:r>
            <a:r>
              <a:rPr lang="en-US" sz="4000" u="sng" dirty="0"/>
              <a:t>IS</a:t>
            </a:r>
            <a:r>
              <a:rPr lang="en-US" sz="4000" dirty="0"/>
              <a:t> beautiful.  	 </a:t>
            </a:r>
            <a:r>
              <a:rPr lang="en-US" sz="4000" u="sng" dirty="0">
                <a:solidFill>
                  <a:srgbClr val="FFFF99"/>
                </a:solidFill>
              </a:rPr>
              <a:t>Second reason</a:t>
            </a:r>
            <a:r>
              <a:rPr lang="en-US" sz="4000" dirty="0">
                <a:solidFill>
                  <a:srgbClr val="FFFF99"/>
                </a:solidFill>
              </a:rPr>
              <a:t>: Subtle but </a:t>
            </a:r>
            <a:r>
              <a:rPr lang="en-US" sz="4000" u="sng" dirty="0">
                <a:solidFill>
                  <a:srgbClr val="FFFF99"/>
                </a:solidFill>
              </a:rPr>
              <a:t>great</a:t>
            </a:r>
            <a:r>
              <a:rPr lang="en-US" sz="4000" dirty="0">
                <a:solidFill>
                  <a:srgbClr val="FFFF99"/>
                </a:solidFill>
              </a:rPr>
              <a:t> spiritual need.</a:t>
            </a:r>
          </a:p>
        </p:txBody>
      </p:sp>
    </p:spTree>
    <p:extLst>
      <p:ext uri="{BB962C8B-B14F-4D97-AF65-F5344CB8AC3E}">
        <p14:creationId xmlns:p14="http://schemas.microsoft.com/office/powerpoint/2010/main" val="3782386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10.2-5 </a:t>
            </a:r>
            <a:r>
              <a:rPr lang="en-US" sz="4000" dirty="0"/>
              <a:t>I can testify to their zeal for God. But it is not based on correct understanding; for, since they are unaware of God’s way of making people righteous and instead seek to set up their own, </a:t>
            </a:r>
          </a:p>
        </p:txBody>
      </p:sp>
    </p:spTree>
    <p:extLst>
      <p:ext uri="{BB962C8B-B14F-4D97-AF65-F5344CB8AC3E}">
        <p14:creationId xmlns:p14="http://schemas.microsoft.com/office/powerpoint/2010/main" val="421440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They didn’t recognize him because Yosef looked so foreign. Similar to how the Jewish people don’t recognize Yeshua because He looks so foreign.</a:t>
            </a:r>
          </a:p>
        </p:txBody>
      </p:sp>
    </p:spTree>
    <p:extLst>
      <p:ext uri="{BB962C8B-B14F-4D97-AF65-F5344CB8AC3E}">
        <p14:creationId xmlns:p14="http://schemas.microsoft.com/office/powerpoint/2010/main" val="3662467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10.2-5 </a:t>
            </a:r>
            <a:r>
              <a:rPr lang="en-US" sz="4000" dirty="0"/>
              <a:t>they have not submitted themselves to God’s way of making people righteous.  For the goal at which the Torah aims is the Messiah, who offers righteousness to everyone who trusts. </a:t>
            </a:r>
          </a:p>
        </p:txBody>
      </p:sp>
    </p:spTree>
    <p:extLst>
      <p:ext uri="{BB962C8B-B14F-4D97-AF65-F5344CB8AC3E}">
        <p14:creationId xmlns:p14="http://schemas.microsoft.com/office/powerpoint/2010/main" val="4147550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Ro. 10.2-5 </a:t>
            </a:r>
            <a:r>
              <a:rPr lang="en-US" sz="4000" dirty="0"/>
              <a:t>For Moshe writes about the righteousness grounded in the Torah that the person who does these things </a:t>
            </a:r>
            <a:r>
              <a:rPr lang="en-US" sz="4000" dirty="0">
                <a:solidFill>
                  <a:srgbClr val="FFFF99"/>
                </a:solidFill>
              </a:rPr>
              <a:t>will attain life through them.</a:t>
            </a:r>
          </a:p>
          <a:p>
            <a:pPr marL="0" indent="0" algn="just">
              <a:buNone/>
            </a:pPr>
            <a:r>
              <a:rPr lang="en-US" sz="4000" baseline="30000" dirty="0"/>
              <a:t>Vayikra/Lev 18.5 </a:t>
            </a:r>
            <a:r>
              <a:rPr lang="en-US" sz="4000" dirty="0"/>
              <a:t>You are to observe my laws and rulings; if a person does them, </a:t>
            </a:r>
            <a:r>
              <a:rPr lang="en-US" sz="4000" dirty="0">
                <a:solidFill>
                  <a:srgbClr val="FFFF99"/>
                </a:solidFill>
              </a:rPr>
              <a:t>he will have life through them</a:t>
            </a:r>
            <a:r>
              <a:rPr lang="en-US" sz="4000" dirty="0"/>
              <a:t>; I am </a:t>
            </a:r>
            <a:r>
              <a:rPr lang="en-US" sz="4000" cap="small" dirty="0"/>
              <a:t>Adoni</a:t>
            </a:r>
            <a:r>
              <a:rPr lang="en-US" sz="4000" dirty="0"/>
              <a:t>. </a:t>
            </a:r>
            <a:r>
              <a:rPr lang="he-IL" sz="4000" b="1" dirty="0">
                <a:latin typeface="David" panose="020E0502060401010101" pitchFamily="34" charset="-79"/>
                <a:cs typeface="David" panose="020E0502060401010101" pitchFamily="34" charset="-79"/>
              </a:rPr>
              <a:t>אֲשֶׁר יַעֲשֶׂה אֹתָם הָאָדָם וָחַי בָּהֶם</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57067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Ro 11.6-10</a:t>
            </a:r>
            <a:r>
              <a:rPr lang="en-US" sz="4000" dirty="0"/>
              <a:t> Moreover, </a:t>
            </a:r>
            <a:r>
              <a:rPr lang="en-US" sz="4000" dirty="0">
                <a:solidFill>
                  <a:srgbClr val="FFFF99"/>
                </a:solidFill>
              </a:rPr>
              <a:t>the righteousness grounded in trusting says</a:t>
            </a:r>
            <a:r>
              <a:rPr lang="en-US" sz="4000" dirty="0"/>
              <a:t>:  “Do not say in your heart, ‘Who will ascend to heaven?’” — that is, to bring the Messiah down — or, “‘Who will descend into </a:t>
            </a:r>
            <a:r>
              <a:rPr lang="en-US" sz="4000" dirty="0" err="1"/>
              <a:t>Sh’ol</a:t>
            </a:r>
            <a:r>
              <a:rPr lang="en-US" sz="4000" dirty="0"/>
              <a:t>?’” — that is, to bring the Messiah up from the dead., </a:t>
            </a:r>
          </a:p>
        </p:txBody>
      </p:sp>
    </p:spTree>
    <p:extLst>
      <p:ext uri="{BB962C8B-B14F-4D97-AF65-F5344CB8AC3E}">
        <p14:creationId xmlns:p14="http://schemas.microsoft.com/office/powerpoint/2010/main" val="2586878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11.6-10</a:t>
            </a:r>
            <a:r>
              <a:rPr lang="en-US" sz="4000" dirty="0"/>
              <a:t> What, then, does it say? “The word is near you, in your mouth and in your heart.”—  that is, the word about trust which we proclaim, namely, that if you acknowledge publicly with your mouth that Yeshua is Lord</a:t>
            </a:r>
          </a:p>
        </p:txBody>
      </p:sp>
    </p:spTree>
    <p:extLst>
      <p:ext uri="{BB962C8B-B14F-4D97-AF65-F5344CB8AC3E}">
        <p14:creationId xmlns:p14="http://schemas.microsoft.com/office/powerpoint/2010/main" val="2771347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Ro 11.6-10</a:t>
            </a:r>
            <a:r>
              <a:rPr lang="en-US" sz="4000" dirty="0"/>
              <a:t>  and trust in your heart that God raised him from the dead, you will be delivered.  For with the heart one goes on trusting and thus continues toward righteousness, while with the mouth one keeps on making public acknowledgement and thus continues toward deliverance.  [</a:t>
            </a:r>
            <a:r>
              <a:rPr lang="en-US" sz="4000" dirty="0" err="1"/>
              <a:t>D’varim</a:t>
            </a:r>
            <a:r>
              <a:rPr lang="en-US" sz="4000" dirty="0"/>
              <a:t>/Dt 30:11–14]</a:t>
            </a:r>
          </a:p>
        </p:txBody>
      </p:sp>
    </p:spTree>
    <p:extLst>
      <p:ext uri="{BB962C8B-B14F-4D97-AF65-F5344CB8AC3E}">
        <p14:creationId xmlns:p14="http://schemas.microsoft.com/office/powerpoint/2010/main" val="2664679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Two systems of salvation in the Torah</a:t>
            </a:r>
          </a:p>
          <a:p>
            <a:pPr marL="457200" indent="-457200">
              <a:buFont typeface="+mj-lt"/>
              <a:buAutoNum type="arabicPeriod"/>
            </a:pPr>
            <a:r>
              <a:rPr lang="en-US" sz="4000" dirty="0"/>
              <a:t>Lev 18.5 “live by obedience.”</a:t>
            </a:r>
          </a:p>
          <a:p>
            <a:pPr marL="457200" indent="-457200">
              <a:buFont typeface="+mj-lt"/>
              <a:buAutoNum type="arabicPeriod"/>
            </a:pPr>
            <a:r>
              <a:rPr lang="en-US" sz="4000" dirty="0"/>
              <a:t>Dt 30:11–14 “live by faith </a:t>
            </a:r>
            <a:r>
              <a:rPr lang="en-US" sz="4000" dirty="0">
                <a:sym typeface="Wingdings" panose="05000000000000000000" pitchFamily="2" charset="2"/>
              </a:rPr>
              <a:t> imparted power to obey.</a:t>
            </a:r>
          </a:p>
          <a:p>
            <a:r>
              <a:rPr lang="en-US" sz="4000" dirty="0">
                <a:sym typeface="Wingdings" panose="05000000000000000000" pitchFamily="2" charset="2"/>
              </a:rPr>
              <a:t>The two systems are intertwined, but Yeshua is the second.  </a:t>
            </a:r>
          </a:p>
          <a:p>
            <a:r>
              <a:rPr lang="en-US" sz="4000" dirty="0">
                <a:sym typeface="Wingdings" panose="05000000000000000000" pitchFamily="2" charset="2"/>
              </a:rPr>
              <a:t>No one can really succeed in the first.</a:t>
            </a:r>
            <a:endParaRPr lang="en-US" sz="4000" dirty="0"/>
          </a:p>
        </p:txBody>
      </p:sp>
    </p:spTree>
    <p:extLst>
      <p:ext uri="{BB962C8B-B14F-4D97-AF65-F5344CB8AC3E}">
        <p14:creationId xmlns:p14="http://schemas.microsoft.com/office/powerpoint/2010/main" val="3755488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122" name="Picture 2">
            <a:extLst>
              <a:ext uri="{FF2B5EF4-FFF2-40B4-BE49-F238E27FC236}">
                <a16:creationId xmlns:a16="http://schemas.microsoft.com/office/drawing/2014/main" id="{5753E841-DFAF-D0DF-34D5-696E243A2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293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Do we need to share Yeshua with Jewish people.  Jewish practice </a:t>
            </a:r>
            <a:r>
              <a:rPr lang="en-US" sz="4000" u="sng" dirty="0"/>
              <a:t>IS</a:t>
            </a:r>
            <a:r>
              <a:rPr lang="en-US" sz="4000" dirty="0"/>
              <a:t> beautiful.  	     </a:t>
            </a:r>
            <a:r>
              <a:rPr lang="en-US" sz="4000" u="sng" dirty="0"/>
              <a:t>Third  reason</a:t>
            </a:r>
            <a:r>
              <a:rPr lang="en-US" sz="4000" dirty="0"/>
              <a:t>:  We are called to win people.</a:t>
            </a:r>
          </a:p>
        </p:txBody>
      </p:sp>
    </p:spTree>
    <p:extLst>
      <p:ext uri="{BB962C8B-B14F-4D97-AF65-F5344CB8AC3E}">
        <p14:creationId xmlns:p14="http://schemas.microsoft.com/office/powerpoint/2010/main" val="246304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2.17-20</a:t>
            </a:r>
            <a:r>
              <a:rPr lang="en-US" sz="4000" b="1" baseline="30000" dirty="0"/>
              <a:t>  </a:t>
            </a:r>
            <a:r>
              <a:rPr lang="en-US" sz="4000" dirty="0"/>
              <a:t>And as for us, brothers, when we were deprived of your company for a short time — in person, but not in thought — we missed you and tried hard to come and see you. </a:t>
            </a:r>
            <a:endParaRPr lang="en-US" sz="6000" u="sng" dirty="0">
              <a:solidFill>
                <a:srgbClr val="FFFF99"/>
              </a:solidFill>
            </a:endParaRPr>
          </a:p>
        </p:txBody>
      </p:sp>
    </p:spTree>
    <p:extLst>
      <p:ext uri="{BB962C8B-B14F-4D97-AF65-F5344CB8AC3E}">
        <p14:creationId xmlns:p14="http://schemas.microsoft.com/office/powerpoint/2010/main" val="217804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2.17-20</a:t>
            </a:r>
            <a:r>
              <a:rPr lang="en-US" sz="4000" b="1" baseline="30000" dirty="0"/>
              <a:t>  </a:t>
            </a:r>
            <a:r>
              <a:rPr lang="en-US" sz="4000" dirty="0"/>
              <a:t>I, </a:t>
            </a:r>
            <a:r>
              <a:rPr lang="en-US" sz="4000" dirty="0" err="1"/>
              <a:t>Sha’ul</a:t>
            </a:r>
            <a:r>
              <a:rPr lang="en-US" sz="4000" dirty="0"/>
              <a:t>, tried more than once — but the Adversary stopped us. </a:t>
            </a:r>
            <a:r>
              <a:rPr lang="en-US" sz="4000" b="1" baseline="30000" dirty="0"/>
              <a:t> </a:t>
            </a:r>
            <a:r>
              <a:rPr lang="en-US" sz="4000" u="sng" dirty="0">
                <a:solidFill>
                  <a:srgbClr val="FFFF99"/>
                </a:solidFill>
              </a:rPr>
              <a:t>For when our Lord Yeshua returns, what will be our hope, our joy, our crown to boast about? Won’t it be you? </a:t>
            </a:r>
            <a:r>
              <a:rPr lang="en-US" sz="4000" b="1" u="sng" baseline="30000" dirty="0">
                <a:solidFill>
                  <a:srgbClr val="FFFF99"/>
                </a:solidFill>
              </a:rPr>
              <a:t> </a:t>
            </a:r>
            <a:r>
              <a:rPr lang="en-US" sz="4000" u="sng" dirty="0">
                <a:solidFill>
                  <a:srgbClr val="FFFF99"/>
                </a:solidFill>
              </a:rPr>
              <a:t>Yes, you are our glory and our joy!</a:t>
            </a:r>
            <a:endParaRPr lang="en-US" sz="6600" u="sng" dirty="0">
              <a:solidFill>
                <a:srgbClr val="FFFF99"/>
              </a:solidFill>
            </a:endParaRPr>
          </a:p>
        </p:txBody>
      </p:sp>
    </p:spTree>
    <p:extLst>
      <p:ext uri="{BB962C8B-B14F-4D97-AF65-F5344CB8AC3E}">
        <p14:creationId xmlns:p14="http://schemas.microsoft.com/office/powerpoint/2010/main" val="386596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He was their promised redeemer</a:t>
            </a:r>
          </a:p>
          <a:p>
            <a:pPr algn="l">
              <a:lnSpc>
                <a:spcPct val="90000"/>
              </a:lnSpc>
            </a:pPr>
            <a:endParaRPr lang="en-US" altLang="en-US" sz="4000" dirty="0"/>
          </a:p>
          <a:p>
            <a:pPr marL="228600" indent="-228600" algn="l">
              <a:lnSpc>
                <a:spcPct val="90000"/>
              </a:lnSpc>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645038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Ber./Gen 4.9  </a:t>
            </a:r>
            <a:r>
              <a:rPr lang="en-US" altLang="en-US" sz="4000" cap="small" dirty="0"/>
              <a:t>Adoni</a:t>
            </a:r>
            <a:r>
              <a:rPr lang="en-US" altLang="en-US" sz="4000" dirty="0"/>
              <a:t> said to Cain, “Where is Abel, your brother?”</a:t>
            </a:r>
          </a:p>
          <a:p>
            <a:pPr algn="l">
              <a:lnSpc>
                <a:spcPct val="90000"/>
              </a:lnSpc>
            </a:pPr>
            <a:r>
              <a:rPr lang="en-US" altLang="en-US" sz="4000" dirty="0"/>
              <a:t>“I don’t know,” he said. </a:t>
            </a:r>
          </a:p>
          <a:p>
            <a:pPr algn="l">
              <a:lnSpc>
                <a:spcPct val="90000"/>
              </a:lnSpc>
            </a:pPr>
            <a:r>
              <a:rPr lang="en-US" altLang="en-US" sz="4000" dirty="0"/>
              <a:t>“Am I my brother’s keeper?” </a:t>
            </a:r>
          </a:p>
        </p:txBody>
      </p:sp>
    </p:spTree>
    <p:extLst>
      <p:ext uri="{BB962C8B-B14F-4D97-AF65-F5344CB8AC3E}">
        <p14:creationId xmlns:p14="http://schemas.microsoft.com/office/powerpoint/2010/main" val="1873966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Gal 5.13-15</a:t>
            </a:r>
            <a:r>
              <a:rPr lang="en-US" altLang="en-US" sz="4000" dirty="0"/>
              <a:t> For, brothers, you were called to be free [mature, empowered]. Only do not let that freedom become an excuse for allowing your old nature to have its way. Instead, </a:t>
            </a:r>
            <a:r>
              <a:rPr lang="en-US" altLang="en-US" sz="4000" u="sng" dirty="0">
                <a:solidFill>
                  <a:srgbClr val="FFFF66"/>
                </a:solidFill>
              </a:rPr>
              <a:t>serve one another in love</a:t>
            </a:r>
            <a:r>
              <a:rPr lang="en-US" altLang="en-US" sz="4000" dirty="0"/>
              <a:t>. For the whole of the Torah is summed up in this one sentence:</a:t>
            </a:r>
          </a:p>
        </p:txBody>
      </p:sp>
    </p:spTree>
    <p:extLst>
      <p:ext uri="{BB962C8B-B14F-4D97-AF65-F5344CB8AC3E}">
        <p14:creationId xmlns:p14="http://schemas.microsoft.com/office/powerpoint/2010/main" val="4164839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Gal 5.13-15</a:t>
            </a:r>
            <a:r>
              <a:rPr lang="en-US" altLang="en-US" sz="4000" dirty="0"/>
              <a:t>  “Love your neighbor as yourself”; but if you go on snapping at each other and tearing each other to pieces, watch out, or you will be destroyed by each other!</a:t>
            </a:r>
          </a:p>
        </p:txBody>
      </p:sp>
    </p:spTree>
    <p:extLst>
      <p:ext uri="{BB962C8B-B14F-4D97-AF65-F5344CB8AC3E}">
        <p14:creationId xmlns:p14="http://schemas.microsoft.com/office/powerpoint/2010/main" val="1958498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a:t>
            </a:r>
            <a:r>
              <a:rPr lang="en-US" altLang="en-US" sz="4000" baseline="30000" dirty="0" err="1"/>
              <a:t>Yn</a:t>
            </a:r>
            <a:r>
              <a:rPr lang="en-US" altLang="en-US" sz="4000" baseline="30000" dirty="0"/>
              <a:t> 3.16</a:t>
            </a:r>
            <a:r>
              <a:rPr lang="en-US" altLang="en-US" sz="4000" dirty="0"/>
              <a:t> The way that we have come to know love is through Yeshua the Messiah having laid down his life for us. And we ought to lay down our lives for the brothers and sisters!</a:t>
            </a:r>
          </a:p>
        </p:txBody>
      </p:sp>
    </p:spTree>
    <p:extLst>
      <p:ext uri="{BB962C8B-B14F-4D97-AF65-F5344CB8AC3E}">
        <p14:creationId xmlns:p14="http://schemas.microsoft.com/office/powerpoint/2010/main" val="4020032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2.13-14 </a:t>
            </a:r>
            <a:r>
              <a:rPr lang="en-US" sz="4000" dirty="0"/>
              <a:t>We also thank God constantly that when you received the word of God which you heard from us, you accepted it not as the word of men, but as it truly is—the word of God, which does its work in you who believe.  </a:t>
            </a:r>
          </a:p>
        </p:txBody>
      </p:sp>
    </p:spTree>
    <p:extLst>
      <p:ext uri="{BB962C8B-B14F-4D97-AF65-F5344CB8AC3E}">
        <p14:creationId xmlns:p14="http://schemas.microsoft.com/office/powerpoint/2010/main" val="4162830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2.13-14 </a:t>
            </a:r>
            <a:r>
              <a:rPr lang="en-US" sz="4000" dirty="0"/>
              <a:t>For you, brothers and sisters, became imitators of God’s communities in Messiah Yeshua that are in Judea—for you suffered the same things</a:t>
            </a:r>
          </a:p>
        </p:txBody>
      </p:sp>
    </p:spTree>
    <p:extLst>
      <p:ext uri="{BB962C8B-B14F-4D97-AF65-F5344CB8AC3E}">
        <p14:creationId xmlns:p14="http://schemas.microsoft.com/office/powerpoint/2010/main" val="3672623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Phil. 4.1 </a:t>
            </a:r>
            <a:r>
              <a:rPr lang="en-US" sz="4000" dirty="0"/>
              <a:t>Therefore, my brothers and sisters whom I love and long for, my joy and crown—stand firm in the Lord in this way, my loved ones.</a:t>
            </a:r>
          </a:p>
        </p:txBody>
      </p:sp>
    </p:spTree>
    <p:extLst>
      <p:ext uri="{BB962C8B-B14F-4D97-AF65-F5344CB8AC3E}">
        <p14:creationId xmlns:p14="http://schemas.microsoft.com/office/powerpoint/2010/main" val="1691549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400" baseline="30000" dirty="0"/>
              <a:t>1 </a:t>
            </a:r>
            <a:r>
              <a:rPr lang="en-US" sz="4400" baseline="30000" dirty="0" err="1"/>
              <a:t>Thes</a:t>
            </a:r>
            <a:r>
              <a:rPr lang="en-US" sz="4400" baseline="30000" dirty="0"/>
              <a:t> 1.4-6  </a:t>
            </a:r>
            <a:r>
              <a:rPr lang="en-US" sz="4000" dirty="0"/>
              <a:t>We know, brothers, that God has loved and chosen you; that the Good News we brought did not become for you a matter only of words, but also one of power, the </a:t>
            </a:r>
            <a:r>
              <a:rPr lang="en-US" sz="4000" i="1" dirty="0"/>
              <a:t>Ruakh </a:t>
            </a:r>
            <a:r>
              <a:rPr lang="en-US" sz="4000" i="1" dirty="0" err="1"/>
              <a:t>HaKodesh</a:t>
            </a:r>
            <a:r>
              <a:rPr lang="en-US" sz="4000" dirty="0"/>
              <a:t> and total conviction — </a:t>
            </a:r>
            <a:endParaRPr lang="en-US" sz="6600" dirty="0"/>
          </a:p>
        </p:txBody>
      </p:sp>
    </p:spTree>
    <p:extLst>
      <p:ext uri="{BB962C8B-B14F-4D97-AF65-F5344CB8AC3E}">
        <p14:creationId xmlns:p14="http://schemas.microsoft.com/office/powerpoint/2010/main" val="851353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400" baseline="30000" dirty="0"/>
              <a:t>1 </a:t>
            </a:r>
            <a:r>
              <a:rPr lang="en-US" sz="4400" baseline="30000" dirty="0" err="1"/>
              <a:t>Thes</a:t>
            </a:r>
            <a:r>
              <a:rPr lang="en-US" sz="4400" baseline="30000" dirty="0"/>
              <a:t> 1.4-6  </a:t>
            </a:r>
            <a:r>
              <a:rPr lang="en-US" sz="4000" dirty="0"/>
              <a:t>just as you know how we lived for your sakes when we were with you. You, indeed, became imitators of us and of the Lord; so that even though you were going through severe troubles, you received the Word with joy from the </a:t>
            </a:r>
            <a:r>
              <a:rPr lang="en-US" sz="4000" i="1" dirty="0"/>
              <a:t>Ruakh </a:t>
            </a:r>
            <a:r>
              <a:rPr lang="en-US" sz="4000" i="1" dirty="0" err="1"/>
              <a:t>HaKodesh</a:t>
            </a:r>
            <a:r>
              <a:rPr lang="en-US" sz="4000" dirty="0"/>
              <a:t>.</a:t>
            </a:r>
            <a:endParaRPr lang="en-US" sz="6600" dirty="0"/>
          </a:p>
        </p:txBody>
      </p:sp>
    </p:spTree>
    <p:extLst>
      <p:ext uri="{BB962C8B-B14F-4D97-AF65-F5344CB8AC3E}">
        <p14:creationId xmlns:p14="http://schemas.microsoft.com/office/powerpoint/2010/main" val="3044647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122" name="Picture 2">
            <a:extLst>
              <a:ext uri="{FF2B5EF4-FFF2-40B4-BE49-F238E27FC236}">
                <a16:creationId xmlns:a16="http://schemas.microsoft.com/office/drawing/2014/main" id="{5753E841-DFAF-D0DF-34D5-696E243A2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6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He was their promised redeemer</a:t>
            </a:r>
          </a:p>
          <a:p>
            <a:pPr marL="228600" indent="-228600" algn="l">
              <a:lnSpc>
                <a:spcPct val="90000"/>
              </a:lnSpc>
              <a:buFont typeface="Arial" panose="020B0604020202020204" pitchFamily="34" charset="0"/>
              <a:buChar char="•"/>
            </a:pPr>
            <a:r>
              <a:rPr lang="en-US" altLang="en-US" sz="4000" dirty="0"/>
              <a:t>He looked Egyptian.</a:t>
            </a:r>
          </a:p>
          <a:p>
            <a:pPr algn="l">
              <a:lnSpc>
                <a:spcPct val="90000"/>
              </a:lnSpc>
            </a:pPr>
            <a:endParaRPr lang="en-US" altLang="en-US" sz="4000" dirty="0"/>
          </a:p>
        </p:txBody>
      </p:sp>
    </p:spTree>
    <p:extLst>
      <p:ext uri="{BB962C8B-B14F-4D97-AF65-F5344CB8AC3E}">
        <p14:creationId xmlns:p14="http://schemas.microsoft.com/office/powerpoint/2010/main" val="2280779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2763" indent="-512763">
              <a:buFont typeface="+mj-lt"/>
              <a:buAutoNum type="arabicPeriod" startAt="2"/>
            </a:pPr>
            <a:r>
              <a:rPr lang="en-US" sz="4000" dirty="0"/>
              <a:t>How can we Jewishly share that Yeshua is the Jewish Messiah? </a:t>
            </a:r>
          </a:p>
        </p:txBody>
      </p:sp>
    </p:spTree>
    <p:extLst>
      <p:ext uri="{BB962C8B-B14F-4D97-AF65-F5344CB8AC3E}">
        <p14:creationId xmlns:p14="http://schemas.microsoft.com/office/powerpoint/2010/main" val="2034424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Yeshayahu/Is 40.3-8</a:t>
            </a:r>
            <a:r>
              <a:rPr lang="en-US" sz="4000" dirty="0"/>
              <a:t> A voice cries out: “Clear a road through the desert for </a:t>
            </a:r>
            <a:r>
              <a:rPr lang="en-US" sz="4000" cap="small" dirty="0"/>
              <a:t>Adoni</a:t>
            </a:r>
            <a:r>
              <a:rPr lang="en-US" sz="4000" dirty="0"/>
              <a:t>!  Level a highway in the ‘</a:t>
            </a:r>
            <a:r>
              <a:rPr lang="en-US" sz="4000" dirty="0" err="1"/>
              <a:t>Aravah</a:t>
            </a:r>
            <a:r>
              <a:rPr lang="en-US" sz="4000" dirty="0"/>
              <a:t> for our God!  Let every valley be filled in, every mountain and hill lowered, the bumpy places made level and the crags become a plain. </a:t>
            </a:r>
          </a:p>
        </p:txBody>
      </p:sp>
    </p:spTree>
    <p:extLst>
      <p:ext uri="{BB962C8B-B14F-4D97-AF65-F5344CB8AC3E}">
        <p14:creationId xmlns:p14="http://schemas.microsoft.com/office/powerpoint/2010/main" val="3276157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40.3-8</a:t>
            </a:r>
            <a:r>
              <a:rPr lang="en-US" sz="4000" dirty="0"/>
              <a:t> Then the glory of </a:t>
            </a:r>
            <a:r>
              <a:rPr lang="en-US" sz="4000" cap="small" dirty="0"/>
              <a:t>Adoni</a:t>
            </a:r>
            <a:r>
              <a:rPr lang="en-US" sz="4000" dirty="0"/>
              <a:t> will be revealed; all mankind together will see it, for the mouth of </a:t>
            </a:r>
            <a:r>
              <a:rPr lang="en-US" sz="4000" cap="small" dirty="0"/>
              <a:t>Adoni</a:t>
            </a:r>
            <a:r>
              <a:rPr lang="en-US" sz="4000" dirty="0"/>
              <a:t> has spoken.”</a:t>
            </a:r>
          </a:p>
        </p:txBody>
      </p:sp>
    </p:spTree>
    <p:extLst>
      <p:ext uri="{BB962C8B-B14F-4D97-AF65-F5344CB8AC3E}">
        <p14:creationId xmlns:p14="http://schemas.microsoft.com/office/powerpoint/2010/main" val="3943680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40.3-8</a:t>
            </a:r>
            <a:r>
              <a:rPr lang="en-US" sz="4000" dirty="0"/>
              <a:t>   A voice says, “Proclaim!” And I answer, “What should I proclaim?”</a:t>
            </a:r>
          </a:p>
        </p:txBody>
      </p:sp>
    </p:spTree>
    <p:extLst>
      <p:ext uri="{BB962C8B-B14F-4D97-AF65-F5344CB8AC3E}">
        <p14:creationId xmlns:p14="http://schemas.microsoft.com/office/powerpoint/2010/main" val="195976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Yeshayahu/Is 40.3-8</a:t>
            </a:r>
            <a:r>
              <a:rPr lang="en-US" sz="4000" dirty="0"/>
              <a:t> “All humanity is merely grass, all its kindness like wildflowers: the grass dries up, the flower fades, when a wind from </a:t>
            </a:r>
            <a:r>
              <a:rPr lang="en-US" sz="4000" cap="small" dirty="0"/>
              <a:t>Adoni</a:t>
            </a:r>
            <a:r>
              <a:rPr lang="en-US" sz="4000" dirty="0"/>
              <a:t> blows on it. Surely the people are grass! The grass dries up, the flower fades; but the word of our God will stand forever.”</a:t>
            </a:r>
          </a:p>
        </p:txBody>
      </p:sp>
    </p:spTree>
    <p:extLst>
      <p:ext uri="{BB962C8B-B14F-4D97-AF65-F5344CB8AC3E}">
        <p14:creationId xmlns:p14="http://schemas.microsoft.com/office/powerpoint/2010/main" val="22981634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pic>
        <p:nvPicPr>
          <p:cNvPr id="3" name="Picture 2">
            <a:extLst>
              <a:ext uri="{FF2B5EF4-FFF2-40B4-BE49-F238E27FC236}">
                <a16:creationId xmlns:a16="http://schemas.microsoft.com/office/drawing/2014/main" id="{6A641E46-26A8-F338-6427-00A337176ABF}"/>
              </a:ext>
            </a:extLst>
          </p:cNvPr>
          <p:cNvPicPr>
            <a:picLocks noChangeAspect="1"/>
          </p:cNvPicPr>
          <p:nvPr/>
        </p:nvPicPr>
        <p:blipFill>
          <a:blip r:embed="rId3"/>
          <a:stretch>
            <a:fillRect/>
          </a:stretch>
        </p:blipFill>
        <p:spPr>
          <a:xfrm>
            <a:off x="281548" y="0"/>
            <a:ext cx="8580904" cy="5143500"/>
          </a:xfrm>
          <a:prstGeom prst="rect">
            <a:avLst/>
          </a:prstGeom>
        </p:spPr>
      </p:pic>
      <p:sp>
        <p:nvSpPr>
          <p:cNvPr id="4" name="TextBox 3">
            <a:extLst>
              <a:ext uri="{FF2B5EF4-FFF2-40B4-BE49-F238E27FC236}">
                <a16:creationId xmlns:a16="http://schemas.microsoft.com/office/drawing/2014/main" id="{F267B39A-AEE5-0B7C-C614-E05B40AB154A}"/>
              </a:ext>
            </a:extLst>
          </p:cNvPr>
          <p:cNvSpPr txBox="1"/>
          <p:nvPr/>
        </p:nvSpPr>
        <p:spPr>
          <a:xfrm>
            <a:off x="80417" y="17526"/>
            <a:ext cx="8983165" cy="707886"/>
          </a:xfrm>
          <a:prstGeom prst="rect">
            <a:avLst/>
          </a:prstGeom>
          <a:noFill/>
        </p:spPr>
        <p:txBody>
          <a:bodyPr wrap="none" rtlCol="0">
            <a:spAutoFit/>
          </a:bodyPr>
          <a:lstStyle/>
          <a:p>
            <a:r>
              <a:rPr lang="en-US" sz="4000" dirty="0">
                <a:solidFill>
                  <a:schemeClr val="tx1"/>
                </a:solidFill>
                <a:effectLst>
                  <a:outerShdw blurRad="38100" dist="38100" dir="2700000" algn="tl">
                    <a:srgbClr val="000000">
                      <a:alpha val="43137"/>
                    </a:srgbClr>
                  </a:outerShdw>
                </a:effectLst>
              </a:rPr>
              <a:t>A voice cries out here in the desert.</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4019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 name="Picture 4">
            <a:extLst>
              <a:ext uri="{FF2B5EF4-FFF2-40B4-BE49-F238E27FC236}">
                <a16:creationId xmlns:a16="http://schemas.microsoft.com/office/drawing/2014/main" id="{F8BE5AC3-1BC0-0658-EBD4-7B2A88F529D5}"/>
              </a:ext>
            </a:extLst>
          </p:cNvPr>
          <p:cNvPicPr>
            <a:picLocks noChangeAspect="1"/>
          </p:cNvPicPr>
          <p:nvPr/>
        </p:nvPicPr>
        <p:blipFill>
          <a:blip r:embed="rId3"/>
          <a:stretch>
            <a:fillRect/>
          </a:stretch>
        </p:blipFill>
        <p:spPr>
          <a:xfrm>
            <a:off x="0" y="0"/>
            <a:ext cx="9144000" cy="4944000"/>
          </a:xfrm>
          <a:prstGeom prst="rect">
            <a:avLst/>
          </a:prstGeom>
        </p:spPr>
      </p:pic>
      <p:sp>
        <p:nvSpPr>
          <p:cNvPr id="6" name="TextBox 5">
            <a:extLst>
              <a:ext uri="{FF2B5EF4-FFF2-40B4-BE49-F238E27FC236}">
                <a16:creationId xmlns:a16="http://schemas.microsoft.com/office/drawing/2014/main" id="{7C3CFFC0-DABB-A036-33B7-72F599805ED7}"/>
              </a:ext>
            </a:extLst>
          </p:cNvPr>
          <p:cNvSpPr txBox="1"/>
          <p:nvPr/>
        </p:nvSpPr>
        <p:spPr>
          <a:xfrm>
            <a:off x="3505200" y="199500"/>
            <a:ext cx="4971104" cy="1323439"/>
          </a:xfrm>
          <a:prstGeom prst="rect">
            <a:avLst/>
          </a:prstGeom>
          <a:noFill/>
        </p:spPr>
        <p:txBody>
          <a:bodyPr wrap="none" rtlCol="0">
            <a:spAutoFit/>
          </a:bodyPr>
          <a:lstStyle/>
          <a:p>
            <a:r>
              <a:rPr lang="en-US" sz="4000" dirty="0">
                <a:effectLst>
                  <a:outerShdw blurRad="38100" dist="38100" dir="2700000" algn="tl">
                    <a:srgbClr val="000000">
                      <a:alpha val="43137"/>
                    </a:srgbClr>
                  </a:outerShdw>
                </a:effectLst>
              </a:rPr>
              <a:t>We are all awaiting </a:t>
            </a:r>
          </a:p>
          <a:p>
            <a:r>
              <a:rPr lang="en-US" sz="4000" dirty="0">
                <a:effectLst>
                  <a:outerShdw blurRad="38100" dist="38100" dir="2700000" algn="tl">
                    <a:srgbClr val="000000">
                      <a:alpha val="43137"/>
                    </a:srgbClr>
                  </a:outerShdw>
                </a:effectLst>
              </a:rPr>
              <a:t>in anticipation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8503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 name="Picture 4">
            <a:extLst>
              <a:ext uri="{FF2B5EF4-FFF2-40B4-BE49-F238E27FC236}">
                <a16:creationId xmlns:a16="http://schemas.microsoft.com/office/drawing/2014/main" id="{F65AB8BB-9A3A-CEF6-04D0-EB5E0730FA76}"/>
              </a:ext>
            </a:extLst>
          </p:cNvPr>
          <p:cNvPicPr>
            <a:picLocks noChangeAspect="1"/>
          </p:cNvPicPr>
          <p:nvPr/>
        </p:nvPicPr>
        <p:blipFill>
          <a:blip r:embed="rId3"/>
          <a:stretch>
            <a:fillRect/>
          </a:stretch>
        </p:blipFill>
        <p:spPr>
          <a:xfrm>
            <a:off x="0" y="14462"/>
            <a:ext cx="9144000" cy="5114576"/>
          </a:xfrm>
          <a:prstGeom prst="rect">
            <a:avLst/>
          </a:prstGeom>
        </p:spPr>
      </p:pic>
      <p:sp>
        <p:nvSpPr>
          <p:cNvPr id="6" name="TextBox 5">
            <a:extLst>
              <a:ext uri="{FF2B5EF4-FFF2-40B4-BE49-F238E27FC236}">
                <a16:creationId xmlns:a16="http://schemas.microsoft.com/office/drawing/2014/main" id="{462EA23C-95DA-10C2-FE5C-37FE65BFC890}"/>
              </a:ext>
            </a:extLst>
          </p:cNvPr>
          <p:cNvSpPr txBox="1"/>
          <p:nvPr/>
        </p:nvSpPr>
        <p:spPr>
          <a:xfrm>
            <a:off x="1619622" y="0"/>
            <a:ext cx="6583277" cy="1200329"/>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rPr>
              <a:t>For the fullness of your glory</a:t>
            </a:r>
          </a:p>
          <a:p>
            <a:r>
              <a:rPr lang="en-US" sz="3600" dirty="0">
                <a:effectLst>
                  <a:outerShdw blurRad="38100" dist="38100" dir="2700000" algn="tl">
                    <a:srgbClr val="000000">
                      <a:alpha val="43137"/>
                    </a:srgbClr>
                  </a:outerShdw>
                </a:effectLst>
              </a:rPr>
              <a:t> to be revealed to us</a:t>
            </a:r>
          </a:p>
        </p:txBody>
      </p:sp>
    </p:spTree>
    <p:extLst>
      <p:ext uri="{BB962C8B-B14F-4D97-AF65-F5344CB8AC3E}">
        <p14:creationId xmlns:p14="http://schemas.microsoft.com/office/powerpoint/2010/main" val="3825498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F2CD6488-1E29-D2EE-C042-42972207518B}"/>
              </a:ext>
            </a:extLst>
          </p:cNvPr>
          <p:cNvPicPr>
            <a:picLocks noChangeAspect="1"/>
          </p:cNvPicPr>
          <p:nvPr/>
        </p:nvPicPr>
        <p:blipFill>
          <a:blip r:embed="rId3"/>
          <a:stretch>
            <a:fillRect/>
          </a:stretch>
        </p:blipFill>
        <p:spPr>
          <a:xfrm>
            <a:off x="0" y="19016"/>
            <a:ext cx="9144000" cy="5124484"/>
          </a:xfrm>
          <a:prstGeom prst="rect">
            <a:avLst/>
          </a:prstGeom>
        </p:spPr>
      </p:pic>
      <p:sp>
        <p:nvSpPr>
          <p:cNvPr id="5" name="TextBox 4">
            <a:extLst>
              <a:ext uri="{FF2B5EF4-FFF2-40B4-BE49-F238E27FC236}">
                <a16:creationId xmlns:a16="http://schemas.microsoft.com/office/drawing/2014/main" id="{0B7263F5-7091-DD96-0024-4CA4C3A724FC}"/>
              </a:ext>
            </a:extLst>
          </p:cNvPr>
          <p:cNvSpPr txBox="1"/>
          <p:nvPr/>
        </p:nvSpPr>
        <p:spPr>
          <a:xfrm>
            <a:off x="3706403" y="19016"/>
            <a:ext cx="5417637" cy="1323439"/>
          </a:xfrm>
          <a:prstGeom prst="rect">
            <a:avLst/>
          </a:prstGeom>
          <a:noFill/>
        </p:spPr>
        <p:txBody>
          <a:bodyPr wrap="none" rtlCol="0">
            <a:spAutoFit/>
          </a:bodyPr>
          <a:lstStyle/>
          <a:p>
            <a:r>
              <a:rPr lang="en-US" sz="4000" dirty="0">
                <a:effectLst>
                  <a:outerShdw blurRad="38100" dist="38100" dir="2700000" algn="tl">
                    <a:srgbClr val="000000">
                      <a:alpha val="43137"/>
                    </a:srgbClr>
                  </a:outerShdw>
                </a:effectLst>
              </a:rPr>
              <a:t>Then they’ll hear that</a:t>
            </a:r>
          </a:p>
          <a:p>
            <a:r>
              <a:rPr lang="en-US" sz="4000" dirty="0">
                <a:effectLst>
                  <a:outerShdw blurRad="38100" dist="38100" dir="2700000" algn="tl">
                    <a:srgbClr val="000000">
                      <a:alpha val="43137"/>
                    </a:srgbClr>
                  </a:outerShdw>
                </a:effectLst>
              </a:rPr>
              <a:t> </a:t>
            </a:r>
            <a:r>
              <a:rPr lang="en-US" sz="4000" cap="small" dirty="0">
                <a:effectLst>
                  <a:outerShdw blurRad="38100" dist="38100" dir="2700000" algn="tl">
                    <a:srgbClr val="000000">
                      <a:alpha val="43137"/>
                    </a:srgbClr>
                  </a:outerShdw>
                </a:effectLst>
              </a:rPr>
              <a:t>Adoni</a:t>
            </a:r>
            <a:r>
              <a:rPr lang="en-US" sz="4000" dirty="0">
                <a:effectLst>
                  <a:outerShdw blurRad="38100" dist="38100" dir="2700000" algn="tl">
                    <a:srgbClr val="000000">
                      <a:alpha val="43137"/>
                    </a:srgbClr>
                  </a:outerShdw>
                </a:effectLst>
              </a:rPr>
              <a:t> has spoken.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521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E05C5DA0-5D38-8DE8-8F06-C465056B5F9B}"/>
              </a:ext>
            </a:extLst>
          </p:cNvPr>
          <p:cNvPicPr>
            <a:picLocks noChangeAspect="1"/>
          </p:cNvPicPr>
          <p:nvPr/>
        </p:nvPicPr>
        <p:blipFill>
          <a:blip r:embed="rId3"/>
          <a:stretch>
            <a:fillRect/>
          </a:stretch>
        </p:blipFill>
        <p:spPr>
          <a:xfrm>
            <a:off x="4264" y="-1"/>
            <a:ext cx="9139736" cy="5145901"/>
          </a:xfrm>
          <a:prstGeom prst="rect">
            <a:avLst/>
          </a:prstGeom>
        </p:spPr>
      </p:pic>
    </p:spTree>
    <p:extLst>
      <p:ext uri="{BB962C8B-B14F-4D97-AF65-F5344CB8AC3E}">
        <p14:creationId xmlns:p14="http://schemas.microsoft.com/office/powerpoint/2010/main" val="131452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He was their promised redeemer</a:t>
            </a:r>
          </a:p>
          <a:p>
            <a:pPr marL="228600" indent="-228600" algn="l">
              <a:lnSpc>
                <a:spcPct val="90000"/>
              </a:lnSpc>
              <a:buFont typeface="Arial" panose="020B0604020202020204" pitchFamily="34" charset="0"/>
              <a:buChar char="•"/>
            </a:pPr>
            <a:r>
              <a:rPr lang="en-US" altLang="en-US" sz="4000" dirty="0"/>
              <a:t>He looked Egyptian.</a:t>
            </a:r>
          </a:p>
          <a:p>
            <a:pPr marL="228600" indent="-228600" algn="l">
              <a:lnSpc>
                <a:spcPct val="90000"/>
              </a:lnSpc>
              <a:buFont typeface="Arial" panose="020B0604020202020204" pitchFamily="34" charset="0"/>
              <a:buChar char="•"/>
            </a:pPr>
            <a:r>
              <a:rPr lang="en-US" altLang="en-US" sz="4000" dirty="0"/>
              <a:t>He dressed Egyptian.</a:t>
            </a:r>
          </a:p>
          <a:p>
            <a:pPr marL="228600" indent="-228600" algn="l">
              <a:lnSpc>
                <a:spcPct val="90000"/>
              </a:lnSpc>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4202729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G-d of the heavens, He will give us success.  We are His servants.</a:t>
            </a:r>
          </a:p>
          <a:p>
            <a:pPr marL="0" indent="0">
              <a:buNone/>
            </a:pPr>
            <a:r>
              <a:rPr lang="en-US" sz="4000" dirty="0"/>
              <a:t>We will arise and build.  There is no place for fear. There is no time to waste.  A voice cries out here in the desert.</a:t>
            </a:r>
          </a:p>
        </p:txBody>
      </p:sp>
    </p:spTree>
    <p:extLst>
      <p:ext uri="{BB962C8B-B14F-4D97-AF65-F5344CB8AC3E}">
        <p14:creationId xmlns:p14="http://schemas.microsoft.com/office/powerpoint/2010/main" val="12263922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Build up a highway.  Straighten for Him a path.  Remove every obstacle.  Behold He is coming.  Awaken every sleeper.  It’s time to arise. A voice cries out here in the desert.</a:t>
            </a:r>
          </a:p>
        </p:txBody>
      </p:sp>
    </p:spTree>
    <p:extLst>
      <p:ext uri="{BB962C8B-B14F-4D97-AF65-F5344CB8AC3E}">
        <p14:creationId xmlns:p14="http://schemas.microsoft.com/office/powerpoint/2010/main" val="33100302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We are all awaiting in anticipation for the fullness of your glory to be revealed to us.  Then they’ll hear for </a:t>
            </a:r>
            <a:r>
              <a:rPr lang="en-US" sz="4000" cap="small" dirty="0">
                <a:solidFill>
                  <a:srgbClr val="FFFF99"/>
                </a:solidFill>
              </a:rPr>
              <a:t>Adoni</a:t>
            </a:r>
            <a:r>
              <a:rPr lang="en-US" sz="4000" dirty="0">
                <a:solidFill>
                  <a:srgbClr val="FFFF99"/>
                </a:solidFill>
              </a:rPr>
              <a:t> has spoken</a:t>
            </a:r>
            <a:r>
              <a:rPr lang="en-US" sz="4000" dirty="0"/>
              <a:t>. </a:t>
            </a:r>
          </a:p>
          <a:p>
            <a:pPr marL="0" indent="0">
              <a:buNone/>
            </a:pPr>
            <a:r>
              <a:rPr lang="en-US" sz="4000" dirty="0"/>
              <a:t>A voice cries out here in the desert.  </a:t>
            </a:r>
          </a:p>
        </p:txBody>
      </p:sp>
    </p:spTree>
    <p:extLst>
      <p:ext uri="{BB962C8B-B14F-4D97-AF65-F5344CB8AC3E}">
        <p14:creationId xmlns:p14="http://schemas.microsoft.com/office/powerpoint/2010/main" val="149861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pic>
        <p:nvPicPr>
          <p:cNvPr id="3" name="Picture 2">
            <a:extLst>
              <a:ext uri="{FF2B5EF4-FFF2-40B4-BE49-F238E27FC236}">
                <a16:creationId xmlns:a16="http://schemas.microsoft.com/office/drawing/2014/main" id="{6A641E46-26A8-F338-6427-00A337176ABF}"/>
              </a:ext>
            </a:extLst>
          </p:cNvPr>
          <p:cNvPicPr>
            <a:picLocks noChangeAspect="1"/>
          </p:cNvPicPr>
          <p:nvPr/>
        </p:nvPicPr>
        <p:blipFill>
          <a:blip r:embed="rId3"/>
          <a:stretch>
            <a:fillRect/>
          </a:stretch>
        </p:blipFill>
        <p:spPr>
          <a:xfrm>
            <a:off x="281548" y="0"/>
            <a:ext cx="8580904" cy="5143500"/>
          </a:xfrm>
          <a:prstGeom prst="rect">
            <a:avLst/>
          </a:prstGeom>
        </p:spPr>
      </p:pic>
      <p:sp>
        <p:nvSpPr>
          <p:cNvPr id="4" name="TextBox 3">
            <a:extLst>
              <a:ext uri="{FF2B5EF4-FFF2-40B4-BE49-F238E27FC236}">
                <a16:creationId xmlns:a16="http://schemas.microsoft.com/office/drawing/2014/main" id="{F267B39A-AEE5-0B7C-C614-E05B40AB154A}"/>
              </a:ext>
            </a:extLst>
          </p:cNvPr>
          <p:cNvSpPr txBox="1"/>
          <p:nvPr/>
        </p:nvSpPr>
        <p:spPr>
          <a:xfrm>
            <a:off x="80417" y="17526"/>
            <a:ext cx="8983165" cy="707886"/>
          </a:xfrm>
          <a:prstGeom prst="rect">
            <a:avLst/>
          </a:prstGeom>
          <a:noFill/>
        </p:spPr>
        <p:txBody>
          <a:bodyPr wrap="none" rtlCol="0">
            <a:spAutoFit/>
          </a:bodyPr>
          <a:lstStyle/>
          <a:p>
            <a:r>
              <a:rPr lang="en-US" sz="4000" dirty="0">
                <a:solidFill>
                  <a:schemeClr val="tx1"/>
                </a:solidFill>
                <a:effectLst>
                  <a:outerShdw blurRad="38100" dist="38100" dir="2700000" algn="tl">
                    <a:srgbClr val="000000">
                      <a:alpha val="43137"/>
                    </a:srgbClr>
                  </a:outerShdw>
                </a:effectLst>
              </a:rPr>
              <a:t>A voice cries out here in the desert.</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0312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 4.6</a:t>
            </a:r>
            <a:r>
              <a:rPr lang="en-US" sz="4000" dirty="0"/>
              <a:t> For it is the God who once said, “Let light shine out of darkness,” who has made his light shine in our hearts, the light of the knowledge of God’s glory shining in the face of the Messiah Yeshua.</a:t>
            </a:r>
          </a:p>
        </p:txBody>
      </p:sp>
    </p:spTree>
    <p:extLst>
      <p:ext uri="{BB962C8B-B14F-4D97-AF65-F5344CB8AC3E}">
        <p14:creationId xmlns:p14="http://schemas.microsoft.com/office/powerpoint/2010/main" val="1245368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Yeshayau</a:t>
            </a:r>
            <a:r>
              <a:rPr lang="en-US" sz="4000" baseline="30000" dirty="0"/>
              <a:t> / Is 57. 15 </a:t>
            </a:r>
            <a:r>
              <a:rPr lang="en-US" sz="4000" dirty="0"/>
              <a:t>For thus says the High, Exalted One who lives forever, whose name is Holy: “I live in the high and holy place but also with the broken and humble, in order to revive the spirit of the humble and revive the hearts of the broken ones.</a:t>
            </a:r>
            <a:endParaRPr lang="en-US" sz="6600" dirty="0"/>
          </a:p>
        </p:txBody>
      </p:sp>
    </p:spTree>
    <p:extLst>
      <p:ext uri="{BB962C8B-B14F-4D97-AF65-F5344CB8AC3E}">
        <p14:creationId xmlns:p14="http://schemas.microsoft.com/office/powerpoint/2010/main" val="5446075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122" name="Picture 2">
            <a:extLst>
              <a:ext uri="{FF2B5EF4-FFF2-40B4-BE49-F238E27FC236}">
                <a16:creationId xmlns:a16="http://schemas.microsoft.com/office/drawing/2014/main" id="{5753E841-DFAF-D0DF-34D5-696E243A2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63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2763" indent="-512763">
              <a:buFont typeface="+mj-lt"/>
              <a:buAutoNum type="arabicPeriod" startAt="3"/>
            </a:pPr>
            <a:r>
              <a:rPr lang="en-US" sz="4000" dirty="0"/>
              <a:t>Methods and events to do this?</a:t>
            </a:r>
          </a:p>
        </p:txBody>
      </p:sp>
    </p:spTree>
    <p:extLst>
      <p:ext uri="{BB962C8B-B14F-4D97-AF65-F5344CB8AC3E}">
        <p14:creationId xmlns:p14="http://schemas.microsoft.com/office/powerpoint/2010/main" val="27408673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41508A-33F7-D636-94D0-697838741B3C}"/>
              </a:ext>
            </a:extLst>
          </p:cNvPr>
          <p:cNvSpPr txBox="1"/>
          <p:nvPr/>
        </p:nvSpPr>
        <p:spPr>
          <a:xfrm>
            <a:off x="1867766" y="742950"/>
            <a:ext cx="7159338" cy="425885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a:t>
            </a:r>
          </a:p>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a:t>
            </a:r>
            <a:r>
              <a:rPr kumimoji="0" lang="en-US" sz="2700" b="0" i="0" u="none" strike="noStrike" kern="1200" cap="none" spc="0" normalizeH="0" baseline="0" noProof="0" dirty="0">
                <a:ln>
                  <a:noFill/>
                </a:ln>
                <a:solidFill>
                  <a:srgbClr val="C00000"/>
                </a:solidFill>
                <a:effectLst/>
                <a:uLnTx/>
                <a:uFillTx/>
                <a:latin typeface="Arial Rounded MT Bold" pitchFamily="34" charset="0"/>
                <a:ea typeface="+mn-ea"/>
                <a:cs typeface="Arial" charset="0"/>
              </a:rPr>
              <a:t>Mishloakh Manot: Saturday, March 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C00000"/>
                </a:solidFill>
                <a:effectLst/>
                <a:uLnTx/>
                <a:uFillTx/>
                <a:latin typeface="Arial Rounded MT Bold" pitchFamily="34" charset="0"/>
                <a:ea typeface="+mn-ea"/>
                <a:cs typeface="Arial" charset="0"/>
              </a:rPr>
              <a:t>     (prep day February 25)</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2. Tuesday, May 9: A Different Lag B'Omer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301229" marR="0" lvl="0" indent="-301229" algn="l" defTabSz="685800" rtl="0" eaLnBrk="1" fontAlgn="auto" latinLnBrk="0" hangingPunct="1">
              <a:lnSpc>
                <a:spcPct val="100000"/>
              </a:lnSpc>
              <a:spcBef>
                <a:spcPts val="0"/>
              </a:spcBef>
              <a:spcAft>
                <a:spcPts val="0"/>
              </a:spcAft>
              <a:buClrTx/>
              <a:buSzTx/>
              <a:buFont typeface="+mj-lt"/>
              <a:buAutoNum type="arabicPeriod" startAt="3"/>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Sunday, May 28: Shavu'ot/Memorial Day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Music Festival on our property with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band stand back facing the street.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4. Sunday, October 1: Sukkot Music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Festival on our property</a:t>
            </a:r>
          </a:p>
        </p:txBody>
      </p:sp>
      <p:pic>
        <p:nvPicPr>
          <p:cNvPr id="5" name="Picture 4">
            <a:extLst>
              <a:ext uri="{FF2B5EF4-FFF2-40B4-BE49-F238E27FC236}">
                <a16:creationId xmlns:a16="http://schemas.microsoft.com/office/drawing/2014/main" id="{D5FA7C1A-240D-D954-F675-1379205D52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3" t="10426" r="61483" b="13459"/>
          <a:stretch/>
        </p:blipFill>
        <p:spPr>
          <a:xfrm>
            <a:off x="249382" y="1299497"/>
            <a:ext cx="1662545" cy="2544506"/>
          </a:xfrm>
          <a:prstGeom prst="rect">
            <a:avLst/>
          </a:prstGeom>
        </p:spPr>
      </p:pic>
      <p:sp>
        <p:nvSpPr>
          <p:cNvPr id="6" name="TextBox 5">
            <a:extLst>
              <a:ext uri="{FF2B5EF4-FFF2-40B4-BE49-F238E27FC236}">
                <a16:creationId xmlns:a16="http://schemas.microsoft.com/office/drawing/2014/main" id="{972C086C-CC9D-93E5-E27F-16D967117C6D}"/>
              </a:ext>
            </a:extLst>
          </p:cNvPr>
          <p:cNvSpPr txBox="1"/>
          <p:nvPr/>
        </p:nvSpPr>
        <p:spPr>
          <a:xfrm flipH="1">
            <a:off x="161059" y="273070"/>
            <a:ext cx="8821883" cy="122341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The following outreach events are in the works, this afternoon a detailed planner: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824334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Esther 9. 20-22 </a:t>
            </a:r>
            <a:r>
              <a:rPr lang="en-US" sz="4000" dirty="0"/>
              <a:t>Mordekhi recorded these events and sent letters to all the Jews in all the provinces of King Akhashverosh, both near and far, instructing them to observe the fourteenth day of the month of Adar and the fifteenth day, every year,</a:t>
            </a:r>
            <a:r>
              <a:rPr lang="en-US" sz="4000" b="1" baseline="30000" dirty="0"/>
              <a:t> </a:t>
            </a:r>
            <a:endParaRPr lang="en-US" sz="6600" dirty="0"/>
          </a:p>
        </p:txBody>
      </p:sp>
    </p:spTree>
    <p:extLst>
      <p:ext uri="{BB962C8B-B14F-4D97-AF65-F5344CB8AC3E}">
        <p14:creationId xmlns:p14="http://schemas.microsoft.com/office/powerpoint/2010/main" val="242022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He was their promised redeemer</a:t>
            </a:r>
          </a:p>
          <a:p>
            <a:pPr marL="228600" indent="-228600" algn="l">
              <a:lnSpc>
                <a:spcPct val="90000"/>
              </a:lnSpc>
              <a:buFont typeface="Arial" panose="020B0604020202020204" pitchFamily="34" charset="0"/>
              <a:buChar char="•"/>
            </a:pPr>
            <a:r>
              <a:rPr lang="en-US" altLang="en-US" sz="4000" dirty="0"/>
              <a:t>He looked Egyptian.</a:t>
            </a:r>
          </a:p>
          <a:p>
            <a:pPr marL="228600" indent="-228600" algn="l">
              <a:lnSpc>
                <a:spcPct val="90000"/>
              </a:lnSpc>
              <a:buFont typeface="Arial" panose="020B0604020202020204" pitchFamily="34" charset="0"/>
              <a:buChar char="•"/>
            </a:pPr>
            <a:r>
              <a:rPr lang="en-US" altLang="en-US" sz="4000" dirty="0"/>
              <a:t>He dressed Egyptian.</a:t>
            </a:r>
          </a:p>
          <a:p>
            <a:pPr marL="228600" indent="-228600" algn="l">
              <a:lnSpc>
                <a:spcPct val="90000"/>
              </a:lnSpc>
              <a:buFont typeface="Arial" panose="020B0604020202020204" pitchFamily="34" charset="0"/>
              <a:buChar char="•"/>
            </a:pPr>
            <a:r>
              <a:rPr lang="en-US" altLang="en-US" sz="4000" dirty="0"/>
              <a:t>He spoke Egyptian. </a:t>
            </a:r>
          </a:p>
        </p:txBody>
      </p:sp>
    </p:spTree>
    <p:extLst>
      <p:ext uri="{BB962C8B-B14F-4D97-AF65-F5344CB8AC3E}">
        <p14:creationId xmlns:p14="http://schemas.microsoft.com/office/powerpoint/2010/main" val="19090417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Esther 9. 20-22  </a:t>
            </a:r>
            <a:r>
              <a:rPr lang="en-US" sz="4000" dirty="0"/>
              <a:t>[to commemorate] the days on which the Jews obtained rest from their enemies and the month which for them was turned from sorrow into gladness and from mourning into a holiday; </a:t>
            </a:r>
            <a:endParaRPr lang="en-US" sz="6600" dirty="0"/>
          </a:p>
        </p:txBody>
      </p:sp>
    </p:spTree>
    <p:extLst>
      <p:ext uri="{BB962C8B-B14F-4D97-AF65-F5344CB8AC3E}">
        <p14:creationId xmlns:p14="http://schemas.microsoft.com/office/powerpoint/2010/main" val="17694598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Esther 9. 20-22  </a:t>
            </a:r>
            <a:r>
              <a:rPr lang="en-US" sz="4000" dirty="0"/>
              <a:t>they were to make them days of celebrating and rejoicing, </a:t>
            </a:r>
            <a:r>
              <a:rPr lang="en-US" sz="4000" u="sng" dirty="0">
                <a:solidFill>
                  <a:srgbClr val="FFFF99"/>
                </a:solidFill>
              </a:rPr>
              <a:t>sending portions [of food] to each other</a:t>
            </a:r>
            <a:r>
              <a:rPr lang="en-US" sz="4000" dirty="0">
                <a:solidFill>
                  <a:srgbClr val="FFFF99"/>
                </a:solidFill>
              </a:rPr>
              <a:t> </a:t>
            </a:r>
            <a:r>
              <a:rPr lang="en-US" sz="4000" dirty="0"/>
              <a:t>and giving gifts to the poor.</a:t>
            </a:r>
            <a:endParaRPr lang="en-US" sz="6600" dirty="0"/>
          </a:p>
        </p:txBody>
      </p:sp>
    </p:spTree>
    <p:extLst>
      <p:ext uri="{BB962C8B-B14F-4D97-AF65-F5344CB8AC3E}">
        <p14:creationId xmlns:p14="http://schemas.microsoft.com/office/powerpoint/2010/main" val="3449101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Esther 9. 20-22  </a:t>
            </a:r>
            <a:r>
              <a:rPr lang="en-US" sz="4000" u="sng" dirty="0">
                <a:solidFill>
                  <a:srgbClr val="FFFF99"/>
                </a:solidFill>
              </a:rPr>
              <a:t>sending portions [of food] to each other</a:t>
            </a:r>
          </a:p>
          <a:p>
            <a:pPr marL="0" indent="0" rtl="1">
              <a:buNone/>
            </a:pPr>
            <a:r>
              <a:rPr lang="en-US" sz="4000" b="1" dirty="0">
                <a:latin typeface="David" panose="020E0502060401010101" pitchFamily="34" charset="-79"/>
                <a:cs typeface="David" panose="020E0502060401010101" pitchFamily="34" charset="-79"/>
              </a:rPr>
              <a:t> </a:t>
            </a:r>
            <a:r>
              <a:rPr lang="he-IL" sz="4000" b="1" dirty="0">
                <a:solidFill>
                  <a:srgbClr val="FFFF99"/>
                </a:solidFill>
                <a:latin typeface="David" panose="020E0502060401010101" pitchFamily="34" charset="-79"/>
                <a:cs typeface="David" panose="020E0502060401010101" pitchFamily="34" charset="-79"/>
              </a:rPr>
              <a:t>מִשְׁלֹחַ מָנוֹת </a:t>
            </a:r>
            <a:r>
              <a:rPr lang="he-IL" sz="4000" b="1" dirty="0">
                <a:latin typeface="David" panose="020E0502060401010101" pitchFamily="34" charset="-79"/>
                <a:cs typeface="David" panose="020E0502060401010101" pitchFamily="34" charset="-79"/>
              </a:rPr>
              <a:t>אִישׁ לְרֵעֵהוּ</a:t>
            </a:r>
            <a:r>
              <a:rPr lang="en-US" sz="3200" dirty="0"/>
              <a:t>Mishloakh manot   </a:t>
            </a:r>
          </a:p>
          <a:p>
            <a:pPr marL="0" indent="0" rtl="1">
              <a:buNone/>
            </a:pPr>
            <a:r>
              <a:rPr lang="en-US" sz="4000" dirty="0"/>
              <a:t>or </a:t>
            </a:r>
            <a:r>
              <a:rPr lang="en-US" sz="4000" dirty="0" err="1"/>
              <a:t>shalakh</a:t>
            </a:r>
            <a:r>
              <a:rPr lang="en-US" sz="4000" dirty="0"/>
              <a:t> manos</a:t>
            </a:r>
          </a:p>
        </p:txBody>
      </p:sp>
    </p:spTree>
    <p:extLst>
      <p:ext uri="{BB962C8B-B14F-4D97-AF65-F5344CB8AC3E}">
        <p14:creationId xmlns:p14="http://schemas.microsoft.com/office/powerpoint/2010/main" val="2723129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6146" name="Picture 2">
            <a:extLst>
              <a:ext uri="{FF2B5EF4-FFF2-40B4-BE49-F238E27FC236}">
                <a16:creationId xmlns:a16="http://schemas.microsoft.com/office/drawing/2014/main" id="{821D8604-4B72-D5EC-2500-8CBEFFFB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0"/>
            <a:ext cx="799941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117A68-6C5D-8A18-09CE-893B0ADF2880}"/>
              </a:ext>
            </a:extLst>
          </p:cNvPr>
          <p:cNvSpPr txBox="1"/>
          <p:nvPr/>
        </p:nvSpPr>
        <p:spPr>
          <a:xfrm>
            <a:off x="173078" y="2642221"/>
            <a:ext cx="8645444" cy="255454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Gaily wrapped baskets of sweets,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drinks and other foodstuffs given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as </a:t>
            </a:r>
            <a:r>
              <a:rPr kumimoji="0" lang="en-US"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mishloach</a:t>
            </a: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manot on Purim day</a:t>
            </a:r>
          </a:p>
        </p:txBody>
      </p:sp>
    </p:spTree>
    <p:extLst>
      <p:ext uri="{BB962C8B-B14F-4D97-AF65-F5344CB8AC3E}">
        <p14:creationId xmlns:p14="http://schemas.microsoft.com/office/powerpoint/2010/main" val="27245584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41508A-33F7-D636-94D0-697838741B3C}"/>
              </a:ext>
            </a:extLst>
          </p:cNvPr>
          <p:cNvSpPr txBox="1"/>
          <p:nvPr/>
        </p:nvSpPr>
        <p:spPr>
          <a:xfrm>
            <a:off x="1911927" y="545571"/>
            <a:ext cx="7159338" cy="467435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a:t>
            </a:r>
          </a:p>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a:t>
            </a:r>
            <a:r>
              <a:rPr lang="en-US" sz="2700" dirty="0">
                <a:solidFill>
                  <a:prstClr val="black"/>
                </a:solidFill>
              </a:rPr>
              <a:t>Mishloakh Manot: Saturday, March 4</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700" dirty="0">
                <a:solidFill>
                  <a:prstClr val="black"/>
                </a:solidFill>
              </a:rPr>
              <a:t>     (prep day February 25)</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2. </a:t>
            </a:r>
            <a:r>
              <a:rPr kumimoji="0" lang="en-US" sz="2700" b="0" i="0" u="none" strike="noStrike" kern="1200" cap="none" spc="0" normalizeH="0" baseline="0" noProof="0" dirty="0">
                <a:ln>
                  <a:noFill/>
                </a:ln>
                <a:solidFill>
                  <a:srgbClr val="C00000"/>
                </a:solidFill>
                <a:effectLst/>
                <a:uLnTx/>
                <a:uFillTx/>
                <a:latin typeface="Arial Rounded MT Bold" pitchFamily="34" charset="0"/>
                <a:ea typeface="+mn-ea"/>
                <a:cs typeface="Arial" charset="0"/>
              </a:rPr>
              <a:t>Tuesday, May 9: A Different Lag B'Omer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301229" marR="0" lvl="0" indent="-301229" algn="l" defTabSz="685800" rtl="0" eaLnBrk="1" fontAlgn="auto" latinLnBrk="0" hangingPunct="1">
              <a:lnSpc>
                <a:spcPct val="100000"/>
              </a:lnSpc>
              <a:spcBef>
                <a:spcPts val="0"/>
              </a:spcBef>
              <a:spcAft>
                <a:spcPts val="0"/>
              </a:spcAft>
              <a:buClrTx/>
              <a:buSzTx/>
              <a:buFont typeface="+mj-lt"/>
              <a:buAutoNum type="arabicPeriod" startAt="3"/>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Sunday, May 28: Shavu'ot/Memorial Day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Music Festival on our property with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band stand back facing the street.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4. Sunday, October 1: Sukkot Music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Festival on our property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pic>
        <p:nvPicPr>
          <p:cNvPr id="5" name="Picture 4">
            <a:extLst>
              <a:ext uri="{FF2B5EF4-FFF2-40B4-BE49-F238E27FC236}">
                <a16:creationId xmlns:a16="http://schemas.microsoft.com/office/drawing/2014/main" id="{D5FA7C1A-240D-D954-F675-1379205D52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3" t="10426" r="61483" b="13459"/>
          <a:stretch/>
        </p:blipFill>
        <p:spPr>
          <a:xfrm>
            <a:off x="249382" y="1299497"/>
            <a:ext cx="1662545" cy="2544506"/>
          </a:xfrm>
          <a:prstGeom prst="rect">
            <a:avLst/>
          </a:prstGeom>
        </p:spPr>
      </p:pic>
      <p:sp>
        <p:nvSpPr>
          <p:cNvPr id="6" name="TextBox 5">
            <a:extLst>
              <a:ext uri="{FF2B5EF4-FFF2-40B4-BE49-F238E27FC236}">
                <a16:creationId xmlns:a16="http://schemas.microsoft.com/office/drawing/2014/main" id="{972C086C-CC9D-93E5-E27F-16D967117C6D}"/>
              </a:ext>
            </a:extLst>
          </p:cNvPr>
          <p:cNvSpPr txBox="1"/>
          <p:nvPr/>
        </p:nvSpPr>
        <p:spPr>
          <a:xfrm flipH="1">
            <a:off x="161059" y="273070"/>
            <a:ext cx="8821883" cy="143116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The following outreach events are in the works: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700" dirty="0">
              <a:solidFill>
                <a:prstClr val="black"/>
              </a:solidFill>
            </a:endParaRPr>
          </a:p>
        </p:txBody>
      </p:sp>
    </p:spTree>
    <p:extLst>
      <p:ext uri="{BB962C8B-B14F-4D97-AF65-F5344CB8AC3E}">
        <p14:creationId xmlns:p14="http://schemas.microsoft.com/office/powerpoint/2010/main" val="20166211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Lag </a:t>
            </a:r>
            <a:r>
              <a:rPr lang="en-US" sz="4000" dirty="0" err="1"/>
              <a:t>BaOmer</a:t>
            </a:r>
            <a:r>
              <a:rPr lang="en-US" sz="4000" dirty="0"/>
              <a:t> </a:t>
            </a:r>
            <a:r>
              <a:rPr lang="he-IL" sz="4400" b="1" dirty="0">
                <a:latin typeface="David" panose="020E0502060401010101" pitchFamily="34" charset="-79"/>
                <a:cs typeface="David" panose="020E0502060401010101" pitchFamily="34" charset="-79"/>
              </a:rPr>
              <a:t>לַ״ג בָּעוֹמֶר</a:t>
            </a:r>
            <a:r>
              <a:rPr lang="he-IL" sz="4000" dirty="0"/>
              <a:t>‎</a:t>
            </a:r>
            <a:r>
              <a:rPr lang="en-US" sz="4000" dirty="0"/>
              <a:t> is a </a:t>
            </a:r>
            <a:r>
              <a:rPr lang="en-US" sz="4000" dirty="0">
                <a:hlinkClick r:id="rId3" tooltip="Judaism">
                  <a:extLst>
                    <a:ext uri="{A12FA001-AC4F-418D-AE19-62706E023703}">
                      <ahyp:hlinkClr xmlns:ahyp="http://schemas.microsoft.com/office/drawing/2018/hyperlinkcolor" val="tx"/>
                    </a:ext>
                  </a:extLst>
                </a:hlinkClick>
              </a:rPr>
              <a:t>Jewish religious</a:t>
            </a:r>
            <a:r>
              <a:rPr lang="en-US" sz="4000" dirty="0"/>
              <a:t> holiday celebrated on the 33rd day of the </a:t>
            </a:r>
            <a:r>
              <a:rPr lang="en-US" sz="4000" dirty="0">
                <a:hlinkClick r:id="rId4" tooltip="Counting of the Omer">
                  <a:extLst>
                    <a:ext uri="{A12FA001-AC4F-418D-AE19-62706E023703}">
                      <ahyp:hlinkClr xmlns:ahyp="http://schemas.microsoft.com/office/drawing/2018/hyperlinkcolor" val="tx"/>
                    </a:ext>
                  </a:extLst>
                </a:hlinkClick>
              </a:rPr>
              <a:t>Counting of the Omer</a:t>
            </a:r>
            <a:r>
              <a:rPr lang="en-US" sz="4000" dirty="0"/>
              <a:t>, which occurs on the 18th day of the </a:t>
            </a:r>
            <a:r>
              <a:rPr lang="en-US" sz="4000" dirty="0">
                <a:hlinkClick r:id="rId5" tooltip="Hebrew calendar">
                  <a:extLst>
                    <a:ext uri="{A12FA001-AC4F-418D-AE19-62706E023703}">
                      <ahyp:hlinkClr xmlns:ahyp="http://schemas.microsoft.com/office/drawing/2018/hyperlinkcolor" val="tx"/>
                    </a:ext>
                  </a:extLst>
                </a:hlinkClick>
              </a:rPr>
              <a:t>Hebrew month</a:t>
            </a:r>
            <a:r>
              <a:rPr lang="en-US" sz="4000" dirty="0"/>
              <a:t> of </a:t>
            </a:r>
            <a:r>
              <a:rPr lang="en-US" sz="4000" dirty="0">
                <a:hlinkClick r:id="rId6" tooltip="Iyar">
                  <a:extLst>
                    <a:ext uri="{A12FA001-AC4F-418D-AE19-62706E023703}">
                      <ahyp:hlinkClr xmlns:ahyp="http://schemas.microsoft.com/office/drawing/2018/hyperlinkcolor" val="tx"/>
                    </a:ext>
                  </a:extLst>
                </a:hlinkClick>
              </a:rPr>
              <a:t>Iyar</a:t>
            </a:r>
            <a:r>
              <a:rPr lang="en-US" sz="4000" dirty="0"/>
              <a:t>.</a:t>
            </a:r>
          </a:p>
          <a:p>
            <a:pPr marL="0" indent="0">
              <a:buNone/>
            </a:pPr>
            <a:r>
              <a:rPr lang="en-US" sz="4000" dirty="0"/>
              <a:t>This year Tues., May 9, 2023</a:t>
            </a:r>
          </a:p>
        </p:txBody>
      </p:sp>
    </p:spTree>
    <p:extLst>
      <p:ext uri="{BB962C8B-B14F-4D97-AF65-F5344CB8AC3E}">
        <p14:creationId xmlns:p14="http://schemas.microsoft.com/office/powerpoint/2010/main" val="32786142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According to some, it is the day on which the plague that killed Rabbi </a:t>
            </a:r>
            <a:r>
              <a:rPr lang="en-US" sz="4000" dirty="0" err="1"/>
              <a:t>Akiva's</a:t>
            </a:r>
            <a:r>
              <a:rPr lang="en-US" sz="4000" dirty="0"/>
              <a:t> 24,000 disciples came to an end, and for this reason the mourning period of </a:t>
            </a:r>
            <a:r>
              <a:rPr lang="en-US" sz="4000" dirty="0" err="1"/>
              <a:t>Sefirat</a:t>
            </a:r>
            <a:r>
              <a:rPr lang="en-US" sz="4000" dirty="0"/>
              <a:t> </a:t>
            </a:r>
            <a:r>
              <a:rPr lang="en-US" sz="4000" dirty="0" err="1"/>
              <a:t>HaOmer</a:t>
            </a:r>
            <a:r>
              <a:rPr lang="en-US" sz="4000" dirty="0"/>
              <a:t> concludes on Lag </a:t>
            </a:r>
            <a:r>
              <a:rPr lang="en-US" sz="4000" dirty="0" err="1"/>
              <a:t>BaOmer</a:t>
            </a:r>
            <a:r>
              <a:rPr lang="en-US" sz="4000" dirty="0"/>
              <a:t> in many communities.</a:t>
            </a:r>
          </a:p>
        </p:txBody>
      </p:sp>
    </p:spTree>
    <p:extLst>
      <p:ext uri="{BB962C8B-B14F-4D97-AF65-F5344CB8AC3E}">
        <p14:creationId xmlns:p14="http://schemas.microsoft.com/office/powerpoint/2010/main" val="38659091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Others suggest that the deaths of Rabbi </a:t>
            </a:r>
            <a:r>
              <a:rPr lang="en-US" sz="3600" dirty="0" err="1"/>
              <a:t>Akiva's</a:t>
            </a:r>
            <a:r>
              <a:rPr lang="en-US" sz="3600" dirty="0"/>
              <a:t> students was a veiled reference to the defeat of "</a:t>
            </a:r>
            <a:r>
              <a:rPr lang="en-US" sz="3600" dirty="0" err="1"/>
              <a:t>Akiva's</a:t>
            </a:r>
            <a:r>
              <a:rPr lang="en-US" sz="3600" dirty="0"/>
              <a:t> soldiers" by the Romans, and that Lag </a:t>
            </a:r>
            <a:r>
              <a:rPr lang="en-US" sz="3600" dirty="0" err="1"/>
              <a:t>BaOmer</a:t>
            </a:r>
            <a:r>
              <a:rPr lang="en-US" sz="3600" dirty="0"/>
              <a:t> was the day on which Bar </a:t>
            </a:r>
            <a:r>
              <a:rPr lang="en-US" sz="3600" dirty="0" err="1"/>
              <a:t>Kokhba</a:t>
            </a:r>
            <a:r>
              <a:rPr lang="en-US" sz="3600" dirty="0"/>
              <a:t> enjoyed a brief victory. ~130</a:t>
            </a:r>
            <a:endParaRPr lang="en-US" sz="6000" dirty="0"/>
          </a:p>
        </p:txBody>
      </p:sp>
    </p:spTree>
    <p:extLst>
      <p:ext uri="{BB962C8B-B14F-4D97-AF65-F5344CB8AC3E}">
        <p14:creationId xmlns:p14="http://schemas.microsoft.com/office/powerpoint/2010/main" val="37807571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most well-known custom of Lag </a:t>
            </a:r>
            <a:r>
              <a:rPr lang="en-US" sz="4000" dirty="0" err="1"/>
              <a:t>BaOmer</a:t>
            </a:r>
            <a:r>
              <a:rPr lang="en-US" sz="4000" dirty="0"/>
              <a:t> is the lighting of bonfires, possible  signal fires of Bar </a:t>
            </a:r>
            <a:r>
              <a:rPr lang="en-US" sz="4000" dirty="0" err="1"/>
              <a:t>Kokhba’s</a:t>
            </a:r>
            <a:r>
              <a:rPr lang="en-US" sz="4000" dirty="0"/>
              <a:t> army.</a:t>
            </a:r>
          </a:p>
        </p:txBody>
      </p:sp>
    </p:spTree>
    <p:extLst>
      <p:ext uri="{BB962C8B-B14F-4D97-AF65-F5344CB8AC3E}">
        <p14:creationId xmlns:p14="http://schemas.microsoft.com/office/powerpoint/2010/main" val="36744321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43270" y="247649"/>
            <a:ext cx="354441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Israeli boys collect wood for a Lag BaOmer bonfire.</a:t>
            </a:r>
          </a:p>
        </p:txBody>
      </p:sp>
      <p:pic>
        <p:nvPicPr>
          <p:cNvPr id="2050" name="Picture 2">
            <a:extLst>
              <a:ext uri="{FF2B5EF4-FFF2-40B4-BE49-F238E27FC236}">
                <a16:creationId xmlns:a16="http://schemas.microsoft.com/office/drawing/2014/main" id="{B4F38427-9BF9-A9F5-503C-0C625C2704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9" r="21025"/>
          <a:stretch/>
        </p:blipFill>
        <p:spPr bwMode="auto">
          <a:xfrm>
            <a:off x="3849210" y="0"/>
            <a:ext cx="5257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1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He was their promised redeemer</a:t>
            </a:r>
          </a:p>
          <a:p>
            <a:pPr marL="228600" indent="-228600" algn="l">
              <a:lnSpc>
                <a:spcPct val="90000"/>
              </a:lnSpc>
              <a:buFont typeface="Arial" panose="020B0604020202020204" pitchFamily="34" charset="0"/>
              <a:buChar char="•"/>
            </a:pPr>
            <a:r>
              <a:rPr lang="en-US" altLang="en-US" sz="4000" dirty="0"/>
              <a:t>He looked Egyptian.</a:t>
            </a:r>
          </a:p>
          <a:p>
            <a:pPr marL="228600" indent="-228600" algn="l">
              <a:lnSpc>
                <a:spcPct val="90000"/>
              </a:lnSpc>
              <a:buFont typeface="Arial" panose="020B0604020202020204" pitchFamily="34" charset="0"/>
              <a:buChar char="•"/>
            </a:pPr>
            <a:r>
              <a:rPr lang="en-US" altLang="en-US" sz="4000" dirty="0"/>
              <a:t>He dressed Egyptian.</a:t>
            </a:r>
          </a:p>
          <a:p>
            <a:pPr marL="228600" indent="-228600" algn="l">
              <a:lnSpc>
                <a:spcPct val="90000"/>
              </a:lnSpc>
              <a:buFont typeface="Arial" panose="020B0604020202020204" pitchFamily="34" charset="0"/>
              <a:buChar char="•"/>
            </a:pPr>
            <a:r>
              <a:rPr lang="en-US" altLang="en-US" sz="4000" dirty="0"/>
              <a:t>He spoke Egyptian. </a:t>
            </a:r>
          </a:p>
          <a:p>
            <a:pPr marL="228600" indent="-228600" algn="l">
              <a:lnSpc>
                <a:spcPct val="90000"/>
              </a:lnSpc>
              <a:buFont typeface="Arial" panose="020B0604020202020204" pitchFamily="34" charset="0"/>
              <a:buChar char="•"/>
            </a:pPr>
            <a:r>
              <a:rPr lang="en-US" altLang="en-US" sz="4000" dirty="0"/>
              <a:t>He ate food ~Egyptian.</a:t>
            </a:r>
          </a:p>
          <a:p>
            <a:pPr marL="228600" indent="-228600" algn="l">
              <a:lnSpc>
                <a:spcPct val="90000"/>
              </a:lnSpc>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25249683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85749"/>
            <a:ext cx="518160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Children watch Lag BaOmer bonfire in Tel Aviv, Israel</a:t>
            </a:r>
            <a:endParaRPr lang="en-US" sz="4000" dirty="0"/>
          </a:p>
        </p:txBody>
      </p:sp>
      <p:pic>
        <p:nvPicPr>
          <p:cNvPr id="4098" name="Picture 2">
            <a:extLst>
              <a:ext uri="{FF2B5EF4-FFF2-40B4-BE49-F238E27FC236}">
                <a16:creationId xmlns:a16="http://schemas.microsoft.com/office/drawing/2014/main" id="{39C045ED-73D8-230D-4278-1C5A6B117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099"/>
            <a:ext cx="34258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795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41508A-33F7-D636-94D0-697838741B3C}"/>
              </a:ext>
            </a:extLst>
          </p:cNvPr>
          <p:cNvSpPr txBox="1"/>
          <p:nvPr/>
        </p:nvSpPr>
        <p:spPr>
          <a:xfrm>
            <a:off x="1911927" y="545571"/>
            <a:ext cx="7159338" cy="467435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a:t>
            </a:r>
          </a:p>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Mishloakh Manot: Saturday, March 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(prep day February 25)</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2</a:t>
            </a:r>
            <a:r>
              <a:rPr lang="en-US" sz="2700" dirty="0">
                <a:solidFill>
                  <a:prstClr val="black"/>
                </a:solidFill>
              </a:rPr>
              <a:t>. Tuesday, May 9: A Different Lag B'Omer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301229" marR="0" lvl="0" indent="-301229" algn="l" defTabSz="685800" rtl="0" eaLnBrk="1" fontAlgn="auto" latinLnBrk="0" hangingPunct="1">
              <a:lnSpc>
                <a:spcPct val="100000"/>
              </a:lnSpc>
              <a:spcBef>
                <a:spcPts val="0"/>
              </a:spcBef>
              <a:spcAft>
                <a:spcPts val="0"/>
              </a:spcAft>
              <a:buClrTx/>
              <a:buSzTx/>
              <a:buFont typeface="+mj-lt"/>
              <a:buAutoNum type="arabicPeriod" startAt="3"/>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a:t>
            </a:r>
            <a:r>
              <a:rPr lang="en-US" sz="2700" dirty="0">
                <a:solidFill>
                  <a:srgbClr val="C00000"/>
                </a:solidFill>
              </a:rPr>
              <a:t>Sunday, May 28: Shavu'ot/Memorial Day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700" dirty="0">
                <a:solidFill>
                  <a:srgbClr val="C00000"/>
                </a:solidFill>
              </a:rPr>
              <a:t>     Music Festival on our property with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700" dirty="0">
                <a:solidFill>
                  <a:srgbClr val="C00000"/>
                </a:solidFill>
              </a:rPr>
              <a:t>     band stand back facing the street.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4. Sunday, October 1: Sukkot Music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     Festival on our property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pic>
        <p:nvPicPr>
          <p:cNvPr id="5" name="Picture 4">
            <a:extLst>
              <a:ext uri="{FF2B5EF4-FFF2-40B4-BE49-F238E27FC236}">
                <a16:creationId xmlns:a16="http://schemas.microsoft.com/office/drawing/2014/main" id="{D5FA7C1A-240D-D954-F675-1379205D52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3" t="10426" r="61483" b="13459"/>
          <a:stretch/>
        </p:blipFill>
        <p:spPr>
          <a:xfrm>
            <a:off x="249382" y="1299497"/>
            <a:ext cx="1662545" cy="2544506"/>
          </a:xfrm>
          <a:prstGeom prst="rect">
            <a:avLst/>
          </a:prstGeom>
        </p:spPr>
      </p:pic>
      <p:sp>
        <p:nvSpPr>
          <p:cNvPr id="6" name="TextBox 5">
            <a:extLst>
              <a:ext uri="{FF2B5EF4-FFF2-40B4-BE49-F238E27FC236}">
                <a16:creationId xmlns:a16="http://schemas.microsoft.com/office/drawing/2014/main" id="{972C086C-CC9D-93E5-E27F-16D967117C6D}"/>
              </a:ext>
            </a:extLst>
          </p:cNvPr>
          <p:cNvSpPr txBox="1"/>
          <p:nvPr/>
        </p:nvSpPr>
        <p:spPr>
          <a:xfrm flipH="1">
            <a:off x="161059" y="273070"/>
            <a:ext cx="8821883" cy="143116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Rounded MT Bold" pitchFamily="34" charset="0"/>
                <a:ea typeface="+mn-ea"/>
                <a:cs typeface="Arial" charset="0"/>
              </a:rPr>
              <a:t>The following outreach events are in the works: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42239425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122" name="Picture 2">
            <a:extLst>
              <a:ext uri="{FF2B5EF4-FFF2-40B4-BE49-F238E27FC236}">
                <a16:creationId xmlns:a16="http://schemas.microsoft.com/office/drawing/2014/main" id="{5753E841-DFAF-D0DF-34D5-696E243A2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801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Meeting at 1:30 today to do this!</a:t>
            </a:r>
          </a:p>
        </p:txBody>
      </p:sp>
    </p:spTree>
    <p:extLst>
      <p:ext uri="{BB962C8B-B14F-4D97-AF65-F5344CB8AC3E}">
        <p14:creationId xmlns:p14="http://schemas.microsoft.com/office/powerpoint/2010/main" val="21479676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pic>
        <p:nvPicPr>
          <p:cNvPr id="3" name="Picture 2">
            <a:extLst>
              <a:ext uri="{FF2B5EF4-FFF2-40B4-BE49-F238E27FC236}">
                <a16:creationId xmlns:a16="http://schemas.microsoft.com/office/drawing/2014/main" id="{6A641E46-26A8-F338-6427-00A337176ABF}"/>
              </a:ext>
            </a:extLst>
          </p:cNvPr>
          <p:cNvPicPr>
            <a:picLocks noChangeAspect="1"/>
          </p:cNvPicPr>
          <p:nvPr/>
        </p:nvPicPr>
        <p:blipFill>
          <a:blip r:embed="rId3"/>
          <a:stretch>
            <a:fillRect/>
          </a:stretch>
        </p:blipFill>
        <p:spPr>
          <a:xfrm>
            <a:off x="281548" y="0"/>
            <a:ext cx="8580904" cy="5143500"/>
          </a:xfrm>
          <a:prstGeom prst="rect">
            <a:avLst/>
          </a:prstGeom>
        </p:spPr>
      </p:pic>
      <p:sp>
        <p:nvSpPr>
          <p:cNvPr id="4" name="TextBox 3">
            <a:extLst>
              <a:ext uri="{FF2B5EF4-FFF2-40B4-BE49-F238E27FC236}">
                <a16:creationId xmlns:a16="http://schemas.microsoft.com/office/drawing/2014/main" id="{F267B39A-AEE5-0B7C-C614-E05B40AB154A}"/>
              </a:ext>
            </a:extLst>
          </p:cNvPr>
          <p:cNvSpPr txBox="1"/>
          <p:nvPr/>
        </p:nvSpPr>
        <p:spPr>
          <a:xfrm>
            <a:off x="80417" y="17526"/>
            <a:ext cx="8983165" cy="707886"/>
          </a:xfrm>
          <a:prstGeom prst="rect">
            <a:avLst/>
          </a:prstGeom>
          <a:noFill/>
        </p:spPr>
        <p:txBody>
          <a:bodyPr wrap="none" rtlCol="0">
            <a:spAutoFit/>
          </a:bodyPr>
          <a:lstStyle/>
          <a:p>
            <a:r>
              <a:rPr lang="en-US" sz="4000" dirty="0">
                <a:solidFill>
                  <a:schemeClr val="tx1"/>
                </a:solidFill>
                <a:effectLst>
                  <a:outerShdw blurRad="38100" dist="38100" dir="2700000" algn="tl">
                    <a:srgbClr val="000000">
                      <a:alpha val="43137"/>
                    </a:srgbClr>
                  </a:outerShdw>
                </a:effectLst>
              </a:rPr>
              <a:t>A voice cries out here in the desert.</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38469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How can I go up to my father if the boy isn’t with me?</a:t>
            </a:r>
          </a:p>
          <a:p>
            <a:pPr marL="0" indent="0">
              <a:buNone/>
            </a:pPr>
            <a:r>
              <a:rPr lang="en-US" sz="4000" dirty="0">
                <a:solidFill>
                  <a:srgbClr val="FFFF99"/>
                </a:solidFill>
              </a:rPr>
              <a:t>How can we go up to the Eternal Father if we haven’t brought some of our neighbors?</a:t>
            </a:r>
            <a:endParaRPr lang="en-US" sz="4000" dirty="0"/>
          </a:p>
        </p:txBody>
      </p:sp>
    </p:spTree>
    <p:extLst>
      <p:ext uri="{BB962C8B-B14F-4D97-AF65-F5344CB8AC3E}">
        <p14:creationId xmlns:p14="http://schemas.microsoft.com/office/powerpoint/2010/main" val="548164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122" name="Picture 2">
            <a:extLst>
              <a:ext uri="{FF2B5EF4-FFF2-40B4-BE49-F238E27FC236}">
                <a16:creationId xmlns:a16="http://schemas.microsoft.com/office/drawing/2014/main" id="{5753E841-DFAF-D0DF-34D5-696E243A2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049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the Messiah and King?</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spTree>
    <p:extLst>
      <p:ext uri="{BB962C8B-B14F-4D97-AF65-F5344CB8AC3E}">
        <p14:creationId xmlns:p14="http://schemas.microsoft.com/office/powerpoint/2010/main" val="285499738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191353</TotalTime>
  <Words>4933</Words>
  <Application>Microsoft Office PowerPoint</Application>
  <PresentationFormat>On-screen Show (16:9)</PresentationFormat>
  <Paragraphs>562</Paragraphs>
  <Slides>98</Slides>
  <Notes>98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98</vt:i4>
      </vt:variant>
    </vt:vector>
  </HeadingPairs>
  <TitlesOfParts>
    <vt:vector size="107" baseType="lpstr">
      <vt:lpstr>Arial</vt:lpstr>
      <vt:lpstr>Arial Rounded MT Bold</vt:lpstr>
      <vt:lpstr>Calibri</vt:lpstr>
      <vt:lpstr>David</vt:lpstr>
      <vt:lpstr>Merriweather</vt:lpstr>
      <vt:lpstr>WordVisi_MSFontService</vt:lpstr>
      <vt:lpstr>1_Default Design</vt:lpstr>
      <vt:lpstr>2_Default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4750</cp:revision>
  <dcterms:created xsi:type="dcterms:W3CDTF">2006-04-21T19:34:43Z</dcterms:created>
  <dcterms:modified xsi:type="dcterms:W3CDTF">2023-01-14T16:28:38Z</dcterms:modified>
</cp:coreProperties>
</file>