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 id="2147483839" r:id="rId3"/>
    <p:sldMasterId id="2147483842" r:id="rId4"/>
    <p:sldMasterId id="2147483844" r:id="rId5"/>
  </p:sldMasterIdLst>
  <p:notesMasterIdLst>
    <p:notesMasterId r:id="rId108"/>
  </p:notesMasterIdLst>
  <p:handoutMasterIdLst>
    <p:handoutMasterId r:id="rId109"/>
  </p:handoutMasterIdLst>
  <p:sldIdLst>
    <p:sldId id="2045" r:id="rId6"/>
    <p:sldId id="64982" r:id="rId7"/>
    <p:sldId id="65104" r:id="rId8"/>
    <p:sldId id="65058" r:id="rId9"/>
    <p:sldId id="65105" r:id="rId10"/>
    <p:sldId id="65107" r:id="rId11"/>
    <p:sldId id="65106" r:id="rId12"/>
    <p:sldId id="65108" r:id="rId13"/>
    <p:sldId id="65114" r:id="rId14"/>
    <p:sldId id="65115" r:id="rId15"/>
    <p:sldId id="54952" r:id="rId16"/>
    <p:sldId id="54953" r:id="rId17"/>
    <p:sldId id="54956" r:id="rId18"/>
    <p:sldId id="54989" r:id="rId19"/>
    <p:sldId id="65040" r:id="rId20"/>
    <p:sldId id="65046" r:id="rId21"/>
    <p:sldId id="65041" r:id="rId22"/>
    <p:sldId id="65042" r:id="rId23"/>
    <p:sldId id="65016" r:id="rId24"/>
    <p:sldId id="65055" r:id="rId25"/>
    <p:sldId id="65056" r:id="rId26"/>
    <p:sldId id="65057" r:id="rId27"/>
    <p:sldId id="65125" r:id="rId28"/>
    <p:sldId id="65035" r:id="rId29"/>
    <p:sldId id="65116" r:id="rId30"/>
    <p:sldId id="65059" r:id="rId31"/>
    <p:sldId id="368" r:id="rId32"/>
    <p:sldId id="369" r:id="rId33"/>
    <p:sldId id="370" r:id="rId34"/>
    <p:sldId id="65061" r:id="rId35"/>
    <p:sldId id="65060" r:id="rId36"/>
    <p:sldId id="371" r:id="rId37"/>
    <p:sldId id="355" r:id="rId38"/>
    <p:sldId id="65036" r:id="rId39"/>
    <p:sldId id="65089" r:id="rId40"/>
    <p:sldId id="65117" r:id="rId41"/>
    <p:sldId id="65045" r:id="rId42"/>
    <p:sldId id="380" r:id="rId43"/>
    <p:sldId id="65048" r:id="rId44"/>
    <p:sldId id="65051" r:id="rId45"/>
    <p:sldId id="65126" r:id="rId46"/>
    <p:sldId id="65039" r:id="rId47"/>
    <p:sldId id="65065" r:id="rId48"/>
    <p:sldId id="65044" r:id="rId49"/>
    <p:sldId id="65047" r:id="rId50"/>
    <p:sldId id="65113" r:id="rId51"/>
    <p:sldId id="65087" r:id="rId52"/>
    <p:sldId id="65092" r:id="rId53"/>
    <p:sldId id="65093" r:id="rId54"/>
    <p:sldId id="65094" r:id="rId55"/>
    <p:sldId id="65097" r:id="rId56"/>
    <p:sldId id="65096" r:id="rId57"/>
    <p:sldId id="65098" r:id="rId58"/>
    <p:sldId id="65099" r:id="rId59"/>
    <p:sldId id="65100" r:id="rId60"/>
    <p:sldId id="65102" r:id="rId61"/>
    <p:sldId id="65109" r:id="rId62"/>
    <p:sldId id="65025" r:id="rId63"/>
    <p:sldId id="65029" r:id="rId64"/>
    <p:sldId id="65123" r:id="rId65"/>
    <p:sldId id="65124" r:id="rId66"/>
    <p:sldId id="65118" r:id="rId67"/>
    <p:sldId id="65043" r:id="rId68"/>
    <p:sldId id="65064" r:id="rId69"/>
    <p:sldId id="65050" r:id="rId70"/>
    <p:sldId id="65090" r:id="rId71"/>
    <p:sldId id="65052" r:id="rId72"/>
    <p:sldId id="65049" r:id="rId73"/>
    <p:sldId id="65053" r:id="rId74"/>
    <p:sldId id="65070" r:id="rId75"/>
    <p:sldId id="65068" r:id="rId76"/>
    <p:sldId id="65069" r:id="rId77"/>
    <p:sldId id="65071" r:id="rId78"/>
    <p:sldId id="65073" r:id="rId79"/>
    <p:sldId id="65074" r:id="rId80"/>
    <p:sldId id="65110" r:id="rId81"/>
    <p:sldId id="65111" r:id="rId82"/>
    <p:sldId id="65072" r:id="rId83"/>
    <p:sldId id="65112" r:id="rId84"/>
    <p:sldId id="65119" r:id="rId85"/>
    <p:sldId id="65077" r:id="rId86"/>
    <p:sldId id="65032" r:id="rId87"/>
    <p:sldId id="65086" r:id="rId88"/>
    <p:sldId id="65120" r:id="rId89"/>
    <p:sldId id="65085" r:id="rId90"/>
    <p:sldId id="65027" r:id="rId91"/>
    <p:sldId id="65078" r:id="rId92"/>
    <p:sldId id="65024" r:id="rId93"/>
    <p:sldId id="65079" r:id="rId94"/>
    <p:sldId id="65075" r:id="rId95"/>
    <p:sldId id="65080" r:id="rId96"/>
    <p:sldId id="65076" r:id="rId97"/>
    <p:sldId id="65081" r:id="rId98"/>
    <p:sldId id="65083" r:id="rId99"/>
    <p:sldId id="65030" r:id="rId100"/>
    <p:sldId id="65031" r:id="rId101"/>
    <p:sldId id="65033" r:id="rId102"/>
    <p:sldId id="65034" r:id="rId103"/>
    <p:sldId id="65121" r:id="rId104"/>
    <p:sldId id="65122" r:id="rId105"/>
    <p:sldId id="64774" r:id="rId106"/>
    <p:sldId id="65038" r:id="rId107"/>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333333"/>
    <a:srgbClr val="996633"/>
    <a:srgbClr val="9A6766"/>
    <a:srgbClr val="FFFF99"/>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3890" autoAdjust="0"/>
  </p:normalViewPr>
  <p:slideViewPr>
    <p:cSldViewPr>
      <p:cViewPr varScale="1">
        <p:scale>
          <a:sx n="69" d="100"/>
          <a:sy n="69" d="100"/>
        </p:scale>
        <p:origin x="1042" y="6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47" d="100"/>
          <a:sy n="47" d="100"/>
        </p:scale>
        <p:origin x="255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handoutMaster" Target="handoutMasters/handoutMaster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Omer Counting...to Fruitfulness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April 15,2023 5783</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Omer Counting...to Fruitfulness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April 15,2023 5783</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hyperlink" Target="https://video.wixstatic.com/video/c39fc4_7417427fc163421090c9b605f1ca64e7/1080p/mp4/file.mp4" TargetMode="External"/><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Omer Counting...to Fruitfulness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15,2023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17945243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830739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Omer Counting...to Fruitfulness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15,2023 5783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0606073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60095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Omer Counting...to Fruitfulness </a:t>
            </a:r>
          </a:p>
        </p:txBody>
      </p:sp>
      <p:sp>
        <p:nvSpPr>
          <p:cNvPr id="5" name="Date Placeholder 4"/>
          <p:cNvSpPr>
            <a:spLocks noGrp="1"/>
          </p:cNvSpPr>
          <p:nvPr>
            <p:ph type="dt" idx="1"/>
          </p:nvPr>
        </p:nvSpPr>
        <p:spPr/>
        <p:txBody>
          <a:bodyPr/>
          <a:lstStyle/>
          <a:p>
            <a:r>
              <a:rPr lang="en-US" altLang="en-US"/>
              <a:t>April 15,2023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3391896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Omer Counting...to Fruitfulness </a:t>
            </a:r>
          </a:p>
        </p:txBody>
      </p:sp>
      <p:sp>
        <p:nvSpPr>
          <p:cNvPr id="5" name="Date Placeholder 4"/>
          <p:cNvSpPr>
            <a:spLocks noGrp="1"/>
          </p:cNvSpPr>
          <p:nvPr>
            <p:ph type="dt" idx="1"/>
          </p:nvPr>
        </p:nvSpPr>
        <p:spPr/>
        <p:txBody>
          <a:bodyPr/>
          <a:lstStyle/>
          <a:p>
            <a:r>
              <a:rPr lang="en-US" altLang="en-US"/>
              <a:t>April 15,2023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1668636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Omer Counting...to Fruitfulness </a:t>
            </a:r>
          </a:p>
        </p:txBody>
      </p:sp>
      <p:sp>
        <p:nvSpPr>
          <p:cNvPr id="5" name="Date Placeholder 4"/>
          <p:cNvSpPr>
            <a:spLocks noGrp="1"/>
          </p:cNvSpPr>
          <p:nvPr>
            <p:ph type="dt" idx="1"/>
          </p:nvPr>
        </p:nvSpPr>
        <p:spPr/>
        <p:txBody>
          <a:bodyPr/>
          <a:lstStyle/>
          <a:p>
            <a:r>
              <a:rPr lang="en-US" altLang="en-US"/>
              <a:t>April 15,2023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3101913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Omer Counting...to Fruitfulness </a:t>
            </a:r>
          </a:p>
        </p:txBody>
      </p:sp>
      <p:sp>
        <p:nvSpPr>
          <p:cNvPr id="5" name="Date Placeholder 4"/>
          <p:cNvSpPr>
            <a:spLocks noGrp="1"/>
          </p:cNvSpPr>
          <p:nvPr>
            <p:ph type="dt" idx="1"/>
          </p:nvPr>
        </p:nvSpPr>
        <p:spPr/>
        <p:txBody>
          <a:bodyPr/>
          <a:lstStyle/>
          <a:p>
            <a:r>
              <a:rPr lang="en-US" altLang="en-US"/>
              <a:t>April 15,2023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2817292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https://en.wikipedia.org/wiki/Counting_of_the_Omer</a:t>
            </a:r>
          </a:p>
        </p:txBody>
      </p:sp>
    </p:spTree>
    <p:extLst>
      <p:ext uri="{BB962C8B-B14F-4D97-AF65-F5344CB8AC3E}">
        <p14:creationId xmlns:p14="http://schemas.microsoft.com/office/powerpoint/2010/main" val="2822573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https://en.wikipedia.org/wiki/Counting_of_the_Omer</a:t>
            </a:r>
          </a:p>
          <a:p>
            <a:endParaRPr lang="en-US" altLang="en-US" dirty="0"/>
          </a:p>
        </p:txBody>
      </p:sp>
    </p:spTree>
    <p:extLst>
      <p:ext uri="{BB962C8B-B14F-4D97-AF65-F5344CB8AC3E}">
        <p14:creationId xmlns:p14="http://schemas.microsoft.com/office/powerpoint/2010/main" val="2613949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https://en.wikipedia.org/wiki/Counting_of_the_Omer</a:t>
            </a:r>
          </a:p>
        </p:txBody>
      </p:sp>
    </p:spTree>
    <p:extLst>
      <p:ext uri="{BB962C8B-B14F-4D97-AF65-F5344CB8AC3E}">
        <p14:creationId xmlns:p14="http://schemas.microsoft.com/office/powerpoint/2010/main" val="1980293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Not actually counting the Omer, although this is the terminology.  Most of us don’t have any wheat to bundle into sheaves and count!</a:t>
            </a:r>
          </a:p>
        </p:txBody>
      </p:sp>
    </p:spTree>
    <p:extLst>
      <p:ext uri="{BB962C8B-B14F-4D97-AF65-F5344CB8AC3E}">
        <p14:creationId xmlns:p14="http://schemas.microsoft.com/office/powerpoint/2010/main" val="558904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Some screenshots from my phone, yesterday…</a:t>
            </a:r>
          </a:p>
        </p:txBody>
      </p:sp>
    </p:spTree>
    <p:extLst>
      <p:ext uri="{BB962C8B-B14F-4D97-AF65-F5344CB8AC3E}">
        <p14:creationId xmlns:p14="http://schemas.microsoft.com/office/powerpoint/2010/main" val="428445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Ted </a:t>
            </a:r>
            <a:r>
              <a:rPr lang="en-US" altLang="en-US" dirty="0" err="1"/>
              <a:t>Alongi</a:t>
            </a:r>
            <a:endParaRPr lang="en-US" altLang="en-US" dirty="0"/>
          </a:p>
        </p:txBody>
      </p:sp>
    </p:spTree>
    <p:extLst>
      <p:ext uri="{BB962C8B-B14F-4D97-AF65-F5344CB8AC3E}">
        <p14:creationId xmlns:p14="http://schemas.microsoft.com/office/powerpoint/2010/main" val="202291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15351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96465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60794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Some screenshots from my phone, yesterday…</a:t>
            </a:r>
          </a:p>
        </p:txBody>
      </p:sp>
    </p:spTree>
    <p:extLst>
      <p:ext uri="{BB962C8B-B14F-4D97-AF65-F5344CB8AC3E}">
        <p14:creationId xmlns:p14="http://schemas.microsoft.com/office/powerpoint/2010/main" val="2797850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178420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35091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26536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12B5335-7E1C-3F99-B4EE-B9AF77853E50}"/>
              </a:ext>
            </a:extLst>
          </p:cNvPr>
          <p:cNvSpPr>
            <a:spLocks noGrp="1" noChangeArrowheads="1"/>
          </p:cNvSpPr>
          <p:nvPr>
            <p:ph type="hdr" sz="quarter"/>
          </p:nvPr>
        </p:nvSpPr>
        <p:spPr>
          <a:ln/>
        </p:spPr>
        <p:txBody>
          <a:bodyPr/>
          <a:lstStyle/>
          <a:p>
            <a:r>
              <a:rPr lang="en-US" altLang="en-US"/>
              <a:t>Counting the Omer-Why and What?  5770</a:t>
            </a:r>
          </a:p>
        </p:txBody>
      </p:sp>
      <p:sp>
        <p:nvSpPr>
          <p:cNvPr id="3" name="Rectangle 3">
            <a:extLst>
              <a:ext uri="{FF2B5EF4-FFF2-40B4-BE49-F238E27FC236}">
                <a16:creationId xmlns:a16="http://schemas.microsoft.com/office/drawing/2014/main" id="{80B6D489-45CF-A7F1-5E06-1B9F06E5D466}"/>
              </a:ext>
            </a:extLst>
          </p:cNvPr>
          <p:cNvSpPr>
            <a:spLocks noGrp="1" noChangeArrowheads="1"/>
          </p:cNvSpPr>
          <p:nvPr>
            <p:ph type="dt" idx="1"/>
          </p:nvPr>
        </p:nvSpPr>
        <p:spPr>
          <a:ln/>
        </p:spPr>
        <p:txBody>
          <a:bodyPr/>
          <a:lstStyle/>
          <a:p>
            <a:r>
              <a:rPr lang="he-IL" altLang="en-US"/>
              <a:t>2010 10 April 5770</a:t>
            </a:r>
            <a:endParaRPr lang="en-US" altLang="en-US"/>
          </a:p>
        </p:txBody>
      </p:sp>
      <p:sp>
        <p:nvSpPr>
          <p:cNvPr id="4" name="Rectangle 7">
            <a:extLst>
              <a:ext uri="{FF2B5EF4-FFF2-40B4-BE49-F238E27FC236}">
                <a16:creationId xmlns:a16="http://schemas.microsoft.com/office/drawing/2014/main" id="{4DFD8F7E-A564-38F5-BE9F-ECEB0C94D84F}"/>
              </a:ext>
            </a:extLst>
          </p:cNvPr>
          <p:cNvSpPr>
            <a:spLocks noGrp="1" noChangeArrowheads="1"/>
          </p:cNvSpPr>
          <p:nvPr>
            <p:ph type="sldNum" sz="quarter" idx="5"/>
          </p:nvPr>
        </p:nvSpPr>
        <p:spPr>
          <a:ln/>
        </p:spPr>
        <p:txBody>
          <a:bodyPr/>
          <a:lstStyle/>
          <a:p>
            <a:fld id="{BB7306AF-CD71-41BB-BD9F-8E6886985759}" type="slidenum">
              <a:rPr lang="en-US" altLang="en-US"/>
              <a:pPr/>
              <a:t>27</a:t>
            </a:fld>
            <a:endParaRPr lang="en-US" altLang="en-US"/>
          </a:p>
        </p:txBody>
      </p:sp>
      <p:sp>
        <p:nvSpPr>
          <p:cNvPr id="246786" name="Rectangle 2">
            <a:extLst>
              <a:ext uri="{FF2B5EF4-FFF2-40B4-BE49-F238E27FC236}">
                <a16:creationId xmlns:a16="http://schemas.microsoft.com/office/drawing/2014/main" id="{90FC8EA0-5B02-8783-B122-A637418925B4}"/>
              </a:ext>
            </a:extLst>
          </p:cNvPr>
          <p:cNvSpPr>
            <a:spLocks noGrp="1" noRot="1" noChangeAspect="1" noChangeArrowheads="1" noTextEdit="1"/>
          </p:cNvSpPr>
          <p:nvPr>
            <p:ph type="sldImg"/>
          </p:nvPr>
        </p:nvSpPr>
        <p:spPr>
          <a:ln/>
        </p:spPr>
      </p:sp>
      <p:sp>
        <p:nvSpPr>
          <p:cNvPr id="246787" name="Rectangle 3">
            <a:extLst>
              <a:ext uri="{FF2B5EF4-FFF2-40B4-BE49-F238E27FC236}">
                <a16:creationId xmlns:a16="http://schemas.microsoft.com/office/drawing/2014/main" id="{BF5C5A6C-0159-E18A-6BC3-64755A2529A1}"/>
              </a:ext>
            </a:extLst>
          </p:cNvPr>
          <p:cNvSpPr>
            <a:spLocks noGrp="1" noChangeArrowheads="1"/>
          </p:cNvSpPr>
          <p:nvPr>
            <p:ph type="body" idx="1"/>
          </p:nvPr>
        </p:nvSpPr>
        <p:spPr/>
        <p:txBody>
          <a:bodyPr/>
          <a:lstStyle/>
          <a:p>
            <a:r>
              <a:rPr lang="en-US" altLang="en-US" dirty="0"/>
              <a:t>Hence the name: G-d treasures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E2E8F3C-283C-EFBC-F96C-178CA536F3E1}"/>
              </a:ext>
            </a:extLst>
          </p:cNvPr>
          <p:cNvSpPr>
            <a:spLocks noGrp="1" noChangeArrowheads="1"/>
          </p:cNvSpPr>
          <p:nvPr>
            <p:ph type="hdr" sz="quarter"/>
          </p:nvPr>
        </p:nvSpPr>
        <p:spPr>
          <a:ln/>
        </p:spPr>
        <p:txBody>
          <a:bodyPr/>
          <a:lstStyle/>
          <a:p>
            <a:r>
              <a:rPr lang="en-US" altLang="en-US"/>
              <a:t>Counting the Omer-Why and What?  5770</a:t>
            </a:r>
          </a:p>
        </p:txBody>
      </p:sp>
      <p:sp>
        <p:nvSpPr>
          <p:cNvPr id="3" name="Rectangle 3">
            <a:extLst>
              <a:ext uri="{FF2B5EF4-FFF2-40B4-BE49-F238E27FC236}">
                <a16:creationId xmlns:a16="http://schemas.microsoft.com/office/drawing/2014/main" id="{7F44FD54-1B35-FFB7-5C94-8DEFD9CCD303}"/>
              </a:ext>
            </a:extLst>
          </p:cNvPr>
          <p:cNvSpPr>
            <a:spLocks noGrp="1" noChangeArrowheads="1"/>
          </p:cNvSpPr>
          <p:nvPr>
            <p:ph type="dt" idx="1"/>
          </p:nvPr>
        </p:nvSpPr>
        <p:spPr>
          <a:ln/>
        </p:spPr>
        <p:txBody>
          <a:bodyPr/>
          <a:lstStyle/>
          <a:p>
            <a:r>
              <a:rPr lang="he-IL" altLang="en-US"/>
              <a:t>2010 10 April 5770</a:t>
            </a:r>
            <a:endParaRPr lang="en-US" altLang="en-US"/>
          </a:p>
        </p:txBody>
      </p:sp>
      <p:sp>
        <p:nvSpPr>
          <p:cNvPr id="4" name="Rectangle 7">
            <a:extLst>
              <a:ext uri="{FF2B5EF4-FFF2-40B4-BE49-F238E27FC236}">
                <a16:creationId xmlns:a16="http://schemas.microsoft.com/office/drawing/2014/main" id="{B97C370A-6F21-295E-55B9-AC68B2B9FA11}"/>
              </a:ext>
            </a:extLst>
          </p:cNvPr>
          <p:cNvSpPr>
            <a:spLocks noGrp="1" noChangeArrowheads="1"/>
          </p:cNvSpPr>
          <p:nvPr>
            <p:ph type="sldNum" sz="quarter" idx="5"/>
          </p:nvPr>
        </p:nvSpPr>
        <p:spPr>
          <a:ln/>
        </p:spPr>
        <p:txBody>
          <a:bodyPr/>
          <a:lstStyle/>
          <a:p>
            <a:fld id="{F5BF6BC6-5DE6-4196-A95B-92E718D37B60}" type="slidenum">
              <a:rPr lang="en-US" altLang="en-US"/>
              <a:pPr/>
              <a:t>28</a:t>
            </a:fld>
            <a:endParaRPr lang="en-US" altLang="en-US"/>
          </a:p>
        </p:txBody>
      </p:sp>
      <p:sp>
        <p:nvSpPr>
          <p:cNvPr id="248834" name="Rectangle 2">
            <a:extLst>
              <a:ext uri="{FF2B5EF4-FFF2-40B4-BE49-F238E27FC236}">
                <a16:creationId xmlns:a16="http://schemas.microsoft.com/office/drawing/2014/main" id="{7D3D4F0D-84C2-8F58-DE3A-32896A6B5886}"/>
              </a:ext>
            </a:extLst>
          </p:cNvPr>
          <p:cNvSpPr>
            <a:spLocks noGrp="1" noRot="1" noChangeAspect="1" noChangeArrowheads="1" noTextEdit="1"/>
          </p:cNvSpPr>
          <p:nvPr>
            <p:ph type="sldImg"/>
          </p:nvPr>
        </p:nvSpPr>
        <p:spPr>
          <a:ln/>
        </p:spPr>
      </p:sp>
      <p:sp>
        <p:nvSpPr>
          <p:cNvPr id="248835" name="Rectangle 3">
            <a:extLst>
              <a:ext uri="{FF2B5EF4-FFF2-40B4-BE49-F238E27FC236}">
                <a16:creationId xmlns:a16="http://schemas.microsoft.com/office/drawing/2014/main" id="{50FE9AF3-519F-07BA-4875-02ED47769EA9}"/>
              </a:ext>
            </a:extLst>
          </p:cNvPr>
          <p:cNvSpPr>
            <a:spLocks noGrp="1" noChangeArrowheads="1"/>
          </p:cNvSpPr>
          <p:nvPr>
            <p:ph type="body" idx="1"/>
          </p:nvPr>
        </p:nvSpPr>
        <p:spPr/>
        <p:txBody>
          <a:bodyPr/>
          <a:lstStyle/>
          <a:p>
            <a:r>
              <a:rPr lang="en-US" altLang="en-US" dirty="0"/>
              <a:t>Count blessings </a:t>
            </a:r>
            <a:r>
              <a:rPr lang="en-US" altLang="en-US" dirty="0">
                <a:sym typeface="Wingdings" panose="05000000000000000000" pitchFamily="2" charset="2"/>
              </a:rPr>
              <a:t> praise</a:t>
            </a:r>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9DBF934-4C4A-DE71-9AE8-57CCA9495849}"/>
              </a:ext>
            </a:extLst>
          </p:cNvPr>
          <p:cNvSpPr>
            <a:spLocks noGrp="1" noChangeArrowheads="1"/>
          </p:cNvSpPr>
          <p:nvPr>
            <p:ph type="hdr" sz="quarter"/>
          </p:nvPr>
        </p:nvSpPr>
        <p:spPr>
          <a:ln/>
        </p:spPr>
        <p:txBody>
          <a:bodyPr/>
          <a:lstStyle/>
          <a:p>
            <a:r>
              <a:rPr lang="en-US" altLang="en-US"/>
              <a:t>Counting the Omer-Why and What?  5770</a:t>
            </a:r>
          </a:p>
        </p:txBody>
      </p:sp>
      <p:sp>
        <p:nvSpPr>
          <p:cNvPr id="3" name="Rectangle 3">
            <a:extLst>
              <a:ext uri="{FF2B5EF4-FFF2-40B4-BE49-F238E27FC236}">
                <a16:creationId xmlns:a16="http://schemas.microsoft.com/office/drawing/2014/main" id="{1E58FFDC-C4EF-B713-63DD-B3F89E15B2D4}"/>
              </a:ext>
            </a:extLst>
          </p:cNvPr>
          <p:cNvSpPr>
            <a:spLocks noGrp="1" noChangeArrowheads="1"/>
          </p:cNvSpPr>
          <p:nvPr>
            <p:ph type="dt" idx="1"/>
          </p:nvPr>
        </p:nvSpPr>
        <p:spPr>
          <a:ln/>
        </p:spPr>
        <p:txBody>
          <a:bodyPr/>
          <a:lstStyle/>
          <a:p>
            <a:r>
              <a:rPr lang="he-IL" altLang="en-US"/>
              <a:t>2010 10 April 5770</a:t>
            </a:r>
            <a:endParaRPr lang="en-US" altLang="en-US"/>
          </a:p>
        </p:txBody>
      </p:sp>
      <p:sp>
        <p:nvSpPr>
          <p:cNvPr id="4" name="Rectangle 7">
            <a:extLst>
              <a:ext uri="{FF2B5EF4-FFF2-40B4-BE49-F238E27FC236}">
                <a16:creationId xmlns:a16="http://schemas.microsoft.com/office/drawing/2014/main" id="{E5414B5A-B7BF-B354-A0D1-04BE0614B25C}"/>
              </a:ext>
            </a:extLst>
          </p:cNvPr>
          <p:cNvSpPr>
            <a:spLocks noGrp="1" noChangeArrowheads="1"/>
          </p:cNvSpPr>
          <p:nvPr>
            <p:ph type="sldNum" sz="quarter" idx="5"/>
          </p:nvPr>
        </p:nvSpPr>
        <p:spPr>
          <a:ln/>
        </p:spPr>
        <p:txBody>
          <a:bodyPr/>
          <a:lstStyle/>
          <a:p>
            <a:fld id="{08E8A6D6-4DF9-4682-8080-3FF4918F1CEB}" type="slidenum">
              <a:rPr lang="en-US" altLang="en-US"/>
              <a:pPr/>
              <a:t>29</a:t>
            </a:fld>
            <a:endParaRPr lang="en-US" altLang="en-US"/>
          </a:p>
        </p:txBody>
      </p:sp>
      <p:sp>
        <p:nvSpPr>
          <p:cNvPr id="250882" name="Rectangle 2">
            <a:extLst>
              <a:ext uri="{FF2B5EF4-FFF2-40B4-BE49-F238E27FC236}">
                <a16:creationId xmlns:a16="http://schemas.microsoft.com/office/drawing/2014/main" id="{103AE980-C949-AFF2-1D57-29B2833B308A}"/>
              </a:ext>
            </a:extLst>
          </p:cNvPr>
          <p:cNvSpPr>
            <a:spLocks noGrp="1" noRot="1" noChangeAspect="1" noChangeArrowheads="1" noTextEdit="1"/>
          </p:cNvSpPr>
          <p:nvPr>
            <p:ph type="sldImg"/>
          </p:nvPr>
        </p:nvSpPr>
        <p:spPr>
          <a:ln/>
        </p:spPr>
      </p:sp>
      <p:sp>
        <p:nvSpPr>
          <p:cNvPr id="250883" name="Rectangle 3">
            <a:extLst>
              <a:ext uri="{FF2B5EF4-FFF2-40B4-BE49-F238E27FC236}">
                <a16:creationId xmlns:a16="http://schemas.microsoft.com/office/drawing/2014/main" id="{C4DB682A-0B48-4A9D-C05D-969E307BF456}"/>
              </a:ext>
            </a:extLst>
          </p:cNvPr>
          <p:cNvSpPr>
            <a:spLocks noGrp="1" noChangeArrowheads="1"/>
          </p:cNvSpPr>
          <p:nvPr>
            <p:ph type="body" idx="1"/>
          </p:nvPr>
        </p:nvSpPr>
        <p:spPr/>
        <p:txBody>
          <a:bodyPr/>
          <a:lstStyle/>
          <a:p>
            <a:r>
              <a:rPr lang="en-US" altLang="en-US"/>
              <a:t>Stop here, count our days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08294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Count humiliation </a:t>
            </a:r>
            <a:r>
              <a:rPr lang="en-US" altLang="en-US" dirty="0">
                <a:sym typeface="Wingdings" panose="05000000000000000000" pitchFamily="2" charset="2"/>
              </a:rPr>
              <a:t> death for our atonement.</a:t>
            </a:r>
            <a:endParaRPr lang="en-US" altLang="en-US" dirty="0"/>
          </a:p>
        </p:txBody>
      </p:sp>
    </p:spTree>
    <p:extLst>
      <p:ext uri="{BB962C8B-B14F-4D97-AF65-F5344CB8AC3E}">
        <p14:creationId xmlns:p14="http://schemas.microsoft.com/office/powerpoint/2010/main" val="1152926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20522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9E16242-20DB-6B98-9A27-8D42C4989112}"/>
              </a:ext>
            </a:extLst>
          </p:cNvPr>
          <p:cNvSpPr>
            <a:spLocks noGrp="1" noChangeArrowheads="1"/>
          </p:cNvSpPr>
          <p:nvPr>
            <p:ph type="hdr" sz="quarter"/>
          </p:nvPr>
        </p:nvSpPr>
        <p:spPr>
          <a:ln/>
        </p:spPr>
        <p:txBody>
          <a:bodyPr/>
          <a:lstStyle/>
          <a:p>
            <a:r>
              <a:rPr lang="en-US" altLang="en-US"/>
              <a:t>Counting the Omer-Why and What?  5770</a:t>
            </a:r>
          </a:p>
        </p:txBody>
      </p:sp>
      <p:sp>
        <p:nvSpPr>
          <p:cNvPr id="3" name="Rectangle 3">
            <a:extLst>
              <a:ext uri="{FF2B5EF4-FFF2-40B4-BE49-F238E27FC236}">
                <a16:creationId xmlns:a16="http://schemas.microsoft.com/office/drawing/2014/main" id="{C9C890CD-D7B1-92AC-6DF2-A696EE7EAF86}"/>
              </a:ext>
            </a:extLst>
          </p:cNvPr>
          <p:cNvSpPr>
            <a:spLocks noGrp="1" noChangeArrowheads="1"/>
          </p:cNvSpPr>
          <p:nvPr>
            <p:ph type="dt" idx="1"/>
          </p:nvPr>
        </p:nvSpPr>
        <p:spPr>
          <a:ln/>
        </p:spPr>
        <p:txBody>
          <a:bodyPr/>
          <a:lstStyle/>
          <a:p>
            <a:r>
              <a:rPr lang="he-IL" altLang="en-US"/>
              <a:t>2010 10 April 5770</a:t>
            </a:r>
            <a:endParaRPr lang="en-US" altLang="en-US"/>
          </a:p>
        </p:txBody>
      </p:sp>
      <p:sp>
        <p:nvSpPr>
          <p:cNvPr id="4" name="Rectangle 7">
            <a:extLst>
              <a:ext uri="{FF2B5EF4-FFF2-40B4-BE49-F238E27FC236}">
                <a16:creationId xmlns:a16="http://schemas.microsoft.com/office/drawing/2014/main" id="{5DFFEB1B-244D-609E-6013-CFAEB4C11DF8}"/>
              </a:ext>
            </a:extLst>
          </p:cNvPr>
          <p:cNvSpPr>
            <a:spLocks noGrp="1" noChangeArrowheads="1"/>
          </p:cNvSpPr>
          <p:nvPr>
            <p:ph type="sldNum" sz="quarter" idx="5"/>
          </p:nvPr>
        </p:nvSpPr>
        <p:spPr>
          <a:ln/>
        </p:spPr>
        <p:txBody>
          <a:bodyPr/>
          <a:lstStyle/>
          <a:p>
            <a:fld id="{5B50E5A1-7BA9-40FE-9F03-AB98EFB62231}" type="slidenum">
              <a:rPr lang="en-US" altLang="en-US"/>
              <a:pPr/>
              <a:t>32</a:t>
            </a:fld>
            <a:endParaRPr lang="en-US" altLang="en-US"/>
          </a:p>
        </p:txBody>
      </p:sp>
      <p:sp>
        <p:nvSpPr>
          <p:cNvPr id="252930" name="Rectangle 2">
            <a:extLst>
              <a:ext uri="{FF2B5EF4-FFF2-40B4-BE49-F238E27FC236}">
                <a16:creationId xmlns:a16="http://schemas.microsoft.com/office/drawing/2014/main" id="{BA3A8C03-B1A6-520C-DBFF-7F557365E105}"/>
              </a:ext>
            </a:extLst>
          </p:cNvPr>
          <p:cNvSpPr>
            <a:spLocks noGrp="1" noRot="1" noChangeAspect="1" noChangeArrowheads="1" noTextEdit="1"/>
          </p:cNvSpPr>
          <p:nvPr>
            <p:ph type="sldImg"/>
          </p:nvPr>
        </p:nvSpPr>
        <p:spPr>
          <a:ln/>
        </p:spPr>
      </p:sp>
      <p:sp>
        <p:nvSpPr>
          <p:cNvPr id="252931" name="Rectangle 3">
            <a:extLst>
              <a:ext uri="{FF2B5EF4-FFF2-40B4-BE49-F238E27FC236}">
                <a16:creationId xmlns:a16="http://schemas.microsoft.com/office/drawing/2014/main" id="{C1A1FCF5-BA50-FC9B-8082-DC03465ED25E}"/>
              </a:ext>
            </a:extLst>
          </p:cNvPr>
          <p:cNvSpPr>
            <a:spLocks noGrp="1" noChangeArrowheads="1"/>
          </p:cNvSpPr>
          <p:nvPr>
            <p:ph type="body" idx="1"/>
          </p:nvPr>
        </p:nvSpPr>
        <p:spPr/>
        <p:txBody>
          <a:bodyPr/>
          <a:lstStyle/>
          <a:p>
            <a:r>
              <a:rPr lang="en-US" altLang="en-US" dirty="0"/>
              <a:t>Counting of himself: knows corruption of his heart</a:t>
            </a:r>
          </a:p>
          <a:p>
            <a:r>
              <a:rPr lang="en-US" altLang="en-US" dirty="0"/>
              <a:t>Sin offering Lev 1-6 for unintentional sins: corruption of our heart not intentional</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9C766ED-EADB-80D1-CA37-D998800EBFE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F4160ED-A817-737F-DE79-557C10C3F8F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46286534-06BA-2335-EDFF-BD523CE1785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0D5DBEE-93FF-4483-AF4B-9954CCCE970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1730" name="Rectangle 2">
            <a:extLst>
              <a:ext uri="{FF2B5EF4-FFF2-40B4-BE49-F238E27FC236}">
                <a16:creationId xmlns:a16="http://schemas.microsoft.com/office/drawing/2014/main" id="{B2816F20-7DC6-D6DA-5994-9ED5E111C4EF}"/>
              </a:ext>
            </a:extLst>
          </p:cNvPr>
          <p:cNvSpPr>
            <a:spLocks noGrp="1" noRot="1" noChangeAspect="1" noChangeArrowheads="1" noTextEdit="1"/>
          </p:cNvSpPr>
          <p:nvPr>
            <p:ph type="sldImg"/>
          </p:nvPr>
        </p:nvSpPr>
        <p:spPr>
          <a:ln/>
        </p:spPr>
      </p:sp>
      <p:sp>
        <p:nvSpPr>
          <p:cNvPr id="201731" name="Rectangle 3">
            <a:extLst>
              <a:ext uri="{FF2B5EF4-FFF2-40B4-BE49-F238E27FC236}">
                <a16:creationId xmlns:a16="http://schemas.microsoft.com/office/drawing/2014/main" id="{3E5D6721-BA1D-CBC5-E85B-B9F2B6D7BAF7}"/>
              </a:ext>
            </a:extLst>
          </p:cNvPr>
          <p:cNvSpPr>
            <a:spLocks noGrp="1" noChangeArrowheads="1"/>
          </p:cNvSpPr>
          <p:nvPr>
            <p:ph type="body" idx="1"/>
          </p:nvPr>
        </p:nvSpPr>
        <p:spPr/>
        <p:txBody>
          <a:bodyPr/>
          <a:lstStyle/>
          <a:p>
            <a:r>
              <a:rPr lang="en-US" altLang="en-US" dirty="0"/>
              <a:t>Ever done in the Messianic Scriptures?</a:t>
            </a:r>
          </a:p>
          <a:p>
            <a:r>
              <a:rPr lang="en-US" altLang="en-US" dirty="0"/>
              <a:t>Seemed </a:t>
            </a:r>
            <a:r>
              <a:rPr lang="en-US" altLang="en-US" dirty="0" err="1"/>
              <a:t>talmidei</a:t>
            </a:r>
            <a:r>
              <a:rPr lang="en-US" altLang="en-US" dirty="0"/>
              <a:t> Yeshua counted after He left</a:t>
            </a:r>
          </a:p>
          <a:p>
            <a:r>
              <a:rPr lang="en-US" altLang="en-US" dirty="0"/>
              <a:t>Seemed to work pretty well</a:t>
            </a:r>
            <a:r>
              <a:rPr lang="en-US" altLang="en-US" dirty="0">
                <a:sym typeface="Wingdings" panose="05000000000000000000" pitchFamily="2" charset="2"/>
              </a:rPr>
              <a:t> Ruakh </a:t>
            </a:r>
            <a:r>
              <a:rPr lang="en-US" altLang="en-US" dirty="0" err="1">
                <a:sym typeface="Wingdings" panose="05000000000000000000" pitchFamily="2" charset="2"/>
              </a:rPr>
              <a:t>HaKodesh</a:t>
            </a:r>
            <a:r>
              <a:rPr lang="en-US" altLang="en-US" dirty="0">
                <a:sym typeface="Wingdings" panose="05000000000000000000" pitchFamily="2" charset="2"/>
              </a:rPr>
              <a:t> FILLING, IMMERSION</a:t>
            </a:r>
          </a:p>
          <a:p>
            <a:endParaRPr lang="en-US" altLang="en-US" dirty="0"/>
          </a:p>
          <a:p>
            <a:r>
              <a:rPr lang="en-US" altLang="en-US" dirty="0"/>
              <a:t>Our </a:t>
            </a:r>
            <a:r>
              <a:rPr lang="en-US" altLang="en-US" dirty="0" err="1"/>
              <a:t>Shalikhim</a:t>
            </a:r>
            <a:r>
              <a:rPr lang="en-US" altLang="en-US" dirty="0"/>
              <a:t>, primary founding leaders</a:t>
            </a:r>
          </a:p>
        </p:txBody>
      </p:sp>
    </p:spTree>
    <p:extLst>
      <p:ext uri="{BB962C8B-B14F-4D97-AF65-F5344CB8AC3E}">
        <p14:creationId xmlns:p14="http://schemas.microsoft.com/office/powerpoint/2010/main" val="10315740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2249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112967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568908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https://en.wikipedia.org/wiki/Counting_of_the_Omer</a:t>
            </a:r>
          </a:p>
        </p:txBody>
      </p:sp>
    </p:spTree>
    <p:extLst>
      <p:ext uri="{BB962C8B-B14F-4D97-AF65-F5344CB8AC3E}">
        <p14:creationId xmlns:p14="http://schemas.microsoft.com/office/powerpoint/2010/main" val="26733196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50731A1-2D42-223D-00E6-41BDF630884E}"/>
              </a:ext>
            </a:extLst>
          </p:cNvPr>
          <p:cNvSpPr>
            <a:spLocks noGrp="1" noChangeArrowheads="1"/>
          </p:cNvSpPr>
          <p:nvPr>
            <p:ph type="hdr" sz="quarter"/>
          </p:nvPr>
        </p:nvSpPr>
        <p:spPr>
          <a:ln/>
        </p:spPr>
        <p:txBody>
          <a:bodyPr/>
          <a:lstStyle/>
          <a:p>
            <a:r>
              <a:rPr lang="en-US" altLang="en-US"/>
              <a:t>Omer Counting...to Fruitfulness </a:t>
            </a:r>
          </a:p>
        </p:txBody>
      </p:sp>
      <p:sp>
        <p:nvSpPr>
          <p:cNvPr id="3" name="Rectangle 3">
            <a:extLst>
              <a:ext uri="{FF2B5EF4-FFF2-40B4-BE49-F238E27FC236}">
                <a16:creationId xmlns:a16="http://schemas.microsoft.com/office/drawing/2014/main" id="{15742CFF-E6B4-545A-10C3-8E9F15355F4D}"/>
              </a:ext>
            </a:extLst>
          </p:cNvPr>
          <p:cNvSpPr>
            <a:spLocks noGrp="1" noChangeArrowheads="1"/>
          </p:cNvSpPr>
          <p:nvPr>
            <p:ph type="dt" idx="1"/>
          </p:nvPr>
        </p:nvSpPr>
        <p:spPr>
          <a:ln/>
        </p:spPr>
        <p:txBody>
          <a:bodyPr/>
          <a:lstStyle/>
          <a:p>
            <a:r>
              <a:rPr lang="en-US" altLang="en-US"/>
              <a:t>April 15,2023 5783</a:t>
            </a:r>
          </a:p>
        </p:txBody>
      </p:sp>
      <p:sp>
        <p:nvSpPr>
          <p:cNvPr id="4" name="Rectangle 7">
            <a:extLst>
              <a:ext uri="{FF2B5EF4-FFF2-40B4-BE49-F238E27FC236}">
                <a16:creationId xmlns:a16="http://schemas.microsoft.com/office/drawing/2014/main" id="{1BCD1548-F618-96B0-CE62-06DBEB099372}"/>
              </a:ext>
            </a:extLst>
          </p:cNvPr>
          <p:cNvSpPr>
            <a:spLocks noGrp="1" noChangeArrowheads="1"/>
          </p:cNvSpPr>
          <p:nvPr>
            <p:ph type="sldNum" sz="quarter" idx="5"/>
          </p:nvPr>
        </p:nvSpPr>
        <p:spPr>
          <a:ln/>
        </p:spPr>
        <p:txBody>
          <a:bodyPr/>
          <a:lstStyle/>
          <a:p>
            <a:fld id="{85CDBB06-C274-4493-9039-3046D58AAC95}" type="slidenum">
              <a:rPr lang="en-US" altLang="en-US"/>
              <a:pPr/>
              <a:t>38</a:t>
            </a:fld>
            <a:endParaRPr lang="en-US" altLang="en-US"/>
          </a:p>
        </p:txBody>
      </p:sp>
      <p:sp>
        <p:nvSpPr>
          <p:cNvPr id="271362" name="Rectangle 2">
            <a:extLst>
              <a:ext uri="{FF2B5EF4-FFF2-40B4-BE49-F238E27FC236}">
                <a16:creationId xmlns:a16="http://schemas.microsoft.com/office/drawing/2014/main" id="{7CF993D1-9D8A-5293-9AA6-96188BAC9F5A}"/>
              </a:ext>
            </a:extLst>
          </p:cNvPr>
          <p:cNvSpPr>
            <a:spLocks noGrp="1" noRot="1" noChangeAspect="1" noChangeArrowheads="1" noTextEdit="1"/>
          </p:cNvSpPr>
          <p:nvPr>
            <p:ph type="sldImg"/>
          </p:nvPr>
        </p:nvSpPr>
        <p:spPr>
          <a:ln/>
        </p:spPr>
      </p:sp>
      <p:sp>
        <p:nvSpPr>
          <p:cNvPr id="271363" name="Rectangle 3">
            <a:extLst>
              <a:ext uri="{FF2B5EF4-FFF2-40B4-BE49-F238E27FC236}">
                <a16:creationId xmlns:a16="http://schemas.microsoft.com/office/drawing/2014/main" id="{57254CD5-9CA5-B018-54C4-4D5F53518F46}"/>
              </a:ext>
            </a:extLst>
          </p:cNvPr>
          <p:cNvSpPr>
            <a:spLocks noGrp="1" noChangeArrowheads="1"/>
          </p:cNvSpPr>
          <p:nvPr>
            <p:ph type="body" idx="1"/>
          </p:nvPr>
        </p:nvSpPr>
        <p:spPr/>
        <p:txBody>
          <a:bodyPr/>
          <a:lstStyle/>
          <a:p>
            <a:endParaRPr lang="en-US" altLang="en-US" sz="1100" dirty="0">
              <a:cs typeface="Vilna" pitchFamily="2" charset="-79"/>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214196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268156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err="1"/>
              <a:t>Ie</a:t>
            </a:r>
            <a:r>
              <a:rPr lang="en-US" altLang="en-US" dirty="0"/>
              <a:t> lose our harvest.  </a:t>
            </a:r>
          </a:p>
        </p:txBody>
      </p:sp>
    </p:spTree>
    <p:extLst>
      <p:ext uri="{BB962C8B-B14F-4D97-AF65-F5344CB8AC3E}">
        <p14:creationId xmlns:p14="http://schemas.microsoft.com/office/powerpoint/2010/main" val="1434967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50731A1-2D42-223D-00E6-41BDF630884E}"/>
              </a:ext>
            </a:extLst>
          </p:cNvPr>
          <p:cNvSpPr>
            <a:spLocks noGrp="1" noChangeArrowheads="1"/>
          </p:cNvSpPr>
          <p:nvPr>
            <p:ph type="hdr" sz="quarter"/>
          </p:nvPr>
        </p:nvSpPr>
        <p:spPr>
          <a:ln/>
        </p:spPr>
        <p:txBody>
          <a:bodyPr/>
          <a:lstStyle/>
          <a:p>
            <a:r>
              <a:rPr lang="en-US" altLang="en-US"/>
              <a:t>Omer Counting...to Fruitfulness </a:t>
            </a:r>
          </a:p>
        </p:txBody>
      </p:sp>
      <p:sp>
        <p:nvSpPr>
          <p:cNvPr id="3" name="Rectangle 3">
            <a:extLst>
              <a:ext uri="{FF2B5EF4-FFF2-40B4-BE49-F238E27FC236}">
                <a16:creationId xmlns:a16="http://schemas.microsoft.com/office/drawing/2014/main" id="{15742CFF-E6B4-545A-10C3-8E9F15355F4D}"/>
              </a:ext>
            </a:extLst>
          </p:cNvPr>
          <p:cNvSpPr>
            <a:spLocks noGrp="1" noChangeArrowheads="1"/>
          </p:cNvSpPr>
          <p:nvPr>
            <p:ph type="dt" idx="1"/>
          </p:nvPr>
        </p:nvSpPr>
        <p:spPr>
          <a:ln/>
        </p:spPr>
        <p:txBody>
          <a:bodyPr/>
          <a:lstStyle/>
          <a:p>
            <a:r>
              <a:rPr lang="en-US" altLang="en-US"/>
              <a:t>April 15,2023 5783</a:t>
            </a:r>
          </a:p>
        </p:txBody>
      </p:sp>
      <p:sp>
        <p:nvSpPr>
          <p:cNvPr id="4" name="Rectangle 7">
            <a:extLst>
              <a:ext uri="{FF2B5EF4-FFF2-40B4-BE49-F238E27FC236}">
                <a16:creationId xmlns:a16="http://schemas.microsoft.com/office/drawing/2014/main" id="{1BCD1548-F618-96B0-CE62-06DBEB099372}"/>
              </a:ext>
            </a:extLst>
          </p:cNvPr>
          <p:cNvSpPr>
            <a:spLocks noGrp="1" noChangeArrowheads="1"/>
          </p:cNvSpPr>
          <p:nvPr>
            <p:ph type="sldNum" sz="quarter" idx="5"/>
          </p:nvPr>
        </p:nvSpPr>
        <p:spPr>
          <a:ln/>
        </p:spPr>
        <p:txBody>
          <a:bodyPr/>
          <a:lstStyle/>
          <a:p>
            <a:fld id="{85CDBB06-C274-4493-9039-3046D58AAC95}" type="slidenum">
              <a:rPr lang="en-US" altLang="en-US"/>
              <a:pPr/>
              <a:t>41</a:t>
            </a:fld>
            <a:endParaRPr lang="en-US" altLang="en-US"/>
          </a:p>
        </p:txBody>
      </p:sp>
      <p:sp>
        <p:nvSpPr>
          <p:cNvPr id="271362" name="Rectangle 2">
            <a:extLst>
              <a:ext uri="{FF2B5EF4-FFF2-40B4-BE49-F238E27FC236}">
                <a16:creationId xmlns:a16="http://schemas.microsoft.com/office/drawing/2014/main" id="{7CF993D1-9D8A-5293-9AA6-96188BAC9F5A}"/>
              </a:ext>
            </a:extLst>
          </p:cNvPr>
          <p:cNvSpPr>
            <a:spLocks noGrp="1" noRot="1" noChangeAspect="1" noChangeArrowheads="1" noTextEdit="1"/>
          </p:cNvSpPr>
          <p:nvPr>
            <p:ph type="sldImg"/>
          </p:nvPr>
        </p:nvSpPr>
        <p:spPr>
          <a:ln/>
        </p:spPr>
      </p:sp>
      <p:sp>
        <p:nvSpPr>
          <p:cNvPr id="271363" name="Rectangle 3">
            <a:extLst>
              <a:ext uri="{FF2B5EF4-FFF2-40B4-BE49-F238E27FC236}">
                <a16:creationId xmlns:a16="http://schemas.microsoft.com/office/drawing/2014/main" id="{57254CD5-9CA5-B018-54C4-4D5F53518F46}"/>
              </a:ext>
            </a:extLst>
          </p:cNvPr>
          <p:cNvSpPr>
            <a:spLocks noGrp="1" noChangeArrowheads="1"/>
          </p:cNvSpPr>
          <p:nvPr>
            <p:ph type="body" idx="1"/>
          </p:nvPr>
        </p:nvSpPr>
        <p:spPr/>
        <p:txBody>
          <a:bodyPr/>
          <a:lstStyle/>
          <a:p>
            <a:r>
              <a:rPr lang="en-US" altLang="en-US" dirty="0">
                <a:cs typeface="Vilna" pitchFamily="2" charset="-79"/>
              </a:rPr>
              <a:t>In 2010 Yom </a:t>
            </a:r>
            <a:r>
              <a:rPr lang="en-US" altLang="en-US" dirty="0" err="1">
                <a:cs typeface="Vilna" pitchFamily="2" charset="-79"/>
              </a:rPr>
              <a:t>Hazikaron</a:t>
            </a:r>
            <a:r>
              <a:rPr lang="en-US" altLang="en-US" dirty="0">
                <a:cs typeface="Vilna" pitchFamily="2" charset="-79"/>
              </a:rPr>
              <a:t>, Israel honored the memory of 22,684 Israeli soldiers and pre-Israeli Palestinian Jews killed since 1860 in the line of duty for the independence, preservation and protection of the nation, and 3,971 </a:t>
            </a:r>
            <a:r>
              <a:rPr lang="en-US" altLang="en-US" dirty="0" err="1">
                <a:cs typeface="Vilna" pitchFamily="2" charset="-79"/>
              </a:rPr>
              <a:t>c.ivilian</a:t>
            </a:r>
            <a:r>
              <a:rPr lang="en-US" altLang="en-US" dirty="0">
                <a:cs typeface="Vilna" pitchFamily="2" charset="-79"/>
              </a:rPr>
              <a:t> terror victims</a:t>
            </a:r>
          </a:p>
          <a:p>
            <a:r>
              <a:rPr lang="en-US" altLang="en-US" sz="1100" dirty="0">
                <a:cs typeface="Vilna" pitchFamily="2" charset="-79"/>
              </a:rPr>
              <a:t>https://en.wikipedia.org/wiki/Israeli_casualties_of_war</a:t>
            </a:r>
          </a:p>
        </p:txBody>
      </p:sp>
    </p:spTree>
    <p:extLst>
      <p:ext uri="{BB962C8B-B14F-4D97-AF65-F5344CB8AC3E}">
        <p14:creationId xmlns:p14="http://schemas.microsoft.com/office/powerpoint/2010/main" val="32935917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https://www.thepostathens.com/article/2023/04/opinion-haddy-the-hebrew-purpose-counting-omer</a:t>
            </a:r>
          </a:p>
        </p:txBody>
      </p:sp>
    </p:spTree>
    <p:extLst>
      <p:ext uri="{BB962C8B-B14F-4D97-AF65-F5344CB8AC3E}">
        <p14:creationId xmlns:p14="http://schemas.microsoft.com/office/powerpoint/2010/main" val="17471497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https://en.wikipedia.org/wiki/Counting_of_the_Omer</a:t>
            </a:r>
          </a:p>
        </p:txBody>
      </p:sp>
    </p:spTree>
    <p:extLst>
      <p:ext uri="{BB962C8B-B14F-4D97-AF65-F5344CB8AC3E}">
        <p14:creationId xmlns:p14="http://schemas.microsoft.com/office/powerpoint/2010/main" val="2042559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https://www.thepostathens.com/article/2023/04/opinion-haddy-the-hebrew-purpose-counting-omer</a:t>
            </a:r>
          </a:p>
        </p:txBody>
      </p:sp>
    </p:spTree>
    <p:extLst>
      <p:ext uri="{BB962C8B-B14F-4D97-AF65-F5344CB8AC3E}">
        <p14:creationId xmlns:p14="http://schemas.microsoft.com/office/powerpoint/2010/main" val="37115418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https://en.wikipedia.org/wiki/Counting_of_the_Omer</a:t>
            </a:r>
          </a:p>
        </p:txBody>
      </p:sp>
    </p:spTree>
    <p:extLst>
      <p:ext uri="{BB962C8B-B14F-4D97-AF65-F5344CB8AC3E}">
        <p14:creationId xmlns:p14="http://schemas.microsoft.com/office/powerpoint/2010/main" val="251437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114894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https://www.youtube.com/watch?v=_TMhHIqfrrA</a:t>
            </a:r>
          </a:p>
        </p:txBody>
      </p:sp>
    </p:spTree>
    <p:extLst>
      <p:ext uri="{BB962C8B-B14F-4D97-AF65-F5344CB8AC3E}">
        <p14:creationId xmlns:p14="http://schemas.microsoft.com/office/powerpoint/2010/main" val="3991046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Https://www.youtube.com/watch?v=_TMhHIqfrrA</a:t>
            </a:r>
          </a:p>
          <a:p>
            <a:endParaRPr lang="en-US" altLang="en-US" dirty="0"/>
          </a:p>
        </p:txBody>
      </p:sp>
    </p:spTree>
    <p:extLst>
      <p:ext uri="{BB962C8B-B14F-4D97-AF65-F5344CB8AC3E}">
        <p14:creationId xmlns:p14="http://schemas.microsoft.com/office/powerpoint/2010/main" val="7998756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81734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184705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Https://www.youtube.com/watch?v=_TMhHIqfrrA</a:t>
            </a:r>
          </a:p>
          <a:p>
            <a:endParaRPr lang="en-US" altLang="en-US" dirty="0"/>
          </a:p>
        </p:txBody>
      </p:sp>
    </p:spTree>
    <p:extLst>
      <p:ext uri="{BB962C8B-B14F-4D97-AF65-F5344CB8AC3E}">
        <p14:creationId xmlns:p14="http://schemas.microsoft.com/office/powerpoint/2010/main" val="9902612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8967466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Https://www.youtube.com/watch?v=_TMhHIqfrrA</a:t>
            </a:r>
          </a:p>
          <a:p>
            <a:endParaRPr lang="en-US" altLang="en-US" dirty="0"/>
          </a:p>
        </p:txBody>
      </p:sp>
    </p:spTree>
    <p:extLst>
      <p:ext uri="{BB962C8B-B14F-4D97-AF65-F5344CB8AC3E}">
        <p14:creationId xmlns:p14="http://schemas.microsoft.com/office/powerpoint/2010/main" val="38998575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https://www.youtube.com/watch?v=_TMhHIqfrrA</a:t>
            </a:r>
          </a:p>
        </p:txBody>
      </p:sp>
    </p:spTree>
    <p:extLst>
      <p:ext uri="{BB962C8B-B14F-4D97-AF65-F5344CB8AC3E}">
        <p14:creationId xmlns:p14="http://schemas.microsoft.com/office/powerpoint/2010/main" val="27279082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https://www.youtube.com/watch?v=_TMhHIqfrrA</a:t>
            </a:r>
          </a:p>
        </p:txBody>
      </p:sp>
    </p:spTree>
    <p:extLst>
      <p:ext uri="{BB962C8B-B14F-4D97-AF65-F5344CB8AC3E}">
        <p14:creationId xmlns:p14="http://schemas.microsoft.com/office/powerpoint/2010/main" val="12404085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https://www.youtube.com/watch?v=_TMhHIqfrrA</a:t>
            </a:r>
          </a:p>
        </p:txBody>
      </p:sp>
    </p:spTree>
    <p:extLst>
      <p:ext uri="{BB962C8B-B14F-4D97-AF65-F5344CB8AC3E}">
        <p14:creationId xmlns:p14="http://schemas.microsoft.com/office/powerpoint/2010/main" val="30371912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https://washingtonstand.com/commentary/what-every-christian-needs-to-know-about-antisemitism-</a:t>
            </a:r>
          </a:p>
        </p:txBody>
      </p:sp>
    </p:spTree>
    <p:extLst>
      <p:ext uri="{BB962C8B-B14F-4D97-AF65-F5344CB8AC3E}">
        <p14:creationId xmlns:p14="http://schemas.microsoft.com/office/powerpoint/2010/main" val="25179548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https://washingtonstand.com/commentary/what-every-christian-needs-to-know-about-antisemitism-</a:t>
            </a:r>
          </a:p>
        </p:txBody>
      </p:sp>
    </p:spTree>
    <p:extLst>
      <p:ext uri="{BB962C8B-B14F-4D97-AF65-F5344CB8AC3E}">
        <p14:creationId xmlns:p14="http://schemas.microsoft.com/office/powerpoint/2010/main" val="40913788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https://images.prismic.io/vfi-news/982e67b3-bfa9-415c-9279-1915a30c5203_4.jpg?auto=compress,format&amp;rect=0,0,1200,666&amp;w=1200&amp;h=666</a:t>
            </a:r>
          </a:p>
        </p:txBody>
      </p:sp>
    </p:spTree>
    <p:extLst>
      <p:ext uri="{BB962C8B-B14F-4D97-AF65-F5344CB8AC3E}">
        <p14:creationId xmlns:p14="http://schemas.microsoft.com/office/powerpoint/2010/main" val="8921098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https://vfinews.com/news/lucys-organs-were-donated-pa-will-pay-her-killers/muslim-world-must-unite-against-israel-erdogan-says?subscribed=true&amp;mc_cid=71f6cbfc98&amp;mc_eid=UNIQID</a:t>
            </a:r>
          </a:p>
        </p:txBody>
      </p:sp>
    </p:spTree>
    <p:extLst>
      <p:ext uri="{BB962C8B-B14F-4D97-AF65-F5344CB8AC3E}">
        <p14:creationId xmlns:p14="http://schemas.microsoft.com/office/powerpoint/2010/main" val="352320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220333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12379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881628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54115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https://www.thepostathens.com/article/2023/04/opinion-haddy-the-hebrew-purpose-counting-omer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Military victory, or cessation of the plague, or repentance of disrespect not known for sure.  </a:t>
            </a:r>
          </a:p>
          <a:p>
            <a:endParaRPr lang="en-US" altLang="en-US" dirty="0"/>
          </a:p>
        </p:txBody>
      </p:sp>
    </p:spTree>
    <p:extLst>
      <p:ext uri="{BB962C8B-B14F-4D97-AF65-F5344CB8AC3E}">
        <p14:creationId xmlns:p14="http://schemas.microsoft.com/office/powerpoint/2010/main" val="14405979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154560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195025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238675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They already had had a civil ceremony on an Army base in Kansas.  </a:t>
            </a:r>
          </a:p>
        </p:txBody>
      </p:sp>
    </p:spTree>
    <p:extLst>
      <p:ext uri="{BB962C8B-B14F-4D97-AF65-F5344CB8AC3E}">
        <p14:creationId xmlns:p14="http://schemas.microsoft.com/office/powerpoint/2010/main" val="37568018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401049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7928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167039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https://en.wikipedia.org/wiki/Lag_BaOmer</a:t>
            </a:r>
          </a:p>
          <a:p>
            <a:r>
              <a:rPr lang="en-US" altLang="en-US" dirty="0"/>
              <a:t>Also first haircut at age three, shooting arrows, visits to the tombs of Rabbi Shimon bar Yochai in Meron, Israel, or at the Jerusalem grave of Shimon </a:t>
            </a:r>
            <a:r>
              <a:rPr lang="en-US" altLang="en-US" dirty="0" err="1"/>
              <a:t>Hatzaddik</a:t>
            </a:r>
            <a:r>
              <a:rPr lang="en-US" altLang="en-US" dirty="0"/>
              <a:t> for those who cannot travel to Meron.[15]</a:t>
            </a:r>
          </a:p>
        </p:txBody>
      </p:sp>
    </p:spTree>
    <p:extLst>
      <p:ext uri="{BB962C8B-B14F-4D97-AF65-F5344CB8AC3E}">
        <p14:creationId xmlns:p14="http://schemas.microsoft.com/office/powerpoint/2010/main" val="12496808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https://en.wikipedia.org/wiki/Lag_BaOmer</a:t>
            </a:r>
          </a:p>
        </p:txBody>
      </p:sp>
    </p:spTree>
    <p:extLst>
      <p:ext uri="{BB962C8B-B14F-4D97-AF65-F5344CB8AC3E}">
        <p14:creationId xmlns:p14="http://schemas.microsoft.com/office/powerpoint/2010/main" val="16913957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https://en.wikipedia.org/wiki/Lag_BaOmer</a:t>
            </a:r>
          </a:p>
        </p:txBody>
      </p:sp>
    </p:spTree>
    <p:extLst>
      <p:ext uri="{BB962C8B-B14F-4D97-AF65-F5344CB8AC3E}">
        <p14:creationId xmlns:p14="http://schemas.microsoft.com/office/powerpoint/2010/main" val="36416215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https://external-content.duckduckgo.com/iu/?u=http%3A%2F%2Fisraelforever.org%2Fisrael%2Fcelebrating%2FLag_BOmer_945x350.jpg&amp;f=1&amp;nofb=1&amp;ipt=4650c1e101d7ff0451b23417e1317b9bd4a9b764091224781c14593738a071dc&amp;ipo=images</a:t>
            </a:r>
          </a:p>
        </p:txBody>
      </p:sp>
    </p:spTree>
    <p:extLst>
      <p:ext uri="{BB962C8B-B14F-4D97-AF65-F5344CB8AC3E}">
        <p14:creationId xmlns:p14="http://schemas.microsoft.com/office/powerpoint/2010/main" val="88063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https://i.ytimg.com/vi/-UuVjYcuiRA/maxresdefault.jpg</a:t>
            </a:r>
          </a:p>
          <a:p>
            <a:r>
              <a:rPr lang="en-US" altLang="en-US" sz="1050" dirty="0"/>
              <a:t>https://www.youtube.com/watch?v=-UuVjYcuiRA</a:t>
            </a:r>
          </a:p>
        </p:txBody>
      </p:sp>
    </p:spTree>
    <p:extLst>
      <p:ext uri="{BB962C8B-B14F-4D97-AF65-F5344CB8AC3E}">
        <p14:creationId xmlns:p14="http://schemas.microsoft.com/office/powerpoint/2010/main" val="23021324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287442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4207406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Better term than outreach.</a:t>
            </a:r>
          </a:p>
        </p:txBody>
      </p:sp>
    </p:spTree>
    <p:extLst>
      <p:ext uri="{BB962C8B-B14F-4D97-AF65-F5344CB8AC3E}">
        <p14:creationId xmlns:p14="http://schemas.microsoft.com/office/powerpoint/2010/main" val="2000286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28399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95245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9349421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886091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21022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effectLst/>
              </a:rPr>
              <a:t> On a Zoom prayer meeting Thursday, Shmuel longed for the conviction of sin that we, the </a:t>
            </a:r>
            <a:r>
              <a:rPr lang="en-US" b="0" i="0" dirty="0" err="1">
                <a:effectLst/>
              </a:rPr>
              <a:t>alta</a:t>
            </a:r>
            <a:r>
              <a:rPr lang="en-US" b="0" i="0" dirty="0">
                <a:effectLst/>
              </a:rPr>
              <a:t> menschen, not young men in the Zoom, experienced.  He said it only comes by TIME spent before the Holy One, Yeshua.   Yeshua is the </a:t>
            </a:r>
            <a:r>
              <a:rPr lang="en-US" b="0" i="0" cap="small" dirty="0">
                <a:effectLst/>
              </a:rPr>
              <a:t>Adoni</a:t>
            </a:r>
            <a:r>
              <a:rPr lang="en-US" b="0" i="0" dirty="0">
                <a:effectLst/>
              </a:rPr>
              <a:t> of Isaiah 6.  He is making intercession at the right hand of the father, and bids us to the same.   Omer count in the first chapter of Acts was prayer.  “These all devoted themselves single-mindedly to prayer.”</a:t>
            </a:r>
            <a:endParaRPr lang="en-US" altLang="en-US" sz="2400" dirty="0"/>
          </a:p>
        </p:txBody>
      </p:sp>
    </p:spTree>
    <p:extLst>
      <p:ext uri="{BB962C8B-B14F-4D97-AF65-F5344CB8AC3E}">
        <p14:creationId xmlns:p14="http://schemas.microsoft.com/office/powerpoint/2010/main" val="139008258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https://en.wikipedia.org/wiki/Daniel_Juster</a:t>
            </a:r>
          </a:p>
        </p:txBody>
      </p:sp>
    </p:spTree>
    <p:extLst>
      <p:ext uri="{BB962C8B-B14F-4D97-AF65-F5344CB8AC3E}">
        <p14:creationId xmlns:p14="http://schemas.microsoft.com/office/powerpoint/2010/main" val="22578654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https://en.wikipedia.org/wiki/Daniel_Juster</a:t>
            </a:r>
          </a:p>
        </p:txBody>
      </p:sp>
    </p:spTree>
    <p:extLst>
      <p:ext uri="{BB962C8B-B14F-4D97-AF65-F5344CB8AC3E}">
        <p14:creationId xmlns:p14="http://schemas.microsoft.com/office/powerpoint/2010/main" val="39098164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https://en.wikipedia.org/wiki/Daniel_Juster</a:t>
            </a:r>
          </a:p>
        </p:txBody>
      </p:sp>
    </p:spTree>
    <p:extLst>
      <p:ext uri="{BB962C8B-B14F-4D97-AF65-F5344CB8AC3E}">
        <p14:creationId xmlns:p14="http://schemas.microsoft.com/office/powerpoint/2010/main" val="27335982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1983</a:t>
            </a:r>
          </a:p>
        </p:txBody>
      </p:sp>
    </p:spTree>
    <p:extLst>
      <p:ext uri="{BB962C8B-B14F-4D97-AF65-F5344CB8AC3E}">
        <p14:creationId xmlns:p14="http://schemas.microsoft.com/office/powerpoint/2010/main" val="20904813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https://www.tikkunglobal.org/restorationfromzion</a:t>
            </a:r>
          </a:p>
        </p:txBody>
      </p:sp>
    </p:spTree>
    <p:extLst>
      <p:ext uri="{BB962C8B-B14F-4D97-AF65-F5344CB8AC3E}">
        <p14:creationId xmlns:p14="http://schemas.microsoft.com/office/powerpoint/2010/main" val="13243918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https://www.tikkunglobal.org/restorationfromzion</a:t>
            </a:r>
          </a:p>
        </p:txBody>
      </p:sp>
    </p:spTree>
    <p:extLst>
      <p:ext uri="{BB962C8B-B14F-4D97-AF65-F5344CB8AC3E}">
        <p14:creationId xmlns:p14="http://schemas.microsoft.com/office/powerpoint/2010/main" val="426174720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https://www.tikkunglobal.org/restorationfromzion</a:t>
            </a:r>
          </a:p>
        </p:txBody>
      </p:sp>
    </p:spTree>
    <p:extLst>
      <p:ext uri="{BB962C8B-B14F-4D97-AF65-F5344CB8AC3E}">
        <p14:creationId xmlns:p14="http://schemas.microsoft.com/office/powerpoint/2010/main" val="3002777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4600682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8133753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2023 Freedom and Fruitfulness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800290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43294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2023 Freedom and Fruitfulness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009528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832842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b="0" i="0" dirty="0">
                <a:effectLst/>
                <a:latin typeface="Calibri" panose="020F0502020204030204" pitchFamily="34" charset="0"/>
                <a:hlinkClick r:id="rId3"/>
              </a:rPr>
              <a:t>https://video.wixstatic.com/video/c39fc4_7417427fc163421090c9b605f1ca64e7/1080p/mp4/file.mp4</a:t>
            </a:r>
            <a:r>
              <a:rPr lang="en-US" sz="2000" b="0" i="0" dirty="0">
                <a:effectLst/>
                <a:latin typeface="Calibri" panose="020F0502020204030204" pitchFamily="34" charset="0"/>
              </a:rPr>
              <a:t> </a:t>
            </a:r>
            <a:endParaRPr lang="en-US" altLang="en-US" dirty="0"/>
          </a:p>
          <a:p>
            <a:endParaRPr lang="en-US" altLang="en-US" dirty="0"/>
          </a:p>
        </p:txBody>
      </p:sp>
    </p:spTree>
    <p:extLst>
      <p:ext uri="{BB962C8B-B14F-4D97-AF65-F5344CB8AC3E}">
        <p14:creationId xmlns:p14="http://schemas.microsoft.com/office/powerpoint/2010/main" val="45071303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5563162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59131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0341660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Omer Counting...to Fruitfulness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15,2023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74914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85800"/>
            <a:endParaRPr lang="en-US" altLang="en-US" sz="1050">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85800"/>
            <a:endParaRPr lang="en-US" altLang="en-US" sz="1050">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85800"/>
            <a:fld id="{0309CBD5-C5CD-409A-BDCD-0E777683A37C}" type="slidenum">
              <a:rPr lang="en-US" altLang="en-US" sz="1050" smtClean="0">
                <a:solidFill>
                  <a:srgbClr val="000000"/>
                </a:solidFill>
                <a:cs typeface="Arial" panose="020B0604020202020204" pitchFamily="34" charset="0"/>
              </a:rPr>
              <a:pPr defTabSz="685800"/>
              <a:t>‹#›</a:t>
            </a:fld>
            <a:endParaRPr lang="en-US" altLang="en-US" sz="1050">
              <a:solidFill>
                <a:srgbClr val="000000"/>
              </a:solidFill>
              <a:cs typeface="Arial" panose="020B0604020202020204" pitchFamily="34" charset="0"/>
            </a:endParaRPr>
          </a:p>
        </p:txBody>
      </p:sp>
    </p:spTree>
    <p:extLst>
      <p:ext uri="{BB962C8B-B14F-4D97-AF65-F5344CB8AC3E}">
        <p14:creationId xmlns:p14="http://schemas.microsoft.com/office/powerpoint/2010/main" val="1611591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3474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9432098-4FCD-4621-B266-77E620A9B51E}"/>
              </a:ext>
            </a:extLst>
          </p:cNvPr>
          <p:cNvSpPr>
            <a:spLocks noGrp="1" noChangeArrowheads="1"/>
          </p:cNvSpPr>
          <p:nvPr>
            <p:ph type="dt" sz="half" idx="10"/>
          </p:nvPr>
        </p:nvSpPr>
        <p:spPr>
          <a:ln/>
        </p:spPr>
        <p:txBody>
          <a:bodyPr/>
          <a:lstStyle>
            <a:lvl1pPr>
              <a:defRPr/>
            </a:lvl1pPr>
          </a:lstStyle>
          <a:p>
            <a:pPr algn="l" defTabSz="685800">
              <a:defRPr/>
            </a:pPr>
            <a:endParaRPr lang="en-US" altLang="en-US">
              <a:solidFill>
                <a:srgbClr val="000000"/>
              </a:solidFill>
            </a:endParaRPr>
          </a:p>
        </p:txBody>
      </p:sp>
      <p:sp>
        <p:nvSpPr>
          <p:cNvPr id="5" name="Rectangle 5">
            <a:extLst>
              <a:ext uri="{FF2B5EF4-FFF2-40B4-BE49-F238E27FC236}">
                <a16:creationId xmlns:a16="http://schemas.microsoft.com/office/drawing/2014/main" id="{F73D8F41-1E12-46C4-B93A-792ECBF0084D}"/>
              </a:ext>
            </a:extLst>
          </p:cNvPr>
          <p:cNvSpPr>
            <a:spLocks noGrp="1" noChangeArrowheads="1"/>
          </p:cNvSpPr>
          <p:nvPr>
            <p:ph type="ftr" sz="quarter" idx="11"/>
          </p:nvPr>
        </p:nvSpPr>
        <p:spPr>
          <a:ln/>
        </p:spPr>
        <p:txBody>
          <a:bodyPr/>
          <a:lstStyle>
            <a:lvl1pPr>
              <a:defRPr/>
            </a:lvl1pPr>
          </a:lstStyle>
          <a:p>
            <a:pPr defTabSz="685800">
              <a:defRPr/>
            </a:pPr>
            <a:endParaRPr lang="en-US" altLang="en-US">
              <a:solidFill>
                <a:srgbClr val="000000"/>
              </a:solidFill>
            </a:endParaRPr>
          </a:p>
        </p:txBody>
      </p:sp>
      <p:sp>
        <p:nvSpPr>
          <p:cNvPr id="6" name="Rectangle 6">
            <a:extLst>
              <a:ext uri="{FF2B5EF4-FFF2-40B4-BE49-F238E27FC236}">
                <a16:creationId xmlns:a16="http://schemas.microsoft.com/office/drawing/2014/main" id="{6237021D-7337-46B4-8143-D23252B6764E}"/>
              </a:ext>
            </a:extLst>
          </p:cNvPr>
          <p:cNvSpPr>
            <a:spLocks noGrp="1" noChangeArrowheads="1"/>
          </p:cNvSpPr>
          <p:nvPr>
            <p:ph type="sldNum" sz="quarter" idx="12"/>
          </p:nvPr>
        </p:nvSpPr>
        <p:spPr>
          <a:ln/>
        </p:spPr>
        <p:txBody>
          <a:bodyPr/>
          <a:lstStyle>
            <a:lvl1pPr>
              <a:defRPr/>
            </a:lvl1pPr>
          </a:lstStyle>
          <a:p>
            <a:pPr defTabSz="685800">
              <a:defRPr/>
            </a:pPr>
            <a:fld id="{72C69B15-344B-438A-AA82-D05AD8857E10}" type="slidenum">
              <a:rPr lang="en-US" altLang="en-US" smtClean="0">
                <a:solidFill>
                  <a:srgbClr val="000000"/>
                </a:solidFill>
                <a:latin typeface="Arial" pitchFamily="34" charset="0"/>
                <a:cs typeface="Arial" pitchFamily="34" charset="0"/>
              </a:rPr>
              <a:pPr defTabSz="685800">
                <a:defRPr/>
              </a:pPr>
              <a:t>‹#›</a:t>
            </a:fld>
            <a:endParaRPr lang="en-US" altLang="en-US">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224924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85800"/>
            <a:endParaRPr lang="en-US" altLang="en-US" sz="1050">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85800"/>
            <a:endParaRPr lang="en-US" altLang="en-US" sz="1050">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85800"/>
            <a:fld id="{0309CBD5-C5CD-409A-BDCD-0E777683A37C}" type="slidenum">
              <a:rPr lang="en-US" altLang="en-US" sz="1050" smtClean="0">
                <a:solidFill>
                  <a:srgbClr val="000000"/>
                </a:solidFill>
                <a:cs typeface="Arial" panose="020B0604020202020204" pitchFamily="34" charset="0"/>
              </a:rPr>
              <a:pPr defTabSz="685800"/>
              <a:t>‹#›</a:t>
            </a:fld>
            <a:endParaRPr lang="en-US" altLang="en-US" sz="1050">
              <a:solidFill>
                <a:srgbClr val="000000"/>
              </a:solidFill>
              <a:cs typeface="Arial" panose="020B0604020202020204" pitchFamily="34" charset="0"/>
            </a:endParaRPr>
          </a:p>
        </p:txBody>
      </p:sp>
    </p:spTree>
    <p:extLst>
      <p:ext uri="{BB962C8B-B14F-4D97-AF65-F5344CB8AC3E}">
        <p14:creationId xmlns:p14="http://schemas.microsoft.com/office/powerpoint/2010/main" val="3257441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8BFD7-36F3-4B5B-BF1B-3FA6FDB00670}"/>
              </a:ext>
            </a:extLst>
          </p:cNvPr>
          <p:cNvSpPr>
            <a:spLocks noGrp="1"/>
          </p:cNvSpPr>
          <p:nvPr>
            <p:ph type="dt" sz="half" idx="10"/>
          </p:nvPr>
        </p:nvSpPr>
        <p:spPr/>
        <p:txBody>
          <a:bodyPr/>
          <a:lstStyle>
            <a:lvl1pPr>
              <a:defRPr>
                <a:solidFill>
                  <a:srgbClr val="000000"/>
                </a:solidFill>
                <a:latin typeface="Arial" charset="0"/>
                <a:cs typeface="Arial" charset="0"/>
              </a:defRPr>
            </a:lvl1pPr>
          </a:lstStyle>
          <a:p>
            <a:pPr algn="l" defTabSz="685800" eaLnBrk="0" hangingPunct="0">
              <a:defRPr/>
            </a:pPr>
            <a:endParaRPr lang="en-US"/>
          </a:p>
        </p:txBody>
      </p:sp>
      <p:sp>
        <p:nvSpPr>
          <p:cNvPr id="5" name="Footer Placeholder 4">
            <a:extLst>
              <a:ext uri="{FF2B5EF4-FFF2-40B4-BE49-F238E27FC236}">
                <a16:creationId xmlns:a16="http://schemas.microsoft.com/office/drawing/2014/main" id="{E41C6871-3F5B-434E-9308-FD373FFD4F27}"/>
              </a:ext>
            </a:extLst>
          </p:cNvPr>
          <p:cNvSpPr>
            <a:spLocks noGrp="1"/>
          </p:cNvSpPr>
          <p:nvPr>
            <p:ph type="ftr" sz="quarter" idx="11"/>
          </p:nvPr>
        </p:nvSpPr>
        <p:spPr/>
        <p:txBody>
          <a:bodyPr/>
          <a:lstStyle>
            <a:lvl1pPr>
              <a:defRPr>
                <a:solidFill>
                  <a:srgbClr val="000000"/>
                </a:solidFill>
                <a:latin typeface="Arial" charset="0"/>
                <a:cs typeface="Arial" charset="0"/>
              </a:defRPr>
            </a:lvl1pPr>
          </a:lstStyle>
          <a:p>
            <a:pPr defTabSz="685800" eaLnBrk="0" hangingPunct="0">
              <a:defRPr/>
            </a:pPr>
            <a:endParaRPr lang="en-US"/>
          </a:p>
        </p:txBody>
      </p:sp>
      <p:sp>
        <p:nvSpPr>
          <p:cNvPr id="6" name="Slide Number Placeholder 5">
            <a:extLst>
              <a:ext uri="{FF2B5EF4-FFF2-40B4-BE49-F238E27FC236}">
                <a16:creationId xmlns:a16="http://schemas.microsoft.com/office/drawing/2014/main" id="{E2EA70AB-F80F-4492-AE77-3F1A71F74DED}"/>
              </a:ext>
            </a:extLst>
          </p:cNvPr>
          <p:cNvSpPr>
            <a:spLocks noGrp="1"/>
          </p:cNvSpPr>
          <p:nvPr>
            <p:ph type="sldNum" sz="quarter" idx="12"/>
          </p:nvPr>
        </p:nvSpPr>
        <p:spPr/>
        <p:txBody>
          <a:bodyPr/>
          <a:lstStyle>
            <a:lvl1pPr>
              <a:defRPr smtClean="0">
                <a:solidFill>
                  <a:srgbClr val="000000"/>
                </a:solidFill>
                <a:latin typeface="Arial" charset="0"/>
                <a:cs typeface="Arial" charset="0"/>
              </a:defRPr>
            </a:lvl1pPr>
          </a:lstStyle>
          <a:p>
            <a:pPr defTabSz="685800" eaLnBrk="0" hangingPunct="0">
              <a:defRPr/>
            </a:pPr>
            <a:fld id="{E2D9B43E-589A-4C9C-BABD-F49DD40FF5F4}" type="slidenum">
              <a:rPr lang="en-US" smtClean="0"/>
              <a:pPr defTabSz="685800" eaLnBrk="0" hangingPunct="0">
                <a:defRPr/>
              </a:pPr>
              <a:t>‹#›</a:t>
            </a:fld>
            <a:endParaRPr lang="en-US"/>
          </a:p>
        </p:txBody>
      </p:sp>
    </p:spTree>
    <p:extLst>
      <p:ext uri="{BB962C8B-B14F-4D97-AF65-F5344CB8AC3E}">
        <p14:creationId xmlns:p14="http://schemas.microsoft.com/office/powerpoint/2010/main" val="4034390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623B-4399-629D-0F63-7C279DD670C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979CED7-B5A2-CA14-E051-DB33FF39C38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D76EADA-3A88-24BC-D3DE-8C3BF445E93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6499A8F-C66F-CDD3-1466-A010C53C1B4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4F179B6-8873-29DF-D9E7-798352327E24}"/>
              </a:ext>
            </a:extLst>
          </p:cNvPr>
          <p:cNvSpPr>
            <a:spLocks noGrp="1"/>
          </p:cNvSpPr>
          <p:nvPr>
            <p:ph type="sldNum" sz="quarter" idx="12"/>
          </p:nvPr>
        </p:nvSpPr>
        <p:spPr/>
        <p:txBody>
          <a:bodyPr/>
          <a:lstStyle>
            <a:lvl1pPr>
              <a:defRPr/>
            </a:lvl1pPr>
          </a:lstStyle>
          <a:p>
            <a:fld id="{D9EFD7B9-DEE4-4E5C-8B3A-F95A8F29D6A7}" type="slidenum">
              <a:rPr lang="en-US" altLang="en-US"/>
              <a:pPr/>
              <a:t>‹#›</a:t>
            </a:fld>
            <a:endParaRPr lang="en-US" altLang="en-US"/>
          </a:p>
        </p:txBody>
      </p:sp>
    </p:spTree>
    <p:extLst>
      <p:ext uri="{BB962C8B-B14F-4D97-AF65-F5344CB8AC3E}">
        <p14:creationId xmlns:p14="http://schemas.microsoft.com/office/powerpoint/2010/main" val="274945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B4664-E937-0431-3484-6C561FECB6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492146-50F6-2146-52A3-D882F6DE44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5BF35-D3C8-742F-E60D-DC36AB744A2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4A9722A-E9AB-B5CA-8C06-3A670826220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D7974B3-BB44-7F41-68EA-1E056AE914B7}"/>
              </a:ext>
            </a:extLst>
          </p:cNvPr>
          <p:cNvSpPr>
            <a:spLocks noGrp="1"/>
          </p:cNvSpPr>
          <p:nvPr>
            <p:ph type="sldNum" sz="quarter" idx="12"/>
          </p:nvPr>
        </p:nvSpPr>
        <p:spPr/>
        <p:txBody>
          <a:bodyPr/>
          <a:lstStyle>
            <a:lvl1pPr>
              <a:defRPr/>
            </a:lvl1pPr>
          </a:lstStyle>
          <a:p>
            <a:fld id="{998563FE-FB96-4D1D-92FD-E9EB6CA3120E}" type="slidenum">
              <a:rPr lang="en-US" altLang="en-US"/>
              <a:pPr/>
              <a:t>‹#›</a:t>
            </a:fld>
            <a:endParaRPr lang="en-US" altLang="en-US"/>
          </a:p>
        </p:txBody>
      </p:sp>
    </p:spTree>
    <p:extLst>
      <p:ext uri="{BB962C8B-B14F-4D97-AF65-F5344CB8AC3E}">
        <p14:creationId xmlns:p14="http://schemas.microsoft.com/office/powerpoint/2010/main" val="2198042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A476A-30FB-BB64-66A7-323A52835E7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63CD03B-6682-F8F6-EC64-33E1F3BE931B}"/>
              </a:ext>
            </a:extLst>
          </p:cNvPr>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a:extLst>
              <a:ext uri="{FF2B5EF4-FFF2-40B4-BE49-F238E27FC236}">
                <a16:creationId xmlns:a16="http://schemas.microsoft.com/office/drawing/2014/main" id="{4C0EEA57-F752-2739-9472-42ABD8D96DC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065C764-E141-A09D-5E24-2C9F33986FF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1499450-E1AF-EA01-3E15-71EB1CADB3D0}"/>
              </a:ext>
            </a:extLst>
          </p:cNvPr>
          <p:cNvSpPr>
            <a:spLocks noGrp="1"/>
          </p:cNvSpPr>
          <p:nvPr>
            <p:ph type="sldNum" sz="quarter" idx="12"/>
          </p:nvPr>
        </p:nvSpPr>
        <p:spPr/>
        <p:txBody>
          <a:bodyPr/>
          <a:lstStyle>
            <a:lvl1pPr>
              <a:defRPr/>
            </a:lvl1pPr>
          </a:lstStyle>
          <a:p>
            <a:fld id="{A44E1F1F-3CD0-4E13-81CB-BB5A412E8BDB}" type="slidenum">
              <a:rPr lang="en-US" altLang="en-US"/>
              <a:pPr/>
              <a:t>‹#›</a:t>
            </a:fld>
            <a:endParaRPr lang="en-US" altLang="en-US"/>
          </a:p>
        </p:txBody>
      </p:sp>
    </p:spTree>
    <p:extLst>
      <p:ext uri="{BB962C8B-B14F-4D97-AF65-F5344CB8AC3E}">
        <p14:creationId xmlns:p14="http://schemas.microsoft.com/office/powerpoint/2010/main" val="2311961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15492-A406-2E9B-56B0-BC954578EC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D1B12A-5603-914D-101B-9A76EAE2B08D}"/>
              </a:ext>
            </a:extLst>
          </p:cNvPr>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3EAF84-0C72-946C-C569-F3AF20010D7E}"/>
              </a:ext>
            </a:extLst>
          </p:cNvPr>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85FD33-7DD4-8425-DA5E-8021CE874EB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E1E6366-A799-E255-99A5-C4818E7AD2D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026DE63-964F-C831-A5BF-B5E47E7332EE}"/>
              </a:ext>
            </a:extLst>
          </p:cNvPr>
          <p:cNvSpPr>
            <a:spLocks noGrp="1"/>
          </p:cNvSpPr>
          <p:nvPr>
            <p:ph type="sldNum" sz="quarter" idx="12"/>
          </p:nvPr>
        </p:nvSpPr>
        <p:spPr/>
        <p:txBody>
          <a:bodyPr/>
          <a:lstStyle>
            <a:lvl1pPr>
              <a:defRPr/>
            </a:lvl1pPr>
          </a:lstStyle>
          <a:p>
            <a:fld id="{C785C492-607C-4559-BBB4-FAFDA79CC37F}" type="slidenum">
              <a:rPr lang="en-US" altLang="en-US"/>
              <a:pPr/>
              <a:t>‹#›</a:t>
            </a:fld>
            <a:endParaRPr lang="en-US" altLang="en-US"/>
          </a:p>
        </p:txBody>
      </p:sp>
    </p:spTree>
    <p:extLst>
      <p:ext uri="{BB962C8B-B14F-4D97-AF65-F5344CB8AC3E}">
        <p14:creationId xmlns:p14="http://schemas.microsoft.com/office/powerpoint/2010/main" val="1671997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D31E8-30CC-9665-D314-D533C8C32D46}"/>
              </a:ext>
            </a:extLst>
          </p:cNvPr>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0EEBBB-B4E8-8299-D033-7C83D2EBF6EA}"/>
              </a:ext>
            </a:extLst>
          </p:cNvPr>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A8418A0-CE3F-0122-A62E-6431C0B243B4}"/>
              </a:ext>
            </a:extLst>
          </p:cNvPr>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98EF39-71AB-B847-A712-56BEE8F95353}"/>
              </a:ext>
            </a:extLst>
          </p:cNvPr>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654C36B-AA92-F37A-7A77-C4F20BE1DBC1}"/>
              </a:ext>
            </a:extLst>
          </p:cNvPr>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29994D-8631-C235-C115-AA8399058DF8}"/>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E4150BAB-8161-2CFC-7DEC-467CF412C8B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DD53077-6341-78AB-D530-C7D1BC6DA8D2}"/>
              </a:ext>
            </a:extLst>
          </p:cNvPr>
          <p:cNvSpPr>
            <a:spLocks noGrp="1"/>
          </p:cNvSpPr>
          <p:nvPr>
            <p:ph type="sldNum" sz="quarter" idx="12"/>
          </p:nvPr>
        </p:nvSpPr>
        <p:spPr/>
        <p:txBody>
          <a:bodyPr/>
          <a:lstStyle>
            <a:lvl1pPr>
              <a:defRPr/>
            </a:lvl1pPr>
          </a:lstStyle>
          <a:p>
            <a:fld id="{EDF2F6DC-BD09-40A2-AEAF-39F299D3BE73}" type="slidenum">
              <a:rPr lang="en-US" altLang="en-US"/>
              <a:pPr/>
              <a:t>‹#›</a:t>
            </a:fld>
            <a:endParaRPr lang="en-US" altLang="en-US"/>
          </a:p>
        </p:txBody>
      </p:sp>
    </p:spTree>
    <p:extLst>
      <p:ext uri="{BB962C8B-B14F-4D97-AF65-F5344CB8AC3E}">
        <p14:creationId xmlns:p14="http://schemas.microsoft.com/office/powerpoint/2010/main" val="4004230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606E-6F0A-0633-2611-43E3B5BF6D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D699AE-FF67-DE12-6787-10D970342D0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72230EB-ECB4-8B8E-8458-1B72D3E45D61}"/>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DABEF32-E3EB-3DF0-E1CF-9AA1A7E6D67C}"/>
              </a:ext>
            </a:extLst>
          </p:cNvPr>
          <p:cNvSpPr>
            <a:spLocks noGrp="1"/>
          </p:cNvSpPr>
          <p:nvPr>
            <p:ph type="sldNum" sz="quarter" idx="12"/>
          </p:nvPr>
        </p:nvSpPr>
        <p:spPr/>
        <p:txBody>
          <a:bodyPr/>
          <a:lstStyle>
            <a:lvl1pPr>
              <a:defRPr/>
            </a:lvl1pPr>
          </a:lstStyle>
          <a:p>
            <a:fld id="{503A0147-C944-4FDF-ADBE-AD3FDC6A0E94}" type="slidenum">
              <a:rPr lang="en-US" altLang="en-US"/>
              <a:pPr/>
              <a:t>‹#›</a:t>
            </a:fld>
            <a:endParaRPr lang="en-US" altLang="en-US"/>
          </a:p>
        </p:txBody>
      </p:sp>
    </p:spTree>
    <p:extLst>
      <p:ext uri="{BB962C8B-B14F-4D97-AF65-F5344CB8AC3E}">
        <p14:creationId xmlns:p14="http://schemas.microsoft.com/office/powerpoint/2010/main" val="113652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9CC3C8-3FDC-D785-F8FE-889C6A4ECB3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FF6A87A-B8D2-C607-BA22-14DE071DF89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862CB12A-5DA7-64C7-4ADA-9BEAA9AC8818}"/>
              </a:ext>
            </a:extLst>
          </p:cNvPr>
          <p:cNvSpPr>
            <a:spLocks noGrp="1"/>
          </p:cNvSpPr>
          <p:nvPr>
            <p:ph type="sldNum" sz="quarter" idx="12"/>
          </p:nvPr>
        </p:nvSpPr>
        <p:spPr/>
        <p:txBody>
          <a:bodyPr/>
          <a:lstStyle>
            <a:lvl1pPr>
              <a:defRPr/>
            </a:lvl1pPr>
          </a:lstStyle>
          <a:p>
            <a:fld id="{4862B637-2EAD-42AF-8EF7-878EE98E876C}" type="slidenum">
              <a:rPr lang="en-US" altLang="en-US"/>
              <a:pPr/>
              <a:t>‹#›</a:t>
            </a:fld>
            <a:endParaRPr lang="en-US" altLang="en-US"/>
          </a:p>
        </p:txBody>
      </p:sp>
    </p:spTree>
    <p:extLst>
      <p:ext uri="{BB962C8B-B14F-4D97-AF65-F5344CB8AC3E}">
        <p14:creationId xmlns:p14="http://schemas.microsoft.com/office/powerpoint/2010/main" val="648979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0A89-7F40-993F-0285-EFF10E0C9BE6}"/>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7C23A42-8485-E656-CE0B-FEBFB1ECE035}"/>
              </a:ext>
            </a:extLst>
          </p:cNvPr>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A6152F-BA70-78F6-B9DB-B33C3BBCF179}"/>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65D16B1-E579-158D-35B6-9357B7C23B8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918C920-B123-D539-90B0-BE6DCAC6058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352E5C8-2F7A-A54A-2AA8-A7DE14B203A5}"/>
              </a:ext>
            </a:extLst>
          </p:cNvPr>
          <p:cNvSpPr>
            <a:spLocks noGrp="1"/>
          </p:cNvSpPr>
          <p:nvPr>
            <p:ph type="sldNum" sz="quarter" idx="12"/>
          </p:nvPr>
        </p:nvSpPr>
        <p:spPr/>
        <p:txBody>
          <a:bodyPr/>
          <a:lstStyle>
            <a:lvl1pPr>
              <a:defRPr/>
            </a:lvl1pPr>
          </a:lstStyle>
          <a:p>
            <a:fld id="{1F7BDBCE-1F4D-403B-A0C5-A69FC0095C75}" type="slidenum">
              <a:rPr lang="en-US" altLang="en-US"/>
              <a:pPr/>
              <a:t>‹#›</a:t>
            </a:fld>
            <a:endParaRPr lang="en-US" altLang="en-US"/>
          </a:p>
        </p:txBody>
      </p:sp>
    </p:spTree>
    <p:extLst>
      <p:ext uri="{BB962C8B-B14F-4D97-AF65-F5344CB8AC3E}">
        <p14:creationId xmlns:p14="http://schemas.microsoft.com/office/powerpoint/2010/main" val="4216021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6C5F-AB1A-6E93-68F2-3CE59E5677C3}"/>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269553E-88A1-4889-0B9E-7824D68422A4}"/>
              </a:ext>
            </a:extLst>
          </p:cNvPr>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2018995-EECF-D800-CECF-889AB39FBE4F}"/>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AE97C6E-EBCF-119C-684D-819B347ACAE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0715B60-01A1-280B-7B04-05DFD099BC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469CF91-83E6-8C4E-09E6-2C40448D4C57}"/>
              </a:ext>
            </a:extLst>
          </p:cNvPr>
          <p:cNvSpPr>
            <a:spLocks noGrp="1"/>
          </p:cNvSpPr>
          <p:nvPr>
            <p:ph type="sldNum" sz="quarter" idx="12"/>
          </p:nvPr>
        </p:nvSpPr>
        <p:spPr/>
        <p:txBody>
          <a:bodyPr/>
          <a:lstStyle>
            <a:lvl1pPr>
              <a:defRPr/>
            </a:lvl1pPr>
          </a:lstStyle>
          <a:p>
            <a:fld id="{2F18B01B-585B-4C30-BB1B-F3395A3C6C21}" type="slidenum">
              <a:rPr lang="en-US" altLang="en-US"/>
              <a:pPr/>
              <a:t>‹#›</a:t>
            </a:fld>
            <a:endParaRPr lang="en-US" altLang="en-US"/>
          </a:p>
        </p:txBody>
      </p:sp>
    </p:spTree>
    <p:extLst>
      <p:ext uri="{BB962C8B-B14F-4D97-AF65-F5344CB8AC3E}">
        <p14:creationId xmlns:p14="http://schemas.microsoft.com/office/powerpoint/2010/main" val="4036801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DAC42-454A-3034-DDB8-937FD05E81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985576-E6B5-5C61-3848-F0F5F301E3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15C65D-1EB2-4772-CD83-E11FD0E21B3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8D0E0ED-C29A-F070-5720-E2FBFC5129E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1DBE84F-5B3E-4B96-98C7-AAC2EC30E1BC}"/>
              </a:ext>
            </a:extLst>
          </p:cNvPr>
          <p:cNvSpPr>
            <a:spLocks noGrp="1"/>
          </p:cNvSpPr>
          <p:nvPr>
            <p:ph type="sldNum" sz="quarter" idx="12"/>
          </p:nvPr>
        </p:nvSpPr>
        <p:spPr/>
        <p:txBody>
          <a:bodyPr/>
          <a:lstStyle>
            <a:lvl1pPr>
              <a:defRPr/>
            </a:lvl1pPr>
          </a:lstStyle>
          <a:p>
            <a:fld id="{9C699E81-9C0A-45FA-9236-DB70C9091416}" type="slidenum">
              <a:rPr lang="en-US" altLang="en-US"/>
              <a:pPr/>
              <a:t>‹#›</a:t>
            </a:fld>
            <a:endParaRPr lang="en-US" altLang="en-US"/>
          </a:p>
        </p:txBody>
      </p:sp>
    </p:spTree>
    <p:extLst>
      <p:ext uri="{BB962C8B-B14F-4D97-AF65-F5344CB8AC3E}">
        <p14:creationId xmlns:p14="http://schemas.microsoft.com/office/powerpoint/2010/main" val="1078281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81B70B-190C-C136-EEBC-04FAE7A55379}"/>
              </a:ext>
            </a:extLst>
          </p:cNvPr>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180C89-5A31-AF84-9D19-C7E107D5A39A}"/>
              </a:ext>
            </a:extLst>
          </p:cNvPr>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710C5-3D6E-3E40-4146-8B566FC6F92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DD5AB2E-DC08-C2E8-8EAA-AA93A519417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9A88BF6-6C59-14FF-13B6-4D8146D3FD5B}"/>
              </a:ext>
            </a:extLst>
          </p:cNvPr>
          <p:cNvSpPr>
            <a:spLocks noGrp="1"/>
          </p:cNvSpPr>
          <p:nvPr>
            <p:ph type="sldNum" sz="quarter" idx="12"/>
          </p:nvPr>
        </p:nvSpPr>
        <p:spPr/>
        <p:txBody>
          <a:bodyPr/>
          <a:lstStyle>
            <a:lvl1pPr>
              <a:defRPr/>
            </a:lvl1pPr>
          </a:lstStyle>
          <a:p>
            <a:fld id="{9AED02C4-C094-4C55-949E-90AB23A0AFE8}" type="slidenum">
              <a:rPr lang="en-US" altLang="en-US"/>
              <a:pPr/>
              <a:t>‹#›</a:t>
            </a:fld>
            <a:endParaRPr lang="en-US" altLang="en-US"/>
          </a:p>
        </p:txBody>
      </p:sp>
    </p:spTree>
    <p:extLst>
      <p:ext uri="{BB962C8B-B14F-4D97-AF65-F5344CB8AC3E}">
        <p14:creationId xmlns:p14="http://schemas.microsoft.com/office/powerpoint/2010/main" val="420838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21935-E9E0-D8EA-6D84-8281C0BAD7B4}"/>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A5C2F2-64E6-ACA7-7EE6-05D041A24D89}"/>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E5432F-2303-E86F-D2EB-AC2EA7C9FB77}"/>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262966DA-030E-0ECE-FBBE-97E597E3B1D5}"/>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36BF646A-132B-073E-DFD6-3E1486F59852}"/>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6414763F-B4F7-4D13-9130-72C4C4BDD17E}" type="slidenum">
              <a:rPr lang="en-US" altLang="en-US"/>
              <a:pPr/>
              <a:t>‹#›</a:t>
            </a:fld>
            <a:endParaRPr lang="en-US" altLang="en-US"/>
          </a:p>
        </p:txBody>
      </p:sp>
    </p:spTree>
    <p:extLst>
      <p:ext uri="{BB962C8B-B14F-4D97-AF65-F5344CB8AC3E}">
        <p14:creationId xmlns:p14="http://schemas.microsoft.com/office/powerpoint/2010/main" val="3422753677"/>
      </p:ext>
    </p:extLst>
  </p:cSld>
  <p:clrMap bg1="lt1" tx1="dk1" bg2="lt2" tx2="dk2" accent1="accent1" accent2="accent2" accent3="accent3" accent4="accent4" accent5="accent5" accent6="accent6" hlink="hlink" folHlink="folHlink"/>
  <p:sldLayoutIdLst>
    <p:sldLayoutId id="2147483837" r:id="rId1"/>
    <p:sldLayoutId id="2147483838"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j-cs"/>
        </a:defRPr>
      </a:lvl3pPr>
      <a:lvl4pPr marL="1200150" indent="-171450" algn="l" rtl="0" fontAlgn="base">
        <a:spcBef>
          <a:spcPct val="20000"/>
        </a:spcBef>
        <a:spcAft>
          <a:spcPct val="0"/>
        </a:spcAft>
        <a:buChar char="–"/>
        <a:defRPr sz="1500" kern="1200">
          <a:solidFill>
            <a:schemeClr val="tx1"/>
          </a:solidFill>
          <a:latin typeface="+mj-lt"/>
          <a:ea typeface="+mn-ea"/>
          <a:cs typeface="+mj-cs"/>
        </a:defRPr>
      </a:lvl4pPr>
      <a:lvl5pPr marL="1543050" indent="-171450" algn="l" rtl="0" fontAlgn="base">
        <a:spcBef>
          <a:spcPct val="20000"/>
        </a:spcBef>
        <a:spcAft>
          <a:spcPct val="0"/>
        </a:spcAft>
        <a:buChar char="»"/>
        <a:defRPr sz="1500" kern="1200">
          <a:solidFill>
            <a:schemeClr val="tx1"/>
          </a:solidFill>
          <a:latin typeface="+mj-lt"/>
          <a:ea typeface="+mn-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BAC27CA-EB5F-4FFD-AFE1-585C5AC13B6F}"/>
              </a:ext>
            </a:extLst>
          </p:cNvPr>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25324A3-8BCA-47FF-888C-12CFC4C97DBE}"/>
              </a:ext>
            </a:extLst>
          </p:cNvPr>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a:extLst>
              <a:ext uri="{FF2B5EF4-FFF2-40B4-BE49-F238E27FC236}">
                <a16:creationId xmlns:a16="http://schemas.microsoft.com/office/drawing/2014/main" id="{ACBF4EDB-BC03-408B-A6C4-B250A939CED4}"/>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latin typeface="Arial" charset="0"/>
                <a:cs typeface="Arial" charset="0"/>
              </a:defRPr>
            </a:lvl1pPr>
          </a:lstStyle>
          <a:p>
            <a:pPr>
              <a:defRPr/>
            </a:pPr>
            <a:endParaRPr lang="en-US" altLang="en-US"/>
          </a:p>
        </p:txBody>
      </p:sp>
      <p:sp>
        <p:nvSpPr>
          <p:cNvPr id="3077" name="Rectangle 5">
            <a:extLst>
              <a:ext uri="{FF2B5EF4-FFF2-40B4-BE49-F238E27FC236}">
                <a16:creationId xmlns:a16="http://schemas.microsoft.com/office/drawing/2014/main" id="{8157C8ED-182D-479E-981A-6A7AF155CC18}"/>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latin typeface="Arial" charset="0"/>
                <a:cs typeface="Arial" charset="0"/>
              </a:defRPr>
            </a:lvl1pPr>
          </a:lstStyle>
          <a:p>
            <a:pPr>
              <a:defRPr/>
            </a:pPr>
            <a:endParaRPr lang="en-US" altLang="en-US"/>
          </a:p>
        </p:txBody>
      </p:sp>
      <p:sp>
        <p:nvSpPr>
          <p:cNvPr id="3078" name="Rectangle 6">
            <a:extLst>
              <a:ext uri="{FF2B5EF4-FFF2-40B4-BE49-F238E27FC236}">
                <a16:creationId xmlns:a16="http://schemas.microsoft.com/office/drawing/2014/main" id="{3ED73AFF-67A9-4CD8-9E27-A3975DFBC0DD}"/>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3A682856-861A-426C-97E8-7291350175EF}" type="slidenum">
              <a:rPr lang="en-US" altLang="en-US"/>
              <a:pPr>
                <a:defRPr/>
              </a:pPr>
              <a:t>‹#›</a:t>
            </a:fld>
            <a:endParaRPr lang="en-US" altLang="en-US"/>
          </a:p>
        </p:txBody>
      </p:sp>
    </p:spTree>
    <p:extLst>
      <p:ext uri="{BB962C8B-B14F-4D97-AF65-F5344CB8AC3E}">
        <p14:creationId xmlns:p14="http://schemas.microsoft.com/office/powerpoint/2010/main" val="3422687818"/>
      </p:ext>
    </p:extLst>
  </p:cSld>
  <p:clrMap bg1="lt1" tx1="dk1" bg2="lt2" tx2="dk2" accent1="accent1" accent2="accent2" accent3="accent3" accent4="accent4" accent5="accent5" accent6="accent6" hlink="hlink" folHlink="folHlink"/>
  <p:sldLayoutIdLst>
    <p:sldLayoutId id="2147483840" r:id="rId1"/>
    <p:sldLayoutId id="2147483841" r:id="rId2"/>
  </p:sldLayoutIdLst>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Rounded MT Bold" pitchFamily="34" charset="0"/>
          <a:cs typeface="Arial" charset="0"/>
        </a:defRPr>
      </a:lvl2pPr>
      <a:lvl3pPr algn="ctr" rtl="0" eaLnBrk="0" fontAlgn="base" hangingPunct="0">
        <a:spcBef>
          <a:spcPct val="0"/>
        </a:spcBef>
        <a:spcAft>
          <a:spcPct val="0"/>
        </a:spcAft>
        <a:defRPr sz="3300">
          <a:solidFill>
            <a:schemeClr val="bg1"/>
          </a:solidFill>
          <a:latin typeface="Arial Rounded MT Bold" pitchFamily="34" charset="0"/>
          <a:cs typeface="Arial" charset="0"/>
        </a:defRPr>
      </a:lvl3pPr>
      <a:lvl4pPr algn="ctr" rtl="0" eaLnBrk="0" fontAlgn="base" hangingPunct="0">
        <a:spcBef>
          <a:spcPct val="0"/>
        </a:spcBef>
        <a:spcAft>
          <a:spcPct val="0"/>
        </a:spcAft>
        <a:defRPr sz="3300">
          <a:solidFill>
            <a:schemeClr val="bg1"/>
          </a:solidFill>
          <a:latin typeface="Arial Rounded MT Bold" pitchFamily="34" charset="0"/>
          <a:cs typeface="Arial" charset="0"/>
        </a:defRPr>
      </a:lvl4pPr>
      <a:lvl5pPr algn="ctr" rtl="0" eaLnBrk="0" fontAlgn="base" hangingPunct="0">
        <a:spcBef>
          <a:spcPct val="0"/>
        </a:spcBef>
        <a:spcAft>
          <a:spcPct val="0"/>
        </a:spcAft>
        <a:defRPr sz="3300">
          <a:solidFill>
            <a:schemeClr val="bg1"/>
          </a:solidFill>
          <a:latin typeface="Arial Rounded MT Bold" pitchFamily="34" charset="0"/>
          <a:cs typeface="Arial" charset="0"/>
        </a:defRPr>
      </a:lvl5pPr>
      <a:lvl6pPr marL="342900" algn="ctr" rtl="0" fontAlgn="base">
        <a:spcBef>
          <a:spcPct val="0"/>
        </a:spcBef>
        <a:spcAft>
          <a:spcPct val="0"/>
        </a:spcAft>
        <a:defRPr sz="3300">
          <a:solidFill>
            <a:schemeClr val="bg1"/>
          </a:solidFill>
          <a:latin typeface="Arial Rounded MT Bold" pitchFamily="34" charset="0"/>
          <a:cs typeface="Arial" charset="0"/>
        </a:defRPr>
      </a:lvl6pPr>
      <a:lvl7pPr marL="685800" algn="ctr" rtl="0" fontAlgn="base">
        <a:spcBef>
          <a:spcPct val="0"/>
        </a:spcBef>
        <a:spcAft>
          <a:spcPct val="0"/>
        </a:spcAft>
        <a:defRPr sz="3300">
          <a:solidFill>
            <a:schemeClr val="bg1"/>
          </a:solidFill>
          <a:latin typeface="Arial Rounded MT Bold" pitchFamily="34" charset="0"/>
          <a:cs typeface="Arial" charset="0"/>
        </a:defRPr>
      </a:lvl7pPr>
      <a:lvl8pPr marL="1028700" algn="ctr" rtl="0" fontAlgn="base">
        <a:spcBef>
          <a:spcPct val="0"/>
        </a:spcBef>
        <a:spcAft>
          <a:spcPct val="0"/>
        </a:spcAft>
        <a:defRPr sz="3300">
          <a:solidFill>
            <a:schemeClr val="bg1"/>
          </a:solidFill>
          <a:latin typeface="Arial Rounded MT Bold" pitchFamily="34" charset="0"/>
          <a:cs typeface="Arial" charset="0"/>
        </a:defRPr>
      </a:lvl8pPr>
      <a:lvl9pPr marL="1371600" algn="ctr" rtl="0" fontAlgn="base">
        <a:spcBef>
          <a:spcPct val="0"/>
        </a:spcBef>
        <a:spcAft>
          <a:spcPct val="0"/>
        </a:spcAft>
        <a:defRPr sz="3300">
          <a:solidFill>
            <a:schemeClr val="bg1"/>
          </a:solidFill>
          <a:latin typeface="Arial Rounded MT Bold" pitchFamily="34" charset="0"/>
          <a:cs typeface="Arial" charset="0"/>
        </a:defRPr>
      </a:lvl9pPr>
    </p:titleStyle>
    <p:bodyStyle>
      <a:lvl1pPr marL="257175" indent="-257175" algn="l" rtl="0" eaLnBrk="0" fontAlgn="base" hangingPunct="0">
        <a:spcBef>
          <a:spcPct val="20000"/>
        </a:spcBef>
        <a:spcAft>
          <a:spcPct val="0"/>
        </a:spcAft>
        <a:defRPr sz="3300">
          <a:solidFill>
            <a:schemeClr val="bg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charset="0"/>
          <a:cs typeface="+mn-cs"/>
        </a:defRPr>
      </a:lvl2pPr>
      <a:lvl3pPr marL="857250" indent="-171450" algn="l" rtl="0" eaLnBrk="0" fontAlgn="base" hangingPunct="0">
        <a:spcBef>
          <a:spcPct val="20000"/>
        </a:spcBef>
        <a:spcAft>
          <a:spcPct val="0"/>
        </a:spcAft>
        <a:buChar char="•"/>
        <a:defRPr sz="1800">
          <a:solidFill>
            <a:schemeClr val="tx1"/>
          </a:solidFill>
          <a:latin typeface="Arial" charset="0"/>
          <a:cs typeface="+mn-cs"/>
        </a:defRPr>
      </a:lvl3pPr>
      <a:lvl4pPr marL="1200150" indent="-171450" algn="l" rtl="0" eaLnBrk="0" fontAlgn="base" hangingPunct="0">
        <a:spcBef>
          <a:spcPct val="20000"/>
        </a:spcBef>
        <a:spcAft>
          <a:spcPct val="0"/>
        </a:spcAft>
        <a:buChar char="–"/>
        <a:defRPr sz="1500">
          <a:solidFill>
            <a:schemeClr val="tx1"/>
          </a:solidFill>
          <a:latin typeface="Arial" charset="0"/>
          <a:cs typeface="+mn-cs"/>
        </a:defRPr>
      </a:lvl4pPr>
      <a:lvl5pPr marL="1543050" indent="-171450" algn="l" rtl="0" eaLnBrk="0" fontAlgn="base" hangingPunct="0">
        <a:spcBef>
          <a:spcPct val="20000"/>
        </a:spcBef>
        <a:spcAft>
          <a:spcPct val="0"/>
        </a:spcAft>
        <a:buChar char="»"/>
        <a:defRPr sz="1500">
          <a:solidFill>
            <a:schemeClr val="tx1"/>
          </a:solidFill>
          <a:latin typeface="Arial" charset="0"/>
          <a:cs typeface="+mn-cs"/>
        </a:defRPr>
      </a:lvl5pPr>
      <a:lvl6pPr marL="1885950" indent="-171450" algn="l" rtl="0" fontAlgn="base">
        <a:spcBef>
          <a:spcPct val="20000"/>
        </a:spcBef>
        <a:spcAft>
          <a:spcPct val="0"/>
        </a:spcAft>
        <a:buChar char="»"/>
        <a:defRPr sz="1500">
          <a:solidFill>
            <a:schemeClr val="tx1"/>
          </a:solidFill>
          <a:latin typeface="Arial" charset="0"/>
          <a:cs typeface="+mn-cs"/>
        </a:defRPr>
      </a:lvl6pPr>
      <a:lvl7pPr marL="2228850" indent="-171450" algn="l" rtl="0" fontAlgn="base">
        <a:spcBef>
          <a:spcPct val="20000"/>
        </a:spcBef>
        <a:spcAft>
          <a:spcPct val="0"/>
        </a:spcAft>
        <a:buChar char="»"/>
        <a:defRPr sz="1500">
          <a:solidFill>
            <a:schemeClr val="tx1"/>
          </a:solidFill>
          <a:latin typeface="Arial" charset="0"/>
          <a:cs typeface="+mn-cs"/>
        </a:defRPr>
      </a:lvl7pPr>
      <a:lvl8pPr marL="2571750" indent="-171450" algn="l" rtl="0" fontAlgn="base">
        <a:spcBef>
          <a:spcPct val="20000"/>
        </a:spcBef>
        <a:spcAft>
          <a:spcPct val="0"/>
        </a:spcAft>
        <a:buChar char="»"/>
        <a:defRPr sz="1500">
          <a:solidFill>
            <a:schemeClr val="tx1"/>
          </a:solidFill>
          <a:latin typeface="Arial" charset="0"/>
          <a:cs typeface="+mn-cs"/>
        </a:defRPr>
      </a:lvl8pPr>
      <a:lvl9pPr marL="2914650" indent="-17145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1C56FB7-1D6F-45A4-BE2F-1F2BD4421020}"/>
              </a:ext>
            </a:extLst>
          </p:cNvPr>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17D28763-21CF-4CD5-8739-63A11D4E1C1F}"/>
              </a:ext>
            </a:extLst>
          </p:cNvPr>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a:extLst>
              <a:ext uri="{FF2B5EF4-FFF2-40B4-BE49-F238E27FC236}">
                <a16:creationId xmlns:a16="http://schemas.microsoft.com/office/drawing/2014/main" id="{3CF03711-A080-46A0-96F2-9CEFA51ED5F1}"/>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88"/>
            </a:lvl1pPr>
          </a:lstStyle>
          <a:p>
            <a:pPr>
              <a:defRPr/>
            </a:pPr>
            <a:endParaRPr lang="en-US"/>
          </a:p>
        </p:txBody>
      </p:sp>
      <p:sp>
        <p:nvSpPr>
          <p:cNvPr id="5125" name="Rectangle 5">
            <a:extLst>
              <a:ext uri="{FF2B5EF4-FFF2-40B4-BE49-F238E27FC236}">
                <a16:creationId xmlns:a16="http://schemas.microsoft.com/office/drawing/2014/main" id="{A66574B3-CC05-4E95-9439-D1EEDDD4239F}"/>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88"/>
            </a:lvl1pPr>
          </a:lstStyle>
          <a:p>
            <a:pPr>
              <a:defRPr/>
            </a:pPr>
            <a:endParaRPr lang="en-US"/>
          </a:p>
        </p:txBody>
      </p:sp>
      <p:sp>
        <p:nvSpPr>
          <p:cNvPr id="5126" name="Rectangle 6">
            <a:extLst>
              <a:ext uri="{FF2B5EF4-FFF2-40B4-BE49-F238E27FC236}">
                <a16:creationId xmlns:a16="http://schemas.microsoft.com/office/drawing/2014/main" id="{2A009B1E-C965-4A4A-B567-A1703CCB1EE4}"/>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88"/>
            </a:lvl1pPr>
          </a:lstStyle>
          <a:p>
            <a:pPr>
              <a:defRPr/>
            </a:pPr>
            <a:fld id="{B3671A63-785C-4635-9F9B-6F010DA9C851}" type="slidenum">
              <a:rPr lang="en-US"/>
              <a:pPr>
                <a:defRPr/>
              </a:pPr>
              <a:t>‹#›</a:t>
            </a:fld>
            <a:endParaRPr lang="en-US"/>
          </a:p>
        </p:txBody>
      </p:sp>
    </p:spTree>
    <p:extLst>
      <p:ext uri="{BB962C8B-B14F-4D97-AF65-F5344CB8AC3E}">
        <p14:creationId xmlns:p14="http://schemas.microsoft.com/office/powerpoint/2010/main" val="3420411587"/>
      </p:ext>
    </p:extLst>
  </p:cSld>
  <p:clrMap bg1="lt1" tx1="dk1" bg2="lt2" tx2="dk2" accent1="accent1" accent2="accent2" accent3="accent3" accent4="accent4" accent5="accent5" accent6="accent6" hlink="hlink" folHlink="folHlink"/>
  <p:sldLayoutIdLst>
    <p:sldLayoutId id="2147483843" r:id="rId1"/>
  </p:sldLayoutIdLst>
  <p:txStyles>
    <p:titleStyle>
      <a:lvl1pPr algn="ctr" rtl="0" eaLnBrk="0" fontAlgn="base" hangingPunct="0">
        <a:spcBef>
          <a:spcPct val="0"/>
        </a:spcBef>
        <a:spcAft>
          <a:spcPct val="0"/>
        </a:spcAft>
        <a:defRPr sz="2475">
          <a:solidFill>
            <a:schemeClr val="bg1"/>
          </a:solidFill>
          <a:latin typeface="+mj-lt"/>
          <a:ea typeface="+mj-ea"/>
          <a:cs typeface="+mj-cs"/>
        </a:defRPr>
      </a:lvl1pPr>
      <a:lvl2pPr algn="ctr" rtl="0" eaLnBrk="0" fontAlgn="base" hangingPunct="0">
        <a:spcBef>
          <a:spcPct val="0"/>
        </a:spcBef>
        <a:spcAft>
          <a:spcPct val="0"/>
        </a:spcAft>
        <a:defRPr sz="2475">
          <a:solidFill>
            <a:schemeClr val="bg1"/>
          </a:solidFill>
          <a:latin typeface="Arial Rounded MT Bold" pitchFamily="34" charset="0"/>
          <a:cs typeface="Arial" charset="0"/>
        </a:defRPr>
      </a:lvl2pPr>
      <a:lvl3pPr algn="ctr" rtl="0" eaLnBrk="0" fontAlgn="base" hangingPunct="0">
        <a:spcBef>
          <a:spcPct val="0"/>
        </a:spcBef>
        <a:spcAft>
          <a:spcPct val="0"/>
        </a:spcAft>
        <a:defRPr sz="2475">
          <a:solidFill>
            <a:schemeClr val="bg1"/>
          </a:solidFill>
          <a:latin typeface="Arial Rounded MT Bold" pitchFamily="34" charset="0"/>
          <a:cs typeface="Arial" charset="0"/>
        </a:defRPr>
      </a:lvl3pPr>
      <a:lvl4pPr algn="ctr" rtl="0" eaLnBrk="0" fontAlgn="base" hangingPunct="0">
        <a:spcBef>
          <a:spcPct val="0"/>
        </a:spcBef>
        <a:spcAft>
          <a:spcPct val="0"/>
        </a:spcAft>
        <a:defRPr sz="2475">
          <a:solidFill>
            <a:schemeClr val="bg1"/>
          </a:solidFill>
          <a:latin typeface="Arial Rounded MT Bold" pitchFamily="34" charset="0"/>
          <a:cs typeface="Arial" charset="0"/>
        </a:defRPr>
      </a:lvl4pPr>
      <a:lvl5pPr algn="ctr" rtl="0" eaLnBrk="0" fontAlgn="base" hangingPunct="0">
        <a:spcBef>
          <a:spcPct val="0"/>
        </a:spcBef>
        <a:spcAft>
          <a:spcPct val="0"/>
        </a:spcAft>
        <a:defRPr sz="2475">
          <a:solidFill>
            <a:schemeClr val="bg1"/>
          </a:solidFill>
          <a:latin typeface="Arial Rounded MT Bold" pitchFamily="34" charset="0"/>
          <a:cs typeface="Arial" charset="0"/>
        </a:defRPr>
      </a:lvl5pPr>
      <a:lvl6pPr marL="257175" algn="ctr" rtl="0" fontAlgn="base">
        <a:spcBef>
          <a:spcPct val="0"/>
        </a:spcBef>
        <a:spcAft>
          <a:spcPct val="0"/>
        </a:spcAft>
        <a:defRPr sz="2475">
          <a:solidFill>
            <a:schemeClr val="bg1"/>
          </a:solidFill>
          <a:latin typeface="Arial Rounded MT Bold" pitchFamily="34" charset="0"/>
          <a:cs typeface="Arial" charset="0"/>
        </a:defRPr>
      </a:lvl6pPr>
      <a:lvl7pPr marL="514350" algn="ctr" rtl="0" fontAlgn="base">
        <a:spcBef>
          <a:spcPct val="0"/>
        </a:spcBef>
        <a:spcAft>
          <a:spcPct val="0"/>
        </a:spcAft>
        <a:defRPr sz="2475">
          <a:solidFill>
            <a:schemeClr val="bg1"/>
          </a:solidFill>
          <a:latin typeface="Arial Rounded MT Bold" pitchFamily="34" charset="0"/>
          <a:cs typeface="Arial" charset="0"/>
        </a:defRPr>
      </a:lvl7pPr>
      <a:lvl8pPr marL="771525" algn="ctr" rtl="0" fontAlgn="base">
        <a:spcBef>
          <a:spcPct val="0"/>
        </a:spcBef>
        <a:spcAft>
          <a:spcPct val="0"/>
        </a:spcAft>
        <a:defRPr sz="2475">
          <a:solidFill>
            <a:schemeClr val="bg1"/>
          </a:solidFill>
          <a:latin typeface="Arial Rounded MT Bold" pitchFamily="34" charset="0"/>
          <a:cs typeface="Arial" charset="0"/>
        </a:defRPr>
      </a:lvl8pPr>
      <a:lvl9pPr marL="1028700" algn="ctr" rtl="0" fontAlgn="base">
        <a:spcBef>
          <a:spcPct val="0"/>
        </a:spcBef>
        <a:spcAft>
          <a:spcPct val="0"/>
        </a:spcAft>
        <a:defRPr sz="2475">
          <a:solidFill>
            <a:schemeClr val="bg1"/>
          </a:solidFill>
          <a:latin typeface="Arial Rounded MT Bold" pitchFamily="34" charset="0"/>
          <a:cs typeface="Arial" charset="0"/>
        </a:defRPr>
      </a:lvl9pPr>
    </p:titleStyle>
    <p:bodyStyle>
      <a:lvl1pPr marL="192881" indent="-192881" algn="l" rtl="0" eaLnBrk="0" fontAlgn="base" hangingPunct="0">
        <a:spcBef>
          <a:spcPct val="20000"/>
        </a:spcBef>
        <a:spcAft>
          <a:spcPct val="0"/>
        </a:spcAft>
        <a:defRPr sz="2475">
          <a:solidFill>
            <a:schemeClr val="bg1"/>
          </a:solidFill>
          <a:latin typeface="+mn-lt"/>
          <a:ea typeface="+mn-ea"/>
          <a:cs typeface="+mn-cs"/>
        </a:defRPr>
      </a:lvl1pPr>
      <a:lvl2pPr marL="417910" indent="-160735" algn="l" rtl="0" eaLnBrk="0" fontAlgn="base" hangingPunct="0">
        <a:spcBef>
          <a:spcPct val="20000"/>
        </a:spcBef>
        <a:spcAft>
          <a:spcPct val="0"/>
        </a:spcAft>
        <a:defRPr sz="2250">
          <a:solidFill>
            <a:schemeClr val="tx1"/>
          </a:solidFill>
          <a:latin typeface="+mn-lt"/>
          <a:cs typeface="+mn-cs"/>
        </a:defRPr>
      </a:lvl2pPr>
      <a:lvl3pPr marL="642938" indent="-128588" algn="l" rtl="0" eaLnBrk="0" fontAlgn="base" hangingPunct="0">
        <a:spcBef>
          <a:spcPct val="20000"/>
        </a:spcBef>
        <a:spcAft>
          <a:spcPct val="0"/>
        </a:spcAft>
        <a:defRPr sz="2250">
          <a:solidFill>
            <a:schemeClr val="tx1"/>
          </a:solidFill>
          <a:latin typeface="+mn-lt"/>
          <a:cs typeface="+mn-cs"/>
        </a:defRPr>
      </a:lvl3pPr>
      <a:lvl4pPr marL="900113" indent="-128588" algn="l" rtl="0" eaLnBrk="0" fontAlgn="base" hangingPunct="0">
        <a:spcBef>
          <a:spcPct val="20000"/>
        </a:spcBef>
        <a:spcAft>
          <a:spcPct val="0"/>
        </a:spcAft>
        <a:defRPr sz="2250">
          <a:solidFill>
            <a:schemeClr val="tx1"/>
          </a:solidFill>
          <a:latin typeface="+mn-lt"/>
          <a:cs typeface="+mn-cs"/>
        </a:defRPr>
      </a:lvl4pPr>
      <a:lvl5pPr marL="1157288" indent="-128588" algn="l" rtl="0" eaLnBrk="0" fontAlgn="base" hangingPunct="0">
        <a:spcBef>
          <a:spcPct val="20000"/>
        </a:spcBef>
        <a:spcAft>
          <a:spcPct val="0"/>
        </a:spcAft>
        <a:defRPr sz="2250">
          <a:solidFill>
            <a:schemeClr val="tx1"/>
          </a:solidFill>
          <a:latin typeface="+mn-lt"/>
          <a:cs typeface="+mn-cs"/>
        </a:defRPr>
      </a:lvl5pPr>
      <a:lvl6pPr marL="1414463" indent="-128588" algn="l" rtl="0" fontAlgn="base">
        <a:spcBef>
          <a:spcPct val="20000"/>
        </a:spcBef>
        <a:spcAft>
          <a:spcPct val="0"/>
        </a:spcAft>
        <a:defRPr sz="2250">
          <a:solidFill>
            <a:schemeClr val="tx1"/>
          </a:solidFill>
          <a:latin typeface="+mn-lt"/>
          <a:cs typeface="+mn-cs"/>
        </a:defRPr>
      </a:lvl6pPr>
      <a:lvl7pPr marL="1671638" indent="-128588" algn="l" rtl="0" fontAlgn="base">
        <a:spcBef>
          <a:spcPct val="20000"/>
        </a:spcBef>
        <a:spcAft>
          <a:spcPct val="0"/>
        </a:spcAft>
        <a:defRPr sz="2250">
          <a:solidFill>
            <a:schemeClr val="tx1"/>
          </a:solidFill>
          <a:latin typeface="+mn-lt"/>
          <a:cs typeface="+mn-cs"/>
        </a:defRPr>
      </a:lvl7pPr>
      <a:lvl8pPr marL="1928813" indent="-128588" algn="l" rtl="0" fontAlgn="base">
        <a:spcBef>
          <a:spcPct val="20000"/>
        </a:spcBef>
        <a:spcAft>
          <a:spcPct val="0"/>
        </a:spcAft>
        <a:defRPr sz="2250">
          <a:solidFill>
            <a:schemeClr val="tx1"/>
          </a:solidFill>
          <a:latin typeface="+mn-lt"/>
          <a:cs typeface="+mn-cs"/>
        </a:defRPr>
      </a:lvl8pPr>
      <a:lvl9pPr marL="2185988" indent="-128588" algn="l" rtl="0" fontAlgn="base">
        <a:spcBef>
          <a:spcPct val="20000"/>
        </a:spcBef>
        <a:spcAft>
          <a:spcPct val="0"/>
        </a:spcAft>
        <a:defRPr sz="2250">
          <a:solidFill>
            <a:schemeClr val="tx1"/>
          </a:solidFill>
          <a:latin typeface="+mn-lt"/>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04F7CF6-203E-F406-4195-ED65D94F63C9}"/>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46F74F5-B6C4-281E-BF7D-0CE960DF3475}"/>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991E087-F7BF-D30F-515A-3E70287E82A4}"/>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mn-lt"/>
              </a:defRPr>
            </a:lvl1pPr>
          </a:lstStyle>
          <a:p>
            <a:endParaRPr lang="en-US" altLang="en-US"/>
          </a:p>
        </p:txBody>
      </p:sp>
      <p:sp>
        <p:nvSpPr>
          <p:cNvPr id="1029" name="Rectangle 5">
            <a:extLst>
              <a:ext uri="{FF2B5EF4-FFF2-40B4-BE49-F238E27FC236}">
                <a16:creationId xmlns:a16="http://schemas.microsoft.com/office/drawing/2014/main" id="{4E830B60-9C39-2CC5-F6DE-28B5133066D6}"/>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chemeClr val="tx1"/>
                </a:solidFill>
                <a:latin typeface="+mn-lt"/>
              </a:defRPr>
            </a:lvl1pPr>
          </a:lstStyle>
          <a:p>
            <a:endParaRPr lang="en-US" altLang="en-US"/>
          </a:p>
        </p:txBody>
      </p:sp>
      <p:sp>
        <p:nvSpPr>
          <p:cNvPr id="1030" name="Rectangle 6">
            <a:extLst>
              <a:ext uri="{FF2B5EF4-FFF2-40B4-BE49-F238E27FC236}">
                <a16:creationId xmlns:a16="http://schemas.microsoft.com/office/drawing/2014/main" id="{B806435B-611D-5F35-0646-F681FD3C90FC}"/>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mn-lt"/>
              </a:defRPr>
            </a:lvl1pPr>
          </a:lstStyle>
          <a:p>
            <a:fld id="{A67E2CF3-DCE0-43EE-969F-F840C13BCE9C}" type="slidenum">
              <a:rPr lang="en-US" altLang="en-US"/>
              <a:pPr/>
              <a:t>‹#›</a:t>
            </a:fld>
            <a:endParaRPr lang="en-US" altLang="en-US"/>
          </a:p>
        </p:txBody>
      </p:sp>
    </p:spTree>
    <p:extLst>
      <p:ext uri="{BB962C8B-B14F-4D97-AF65-F5344CB8AC3E}">
        <p14:creationId xmlns:p14="http://schemas.microsoft.com/office/powerpoint/2010/main" val="2671628099"/>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6.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2023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Outline</a:t>
            </a:r>
          </a:p>
          <a:p>
            <a:pPr marL="512763" indent="-512763" algn="l">
              <a:lnSpc>
                <a:spcPct val="90000"/>
              </a:lnSpc>
              <a:buFont typeface="+mj-lt"/>
              <a:buAutoNum type="arabicPeriod"/>
            </a:pPr>
            <a:r>
              <a:rPr lang="en-US" altLang="en-US" sz="4000" u="sng" dirty="0">
                <a:solidFill>
                  <a:srgbClr val="FFFF66"/>
                </a:solidFill>
              </a:rPr>
              <a:t>Procedures of counting</a:t>
            </a:r>
          </a:p>
          <a:p>
            <a:pPr marL="512763" indent="-512763" algn="l">
              <a:lnSpc>
                <a:spcPct val="90000"/>
              </a:lnSpc>
              <a:buFont typeface="+mj-lt"/>
              <a:buAutoNum type="arabicPeriod"/>
            </a:pPr>
            <a:r>
              <a:rPr lang="en-US" altLang="en-US" sz="4000" dirty="0"/>
              <a:t>Importance of counting</a:t>
            </a:r>
          </a:p>
          <a:p>
            <a:pPr marL="512763" indent="-512763" algn="l">
              <a:lnSpc>
                <a:spcPct val="90000"/>
              </a:lnSpc>
              <a:buFont typeface="+mj-lt"/>
              <a:buAutoNum type="arabicPeriod"/>
            </a:pPr>
            <a:r>
              <a:rPr lang="en-US" altLang="en-US" sz="4000" dirty="0"/>
              <a:t>Hazards during this counting</a:t>
            </a:r>
          </a:p>
          <a:p>
            <a:pPr marL="512763" indent="-512763" algn="l">
              <a:lnSpc>
                <a:spcPct val="90000"/>
              </a:lnSpc>
              <a:buFont typeface="+mj-lt"/>
              <a:buAutoNum type="arabicPeriod"/>
            </a:pPr>
            <a:r>
              <a:rPr lang="en-US" altLang="en-US" sz="4000" dirty="0"/>
              <a:t>Relief of hazards</a:t>
            </a:r>
          </a:p>
          <a:p>
            <a:pPr marL="512763" indent="-512763" algn="l">
              <a:lnSpc>
                <a:spcPct val="90000"/>
              </a:lnSpc>
              <a:buFont typeface="+mj-lt"/>
              <a:buAutoNum type="arabicPeriod"/>
            </a:pPr>
            <a:r>
              <a:rPr lang="en-US" altLang="en-US" sz="4000" dirty="0"/>
              <a:t>Augmentation of relief</a:t>
            </a:r>
          </a:p>
        </p:txBody>
      </p:sp>
    </p:spTree>
    <p:extLst>
      <p:ext uri="{BB962C8B-B14F-4D97-AF65-F5344CB8AC3E}">
        <p14:creationId xmlns:p14="http://schemas.microsoft.com/office/powerpoint/2010/main" val="23925103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Outline</a:t>
            </a:r>
          </a:p>
          <a:p>
            <a:pPr marL="512763" indent="-512763" algn="l">
              <a:lnSpc>
                <a:spcPct val="90000"/>
              </a:lnSpc>
              <a:buFont typeface="+mj-lt"/>
              <a:buAutoNum type="arabicPeriod"/>
            </a:pPr>
            <a:r>
              <a:rPr lang="en-US" altLang="en-US" sz="4000" dirty="0"/>
              <a:t>Procedures of counting</a:t>
            </a:r>
          </a:p>
          <a:p>
            <a:pPr marL="512763" indent="-512763" algn="l">
              <a:lnSpc>
                <a:spcPct val="90000"/>
              </a:lnSpc>
              <a:buFont typeface="+mj-lt"/>
              <a:buAutoNum type="arabicPeriod"/>
            </a:pPr>
            <a:r>
              <a:rPr lang="en-US" altLang="en-US" sz="4000" dirty="0"/>
              <a:t>Importance of counting</a:t>
            </a:r>
          </a:p>
          <a:p>
            <a:pPr marL="512763" indent="-512763" algn="l">
              <a:lnSpc>
                <a:spcPct val="90000"/>
              </a:lnSpc>
              <a:buFont typeface="+mj-lt"/>
              <a:buAutoNum type="arabicPeriod"/>
            </a:pPr>
            <a:r>
              <a:rPr lang="en-US" altLang="en-US" sz="4000" dirty="0"/>
              <a:t>Hazards during this counting</a:t>
            </a:r>
          </a:p>
          <a:p>
            <a:pPr marL="512763" indent="-512763" algn="l">
              <a:lnSpc>
                <a:spcPct val="90000"/>
              </a:lnSpc>
              <a:buFont typeface="+mj-lt"/>
              <a:buAutoNum type="arabicPeriod"/>
            </a:pPr>
            <a:r>
              <a:rPr lang="en-US" altLang="en-US" sz="4000" dirty="0"/>
              <a:t>Relief of hazards [Ingathering]</a:t>
            </a:r>
          </a:p>
          <a:p>
            <a:pPr marL="512763" indent="-512763" algn="l">
              <a:lnSpc>
                <a:spcPct val="90000"/>
              </a:lnSpc>
              <a:buFont typeface="+mj-lt"/>
              <a:buAutoNum type="arabicPeriod"/>
            </a:pPr>
            <a:r>
              <a:rPr lang="en-US" altLang="en-US" sz="4000" dirty="0"/>
              <a:t>Augmentation of relief</a:t>
            </a:r>
          </a:p>
        </p:txBody>
      </p:sp>
    </p:spTree>
    <p:extLst>
      <p:ext uri="{BB962C8B-B14F-4D97-AF65-F5344CB8AC3E}">
        <p14:creationId xmlns:p14="http://schemas.microsoft.com/office/powerpoint/2010/main" val="266622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457200" indent="-457200">
              <a:buFont typeface="+mj-lt"/>
              <a:buAutoNum type="arabicPeriod"/>
            </a:pPr>
            <a:r>
              <a:rPr lang="en-US" sz="4000" dirty="0"/>
              <a:t>Do you KNOW Yeshua and drinking the water of LIFE?</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offering that water of life to anyone?</a:t>
            </a:r>
          </a:p>
        </p:txBody>
      </p:sp>
    </p:spTree>
    <p:extLst>
      <p:ext uri="{BB962C8B-B14F-4D97-AF65-F5344CB8AC3E}">
        <p14:creationId xmlns:p14="http://schemas.microsoft.com/office/powerpoint/2010/main" val="10881322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Tree>
    <p:extLst>
      <p:ext uri="{BB962C8B-B14F-4D97-AF65-F5344CB8AC3E}">
        <p14:creationId xmlns:p14="http://schemas.microsoft.com/office/powerpoint/2010/main" val="3689484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33"/>
            </a:gs>
          </a:gsLst>
          <a:path path="shape">
            <a:fillToRect l="50000" t="50000" r="50000" b="50000"/>
          </a:path>
        </a:gradFill>
        <a:effectLst/>
      </p:bgPr>
    </p:bg>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530873AC-6540-4549-B9CA-AC8363DF9355}"/>
              </a:ext>
            </a:extLst>
          </p:cNvPr>
          <p:cNvSpPr>
            <a:spLocks noChangeArrowheads="1"/>
          </p:cNvSpPr>
          <p:nvPr/>
        </p:nvSpPr>
        <p:spPr bwMode="auto">
          <a:xfrm>
            <a:off x="1200150" y="114300"/>
            <a:ext cx="2457450" cy="514350"/>
          </a:xfrm>
          <a:prstGeom prst="rect">
            <a:avLst/>
          </a:prstGeom>
          <a:solidFill>
            <a:srgbClr val="CC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4400">
                <a:solidFill>
                  <a:schemeClr val="bg1"/>
                </a:solidFill>
                <a:latin typeface="Arial Rounded MT Bold" panose="020F070403050403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defTabSz="685800">
              <a:spcBef>
                <a:spcPct val="0"/>
              </a:spcBef>
              <a:defRPr/>
            </a:pPr>
            <a:endParaRPr lang="en-US" altLang="en-US" sz="1350">
              <a:solidFill>
                <a:srgbClr val="000000"/>
              </a:solidFill>
              <a:latin typeface="Arial" panose="020B0604020202020204" pitchFamily="34" charset="0"/>
            </a:endParaRPr>
          </a:p>
        </p:txBody>
      </p:sp>
      <p:sp>
        <p:nvSpPr>
          <p:cNvPr id="7171" name="Rectangle 2">
            <a:extLst>
              <a:ext uri="{FF2B5EF4-FFF2-40B4-BE49-F238E27FC236}">
                <a16:creationId xmlns:a16="http://schemas.microsoft.com/office/drawing/2014/main" id="{A7E7FE98-3EE2-4576-A29B-0658F34ACC7C}"/>
              </a:ext>
            </a:extLst>
          </p:cNvPr>
          <p:cNvSpPr>
            <a:spLocks noGrp="1" noChangeArrowheads="1"/>
          </p:cNvSpPr>
          <p:nvPr>
            <p:ph type="body" idx="1"/>
          </p:nvPr>
        </p:nvSpPr>
        <p:spPr>
          <a:xfrm>
            <a:off x="457200" y="114300"/>
            <a:ext cx="8305800" cy="5029200"/>
          </a:xfrm>
        </p:spPr>
        <p:txBody>
          <a:bodyPr/>
          <a:lstStyle/>
          <a:p>
            <a:pPr marL="41672" indent="-41672" eaLnBrk="1" hangingPunct="1">
              <a:defRPr/>
            </a:pPr>
            <a:r>
              <a:rPr lang="en-US" altLang="en-US" b="1" dirty="0"/>
              <a:t>       </a:t>
            </a:r>
            <a:r>
              <a:rPr lang="en-US" altLang="en-US" b="1" baseline="30000" dirty="0"/>
              <a:t>Lev 23.9-10</a:t>
            </a:r>
            <a:r>
              <a:rPr lang="en-US" altLang="en-US" baseline="30000" dirty="0"/>
              <a:t>            </a:t>
            </a:r>
            <a:r>
              <a:rPr lang="en-US" sz="4000" cap="small" dirty="0"/>
              <a:t>Adonai</a:t>
            </a:r>
            <a:r>
              <a:rPr lang="en-US" altLang="en-US" sz="4000" dirty="0"/>
              <a:t> said to Moshe, "Tell the people of Isra'el, 'After you enter the land  I am giving you and harvest its ripe crops, you are to bring a sheaf of the </a:t>
            </a:r>
            <a:r>
              <a:rPr lang="en-US" altLang="en-US" sz="4000" dirty="0" err="1"/>
              <a:t>firstfruits</a:t>
            </a:r>
            <a:r>
              <a:rPr lang="en-US" altLang="en-US" sz="4000" dirty="0"/>
              <a:t> of your harvest to the </a:t>
            </a:r>
            <a:r>
              <a:rPr lang="en-US" altLang="en-US" sz="4000" dirty="0" err="1"/>
              <a:t>cohen</a:t>
            </a:r>
            <a:r>
              <a:rPr lang="en-US" altLang="en-US" sz="4000" dirty="0"/>
              <a:t>. </a:t>
            </a:r>
            <a:endParaRPr lang="en-US" altLang="en-US" dirty="0"/>
          </a:p>
        </p:txBody>
      </p:sp>
    </p:spTree>
    <p:extLst>
      <p:ext uri="{BB962C8B-B14F-4D97-AF65-F5344CB8AC3E}">
        <p14:creationId xmlns:p14="http://schemas.microsoft.com/office/powerpoint/2010/main" val="22059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33"/>
            </a:gs>
          </a:gsLst>
          <a:path path="shape">
            <a:fillToRect l="50000" t="50000" r="50000" b="50000"/>
          </a:path>
        </a:gradFill>
        <a:effectLst/>
      </p:bgPr>
    </p:bg>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49CC17F0-9100-4156-8A2C-B97E2E62ADA8}"/>
              </a:ext>
            </a:extLst>
          </p:cNvPr>
          <p:cNvSpPr>
            <a:spLocks noChangeArrowheads="1"/>
          </p:cNvSpPr>
          <p:nvPr/>
        </p:nvSpPr>
        <p:spPr bwMode="auto">
          <a:xfrm>
            <a:off x="1200150" y="114300"/>
            <a:ext cx="2686050" cy="514350"/>
          </a:xfrm>
          <a:prstGeom prst="rect">
            <a:avLst/>
          </a:prstGeom>
          <a:solidFill>
            <a:srgbClr val="CC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4400">
                <a:solidFill>
                  <a:schemeClr val="bg1"/>
                </a:solidFill>
                <a:latin typeface="Arial Rounded MT Bold" panose="020F070403050403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defTabSz="685800">
              <a:spcBef>
                <a:spcPct val="0"/>
              </a:spcBef>
              <a:defRPr/>
            </a:pPr>
            <a:endParaRPr lang="en-US" altLang="en-US" sz="1350">
              <a:solidFill>
                <a:srgbClr val="000000"/>
              </a:solidFill>
              <a:latin typeface="Arial" panose="020B0604020202020204" pitchFamily="34" charset="0"/>
            </a:endParaRPr>
          </a:p>
        </p:txBody>
      </p:sp>
      <p:sp>
        <p:nvSpPr>
          <p:cNvPr id="8195" name="Rectangle 2">
            <a:extLst>
              <a:ext uri="{FF2B5EF4-FFF2-40B4-BE49-F238E27FC236}">
                <a16:creationId xmlns:a16="http://schemas.microsoft.com/office/drawing/2014/main" id="{5DFF4A5B-781A-4382-AC1C-5B2002EDE27D}"/>
              </a:ext>
            </a:extLst>
          </p:cNvPr>
          <p:cNvSpPr>
            <a:spLocks noGrp="1" noChangeArrowheads="1"/>
          </p:cNvSpPr>
          <p:nvPr>
            <p:ph type="body" idx="1"/>
          </p:nvPr>
        </p:nvSpPr>
        <p:spPr>
          <a:xfrm>
            <a:off x="457200" y="57150"/>
            <a:ext cx="8305800" cy="5086350"/>
          </a:xfrm>
        </p:spPr>
        <p:txBody>
          <a:bodyPr>
            <a:normAutofit lnSpcReduction="10000"/>
          </a:bodyPr>
          <a:lstStyle/>
          <a:p>
            <a:pPr marL="41672" indent="-41672" eaLnBrk="1" hangingPunct="1">
              <a:defRPr/>
            </a:pPr>
            <a:r>
              <a:rPr lang="en-US" altLang="en-US" b="1" dirty="0"/>
              <a:t>       Lev 23.11-12</a:t>
            </a:r>
            <a:r>
              <a:rPr lang="en-US" altLang="en-US" dirty="0"/>
              <a:t>  </a:t>
            </a:r>
            <a:r>
              <a:rPr lang="en-US" altLang="en-US" sz="4000" dirty="0"/>
              <a:t>He is to wave the sheaf before </a:t>
            </a:r>
            <a:r>
              <a:rPr lang="en-US" sz="4000" cap="small" dirty="0"/>
              <a:t>Adonai</a:t>
            </a:r>
            <a:r>
              <a:rPr lang="en-US" altLang="en-US" sz="4000" dirty="0"/>
              <a:t>, so that you will be accepted; the </a:t>
            </a:r>
            <a:r>
              <a:rPr lang="en-US" altLang="en-US" sz="4000" dirty="0" err="1"/>
              <a:t>cohen</a:t>
            </a:r>
            <a:r>
              <a:rPr lang="en-US" altLang="en-US" sz="4000" dirty="0"/>
              <a:t> is to wave it on the day after the Shabbat. On the day that you wave the sheaf, you are to offer a male lamb without defect, in its first year, as a burnt offering for </a:t>
            </a:r>
            <a:r>
              <a:rPr lang="en-US" sz="4000" cap="small" dirty="0"/>
              <a:t>Adonai</a:t>
            </a:r>
            <a:r>
              <a:rPr lang="en-US" altLang="en-US" sz="4000" dirty="0"/>
              <a:t>.</a:t>
            </a:r>
            <a:endParaRPr lang="en-US" altLang="en-US" dirty="0"/>
          </a:p>
        </p:txBody>
      </p:sp>
    </p:spTree>
    <p:extLst>
      <p:ext uri="{BB962C8B-B14F-4D97-AF65-F5344CB8AC3E}">
        <p14:creationId xmlns:p14="http://schemas.microsoft.com/office/powerpoint/2010/main" val="3179695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33"/>
            </a:gs>
          </a:gsLst>
          <a:path path="shape">
            <a:fillToRect l="50000" t="50000" r="50000" b="50000"/>
          </a:path>
        </a:gradFill>
        <a:effectLst/>
      </p:bgPr>
    </p:bg>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8843F5E0-3FBF-444F-BCE8-A95E94683A6F}"/>
              </a:ext>
            </a:extLst>
          </p:cNvPr>
          <p:cNvSpPr>
            <a:spLocks noChangeArrowheads="1"/>
          </p:cNvSpPr>
          <p:nvPr/>
        </p:nvSpPr>
        <p:spPr bwMode="auto">
          <a:xfrm>
            <a:off x="1200150" y="171450"/>
            <a:ext cx="2686050" cy="514350"/>
          </a:xfrm>
          <a:prstGeom prst="rect">
            <a:avLst/>
          </a:prstGeom>
          <a:solidFill>
            <a:srgbClr val="CC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4400">
                <a:solidFill>
                  <a:schemeClr val="bg1"/>
                </a:solidFill>
                <a:latin typeface="Arial Rounded MT Bold" panose="020F070403050403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defTabSz="685800">
              <a:spcBef>
                <a:spcPct val="0"/>
              </a:spcBef>
              <a:defRPr/>
            </a:pPr>
            <a:endParaRPr lang="en-US" altLang="en-US" sz="1350">
              <a:solidFill>
                <a:srgbClr val="000000"/>
              </a:solidFill>
              <a:latin typeface="Arial" panose="020B0604020202020204" pitchFamily="34" charset="0"/>
            </a:endParaRPr>
          </a:p>
        </p:txBody>
      </p:sp>
      <p:sp>
        <p:nvSpPr>
          <p:cNvPr id="11267" name="Rectangle 2">
            <a:extLst>
              <a:ext uri="{FF2B5EF4-FFF2-40B4-BE49-F238E27FC236}">
                <a16:creationId xmlns:a16="http://schemas.microsoft.com/office/drawing/2014/main" id="{6F04215B-32AE-4EA3-ADC7-C237E70AEAB9}"/>
              </a:ext>
            </a:extLst>
          </p:cNvPr>
          <p:cNvSpPr>
            <a:spLocks noGrp="1" noChangeArrowheads="1"/>
          </p:cNvSpPr>
          <p:nvPr>
            <p:ph type="body" idx="1"/>
          </p:nvPr>
        </p:nvSpPr>
        <p:spPr>
          <a:xfrm>
            <a:off x="533400" y="114300"/>
            <a:ext cx="8229600" cy="5029200"/>
          </a:xfrm>
        </p:spPr>
        <p:txBody>
          <a:bodyPr>
            <a:normAutofit lnSpcReduction="10000"/>
          </a:bodyPr>
          <a:lstStyle/>
          <a:p>
            <a:pPr marL="41672" indent="-41672" eaLnBrk="1" hangingPunct="1">
              <a:defRPr/>
            </a:pPr>
            <a:r>
              <a:rPr lang="en-US" altLang="en-US" b="1" dirty="0"/>
              <a:t>      Lev 23.15-16</a:t>
            </a:r>
            <a:r>
              <a:rPr lang="en-US" altLang="en-US" dirty="0"/>
              <a:t>  </a:t>
            </a:r>
            <a:r>
              <a:rPr lang="en-US" altLang="en-US" sz="4000" dirty="0"/>
              <a:t>From the day after the day of rest — that is, from the day you bring the sheaf for waving — you are to </a:t>
            </a:r>
            <a:r>
              <a:rPr lang="en-US" altLang="en-US" sz="4000" u="sng" dirty="0">
                <a:solidFill>
                  <a:srgbClr val="FFFF66"/>
                </a:solidFill>
              </a:rPr>
              <a:t>count seven full weeks</a:t>
            </a:r>
            <a:r>
              <a:rPr lang="en-US" altLang="en-US" sz="4000" dirty="0"/>
              <a:t>, until the day after the seventh week; you are to </a:t>
            </a:r>
            <a:r>
              <a:rPr lang="en-US" altLang="en-US" sz="4000" u="sng" dirty="0">
                <a:solidFill>
                  <a:srgbClr val="FFFF66"/>
                </a:solidFill>
              </a:rPr>
              <a:t>count fifty days</a:t>
            </a:r>
            <a:r>
              <a:rPr lang="en-US" altLang="en-US" sz="4000" dirty="0"/>
              <a:t>; and then you are to present a new grain offering to </a:t>
            </a:r>
            <a:r>
              <a:rPr lang="en-US" sz="4000" cap="small" dirty="0"/>
              <a:t>Adonai</a:t>
            </a:r>
            <a:r>
              <a:rPr lang="en-US" altLang="en-US" sz="4000" dirty="0"/>
              <a:t> .</a:t>
            </a:r>
            <a:r>
              <a:rPr lang="en-US" sz="4000" dirty="0"/>
              <a:t>'</a:t>
            </a:r>
            <a:r>
              <a:rPr lang="en-US" sz="1050" dirty="0"/>
              <a:t> </a:t>
            </a:r>
            <a:r>
              <a:rPr lang="en-US" sz="4000" dirty="0"/>
              <a:t>"</a:t>
            </a:r>
            <a:endParaRPr lang="en-US" altLang="en-US" dirty="0"/>
          </a:p>
        </p:txBody>
      </p:sp>
    </p:spTree>
    <p:extLst>
      <p:ext uri="{BB962C8B-B14F-4D97-AF65-F5344CB8AC3E}">
        <p14:creationId xmlns:p14="http://schemas.microsoft.com/office/powerpoint/2010/main" val="3541599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33"/>
            </a:gs>
          </a:gsLst>
          <a:path path="shape">
            <a:fillToRect l="50000" t="50000" r="50000" b="50000"/>
          </a:path>
        </a:gra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4796335-4146-4692-8565-2813C632537B}"/>
              </a:ext>
            </a:extLst>
          </p:cNvPr>
          <p:cNvSpPr>
            <a:spLocks noGrp="1" noChangeArrowheads="1"/>
          </p:cNvSpPr>
          <p:nvPr>
            <p:ph type="body" idx="1"/>
          </p:nvPr>
        </p:nvSpPr>
        <p:spPr>
          <a:xfrm>
            <a:off x="364332" y="0"/>
            <a:ext cx="8436769" cy="5143500"/>
          </a:xfrm>
        </p:spPr>
        <p:txBody>
          <a:bodyPr>
            <a:normAutofit fontScale="92500" lnSpcReduction="20000"/>
          </a:bodyPr>
          <a:lstStyle/>
          <a:p>
            <a:pPr algn="ctr"/>
            <a:r>
              <a:rPr lang="en-US" sz="3000" dirty="0"/>
              <a:t> </a:t>
            </a:r>
          </a:p>
          <a:p>
            <a:pPr algn="ctr"/>
            <a:r>
              <a:rPr lang="en-US" sz="3600" dirty="0"/>
              <a:t>This is the ninth day, which makes one week and two days of the Omer count.</a:t>
            </a:r>
          </a:p>
          <a:p>
            <a:pPr algn="ctr"/>
            <a:endParaRPr lang="en-US" sz="1800" dirty="0"/>
          </a:p>
          <a:p>
            <a:pPr algn="ctr" rtl="1"/>
            <a:r>
              <a:rPr lang="en-US" sz="4350" b="1" dirty="0"/>
              <a:t> </a:t>
            </a:r>
            <a:r>
              <a:rPr lang="he-IL" sz="4350" b="1" dirty="0"/>
              <a:t>הַיוֹם תִּשְׁעָה יָמִים שֶׁהֵם </a:t>
            </a:r>
            <a:endParaRPr lang="en-US" sz="4350" b="1" dirty="0"/>
          </a:p>
          <a:p>
            <a:pPr algn="ctr" rtl="1"/>
            <a:r>
              <a:rPr lang="he-IL" sz="4350" b="1" dirty="0"/>
              <a:t>שָׁבוּעַ אֶחַד וּשְׁנֵי יָמִים לָעֹמֶר</a:t>
            </a:r>
            <a:r>
              <a:rPr lang="ar-SA" sz="4350" b="1" dirty="0"/>
              <a:t>:</a:t>
            </a:r>
            <a:endParaRPr lang="en-US" sz="4350" b="1" dirty="0"/>
          </a:p>
          <a:p>
            <a:pPr marL="0" indent="0" algn="ctr"/>
            <a:r>
              <a:rPr lang="en-US" sz="3600" i="1" dirty="0"/>
              <a:t>Ha-</a:t>
            </a:r>
            <a:r>
              <a:rPr lang="en-US" sz="3600" i="1" dirty="0" err="1"/>
              <a:t>yom</a:t>
            </a:r>
            <a:r>
              <a:rPr lang="en-US" sz="3600" i="1" dirty="0"/>
              <a:t> </a:t>
            </a:r>
            <a:r>
              <a:rPr lang="en-US" sz="3600" i="1" dirty="0" err="1"/>
              <a:t>teesh</a:t>
            </a:r>
            <a:r>
              <a:rPr lang="en-US" sz="3600" i="1" dirty="0"/>
              <a:t>-ah </a:t>
            </a:r>
            <a:r>
              <a:rPr lang="en-US" sz="3600" i="1" dirty="0" err="1"/>
              <a:t>ya-meem</a:t>
            </a:r>
            <a:r>
              <a:rPr lang="en-US" sz="3600" i="1" dirty="0"/>
              <a:t>, </a:t>
            </a:r>
            <a:r>
              <a:rPr lang="en-US" sz="3600" i="1" dirty="0" err="1"/>
              <a:t>sheh-haym</a:t>
            </a:r>
            <a:endParaRPr lang="en-US" sz="3600" i="1" dirty="0"/>
          </a:p>
          <a:p>
            <a:pPr marL="0" indent="0" algn="ctr"/>
            <a:r>
              <a:rPr lang="en-US" sz="3600" i="1" dirty="0"/>
              <a:t> </a:t>
            </a:r>
            <a:r>
              <a:rPr lang="en-US" sz="3600" i="1" dirty="0" err="1"/>
              <a:t>sha</a:t>
            </a:r>
            <a:r>
              <a:rPr lang="en-US" sz="3600" i="1" dirty="0"/>
              <a:t>-</a:t>
            </a:r>
            <a:r>
              <a:rPr lang="en-US" sz="3600" i="1" dirty="0" err="1"/>
              <a:t>voo</a:t>
            </a:r>
            <a:r>
              <a:rPr lang="en-US" sz="3600" i="1" dirty="0"/>
              <a:t>-ah eh-</a:t>
            </a:r>
            <a:r>
              <a:rPr lang="en-US" sz="3600" i="1" dirty="0" err="1"/>
              <a:t>khad</a:t>
            </a:r>
            <a:r>
              <a:rPr lang="en-US" sz="3600" i="1" dirty="0"/>
              <a:t> </a:t>
            </a:r>
          </a:p>
          <a:p>
            <a:pPr marL="0" indent="0" algn="ctr"/>
            <a:r>
              <a:rPr lang="en-US" sz="3600" i="1" dirty="0" err="1"/>
              <a:t>oo-shnay</a:t>
            </a:r>
            <a:r>
              <a:rPr lang="en-US" sz="3600" i="1" dirty="0"/>
              <a:t> </a:t>
            </a:r>
            <a:r>
              <a:rPr lang="en-US" sz="3600" i="1" dirty="0" err="1"/>
              <a:t>yameem</a:t>
            </a:r>
            <a:r>
              <a:rPr lang="en-US" sz="3600" i="1" dirty="0"/>
              <a:t> la-Omer.</a:t>
            </a:r>
          </a:p>
          <a:p>
            <a:pPr marL="0" indent="0" algn="ctr"/>
            <a:endParaRPr lang="en-US" sz="2100" dirty="0"/>
          </a:p>
          <a:p>
            <a:pPr algn="ctr"/>
            <a:r>
              <a:rPr lang="en-US" sz="3000" dirty="0"/>
              <a:t> </a:t>
            </a:r>
            <a:endParaRPr lang="en-US" sz="4050" dirty="0"/>
          </a:p>
        </p:txBody>
      </p:sp>
    </p:spTree>
    <p:extLst>
      <p:ext uri="{BB962C8B-B14F-4D97-AF65-F5344CB8AC3E}">
        <p14:creationId xmlns:p14="http://schemas.microsoft.com/office/powerpoint/2010/main" val="1021204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 Counting of the Omer begins on the second day of Passover (the 16th of Nisan) for Rabbinic Jews (Orthodox, Conservative, Reform), and after the weekly Shabbat during Passover for Karaite, Samaritan, </a:t>
            </a:r>
            <a:r>
              <a:rPr lang="en-US" altLang="en-US" sz="4000" dirty="0" err="1"/>
              <a:t>Sadduccean</a:t>
            </a:r>
            <a:r>
              <a:rPr lang="en-US" altLang="en-US" sz="4000" dirty="0"/>
              <a:t> Jews.</a:t>
            </a:r>
          </a:p>
        </p:txBody>
      </p:sp>
    </p:spTree>
    <p:extLst>
      <p:ext uri="{BB962C8B-B14F-4D97-AF65-F5344CB8AC3E}">
        <p14:creationId xmlns:p14="http://schemas.microsoft.com/office/powerpoint/2010/main" val="90774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a:t>Ethiopian Jews traditionally had yet another practice: they interpreted the "day of rest" to be the last day of Passover, rather than being the first day (as in rabbinic tradition) or else the Sabbath (as for Karaites).</a:t>
            </a:r>
            <a:endParaRPr lang="en-US" altLang="en-US" sz="4000" dirty="0"/>
          </a:p>
        </p:txBody>
      </p:sp>
    </p:spTree>
    <p:extLst>
      <p:ext uri="{BB962C8B-B14F-4D97-AF65-F5344CB8AC3E}">
        <p14:creationId xmlns:p14="http://schemas.microsoft.com/office/powerpoint/2010/main" val="1089738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a:t>The counting is preferably done at night, at the beginning of the Jewish day. If one realizes the next morning or afternoon that they have not yet counted, the count may still be made, but without a blessing. </a:t>
            </a:r>
            <a:endParaRPr lang="en-US" altLang="en-US" sz="4000" dirty="0"/>
          </a:p>
        </p:txBody>
      </p:sp>
    </p:spTree>
    <p:extLst>
      <p:ext uri="{BB962C8B-B14F-4D97-AF65-F5344CB8AC3E}">
        <p14:creationId xmlns:p14="http://schemas.microsoft.com/office/powerpoint/2010/main" val="278173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152400" y="209550"/>
            <a:ext cx="2121023" cy="4648200"/>
          </a:xfrm>
        </p:spPr>
        <p:txBody>
          <a:bodyPr/>
          <a:lstStyle/>
          <a:p>
            <a:pPr algn="l">
              <a:lnSpc>
                <a:spcPct val="90000"/>
              </a:lnSpc>
            </a:pPr>
            <a:r>
              <a:rPr lang="en-US" altLang="en-US" sz="3600" dirty="0"/>
              <a:t>Modern day wheat </a:t>
            </a:r>
            <a:r>
              <a:rPr lang="en-US" altLang="en-US" sz="3200" dirty="0"/>
              <a:t>sheaves.</a:t>
            </a:r>
          </a:p>
          <a:p>
            <a:pPr algn="l">
              <a:lnSpc>
                <a:spcPct val="90000"/>
              </a:lnSpc>
            </a:pPr>
            <a:r>
              <a:rPr lang="en-US" altLang="en-US" sz="3200" dirty="0"/>
              <a:t>Counting during the Omer gathering</a:t>
            </a:r>
            <a:endParaRPr lang="en-US" altLang="en-US" sz="3600" dirty="0"/>
          </a:p>
        </p:txBody>
      </p:sp>
      <p:pic>
        <p:nvPicPr>
          <p:cNvPr id="4098" name="Picture 2" descr="undefined">
            <a:extLst>
              <a:ext uri="{FF2B5EF4-FFF2-40B4-BE49-F238E27FC236}">
                <a16:creationId xmlns:a16="http://schemas.microsoft.com/office/drawing/2014/main" id="{696DFDB5-33D5-6025-602E-2CFDF53AA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3423" y="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407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4401649" cy="4648200"/>
          </a:xfrm>
        </p:spPr>
        <p:txBody>
          <a:bodyPr/>
          <a:lstStyle/>
          <a:p>
            <a:pPr algn="l">
              <a:lnSpc>
                <a:spcPct val="90000"/>
              </a:lnSpc>
            </a:pPr>
            <a:r>
              <a:rPr lang="en-US" altLang="en-US" sz="4000" dirty="0"/>
              <a:t>Omer counting app, available at the </a:t>
            </a:r>
            <a:r>
              <a:rPr lang="en-US" altLang="en-US" sz="4000"/>
              <a:t>Google play </a:t>
            </a:r>
            <a:r>
              <a:rPr lang="en-US" altLang="en-US" sz="4000" dirty="0"/>
              <a:t>store, iPhone </a:t>
            </a:r>
            <a:r>
              <a:rPr lang="en-US" altLang="en-US" sz="4000"/>
              <a:t>App Store..</a:t>
            </a:r>
            <a:endParaRPr lang="en-US" altLang="en-US" sz="4000" dirty="0"/>
          </a:p>
          <a:p>
            <a:pPr algn="l">
              <a:lnSpc>
                <a:spcPct val="90000"/>
              </a:lnSpc>
            </a:pPr>
            <a:endParaRPr lang="en-US" altLang="en-US" sz="4000" dirty="0"/>
          </a:p>
        </p:txBody>
      </p:sp>
      <p:pic>
        <p:nvPicPr>
          <p:cNvPr id="3" name="Picture 2">
            <a:extLst>
              <a:ext uri="{FF2B5EF4-FFF2-40B4-BE49-F238E27FC236}">
                <a16:creationId xmlns:a16="http://schemas.microsoft.com/office/drawing/2014/main" id="{8DD626A4-80AF-A998-20B1-E20F723D29A6}"/>
              </a:ext>
            </a:extLst>
          </p:cNvPr>
          <p:cNvPicPr>
            <a:picLocks noChangeAspect="1"/>
          </p:cNvPicPr>
          <p:nvPr/>
        </p:nvPicPr>
        <p:blipFill>
          <a:blip r:embed="rId3"/>
          <a:stretch>
            <a:fillRect/>
          </a:stretch>
        </p:blipFill>
        <p:spPr>
          <a:xfrm>
            <a:off x="4742351" y="0"/>
            <a:ext cx="4401649" cy="5143500"/>
          </a:xfrm>
          <a:prstGeom prst="rect">
            <a:avLst/>
          </a:prstGeom>
        </p:spPr>
      </p:pic>
      <p:pic>
        <p:nvPicPr>
          <p:cNvPr id="5" name="Picture 4">
            <a:extLst>
              <a:ext uri="{FF2B5EF4-FFF2-40B4-BE49-F238E27FC236}">
                <a16:creationId xmlns:a16="http://schemas.microsoft.com/office/drawing/2014/main" id="{65215F5B-E846-2340-086A-F6CCBC488BD6}"/>
              </a:ext>
            </a:extLst>
          </p:cNvPr>
          <p:cNvPicPr>
            <a:picLocks noChangeAspect="1"/>
          </p:cNvPicPr>
          <p:nvPr/>
        </p:nvPicPr>
        <p:blipFill>
          <a:blip r:embed="rId4"/>
          <a:stretch>
            <a:fillRect/>
          </a:stretch>
        </p:blipFill>
        <p:spPr>
          <a:xfrm>
            <a:off x="457200" y="3486150"/>
            <a:ext cx="3439005" cy="562053"/>
          </a:xfrm>
          <a:prstGeom prst="rect">
            <a:avLst/>
          </a:prstGeom>
        </p:spPr>
      </p:pic>
    </p:spTree>
    <p:extLst>
      <p:ext uri="{BB962C8B-B14F-4D97-AF65-F5344CB8AC3E}">
        <p14:creationId xmlns:p14="http://schemas.microsoft.com/office/powerpoint/2010/main" val="135544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David Zinn is an artist from Michigan . He runs around all day in the streets of Ann Arbor , with street construction, cracks, etc. on the road with chalk to create a lot of street fairy tales.</a:t>
            </a:r>
          </a:p>
        </p:txBody>
      </p:sp>
    </p:spTree>
    <p:extLst>
      <p:ext uri="{BB962C8B-B14F-4D97-AF65-F5344CB8AC3E}">
        <p14:creationId xmlns:p14="http://schemas.microsoft.com/office/powerpoint/2010/main" val="3156328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17F1247F-FD87-C863-EA42-AEFBC74084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0"/>
            <a:ext cx="2502243" cy="5143500"/>
          </a:xfrm>
          <a:prstGeom prst="rect">
            <a:avLst/>
          </a:prstGeom>
        </p:spPr>
      </p:pic>
      <p:pic>
        <p:nvPicPr>
          <p:cNvPr id="4" name="Picture 3">
            <a:extLst>
              <a:ext uri="{FF2B5EF4-FFF2-40B4-BE49-F238E27FC236}">
                <a16:creationId xmlns:a16="http://schemas.microsoft.com/office/drawing/2014/main" id="{E5E53AD1-6D49-7261-2640-9FA852890F8A}"/>
              </a:ext>
            </a:extLst>
          </p:cNvPr>
          <p:cNvPicPr>
            <a:picLocks noChangeAspect="1"/>
          </p:cNvPicPr>
          <p:nvPr/>
        </p:nvPicPr>
        <p:blipFill rotWithShape="1">
          <a:blip r:embed="rId4">
            <a:extLst>
              <a:ext uri="{28A0092B-C50C-407E-A947-70E740481C1C}">
                <a14:useLocalDpi xmlns:a14="http://schemas.microsoft.com/office/drawing/2010/main" val="0"/>
              </a:ext>
            </a:extLst>
          </a:blip>
          <a:srcRect b="54444"/>
          <a:stretch/>
        </p:blipFill>
        <p:spPr>
          <a:xfrm>
            <a:off x="3778606" y="0"/>
            <a:ext cx="5492728" cy="5143500"/>
          </a:xfrm>
          <a:prstGeom prst="rect">
            <a:avLst/>
          </a:prstGeom>
        </p:spPr>
      </p:pic>
    </p:spTree>
    <p:extLst>
      <p:ext uri="{BB962C8B-B14F-4D97-AF65-F5344CB8AC3E}">
        <p14:creationId xmlns:p14="http://schemas.microsoft.com/office/powerpoint/2010/main" val="3237988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AAF03FD8-C7A5-2642-D2C8-D611048593CD}"/>
              </a:ext>
            </a:extLst>
          </p:cNvPr>
          <p:cNvPicPr>
            <a:picLocks noChangeAspect="1"/>
          </p:cNvPicPr>
          <p:nvPr/>
        </p:nvPicPr>
        <p:blipFill rotWithShape="1">
          <a:blip r:embed="rId3">
            <a:extLst>
              <a:ext uri="{28A0092B-C50C-407E-A947-70E740481C1C}">
                <a14:useLocalDpi xmlns:a14="http://schemas.microsoft.com/office/drawing/2010/main" val="0"/>
              </a:ext>
            </a:extLst>
          </a:blip>
          <a:srcRect l="1596" t="11482" b="44074"/>
          <a:stretch/>
        </p:blipFill>
        <p:spPr>
          <a:xfrm>
            <a:off x="3517859" y="1550"/>
            <a:ext cx="5538490" cy="5141950"/>
          </a:xfrm>
          <a:prstGeom prst="rect">
            <a:avLst/>
          </a:prstGeom>
        </p:spPr>
      </p:pic>
      <p:pic>
        <p:nvPicPr>
          <p:cNvPr id="4" name="Picture 3">
            <a:extLst>
              <a:ext uri="{FF2B5EF4-FFF2-40B4-BE49-F238E27FC236}">
                <a16:creationId xmlns:a16="http://schemas.microsoft.com/office/drawing/2014/main" id="{DE3027BF-4F46-2D40-10CD-89D1311D84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0"/>
            <a:ext cx="2502243" cy="5143500"/>
          </a:xfrm>
          <a:prstGeom prst="rect">
            <a:avLst/>
          </a:prstGeom>
        </p:spPr>
      </p:pic>
    </p:spTree>
    <p:extLst>
      <p:ext uri="{BB962C8B-B14F-4D97-AF65-F5344CB8AC3E}">
        <p14:creationId xmlns:p14="http://schemas.microsoft.com/office/powerpoint/2010/main" val="708452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49571755-3A05-8A2A-9CEF-1BEC0E8D9926}"/>
              </a:ext>
            </a:extLst>
          </p:cNvPr>
          <p:cNvPicPr>
            <a:picLocks noChangeAspect="1"/>
          </p:cNvPicPr>
          <p:nvPr/>
        </p:nvPicPr>
        <p:blipFill>
          <a:blip r:embed="rId3"/>
          <a:stretch>
            <a:fillRect/>
          </a:stretch>
        </p:blipFill>
        <p:spPr>
          <a:xfrm>
            <a:off x="532869" y="0"/>
            <a:ext cx="7696731" cy="5143500"/>
          </a:xfrm>
          <a:prstGeom prst="rect">
            <a:avLst/>
          </a:prstGeom>
        </p:spPr>
      </p:pic>
    </p:spTree>
    <p:extLst>
      <p:ext uri="{BB962C8B-B14F-4D97-AF65-F5344CB8AC3E}">
        <p14:creationId xmlns:p14="http://schemas.microsoft.com/office/powerpoint/2010/main" val="57989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4401649" cy="4648200"/>
          </a:xfrm>
        </p:spPr>
        <p:txBody>
          <a:bodyPr/>
          <a:lstStyle/>
          <a:p>
            <a:pPr algn="l">
              <a:lnSpc>
                <a:spcPct val="90000"/>
              </a:lnSpc>
            </a:pPr>
            <a:r>
              <a:rPr lang="en-US" altLang="en-US" sz="4000" dirty="0"/>
              <a:t>Omer counting app, available at the </a:t>
            </a:r>
            <a:r>
              <a:rPr lang="en-US" altLang="en-US" sz="4000"/>
              <a:t>Google play </a:t>
            </a:r>
            <a:r>
              <a:rPr lang="en-US" altLang="en-US" sz="4000" dirty="0"/>
              <a:t>store, iPhone </a:t>
            </a:r>
            <a:r>
              <a:rPr lang="en-US" altLang="en-US" sz="4000"/>
              <a:t>App Store..</a:t>
            </a:r>
            <a:endParaRPr lang="en-US" altLang="en-US" sz="4000" dirty="0"/>
          </a:p>
          <a:p>
            <a:pPr algn="l">
              <a:lnSpc>
                <a:spcPct val="90000"/>
              </a:lnSpc>
            </a:pPr>
            <a:endParaRPr lang="en-US" altLang="en-US" sz="4000" dirty="0"/>
          </a:p>
        </p:txBody>
      </p:sp>
      <p:pic>
        <p:nvPicPr>
          <p:cNvPr id="3" name="Picture 2">
            <a:extLst>
              <a:ext uri="{FF2B5EF4-FFF2-40B4-BE49-F238E27FC236}">
                <a16:creationId xmlns:a16="http://schemas.microsoft.com/office/drawing/2014/main" id="{8DD626A4-80AF-A998-20B1-E20F723D29A6}"/>
              </a:ext>
            </a:extLst>
          </p:cNvPr>
          <p:cNvPicPr>
            <a:picLocks noChangeAspect="1"/>
          </p:cNvPicPr>
          <p:nvPr/>
        </p:nvPicPr>
        <p:blipFill>
          <a:blip r:embed="rId3"/>
          <a:stretch>
            <a:fillRect/>
          </a:stretch>
        </p:blipFill>
        <p:spPr>
          <a:xfrm>
            <a:off x="4742351" y="0"/>
            <a:ext cx="4401649" cy="5143500"/>
          </a:xfrm>
          <a:prstGeom prst="rect">
            <a:avLst/>
          </a:prstGeom>
        </p:spPr>
      </p:pic>
      <p:pic>
        <p:nvPicPr>
          <p:cNvPr id="5" name="Picture 4">
            <a:extLst>
              <a:ext uri="{FF2B5EF4-FFF2-40B4-BE49-F238E27FC236}">
                <a16:creationId xmlns:a16="http://schemas.microsoft.com/office/drawing/2014/main" id="{65215F5B-E846-2340-086A-F6CCBC488BD6}"/>
              </a:ext>
            </a:extLst>
          </p:cNvPr>
          <p:cNvPicPr>
            <a:picLocks noChangeAspect="1"/>
          </p:cNvPicPr>
          <p:nvPr/>
        </p:nvPicPr>
        <p:blipFill>
          <a:blip r:embed="rId4"/>
          <a:stretch>
            <a:fillRect/>
          </a:stretch>
        </p:blipFill>
        <p:spPr>
          <a:xfrm>
            <a:off x="457200" y="3486150"/>
            <a:ext cx="3439005" cy="562053"/>
          </a:xfrm>
          <a:prstGeom prst="rect">
            <a:avLst/>
          </a:prstGeom>
        </p:spPr>
      </p:pic>
    </p:spTree>
    <p:extLst>
      <p:ext uri="{BB962C8B-B14F-4D97-AF65-F5344CB8AC3E}">
        <p14:creationId xmlns:p14="http://schemas.microsoft.com/office/powerpoint/2010/main" val="1972681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074" name="Picture 2">
            <a:extLst>
              <a:ext uri="{FF2B5EF4-FFF2-40B4-BE49-F238E27FC236}">
                <a16:creationId xmlns:a16="http://schemas.microsoft.com/office/drawing/2014/main" id="{CFEAC602-1FD1-CC71-4843-8F58CE6E3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783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Outline</a:t>
            </a:r>
          </a:p>
          <a:p>
            <a:pPr marL="512763" indent="-512763" algn="l">
              <a:lnSpc>
                <a:spcPct val="90000"/>
              </a:lnSpc>
              <a:buFont typeface="+mj-lt"/>
              <a:buAutoNum type="arabicPeriod"/>
            </a:pPr>
            <a:r>
              <a:rPr lang="en-US" altLang="en-US" sz="4000" dirty="0"/>
              <a:t>Procedures of counting</a:t>
            </a:r>
          </a:p>
          <a:p>
            <a:pPr marL="512763" indent="-512763" algn="l">
              <a:lnSpc>
                <a:spcPct val="90000"/>
              </a:lnSpc>
              <a:buFont typeface="+mj-lt"/>
              <a:buAutoNum type="arabicPeriod"/>
            </a:pPr>
            <a:r>
              <a:rPr lang="en-US" altLang="en-US" sz="4000" u="sng" dirty="0">
                <a:solidFill>
                  <a:srgbClr val="FFFF66"/>
                </a:solidFill>
              </a:rPr>
              <a:t>Importance of counting</a:t>
            </a:r>
          </a:p>
          <a:p>
            <a:pPr marL="512763" indent="-512763" algn="l">
              <a:lnSpc>
                <a:spcPct val="90000"/>
              </a:lnSpc>
              <a:buFont typeface="+mj-lt"/>
              <a:buAutoNum type="arabicPeriod"/>
            </a:pPr>
            <a:r>
              <a:rPr lang="en-US" altLang="en-US" sz="4000" dirty="0"/>
              <a:t>Hazards during this counting</a:t>
            </a:r>
          </a:p>
          <a:p>
            <a:pPr marL="512763" indent="-512763" algn="l">
              <a:lnSpc>
                <a:spcPct val="90000"/>
              </a:lnSpc>
              <a:buFont typeface="+mj-lt"/>
              <a:buAutoNum type="arabicPeriod"/>
            </a:pPr>
            <a:r>
              <a:rPr lang="en-US" altLang="en-US" sz="4000" dirty="0"/>
              <a:t>Relief of hazards</a:t>
            </a:r>
          </a:p>
          <a:p>
            <a:pPr marL="512763" indent="-512763" algn="l">
              <a:lnSpc>
                <a:spcPct val="90000"/>
              </a:lnSpc>
              <a:buFont typeface="+mj-lt"/>
              <a:buAutoNum type="arabicPeriod"/>
            </a:pPr>
            <a:r>
              <a:rPr lang="en-US" altLang="en-US" sz="4000" dirty="0"/>
              <a:t>Augmentation of relief</a:t>
            </a:r>
          </a:p>
        </p:txBody>
      </p:sp>
    </p:spTree>
    <p:extLst>
      <p:ext uri="{BB962C8B-B14F-4D97-AF65-F5344CB8AC3E}">
        <p14:creationId xmlns:p14="http://schemas.microsoft.com/office/powerpoint/2010/main" val="2211351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 lot of things are counted in scripture.</a:t>
            </a:r>
          </a:p>
        </p:txBody>
      </p:sp>
    </p:spTree>
    <p:extLst>
      <p:ext uri="{BB962C8B-B14F-4D97-AF65-F5344CB8AC3E}">
        <p14:creationId xmlns:p14="http://schemas.microsoft.com/office/powerpoint/2010/main" val="2813196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a:extLst>
              <a:ext uri="{FF2B5EF4-FFF2-40B4-BE49-F238E27FC236}">
                <a16:creationId xmlns:a16="http://schemas.microsoft.com/office/drawing/2014/main" id="{F283394C-374E-2A24-A6C6-42F36F0D9F32}"/>
              </a:ext>
            </a:extLst>
          </p:cNvPr>
          <p:cNvSpPr>
            <a:spLocks noGrp="1" noChangeArrowheads="1"/>
          </p:cNvSpPr>
          <p:nvPr>
            <p:ph type="subTitle" idx="1"/>
          </p:nvPr>
        </p:nvSpPr>
        <p:spPr>
          <a:xfrm>
            <a:off x="381000" y="133350"/>
            <a:ext cx="8458200" cy="4800600"/>
          </a:xfrm>
        </p:spPr>
        <p:txBody>
          <a:bodyPr/>
          <a:lstStyle/>
          <a:p>
            <a:pPr marL="173038" indent="-173038" algn="l">
              <a:spcBef>
                <a:spcPct val="0"/>
              </a:spcBef>
              <a:buFont typeface="Arial" panose="020B0604020202020204" pitchFamily="34" charset="0"/>
              <a:buChar char="•"/>
            </a:pPr>
            <a:r>
              <a:rPr lang="en-US" altLang="en-US" sz="4000" dirty="0">
                <a:latin typeface="Arial Rounded MT Bold" panose="020F0704030504030204" pitchFamily="34" charset="0"/>
                <a:cs typeface="Vilna" pitchFamily="2" charset="-79"/>
              </a:rPr>
              <a:t>Counted people in the book of Numbers  </a:t>
            </a:r>
            <a:r>
              <a:rPr lang="en-US" altLang="en-US" sz="3200" dirty="0">
                <a:latin typeface="Arial Rounded MT Bold" panose="020F0704030504030204" pitchFamily="34" charset="0"/>
                <a:cs typeface="Vilna" pitchFamily="2" charset="-79"/>
              </a:rPr>
              <a:t>[</a:t>
            </a:r>
            <a:r>
              <a:rPr lang="en-US" altLang="en-US" sz="3200" dirty="0" err="1">
                <a:latin typeface="Arial Rounded MT Bold" panose="020F0704030504030204" pitchFamily="34" charset="0"/>
                <a:cs typeface="Vilna" pitchFamily="2" charset="-79"/>
              </a:rPr>
              <a:t>Bamidbar</a:t>
            </a:r>
            <a:r>
              <a:rPr lang="en-US" altLang="en-US" sz="3200" dirty="0">
                <a:latin typeface="Arial Rounded MT Bold" panose="020F0704030504030204" pitchFamily="34" charset="0"/>
                <a:cs typeface="Vilna" pitchFamily="2" charset="-79"/>
              </a:rPr>
              <a:t> in Heb.]</a:t>
            </a:r>
          </a:p>
          <a:p>
            <a:pPr marL="173038" indent="-173038" algn="l">
              <a:spcBef>
                <a:spcPct val="0"/>
              </a:spcBef>
              <a:buFont typeface="Arial" panose="020B0604020202020204" pitchFamily="34" charset="0"/>
              <a:buChar char="•"/>
            </a:pPr>
            <a:r>
              <a:rPr lang="en-US" altLang="en-US" sz="4000" dirty="0">
                <a:latin typeface="Arial Rounded MT Bold" panose="020F0704030504030204" pitchFamily="34" charset="0"/>
                <a:cs typeface="Vilna" pitchFamily="2" charset="-79"/>
              </a:rPr>
              <a:t>David numbered Israel, without the half shekel tax, and brought great trouble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a:extLst>
              <a:ext uri="{FF2B5EF4-FFF2-40B4-BE49-F238E27FC236}">
                <a16:creationId xmlns:a16="http://schemas.microsoft.com/office/drawing/2014/main" id="{38CA0B7C-B95A-2D53-3389-B73E3EBAF1F0}"/>
              </a:ext>
            </a:extLst>
          </p:cNvPr>
          <p:cNvSpPr>
            <a:spLocks noGrp="1" noChangeArrowheads="1"/>
          </p:cNvSpPr>
          <p:nvPr>
            <p:ph type="subTitle" idx="1"/>
          </p:nvPr>
        </p:nvSpPr>
        <p:spPr>
          <a:xfrm>
            <a:off x="381000" y="285750"/>
            <a:ext cx="8382000" cy="4572000"/>
          </a:xfrm>
        </p:spPr>
        <p:txBody>
          <a:bodyPr>
            <a:normAutofit lnSpcReduction="10000"/>
          </a:bodyPr>
          <a:lstStyle/>
          <a:p>
            <a:pPr algn="l">
              <a:spcBef>
                <a:spcPct val="0"/>
              </a:spcBef>
              <a:buFontTx/>
              <a:buChar char="•"/>
            </a:pPr>
            <a:r>
              <a:rPr lang="en-US" altLang="en-US" sz="4000" dirty="0">
                <a:latin typeface="Arial Rounded MT Bold" panose="020F0704030504030204" pitchFamily="34" charset="0"/>
                <a:cs typeface="Vilna" pitchFamily="2" charset="-79"/>
              </a:rPr>
              <a:t> </a:t>
            </a:r>
            <a:r>
              <a:rPr lang="en-US" altLang="en-US" sz="4000" baseline="30000" dirty="0">
                <a:latin typeface="Arial Rounded MT Bold" panose="020F0704030504030204" pitchFamily="34" charset="0"/>
                <a:cs typeface="Vilna" pitchFamily="2" charset="-79"/>
              </a:rPr>
              <a:t>Tehillim/Ps 46.12-14</a:t>
            </a:r>
            <a:r>
              <a:rPr lang="en-US" altLang="en-US" sz="4000" dirty="0">
                <a:latin typeface="Arial Rounded MT Bold" panose="020F0704030504030204" pitchFamily="34" charset="0"/>
                <a:cs typeface="Vilna" pitchFamily="2" charset="-79"/>
              </a:rPr>
              <a:t>  Walk through </a:t>
            </a:r>
            <a:r>
              <a:rPr lang="en-US" altLang="en-US" sz="4000" dirty="0" err="1">
                <a:latin typeface="Arial Rounded MT Bold" panose="020F0704030504030204" pitchFamily="34" charset="0"/>
                <a:cs typeface="Vilna" pitchFamily="2" charset="-79"/>
              </a:rPr>
              <a:t>Tziyon</a:t>
            </a:r>
            <a:r>
              <a:rPr lang="en-US" altLang="en-US" sz="4000" dirty="0">
                <a:latin typeface="Arial Rounded MT Bold" panose="020F0704030504030204" pitchFamily="34" charset="0"/>
                <a:cs typeface="Vilna" pitchFamily="2" charset="-79"/>
              </a:rPr>
              <a:t>, go all around it; </a:t>
            </a:r>
            <a:r>
              <a:rPr lang="en-US" altLang="en-US" sz="4000" dirty="0">
                <a:solidFill>
                  <a:srgbClr val="FFFF66"/>
                </a:solidFill>
                <a:latin typeface="Arial Rounded MT Bold" panose="020F0704030504030204" pitchFamily="34" charset="0"/>
                <a:cs typeface="Vilna" pitchFamily="2" charset="-79"/>
              </a:rPr>
              <a:t>count how many towers it has</a:t>
            </a:r>
            <a:r>
              <a:rPr lang="en-US" altLang="en-US" sz="4000" dirty="0">
                <a:latin typeface="Arial Rounded MT Bold" panose="020F0704030504030204" pitchFamily="34" charset="0"/>
                <a:cs typeface="Vilna" pitchFamily="2" charset="-79"/>
              </a:rPr>
              <a:t>. Note its ramparts, pass through its citadels, so that you can tell generations to come that such is God, </a:t>
            </a:r>
            <a:r>
              <a:rPr lang="en-US" altLang="en-US" sz="4000" dirty="0">
                <a:solidFill>
                  <a:srgbClr val="FFFF66"/>
                </a:solidFill>
                <a:latin typeface="Arial Rounded MT Bold" panose="020F0704030504030204" pitchFamily="34" charset="0"/>
                <a:cs typeface="Vilna" pitchFamily="2" charset="-79"/>
              </a:rPr>
              <a:t>our God forever; he will guide us eternally</a:t>
            </a:r>
            <a:r>
              <a:rPr lang="en-US" altLang="en-US" sz="4000" dirty="0">
                <a:latin typeface="Arial Rounded MT Bold" panose="020F0704030504030204" pitchFamily="34" charset="0"/>
                <a:cs typeface="Vilna" pitchFamily="2" charset="-79"/>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a:extLst>
              <a:ext uri="{FF2B5EF4-FFF2-40B4-BE49-F238E27FC236}">
                <a16:creationId xmlns:a16="http://schemas.microsoft.com/office/drawing/2014/main" id="{63D577FD-AA53-DDF4-CA24-93BF8923C6FA}"/>
              </a:ext>
            </a:extLst>
          </p:cNvPr>
          <p:cNvSpPr>
            <a:spLocks noGrp="1" noChangeArrowheads="1"/>
          </p:cNvSpPr>
          <p:nvPr>
            <p:ph type="subTitle" idx="1"/>
          </p:nvPr>
        </p:nvSpPr>
        <p:spPr>
          <a:xfrm>
            <a:off x="304800" y="209550"/>
            <a:ext cx="8382000" cy="4648200"/>
          </a:xfrm>
        </p:spPr>
        <p:txBody>
          <a:bodyPr>
            <a:normAutofit fontScale="92500" lnSpcReduction="10000"/>
          </a:bodyPr>
          <a:lstStyle/>
          <a:p>
            <a:pPr algn="l">
              <a:spcBef>
                <a:spcPct val="0"/>
              </a:spcBef>
            </a:pPr>
            <a:r>
              <a:rPr lang="en-US" altLang="en-US" sz="4000" baseline="30000" dirty="0">
                <a:latin typeface="Arial Rounded MT Bold" panose="020F0704030504030204" pitchFamily="34" charset="0"/>
                <a:cs typeface="Vilna" pitchFamily="2" charset="-79"/>
              </a:rPr>
              <a:t>T’hillim/Ps 79:8</a:t>
            </a:r>
            <a:r>
              <a:rPr lang="en-US" altLang="en-US" sz="4000" dirty="0">
                <a:latin typeface="Arial Rounded MT Bold" panose="020F0704030504030204" pitchFamily="34" charset="0"/>
                <a:cs typeface="Vilna" pitchFamily="2" charset="-79"/>
              </a:rPr>
              <a:t> </a:t>
            </a:r>
            <a:r>
              <a:rPr lang="en-US" altLang="en-US" sz="4000" dirty="0">
                <a:solidFill>
                  <a:srgbClr val="FFFF66"/>
                </a:solidFill>
                <a:latin typeface="Arial Rounded MT Bold" panose="020F0704030504030204" pitchFamily="34" charset="0"/>
                <a:cs typeface="Vilna" pitchFamily="2" charset="-79"/>
              </a:rPr>
              <a:t>Don't count past iniquities </a:t>
            </a:r>
            <a:r>
              <a:rPr lang="en-US" altLang="en-US" sz="4000" dirty="0">
                <a:latin typeface="Arial Rounded MT Bold" panose="020F0704030504030204" pitchFamily="34" charset="0"/>
                <a:cs typeface="Vilna" pitchFamily="2" charset="-79"/>
              </a:rPr>
              <a:t>against us, but let your compassion come quickly to meet us, for we have been brought very low.</a:t>
            </a:r>
          </a:p>
          <a:p>
            <a:pPr algn="l">
              <a:spcBef>
                <a:spcPct val="0"/>
              </a:spcBef>
            </a:pPr>
            <a:endParaRPr lang="en-US" altLang="en-US" sz="4000" baseline="30000" dirty="0">
              <a:latin typeface="Arial Rounded MT Bold" panose="020F0704030504030204" pitchFamily="34" charset="0"/>
              <a:cs typeface="Vilna" pitchFamily="2" charset="-79"/>
            </a:endParaRPr>
          </a:p>
          <a:p>
            <a:pPr algn="l">
              <a:spcBef>
                <a:spcPct val="0"/>
              </a:spcBef>
            </a:pPr>
            <a:r>
              <a:rPr lang="en-US" altLang="en-US" sz="4000" baseline="30000" dirty="0">
                <a:latin typeface="Arial Rounded MT Bold" panose="020F0704030504030204" pitchFamily="34" charset="0"/>
                <a:cs typeface="Vilna" pitchFamily="2" charset="-79"/>
              </a:rPr>
              <a:t>Tehillim/Ps 90.12</a:t>
            </a:r>
            <a:r>
              <a:rPr lang="en-US" altLang="en-US" sz="4000" dirty="0">
                <a:latin typeface="Arial Rounded MT Bold" panose="020F0704030504030204" pitchFamily="34" charset="0"/>
                <a:cs typeface="Vilna" pitchFamily="2" charset="-79"/>
              </a:rPr>
              <a:t>  So teach us </a:t>
            </a:r>
            <a:r>
              <a:rPr lang="en-US" altLang="en-US" sz="4000" dirty="0">
                <a:solidFill>
                  <a:srgbClr val="FFFF66"/>
                </a:solidFill>
                <a:latin typeface="Arial Rounded MT Bold" panose="020F0704030504030204" pitchFamily="34" charset="0"/>
                <a:cs typeface="Vilna" pitchFamily="2" charset="-79"/>
              </a:rPr>
              <a:t>to count our days, so that we will become wise.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4876800" cy="4648200"/>
          </a:xfrm>
        </p:spPr>
        <p:txBody>
          <a:bodyPr/>
          <a:lstStyle/>
          <a:p>
            <a:pPr algn="l">
              <a:lnSpc>
                <a:spcPct val="90000"/>
              </a:lnSpc>
            </a:pPr>
            <a:endParaRPr lang="en-US" altLang="en-US" sz="4000" dirty="0"/>
          </a:p>
          <a:p>
            <a:pPr algn="l">
              <a:lnSpc>
                <a:spcPct val="90000"/>
              </a:lnSpc>
            </a:pPr>
            <a:endParaRPr lang="en-US" altLang="en-US" sz="4000" dirty="0"/>
          </a:p>
          <a:p>
            <a:pPr algn="l">
              <a:lnSpc>
                <a:spcPct val="90000"/>
              </a:lnSpc>
            </a:pPr>
            <a:r>
              <a:rPr lang="en-US" altLang="en-US" sz="4000" dirty="0"/>
              <a:t>David Zinn, Ann Arbor, MI </a:t>
            </a:r>
          </a:p>
        </p:txBody>
      </p:sp>
      <p:pic>
        <p:nvPicPr>
          <p:cNvPr id="3" name="Picture 2">
            <a:extLst>
              <a:ext uri="{FF2B5EF4-FFF2-40B4-BE49-F238E27FC236}">
                <a16:creationId xmlns:a16="http://schemas.microsoft.com/office/drawing/2014/main" id="{FAEC5D12-5AF6-B929-3640-F0EE79E82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0"/>
            <a:ext cx="3855697" cy="5143500"/>
          </a:xfrm>
          <a:prstGeom prst="rect">
            <a:avLst/>
          </a:prstGeom>
        </p:spPr>
      </p:pic>
    </p:spTree>
    <p:extLst>
      <p:ext uri="{BB962C8B-B14F-4D97-AF65-F5344CB8AC3E}">
        <p14:creationId xmlns:p14="http://schemas.microsoft.com/office/powerpoint/2010/main" val="1249893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173038" indent="-173038" algn="l">
              <a:spcBef>
                <a:spcPct val="0"/>
              </a:spcBef>
              <a:buFont typeface="Arial" panose="020B0604020202020204" pitchFamily="34" charset="0"/>
              <a:buChar char="•"/>
            </a:pPr>
            <a:r>
              <a:rPr lang="en-US" altLang="en-US" sz="4000" baseline="30000" dirty="0">
                <a:latin typeface="Arial Rounded MT Bold" panose="020F0704030504030204" pitchFamily="34" charset="0"/>
                <a:cs typeface="Vilna" pitchFamily="2" charset="-79"/>
              </a:rPr>
              <a:t>T’hillim/Ps22.17-18</a:t>
            </a:r>
            <a:r>
              <a:rPr lang="en-US" altLang="en-US" sz="4000" dirty="0">
                <a:latin typeface="Arial Rounded MT Bold" panose="020F0704030504030204" pitchFamily="34" charset="0"/>
                <a:cs typeface="Vilna" pitchFamily="2" charset="-79"/>
              </a:rPr>
              <a:t>  I can </a:t>
            </a:r>
            <a:r>
              <a:rPr lang="en-US" altLang="en-US" sz="4000" dirty="0">
                <a:solidFill>
                  <a:srgbClr val="FFFF66"/>
                </a:solidFill>
                <a:latin typeface="Arial Rounded MT Bold" panose="020F0704030504030204" pitchFamily="34" charset="0"/>
                <a:cs typeface="Vilna" pitchFamily="2" charset="-79"/>
              </a:rPr>
              <a:t>count every one of my bones</a:t>
            </a:r>
            <a:r>
              <a:rPr lang="en-US" altLang="en-US" sz="4000" dirty="0">
                <a:latin typeface="Arial Rounded MT Bold" panose="020F0704030504030204" pitchFamily="34" charset="0"/>
                <a:cs typeface="Vilna" pitchFamily="2" charset="-79"/>
              </a:rPr>
              <a:t>, while they gaze at me and gloat. They divide my garments among themselves; for my clothing they throw dice. </a:t>
            </a:r>
          </a:p>
          <a:p>
            <a:pPr algn="l">
              <a:spcBef>
                <a:spcPct val="0"/>
              </a:spcBef>
            </a:pPr>
            <a:endParaRPr lang="en-US" altLang="en-US" sz="1400" dirty="0">
              <a:latin typeface="Arial Rounded MT Bold" panose="020F0704030504030204" pitchFamily="34" charset="0"/>
              <a:cs typeface="Vilna" pitchFamily="2" charset="-79"/>
            </a:endParaRPr>
          </a:p>
          <a:p>
            <a:pPr marL="173038" indent="-173038" algn="l">
              <a:spcBef>
                <a:spcPct val="0"/>
              </a:spcBef>
              <a:buFont typeface="Arial" panose="020B0604020202020204" pitchFamily="34" charset="0"/>
              <a:buChar char="•"/>
            </a:pPr>
            <a:r>
              <a:rPr lang="en-US" altLang="en-US" sz="4000" dirty="0">
                <a:latin typeface="Arial Rounded MT Bold" panose="020F0704030504030204" pitchFamily="34" charset="0"/>
                <a:cs typeface="Vilna" pitchFamily="2" charset="-79"/>
              </a:rPr>
              <a:t>A prophetic picture of </a:t>
            </a:r>
            <a:r>
              <a:rPr lang="en-US" altLang="en-US" sz="4000" dirty="0" err="1">
                <a:latin typeface="Arial Rounded MT Bold" panose="020F0704030504030204" pitchFamily="34" charset="0"/>
                <a:cs typeface="Vilna" pitchFamily="2" charset="-79"/>
              </a:rPr>
              <a:t>Yeshua’s</a:t>
            </a:r>
            <a:r>
              <a:rPr lang="en-US" altLang="en-US" sz="4000" dirty="0">
                <a:latin typeface="Arial Rounded MT Bold" panose="020F0704030504030204" pitchFamily="34" charset="0"/>
                <a:cs typeface="Vilna" pitchFamily="2" charset="-79"/>
              </a:rPr>
              <a:t> death by the execution stake.</a:t>
            </a:r>
          </a:p>
        </p:txBody>
      </p:sp>
    </p:spTree>
    <p:extLst>
      <p:ext uri="{BB962C8B-B14F-4D97-AF65-F5344CB8AC3E}">
        <p14:creationId xmlns:p14="http://schemas.microsoft.com/office/powerpoint/2010/main" val="777276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err="1"/>
              <a:t>Yn</a:t>
            </a:r>
            <a:r>
              <a:rPr lang="en-US" altLang="en-US" sz="4000" baseline="30000" dirty="0"/>
              <a:t> 21.10-11</a:t>
            </a:r>
            <a:r>
              <a:rPr lang="en-US" altLang="en-US" sz="4000" dirty="0"/>
              <a:t>Yeshua said to them, “Bring some of the fish you have just caught.” </a:t>
            </a:r>
            <a:r>
              <a:rPr lang="en-US" altLang="en-US" sz="4000" dirty="0" err="1"/>
              <a:t>Shim‘on</a:t>
            </a:r>
            <a:r>
              <a:rPr lang="en-US" altLang="en-US" sz="4000" dirty="0"/>
              <a:t> </a:t>
            </a:r>
            <a:r>
              <a:rPr lang="en-US" altLang="en-US" sz="4000" dirty="0" err="1"/>
              <a:t>Kefa</a:t>
            </a:r>
            <a:r>
              <a:rPr lang="en-US" altLang="en-US" sz="4000" dirty="0"/>
              <a:t> went up and dragged the net ashore. It was full of fish, </a:t>
            </a:r>
            <a:r>
              <a:rPr lang="en-US" altLang="en-US" sz="4000" u="sng" dirty="0">
                <a:solidFill>
                  <a:srgbClr val="FFFF66"/>
                </a:solidFill>
              </a:rPr>
              <a:t>153 of them.</a:t>
            </a:r>
          </a:p>
          <a:p>
            <a:pPr algn="l">
              <a:lnSpc>
                <a:spcPct val="90000"/>
              </a:lnSpc>
            </a:pPr>
            <a:endParaRPr lang="en-US" altLang="en-US" sz="4000" u="sng" dirty="0">
              <a:solidFill>
                <a:srgbClr val="FFFF66"/>
              </a:solidFill>
            </a:endParaRPr>
          </a:p>
          <a:p>
            <a:pPr algn="l">
              <a:lnSpc>
                <a:spcPct val="90000"/>
              </a:lnSpc>
            </a:pPr>
            <a:r>
              <a:rPr lang="en-US" altLang="en-US" sz="4000" dirty="0"/>
              <a:t>How did he know, so fast?</a:t>
            </a:r>
          </a:p>
          <a:p>
            <a:pPr algn="l">
              <a:lnSpc>
                <a:spcPct val="90000"/>
              </a:lnSpc>
            </a:pPr>
            <a:r>
              <a:rPr lang="en-US" altLang="en-US" sz="4000" dirty="0"/>
              <a:t>You count the things you value.</a:t>
            </a:r>
          </a:p>
        </p:txBody>
      </p:sp>
    </p:spTree>
    <p:extLst>
      <p:ext uri="{BB962C8B-B14F-4D97-AF65-F5344CB8AC3E}">
        <p14:creationId xmlns:p14="http://schemas.microsoft.com/office/powerpoint/2010/main" val="2918408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a:extLst>
              <a:ext uri="{FF2B5EF4-FFF2-40B4-BE49-F238E27FC236}">
                <a16:creationId xmlns:a16="http://schemas.microsoft.com/office/drawing/2014/main" id="{61614C9B-AF68-3025-2522-AA567A98A4BA}"/>
              </a:ext>
            </a:extLst>
          </p:cNvPr>
          <p:cNvSpPr>
            <a:spLocks noGrp="1" noChangeArrowheads="1"/>
          </p:cNvSpPr>
          <p:nvPr>
            <p:ph type="subTitle" idx="1"/>
          </p:nvPr>
        </p:nvSpPr>
        <p:spPr>
          <a:xfrm>
            <a:off x="381000" y="209550"/>
            <a:ext cx="8382000" cy="4724400"/>
          </a:xfrm>
        </p:spPr>
        <p:txBody>
          <a:bodyPr>
            <a:normAutofit lnSpcReduction="10000"/>
          </a:bodyPr>
          <a:lstStyle/>
          <a:p>
            <a:pPr algn="l">
              <a:spcBef>
                <a:spcPct val="0"/>
              </a:spcBef>
            </a:pPr>
            <a:r>
              <a:rPr lang="en-US" altLang="en-US" sz="3600" baseline="30000" dirty="0">
                <a:latin typeface="Arial Rounded MT Bold" panose="020F0704030504030204" pitchFamily="34" charset="0"/>
                <a:cs typeface="Vilna" pitchFamily="2" charset="-79"/>
              </a:rPr>
              <a:t>1 Cor. 4.4-5</a:t>
            </a:r>
            <a:r>
              <a:rPr lang="en-US" altLang="en-US" sz="3600" dirty="0">
                <a:latin typeface="Arial Rounded MT Bold" panose="020F0704030504030204" pitchFamily="34" charset="0"/>
                <a:cs typeface="Vilna" pitchFamily="2" charset="-79"/>
              </a:rPr>
              <a:t> I am not aware of anything against me, but this does not make me innocent. </a:t>
            </a:r>
            <a:r>
              <a:rPr lang="en-US" altLang="en-US" sz="3600" dirty="0">
                <a:solidFill>
                  <a:srgbClr val="FFFF66"/>
                </a:solidFill>
                <a:latin typeface="Arial Rounded MT Bold" panose="020F0704030504030204" pitchFamily="34" charset="0"/>
                <a:cs typeface="Vilna" pitchFamily="2" charset="-79"/>
              </a:rPr>
              <a:t>The one who is evaluating me is the Lord</a:t>
            </a:r>
            <a:r>
              <a:rPr lang="en-US" altLang="en-US" sz="3600" dirty="0">
                <a:latin typeface="Arial Rounded MT Bold" panose="020F0704030504030204" pitchFamily="34" charset="0"/>
                <a:cs typeface="Vilna" pitchFamily="2" charset="-79"/>
              </a:rPr>
              <a:t>. So don't pronounce judgment prematurely, before the Lord comes; for he will bring to light what is now </a:t>
            </a:r>
            <a:r>
              <a:rPr lang="en-US" altLang="en-US" sz="3600" dirty="0">
                <a:solidFill>
                  <a:srgbClr val="FFFF66"/>
                </a:solidFill>
                <a:latin typeface="Arial Rounded MT Bold" panose="020F0704030504030204" pitchFamily="34" charset="0"/>
                <a:cs typeface="Vilna" pitchFamily="2" charset="-79"/>
              </a:rPr>
              <a:t>hidden in darkness; he will expose the motives of people's hearts</a:t>
            </a:r>
            <a:r>
              <a:rPr lang="en-US" altLang="en-US" sz="3600" dirty="0">
                <a:latin typeface="Arial Rounded MT Bold" panose="020F0704030504030204" pitchFamily="34" charset="0"/>
                <a:cs typeface="Vilna" pitchFamily="2" charset="-79"/>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F0C73456-77BA-F66B-3097-6BADC3C7C6FB}"/>
              </a:ext>
            </a:extLst>
          </p:cNvPr>
          <p:cNvSpPr>
            <a:spLocks noGrp="1" noChangeArrowheads="1"/>
          </p:cNvSpPr>
          <p:nvPr>
            <p:ph type="subTitle" idx="1"/>
          </p:nvPr>
        </p:nvSpPr>
        <p:spPr>
          <a:xfrm>
            <a:off x="381000" y="209550"/>
            <a:ext cx="8458200" cy="4800600"/>
          </a:xfrm>
        </p:spPr>
        <p:txBody>
          <a:bodyPr>
            <a:normAutofit/>
          </a:bodyPr>
          <a:lstStyle/>
          <a:p>
            <a:pPr algn="l">
              <a:lnSpc>
                <a:spcPct val="90000"/>
              </a:lnSpc>
              <a:spcBef>
                <a:spcPct val="0"/>
              </a:spcBef>
            </a:pPr>
            <a:r>
              <a:rPr lang="en-US" altLang="en-US" sz="3000" baseline="30000" dirty="0">
                <a:solidFill>
                  <a:schemeClr val="bg1"/>
                </a:solidFill>
                <a:latin typeface="Arial Rounded MT Bold" panose="020F0704030504030204" pitchFamily="34" charset="0"/>
                <a:cs typeface="Times New Roman" panose="02020603050405020304" pitchFamily="18" charset="0"/>
              </a:rPr>
              <a:t>Acts 2.1</a:t>
            </a:r>
            <a:r>
              <a:rPr lang="en-US" altLang="en-US" sz="3000" dirty="0">
                <a:solidFill>
                  <a:schemeClr val="bg1"/>
                </a:solidFill>
                <a:latin typeface="Arial Rounded MT Bold" panose="020F0704030504030204" pitchFamily="34" charset="0"/>
                <a:cs typeface="Times New Roman" panose="02020603050405020304" pitchFamily="18" charset="0"/>
              </a:rPr>
              <a:t> </a:t>
            </a:r>
            <a:r>
              <a:rPr lang="en-US" altLang="en-US" sz="3600" dirty="0">
                <a:solidFill>
                  <a:schemeClr val="bg1"/>
                </a:solidFill>
                <a:latin typeface="Arial Rounded MT Bold" panose="020F0704030504030204" pitchFamily="34" charset="0"/>
                <a:cs typeface="Times New Roman" panose="02020603050405020304" pitchFamily="18" charset="0"/>
              </a:rPr>
              <a:t>When the Day of Shavuot had </a:t>
            </a:r>
            <a:r>
              <a:rPr lang="en-US" altLang="en-US" sz="3600" dirty="0">
                <a:solidFill>
                  <a:srgbClr val="FFFF66"/>
                </a:solidFill>
                <a:latin typeface="Arial Rounded MT Bold" panose="020F0704030504030204" pitchFamily="34" charset="0"/>
                <a:cs typeface="Times New Roman" panose="02020603050405020304" pitchFamily="18" charset="0"/>
              </a:rPr>
              <a:t>fully come </a:t>
            </a:r>
            <a:r>
              <a:rPr lang="el-GR" altLang="en-US" sz="4000" b="1" dirty="0">
                <a:solidFill>
                  <a:schemeClr val="bg1"/>
                </a:solidFill>
                <a:latin typeface="Times New Roman" panose="02020603050405020304" pitchFamily="18" charset="0"/>
                <a:cs typeface="Times New Roman" panose="02020603050405020304" pitchFamily="18" charset="0"/>
              </a:rPr>
              <a:t>συμπλεροο</a:t>
            </a:r>
            <a:r>
              <a:rPr lang="en-US" altLang="en-US" sz="4000" b="1" dirty="0">
                <a:solidFill>
                  <a:schemeClr val="bg1"/>
                </a:solidFill>
                <a:latin typeface="Times New Roman" panose="02020603050405020304" pitchFamily="18" charset="0"/>
                <a:cs typeface="Times New Roman" panose="02020603050405020304" pitchFamily="18" charset="0"/>
              </a:rPr>
              <a:t> </a:t>
            </a:r>
          </a:p>
          <a:p>
            <a:pPr algn="l">
              <a:lnSpc>
                <a:spcPct val="90000"/>
              </a:lnSpc>
              <a:spcBef>
                <a:spcPct val="0"/>
              </a:spcBef>
            </a:pPr>
            <a:r>
              <a:rPr lang="en-US" altLang="en-US" sz="3600" dirty="0" err="1">
                <a:solidFill>
                  <a:schemeClr val="bg1"/>
                </a:solidFill>
                <a:latin typeface="Arial Rounded MT Bold" panose="020F0704030504030204" pitchFamily="34" charset="0"/>
                <a:cs typeface="Vilna" pitchFamily="2" charset="-79"/>
              </a:rPr>
              <a:t>soom</a:t>
            </a:r>
            <a:r>
              <a:rPr lang="en-US" altLang="en-US" sz="3600" dirty="0">
                <a:solidFill>
                  <a:schemeClr val="bg1"/>
                </a:solidFill>
                <a:latin typeface="Arial Rounded MT Bold" panose="020F0704030504030204" pitchFamily="34" charset="0"/>
                <a:cs typeface="Vilna" pitchFamily="2" charset="-79"/>
              </a:rPr>
              <a:t>-play-</a:t>
            </a:r>
            <a:r>
              <a:rPr lang="en-US" altLang="en-US" sz="3600" dirty="0" err="1">
                <a:solidFill>
                  <a:schemeClr val="bg1"/>
                </a:solidFill>
                <a:latin typeface="Arial Rounded MT Bold" panose="020F0704030504030204" pitchFamily="34" charset="0"/>
                <a:cs typeface="Vilna" pitchFamily="2" charset="-79"/>
              </a:rPr>
              <a:t>ro</a:t>
            </a:r>
            <a:r>
              <a:rPr lang="en-US" altLang="en-US" sz="3600" dirty="0">
                <a:solidFill>
                  <a:schemeClr val="bg1"/>
                </a:solidFill>
                <a:latin typeface="Arial Rounded MT Bold" panose="020F0704030504030204" pitchFamily="34" charset="0"/>
                <a:cs typeface="Vilna" pitchFamily="2" charset="-79"/>
              </a:rPr>
              <a:t>'-o</a:t>
            </a:r>
          </a:p>
          <a:p>
            <a:pPr algn="l">
              <a:lnSpc>
                <a:spcPct val="90000"/>
              </a:lnSpc>
              <a:spcBef>
                <a:spcPct val="0"/>
              </a:spcBef>
            </a:pPr>
            <a:r>
              <a:rPr lang="en-US" altLang="en-US" sz="3600" dirty="0">
                <a:solidFill>
                  <a:schemeClr val="bg1"/>
                </a:solidFill>
                <a:latin typeface="Arial Rounded MT Bold" panose="020F0704030504030204" pitchFamily="34" charset="0"/>
                <a:cs typeface="Vilna" pitchFamily="2" charset="-79"/>
              </a:rPr>
              <a:t>Definition </a:t>
            </a:r>
            <a:r>
              <a:rPr lang="el-GR" altLang="en-US" sz="4000" b="1" dirty="0">
                <a:solidFill>
                  <a:schemeClr val="bg1"/>
                </a:solidFill>
                <a:latin typeface="Times New Roman" panose="02020603050405020304" pitchFamily="18" charset="0"/>
                <a:cs typeface="Times New Roman" panose="02020603050405020304" pitchFamily="18" charset="0"/>
              </a:rPr>
              <a:t>συμπλεροο</a:t>
            </a:r>
            <a:endParaRPr lang="en-US" altLang="en-US" sz="3600" dirty="0">
              <a:solidFill>
                <a:schemeClr val="bg1"/>
              </a:solidFill>
              <a:latin typeface="Times New Roman" panose="02020603050405020304" pitchFamily="18" charset="0"/>
              <a:cs typeface="Times New Roman" panose="02020603050405020304" pitchFamily="18" charset="0"/>
            </a:endParaRPr>
          </a:p>
          <a:p>
            <a:pPr algn="l">
              <a:lnSpc>
                <a:spcPct val="90000"/>
              </a:lnSpc>
              <a:spcBef>
                <a:spcPct val="0"/>
              </a:spcBef>
              <a:buFontTx/>
              <a:buChar char="•"/>
            </a:pPr>
            <a:r>
              <a:rPr lang="en-US" altLang="en-US" sz="3600" dirty="0">
                <a:solidFill>
                  <a:schemeClr val="bg1"/>
                </a:solidFill>
                <a:latin typeface="Arial Rounded MT Bold" panose="020F0704030504030204" pitchFamily="34" charset="0"/>
                <a:cs typeface="Vilna" pitchFamily="2" charset="-79"/>
              </a:rPr>
              <a:t>to fill completely, of the hold of a ship</a:t>
            </a:r>
          </a:p>
          <a:p>
            <a:pPr algn="l">
              <a:lnSpc>
                <a:spcPct val="90000"/>
              </a:lnSpc>
              <a:spcBef>
                <a:spcPct val="0"/>
              </a:spcBef>
              <a:buFontTx/>
              <a:buChar char="•"/>
            </a:pPr>
            <a:r>
              <a:rPr lang="en-US" altLang="en-US" sz="3600" dirty="0">
                <a:solidFill>
                  <a:schemeClr val="bg1"/>
                </a:solidFill>
                <a:latin typeface="Arial Rounded MT Bold" panose="020F0704030504030204" pitchFamily="34" charset="0"/>
                <a:cs typeface="Vilna" pitchFamily="2" charset="-79"/>
              </a:rPr>
              <a:t>to complete entirely, be fulfilled: of time</a:t>
            </a:r>
          </a:p>
        </p:txBody>
      </p:sp>
    </p:spTree>
    <p:extLst>
      <p:ext uri="{BB962C8B-B14F-4D97-AF65-F5344CB8AC3E}">
        <p14:creationId xmlns:p14="http://schemas.microsoft.com/office/powerpoint/2010/main" val="538571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err="1"/>
              <a:t>Yeshua’s</a:t>
            </a:r>
            <a:r>
              <a:rPr lang="en-US" altLang="en-US" sz="4000" dirty="0"/>
              <a:t> followers were praying and counting up to Shavuot / </a:t>
            </a:r>
            <a:r>
              <a:rPr lang="en-US" altLang="en-US" sz="3200" dirty="0"/>
              <a:t>Pentecost.</a:t>
            </a:r>
          </a:p>
          <a:p>
            <a:pPr algn="l">
              <a:lnSpc>
                <a:spcPct val="90000"/>
              </a:lnSpc>
            </a:pPr>
            <a:r>
              <a:rPr lang="en-US" altLang="en-US" sz="4000" dirty="0"/>
              <a:t>The Spirit came on that day of the Shavuot wheat harvest festival.</a:t>
            </a:r>
          </a:p>
        </p:txBody>
      </p:sp>
    </p:spTree>
    <p:extLst>
      <p:ext uri="{BB962C8B-B14F-4D97-AF65-F5344CB8AC3E}">
        <p14:creationId xmlns:p14="http://schemas.microsoft.com/office/powerpoint/2010/main" val="1952779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074" name="Picture 2">
            <a:extLst>
              <a:ext uri="{FF2B5EF4-FFF2-40B4-BE49-F238E27FC236}">
                <a16:creationId xmlns:a16="http://schemas.microsoft.com/office/drawing/2014/main" id="{CFEAC602-1FD1-CC71-4843-8F58CE6E3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416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Outline</a:t>
            </a:r>
          </a:p>
          <a:p>
            <a:pPr marL="512763" indent="-512763" algn="l">
              <a:lnSpc>
                <a:spcPct val="90000"/>
              </a:lnSpc>
              <a:buFont typeface="+mj-lt"/>
              <a:buAutoNum type="arabicPeriod"/>
            </a:pPr>
            <a:r>
              <a:rPr lang="en-US" altLang="en-US" sz="4000" dirty="0"/>
              <a:t>Procedures of counting</a:t>
            </a:r>
          </a:p>
          <a:p>
            <a:pPr marL="512763" indent="-512763" algn="l">
              <a:lnSpc>
                <a:spcPct val="90000"/>
              </a:lnSpc>
              <a:buFont typeface="+mj-lt"/>
              <a:buAutoNum type="arabicPeriod"/>
            </a:pPr>
            <a:r>
              <a:rPr lang="en-US" altLang="en-US" sz="4000" dirty="0"/>
              <a:t>Importance of counting</a:t>
            </a:r>
          </a:p>
          <a:p>
            <a:pPr marL="512763" indent="-512763" algn="l">
              <a:lnSpc>
                <a:spcPct val="90000"/>
              </a:lnSpc>
              <a:buFont typeface="+mj-lt"/>
              <a:buAutoNum type="arabicPeriod"/>
            </a:pPr>
            <a:r>
              <a:rPr lang="en-US" altLang="en-US" sz="4000" u="sng" dirty="0">
                <a:solidFill>
                  <a:srgbClr val="FFFF66"/>
                </a:solidFill>
              </a:rPr>
              <a:t>Hazards during this counting</a:t>
            </a:r>
          </a:p>
          <a:p>
            <a:pPr marL="512763" indent="-512763" algn="l">
              <a:lnSpc>
                <a:spcPct val="90000"/>
              </a:lnSpc>
              <a:buFont typeface="+mj-lt"/>
              <a:buAutoNum type="arabicPeriod"/>
            </a:pPr>
            <a:r>
              <a:rPr lang="en-US" altLang="en-US" sz="4000" dirty="0"/>
              <a:t>Relief of hazards</a:t>
            </a:r>
          </a:p>
          <a:p>
            <a:pPr marL="512763" indent="-512763" algn="l">
              <a:lnSpc>
                <a:spcPct val="90000"/>
              </a:lnSpc>
              <a:buFont typeface="+mj-lt"/>
              <a:buAutoNum type="arabicPeriod"/>
            </a:pPr>
            <a:r>
              <a:rPr lang="en-US" altLang="en-US" sz="4000" dirty="0"/>
              <a:t>Augmentation of relief</a:t>
            </a:r>
          </a:p>
        </p:txBody>
      </p:sp>
    </p:spTree>
    <p:extLst>
      <p:ext uri="{BB962C8B-B14F-4D97-AF65-F5344CB8AC3E}">
        <p14:creationId xmlns:p14="http://schemas.microsoft.com/office/powerpoint/2010/main" val="3806985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361950"/>
            <a:ext cx="8534400" cy="4495800"/>
          </a:xfrm>
        </p:spPr>
        <p:txBody>
          <a:bodyPr>
            <a:normAutofit fontScale="92500" lnSpcReduction="10000"/>
          </a:bodyPr>
          <a:lstStyle/>
          <a:p>
            <a:pPr algn="l">
              <a:lnSpc>
                <a:spcPct val="90000"/>
              </a:lnSpc>
            </a:pPr>
            <a:r>
              <a:rPr lang="en-US" altLang="en-US" sz="4000" dirty="0"/>
              <a:t>In Israel, the </a:t>
            </a:r>
            <a:r>
              <a:rPr lang="en-US" altLang="en-US" sz="4000" dirty="0" err="1"/>
              <a:t>omer</a:t>
            </a:r>
            <a:r>
              <a:rPr lang="en-US" altLang="en-US" sz="4000" dirty="0"/>
              <a:t> period coincides with the final ripening period of wheat before it is harvested around Shavuot. In this period, the quality of the harvest is very sensitive, and can easily be ruined by bad weather. Thus, the </a:t>
            </a:r>
            <a:r>
              <a:rPr lang="en-US" altLang="en-US" sz="4000" dirty="0" err="1"/>
              <a:t>omer</a:t>
            </a:r>
            <a:r>
              <a:rPr lang="en-US" altLang="en-US" sz="4000" dirty="0"/>
              <a:t> period stresses human vulnerability and dependence on God.</a:t>
            </a:r>
          </a:p>
        </p:txBody>
      </p:sp>
    </p:spTree>
    <p:extLst>
      <p:ext uri="{BB962C8B-B14F-4D97-AF65-F5344CB8AC3E}">
        <p14:creationId xmlns:p14="http://schemas.microsoft.com/office/powerpoint/2010/main" val="4112052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7E85BFC0-013B-EFD3-9A71-60DE26D728AC}"/>
              </a:ext>
            </a:extLst>
          </p:cNvPr>
          <p:cNvSpPr>
            <a:spLocks noGrp="1" noChangeArrowheads="1"/>
          </p:cNvSpPr>
          <p:nvPr>
            <p:ph type="subTitle" idx="1"/>
          </p:nvPr>
        </p:nvSpPr>
        <p:spPr>
          <a:xfrm>
            <a:off x="381000" y="285750"/>
            <a:ext cx="8153400" cy="4648200"/>
          </a:xfrm>
        </p:spPr>
        <p:txBody>
          <a:bodyPr>
            <a:normAutofit/>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Risky time of year: wheat crop is maturing, in danger of frost, hail, thunderstorm, insects “white to harvest”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1 </a:t>
            </a:r>
            <a:r>
              <a:rPr lang="en-US" altLang="en-US" sz="4000" baseline="30000" dirty="0" err="1"/>
              <a:t>Smu</a:t>
            </a:r>
            <a:r>
              <a:rPr lang="en-US" altLang="en-US" sz="4000" baseline="30000" dirty="0"/>
              <a:t> 12.17-19</a:t>
            </a:r>
            <a:r>
              <a:rPr lang="en-US" altLang="en-US" sz="4000" dirty="0"/>
              <a:t> Now is </a:t>
            </a:r>
            <a:r>
              <a:rPr lang="en-US" altLang="en-US" sz="4000" dirty="0">
                <a:solidFill>
                  <a:srgbClr val="FFFF66"/>
                </a:solidFill>
              </a:rPr>
              <a:t>wheat harvest time</a:t>
            </a:r>
            <a:r>
              <a:rPr lang="en-US" altLang="en-US" sz="4000" dirty="0"/>
              <a:t>, isn’t it? I am going to call on </a:t>
            </a:r>
            <a:r>
              <a:rPr lang="en-US" altLang="en-US" sz="4000" cap="small" dirty="0"/>
              <a:t>Adoni</a:t>
            </a:r>
            <a:r>
              <a:rPr lang="en-US" altLang="en-US" sz="4000" dirty="0"/>
              <a:t> to send thunder and rain. Then you will understand and see how wicked from </a:t>
            </a:r>
            <a:r>
              <a:rPr lang="en-US" altLang="en-US" sz="4000" cap="small" dirty="0"/>
              <a:t>Adoni</a:t>
            </a:r>
            <a:r>
              <a:rPr lang="en-US" altLang="en-US" sz="4000" dirty="0"/>
              <a:t>’s viewpoint is the thing you have done in asking for a king.” </a:t>
            </a:r>
            <a:r>
              <a:rPr lang="en-US" altLang="en-US" sz="4000" dirty="0" err="1"/>
              <a:t>Sh’mu’el</a:t>
            </a:r>
            <a:r>
              <a:rPr lang="en-US" altLang="en-US" sz="4000" dirty="0"/>
              <a:t> called to </a:t>
            </a:r>
            <a:r>
              <a:rPr lang="en-US" altLang="en-US" sz="4000" cap="small" dirty="0"/>
              <a:t>Adoni</a:t>
            </a:r>
            <a:r>
              <a:rPr lang="en-US" altLang="en-US" sz="4000" dirty="0"/>
              <a:t>, </a:t>
            </a:r>
          </a:p>
        </p:txBody>
      </p:sp>
    </p:spTree>
    <p:extLst>
      <p:ext uri="{BB962C8B-B14F-4D97-AF65-F5344CB8AC3E}">
        <p14:creationId xmlns:p14="http://schemas.microsoft.com/office/powerpoint/2010/main" val="1037626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1BA4A0FC-7BBE-7104-03F9-A54572F427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1" y="0"/>
            <a:ext cx="6857999" cy="5143500"/>
          </a:xfrm>
          <a:prstGeom prst="rect">
            <a:avLst/>
          </a:prstGeom>
        </p:spPr>
      </p:pic>
    </p:spTree>
    <p:extLst>
      <p:ext uri="{BB962C8B-B14F-4D97-AF65-F5344CB8AC3E}">
        <p14:creationId xmlns:p14="http://schemas.microsoft.com/office/powerpoint/2010/main" val="1811994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1 </a:t>
            </a:r>
            <a:r>
              <a:rPr lang="en-US" altLang="en-US" sz="4000" baseline="30000" dirty="0" err="1"/>
              <a:t>Smu</a:t>
            </a:r>
            <a:r>
              <a:rPr lang="en-US" altLang="en-US" sz="4000" baseline="30000" dirty="0"/>
              <a:t> 12.17-19</a:t>
            </a:r>
            <a:r>
              <a:rPr lang="en-US" altLang="en-US" sz="4000" dirty="0"/>
              <a:t>  and </a:t>
            </a:r>
            <a:r>
              <a:rPr lang="en-US" altLang="en-US" sz="4000" cap="small" dirty="0"/>
              <a:t>Adoni</a:t>
            </a:r>
            <a:r>
              <a:rPr lang="en-US" altLang="en-US" sz="4000" dirty="0"/>
              <a:t> sent </a:t>
            </a:r>
            <a:r>
              <a:rPr lang="en-US" altLang="en-US" sz="4000" u="sng" dirty="0">
                <a:solidFill>
                  <a:srgbClr val="FFFF66"/>
                </a:solidFill>
              </a:rPr>
              <a:t>thunder and rain that day. Then all the people became very much afraid</a:t>
            </a:r>
            <a:r>
              <a:rPr lang="en-US" altLang="en-US" sz="4000" dirty="0"/>
              <a:t> of </a:t>
            </a:r>
            <a:r>
              <a:rPr lang="en-US" altLang="en-US" sz="4000" cap="small" dirty="0"/>
              <a:t>Adoni </a:t>
            </a:r>
            <a:r>
              <a:rPr lang="en-US" altLang="en-US" sz="4000" dirty="0"/>
              <a:t>and </a:t>
            </a:r>
            <a:r>
              <a:rPr lang="en-US" altLang="en-US" sz="4000" dirty="0" err="1"/>
              <a:t>Sh’mu’el</a:t>
            </a:r>
            <a:r>
              <a:rPr lang="en-US" altLang="en-US" sz="4000" dirty="0"/>
              <a:t>.  All the people said to </a:t>
            </a:r>
            <a:r>
              <a:rPr lang="en-US" altLang="en-US" sz="4000" dirty="0" err="1"/>
              <a:t>Sh’mu’el</a:t>
            </a:r>
            <a:r>
              <a:rPr lang="en-US" altLang="en-US" sz="4000" dirty="0"/>
              <a:t>, “Pray to </a:t>
            </a:r>
            <a:r>
              <a:rPr lang="en-US" altLang="en-US" sz="4000" cap="small" dirty="0"/>
              <a:t>Adoni</a:t>
            </a:r>
            <a:r>
              <a:rPr lang="en-US" altLang="en-US" sz="4000" dirty="0"/>
              <a:t> your God for your servants, so that we won’t die;</a:t>
            </a:r>
          </a:p>
        </p:txBody>
      </p:sp>
    </p:spTree>
    <p:extLst>
      <p:ext uri="{BB962C8B-B14F-4D97-AF65-F5344CB8AC3E}">
        <p14:creationId xmlns:p14="http://schemas.microsoft.com/office/powerpoint/2010/main" val="1181314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7E85BFC0-013B-EFD3-9A71-60DE26D728AC}"/>
              </a:ext>
            </a:extLst>
          </p:cNvPr>
          <p:cNvSpPr>
            <a:spLocks noGrp="1" noChangeArrowheads="1"/>
          </p:cNvSpPr>
          <p:nvPr>
            <p:ph type="subTitle" idx="1"/>
          </p:nvPr>
        </p:nvSpPr>
        <p:spPr>
          <a:xfrm>
            <a:off x="381000" y="285750"/>
            <a:ext cx="8153400" cy="4648200"/>
          </a:xfrm>
        </p:spPr>
        <p:txBody>
          <a:bodyPr>
            <a:normAutofit/>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Time of semi-mourning: disasters especially first 33 days </a:t>
            </a:r>
          </a:p>
          <a:p>
            <a:pPr algn="l">
              <a:spcBef>
                <a:spcPct val="0"/>
              </a:spcBef>
              <a:buFontTx/>
              <a:buChar char="•"/>
            </a:pPr>
            <a:r>
              <a:rPr lang="en-US" altLang="en-US" sz="4000" dirty="0">
                <a:solidFill>
                  <a:schemeClr val="bg1"/>
                </a:solidFill>
                <a:latin typeface="Arial Rounded MT Bold" panose="020F0704030504030204" pitchFamily="34" charset="0"/>
                <a:cs typeface="Vilna" pitchFamily="2" charset="-79"/>
              </a:rPr>
              <a:t>Holocaust Memorial  6 million</a:t>
            </a:r>
          </a:p>
          <a:p>
            <a:pPr algn="l">
              <a:spcBef>
                <a:spcPct val="0"/>
              </a:spcBef>
              <a:buFontTx/>
              <a:buChar char="•"/>
            </a:pPr>
            <a:r>
              <a:rPr lang="en-US" altLang="en-US" sz="4000" dirty="0">
                <a:solidFill>
                  <a:schemeClr val="bg1"/>
                </a:solidFill>
                <a:latin typeface="Arial Rounded MT Bold" panose="020F0704030504030204" pitchFamily="34" charset="0"/>
                <a:cs typeface="Vilna" pitchFamily="2" charset="-79"/>
              </a:rPr>
              <a:t>Yom </a:t>
            </a:r>
            <a:r>
              <a:rPr lang="en-US" altLang="en-US" sz="4000" dirty="0" err="1">
                <a:solidFill>
                  <a:schemeClr val="bg1"/>
                </a:solidFill>
                <a:latin typeface="Arial Rounded MT Bold" panose="020F0704030504030204" pitchFamily="34" charset="0"/>
                <a:cs typeface="Vilna" pitchFamily="2" charset="-79"/>
              </a:rPr>
              <a:t>HaZikaron</a:t>
            </a:r>
            <a:r>
              <a:rPr lang="en-US" altLang="en-US" sz="4000" dirty="0">
                <a:solidFill>
                  <a:schemeClr val="bg1"/>
                </a:solidFill>
                <a:latin typeface="Arial Rounded MT Bold" panose="020F0704030504030204" pitchFamily="34" charset="0"/>
                <a:cs typeface="Vilna" pitchFamily="2" charset="-79"/>
              </a:rPr>
              <a:t>  Israeli War dead</a:t>
            </a:r>
          </a:p>
        </p:txBody>
      </p:sp>
    </p:spTree>
    <p:extLst>
      <p:ext uri="{BB962C8B-B14F-4D97-AF65-F5344CB8AC3E}">
        <p14:creationId xmlns:p14="http://schemas.microsoft.com/office/powerpoint/2010/main" val="3073592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Rabbi </a:t>
            </a:r>
            <a:r>
              <a:rPr lang="en-US" altLang="en-US" sz="4000" dirty="0" err="1"/>
              <a:t>Akiva</a:t>
            </a:r>
            <a:r>
              <a:rPr lang="en-US" altLang="en-US" sz="4000" dirty="0"/>
              <a:t>, one of the greatest Sages of the Mishnah (the oral Torah) lived in approximately 50-135 CE. In the weeks between Passover and Shavuot, his 24,000 disciples died tragically. Because of this, the mourning practices that one would observe after the death of a family member are also observed during the Omer. </a:t>
            </a:r>
          </a:p>
        </p:txBody>
      </p:sp>
    </p:spTree>
    <p:extLst>
      <p:ext uri="{BB962C8B-B14F-4D97-AF65-F5344CB8AC3E}">
        <p14:creationId xmlns:p14="http://schemas.microsoft.com/office/powerpoint/2010/main" val="3829304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The Sephardic manuscript of </a:t>
            </a:r>
            <a:r>
              <a:rPr lang="en-US" altLang="en-US" sz="4000" dirty="0" err="1"/>
              <a:t>Iggeret</a:t>
            </a:r>
            <a:r>
              <a:rPr lang="en-US" altLang="en-US" sz="4000" dirty="0"/>
              <a:t> [letter] of Rabbi </a:t>
            </a:r>
            <a:r>
              <a:rPr lang="en-US" altLang="en-US" sz="4000" dirty="0" err="1"/>
              <a:t>Sherira</a:t>
            </a:r>
            <a:r>
              <a:rPr lang="en-US" altLang="en-US" sz="4000" dirty="0"/>
              <a:t> Gaon describes them as dying due to "persecution" (</a:t>
            </a:r>
            <a:r>
              <a:rPr lang="en-US" altLang="en-US" sz="4000" dirty="0" err="1"/>
              <a:t>shmad</a:t>
            </a:r>
            <a:r>
              <a:rPr lang="en-US" altLang="en-US" sz="4000" dirty="0"/>
              <a:t>), and based on this some modern scholars have suggested that they died in the Bar </a:t>
            </a:r>
            <a:r>
              <a:rPr lang="en-US" altLang="en-US" sz="4000" dirty="0" err="1"/>
              <a:t>Kokhba</a:t>
            </a:r>
            <a:r>
              <a:rPr lang="en-US" altLang="en-US" sz="4000" dirty="0"/>
              <a:t> revolt, as military heroes.  Later Zionist view.</a:t>
            </a:r>
          </a:p>
        </p:txBody>
      </p:sp>
    </p:spTree>
    <p:extLst>
      <p:ext uri="{BB962C8B-B14F-4D97-AF65-F5344CB8AC3E}">
        <p14:creationId xmlns:p14="http://schemas.microsoft.com/office/powerpoint/2010/main" val="1615688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Among the Orthodox marriages and wedding celebrations are prohibited, as well as cutting one’s hair, listening to instrumental music and purchasing and wearing new clothes or accessories. </a:t>
            </a:r>
          </a:p>
          <a:p>
            <a:pPr algn="l">
              <a:lnSpc>
                <a:spcPct val="90000"/>
              </a:lnSpc>
            </a:pPr>
            <a:r>
              <a:rPr lang="en-US" altLang="en-US" sz="4000" dirty="0"/>
              <a:t>[We don’t follow this, but FYI.]</a:t>
            </a:r>
          </a:p>
        </p:txBody>
      </p:sp>
    </p:spTree>
    <p:extLst>
      <p:ext uri="{BB962C8B-B14F-4D97-AF65-F5344CB8AC3E}">
        <p14:creationId xmlns:p14="http://schemas.microsoft.com/office/powerpoint/2010/main" val="25221881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Traditionally, the mourning is in memory of the death of Rabbi </a:t>
            </a:r>
            <a:r>
              <a:rPr lang="en-US" altLang="en-US" sz="4000" dirty="0" err="1"/>
              <a:t>Akiva's</a:t>
            </a:r>
            <a:r>
              <a:rPr lang="en-US" altLang="en-US" sz="4000" dirty="0"/>
              <a:t> 24,000 students, as described in the Talmud. (According to the Talmud they died in a "plague" as punishment for not honoring one another properly. </a:t>
            </a:r>
          </a:p>
        </p:txBody>
      </p:sp>
    </p:spTree>
    <p:extLst>
      <p:ext uri="{BB962C8B-B14F-4D97-AF65-F5344CB8AC3E}">
        <p14:creationId xmlns:p14="http://schemas.microsoft.com/office/powerpoint/2010/main" val="944217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a:p>
            <a:pPr algn="l">
              <a:lnSpc>
                <a:spcPct val="90000"/>
              </a:lnSpc>
            </a:pPr>
            <a:endParaRPr lang="en-US" altLang="en-US" sz="4000" dirty="0"/>
          </a:p>
          <a:p>
            <a:pPr>
              <a:lnSpc>
                <a:spcPct val="90000"/>
              </a:lnSpc>
            </a:pPr>
            <a:r>
              <a:rPr lang="en-US" altLang="en-US" sz="4000" dirty="0"/>
              <a:t>Are we in a risky time, as we count our way to Shavuot?</a:t>
            </a:r>
          </a:p>
        </p:txBody>
      </p:sp>
    </p:spTree>
    <p:extLst>
      <p:ext uri="{BB962C8B-B14F-4D97-AF65-F5344CB8AC3E}">
        <p14:creationId xmlns:p14="http://schemas.microsoft.com/office/powerpoint/2010/main" val="1188252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2630D33A-BBD1-5591-A067-C7A6677D5E71}"/>
              </a:ext>
            </a:extLst>
          </p:cNvPr>
          <p:cNvPicPr>
            <a:picLocks noChangeAspect="1"/>
          </p:cNvPicPr>
          <p:nvPr/>
        </p:nvPicPr>
        <p:blipFill>
          <a:blip r:embed="rId3"/>
          <a:stretch>
            <a:fillRect/>
          </a:stretch>
        </p:blipFill>
        <p:spPr>
          <a:xfrm>
            <a:off x="1530487" y="0"/>
            <a:ext cx="6083025" cy="5143500"/>
          </a:xfrm>
          <a:prstGeom prst="rect">
            <a:avLst/>
          </a:prstGeom>
        </p:spPr>
      </p:pic>
    </p:spTree>
    <p:extLst>
      <p:ext uri="{BB962C8B-B14F-4D97-AF65-F5344CB8AC3E}">
        <p14:creationId xmlns:p14="http://schemas.microsoft.com/office/powerpoint/2010/main" val="6920525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68A1A31B-5010-58C8-9AE1-7E7288A16493}"/>
              </a:ext>
            </a:extLst>
          </p:cNvPr>
          <p:cNvPicPr>
            <a:picLocks noChangeAspect="1"/>
          </p:cNvPicPr>
          <p:nvPr/>
        </p:nvPicPr>
        <p:blipFill>
          <a:blip r:embed="rId3"/>
          <a:stretch>
            <a:fillRect/>
          </a:stretch>
        </p:blipFill>
        <p:spPr>
          <a:xfrm>
            <a:off x="457200" y="-27457"/>
            <a:ext cx="8229599" cy="5198413"/>
          </a:xfrm>
          <a:prstGeom prst="rect">
            <a:avLst/>
          </a:prstGeom>
        </p:spPr>
      </p:pic>
      <p:sp>
        <p:nvSpPr>
          <p:cNvPr id="4" name="TextBox 3">
            <a:extLst>
              <a:ext uri="{FF2B5EF4-FFF2-40B4-BE49-F238E27FC236}">
                <a16:creationId xmlns:a16="http://schemas.microsoft.com/office/drawing/2014/main" id="{0ABD385C-4B39-92F4-9CDC-81F2B223A879}"/>
              </a:ext>
            </a:extLst>
          </p:cNvPr>
          <p:cNvSpPr txBox="1"/>
          <p:nvPr/>
        </p:nvSpPr>
        <p:spPr>
          <a:xfrm>
            <a:off x="821552" y="1123950"/>
            <a:ext cx="4256037" cy="707886"/>
          </a:xfrm>
          <a:prstGeom prst="rect">
            <a:avLst/>
          </a:prstGeom>
          <a:noFill/>
        </p:spPr>
        <p:txBody>
          <a:bodyPr wrap="none" rtlCol="0">
            <a:spAutoFit/>
          </a:bodyPr>
          <a:lstStyle/>
          <a:p>
            <a:pPr algn="l"/>
            <a:r>
              <a:rPr lang="en-US" dirty="0"/>
              <a:t>Months before…</a:t>
            </a:r>
          </a:p>
        </p:txBody>
      </p:sp>
      <p:pic>
        <p:nvPicPr>
          <p:cNvPr id="7" name="Picture 6">
            <a:extLst>
              <a:ext uri="{FF2B5EF4-FFF2-40B4-BE49-F238E27FC236}">
                <a16:creationId xmlns:a16="http://schemas.microsoft.com/office/drawing/2014/main" id="{66BC1B44-AB0E-4CDA-4692-1F5C0943C110}"/>
              </a:ext>
            </a:extLst>
          </p:cNvPr>
          <p:cNvPicPr>
            <a:picLocks noChangeAspect="1"/>
          </p:cNvPicPr>
          <p:nvPr/>
        </p:nvPicPr>
        <p:blipFill>
          <a:blip r:embed="rId4"/>
          <a:stretch>
            <a:fillRect/>
          </a:stretch>
        </p:blipFill>
        <p:spPr>
          <a:xfrm>
            <a:off x="821552" y="4006652"/>
            <a:ext cx="5382376" cy="847843"/>
          </a:xfrm>
          <a:prstGeom prst="rect">
            <a:avLst/>
          </a:prstGeom>
        </p:spPr>
      </p:pic>
    </p:spTree>
    <p:extLst>
      <p:ext uri="{BB962C8B-B14F-4D97-AF65-F5344CB8AC3E}">
        <p14:creationId xmlns:p14="http://schemas.microsoft.com/office/powerpoint/2010/main" val="38808830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he-IL" altLang="en-US" sz="4000" b="1" dirty="0">
                <a:latin typeface="David" panose="020E0502060401010101" pitchFamily="34" charset="-79"/>
                <a:cs typeface="David" panose="020E0502060401010101" pitchFamily="34" charset="-79"/>
              </a:rPr>
              <a:t>שֵׁדים</a:t>
            </a:r>
          </a:p>
          <a:p>
            <a:pPr algn="l">
              <a:lnSpc>
                <a:spcPct val="90000"/>
              </a:lnSpc>
            </a:pPr>
            <a:endParaRPr lang="he-IL" altLang="en-US" sz="4000" b="1" dirty="0">
              <a:latin typeface="David" panose="020E0502060401010101" pitchFamily="34" charset="-79"/>
              <a:cs typeface="David" panose="020E0502060401010101" pitchFamily="34" charset="-79"/>
            </a:endParaRPr>
          </a:p>
          <a:p>
            <a:pPr algn="l">
              <a:lnSpc>
                <a:spcPct val="90000"/>
              </a:lnSpc>
            </a:pPr>
            <a:r>
              <a:rPr lang="en-US" altLang="en-US" sz="4000" dirty="0">
                <a:cs typeface="David" panose="020E0502060401010101" pitchFamily="34" charset="-79"/>
              </a:rPr>
              <a:t>They tend to move the individual they possess from their nature or purpose.  Gender, humanity.  Bots. [Yuval </a:t>
            </a:r>
            <a:r>
              <a:rPr lang="en-US" altLang="en-US" sz="4000" dirty="0" err="1">
                <a:cs typeface="David" panose="020E0502060401010101" pitchFamily="34" charset="-79"/>
              </a:rPr>
              <a:t>Harrari</a:t>
            </a:r>
            <a:r>
              <a:rPr lang="en-US" altLang="en-US" sz="4000" dirty="0">
                <a:cs typeface="David" panose="020E0502060401010101" pitchFamily="34" charset="-79"/>
              </a:rPr>
              <a:t> and AI]</a:t>
            </a:r>
          </a:p>
          <a:p>
            <a:pPr algn="l">
              <a:lnSpc>
                <a:spcPct val="90000"/>
              </a:lnSpc>
            </a:pPr>
            <a:r>
              <a:rPr lang="he-IL" altLang="en-US" sz="4000" b="1" dirty="0">
                <a:latin typeface="David" panose="020E0502060401010101" pitchFamily="34" charset="-79"/>
                <a:cs typeface="David" panose="020E0502060401010101" pitchFamily="34" charset="-79"/>
              </a:rPr>
              <a:t>שֵׁדים</a:t>
            </a:r>
            <a:r>
              <a:rPr lang="en-US" altLang="en-US" sz="4000" b="1" dirty="0">
                <a:latin typeface="David" panose="020E0502060401010101" pitchFamily="34" charset="-79"/>
                <a:cs typeface="David" panose="020E0502060401010101" pitchFamily="34" charset="-79"/>
              </a:rPr>
              <a:t> </a:t>
            </a:r>
            <a:r>
              <a:rPr lang="en-US" altLang="en-US" sz="4000" dirty="0">
                <a:cs typeface="David" panose="020E0502060401010101" pitchFamily="34" charset="-79"/>
              </a:rPr>
              <a:t>Demons behind ancient gods.</a:t>
            </a:r>
          </a:p>
          <a:p>
            <a:pPr algn="l">
              <a:lnSpc>
                <a:spcPct val="90000"/>
              </a:lnSpc>
            </a:pPr>
            <a:endParaRPr lang="he-IL" altLang="en-US" sz="4000" dirty="0">
              <a:cs typeface="David" panose="020E0502060401010101" pitchFamily="34" charset="-79"/>
            </a:endParaRPr>
          </a:p>
          <a:p>
            <a:pPr algn="l">
              <a:lnSpc>
                <a:spcPct val="90000"/>
              </a:lnSpc>
            </a:pPr>
            <a:endParaRPr lang="he-IL" altLang="en-US" sz="4000" b="1" dirty="0">
              <a:latin typeface="David" panose="020E0502060401010101" pitchFamily="34" charset="-79"/>
              <a:cs typeface="David" panose="020E0502060401010101" pitchFamily="34" charset="-79"/>
            </a:endParaRPr>
          </a:p>
          <a:p>
            <a:pPr algn="l">
              <a:lnSpc>
                <a:spcPct val="90000"/>
              </a:lnSpc>
            </a:pPr>
            <a:endParaRPr lang="he-IL" altLang="en-US" sz="4000" b="1" dirty="0">
              <a:latin typeface="David" panose="020E0502060401010101" pitchFamily="34" charset="-79"/>
              <a:cs typeface="David" panose="020E0502060401010101" pitchFamily="34" charset="-79"/>
            </a:endParaRPr>
          </a:p>
          <a:p>
            <a:pPr algn="l">
              <a:lnSpc>
                <a:spcPct val="90000"/>
              </a:lnSpc>
            </a:pPr>
            <a:endParaRPr lang="he-IL" altLang="en-US" sz="4000" b="1" dirty="0">
              <a:latin typeface="David" panose="020E0502060401010101" pitchFamily="34" charset="-79"/>
              <a:cs typeface="David" panose="020E0502060401010101" pitchFamily="34" charset="-79"/>
            </a:endParaRPr>
          </a:p>
          <a:p>
            <a:pPr algn="l">
              <a:lnSpc>
                <a:spcPct val="90000"/>
              </a:lnSpc>
            </a:pPr>
            <a:endParaRPr lang="en-US" altLang="en-US" sz="4000" b="1" dirty="0">
              <a:latin typeface="David" panose="020E0502060401010101" pitchFamily="34" charset="-79"/>
              <a:cs typeface="David" panose="020E0502060401010101" pitchFamily="34" charset="-79"/>
            </a:endParaRPr>
          </a:p>
        </p:txBody>
      </p:sp>
      <p:pic>
        <p:nvPicPr>
          <p:cNvPr id="3" name="Picture 2">
            <a:extLst>
              <a:ext uri="{FF2B5EF4-FFF2-40B4-BE49-F238E27FC236}">
                <a16:creationId xmlns:a16="http://schemas.microsoft.com/office/drawing/2014/main" id="{71D14265-FD2A-A1BA-D2BC-94FCD3220140}"/>
              </a:ext>
            </a:extLst>
          </p:cNvPr>
          <p:cNvPicPr>
            <a:picLocks noChangeAspect="1"/>
          </p:cNvPicPr>
          <p:nvPr/>
        </p:nvPicPr>
        <p:blipFill>
          <a:blip r:embed="rId3"/>
          <a:stretch>
            <a:fillRect/>
          </a:stretch>
        </p:blipFill>
        <p:spPr>
          <a:xfrm>
            <a:off x="1683833" y="281940"/>
            <a:ext cx="7155367" cy="1159565"/>
          </a:xfrm>
          <a:prstGeom prst="rect">
            <a:avLst/>
          </a:prstGeom>
        </p:spPr>
      </p:pic>
    </p:spTree>
    <p:extLst>
      <p:ext uri="{BB962C8B-B14F-4D97-AF65-F5344CB8AC3E}">
        <p14:creationId xmlns:p14="http://schemas.microsoft.com/office/powerpoint/2010/main" val="3581685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528F88E5-5480-5942-050C-9888895C76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4151" y="0"/>
            <a:ext cx="3855697" cy="5143500"/>
          </a:xfrm>
          <a:prstGeom prst="rect">
            <a:avLst/>
          </a:prstGeom>
        </p:spPr>
      </p:pic>
    </p:spTree>
    <p:extLst>
      <p:ext uri="{BB962C8B-B14F-4D97-AF65-F5344CB8AC3E}">
        <p14:creationId xmlns:p14="http://schemas.microsoft.com/office/powerpoint/2010/main" val="3587736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Western Civilization was redeemed from these spirit in the early years of Christianity.</a:t>
            </a:r>
          </a:p>
          <a:p>
            <a:pPr algn="l">
              <a:lnSpc>
                <a:spcPct val="90000"/>
              </a:lnSpc>
            </a:pPr>
            <a:r>
              <a:rPr lang="en-US" altLang="en-US" sz="4000" dirty="0"/>
              <a:t>Mt 12</a:t>
            </a:r>
            <a:r>
              <a:rPr lang="en-US" sz="4000" b="1" i="0" baseline="30000" dirty="0">
                <a:solidFill>
                  <a:srgbClr val="000000"/>
                </a:solidFill>
                <a:effectLst/>
                <a:latin typeface="system-ui"/>
              </a:rPr>
              <a:t> </a:t>
            </a:r>
            <a:r>
              <a:rPr lang="en-US" sz="4000" b="1" i="0" baseline="30000" dirty="0">
                <a:effectLst/>
              </a:rPr>
              <a:t> </a:t>
            </a:r>
            <a:r>
              <a:rPr lang="en-US" sz="4000" b="0" i="0" dirty="0">
                <a:effectLst/>
              </a:rPr>
              <a:t>“Now when an unclean spirit goes out of a man, it passes through waterless places looking for rest and doesn’t find it. Then it says, ‘I’ll go back home where I came from.’</a:t>
            </a:r>
            <a:endParaRPr lang="en-US" altLang="en-US" sz="4000" dirty="0"/>
          </a:p>
        </p:txBody>
      </p:sp>
    </p:spTree>
    <p:extLst>
      <p:ext uri="{BB962C8B-B14F-4D97-AF65-F5344CB8AC3E}">
        <p14:creationId xmlns:p14="http://schemas.microsoft.com/office/powerpoint/2010/main" val="15173310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baseline="30000" dirty="0"/>
              <a:t>Mt 12</a:t>
            </a:r>
            <a:r>
              <a:rPr lang="en-US" sz="4000" b="1" i="0" dirty="0">
                <a:solidFill>
                  <a:srgbClr val="000000"/>
                </a:solidFill>
                <a:effectLst/>
                <a:latin typeface="system-ui"/>
              </a:rPr>
              <a:t> </a:t>
            </a:r>
            <a:r>
              <a:rPr lang="en-US" sz="4000" b="0" i="0" dirty="0">
                <a:effectLst/>
              </a:rPr>
              <a:t>And when it comes, it finds the house vacant, swept clean, and put in order. </a:t>
            </a:r>
            <a:r>
              <a:rPr lang="en-US" sz="4000" b="1" i="0" baseline="30000" dirty="0">
                <a:effectLst/>
              </a:rPr>
              <a:t> </a:t>
            </a:r>
            <a:r>
              <a:rPr lang="en-US" sz="4000" b="0" i="0" dirty="0">
                <a:effectLst/>
              </a:rPr>
              <a:t>Then it goes and brings along seven other spirits more evil than itself, and they go in and live there. And that man’s last condition becomes worse than the first. So also will it be for this evil generation.”</a:t>
            </a:r>
            <a:endParaRPr lang="en-US" altLang="en-US" sz="4000" dirty="0"/>
          </a:p>
          <a:p>
            <a:pPr algn="l">
              <a:lnSpc>
                <a:spcPct val="90000"/>
              </a:lnSpc>
            </a:pPr>
            <a:endParaRPr lang="en-US" altLang="en-US" sz="4000" dirty="0"/>
          </a:p>
        </p:txBody>
      </p:sp>
    </p:spTree>
    <p:extLst>
      <p:ext uri="{BB962C8B-B14F-4D97-AF65-F5344CB8AC3E}">
        <p14:creationId xmlns:p14="http://schemas.microsoft.com/office/powerpoint/2010/main" val="21435993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C000937C-F644-CF2D-51EF-B19407ED8D47}"/>
              </a:ext>
            </a:extLst>
          </p:cNvPr>
          <p:cNvPicPr>
            <a:picLocks noChangeAspect="1"/>
          </p:cNvPicPr>
          <p:nvPr/>
        </p:nvPicPr>
        <p:blipFill>
          <a:blip r:embed="rId3"/>
          <a:stretch>
            <a:fillRect/>
          </a:stretch>
        </p:blipFill>
        <p:spPr>
          <a:xfrm>
            <a:off x="533400" y="0"/>
            <a:ext cx="7719312" cy="5143500"/>
          </a:xfrm>
          <a:prstGeom prst="rect">
            <a:avLst/>
          </a:prstGeom>
        </p:spPr>
      </p:pic>
      <p:pic>
        <p:nvPicPr>
          <p:cNvPr id="4" name="Picture 3">
            <a:extLst>
              <a:ext uri="{FF2B5EF4-FFF2-40B4-BE49-F238E27FC236}">
                <a16:creationId xmlns:a16="http://schemas.microsoft.com/office/drawing/2014/main" id="{1EC5DE22-CFAD-CE30-FE97-4B649D61EF15}"/>
              </a:ext>
            </a:extLst>
          </p:cNvPr>
          <p:cNvPicPr>
            <a:picLocks noChangeAspect="1"/>
          </p:cNvPicPr>
          <p:nvPr/>
        </p:nvPicPr>
        <p:blipFill>
          <a:blip r:embed="rId4"/>
          <a:stretch>
            <a:fillRect/>
          </a:stretch>
        </p:blipFill>
        <p:spPr>
          <a:xfrm>
            <a:off x="2286000" y="4791314"/>
            <a:ext cx="2133600" cy="320944"/>
          </a:xfrm>
          <a:prstGeom prst="rect">
            <a:avLst/>
          </a:prstGeom>
        </p:spPr>
      </p:pic>
    </p:spTree>
    <p:extLst>
      <p:ext uri="{BB962C8B-B14F-4D97-AF65-F5344CB8AC3E}">
        <p14:creationId xmlns:p14="http://schemas.microsoft.com/office/powerpoint/2010/main" val="2872612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She possessed the month of June.</a:t>
            </a:r>
          </a:p>
          <a:p>
            <a:pPr algn="l">
              <a:lnSpc>
                <a:spcPct val="90000"/>
              </a:lnSpc>
            </a:pPr>
            <a:endParaRPr lang="en-US" altLang="en-US" sz="4000" dirty="0"/>
          </a:p>
          <a:p>
            <a:pPr algn="l">
              <a:lnSpc>
                <a:spcPct val="90000"/>
              </a:lnSpc>
            </a:pPr>
            <a:r>
              <a:rPr lang="en-US" altLang="en-US" sz="4000" dirty="0"/>
              <a:t>as women, some surgically transitioned.  Some dancing in front of the goddess with scalpels, celebrating transition.</a:t>
            </a:r>
          </a:p>
          <a:p>
            <a:pPr algn="l">
              <a:lnSpc>
                <a:spcPct val="90000"/>
              </a:lnSpc>
            </a:pPr>
            <a:endParaRPr lang="en-US" altLang="en-US" sz="4000" dirty="0"/>
          </a:p>
        </p:txBody>
      </p:sp>
      <p:pic>
        <p:nvPicPr>
          <p:cNvPr id="5" name="Picture 4">
            <a:extLst>
              <a:ext uri="{FF2B5EF4-FFF2-40B4-BE49-F238E27FC236}">
                <a16:creationId xmlns:a16="http://schemas.microsoft.com/office/drawing/2014/main" id="{813AF7BF-3090-25F8-0349-745A3DD79F47}"/>
              </a:ext>
            </a:extLst>
          </p:cNvPr>
          <p:cNvPicPr>
            <a:picLocks noChangeAspect="1"/>
          </p:cNvPicPr>
          <p:nvPr/>
        </p:nvPicPr>
        <p:blipFill>
          <a:blip r:embed="rId3"/>
          <a:stretch>
            <a:fillRect/>
          </a:stretch>
        </p:blipFill>
        <p:spPr>
          <a:xfrm>
            <a:off x="381000" y="1352550"/>
            <a:ext cx="5439534" cy="781159"/>
          </a:xfrm>
          <a:prstGeom prst="rect">
            <a:avLst/>
          </a:prstGeom>
        </p:spPr>
      </p:pic>
    </p:spTree>
    <p:extLst>
      <p:ext uri="{BB962C8B-B14F-4D97-AF65-F5344CB8AC3E}">
        <p14:creationId xmlns:p14="http://schemas.microsoft.com/office/powerpoint/2010/main" val="27887953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Transwoman Nashville shooter was one of those confused women.</a:t>
            </a:r>
          </a:p>
          <a:p>
            <a:pPr algn="l">
              <a:lnSpc>
                <a:spcPct val="90000"/>
              </a:lnSpc>
            </a:pPr>
            <a:endParaRPr lang="en-US" altLang="en-US" sz="4000" dirty="0"/>
          </a:p>
          <a:p>
            <a:pPr algn="l">
              <a:lnSpc>
                <a:spcPct val="90000"/>
              </a:lnSpc>
            </a:pPr>
            <a:endParaRPr lang="en-US" altLang="en-US" sz="4000" dirty="0"/>
          </a:p>
          <a:p>
            <a:pPr algn="l">
              <a:lnSpc>
                <a:spcPct val="90000"/>
              </a:lnSpc>
            </a:pPr>
            <a:r>
              <a:rPr lang="en-US" altLang="en-US" sz="4000" dirty="0"/>
              <a:t>Audrey Hale = the one who dwells in the hollows.</a:t>
            </a:r>
          </a:p>
          <a:p>
            <a:pPr algn="l">
              <a:lnSpc>
                <a:spcPct val="90000"/>
              </a:lnSpc>
            </a:pPr>
            <a:endParaRPr lang="en-US" altLang="en-US" sz="4000" dirty="0"/>
          </a:p>
        </p:txBody>
      </p:sp>
      <p:pic>
        <p:nvPicPr>
          <p:cNvPr id="3" name="Picture 2">
            <a:extLst>
              <a:ext uri="{FF2B5EF4-FFF2-40B4-BE49-F238E27FC236}">
                <a16:creationId xmlns:a16="http://schemas.microsoft.com/office/drawing/2014/main" id="{D32B0575-7D6A-7F92-22DB-0A555BCBC11F}"/>
              </a:ext>
            </a:extLst>
          </p:cNvPr>
          <p:cNvPicPr>
            <a:picLocks noChangeAspect="1"/>
          </p:cNvPicPr>
          <p:nvPr/>
        </p:nvPicPr>
        <p:blipFill>
          <a:blip r:embed="rId3"/>
          <a:stretch>
            <a:fillRect/>
          </a:stretch>
        </p:blipFill>
        <p:spPr>
          <a:xfrm>
            <a:off x="380999" y="1838223"/>
            <a:ext cx="8131319" cy="1038327"/>
          </a:xfrm>
          <a:prstGeom prst="rect">
            <a:avLst/>
          </a:prstGeom>
        </p:spPr>
      </p:pic>
    </p:spTree>
    <p:extLst>
      <p:ext uri="{BB962C8B-B14F-4D97-AF65-F5344CB8AC3E}">
        <p14:creationId xmlns:p14="http://schemas.microsoft.com/office/powerpoint/2010/main" val="16034614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The number of the anti-Messiah 666.</a:t>
            </a:r>
          </a:p>
          <a:p>
            <a:pPr algn="l">
              <a:lnSpc>
                <a:spcPct val="90000"/>
              </a:lnSpc>
            </a:pPr>
            <a:r>
              <a:rPr lang="en-US" altLang="en-US" sz="4000" dirty="0"/>
              <a:t>She killed 6 people.  Adults ages 60, 61, 60.  She didn’t know, but spirits did.</a:t>
            </a:r>
          </a:p>
          <a:p>
            <a:pPr algn="l">
              <a:lnSpc>
                <a:spcPct val="90000"/>
              </a:lnSpc>
            </a:pPr>
            <a:r>
              <a:rPr lang="en-US" altLang="en-US" sz="4000" dirty="0"/>
              <a:t>Three children: 9, 9, 9 inverted 6.</a:t>
            </a:r>
          </a:p>
          <a:p>
            <a:pPr algn="l">
              <a:lnSpc>
                <a:spcPct val="90000"/>
              </a:lnSpc>
            </a:pPr>
            <a:r>
              <a:rPr lang="en-US" altLang="en-US" sz="4000" dirty="0"/>
              <a:t>The demons are after the culture. After you and me.</a:t>
            </a:r>
          </a:p>
        </p:txBody>
      </p:sp>
    </p:spTree>
    <p:extLst>
      <p:ext uri="{BB962C8B-B14F-4D97-AF65-F5344CB8AC3E}">
        <p14:creationId xmlns:p14="http://schemas.microsoft.com/office/powerpoint/2010/main" val="24052355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5211674" cy="2364384"/>
          </a:xfrm>
        </p:spPr>
        <p:txBody>
          <a:bodyPr/>
          <a:lstStyle/>
          <a:p>
            <a:pPr algn="l">
              <a:lnSpc>
                <a:spcPct val="90000"/>
              </a:lnSpc>
            </a:pPr>
            <a:r>
              <a:rPr lang="en-US" altLang="en-US" sz="4000" dirty="0"/>
              <a:t> </a:t>
            </a:r>
          </a:p>
        </p:txBody>
      </p:sp>
      <p:sp>
        <p:nvSpPr>
          <p:cNvPr id="2" name="Rectangle 1">
            <a:extLst>
              <a:ext uri="{FF2B5EF4-FFF2-40B4-BE49-F238E27FC236}">
                <a16:creationId xmlns:a16="http://schemas.microsoft.com/office/drawing/2014/main" id="{A8505699-0A38-115E-4C6A-4ADBD8604D98}"/>
              </a:ext>
            </a:extLst>
          </p:cNvPr>
          <p:cNvSpPr>
            <a:spLocks noChangeArrowheads="1"/>
          </p:cNvSpPr>
          <p:nvPr/>
        </p:nvSpPr>
        <p:spPr bwMode="auto">
          <a:xfrm>
            <a:off x="34544" y="323136"/>
            <a:ext cx="6083300"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chemeClr val="bg1"/>
                </a:solidFill>
                <a:latin typeface="+mn-lt"/>
              </a:rPr>
              <a:t>Lela Gilbert, reporter for Tony Perkins</a:t>
            </a:r>
            <a:r>
              <a:rPr kumimoji="0" lang="en-US" altLang="en-US" sz="2400" b="1" i="0" strike="noStrike" cap="none" normalizeH="0" baseline="0" dirty="0">
                <a:ln>
                  <a:noFill/>
                </a:ln>
                <a:solidFill>
                  <a:schemeClr val="bg1"/>
                </a:solidFill>
                <a:effectLst/>
                <a:latin typeface="+mn-lt"/>
              </a:rPr>
              <a:t>  </a:t>
            </a:r>
            <a:r>
              <a:rPr kumimoji="0" lang="en-US" altLang="en-US" sz="2400" i="0" u="none" strike="noStrike" cap="none" normalizeH="0" baseline="0" dirty="0">
                <a:ln>
                  <a:noFill/>
                </a:ln>
                <a:solidFill>
                  <a:schemeClr val="bg1"/>
                </a:solidFill>
                <a:effectLst/>
                <a:latin typeface="+mn-lt"/>
              </a:rPr>
              <a:t>January 16, 2023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latin typeface="+mn-lt"/>
              </a:rPr>
              <a:t>Did you know that assaults, harassment, and vandalism against Jews take place in the United States </a:t>
            </a:r>
            <a:r>
              <a:rPr lang="en-US" altLang="en-US" dirty="0">
                <a:solidFill>
                  <a:schemeClr val="bg1"/>
                </a:solidFill>
                <a:latin typeface="+mn-lt"/>
              </a:rPr>
              <a:t>seven times a day</a:t>
            </a:r>
            <a:r>
              <a:rPr kumimoji="0" lang="en-US" altLang="en-US" b="0" i="0" u="none" strike="noStrike" cap="none" normalizeH="0" baseline="0" dirty="0">
                <a:ln>
                  <a:noFill/>
                </a:ln>
                <a:solidFill>
                  <a:schemeClr val="bg1"/>
                </a:solidFill>
                <a:effectLst/>
                <a:latin typeface="+mn-lt"/>
              </a:rPr>
              <a:t>? </a:t>
            </a:r>
          </a:p>
        </p:txBody>
      </p:sp>
      <p:pic>
        <p:nvPicPr>
          <p:cNvPr id="31746" name="Picture 2">
            <a:extLst>
              <a:ext uri="{FF2B5EF4-FFF2-40B4-BE49-F238E27FC236}">
                <a16:creationId xmlns:a16="http://schemas.microsoft.com/office/drawing/2014/main" id="{F48D0B40-8003-AE49-31E0-ACA01831F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5700" y="0"/>
            <a:ext cx="2908300" cy="290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542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5211674" cy="2364384"/>
          </a:xfrm>
        </p:spPr>
        <p:txBody>
          <a:bodyPr/>
          <a:lstStyle/>
          <a:p>
            <a:pPr algn="l">
              <a:lnSpc>
                <a:spcPct val="90000"/>
              </a:lnSpc>
            </a:pPr>
            <a:r>
              <a:rPr lang="en-US" altLang="en-US" sz="4000" dirty="0"/>
              <a:t> </a:t>
            </a:r>
          </a:p>
        </p:txBody>
      </p:sp>
      <p:sp>
        <p:nvSpPr>
          <p:cNvPr id="2" name="Rectangle 1">
            <a:extLst>
              <a:ext uri="{FF2B5EF4-FFF2-40B4-BE49-F238E27FC236}">
                <a16:creationId xmlns:a16="http://schemas.microsoft.com/office/drawing/2014/main" id="{A8505699-0A38-115E-4C6A-4ADBD8604D98}"/>
              </a:ext>
            </a:extLst>
          </p:cNvPr>
          <p:cNvSpPr>
            <a:spLocks noChangeArrowheads="1"/>
          </p:cNvSpPr>
          <p:nvPr/>
        </p:nvSpPr>
        <p:spPr bwMode="auto">
          <a:xfrm>
            <a:off x="304800" y="196596"/>
            <a:ext cx="8458200"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bg1"/>
                </a:solidFill>
                <a:effectLst/>
                <a:latin typeface="+mn-lt"/>
              </a:rPr>
              <a:t>Are you aware that </a:t>
            </a:r>
            <a:r>
              <a:rPr lang="en-US" altLang="en-US" sz="3600" dirty="0">
                <a:solidFill>
                  <a:srgbClr val="FFFF66"/>
                </a:solidFill>
                <a:latin typeface="+mn-lt"/>
              </a:rPr>
              <a:t>lies and distortions about religious Jews</a:t>
            </a:r>
            <a:r>
              <a:rPr kumimoji="0" lang="en-US" altLang="en-US" sz="3600" b="0" i="0" u="none" strike="noStrike" cap="none" normalizeH="0" baseline="0" dirty="0">
                <a:ln>
                  <a:noFill/>
                </a:ln>
                <a:solidFill>
                  <a:srgbClr val="FFFF66"/>
                </a:solidFill>
                <a:effectLst/>
                <a:latin typeface="+mn-lt"/>
              </a:rPr>
              <a:t> and their educational institutions</a:t>
            </a:r>
            <a:r>
              <a:rPr kumimoji="0" lang="en-US" altLang="en-US" sz="3600" b="0" i="0" u="none" strike="noStrike" cap="none" normalizeH="0" baseline="0" dirty="0">
                <a:ln>
                  <a:noFill/>
                </a:ln>
                <a:solidFill>
                  <a:schemeClr val="bg1"/>
                </a:solidFill>
                <a:effectLst/>
                <a:latin typeface="+mn-lt"/>
              </a:rPr>
              <a:t> are being published in prestigious news publications, including The New York Times? Have you heard that </a:t>
            </a:r>
            <a:r>
              <a:rPr lang="en-US" altLang="en-US" sz="3600" dirty="0">
                <a:solidFill>
                  <a:schemeClr val="bg1"/>
                </a:solidFill>
                <a:latin typeface="+mn-lt"/>
              </a:rPr>
              <a:t>Jews are targeted</a:t>
            </a:r>
            <a:r>
              <a:rPr kumimoji="0" lang="en-US" altLang="en-US" sz="3600" b="0" i="0" u="none" strike="noStrike" cap="none" normalizeH="0" baseline="0" dirty="0">
                <a:ln>
                  <a:noFill/>
                </a:ln>
                <a:solidFill>
                  <a:schemeClr val="bg1"/>
                </a:solidFill>
                <a:effectLst/>
                <a:latin typeface="+mn-lt"/>
              </a:rPr>
              <a:t> for more hate crimes in the U.S. than any other group?</a:t>
            </a:r>
          </a:p>
        </p:txBody>
      </p:sp>
    </p:spTree>
    <p:extLst>
      <p:ext uri="{BB962C8B-B14F-4D97-AF65-F5344CB8AC3E}">
        <p14:creationId xmlns:p14="http://schemas.microsoft.com/office/powerpoint/2010/main" val="2885551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descr="Turkish President Tayyip Erdogan">
            <a:extLst>
              <a:ext uri="{FF2B5EF4-FFF2-40B4-BE49-F238E27FC236}">
                <a16:creationId xmlns:a16="http://schemas.microsoft.com/office/drawing/2014/main" id="{DE68DA15-51B3-BD28-640F-728B18208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9144000" cy="50752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3F8F310-DFFB-3A5D-BE02-F39CB1248510}"/>
              </a:ext>
            </a:extLst>
          </p:cNvPr>
          <p:cNvSpPr txBox="1"/>
          <p:nvPr/>
        </p:nvSpPr>
        <p:spPr>
          <a:xfrm>
            <a:off x="4465681" y="33338"/>
            <a:ext cx="4525919" cy="1938992"/>
          </a:xfrm>
          <a:prstGeom prst="rect">
            <a:avLst/>
          </a:prstGeom>
          <a:noFill/>
        </p:spPr>
        <p:txBody>
          <a:bodyPr wrap="none" rtlCol="0">
            <a:spAutoFit/>
          </a:bodyPr>
          <a:lstStyle/>
          <a:p>
            <a:pPr algn="r"/>
            <a:r>
              <a:rPr lang="en-US" altLang="en-US" sz="4000" dirty="0"/>
              <a:t>Turkish President</a:t>
            </a:r>
          </a:p>
          <a:p>
            <a:pPr algn="r"/>
            <a:r>
              <a:rPr lang="en-US" altLang="en-US" sz="4000" dirty="0"/>
              <a:t> Recep Tayyip</a:t>
            </a:r>
          </a:p>
          <a:p>
            <a:pPr algn="r"/>
            <a:r>
              <a:rPr lang="en-US" altLang="en-US" sz="4000" dirty="0"/>
              <a:t> Erdogan</a:t>
            </a:r>
            <a:endParaRPr lang="en-US" dirty="0"/>
          </a:p>
        </p:txBody>
      </p:sp>
    </p:spTree>
    <p:extLst>
      <p:ext uri="{BB962C8B-B14F-4D97-AF65-F5344CB8AC3E}">
        <p14:creationId xmlns:p14="http://schemas.microsoft.com/office/powerpoint/2010/main" val="702679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Turkish president Recep Tayyip Erdogan told his Iranian counterpart Ebrahim </a:t>
            </a:r>
            <a:r>
              <a:rPr lang="en-US" altLang="en-US" sz="4000" dirty="0" err="1"/>
              <a:t>Raisi</a:t>
            </a:r>
            <a:r>
              <a:rPr lang="en-US" altLang="en-US" sz="4000" dirty="0"/>
              <a:t> over the phone that the "Islamic world should be united against Israel's attacks in Palestine," Turkish media reported.</a:t>
            </a:r>
          </a:p>
        </p:txBody>
      </p:sp>
    </p:spTree>
    <p:extLst>
      <p:ext uri="{BB962C8B-B14F-4D97-AF65-F5344CB8AC3E}">
        <p14:creationId xmlns:p14="http://schemas.microsoft.com/office/powerpoint/2010/main" val="3718189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D4CD91B8-1B64-6A0B-3D13-DDB105CC6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4151" y="0"/>
            <a:ext cx="3855697" cy="5143500"/>
          </a:xfrm>
          <a:prstGeom prst="rect">
            <a:avLst/>
          </a:prstGeom>
        </p:spPr>
      </p:pic>
    </p:spTree>
    <p:extLst>
      <p:ext uri="{BB962C8B-B14F-4D97-AF65-F5344CB8AC3E}">
        <p14:creationId xmlns:p14="http://schemas.microsoft.com/office/powerpoint/2010/main" val="22315212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r>
              <a:rPr lang="en-US" sz="3600" dirty="0"/>
              <a:t>UPDATE: Hostility against churches continues to grow.</a:t>
            </a:r>
          </a:p>
          <a:p>
            <a:r>
              <a:rPr lang="en-US" sz="3600" dirty="0"/>
              <a:t>2018: 50 acts of hostility</a:t>
            </a:r>
          </a:p>
          <a:p>
            <a:r>
              <a:rPr lang="en-US" sz="3600" dirty="0"/>
              <a:t>2019: 83 acts of hostility</a:t>
            </a:r>
          </a:p>
          <a:p>
            <a:r>
              <a:rPr lang="en-US" sz="3600" dirty="0"/>
              <a:t>2020: 54 acts of hostility</a:t>
            </a:r>
          </a:p>
          <a:p>
            <a:r>
              <a:rPr lang="en-US" sz="3600" dirty="0"/>
              <a:t>2021: 96 acts of hostility</a:t>
            </a:r>
          </a:p>
          <a:p>
            <a:r>
              <a:rPr lang="en-US" sz="3600" dirty="0"/>
              <a:t>2022: 191 acts of hostility</a:t>
            </a:r>
          </a:p>
          <a:p>
            <a:r>
              <a:rPr lang="en-US" sz="3600" u="sng" dirty="0">
                <a:solidFill>
                  <a:srgbClr val="FFFF66"/>
                </a:solidFill>
              </a:rPr>
              <a:t>First quarter of 2023</a:t>
            </a:r>
            <a:r>
              <a:rPr lang="en-US" sz="3600" dirty="0"/>
              <a:t>: 69 acts of hostility</a:t>
            </a:r>
          </a:p>
        </p:txBody>
      </p:sp>
    </p:spTree>
    <p:extLst>
      <p:ext uri="{BB962C8B-B14F-4D97-AF65-F5344CB8AC3E}">
        <p14:creationId xmlns:p14="http://schemas.microsoft.com/office/powerpoint/2010/main" val="15211723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074" name="Picture 2">
            <a:extLst>
              <a:ext uri="{FF2B5EF4-FFF2-40B4-BE49-F238E27FC236}">
                <a16:creationId xmlns:a16="http://schemas.microsoft.com/office/drawing/2014/main" id="{CFEAC602-1FD1-CC71-4843-8F58CE6E3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5256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Outline</a:t>
            </a:r>
          </a:p>
          <a:p>
            <a:pPr marL="512763" indent="-512763" algn="l">
              <a:lnSpc>
                <a:spcPct val="90000"/>
              </a:lnSpc>
              <a:buFont typeface="+mj-lt"/>
              <a:buAutoNum type="arabicPeriod"/>
            </a:pPr>
            <a:r>
              <a:rPr lang="en-US" altLang="en-US" sz="4000" dirty="0"/>
              <a:t>Procedures of counting</a:t>
            </a:r>
          </a:p>
          <a:p>
            <a:pPr marL="512763" indent="-512763" algn="l">
              <a:lnSpc>
                <a:spcPct val="90000"/>
              </a:lnSpc>
              <a:buFont typeface="+mj-lt"/>
              <a:buAutoNum type="arabicPeriod"/>
            </a:pPr>
            <a:r>
              <a:rPr lang="en-US" altLang="en-US" sz="4000" dirty="0"/>
              <a:t>Importance of counting</a:t>
            </a:r>
          </a:p>
          <a:p>
            <a:pPr marL="512763" indent="-512763" algn="l">
              <a:lnSpc>
                <a:spcPct val="90000"/>
              </a:lnSpc>
              <a:buFont typeface="+mj-lt"/>
              <a:buAutoNum type="arabicPeriod"/>
            </a:pPr>
            <a:r>
              <a:rPr lang="en-US" altLang="en-US" sz="4000" dirty="0"/>
              <a:t>Hazards during this counting</a:t>
            </a:r>
          </a:p>
          <a:p>
            <a:pPr marL="512763" indent="-512763" algn="l">
              <a:lnSpc>
                <a:spcPct val="90000"/>
              </a:lnSpc>
              <a:buFont typeface="+mj-lt"/>
              <a:buAutoNum type="arabicPeriod"/>
            </a:pPr>
            <a:r>
              <a:rPr lang="en-US" altLang="en-US" sz="4000" u="sng" dirty="0">
                <a:solidFill>
                  <a:srgbClr val="FFFF66"/>
                </a:solidFill>
              </a:rPr>
              <a:t>Relief of hazards</a:t>
            </a:r>
          </a:p>
          <a:p>
            <a:pPr marL="512763" indent="-512763" algn="l">
              <a:lnSpc>
                <a:spcPct val="90000"/>
              </a:lnSpc>
              <a:buFont typeface="+mj-lt"/>
              <a:buAutoNum type="arabicPeriod"/>
            </a:pPr>
            <a:r>
              <a:rPr lang="en-US" altLang="en-US" sz="4000" dirty="0"/>
              <a:t>Augmentation of relief</a:t>
            </a:r>
          </a:p>
        </p:txBody>
      </p:sp>
    </p:spTree>
    <p:extLst>
      <p:ext uri="{BB962C8B-B14F-4D97-AF65-F5344CB8AC3E}">
        <p14:creationId xmlns:p14="http://schemas.microsoft.com/office/powerpoint/2010/main" val="1013853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Lag </a:t>
            </a:r>
            <a:r>
              <a:rPr lang="en-US" altLang="en-US" sz="4000" dirty="0" err="1"/>
              <a:t>BaOmer</a:t>
            </a:r>
            <a:r>
              <a:rPr lang="en-US" altLang="en-US" sz="4000" dirty="0"/>
              <a:t>, the thirty-third day of the Omer, is considered to be the day on which </a:t>
            </a:r>
            <a:r>
              <a:rPr lang="en-US" altLang="en-US" sz="4000" u="sng" dirty="0">
                <a:solidFill>
                  <a:srgbClr val="FFFF66"/>
                </a:solidFill>
              </a:rPr>
              <a:t>the students stopped dying</a:t>
            </a:r>
            <a:r>
              <a:rPr lang="en-US" altLang="en-US" sz="4000" dirty="0"/>
              <a:t>, so all the rules of mourning are lifted.</a:t>
            </a:r>
          </a:p>
        </p:txBody>
      </p:sp>
    </p:spTree>
    <p:extLst>
      <p:ext uri="{BB962C8B-B14F-4D97-AF65-F5344CB8AC3E}">
        <p14:creationId xmlns:p14="http://schemas.microsoft.com/office/powerpoint/2010/main" val="7827144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Lag </a:t>
            </a:r>
            <a:r>
              <a:rPr lang="en-US" altLang="en-US" sz="4000" dirty="0" err="1"/>
              <a:t>BaOmer</a:t>
            </a:r>
            <a:r>
              <a:rPr lang="en-US" altLang="en-US" sz="4000" dirty="0"/>
              <a:t> </a:t>
            </a:r>
            <a:r>
              <a:rPr lang="he-IL" altLang="en-US" sz="4000" b="1" dirty="0">
                <a:latin typeface="David" panose="020E0502060401010101" pitchFamily="34" charset="-79"/>
                <a:cs typeface="David" panose="020E0502060401010101" pitchFamily="34" charset="-79"/>
              </a:rPr>
              <a:t>לַ״ג בָּעוֹמֶר</a:t>
            </a:r>
            <a:r>
              <a:rPr lang="he-IL" altLang="en-US" sz="4000" dirty="0"/>
              <a:t>‎</a:t>
            </a:r>
            <a:r>
              <a:rPr lang="en-US" altLang="en-US" sz="4000" dirty="0"/>
              <a:t> = 33</a:t>
            </a:r>
            <a:r>
              <a:rPr lang="en-US" altLang="en-US" sz="4000" baseline="30000" dirty="0"/>
              <a:t>rd</a:t>
            </a:r>
            <a:r>
              <a:rPr lang="en-US" altLang="en-US" sz="4000" dirty="0"/>
              <a:t> day of the Omer count</a:t>
            </a:r>
          </a:p>
          <a:p>
            <a:pPr algn="l">
              <a:lnSpc>
                <a:spcPct val="90000"/>
              </a:lnSpc>
            </a:pPr>
            <a:r>
              <a:rPr lang="he-IL" altLang="en-US" sz="4400" b="1" dirty="0">
                <a:latin typeface="David" panose="020E0502060401010101" pitchFamily="34" charset="-79"/>
                <a:cs typeface="David" panose="020E0502060401010101" pitchFamily="34" charset="-79"/>
              </a:rPr>
              <a:t>ל</a:t>
            </a:r>
            <a:r>
              <a:rPr lang="en-US" altLang="en-US" sz="4000" b="1" dirty="0">
                <a:latin typeface="David" panose="020E0502060401010101" pitchFamily="34" charset="-79"/>
                <a:cs typeface="David" panose="020E0502060401010101" pitchFamily="34" charset="-79"/>
              </a:rPr>
              <a:t> = </a:t>
            </a:r>
            <a:r>
              <a:rPr lang="en-US" altLang="en-US" sz="4000" dirty="0"/>
              <a:t>30</a:t>
            </a:r>
            <a:endParaRPr lang="he-IL" altLang="en-US" sz="4000" dirty="0"/>
          </a:p>
          <a:p>
            <a:pPr algn="l">
              <a:lnSpc>
                <a:spcPct val="90000"/>
              </a:lnSpc>
            </a:pPr>
            <a:r>
              <a:rPr lang="he-IL" altLang="en-US" sz="4400" b="1" dirty="0">
                <a:latin typeface="David" panose="020E0502060401010101" pitchFamily="34" charset="-79"/>
                <a:cs typeface="David" panose="020E0502060401010101" pitchFamily="34" charset="-79"/>
              </a:rPr>
              <a:t>ג</a:t>
            </a:r>
            <a:r>
              <a:rPr lang="en-US" altLang="en-US" sz="4400" b="1" dirty="0">
                <a:latin typeface="David" panose="020E0502060401010101" pitchFamily="34" charset="-79"/>
                <a:cs typeface="David" panose="020E0502060401010101" pitchFamily="34" charset="-79"/>
              </a:rPr>
              <a:t> =   </a:t>
            </a:r>
            <a:r>
              <a:rPr lang="en-US" altLang="en-US" sz="4000" dirty="0"/>
              <a:t>3</a:t>
            </a:r>
          </a:p>
          <a:p>
            <a:pPr algn="l">
              <a:lnSpc>
                <a:spcPct val="90000"/>
              </a:lnSpc>
            </a:pPr>
            <a:r>
              <a:rPr lang="he-IL" altLang="en-US" sz="4000" b="1" dirty="0">
                <a:latin typeface="David" panose="020E0502060401010101" pitchFamily="34" charset="-79"/>
                <a:cs typeface="David" panose="020E0502060401010101" pitchFamily="34" charset="-79"/>
              </a:rPr>
              <a:t>לַ״ג</a:t>
            </a:r>
            <a:r>
              <a:rPr lang="en-US" altLang="en-US" sz="4000" b="1" dirty="0">
                <a:latin typeface="David" panose="020E0502060401010101" pitchFamily="34" charset="-79"/>
                <a:cs typeface="David" panose="020E0502060401010101" pitchFamily="34" charset="-79"/>
              </a:rPr>
              <a:t> = </a:t>
            </a:r>
            <a:r>
              <a:rPr lang="en-US" altLang="en-US" sz="4000" dirty="0"/>
              <a:t>33</a:t>
            </a:r>
          </a:p>
        </p:txBody>
      </p:sp>
    </p:spTree>
    <p:extLst>
      <p:ext uri="{BB962C8B-B14F-4D97-AF65-F5344CB8AC3E}">
        <p14:creationId xmlns:p14="http://schemas.microsoft.com/office/powerpoint/2010/main" val="16227689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284163" indent="-284163" algn="l">
              <a:lnSpc>
                <a:spcPct val="90000"/>
              </a:lnSpc>
              <a:buFont typeface="Arial" panose="020B0604020202020204" pitchFamily="34" charset="0"/>
              <a:buChar char="•"/>
            </a:pPr>
            <a:r>
              <a:rPr lang="en-US" altLang="en-US" sz="4000" dirty="0"/>
              <a:t>Cessation of plague 24,000</a:t>
            </a:r>
          </a:p>
          <a:p>
            <a:pPr marL="284163" indent="-284163" algn="l">
              <a:lnSpc>
                <a:spcPct val="90000"/>
              </a:lnSpc>
              <a:buFont typeface="Arial" panose="020B0604020202020204" pitchFamily="34" charset="0"/>
              <a:buChar char="•"/>
            </a:pPr>
            <a:r>
              <a:rPr lang="en-US" altLang="en-US" sz="4000" dirty="0"/>
              <a:t>battlefield gain, </a:t>
            </a:r>
          </a:p>
          <a:p>
            <a:pPr marL="284163" indent="-284163" algn="l">
              <a:lnSpc>
                <a:spcPct val="90000"/>
              </a:lnSpc>
              <a:buFont typeface="Arial" panose="020B0604020202020204" pitchFamily="34" charset="0"/>
              <a:buChar char="•"/>
            </a:pPr>
            <a:r>
              <a:rPr lang="en-US" altLang="en-US" sz="4000" dirty="0"/>
              <a:t>repentance of disrespect.  </a:t>
            </a:r>
          </a:p>
        </p:txBody>
      </p:sp>
    </p:spTree>
    <p:extLst>
      <p:ext uri="{BB962C8B-B14F-4D97-AF65-F5344CB8AC3E}">
        <p14:creationId xmlns:p14="http://schemas.microsoft.com/office/powerpoint/2010/main" val="14564359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a:p>
            <a:pPr algn="l">
              <a:lnSpc>
                <a:spcPct val="90000"/>
              </a:lnSpc>
            </a:pPr>
            <a:endParaRPr lang="en-US" altLang="en-US" sz="4000" dirty="0"/>
          </a:p>
          <a:p>
            <a:pPr>
              <a:lnSpc>
                <a:spcPct val="90000"/>
              </a:lnSpc>
            </a:pPr>
            <a:r>
              <a:rPr lang="en-US" altLang="en-US" sz="4000" dirty="0"/>
              <a:t>Personal note</a:t>
            </a:r>
          </a:p>
        </p:txBody>
      </p:sp>
    </p:spTree>
    <p:extLst>
      <p:ext uri="{BB962C8B-B14F-4D97-AF65-F5344CB8AC3E}">
        <p14:creationId xmlns:p14="http://schemas.microsoft.com/office/powerpoint/2010/main" val="2438101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Since no weddings were allowed during the Omer Count, except during Lag B’Omer, before my Dad was shipped off to Saipan for WW II, he came back to NYC for a religious wedding on Lag B’Omer. </a:t>
            </a:r>
          </a:p>
        </p:txBody>
      </p:sp>
    </p:spTree>
    <p:extLst>
      <p:ext uri="{BB962C8B-B14F-4D97-AF65-F5344CB8AC3E}">
        <p14:creationId xmlns:p14="http://schemas.microsoft.com/office/powerpoint/2010/main" val="42072868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5105400" cy="4648200"/>
          </a:xfrm>
        </p:spPr>
        <p:txBody>
          <a:bodyPr/>
          <a:lstStyle/>
          <a:p>
            <a:pPr algn="l">
              <a:lnSpc>
                <a:spcPct val="90000"/>
              </a:lnSpc>
            </a:pPr>
            <a:r>
              <a:rPr lang="en-US" altLang="en-US" sz="4000" dirty="0"/>
              <a:t>Irving and Miriam Wolkenfeld,</a:t>
            </a:r>
          </a:p>
          <a:p>
            <a:pPr algn="l">
              <a:lnSpc>
                <a:spcPct val="90000"/>
              </a:lnSpc>
            </a:pPr>
            <a:r>
              <a:rPr lang="en-US" altLang="en-US" sz="4000" dirty="0"/>
              <a:t>Lag B’Omer wedding 1943?</a:t>
            </a:r>
          </a:p>
        </p:txBody>
      </p:sp>
      <p:pic>
        <p:nvPicPr>
          <p:cNvPr id="3" name="Picture 2">
            <a:extLst>
              <a:ext uri="{FF2B5EF4-FFF2-40B4-BE49-F238E27FC236}">
                <a16:creationId xmlns:a16="http://schemas.microsoft.com/office/drawing/2014/main" id="{2A1BA027-5E9D-9F3D-65DD-92384CBAD7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551" t="15926" r="15363" b="11482"/>
          <a:stretch/>
        </p:blipFill>
        <p:spPr>
          <a:xfrm>
            <a:off x="5765307" y="0"/>
            <a:ext cx="3048000" cy="5150069"/>
          </a:xfrm>
          <a:prstGeom prst="rect">
            <a:avLst/>
          </a:prstGeom>
        </p:spPr>
      </p:pic>
    </p:spTree>
    <p:extLst>
      <p:ext uri="{BB962C8B-B14F-4D97-AF65-F5344CB8AC3E}">
        <p14:creationId xmlns:p14="http://schemas.microsoft.com/office/powerpoint/2010/main" val="18760380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4143650" cy="4648200"/>
          </a:xfrm>
        </p:spPr>
        <p:txBody>
          <a:bodyPr/>
          <a:lstStyle/>
          <a:p>
            <a:pPr algn="l">
              <a:lnSpc>
                <a:spcPct val="90000"/>
              </a:lnSpc>
            </a:pPr>
            <a:r>
              <a:rPr lang="en-US" altLang="en-US" sz="4000" dirty="0"/>
              <a:t>Irving and Miriam Wolkenfeld,</a:t>
            </a:r>
          </a:p>
          <a:p>
            <a:pPr algn="l">
              <a:lnSpc>
                <a:spcPct val="90000"/>
              </a:lnSpc>
            </a:pPr>
            <a:r>
              <a:rPr lang="en-US" altLang="en-US" sz="4000" dirty="0"/>
              <a:t>Lag B’Omer wedding 1943?</a:t>
            </a:r>
          </a:p>
        </p:txBody>
      </p:sp>
      <p:pic>
        <p:nvPicPr>
          <p:cNvPr id="3" name="Picture 2">
            <a:extLst>
              <a:ext uri="{FF2B5EF4-FFF2-40B4-BE49-F238E27FC236}">
                <a16:creationId xmlns:a16="http://schemas.microsoft.com/office/drawing/2014/main" id="{2A1BA027-5E9D-9F3D-65DD-92384CBAD7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347" t="15926" r="26678" b="56417"/>
          <a:stretch/>
        </p:blipFill>
        <p:spPr>
          <a:xfrm>
            <a:off x="4448450" y="-9525"/>
            <a:ext cx="4543152" cy="5086350"/>
          </a:xfrm>
          <a:prstGeom prst="rect">
            <a:avLst/>
          </a:prstGeom>
        </p:spPr>
      </p:pic>
    </p:spTree>
    <p:extLst>
      <p:ext uri="{BB962C8B-B14F-4D97-AF65-F5344CB8AC3E}">
        <p14:creationId xmlns:p14="http://schemas.microsoft.com/office/powerpoint/2010/main" val="706140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6D88DFD2-99AF-0B3E-AD4D-D02E2578B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1257" y="0"/>
            <a:ext cx="3861486" cy="5143500"/>
          </a:xfrm>
          <a:prstGeom prst="rect">
            <a:avLst/>
          </a:prstGeom>
        </p:spPr>
      </p:pic>
    </p:spTree>
    <p:extLst>
      <p:ext uri="{BB962C8B-B14F-4D97-AF65-F5344CB8AC3E}">
        <p14:creationId xmlns:p14="http://schemas.microsoft.com/office/powerpoint/2010/main" val="36993497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marL="228600" indent="-228600" algn="l">
              <a:lnSpc>
                <a:spcPct val="90000"/>
              </a:lnSpc>
              <a:buFont typeface="Arial" panose="020B0604020202020204" pitchFamily="34" charset="0"/>
              <a:buChar char="•"/>
            </a:pPr>
            <a:r>
              <a:rPr lang="en-US" altLang="en-US" sz="4000" dirty="0"/>
              <a:t>In modern Israel, Lag </a:t>
            </a:r>
            <a:r>
              <a:rPr lang="en-US" altLang="en-US" sz="4000" dirty="0" err="1"/>
              <a:t>BaOmer</a:t>
            </a:r>
            <a:r>
              <a:rPr lang="en-US" altLang="en-US" sz="4000" dirty="0"/>
              <a:t> is "a symbol for the fighting Jewish spirit".  Remembers the Bar </a:t>
            </a:r>
            <a:r>
              <a:rPr lang="en-US" altLang="en-US" sz="4000" dirty="0" err="1"/>
              <a:t>Kokhba</a:t>
            </a:r>
            <a:r>
              <a:rPr lang="en-US" altLang="en-US" sz="4000" dirty="0"/>
              <a:t> revolt </a:t>
            </a:r>
            <a:r>
              <a:rPr lang="en-US" altLang="en-US" sz="4000" dirty="0" err="1"/>
              <a:t>againt</a:t>
            </a:r>
            <a:r>
              <a:rPr lang="en-US" altLang="en-US" sz="4000" dirty="0"/>
              <a:t> the Romans in 132 CE, successful for 3 years.</a:t>
            </a:r>
          </a:p>
          <a:p>
            <a:pPr marL="228600" indent="-228600" algn="l">
              <a:lnSpc>
                <a:spcPct val="90000"/>
              </a:lnSpc>
              <a:buFont typeface="Arial" panose="020B0604020202020204" pitchFamily="34" charset="0"/>
              <a:buChar char="•"/>
            </a:pPr>
            <a:r>
              <a:rPr lang="en-US" altLang="en-US" sz="4000" dirty="0"/>
              <a:t>Parades</a:t>
            </a:r>
          </a:p>
          <a:p>
            <a:pPr marL="228600" indent="-228600" algn="l">
              <a:lnSpc>
                <a:spcPct val="90000"/>
              </a:lnSpc>
              <a:buFont typeface="Arial" panose="020B0604020202020204" pitchFamily="34" charset="0"/>
              <a:buChar char="•"/>
            </a:pPr>
            <a:r>
              <a:rPr lang="en-US" altLang="en-US" sz="4000" dirty="0"/>
              <a:t>Barbecues</a:t>
            </a:r>
          </a:p>
          <a:p>
            <a:pPr marL="228600" indent="-228600" algn="l">
              <a:lnSpc>
                <a:spcPct val="90000"/>
              </a:lnSpc>
              <a:buFont typeface="Arial" panose="020B0604020202020204" pitchFamily="34" charset="0"/>
              <a:buChar char="•"/>
            </a:pPr>
            <a:r>
              <a:rPr lang="en-US" altLang="en-US" sz="4000" dirty="0"/>
              <a:t>Songs around bonfires</a:t>
            </a:r>
          </a:p>
        </p:txBody>
      </p:sp>
    </p:spTree>
    <p:extLst>
      <p:ext uri="{BB962C8B-B14F-4D97-AF65-F5344CB8AC3E}">
        <p14:creationId xmlns:p14="http://schemas.microsoft.com/office/powerpoint/2010/main" val="21781311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47650"/>
            <a:ext cx="4953000" cy="4648200"/>
          </a:xfrm>
        </p:spPr>
        <p:txBody>
          <a:bodyPr/>
          <a:lstStyle/>
          <a:p>
            <a:pPr algn="l">
              <a:lnSpc>
                <a:spcPct val="90000"/>
              </a:lnSpc>
            </a:pPr>
            <a:r>
              <a:rPr lang="en-US" altLang="en-US" sz="4000" dirty="0"/>
              <a:t>Children watch Lag </a:t>
            </a:r>
            <a:r>
              <a:rPr lang="en-US" altLang="en-US" sz="4000" dirty="0" err="1"/>
              <a:t>BaOmer</a:t>
            </a:r>
            <a:r>
              <a:rPr lang="en-US" altLang="en-US" sz="4000" dirty="0"/>
              <a:t> bonfire in Tel Aviv, Israel.</a:t>
            </a:r>
          </a:p>
          <a:p>
            <a:pPr algn="l">
              <a:lnSpc>
                <a:spcPct val="90000"/>
              </a:lnSpc>
            </a:pPr>
            <a:r>
              <a:rPr lang="en-US" altLang="en-US" sz="4000" dirty="0"/>
              <a:t>Families go on picnics and outings.</a:t>
            </a:r>
          </a:p>
        </p:txBody>
      </p:sp>
      <p:pic>
        <p:nvPicPr>
          <p:cNvPr id="11266" name="Picture 2">
            <a:extLst>
              <a:ext uri="{FF2B5EF4-FFF2-40B4-BE49-F238E27FC236}">
                <a16:creationId xmlns:a16="http://schemas.microsoft.com/office/drawing/2014/main" id="{E9AD5882-F8BD-BC96-8B7D-B3F207EB80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0"/>
            <a:ext cx="34274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1208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25602" name="Picture 2" descr="undefined">
            <a:extLst>
              <a:ext uri="{FF2B5EF4-FFF2-40B4-BE49-F238E27FC236}">
                <a16:creationId xmlns:a16="http://schemas.microsoft.com/office/drawing/2014/main" id="{70CAB97E-EB56-C22D-0FD8-1DD7B4CBB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24F32B-9017-8F38-D3A9-143254DB60BA}"/>
              </a:ext>
            </a:extLst>
          </p:cNvPr>
          <p:cNvSpPr txBox="1"/>
          <p:nvPr/>
        </p:nvSpPr>
        <p:spPr>
          <a:xfrm>
            <a:off x="889945" y="-76200"/>
            <a:ext cx="6954853" cy="1200329"/>
          </a:xfrm>
          <a:prstGeom prst="rect">
            <a:avLst/>
          </a:prstGeom>
          <a:noFill/>
        </p:spPr>
        <p:txBody>
          <a:bodyPr wrap="none" rtlCol="0">
            <a:spAutoFit/>
          </a:bodyPr>
          <a:lstStyle/>
          <a:p>
            <a:r>
              <a:rPr lang="en-US" sz="3600" b="0" i="0" dirty="0">
                <a:effectLst>
                  <a:outerShdw blurRad="38100" dist="38100" dir="2700000" algn="tl">
                    <a:srgbClr val="000000">
                      <a:alpha val="43137"/>
                    </a:srgbClr>
                  </a:outerShdw>
                </a:effectLst>
                <a:latin typeface="+mn-lt"/>
              </a:rPr>
              <a:t>Israeli boy collects wood for a </a:t>
            </a:r>
          </a:p>
          <a:p>
            <a:r>
              <a:rPr lang="en-US" sz="3600" b="0" i="0" dirty="0">
                <a:effectLst>
                  <a:outerShdw blurRad="38100" dist="38100" dir="2700000" algn="tl">
                    <a:srgbClr val="000000">
                      <a:alpha val="43137"/>
                    </a:srgbClr>
                  </a:outerShdw>
                </a:effectLst>
                <a:latin typeface="+mn-lt"/>
              </a:rPr>
              <a:t>Lag </a:t>
            </a:r>
            <a:r>
              <a:rPr lang="en-US" sz="3600" b="0" i="0" dirty="0" err="1">
                <a:effectLst>
                  <a:outerShdw blurRad="38100" dist="38100" dir="2700000" algn="tl">
                    <a:srgbClr val="000000">
                      <a:alpha val="43137"/>
                    </a:srgbClr>
                  </a:outerShdw>
                </a:effectLst>
                <a:latin typeface="+mn-lt"/>
              </a:rPr>
              <a:t>BaOmer</a:t>
            </a:r>
            <a:r>
              <a:rPr lang="en-US" sz="3600" b="0" i="0" dirty="0">
                <a:effectLst>
                  <a:outerShdw blurRad="38100" dist="38100" dir="2700000" algn="tl">
                    <a:srgbClr val="000000">
                      <a:alpha val="43137"/>
                    </a:srgbClr>
                  </a:outerShdw>
                </a:effectLst>
                <a:latin typeface="+mn-lt"/>
              </a:rPr>
              <a:t> bonfire.</a:t>
            </a:r>
            <a:endParaRPr lang="en-US" sz="360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2554256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26626" name="Picture 2" descr="Lag B'Omer: The Israel Forever Foundation">
            <a:extLst>
              <a:ext uri="{FF2B5EF4-FFF2-40B4-BE49-F238E27FC236}">
                <a16:creationId xmlns:a16="http://schemas.microsoft.com/office/drawing/2014/main" id="{CE7A469B-1A71-0429-DBB1-C014F2EC7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904875"/>
            <a:ext cx="900112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6681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3505200" cy="4648200"/>
          </a:xfrm>
        </p:spPr>
        <p:txBody>
          <a:bodyPr/>
          <a:lstStyle/>
          <a:p>
            <a:pPr algn="l">
              <a:lnSpc>
                <a:spcPct val="90000"/>
              </a:lnSpc>
            </a:pPr>
            <a:r>
              <a:rPr lang="en-US" altLang="en-US" sz="4000" dirty="0"/>
              <a:t> Singing around the bonfire.</a:t>
            </a:r>
          </a:p>
        </p:txBody>
      </p:sp>
      <p:pic>
        <p:nvPicPr>
          <p:cNvPr id="27650" name="Picture 2">
            <a:extLst>
              <a:ext uri="{FF2B5EF4-FFF2-40B4-BE49-F238E27FC236}">
                <a16:creationId xmlns:a16="http://schemas.microsoft.com/office/drawing/2014/main" id="{CEDDB7D1-E41C-BE87-FF2C-748488106B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00" r="25833"/>
          <a:stretch/>
        </p:blipFill>
        <p:spPr bwMode="auto">
          <a:xfrm>
            <a:off x="3886200" y="17526"/>
            <a:ext cx="51816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4308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a:t> </a:t>
            </a:r>
            <a:endParaRPr lang="en-US" altLang="en-US" sz="4000" dirty="0"/>
          </a:p>
        </p:txBody>
      </p:sp>
      <p:pic>
        <p:nvPicPr>
          <p:cNvPr id="28674" name="Picture 2" descr="Lag B'Omer tradition of prayer features bonfires - Crescent City Jewish ...">
            <a:extLst>
              <a:ext uri="{FF2B5EF4-FFF2-40B4-BE49-F238E27FC236}">
                <a16:creationId xmlns:a16="http://schemas.microsoft.com/office/drawing/2014/main" id="{D185CA41-0B18-8953-9E8D-7EBC39DD7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8" y="0"/>
            <a:ext cx="8110537"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333F2EE-D744-232B-0261-E6D8702FB6CB}"/>
              </a:ext>
            </a:extLst>
          </p:cNvPr>
          <p:cNvSpPr txBox="1"/>
          <p:nvPr/>
        </p:nvSpPr>
        <p:spPr>
          <a:xfrm>
            <a:off x="82957" y="-12954"/>
            <a:ext cx="8756243" cy="1323439"/>
          </a:xfrm>
          <a:prstGeom prst="rect">
            <a:avLst/>
          </a:prstGeom>
          <a:noFill/>
        </p:spPr>
        <p:txBody>
          <a:bodyPr wrap="none" rtlCol="0">
            <a:spAutoFit/>
          </a:bodyPr>
          <a:lstStyle/>
          <a:p>
            <a:r>
              <a:rPr lang="en-US" b="0" i="0" dirty="0">
                <a:effectLst>
                  <a:outerShdw blurRad="38100" dist="38100" dir="2700000" algn="tl">
                    <a:srgbClr val="000000">
                      <a:alpha val="43137"/>
                    </a:srgbClr>
                  </a:outerShdw>
                </a:effectLst>
                <a:latin typeface="+mn-lt"/>
              </a:rPr>
              <a:t>Lag B'Omer Bonfire in Tel Hebron, </a:t>
            </a:r>
          </a:p>
          <a:p>
            <a:r>
              <a:rPr lang="en-US" b="0" i="0" dirty="0">
                <a:effectLst>
                  <a:outerShdw blurRad="38100" dist="38100" dir="2700000" algn="tl">
                    <a:srgbClr val="000000">
                      <a:alpha val="43137"/>
                    </a:srgbClr>
                  </a:outerShdw>
                </a:effectLst>
                <a:latin typeface="+mn-lt"/>
              </a:rPr>
              <a:t>on Saturday night, April 27.</a:t>
            </a:r>
            <a:endParaRPr lang="en-US"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6712634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Or HaOlam Messianic Synagogue will have its </a:t>
            </a:r>
            <a:r>
              <a:rPr lang="en-US" altLang="en-US" sz="4000" u="sng" dirty="0">
                <a:solidFill>
                  <a:srgbClr val="FFFF66"/>
                </a:solidFill>
              </a:rPr>
              <a:t>first Lag B’Omer bonfire barbecue </a:t>
            </a:r>
            <a:r>
              <a:rPr lang="en-US" altLang="en-US" sz="4000" dirty="0"/>
              <a:t>celebrating the victory of Messiah in preserving Israel, militarily and spiritually!</a:t>
            </a:r>
          </a:p>
          <a:p>
            <a:pPr algn="l">
              <a:lnSpc>
                <a:spcPct val="90000"/>
              </a:lnSpc>
            </a:pPr>
            <a:r>
              <a:rPr lang="en-US" altLang="en-US" sz="4000" u="sng" dirty="0">
                <a:solidFill>
                  <a:srgbClr val="FFFF66"/>
                </a:solidFill>
              </a:rPr>
              <a:t>6 p.m. May 8</a:t>
            </a:r>
            <a:r>
              <a:rPr lang="en-US" altLang="en-US" sz="4000" u="sng" baseline="30000" dirty="0">
                <a:solidFill>
                  <a:srgbClr val="FFFF66"/>
                </a:solidFill>
              </a:rPr>
              <a:t>th</a:t>
            </a:r>
            <a:r>
              <a:rPr lang="en-US" altLang="en-US" sz="4000" u="sng" dirty="0">
                <a:solidFill>
                  <a:srgbClr val="FFFF66"/>
                </a:solidFill>
              </a:rPr>
              <a:t> </a:t>
            </a:r>
          </a:p>
          <a:p>
            <a:pPr algn="l">
              <a:lnSpc>
                <a:spcPct val="90000"/>
              </a:lnSpc>
            </a:pPr>
            <a:endParaRPr lang="en-US" altLang="en-US" sz="1600" dirty="0"/>
          </a:p>
          <a:p>
            <a:pPr algn="l">
              <a:lnSpc>
                <a:spcPct val="90000"/>
              </a:lnSpc>
            </a:pPr>
            <a:r>
              <a:rPr lang="en-US" altLang="en-US" sz="4000" dirty="0"/>
              <a:t>Not the Kabbalistic meanings!</a:t>
            </a:r>
          </a:p>
        </p:txBody>
      </p:sp>
    </p:spTree>
    <p:extLst>
      <p:ext uri="{BB962C8B-B14F-4D97-AF65-F5344CB8AC3E}">
        <p14:creationId xmlns:p14="http://schemas.microsoft.com/office/powerpoint/2010/main" val="19486978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Or HaOlam will have a combined </a:t>
            </a:r>
            <a:r>
              <a:rPr lang="en-US" altLang="en-US" sz="4000" u="sng" dirty="0">
                <a:solidFill>
                  <a:srgbClr val="FFFF66"/>
                </a:solidFill>
              </a:rPr>
              <a:t>Shavuot / Memorial Day Ingathering</a:t>
            </a:r>
            <a:r>
              <a:rPr lang="en-US" altLang="en-US" sz="4000" dirty="0">
                <a:solidFill>
                  <a:srgbClr val="FFFF66"/>
                </a:solidFill>
              </a:rPr>
              <a:t> </a:t>
            </a:r>
            <a:r>
              <a:rPr lang="en-US" altLang="en-US" sz="4000" dirty="0"/>
              <a:t>May 28, noon to 5 p.m.</a:t>
            </a:r>
          </a:p>
        </p:txBody>
      </p:sp>
    </p:spTree>
    <p:extLst>
      <p:ext uri="{BB962C8B-B14F-4D97-AF65-F5344CB8AC3E}">
        <p14:creationId xmlns:p14="http://schemas.microsoft.com/office/powerpoint/2010/main" val="36589988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Shavuot, / Memorial Day May 28</a:t>
            </a:r>
          </a:p>
        </p:txBody>
      </p:sp>
      <p:pic>
        <p:nvPicPr>
          <p:cNvPr id="3" name="Picture 2">
            <a:extLst>
              <a:ext uri="{FF2B5EF4-FFF2-40B4-BE49-F238E27FC236}">
                <a16:creationId xmlns:a16="http://schemas.microsoft.com/office/drawing/2014/main" id="{63C2A08A-A3F0-6479-4DF1-4EF3D78FE1EC}"/>
              </a:ext>
            </a:extLst>
          </p:cNvPr>
          <p:cNvPicPr>
            <a:picLocks noChangeAspect="1"/>
          </p:cNvPicPr>
          <p:nvPr/>
        </p:nvPicPr>
        <p:blipFill rotWithShape="1">
          <a:blip r:embed="rId3">
            <a:extLst>
              <a:ext uri="{28A0092B-C50C-407E-A947-70E740481C1C}">
                <a14:useLocalDpi xmlns:a14="http://schemas.microsoft.com/office/drawing/2010/main" val="0"/>
              </a:ext>
            </a:extLst>
          </a:blip>
          <a:srcRect l="29742" t="33322" r="34508" b="19979"/>
          <a:stretch/>
        </p:blipFill>
        <p:spPr>
          <a:xfrm>
            <a:off x="304800" y="808990"/>
            <a:ext cx="4419600" cy="4124960"/>
          </a:xfrm>
          <a:prstGeom prst="rect">
            <a:avLst/>
          </a:prstGeom>
        </p:spPr>
      </p:pic>
      <p:sp>
        <p:nvSpPr>
          <p:cNvPr id="6" name="TextBox 5">
            <a:extLst>
              <a:ext uri="{FF2B5EF4-FFF2-40B4-BE49-F238E27FC236}">
                <a16:creationId xmlns:a16="http://schemas.microsoft.com/office/drawing/2014/main" id="{91E0B59F-9281-5293-BF43-3D98EF7293CA}"/>
              </a:ext>
            </a:extLst>
          </p:cNvPr>
          <p:cNvSpPr txBox="1"/>
          <p:nvPr/>
        </p:nvSpPr>
        <p:spPr>
          <a:xfrm>
            <a:off x="4800600" y="670867"/>
            <a:ext cx="4241253" cy="4401205"/>
          </a:xfrm>
          <a:prstGeom prst="rect">
            <a:avLst/>
          </a:prstGeom>
          <a:noFill/>
        </p:spPr>
        <p:txBody>
          <a:bodyPr wrap="square" rtlCol="0">
            <a:spAutoFit/>
          </a:bodyPr>
          <a:lstStyle/>
          <a:p>
            <a:pPr marL="173038" indent="-173038" algn="l">
              <a:buFont typeface="Arial" panose="020B0604020202020204" pitchFamily="34" charset="0"/>
              <a:buChar char="•"/>
            </a:pPr>
            <a:r>
              <a:rPr lang="en-US" dirty="0"/>
              <a:t>Bandshell</a:t>
            </a:r>
          </a:p>
          <a:p>
            <a:pPr marL="173038" indent="-173038" algn="l">
              <a:buFont typeface="Arial" panose="020B0604020202020204" pitchFamily="34" charset="0"/>
              <a:buChar char="•"/>
            </a:pPr>
            <a:r>
              <a:rPr lang="en-US" dirty="0"/>
              <a:t>Food truck</a:t>
            </a:r>
          </a:p>
          <a:p>
            <a:pPr marL="173038" indent="-173038" algn="l">
              <a:buFont typeface="Arial" panose="020B0604020202020204" pitchFamily="34" charset="0"/>
              <a:buChar char="•"/>
            </a:pPr>
            <a:r>
              <a:rPr lang="en-US" dirty="0"/>
              <a:t>Bounce house</a:t>
            </a:r>
          </a:p>
          <a:p>
            <a:pPr marL="173038" indent="-173038" algn="l">
              <a:buFont typeface="Arial" panose="020B0604020202020204" pitchFamily="34" charset="0"/>
              <a:buChar char="•"/>
            </a:pPr>
            <a:r>
              <a:rPr lang="en-US" dirty="0"/>
              <a:t>Vendors</a:t>
            </a:r>
          </a:p>
          <a:p>
            <a:pPr marL="173038" indent="-173038" algn="l">
              <a:buFont typeface="Arial" panose="020B0604020202020204" pitchFamily="34" charset="0"/>
              <a:buChar char="•"/>
            </a:pPr>
            <a:r>
              <a:rPr lang="en-US" dirty="0"/>
              <a:t>Prayer station</a:t>
            </a:r>
          </a:p>
          <a:p>
            <a:pPr marL="173038" indent="-173038" algn="l">
              <a:buFont typeface="Arial" panose="020B0604020202020204" pitchFamily="34" charset="0"/>
              <a:buChar char="•"/>
            </a:pPr>
            <a:r>
              <a:rPr lang="en-US" dirty="0"/>
              <a:t>Meeting 4/29 1:30 pm </a:t>
            </a:r>
          </a:p>
        </p:txBody>
      </p:sp>
    </p:spTree>
    <p:extLst>
      <p:ext uri="{BB962C8B-B14F-4D97-AF65-F5344CB8AC3E}">
        <p14:creationId xmlns:p14="http://schemas.microsoft.com/office/powerpoint/2010/main" val="11457916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074" name="Picture 2">
            <a:extLst>
              <a:ext uri="{FF2B5EF4-FFF2-40B4-BE49-F238E27FC236}">
                <a16:creationId xmlns:a16="http://schemas.microsoft.com/office/drawing/2014/main" id="{CFEAC602-1FD1-CC71-4843-8F58CE6E3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442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074" name="Picture 2">
            <a:extLst>
              <a:ext uri="{FF2B5EF4-FFF2-40B4-BE49-F238E27FC236}">
                <a16:creationId xmlns:a16="http://schemas.microsoft.com/office/drawing/2014/main" id="{CFEAC602-1FD1-CC71-4843-8F58CE6E3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9138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Outline</a:t>
            </a:r>
          </a:p>
          <a:p>
            <a:pPr marL="512763" indent="-512763" algn="l">
              <a:lnSpc>
                <a:spcPct val="90000"/>
              </a:lnSpc>
              <a:buFont typeface="+mj-lt"/>
              <a:buAutoNum type="arabicPeriod"/>
            </a:pPr>
            <a:r>
              <a:rPr lang="en-US" altLang="en-US" sz="4000" dirty="0"/>
              <a:t>Procedures of counting</a:t>
            </a:r>
          </a:p>
          <a:p>
            <a:pPr marL="512763" indent="-512763" algn="l">
              <a:lnSpc>
                <a:spcPct val="90000"/>
              </a:lnSpc>
              <a:buFont typeface="+mj-lt"/>
              <a:buAutoNum type="arabicPeriod"/>
            </a:pPr>
            <a:r>
              <a:rPr lang="en-US" altLang="en-US" sz="4000" dirty="0"/>
              <a:t>Importance of counting</a:t>
            </a:r>
          </a:p>
          <a:p>
            <a:pPr marL="512763" indent="-512763" algn="l">
              <a:lnSpc>
                <a:spcPct val="90000"/>
              </a:lnSpc>
              <a:buFont typeface="+mj-lt"/>
              <a:buAutoNum type="arabicPeriod"/>
            </a:pPr>
            <a:r>
              <a:rPr lang="en-US" altLang="en-US" sz="4000" dirty="0"/>
              <a:t>Hazards during this counting</a:t>
            </a:r>
          </a:p>
          <a:p>
            <a:pPr marL="512763" indent="-512763" algn="l">
              <a:lnSpc>
                <a:spcPct val="90000"/>
              </a:lnSpc>
              <a:buFont typeface="+mj-lt"/>
              <a:buAutoNum type="arabicPeriod"/>
            </a:pPr>
            <a:r>
              <a:rPr lang="en-US" altLang="en-US" sz="4000" dirty="0"/>
              <a:t>Relief of hazards</a:t>
            </a:r>
          </a:p>
          <a:p>
            <a:pPr marL="512763" indent="-512763" algn="l">
              <a:lnSpc>
                <a:spcPct val="90000"/>
              </a:lnSpc>
              <a:buFont typeface="+mj-lt"/>
              <a:buAutoNum type="arabicPeriod"/>
            </a:pPr>
            <a:r>
              <a:rPr lang="en-US" altLang="en-US" sz="4000" u="sng" dirty="0">
                <a:solidFill>
                  <a:srgbClr val="FFFF66"/>
                </a:solidFill>
              </a:rPr>
              <a:t>Augmentation of relief</a:t>
            </a:r>
          </a:p>
        </p:txBody>
      </p:sp>
    </p:spTree>
    <p:extLst>
      <p:ext uri="{BB962C8B-B14F-4D97-AF65-F5344CB8AC3E}">
        <p14:creationId xmlns:p14="http://schemas.microsoft.com/office/powerpoint/2010/main" val="2377189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What is augmented about our Omer counting this year as we count our way with GREAT anticipation to Shavuot / Pentecost??</a:t>
            </a:r>
          </a:p>
        </p:txBody>
      </p:sp>
    </p:spTree>
    <p:extLst>
      <p:ext uri="{BB962C8B-B14F-4D97-AF65-F5344CB8AC3E}">
        <p14:creationId xmlns:p14="http://schemas.microsoft.com/office/powerpoint/2010/main" val="31283696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361950"/>
            <a:ext cx="3581400" cy="4400550"/>
          </a:xfrm>
        </p:spPr>
        <p:txBody>
          <a:bodyPr/>
          <a:lstStyle/>
          <a:p>
            <a:pPr algn="l">
              <a:lnSpc>
                <a:spcPct val="90000"/>
              </a:lnSpc>
            </a:pPr>
            <a:r>
              <a:rPr lang="en-US" altLang="en-US" sz="4000" dirty="0"/>
              <a:t>Shmuel and Chaya Birnbaum</a:t>
            </a:r>
          </a:p>
          <a:p>
            <a:pPr algn="l">
              <a:lnSpc>
                <a:spcPct val="90000"/>
              </a:lnSpc>
            </a:pPr>
            <a:r>
              <a:rPr lang="en-US" altLang="en-US" sz="4000" dirty="0"/>
              <a:t>Messianic leader, Bat Yam, Israel</a:t>
            </a:r>
          </a:p>
        </p:txBody>
      </p:sp>
      <p:pic>
        <p:nvPicPr>
          <p:cNvPr id="2050" name="Picture 2" descr="No photo description available.">
            <a:extLst>
              <a:ext uri="{FF2B5EF4-FFF2-40B4-BE49-F238E27FC236}">
                <a16:creationId xmlns:a16="http://schemas.microsoft.com/office/drawing/2014/main" id="{61088105-F7B6-8C38-95A8-FC080C7C3F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78" r="5556"/>
          <a:stretch/>
        </p:blipFill>
        <p:spPr bwMode="auto">
          <a:xfrm>
            <a:off x="3886200" y="0"/>
            <a:ext cx="52578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810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6400800" cy="4648200"/>
          </a:xfrm>
        </p:spPr>
        <p:txBody>
          <a:bodyPr>
            <a:normAutofit fontScale="92500"/>
          </a:bodyPr>
          <a:lstStyle/>
          <a:p>
            <a:pPr algn="l"/>
            <a:r>
              <a:rPr lang="en-US" sz="4000" dirty="0"/>
              <a:t>Dan </a:t>
            </a:r>
            <a:r>
              <a:rPr lang="en-US" sz="4000" dirty="0" err="1"/>
              <a:t>Juster</a:t>
            </a:r>
            <a:endParaRPr lang="en-US" sz="4000" dirty="0"/>
          </a:p>
          <a:p>
            <a:pPr marL="173038" indent="-173038" algn="l">
              <a:buFont typeface="Arial" panose="020B0604020202020204" pitchFamily="34" charset="0"/>
              <a:buChar char="•"/>
            </a:pPr>
            <a:r>
              <a:rPr lang="en-US" sz="4000" dirty="0"/>
              <a:t>Cong leader for over 27 years</a:t>
            </a:r>
          </a:p>
          <a:p>
            <a:pPr marL="173038" indent="-173038" algn="l">
              <a:buFont typeface="Arial" panose="020B0604020202020204" pitchFamily="34" charset="0"/>
              <a:buChar char="•"/>
            </a:pPr>
            <a:r>
              <a:rPr lang="en-US" sz="4000" dirty="0"/>
              <a:t>Founding President (1979-1986) of the Union of Messianic Jewish Congregations (UMJC)</a:t>
            </a:r>
          </a:p>
        </p:txBody>
      </p:sp>
      <p:pic>
        <p:nvPicPr>
          <p:cNvPr id="2" name="Picture 2" descr="DAN JUSTER - Kingdom Living Kansas City - Saturday Jan 20th, 2018 - YouTube">
            <a:extLst>
              <a:ext uri="{FF2B5EF4-FFF2-40B4-BE49-F238E27FC236}">
                <a16:creationId xmlns:a16="http://schemas.microsoft.com/office/drawing/2014/main" id="{7D69DDF6-BADA-C04E-ECD8-88601F3184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666" t="16667" r="11666" b="27778"/>
          <a:stretch/>
        </p:blipFill>
        <p:spPr bwMode="auto">
          <a:xfrm>
            <a:off x="6592824" y="29718"/>
            <a:ext cx="2551176"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2870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382000" cy="4648200"/>
          </a:xfrm>
        </p:spPr>
        <p:txBody>
          <a:bodyPr>
            <a:normAutofit/>
          </a:bodyPr>
          <a:lstStyle/>
          <a:p>
            <a:pPr algn="l"/>
            <a:r>
              <a:rPr lang="en-US" sz="4000" dirty="0"/>
              <a:t>Dan </a:t>
            </a:r>
            <a:r>
              <a:rPr lang="en-US" sz="4000" dirty="0" err="1"/>
              <a:t>Juster</a:t>
            </a:r>
            <a:endParaRPr lang="en-US" sz="4000" dirty="0"/>
          </a:p>
          <a:p>
            <a:pPr marL="173038" indent="-173038" algn="l">
              <a:buFont typeface="Arial" panose="020B0604020202020204" pitchFamily="34" charset="0"/>
              <a:buChar char="•"/>
            </a:pPr>
            <a:r>
              <a:rPr lang="en-US" sz="4000" dirty="0"/>
              <a:t>General Secretary (1996-1998) of the UMJC</a:t>
            </a:r>
          </a:p>
          <a:p>
            <a:pPr marL="173038" indent="-173038" algn="l">
              <a:buFont typeface="Arial" panose="020B0604020202020204" pitchFamily="34" charset="0"/>
              <a:buChar char="•"/>
            </a:pPr>
            <a:r>
              <a:rPr lang="en-US" sz="4000" dirty="0"/>
              <a:t>Co-founder of Messianic Jewish Biblical Institute</a:t>
            </a:r>
          </a:p>
        </p:txBody>
      </p:sp>
    </p:spTree>
    <p:extLst>
      <p:ext uri="{BB962C8B-B14F-4D97-AF65-F5344CB8AC3E}">
        <p14:creationId xmlns:p14="http://schemas.microsoft.com/office/powerpoint/2010/main" val="37750230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marL="173038" indent="-173038" algn="l">
              <a:buFont typeface="Arial" panose="020B0604020202020204" pitchFamily="34" charset="0"/>
              <a:buChar char="•"/>
            </a:pPr>
            <a:r>
              <a:rPr lang="en-US" sz="3600" dirty="0" err="1"/>
              <a:t>Juster</a:t>
            </a:r>
            <a:r>
              <a:rPr lang="en-US" sz="3600" dirty="0"/>
              <a:t> is also a founding board member of Toward Jerusalem Council II.</a:t>
            </a:r>
          </a:p>
          <a:p>
            <a:pPr marL="173038" indent="-173038" algn="l">
              <a:buFont typeface="Arial" panose="020B0604020202020204" pitchFamily="34" charset="0"/>
              <a:buChar char="•"/>
            </a:pPr>
            <a:r>
              <a:rPr lang="en-US" sz="3600" dirty="0"/>
              <a:t>presently serves as the Founder and Director of Tikkun International, a network of congregations and ministries in the United States and abroad dedicated to the restoration of Israel and the Church.</a:t>
            </a:r>
          </a:p>
        </p:txBody>
      </p:sp>
    </p:spTree>
    <p:extLst>
      <p:ext uri="{BB962C8B-B14F-4D97-AF65-F5344CB8AC3E}">
        <p14:creationId xmlns:p14="http://schemas.microsoft.com/office/powerpoint/2010/main" val="19609608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a:extLst>
              <a:ext uri="{FF2B5EF4-FFF2-40B4-BE49-F238E27FC236}">
                <a16:creationId xmlns:a16="http://schemas.microsoft.com/office/drawing/2014/main" id="{7C8C645E-E53F-7C1F-0F6C-6234E8E36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6697" y="17526"/>
            <a:ext cx="4886326" cy="50809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C3FE31B-8104-6A3F-441C-97FFCF16EB6B}"/>
              </a:ext>
            </a:extLst>
          </p:cNvPr>
          <p:cNvPicPr>
            <a:picLocks noChangeAspect="1"/>
          </p:cNvPicPr>
          <p:nvPr/>
        </p:nvPicPr>
        <p:blipFill>
          <a:blip r:embed="rId4"/>
          <a:stretch>
            <a:fillRect/>
          </a:stretch>
        </p:blipFill>
        <p:spPr>
          <a:xfrm>
            <a:off x="0" y="-1"/>
            <a:ext cx="4305302" cy="1567979"/>
          </a:xfrm>
          <a:prstGeom prst="rect">
            <a:avLst/>
          </a:prstGeom>
        </p:spPr>
      </p:pic>
      <p:sp>
        <p:nvSpPr>
          <p:cNvPr id="2" name="TextBox 1">
            <a:extLst>
              <a:ext uri="{FF2B5EF4-FFF2-40B4-BE49-F238E27FC236}">
                <a16:creationId xmlns:a16="http://schemas.microsoft.com/office/drawing/2014/main" id="{BEF45C0C-1F4A-373A-D9F2-A23839F1D9E3}"/>
              </a:ext>
            </a:extLst>
          </p:cNvPr>
          <p:cNvSpPr txBox="1"/>
          <p:nvPr/>
        </p:nvSpPr>
        <p:spPr>
          <a:xfrm>
            <a:off x="76200" y="1530157"/>
            <a:ext cx="4192526" cy="3539430"/>
          </a:xfrm>
          <a:prstGeom prst="rect">
            <a:avLst/>
          </a:prstGeom>
          <a:noFill/>
        </p:spPr>
        <p:txBody>
          <a:bodyPr wrap="square" rtlCol="0">
            <a:spAutoFit/>
          </a:bodyPr>
          <a:lstStyle/>
          <a:p>
            <a:pPr algn="r"/>
            <a:r>
              <a:rPr lang="en-US" sz="2800" dirty="0"/>
              <a:t>The prophetic word </a:t>
            </a:r>
          </a:p>
          <a:p>
            <a:pPr algn="r"/>
            <a:r>
              <a:rPr lang="en-US" sz="2800" dirty="0"/>
              <a:t>given to Mike </a:t>
            </a:r>
            <a:r>
              <a:rPr lang="en-US" sz="2800" dirty="0" err="1"/>
              <a:t>Bickle</a:t>
            </a:r>
            <a:endParaRPr lang="en-US" sz="2800" dirty="0"/>
          </a:p>
          <a:p>
            <a:pPr algn="r"/>
            <a:r>
              <a:rPr lang="en-US" sz="2800" dirty="0"/>
              <a:t>40 years ago was that his calling was to raise up 100 million intercessors</a:t>
            </a:r>
          </a:p>
          <a:p>
            <a:pPr algn="r"/>
            <a:r>
              <a:rPr lang="en-US" sz="2800" dirty="0"/>
              <a:t>to pray for the </a:t>
            </a:r>
          </a:p>
          <a:p>
            <a:pPr algn="r"/>
            <a:r>
              <a:rPr lang="en-US" sz="2800" dirty="0"/>
              <a:t>salvation of Israel</a:t>
            </a:r>
          </a:p>
        </p:txBody>
      </p:sp>
    </p:spTree>
    <p:extLst>
      <p:ext uri="{BB962C8B-B14F-4D97-AF65-F5344CB8AC3E}">
        <p14:creationId xmlns:p14="http://schemas.microsoft.com/office/powerpoint/2010/main" val="33429030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dirty="0"/>
              <a:t>in May 1983, and which led to a great fasting and prayer time. It was quite beyond him, for he did not even yet have clarity on the election of the Jewish people. Of course, over time Mike gained greater and greater clarity of his calling with regard to Israel.</a:t>
            </a:r>
            <a:endParaRPr lang="en-US" altLang="en-US" sz="7200" dirty="0"/>
          </a:p>
        </p:txBody>
      </p:sp>
    </p:spTree>
    <p:extLst>
      <p:ext uri="{BB962C8B-B14F-4D97-AF65-F5344CB8AC3E}">
        <p14:creationId xmlns:p14="http://schemas.microsoft.com/office/powerpoint/2010/main" val="11994251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sz="4000" dirty="0"/>
              <a:t>A supernatural connection was made between Mike and the founding leaders of Tikkun in January 1990. We have walked in relationship for 33 years. The great announcement is that through networking and media not even to be conceived 40 years ago, intercessory ministries around the world have been joined together</a:t>
            </a:r>
            <a:endParaRPr lang="en-US" altLang="en-US" sz="7200" dirty="0"/>
          </a:p>
        </p:txBody>
      </p:sp>
    </p:spTree>
    <p:extLst>
      <p:ext uri="{BB962C8B-B14F-4D97-AF65-F5344CB8AC3E}">
        <p14:creationId xmlns:p14="http://schemas.microsoft.com/office/powerpoint/2010/main" val="16435915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sz="4000" dirty="0"/>
              <a:t>with IHOP to bring 100 million people into unified prayer and fasting for the salvation of Israel on May 28th. The 21 days leading up to this will also be days dedicated to fasting and prayer, a growing contingent estimated to include one million people. We in Israel are joining in these days of prayer. </a:t>
            </a:r>
            <a:endParaRPr lang="en-US" altLang="en-US" sz="7200" dirty="0"/>
          </a:p>
        </p:txBody>
      </p:sp>
    </p:spTree>
    <p:extLst>
      <p:ext uri="{BB962C8B-B14F-4D97-AF65-F5344CB8AC3E}">
        <p14:creationId xmlns:p14="http://schemas.microsoft.com/office/powerpoint/2010/main" val="3471747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Outline</a:t>
            </a:r>
          </a:p>
          <a:p>
            <a:pPr marL="512763" indent="-512763" algn="l">
              <a:lnSpc>
                <a:spcPct val="90000"/>
              </a:lnSpc>
              <a:buFont typeface="+mj-lt"/>
              <a:buAutoNum type="arabicPeriod"/>
            </a:pPr>
            <a:r>
              <a:rPr lang="en-US" altLang="en-US" sz="4000" dirty="0"/>
              <a:t>Procedures of counting</a:t>
            </a:r>
          </a:p>
          <a:p>
            <a:pPr marL="512763" indent="-512763" algn="l">
              <a:lnSpc>
                <a:spcPct val="90000"/>
              </a:lnSpc>
              <a:buFont typeface="+mj-lt"/>
              <a:buAutoNum type="arabicPeriod"/>
            </a:pPr>
            <a:r>
              <a:rPr lang="en-US" altLang="en-US" sz="4000" dirty="0"/>
              <a:t>Importance of counting</a:t>
            </a:r>
          </a:p>
          <a:p>
            <a:pPr marL="512763" indent="-512763" algn="l">
              <a:lnSpc>
                <a:spcPct val="90000"/>
              </a:lnSpc>
              <a:buFont typeface="+mj-lt"/>
              <a:buAutoNum type="arabicPeriod"/>
            </a:pPr>
            <a:r>
              <a:rPr lang="en-US" altLang="en-US" sz="4000" dirty="0"/>
              <a:t>Hazards during this counting</a:t>
            </a:r>
          </a:p>
          <a:p>
            <a:pPr marL="512763" indent="-512763" algn="l">
              <a:lnSpc>
                <a:spcPct val="90000"/>
              </a:lnSpc>
              <a:buFont typeface="+mj-lt"/>
              <a:buAutoNum type="arabicPeriod"/>
            </a:pPr>
            <a:r>
              <a:rPr lang="en-US" altLang="en-US" sz="4000" dirty="0"/>
              <a:t>Relief of hazards</a:t>
            </a:r>
          </a:p>
          <a:p>
            <a:pPr marL="512763" indent="-512763" algn="l">
              <a:lnSpc>
                <a:spcPct val="90000"/>
              </a:lnSpc>
              <a:buFont typeface="+mj-lt"/>
              <a:buAutoNum type="arabicPeriod"/>
            </a:pPr>
            <a:r>
              <a:rPr lang="en-US" altLang="en-US" sz="4000" dirty="0"/>
              <a:t>Augmentation of relief</a:t>
            </a:r>
          </a:p>
        </p:txBody>
      </p:sp>
    </p:spTree>
    <p:extLst>
      <p:ext uri="{BB962C8B-B14F-4D97-AF65-F5344CB8AC3E}">
        <p14:creationId xmlns:p14="http://schemas.microsoft.com/office/powerpoint/2010/main" val="19592816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29698" name="Picture 2">
            <a:extLst>
              <a:ext uri="{FF2B5EF4-FFF2-40B4-BE49-F238E27FC236}">
                <a16:creationId xmlns:a16="http://schemas.microsoft.com/office/drawing/2014/main" id="{8FAB74BF-F861-4344-1981-16D7534A3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228600"/>
            <a:ext cx="8115300" cy="4686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AB6C681-4BC6-552B-0AE1-899175D33052}"/>
              </a:ext>
            </a:extLst>
          </p:cNvPr>
          <p:cNvSpPr txBox="1"/>
          <p:nvPr/>
        </p:nvSpPr>
        <p:spPr>
          <a:xfrm>
            <a:off x="2372829" y="3638550"/>
            <a:ext cx="4208844" cy="707886"/>
          </a:xfrm>
          <a:prstGeom prst="rect">
            <a:avLst/>
          </a:prstGeom>
          <a:noFill/>
        </p:spPr>
        <p:txBody>
          <a:bodyPr wrap="none" rtlCol="0">
            <a:spAutoFit/>
          </a:bodyPr>
          <a:lstStyle/>
          <a:p>
            <a:r>
              <a:rPr lang="en-US" u="sng" dirty="0">
                <a:solidFill>
                  <a:srgbClr val="FFFF66"/>
                </a:solidFill>
              </a:rPr>
              <a:t>For us, May 9-24</a:t>
            </a:r>
          </a:p>
        </p:txBody>
      </p:sp>
    </p:spTree>
    <p:extLst>
      <p:ext uri="{BB962C8B-B14F-4D97-AF65-F5344CB8AC3E}">
        <p14:creationId xmlns:p14="http://schemas.microsoft.com/office/powerpoint/2010/main" val="10873922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lnSpc>
                <a:spcPct val="90000"/>
              </a:lnSpc>
            </a:pPr>
            <a:r>
              <a:rPr lang="en-US" sz="4000" dirty="0"/>
              <a:t>Join over 1 million believers who will engage in </a:t>
            </a:r>
            <a:r>
              <a:rPr lang="en-US" sz="4000" u="sng" dirty="0">
                <a:solidFill>
                  <a:srgbClr val="FFFF66"/>
                </a:solidFill>
              </a:rPr>
              <a:t>prayer for Israel for at least one hour a day for 21 days. </a:t>
            </a:r>
            <a:r>
              <a:rPr lang="en-US" altLang="en-US" sz="4000" u="sng" dirty="0">
                <a:solidFill>
                  <a:srgbClr val="FFFF66"/>
                </a:solidFill>
              </a:rPr>
              <a:t>For us, May 9-24</a:t>
            </a:r>
            <a:r>
              <a:rPr lang="en-US" altLang="en-US" sz="4000" dirty="0"/>
              <a:t>. </a:t>
            </a:r>
            <a:r>
              <a:rPr lang="en-US" sz="4000" dirty="0"/>
              <a:t>for the increase of God’s salvation promises and plans for Jerusalem and Israel and the diaspora Jews. Some will pray alone and others will pray with 2 or more virtually or in-person—in their home, office, dorm, or at their congregation, etc. </a:t>
            </a:r>
            <a:endParaRPr lang="en-US" altLang="en-US" sz="4000" dirty="0"/>
          </a:p>
        </p:txBody>
      </p:sp>
    </p:spTree>
    <p:extLst>
      <p:ext uri="{BB962C8B-B14F-4D97-AF65-F5344CB8AC3E}">
        <p14:creationId xmlns:p14="http://schemas.microsoft.com/office/powerpoint/2010/main" val="28582658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During the Omer counting time, we will enter into Yeshayahu Is. 62</a:t>
            </a:r>
          </a:p>
        </p:txBody>
      </p:sp>
    </p:spTree>
    <p:extLst>
      <p:ext uri="{BB962C8B-B14F-4D97-AF65-F5344CB8AC3E}">
        <p14:creationId xmlns:p14="http://schemas.microsoft.com/office/powerpoint/2010/main" val="4504231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Yeshayahu/Is 62.6-7 </a:t>
            </a:r>
            <a:r>
              <a:rPr lang="en-US" altLang="en-US" sz="4000" dirty="0"/>
              <a:t> On your walls, Jerusalem, I have set watchmen. All day and all night, they will never hold their peace. “You who remind </a:t>
            </a:r>
            <a:r>
              <a:rPr lang="en-US" altLang="en-US" sz="4000" cap="small" dirty="0"/>
              <a:t>Adoni</a:t>
            </a:r>
            <a:r>
              <a:rPr lang="en-US" altLang="en-US" sz="4000" dirty="0"/>
              <a:t>, take no rest for yourselves, And give Him no rest until He establishes and makes Jerusalem a praise in the earth.</a:t>
            </a:r>
          </a:p>
        </p:txBody>
      </p:sp>
    </p:spTree>
    <p:extLst>
      <p:ext uri="{BB962C8B-B14F-4D97-AF65-F5344CB8AC3E}">
        <p14:creationId xmlns:p14="http://schemas.microsoft.com/office/powerpoint/2010/main" val="42121222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When to fast and pray?</a:t>
            </a:r>
          </a:p>
          <a:p>
            <a:pPr marL="228600" indent="-228600" algn="l">
              <a:lnSpc>
                <a:spcPct val="90000"/>
              </a:lnSpc>
              <a:buFont typeface="Arial" panose="020B0604020202020204" pitchFamily="34" charset="0"/>
              <a:buChar char="•"/>
            </a:pPr>
            <a:r>
              <a:rPr lang="en-US" altLang="en-US" sz="4000" dirty="0"/>
              <a:t>Fast as you choose: water, liquids, light fruit</a:t>
            </a:r>
          </a:p>
          <a:p>
            <a:pPr marL="228600" indent="-228600" algn="l">
              <a:lnSpc>
                <a:spcPct val="90000"/>
              </a:lnSpc>
              <a:buFont typeface="Arial" panose="020B0604020202020204" pitchFamily="34" charset="0"/>
              <a:buChar char="•"/>
            </a:pPr>
            <a:r>
              <a:rPr lang="en-US" altLang="en-US" sz="4000" dirty="0"/>
              <a:t>Pray one extra hour / day</a:t>
            </a:r>
          </a:p>
          <a:p>
            <a:pPr marL="228600" indent="-228600" algn="l">
              <a:lnSpc>
                <a:spcPct val="90000"/>
              </a:lnSpc>
              <a:buFont typeface="Arial" panose="020B0604020202020204" pitchFamily="34" charset="0"/>
              <a:buChar char="•"/>
            </a:pPr>
            <a:r>
              <a:rPr lang="en-US" altLang="en-US" sz="4000" dirty="0"/>
              <a:t>Meet Wednesdays?</a:t>
            </a:r>
          </a:p>
          <a:p>
            <a:pPr marL="228600" indent="-228600" algn="l">
              <a:lnSpc>
                <a:spcPct val="90000"/>
              </a:lnSpc>
              <a:buFont typeface="Arial" panose="020B0604020202020204" pitchFamily="34" charset="0"/>
              <a:buChar char="•"/>
            </a:pPr>
            <a:r>
              <a:rPr lang="en-US" altLang="en-US" sz="4000" dirty="0"/>
              <a:t>Visit the IHOPKC prayer room</a:t>
            </a:r>
          </a:p>
        </p:txBody>
      </p:sp>
    </p:spTree>
    <p:extLst>
      <p:ext uri="{BB962C8B-B14F-4D97-AF65-F5344CB8AC3E}">
        <p14:creationId xmlns:p14="http://schemas.microsoft.com/office/powerpoint/2010/main" val="14122786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38C41D35-0B3F-EE5D-73C3-535FDB8D7FED}"/>
              </a:ext>
            </a:extLst>
          </p:cNvPr>
          <p:cNvPicPr>
            <a:picLocks noChangeAspect="1"/>
          </p:cNvPicPr>
          <p:nvPr/>
        </p:nvPicPr>
        <p:blipFill>
          <a:blip r:embed="rId3"/>
          <a:stretch>
            <a:fillRect/>
          </a:stretch>
        </p:blipFill>
        <p:spPr>
          <a:xfrm>
            <a:off x="889284" y="0"/>
            <a:ext cx="7365431" cy="5143500"/>
          </a:xfrm>
          <a:prstGeom prst="rect">
            <a:avLst/>
          </a:prstGeom>
        </p:spPr>
      </p:pic>
    </p:spTree>
    <p:extLst>
      <p:ext uri="{BB962C8B-B14F-4D97-AF65-F5344CB8AC3E}">
        <p14:creationId xmlns:p14="http://schemas.microsoft.com/office/powerpoint/2010/main" val="28939714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r" rtl="1">
              <a:lnSpc>
                <a:spcPct val="90000"/>
              </a:lnSpc>
            </a:pPr>
            <a:r>
              <a:rPr lang="he-IL" altLang="en-US" sz="4400" b="1" dirty="0">
                <a:latin typeface="David" panose="020E0502060401010101" pitchFamily="34" charset="-79"/>
                <a:cs typeface="David" panose="020E0502060401010101" pitchFamily="34" charset="-79"/>
              </a:rPr>
              <a:t>הַאֲנִי </a:t>
            </a:r>
            <a:r>
              <a:rPr lang="he-IL" altLang="en-US" sz="4400" b="1" dirty="0" err="1">
                <a:solidFill>
                  <a:srgbClr val="FFFF66"/>
                </a:solidFill>
                <a:latin typeface="David" panose="020E0502060401010101" pitchFamily="34" charset="-79"/>
                <a:cs typeface="David" panose="020E0502060401010101" pitchFamily="34" charset="-79"/>
              </a:rPr>
              <a:t>אַשְׁבִּיר</a:t>
            </a:r>
            <a:r>
              <a:rPr lang="he-IL" altLang="en-US" sz="4400" b="1" dirty="0">
                <a:latin typeface="David" panose="020E0502060401010101" pitchFamily="34" charset="-79"/>
                <a:cs typeface="David" panose="020E0502060401010101" pitchFamily="34" charset="-79"/>
              </a:rPr>
              <a:t> וְלֹא אֹולִיד יֹאמַר יי  </a:t>
            </a:r>
            <a:r>
              <a:rPr lang="en-US" altLang="en-US" sz="3600" baseline="30000" dirty="0"/>
              <a:t>Isaiah 66:9</a:t>
            </a:r>
            <a:endParaRPr lang="en-US" altLang="en-US" sz="4000" baseline="30000" dirty="0"/>
          </a:p>
          <a:p>
            <a:pPr algn="l">
              <a:lnSpc>
                <a:spcPct val="90000"/>
              </a:lnSpc>
            </a:pPr>
            <a:r>
              <a:rPr lang="en-US" altLang="en-US" sz="4000" dirty="0"/>
              <a:t>“Will I bring to the breach and not cause to give birth?” says the LORD.</a:t>
            </a:r>
          </a:p>
        </p:txBody>
      </p:sp>
    </p:spTree>
    <p:extLst>
      <p:ext uri="{BB962C8B-B14F-4D97-AF65-F5344CB8AC3E}">
        <p14:creationId xmlns:p14="http://schemas.microsoft.com/office/powerpoint/2010/main" val="15005732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 word for bring to breach is </a:t>
            </a:r>
            <a:r>
              <a:rPr lang="en-US" altLang="en-US" sz="4000" dirty="0" err="1"/>
              <a:t>maSHBiR</a:t>
            </a:r>
            <a:r>
              <a:rPr lang="en-US" altLang="en-US" sz="4000" dirty="0"/>
              <a:t>. The word for crisis in Hebrew is </a:t>
            </a:r>
            <a:r>
              <a:rPr lang="en-US" altLang="en-US" sz="4000" dirty="0" err="1"/>
              <a:t>maSHBeR</a:t>
            </a:r>
            <a:r>
              <a:rPr lang="en-US" altLang="en-US" sz="4000" dirty="0"/>
              <a:t> </a:t>
            </a:r>
            <a:r>
              <a:rPr lang="he-IL" altLang="en-US" sz="4000" b="1" dirty="0">
                <a:latin typeface="David" panose="020E0502060401010101" pitchFamily="34" charset="-79"/>
                <a:cs typeface="David" panose="020E0502060401010101" pitchFamily="34" charset="-79"/>
              </a:rPr>
              <a:t>מַשׁבֵּר</a:t>
            </a:r>
            <a:r>
              <a:rPr lang="en-US" altLang="en-US" sz="4000" dirty="0"/>
              <a:t>.</a:t>
            </a:r>
          </a:p>
          <a:p>
            <a:pPr algn="l">
              <a:lnSpc>
                <a:spcPct val="90000"/>
              </a:lnSpc>
            </a:pPr>
            <a:r>
              <a:rPr lang="en-US" altLang="en-US" sz="4000" dirty="0"/>
              <a:t> The root is</a:t>
            </a:r>
            <a:r>
              <a:rPr lang="he-IL" altLang="en-US" sz="4000" dirty="0"/>
              <a:t>ש-ב-ר </a:t>
            </a:r>
            <a:r>
              <a:rPr lang="en-US" altLang="en-US" sz="4000" dirty="0"/>
              <a:t> </a:t>
            </a:r>
            <a:r>
              <a:rPr lang="en-US" altLang="en-US" sz="4000" dirty="0" err="1"/>
              <a:t>Sh</a:t>
            </a:r>
            <a:r>
              <a:rPr lang="en-US" altLang="en-US" sz="4000" dirty="0"/>
              <a:t>-B-R meaning break.  This is also the same root for broken, broken-hearted, breaking bread, provision.</a:t>
            </a:r>
          </a:p>
          <a:p>
            <a:pPr algn="l">
              <a:lnSpc>
                <a:spcPct val="90000"/>
              </a:lnSpc>
            </a:pPr>
            <a:endParaRPr lang="en-US" altLang="en-US" sz="4000" dirty="0"/>
          </a:p>
        </p:txBody>
      </p:sp>
    </p:spTree>
    <p:extLst>
      <p:ext uri="{BB962C8B-B14F-4D97-AF65-F5344CB8AC3E}">
        <p14:creationId xmlns:p14="http://schemas.microsoft.com/office/powerpoint/2010/main" val="31096047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a:t>Crisis is a moment to give birth. When we feel broken, God can bring a breakthrough.</a:t>
            </a:r>
            <a:endParaRPr lang="en-US" altLang="en-US" sz="4000" dirty="0"/>
          </a:p>
        </p:txBody>
      </p:sp>
    </p:spTree>
    <p:extLst>
      <p:ext uri="{BB962C8B-B14F-4D97-AF65-F5344CB8AC3E}">
        <p14:creationId xmlns:p14="http://schemas.microsoft.com/office/powerpoint/2010/main" val="35184549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074" name="Picture 2">
            <a:extLst>
              <a:ext uri="{FF2B5EF4-FFF2-40B4-BE49-F238E27FC236}">
                <a16:creationId xmlns:a16="http://schemas.microsoft.com/office/drawing/2014/main" id="{CFEAC602-1FD1-CC71-4843-8F58CE6E3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919905"/>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4_Default Design">
  <a:themeElements>
    <a:clrScheme name="20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_Default Design">
      <a:majorFont>
        <a:latin typeface="Arial Rounded MT Bold"/>
        <a:ea typeface=""/>
        <a:cs typeface="Arial"/>
      </a:majorFont>
      <a:minorFont>
        <a:latin typeface="Arial Rounded MT Bold"/>
        <a:ea typeface=""/>
        <a:cs typeface="Davi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195352</TotalTime>
  <Words>4524</Words>
  <Application>Microsoft Office PowerPoint</Application>
  <PresentationFormat>On-screen Show (16:9)</PresentationFormat>
  <Paragraphs>611</Paragraphs>
  <Slides>102</Slides>
  <Notes>102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102</vt:i4>
      </vt:variant>
    </vt:vector>
  </HeadingPairs>
  <TitlesOfParts>
    <vt:vector size="113" baseType="lpstr">
      <vt:lpstr>Arial</vt:lpstr>
      <vt:lpstr>Arial Rounded MT Bold</vt:lpstr>
      <vt:lpstr>Calibri</vt:lpstr>
      <vt:lpstr>David</vt:lpstr>
      <vt:lpstr>system-ui</vt:lpstr>
      <vt:lpstr>Times New Roman</vt:lpstr>
      <vt:lpstr>1_Default Design</vt:lpstr>
      <vt:lpstr>2_Default Design</vt:lpstr>
      <vt:lpstr>11_Default Design</vt:lpstr>
      <vt:lpstr>34_Default Design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Ty Lewis</cp:lastModifiedBy>
  <cp:revision>4822</cp:revision>
  <dcterms:created xsi:type="dcterms:W3CDTF">2006-04-21T19:34:43Z</dcterms:created>
  <dcterms:modified xsi:type="dcterms:W3CDTF">2023-04-15T14:33:15Z</dcterms:modified>
</cp:coreProperties>
</file>