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36" r:id="rId2"/>
  </p:sldMasterIdLst>
  <p:notesMasterIdLst>
    <p:notesMasterId r:id="rId86"/>
  </p:notesMasterIdLst>
  <p:handoutMasterIdLst>
    <p:handoutMasterId r:id="rId87"/>
  </p:handoutMasterIdLst>
  <p:sldIdLst>
    <p:sldId id="2045" r:id="rId3"/>
    <p:sldId id="65086" r:id="rId4"/>
    <p:sldId id="65070" r:id="rId5"/>
    <p:sldId id="65072" r:id="rId6"/>
    <p:sldId id="65071" r:id="rId7"/>
    <p:sldId id="65069" r:id="rId8"/>
    <p:sldId id="65077" r:id="rId9"/>
    <p:sldId id="65075" r:id="rId10"/>
    <p:sldId id="65074" r:id="rId11"/>
    <p:sldId id="65076" r:id="rId12"/>
    <p:sldId id="65073" r:id="rId13"/>
    <p:sldId id="65094" r:id="rId14"/>
    <p:sldId id="65095" r:id="rId15"/>
    <p:sldId id="65092" r:id="rId16"/>
    <p:sldId id="65066" r:id="rId17"/>
    <p:sldId id="65087" r:id="rId18"/>
    <p:sldId id="65079" r:id="rId19"/>
    <p:sldId id="65130" r:id="rId20"/>
    <p:sldId id="65096" r:id="rId21"/>
    <p:sldId id="65097" r:id="rId22"/>
    <p:sldId id="65098" r:id="rId23"/>
    <p:sldId id="65100" r:id="rId24"/>
    <p:sldId id="65139" r:id="rId25"/>
    <p:sldId id="65138" r:id="rId26"/>
    <p:sldId id="65099" r:id="rId27"/>
    <p:sldId id="65101" r:id="rId28"/>
    <p:sldId id="65147" r:id="rId29"/>
    <p:sldId id="65102" r:id="rId30"/>
    <p:sldId id="65105" r:id="rId31"/>
    <p:sldId id="65104" r:id="rId32"/>
    <p:sldId id="65103" r:id="rId33"/>
    <p:sldId id="65131" r:id="rId34"/>
    <p:sldId id="65106" r:id="rId35"/>
    <p:sldId id="65109" r:id="rId36"/>
    <p:sldId id="65111" r:id="rId37"/>
    <p:sldId id="65110" r:id="rId38"/>
    <p:sldId id="65112" r:id="rId39"/>
    <p:sldId id="65120" r:id="rId40"/>
    <p:sldId id="65113" r:id="rId41"/>
    <p:sldId id="65107" r:id="rId42"/>
    <p:sldId id="65117" r:id="rId43"/>
    <p:sldId id="65118" r:id="rId44"/>
    <p:sldId id="65119" r:id="rId45"/>
    <p:sldId id="65115" r:id="rId46"/>
    <p:sldId id="65114" r:id="rId47"/>
    <p:sldId id="65116" r:id="rId48"/>
    <p:sldId id="65121" r:id="rId49"/>
    <p:sldId id="65108" r:id="rId50"/>
    <p:sldId id="65124" r:id="rId51"/>
    <p:sldId id="65122" r:id="rId52"/>
    <p:sldId id="65123" r:id="rId53"/>
    <p:sldId id="65129" r:id="rId54"/>
    <p:sldId id="65145" r:id="rId55"/>
    <p:sldId id="65146" r:id="rId56"/>
    <p:sldId id="65125" r:id="rId57"/>
    <p:sldId id="65134" r:id="rId58"/>
    <p:sldId id="65081" r:id="rId59"/>
    <p:sldId id="65084" r:id="rId60"/>
    <p:sldId id="65133" r:id="rId61"/>
    <p:sldId id="65135" r:id="rId62"/>
    <p:sldId id="65136" r:id="rId63"/>
    <p:sldId id="65078" r:id="rId64"/>
    <p:sldId id="65093" r:id="rId65"/>
    <p:sldId id="65132" r:id="rId66"/>
    <p:sldId id="65140" r:id="rId67"/>
    <p:sldId id="65141" r:id="rId68"/>
    <p:sldId id="65091" r:id="rId69"/>
    <p:sldId id="65000" r:id="rId70"/>
    <p:sldId id="65065" r:id="rId71"/>
    <p:sldId id="65063" r:id="rId72"/>
    <p:sldId id="65082" r:id="rId73"/>
    <p:sldId id="65083" r:id="rId74"/>
    <p:sldId id="65080" r:id="rId75"/>
    <p:sldId id="65142" r:id="rId76"/>
    <p:sldId id="65137" r:id="rId77"/>
    <p:sldId id="65089" r:id="rId78"/>
    <p:sldId id="65088" r:id="rId79"/>
    <p:sldId id="65085" r:id="rId80"/>
    <p:sldId id="65143" r:id="rId81"/>
    <p:sldId id="65144" r:id="rId82"/>
    <p:sldId id="64774" r:id="rId83"/>
    <p:sldId id="65067" r:id="rId84"/>
    <p:sldId id="65068" r:id="rId85"/>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333333"/>
    <a:srgbClr val="996633"/>
    <a:srgbClr val="9A6766"/>
    <a:srgbClr val="FFFF99"/>
    <a:srgbClr val="AA6E5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04" autoAdjust="0"/>
    <p:restoredTop sz="83652" autoAdjust="0"/>
  </p:normalViewPr>
  <p:slideViewPr>
    <p:cSldViewPr>
      <p:cViewPr varScale="1">
        <p:scale>
          <a:sx n="95" d="100"/>
          <a:sy n="95" d="100"/>
        </p:scale>
        <p:origin x="96" y="570"/>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4122"/>
    </p:cViewPr>
  </p:sorterViewPr>
  <p:notesViewPr>
    <p:cSldViewPr>
      <p:cViewPr varScale="1">
        <p:scale>
          <a:sx n="85" d="100"/>
          <a:sy n="85" d="100"/>
        </p:scale>
        <p:origin x="196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Yet Four Months to Harvest</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3, 2023 5783</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Yet Four Months to Harvest</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3, 2023 5783</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r20.rs6.net/tn.jsp?f=001dM4OZh1wX4VIqFz7mT6K_jhSQRP5ZRg4qUOaVTrgpafT-ffFRsmj3RkCVehYDRsLELf_oD_6iuAc5dlAapEyY8HGstjqfPk4wYrP_IMI-i8omeyauLTMLkjT_O-3wF_iCOlhAOKyY7H64nz34FOtzw==&amp;c=2GQ_kPcb2WN77X0dFkJ2fLCVzZmdwxowDIXlovRXzm_9tnJUzdrj8Q==&amp;ch=666ejXzzBJ390cJntBaxP5Xo7oS-8u1hQtWUppEha4F23C7hjl1bnQ=="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youtu.be/vRlOU-Hw_6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Harvest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3, 2023 5783</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I promised those who came Sunday morning that we’d see the Grand Finale prayer on the South Steps of the Temple.   Rather, we saw the King of Kings </a:t>
            </a:r>
            <a:r>
              <a:rPr lang="en-US" altLang="en-US" dirty="0" err="1"/>
              <a:t>Clall</a:t>
            </a:r>
            <a:r>
              <a:rPr lang="en-US" altLang="en-US" dirty="0"/>
              <a:t> Building alternating with IHOP KC, which was OK.  Nevertheless, here is what I promised.  Pretty exciting.</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https://youtu.be/vRlOU-Hw_6M</a:t>
            </a:r>
          </a:p>
          <a:p>
            <a:r>
              <a:rPr lang="en-US" altLang="en-US" dirty="0"/>
              <a:t>Who married one of our One Thing kids, Venessa Leif from the Tampa congregation.  </a:t>
            </a:r>
          </a:p>
          <a:p>
            <a:endParaRPr lang="en-US" altLang="en-US" dirty="0"/>
          </a:p>
        </p:txBody>
      </p:sp>
    </p:spTree>
    <p:extLst>
      <p:ext uri="{BB962C8B-B14F-4D97-AF65-F5344CB8AC3E}">
        <p14:creationId xmlns:p14="http://schemas.microsoft.com/office/powerpoint/2010/main" val="3805342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https://youtu.be/vRlOU-Hw_6M</a:t>
            </a:r>
          </a:p>
        </p:txBody>
      </p:sp>
    </p:spTree>
    <p:extLst>
      <p:ext uri="{BB962C8B-B14F-4D97-AF65-F5344CB8AC3E}">
        <p14:creationId xmlns:p14="http://schemas.microsoft.com/office/powerpoint/2010/main" val="441711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642924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031887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662056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507287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489397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https://www.chabad.org/holidays/default_cdo/jewish/holidays.htm</a:t>
            </a:r>
            <a:endParaRPr lang="he-IL" altLang="en-US" sz="1000" dirty="0"/>
          </a:p>
          <a:p>
            <a:r>
              <a:rPr lang="en-US" altLang="en-US" dirty="0"/>
              <a:t>Equivalent break before </a:t>
            </a:r>
            <a:r>
              <a:rPr lang="en-US" altLang="en-US" dirty="0" err="1"/>
              <a:t>Pesakh</a:t>
            </a:r>
            <a:r>
              <a:rPr lang="en-US" altLang="en-US" dirty="0"/>
              <a:t>.  In any case, four months with no Levitical holiday.  Tisha </a:t>
            </a:r>
            <a:r>
              <a:rPr lang="en-US" altLang="en-US" dirty="0" err="1"/>
              <a:t>B’Av</a:t>
            </a:r>
            <a:endParaRPr lang="en-US" altLang="en-US" dirty="0"/>
          </a:p>
        </p:txBody>
      </p:sp>
    </p:spTree>
    <p:extLst>
      <p:ext uri="{BB962C8B-B14F-4D97-AF65-F5344CB8AC3E}">
        <p14:creationId xmlns:p14="http://schemas.microsoft.com/office/powerpoint/2010/main" val="1300177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https://www.chabad.org/holidays/default_cdo/jewish/holidays.htm</a:t>
            </a:r>
            <a:endParaRPr lang="he-IL" altLang="en-US" sz="1000" dirty="0"/>
          </a:p>
          <a:p>
            <a:r>
              <a:rPr lang="en-US" altLang="en-US" dirty="0"/>
              <a:t>Equivalent break before </a:t>
            </a:r>
            <a:r>
              <a:rPr lang="en-US" altLang="en-US" dirty="0" err="1"/>
              <a:t>Pesakh</a:t>
            </a:r>
            <a:r>
              <a:rPr lang="en-US" altLang="en-US" dirty="0"/>
              <a:t>.  In any case, four months with no Levitical holiday.  Tisha </a:t>
            </a:r>
            <a:r>
              <a:rPr lang="en-US" altLang="en-US" dirty="0" err="1"/>
              <a:t>B’Av</a:t>
            </a:r>
            <a:endParaRPr lang="en-US" altLang="en-US" dirty="0"/>
          </a:p>
        </p:txBody>
      </p:sp>
    </p:spTree>
    <p:extLst>
      <p:ext uri="{BB962C8B-B14F-4D97-AF65-F5344CB8AC3E}">
        <p14:creationId xmlns:p14="http://schemas.microsoft.com/office/powerpoint/2010/main" val="3202703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56169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200174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589837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Colors change when the crop is ripe.</a:t>
            </a:r>
          </a:p>
        </p:txBody>
      </p:sp>
    </p:spTree>
    <p:extLst>
      <p:ext uri="{BB962C8B-B14F-4D97-AF65-F5344CB8AC3E}">
        <p14:creationId xmlns:p14="http://schemas.microsoft.com/office/powerpoint/2010/main" val="2221127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Jonathan Cahn Book of Mysteries page/day118 top half.</a:t>
            </a:r>
          </a:p>
          <a:p>
            <a:r>
              <a:rPr lang="en-US" altLang="en-US" dirty="0"/>
              <a:t>Saga of short stories in the desert, Teacher and </a:t>
            </a:r>
            <a:r>
              <a:rPr lang="en-US" altLang="en-US" dirty="0" err="1"/>
              <a:t>talmid</a:t>
            </a:r>
            <a:r>
              <a:rPr lang="en-US" altLang="en-US" dirty="0"/>
              <a:t>, student.    Story about observing a bride.  </a:t>
            </a:r>
          </a:p>
          <a:p>
            <a:r>
              <a:rPr lang="en-US" altLang="en-US" dirty="0"/>
              <a:t>Read</a:t>
            </a:r>
          </a:p>
          <a:p>
            <a:r>
              <a:rPr lang="en-US" altLang="en-US" dirty="0"/>
              <a:t>Comment on Ps 45..</a:t>
            </a:r>
          </a:p>
        </p:txBody>
      </p:sp>
    </p:spTree>
    <p:extLst>
      <p:ext uri="{BB962C8B-B14F-4D97-AF65-F5344CB8AC3E}">
        <p14:creationId xmlns:p14="http://schemas.microsoft.com/office/powerpoint/2010/main" val="1317672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249250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Look good for the beach?</a:t>
            </a:r>
          </a:p>
        </p:txBody>
      </p:sp>
    </p:spTree>
    <p:extLst>
      <p:ext uri="{BB962C8B-B14F-4D97-AF65-F5344CB8AC3E}">
        <p14:creationId xmlns:p14="http://schemas.microsoft.com/office/powerpoint/2010/main" val="708359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9922755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674414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Balance Jon Cahn </a:t>
            </a:r>
            <a:r>
              <a:rPr lang="en-US" altLang="en-US" i="1" dirty="0"/>
              <a:t>Mysteries </a:t>
            </a:r>
            <a:r>
              <a:rPr lang="en-US" altLang="en-US" dirty="0"/>
              <a:t>p 118</a:t>
            </a:r>
          </a:p>
        </p:txBody>
      </p:sp>
    </p:spTree>
    <p:extLst>
      <p:ext uri="{BB962C8B-B14F-4D97-AF65-F5344CB8AC3E}">
        <p14:creationId xmlns:p14="http://schemas.microsoft.com/office/powerpoint/2010/main" val="177154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Take a deep breath, and consider, is my </a:t>
            </a:r>
            <a:r>
              <a:rPr lang="en-US" altLang="en-US"/>
              <a:t>life exemplified by…</a:t>
            </a:r>
            <a:endParaRPr lang="en-US" altLang="en-US" dirty="0"/>
          </a:p>
        </p:txBody>
      </p:sp>
    </p:spTree>
    <p:extLst>
      <p:ext uri="{BB962C8B-B14F-4D97-AF65-F5344CB8AC3E}">
        <p14:creationId xmlns:p14="http://schemas.microsoft.com/office/powerpoint/2010/main" val="3181709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808576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Davidson Museum to the west/left.</a:t>
            </a:r>
          </a:p>
        </p:txBody>
      </p:sp>
    </p:spTree>
    <p:extLst>
      <p:ext uri="{BB962C8B-B14F-4D97-AF65-F5344CB8AC3E}">
        <p14:creationId xmlns:p14="http://schemas.microsoft.com/office/powerpoint/2010/main" val="4264596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Suffering is what enriches our fragrance.  </a:t>
            </a:r>
          </a:p>
        </p:txBody>
      </p:sp>
    </p:spTree>
    <p:extLst>
      <p:ext uri="{BB962C8B-B14F-4D97-AF65-F5344CB8AC3E}">
        <p14:creationId xmlns:p14="http://schemas.microsoft.com/office/powerpoint/2010/main" val="3036463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634976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From David Harwood</a:t>
            </a:r>
          </a:p>
        </p:txBody>
      </p:sp>
    </p:spTree>
    <p:extLst>
      <p:ext uri="{BB962C8B-B14F-4D97-AF65-F5344CB8AC3E}">
        <p14:creationId xmlns:p14="http://schemas.microsoft.com/office/powerpoint/2010/main" val="31792346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The following is from David Harwood, a Jewish pastor in Glen Cove, Long Island, NY. </a:t>
            </a:r>
          </a:p>
        </p:txBody>
      </p:sp>
    </p:spTree>
    <p:extLst>
      <p:ext uri="{BB962C8B-B14F-4D97-AF65-F5344CB8AC3E}">
        <p14:creationId xmlns:p14="http://schemas.microsoft.com/office/powerpoint/2010/main" val="1435850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171694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Special, sacred moment.  Initiated a ritual that would commemorate His atonement!</a:t>
            </a:r>
          </a:p>
          <a:p>
            <a:r>
              <a:rPr lang="en-US" altLang="en-US" dirty="0"/>
              <a:t>Response??</a:t>
            </a:r>
          </a:p>
        </p:txBody>
      </p:sp>
    </p:spTree>
    <p:extLst>
      <p:ext uri="{BB962C8B-B14F-4D97-AF65-F5344CB8AC3E}">
        <p14:creationId xmlns:p14="http://schemas.microsoft.com/office/powerpoint/2010/main" val="6474134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Dreadful thought of a traitor in the midst.   Then….</a:t>
            </a:r>
          </a:p>
        </p:txBody>
      </p:sp>
    </p:spTree>
    <p:extLst>
      <p:ext uri="{BB962C8B-B14F-4D97-AF65-F5344CB8AC3E}">
        <p14:creationId xmlns:p14="http://schemas.microsoft.com/office/powerpoint/2010/main" val="41663484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They all missed the point of the Seder of Messiah, and the warning about the traitor.  They were all traitors and corrupted.</a:t>
            </a:r>
          </a:p>
        </p:txBody>
      </p:sp>
    </p:spTree>
    <p:extLst>
      <p:ext uri="{BB962C8B-B14F-4D97-AF65-F5344CB8AC3E}">
        <p14:creationId xmlns:p14="http://schemas.microsoft.com/office/powerpoint/2010/main" val="31423684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7088290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Sometimes I take out the garbage at Oneg, just to establish my spiritual authority!</a:t>
            </a:r>
          </a:p>
          <a:p>
            <a:r>
              <a:rPr lang="en-US" altLang="en-US" dirty="0"/>
              <a:t>I’m going to make a segue that is reasonable, but not authoritative.</a:t>
            </a:r>
          </a:p>
        </p:txBody>
      </p:sp>
    </p:spTree>
    <p:extLst>
      <p:ext uri="{BB962C8B-B14F-4D97-AF65-F5344CB8AC3E}">
        <p14:creationId xmlns:p14="http://schemas.microsoft.com/office/powerpoint/2010/main" val="3581300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https://www.youtube.com/watch?v=ncPbWwvBri0</a:t>
            </a:r>
          </a:p>
          <a:p>
            <a:r>
              <a:rPr lang="en-US" altLang="en-US" dirty="0"/>
              <a:t>0.22 to 3.21</a:t>
            </a:r>
          </a:p>
        </p:txBody>
      </p:sp>
    </p:spTree>
    <p:extLst>
      <p:ext uri="{BB962C8B-B14F-4D97-AF65-F5344CB8AC3E}">
        <p14:creationId xmlns:p14="http://schemas.microsoft.com/office/powerpoint/2010/main" val="3080325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a:spcBef>
                <a:spcPts val="0"/>
              </a:spcBef>
              <a:spcAft>
                <a:spcPts val="600"/>
              </a:spcAft>
            </a:pPr>
            <a:r>
              <a:rPr lang="en-US" altLang="en-US" dirty="0"/>
              <a:t>Doesn’t say that they just walked in.   Feet dusty, itchy, gross, from the road. </a:t>
            </a:r>
            <a:r>
              <a:rPr lang="en-US" dirty="0"/>
              <a:t>Notice the timing. </a:t>
            </a:r>
          </a:p>
          <a:p>
            <a:pPr marL="0" marR="0">
              <a:spcBef>
                <a:spcPts val="0"/>
              </a:spcBef>
              <a:spcAft>
                <a:spcPts val="600"/>
              </a:spcAft>
            </a:pPr>
            <a:r>
              <a:rPr lang="en-US" dirty="0"/>
              <a:t>Yeshua did not wash their feet before the meal. </a:t>
            </a:r>
          </a:p>
          <a:p>
            <a:pPr marL="0" marR="0">
              <a:spcBef>
                <a:spcPts val="0"/>
              </a:spcBef>
              <a:spcAft>
                <a:spcPts val="600"/>
              </a:spcAft>
            </a:pPr>
            <a:r>
              <a:rPr lang="en-US" dirty="0"/>
              <a:t>It is written that He “got up from supper”. </a:t>
            </a:r>
          </a:p>
          <a:p>
            <a:pPr marL="0" marR="0">
              <a:spcBef>
                <a:spcPts val="0"/>
              </a:spcBef>
              <a:spcAft>
                <a:spcPts val="600"/>
              </a:spcAft>
            </a:pPr>
            <a:r>
              <a:rPr lang="en-US" dirty="0"/>
              <a:t>They were already reclining. </a:t>
            </a:r>
          </a:p>
          <a:p>
            <a:pPr marL="0" marR="0">
              <a:spcBef>
                <a:spcPts val="0"/>
              </a:spcBef>
              <a:spcAft>
                <a:spcPts val="600"/>
              </a:spcAft>
            </a:pPr>
            <a:r>
              <a:rPr lang="en-US" dirty="0"/>
              <a:t>Most likely their feet were already clean, after all, they were in the midst of their meal.</a:t>
            </a:r>
          </a:p>
          <a:p>
            <a:endParaRPr lang="en-US" altLang="en-US" dirty="0"/>
          </a:p>
        </p:txBody>
      </p:sp>
    </p:spTree>
    <p:extLst>
      <p:ext uri="{BB962C8B-B14F-4D97-AF65-F5344CB8AC3E}">
        <p14:creationId xmlns:p14="http://schemas.microsoft.com/office/powerpoint/2010/main" val="15045415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Maybe at this point of their contending who was the greatest.</a:t>
            </a:r>
          </a:p>
        </p:txBody>
      </p:sp>
    </p:spTree>
    <p:extLst>
      <p:ext uri="{BB962C8B-B14F-4D97-AF65-F5344CB8AC3E}">
        <p14:creationId xmlns:p14="http://schemas.microsoft.com/office/powerpoint/2010/main" val="40383647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3071617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a:spcBef>
                <a:spcPts val="0"/>
              </a:spcBef>
              <a:spcAft>
                <a:spcPts val="600"/>
              </a:spcAft>
            </a:pPr>
            <a:r>
              <a:rPr lang="en-US" altLang="en-US" dirty="0"/>
              <a:t>There was something in the room more </a:t>
            </a:r>
            <a:r>
              <a:rPr lang="en-US" dirty="0"/>
              <a:t>foul than the stench of dirty feet pervading that room. </a:t>
            </a:r>
          </a:p>
          <a:p>
            <a:pPr marL="0" marR="0">
              <a:spcBef>
                <a:spcPts val="0"/>
              </a:spcBef>
              <a:spcAft>
                <a:spcPts val="600"/>
              </a:spcAft>
            </a:pPr>
            <a:r>
              <a:rPr lang="en-US" dirty="0"/>
              <a:t>The seeds of the Leadership in the new faith community’s destruction had germinated and needed to be uprooted.   Contending for greatness.</a:t>
            </a:r>
          </a:p>
          <a:p>
            <a:r>
              <a:rPr lang="en-US" altLang="en-US" dirty="0"/>
              <a:t> </a:t>
            </a:r>
          </a:p>
        </p:txBody>
      </p:sp>
    </p:spTree>
    <p:extLst>
      <p:ext uri="{BB962C8B-B14F-4D97-AF65-F5344CB8AC3E}">
        <p14:creationId xmlns:p14="http://schemas.microsoft.com/office/powerpoint/2010/main" val="27470090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2551984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5527195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1775358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4784197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7765671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68770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https://twitter.com/i/status/1662712915613327360</a:t>
            </a:r>
          </a:p>
          <a:p>
            <a:r>
              <a:rPr lang="en-US" altLang="en-US" dirty="0"/>
              <a:t>Davidson Center = Jerusalem Archeological Park</a:t>
            </a:r>
          </a:p>
        </p:txBody>
      </p:sp>
    </p:spTree>
    <p:extLst>
      <p:ext uri="{BB962C8B-B14F-4D97-AF65-F5344CB8AC3E}">
        <p14:creationId xmlns:p14="http://schemas.microsoft.com/office/powerpoint/2010/main" val="38748641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7984517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2437864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2814255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1238887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0351786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Through intimacy with Him</a:t>
            </a:r>
          </a:p>
        </p:txBody>
      </p:sp>
    </p:spTree>
    <p:extLst>
      <p:ext uri="{BB962C8B-B14F-4D97-AF65-F5344CB8AC3E}">
        <p14:creationId xmlns:p14="http://schemas.microsoft.com/office/powerpoint/2010/main" val="14560887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Saving faith</a:t>
            </a:r>
          </a:p>
          <a:p>
            <a:r>
              <a:rPr lang="en-US" altLang="en-US" dirty="0"/>
              <a:t>Goodness  </a:t>
            </a:r>
            <a:r>
              <a:rPr lang="en-US" b="0" i="0" dirty="0">
                <a:solidFill>
                  <a:srgbClr val="001320"/>
                </a:solidFill>
                <a:effectLst/>
                <a:latin typeface="Roboto" panose="02000000000000000000" pitchFamily="2" charset="0"/>
              </a:rPr>
              <a:t>moral goodness, virtue, a gracious act, virtue, uprightness.</a:t>
            </a:r>
          </a:p>
          <a:p>
            <a:r>
              <a:rPr lang="en-US" altLang="en-US" dirty="0"/>
              <a:t>Knowledge: </a:t>
            </a:r>
            <a:r>
              <a:rPr lang="en-US" b="0" i="0" dirty="0">
                <a:solidFill>
                  <a:srgbClr val="001320"/>
                </a:solidFill>
                <a:effectLst/>
                <a:latin typeface="Roboto" panose="02000000000000000000" pitchFamily="2" charset="0"/>
              </a:rPr>
              <a:t>knowledge, doctrine, wisdom. </a:t>
            </a:r>
            <a:r>
              <a:rPr lang="en-US" b="0" i="0" dirty="0" err="1">
                <a:solidFill>
                  <a:srgbClr val="001320"/>
                </a:solidFill>
                <a:effectLst/>
                <a:latin typeface="Roboto" panose="02000000000000000000" pitchFamily="2" charset="0"/>
              </a:rPr>
              <a:t>Gnósis</a:t>
            </a:r>
            <a:endParaRPr lang="en-US" b="0" i="0" dirty="0">
              <a:solidFill>
                <a:srgbClr val="001320"/>
              </a:solidFill>
              <a:effectLst/>
              <a:latin typeface="Roboto" panose="02000000000000000000" pitchFamily="2" charset="0"/>
            </a:endParaRPr>
          </a:p>
          <a:p>
            <a:endParaRPr lang="en-US" altLang="en-US" dirty="0"/>
          </a:p>
        </p:txBody>
      </p:sp>
    </p:spTree>
    <p:extLst>
      <p:ext uri="{BB962C8B-B14F-4D97-AF65-F5344CB8AC3E}">
        <p14:creationId xmlns:p14="http://schemas.microsoft.com/office/powerpoint/2010/main" val="19502401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George Whitten</a:t>
            </a:r>
          </a:p>
        </p:txBody>
      </p:sp>
    </p:spTree>
    <p:extLst>
      <p:ext uri="{BB962C8B-B14F-4D97-AF65-F5344CB8AC3E}">
        <p14:creationId xmlns:p14="http://schemas.microsoft.com/office/powerpoint/2010/main" val="9299139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9992664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Saving faith</a:t>
            </a:r>
          </a:p>
          <a:p>
            <a:r>
              <a:rPr lang="en-US" altLang="en-US" dirty="0"/>
              <a:t>Goodness  </a:t>
            </a:r>
            <a:r>
              <a:rPr lang="en-US" b="0" i="0" dirty="0">
                <a:solidFill>
                  <a:srgbClr val="001320"/>
                </a:solidFill>
                <a:effectLst/>
                <a:latin typeface="Roboto" panose="02000000000000000000" pitchFamily="2" charset="0"/>
              </a:rPr>
              <a:t>moral goodness, virtue, a gracious act, virtue, uprightness.   You can’t be G-</a:t>
            </a:r>
            <a:r>
              <a:rPr lang="en-US" b="0" i="0" dirty="0" err="1">
                <a:solidFill>
                  <a:srgbClr val="001320"/>
                </a:solidFill>
                <a:effectLst/>
                <a:latin typeface="Roboto" panose="02000000000000000000" pitchFamily="2" charset="0"/>
              </a:rPr>
              <a:t>dly</a:t>
            </a:r>
            <a:r>
              <a:rPr lang="en-US" b="0" i="0" dirty="0">
                <a:solidFill>
                  <a:srgbClr val="001320"/>
                </a:solidFill>
                <a:effectLst/>
                <a:latin typeface="Roboto" panose="02000000000000000000" pitchFamily="2" charset="0"/>
              </a:rPr>
              <a:t> and have sex outside of marriage.  Emotional adultery.  Alone in building. </a:t>
            </a:r>
          </a:p>
          <a:p>
            <a:r>
              <a:rPr lang="en-US" altLang="en-US" dirty="0"/>
              <a:t>Knowledge: </a:t>
            </a:r>
            <a:r>
              <a:rPr lang="en-US" b="0" i="0" dirty="0">
                <a:solidFill>
                  <a:srgbClr val="001320"/>
                </a:solidFill>
                <a:effectLst/>
                <a:latin typeface="Roboto" panose="02000000000000000000" pitchFamily="2" charset="0"/>
              </a:rPr>
              <a:t>knowledge, doctrine, wisdom. </a:t>
            </a:r>
            <a:r>
              <a:rPr lang="en-US" b="0" i="0" dirty="0" err="1">
                <a:solidFill>
                  <a:srgbClr val="001320"/>
                </a:solidFill>
                <a:effectLst/>
                <a:latin typeface="Roboto" panose="02000000000000000000" pitchFamily="2" charset="0"/>
              </a:rPr>
              <a:t>Gnósis</a:t>
            </a:r>
            <a:endParaRPr lang="en-US" b="0" i="0" dirty="0">
              <a:solidFill>
                <a:srgbClr val="001320"/>
              </a:solidFill>
              <a:effectLst/>
              <a:latin typeface="Roboto" panose="02000000000000000000" pitchFamily="2" charset="0"/>
            </a:endParaRPr>
          </a:p>
          <a:p>
            <a:endParaRPr lang="en-US" altLang="en-US" dirty="0"/>
          </a:p>
        </p:txBody>
      </p:sp>
    </p:spTree>
    <p:extLst>
      <p:ext uri="{BB962C8B-B14F-4D97-AF65-F5344CB8AC3E}">
        <p14:creationId xmlns:p14="http://schemas.microsoft.com/office/powerpoint/2010/main" val="1128423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b="0" i="0" dirty="0">
                <a:effectLst/>
              </a:rPr>
              <a:t>Radical Jewish activists clash with police during a protest against a conference of Christians outside the Davidson Center in Jerusalem, Israel, on May 28, 2023. </a:t>
            </a:r>
            <a:r>
              <a:rPr lang="en-US" sz="1000" b="0" i="0" dirty="0">
                <a:effectLst/>
              </a:rPr>
              <a:t>(Arie </a:t>
            </a:r>
            <a:r>
              <a:rPr lang="en-US" sz="1000" b="0" i="0" dirty="0" err="1">
                <a:effectLst/>
              </a:rPr>
              <a:t>Leib</a:t>
            </a:r>
            <a:r>
              <a:rPr lang="en-US" sz="1000" b="0" i="0" dirty="0">
                <a:effectLst/>
              </a:rPr>
              <a:t> Abrams/ Flash90)</a:t>
            </a:r>
            <a:endParaRPr lang="en-US" altLang="en-US" sz="1000" dirty="0"/>
          </a:p>
        </p:txBody>
      </p:sp>
    </p:spTree>
    <p:extLst>
      <p:ext uri="{BB962C8B-B14F-4D97-AF65-F5344CB8AC3E}">
        <p14:creationId xmlns:p14="http://schemas.microsoft.com/office/powerpoint/2010/main" val="4446150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9714724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Sometimes this just reflection of desperate measures.  Not wanting to throw stones at distress.  But if you can survive on cash, just DO it. </a:t>
            </a:r>
          </a:p>
          <a:p>
            <a:r>
              <a:rPr lang="en-US" altLang="en-US" dirty="0"/>
              <a:t>Morning Wire Ben Shapiro</a:t>
            </a:r>
          </a:p>
        </p:txBody>
      </p:sp>
    </p:spTree>
    <p:extLst>
      <p:ext uri="{BB962C8B-B14F-4D97-AF65-F5344CB8AC3E}">
        <p14:creationId xmlns:p14="http://schemas.microsoft.com/office/powerpoint/2010/main" val="41293603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Morning Wire Ben Shapiro</a:t>
            </a:r>
          </a:p>
        </p:txBody>
      </p:sp>
    </p:spTree>
    <p:extLst>
      <p:ext uri="{BB962C8B-B14F-4D97-AF65-F5344CB8AC3E}">
        <p14:creationId xmlns:p14="http://schemas.microsoft.com/office/powerpoint/2010/main" val="8486118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Morning Wire Ben Shapiro  </a:t>
            </a:r>
            <a:r>
              <a:rPr lang="en-US" sz="2000" b="0" i="0" dirty="0">
                <a:effectLst/>
              </a:rPr>
              <a:t>economist and supply chain expert Jim </a:t>
            </a:r>
            <a:r>
              <a:rPr lang="en-US" sz="2000" b="0" i="0" dirty="0" err="1">
                <a:effectLst/>
              </a:rPr>
              <a:t>Nelles</a:t>
            </a:r>
            <a:r>
              <a:rPr lang="en-US" sz="2000" b="0" i="0" dirty="0">
                <a:effectLst/>
              </a:rPr>
              <a:t> told Morning Wire.</a:t>
            </a:r>
            <a:endParaRPr lang="en-US" altLang="en-US" dirty="0"/>
          </a:p>
        </p:txBody>
      </p:sp>
    </p:spTree>
    <p:extLst>
      <p:ext uri="{BB962C8B-B14F-4D97-AF65-F5344CB8AC3E}">
        <p14:creationId xmlns:p14="http://schemas.microsoft.com/office/powerpoint/2010/main" val="14764586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Self control: </a:t>
            </a:r>
            <a:r>
              <a:rPr lang="en-US" b="0" i="0" dirty="0">
                <a:solidFill>
                  <a:srgbClr val="001320"/>
                </a:solidFill>
                <a:effectLst/>
                <a:latin typeface="Roboto" panose="02000000000000000000" pitchFamily="2" charset="0"/>
              </a:rPr>
              <a:t>self-mastery, self-restraint, self-control, continence</a:t>
            </a:r>
          </a:p>
          <a:p>
            <a:r>
              <a:rPr lang="en-US" altLang="en-US" b="0" i="0" dirty="0">
                <a:solidFill>
                  <a:srgbClr val="001320"/>
                </a:solidFill>
                <a:effectLst/>
                <a:latin typeface="Roboto" panose="02000000000000000000" pitchFamily="2" charset="0"/>
              </a:rPr>
              <a:t>Perseverance: </a:t>
            </a:r>
            <a:r>
              <a:rPr lang="en-US" b="0" i="0" dirty="0">
                <a:solidFill>
                  <a:srgbClr val="001320"/>
                </a:solidFill>
                <a:effectLst/>
                <a:latin typeface="Roboto" panose="02000000000000000000" pitchFamily="2" charset="0"/>
              </a:rPr>
              <a:t>endurance, steadfastness, patient waiting for</a:t>
            </a:r>
          </a:p>
          <a:p>
            <a:r>
              <a:rPr lang="en-US" altLang="en-US" b="0" i="0" dirty="0">
                <a:solidFill>
                  <a:srgbClr val="001320"/>
                </a:solidFill>
                <a:effectLst/>
                <a:latin typeface="Roboto" panose="02000000000000000000" pitchFamily="2" charset="0"/>
              </a:rPr>
              <a:t>Godliness: </a:t>
            </a:r>
            <a:r>
              <a:rPr lang="en-US" b="1" i="0" u="none" strike="noStrike" dirty="0">
                <a:solidFill>
                  <a:srgbClr val="0066AA"/>
                </a:solidFill>
                <a:effectLst/>
                <a:latin typeface="Arial" panose="020B0604020202020204" pitchFamily="34" charset="0"/>
              </a:rPr>
              <a:t> </a:t>
            </a:r>
            <a:r>
              <a:rPr lang="en-US" b="0" i="0" dirty="0">
                <a:solidFill>
                  <a:srgbClr val="001320"/>
                </a:solidFill>
                <a:effectLst/>
                <a:latin typeface="Roboto" panose="02000000000000000000" pitchFamily="2" charset="0"/>
              </a:rPr>
              <a:t>piety (towards God), godliness, devotion, godliness.</a:t>
            </a:r>
          </a:p>
          <a:p>
            <a:r>
              <a:rPr lang="en-US" altLang="en-US" b="0" i="0" dirty="0">
                <a:solidFill>
                  <a:srgbClr val="001320"/>
                </a:solidFill>
                <a:effectLst/>
                <a:latin typeface="Roboto" panose="02000000000000000000" pitchFamily="2" charset="0"/>
              </a:rPr>
              <a:t>Brotherly affection: </a:t>
            </a:r>
            <a:r>
              <a:rPr lang="en-US" b="0" i="0" dirty="0">
                <a:solidFill>
                  <a:srgbClr val="001320"/>
                </a:solidFill>
                <a:effectLst/>
                <a:latin typeface="Roboto" panose="02000000000000000000" pitchFamily="2" charset="0"/>
              </a:rPr>
              <a:t>brotherly love, love of believing brethren</a:t>
            </a:r>
          </a:p>
          <a:p>
            <a:r>
              <a:rPr lang="en-US" altLang="en-US" b="0" i="0" dirty="0">
                <a:solidFill>
                  <a:srgbClr val="001320"/>
                </a:solidFill>
                <a:effectLst/>
                <a:latin typeface="Roboto" panose="02000000000000000000" pitchFamily="2" charset="0"/>
              </a:rPr>
              <a:t>Love: </a:t>
            </a:r>
            <a:r>
              <a:rPr lang="en-US" b="0" i="0" dirty="0">
                <a:solidFill>
                  <a:srgbClr val="001320"/>
                </a:solidFill>
                <a:effectLst/>
                <a:latin typeface="Roboto" panose="02000000000000000000" pitchFamily="2" charset="0"/>
              </a:rPr>
              <a:t>love, benevolence, good will, esteem</a:t>
            </a:r>
            <a:endParaRPr lang="en-US" altLang="en-US" dirty="0"/>
          </a:p>
        </p:txBody>
      </p:sp>
    </p:spTree>
    <p:extLst>
      <p:ext uri="{BB962C8B-B14F-4D97-AF65-F5344CB8AC3E}">
        <p14:creationId xmlns:p14="http://schemas.microsoft.com/office/powerpoint/2010/main" val="12112549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Self control: </a:t>
            </a:r>
            <a:r>
              <a:rPr lang="en-US" b="0" i="0" dirty="0">
                <a:solidFill>
                  <a:srgbClr val="001320"/>
                </a:solidFill>
                <a:effectLst/>
                <a:latin typeface="Roboto" panose="02000000000000000000" pitchFamily="2" charset="0"/>
              </a:rPr>
              <a:t>self-mastery, self-restraint, self-control, continence</a:t>
            </a:r>
          </a:p>
          <a:p>
            <a:r>
              <a:rPr lang="en-US" altLang="en-US" b="0" i="0" dirty="0">
                <a:solidFill>
                  <a:srgbClr val="001320"/>
                </a:solidFill>
                <a:effectLst/>
                <a:latin typeface="Roboto" panose="02000000000000000000" pitchFamily="2" charset="0"/>
              </a:rPr>
              <a:t>Perseverance: </a:t>
            </a:r>
            <a:r>
              <a:rPr lang="en-US" b="0" i="0" dirty="0">
                <a:solidFill>
                  <a:srgbClr val="001320"/>
                </a:solidFill>
                <a:effectLst/>
                <a:latin typeface="Roboto" panose="02000000000000000000" pitchFamily="2" charset="0"/>
              </a:rPr>
              <a:t>endurance, steadfastness, patient waiting for</a:t>
            </a:r>
          </a:p>
          <a:p>
            <a:r>
              <a:rPr lang="en-US" altLang="en-US" b="0" i="0" dirty="0">
                <a:solidFill>
                  <a:srgbClr val="001320"/>
                </a:solidFill>
                <a:effectLst/>
                <a:latin typeface="Roboto" panose="02000000000000000000" pitchFamily="2" charset="0"/>
              </a:rPr>
              <a:t>Godliness: </a:t>
            </a:r>
            <a:r>
              <a:rPr lang="en-US" b="1" i="0" u="none" strike="noStrike" dirty="0">
                <a:solidFill>
                  <a:srgbClr val="0066AA"/>
                </a:solidFill>
                <a:effectLst/>
                <a:latin typeface="Arial" panose="020B0604020202020204" pitchFamily="34" charset="0"/>
              </a:rPr>
              <a:t> </a:t>
            </a:r>
            <a:r>
              <a:rPr lang="en-US" b="0" i="0" dirty="0">
                <a:solidFill>
                  <a:srgbClr val="001320"/>
                </a:solidFill>
                <a:effectLst/>
                <a:latin typeface="Roboto" panose="02000000000000000000" pitchFamily="2" charset="0"/>
              </a:rPr>
              <a:t>piety (towards God), godliness, devotion, godliness, passion in worship.</a:t>
            </a:r>
          </a:p>
          <a:p>
            <a:r>
              <a:rPr lang="en-US" altLang="en-US" b="0" i="0" dirty="0">
                <a:solidFill>
                  <a:srgbClr val="001320"/>
                </a:solidFill>
                <a:effectLst/>
                <a:latin typeface="Roboto" panose="02000000000000000000" pitchFamily="2" charset="0"/>
              </a:rPr>
              <a:t>Brotherly affection: </a:t>
            </a:r>
            <a:r>
              <a:rPr lang="en-US" b="0" i="0" dirty="0">
                <a:solidFill>
                  <a:srgbClr val="001320"/>
                </a:solidFill>
                <a:effectLst/>
                <a:latin typeface="Roboto" panose="02000000000000000000" pitchFamily="2" charset="0"/>
              </a:rPr>
              <a:t>brotherly love, love of believing brethren</a:t>
            </a:r>
          </a:p>
          <a:p>
            <a:r>
              <a:rPr lang="en-US" altLang="en-US" b="0" i="0" dirty="0">
                <a:solidFill>
                  <a:srgbClr val="001320"/>
                </a:solidFill>
                <a:effectLst/>
                <a:latin typeface="Roboto" panose="02000000000000000000" pitchFamily="2" charset="0"/>
              </a:rPr>
              <a:t>Love: </a:t>
            </a:r>
            <a:r>
              <a:rPr lang="en-US" b="0" i="0" dirty="0">
                <a:solidFill>
                  <a:srgbClr val="001320"/>
                </a:solidFill>
                <a:effectLst/>
                <a:latin typeface="Roboto" panose="02000000000000000000" pitchFamily="2" charset="0"/>
              </a:rPr>
              <a:t>love, benevolence, good will, esteem</a:t>
            </a:r>
            <a:endParaRPr lang="en-US" altLang="en-US" dirty="0"/>
          </a:p>
        </p:txBody>
      </p:sp>
    </p:spTree>
    <p:extLst>
      <p:ext uri="{BB962C8B-B14F-4D97-AF65-F5344CB8AC3E}">
        <p14:creationId xmlns:p14="http://schemas.microsoft.com/office/powerpoint/2010/main" val="18281692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7138213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8783212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https://www.worthynews.com/83641-just-4-of-us-adults-now-hold-worldview-based-on-bible-report-shows</a:t>
            </a:r>
          </a:p>
        </p:txBody>
      </p:sp>
    </p:spTree>
    <p:extLst>
      <p:ext uri="{BB962C8B-B14F-4D97-AF65-F5344CB8AC3E}">
        <p14:creationId xmlns:p14="http://schemas.microsoft.com/office/powerpoint/2010/main" val="41077306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he-IL"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2013 5774 Sept 13</a:t>
            </a: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https://askdrbrown.org/article/the-common-sense-wisdom-of-a-sixteen-year-old-girl</a:t>
            </a:r>
          </a:p>
        </p:txBody>
      </p:sp>
    </p:spTree>
    <p:extLst>
      <p:ext uri="{BB962C8B-B14F-4D97-AF65-F5344CB8AC3E}">
        <p14:creationId xmlns:p14="http://schemas.microsoft.com/office/powerpoint/2010/main" val="1548171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https://youtu.be/vRlOU-Hw_6M</a:t>
            </a:r>
          </a:p>
          <a:p>
            <a:r>
              <a:rPr lang="en-US" altLang="en-US" dirty="0"/>
              <a:t>Ron Cantor</a:t>
            </a:r>
          </a:p>
        </p:txBody>
      </p:sp>
    </p:spTree>
    <p:extLst>
      <p:ext uri="{BB962C8B-B14F-4D97-AF65-F5344CB8AC3E}">
        <p14:creationId xmlns:p14="http://schemas.microsoft.com/office/powerpoint/2010/main" val="31459922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he-IL"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2013 5774 Sept 13</a:t>
            </a: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https://askdrbrown.org/article/the-common-sense-wisdom-of-a-sixteen-year-old-girl</a:t>
            </a:r>
          </a:p>
        </p:txBody>
      </p:sp>
    </p:spTree>
    <p:extLst>
      <p:ext uri="{BB962C8B-B14F-4D97-AF65-F5344CB8AC3E}">
        <p14:creationId xmlns:p14="http://schemas.microsoft.com/office/powerpoint/2010/main" val="28204900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https://external-content.duckduckgo.com/iu/?u=https%3A%2F%2Fkingstonbarnes.com%2Fwp-content%2Fuploads%2F2023%2F06%2Fpride-month-800x675.jpg&amp;f=1&amp;nofb=1&amp;ipt=886c9977707293d96f454cf19c3840e967715b009b2415487aa00065e439810a&amp;ipo=images</a:t>
            </a:r>
          </a:p>
        </p:txBody>
      </p:sp>
    </p:spTree>
    <p:extLst>
      <p:ext uri="{BB962C8B-B14F-4D97-AF65-F5344CB8AC3E}">
        <p14:creationId xmlns:p14="http://schemas.microsoft.com/office/powerpoint/2010/main" val="32918920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b="0" i="0" u="sng" dirty="0">
                <a:solidFill>
                  <a:srgbClr val="0563C1"/>
                </a:solidFill>
                <a:effectLst/>
                <a:latin typeface="Arial" panose="020B0604020202020204" pitchFamily="34" charset="0"/>
                <a:hlinkClick r:id="rId3"/>
              </a:rPr>
              <a:t>https://youtu.be/ChDl2Fz5Qss</a:t>
            </a:r>
            <a:endParaRPr lang="en-US" altLang="en-US" dirty="0"/>
          </a:p>
        </p:txBody>
      </p:sp>
    </p:spTree>
    <p:extLst>
      <p:ext uri="{BB962C8B-B14F-4D97-AF65-F5344CB8AC3E}">
        <p14:creationId xmlns:p14="http://schemas.microsoft.com/office/powerpoint/2010/main" val="17361517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https://youtu.be/ChDl2Fz5Qss</a:t>
            </a:r>
          </a:p>
        </p:txBody>
      </p:sp>
    </p:spTree>
    <p:extLst>
      <p:ext uri="{BB962C8B-B14F-4D97-AF65-F5344CB8AC3E}">
        <p14:creationId xmlns:p14="http://schemas.microsoft.com/office/powerpoint/2010/main" val="40082599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5367732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5564194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0937547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5068958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847617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648484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b="0" i="0" dirty="0">
                <a:solidFill>
                  <a:srgbClr val="1155CC"/>
                </a:solidFill>
                <a:effectLst/>
                <a:latin typeface="Arial" panose="020B0604020202020204" pitchFamily="34" charset="0"/>
                <a:hlinkClick r:id="rId3"/>
              </a:rPr>
              <a:t>https://youtu.be/vRlOU-Hw_6M</a:t>
            </a:r>
            <a:endParaRPr lang="en-US" altLang="en-US" dirty="0"/>
          </a:p>
        </p:txBody>
      </p:sp>
    </p:spTree>
    <p:extLst>
      <p:ext uri="{BB962C8B-B14F-4D97-AF65-F5344CB8AC3E}">
        <p14:creationId xmlns:p14="http://schemas.microsoft.com/office/powerpoint/2010/main" val="13747326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0878784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Yet Four Months to Harvest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3, 2023 5783</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0696284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1517331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297222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Harvest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3,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https://youtu.be/vRlOU-Hw_6M</a:t>
            </a:r>
          </a:p>
          <a:p>
            <a:r>
              <a:rPr lang="en-US" altLang="en-US" dirty="0"/>
              <a:t>Powerful women’s ministry in </a:t>
            </a:r>
            <a:r>
              <a:rPr lang="en-US" altLang="en-US" dirty="0" err="1"/>
              <a:t>Nazarth</a:t>
            </a:r>
            <a:r>
              <a:rPr lang="en-US" altLang="en-US" dirty="0"/>
              <a:t> with Christian Arab and Messianic Jewish women.</a:t>
            </a:r>
          </a:p>
        </p:txBody>
      </p:sp>
    </p:spTree>
    <p:extLst>
      <p:ext uri="{BB962C8B-B14F-4D97-AF65-F5344CB8AC3E}">
        <p14:creationId xmlns:p14="http://schemas.microsoft.com/office/powerpoint/2010/main" val="207637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114B5-D666-B2D4-99D1-028877B3FDE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D671CD3-6FEF-5A2D-82D5-BCEDA3D3060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C753F19-318A-0EC1-5269-2083C583AD90}"/>
              </a:ext>
            </a:extLst>
          </p:cNvPr>
          <p:cNvSpPr>
            <a:spLocks noGrp="1"/>
          </p:cNvSpPr>
          <p:nvPr>
            <p:ph type="dt" sz="half" idx="10"/>
          </p:nvPr>
        </p:nvSpPr>
        <p:spPr/>
        <p:txBody>
          <a:bodyPr/>
          <a:lstStyle>
            <a:lvl1pPr>
              <a:defRPr/>
            </a:lvl1pPr>
          </a:lstStyle>
          <a:p>
            <a:pPr algn="l" defTabSz="685800"/>
            <a:endParaRPr lang="en-US" altLang="en-US" sz="1050">
              <a:solidFill>
                <a:srgbClr val="000000"/>
              </a:solidFill>
              <a:cs typeface="Arial" panose="020B0604020202020204" pitchFamily="34" charset="0"/>
            </a:endParaRPr>
          </a:p>
        </p:txBody>
      </p:sp>
      <p:sp>
        <p:nvSpPr>
          <p:cNvPr id="5" name="Footer Placeholder 4">
            <a:extLst>
              <a:ext uri="{FF2B5EF4-FFF2-40B4-BE49-F238E27FC236}">
                <a16:creationId xmlns:a16="http://schemas.microsoft.com/office/drawing/2014/main" id="{74255BB9-1241-7F49-E1A3-E363073DF557}"/>
              </a:ext>
            </a:extLst>
          </p:cNvPr>
          <p:cNvSpPr>
            <a:spLocks noGrp="1"/>
          </p:cNvSpPr>
          <p:nvPr>
            <p:ph type="ftr" sz="quarter" idx="11"/>
          </p:nvPr>
        </p:nvSpPr>
        <p:spPr/>
        <p:txBody>
          <a:bodyPr/>
          <a:lstStyle>
            <a:lvl1pPr>
              <a:defRPr/>
            </a:lvl1pPr>
          </a:lstStyle>
          <a:p>
            <a:pPr defTabSz="685800"/>
            <a:endParaRPr lang="en-US" altLang="en-US" sz="1050">
              <a:solidFill>
                <a:srgbClr val="000000"/>
              </a:solidFill>
              <a:cs typeface="Arial" panose="020B0604020202020204" pitchFamily="34" charset="0"/>
            </a:endParaRPr>
          </a:p>
        </p:txBody>
      </p:sp>
      <p:sp>
        <p:nvSpPr>
          <p:cNvPr id="6" name="Slide Number Placeholder 5">
            <a:extLst>
              <a:ext uri="{FF2B5EF4-FFF2-40B4-BE49-F238E27FC236}">
                <a16:creationId xmlns:a16="http://schemas.microsoft.com/office/drawing/2014/main" id="{8A1C0716-C44F-1553-9742-83E035196BF1}"/>
              </a:ext>
            </a:extLst>
          </p:cNvPr>
          <p:cNvSpPr>
            <a:spLocks noGrp="1"/>
          </p:cNvSpPr>
          <p:nvPr>
            <p:ph type="sldNum" sz="quarter" idx="12"/>
          </p:nvPr>
        </p:nvSpPr>
        <p:spPr/>
        <p:txBody>
          <a:bodyPr/>
          <a:lstStyle>
            <a:lvl1pPr>
              <a:defRPr/>
            </a:lvl1pPr>
          </a:lstStyle>
          <a:p>
            <a:pPr defTabSz="685800"/>
            <a:fld id="{0309CBD5-C5CD-409A-BDCD-0E777683A37C}" type="slidenum">
              <a:rPr lang="en-US" altLang="en-US" sz="1050" smtClean="0">
                <a:solidFill>
                  <a:srgbClr val="000000"/>
                </a:solidFill>
                <a:cs typeface="Arial" panose="020B0604020202020204" pitchFamily="34" charset="0"/>
              </a:rPr>
              <a:pPr defTabSz="685800"/>
              <a:t>‹#›</a:t>
            </a:fld>
            <a:endParaRPr lang="en-US" altLang="en-US" sz="1050">
              <a:solidFill>
                <a:srgbClr val="000000"/>
              </a:solidFill>
              <a:cs typeface="Arial" panose="020B0604020202020204" pitchFamily="34" charset="0"/>
            </a:endParaRPr>
          </a:p>
        </p:txBody>
      </p:sp>
    </p:spTree>
    <p:extLst>
      <p:ext uri="{BB962C8B-B14F-4D97-AF65-F5344CB8AC3E}">
        <p14:creationId xmlns:p14="http://schemas.microsoft.com/office/powerpoint/2010/main" val="1611591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302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hf sldNum="0" hdr="0" ftr="0" dt="0"/>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8B21935-E9E0-D8EA-6D84-8281C0BAD7B4}"/>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5A5C2F2-64E6-ACA7-7EE6-05D041A24D89}"/>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E5432F-2303-E86F-D2EB-AC2EA7C9FB77}"/>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latin typeface="+mj-lt"/>
              </a:defRPr>
            </a:lvl1pPr>
          </a:lstStyle>
          <a:p>
            <a:endParaRPr lang="en-US" altLang="en-US"/>
          </a:p>
        </p:txBody>
      </p:sp>
      <p:sp>
        <p:nvSpPr>
          <p:cNvPr id="1029" name="Rectangle 5">
            <a:extLst>
              <a:ext uri="{FF2B5EF4-FFF2-40B4-BE49-F238E27FC236}">
                <a16:creationId xmlns:a16="http://schemas.microsoft.com/office/drawing/2014/main" id="{262966DA-030E-0ECE-FBBE-97E597E3B1D5}"/>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solidFill>
                  <a:schemeClr val="tx1"/>
                </a:solidFill>
                <a:latin typeface="+mj-lt"/>
              </a:defRPr>
            </a:lvl1pPr>
          </a:lstStyle>
          <a:p>
            <a:endParaRPr lang="en-US" altLang="en-US"/>
          </a:p>
        </p:txBody>
      </p:sp>
      <p:sp>
        <p:nvSpPr>
          <p:cNvPr id="1030" name="Rectangle 6">
            <a:extLst>
              <a:ext uri="{FF2B5EF4-FFF2-40B4-BE49-F238E27FC236}">
                <a16:creationId xmlns:a16="http://schemas.microsoft.com/office/drawing/2014/main" id="{36BF646A-132B-073E-DFD6-3E1486F59852}"/>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chemeClr val="tx1"/>
                </a:solidFill>
                <a:latin typeface="+mj-lt"/>
              </a:defRPr>
            </a:lvl1pPr>
          </a:lstStyle>
          <a:p>
            <a:fld id="{6414763F-B4F7-4D13-9130-72C4C4BDD17E}" type="slidenum">
              <a:rPr lang="en-US" altLang="en-US"/>
              <a:pPr/>
              <a:t>‹#›</a:t>
            </a:fld>
            <a:endParaRPr lang="en-US" altLang="en-US"/>
          </a:p>
        </p:txBody>
      </p:sp>
    </p:spTree>
    <p:extLst>
      <p:ext uri="{BB962C8B-B14F-4D97-AF65-F5344CB8AC3E}">
        <p14:creationId xmlns:p14="http://schemas.microsoft.com/office/powerpoint/2010/main" val="3422753677"/>
      </p:ext>
    </p:extLst>
  </p:cSld>
  <p:clrMap bg1="lt1" tx1="dk1" bg2="lt2" tx2="dk2" accent1="accent1" accent2="accent2" accent3="accent3" accent4="accent4" accent5="accent5" accent6="accent6" hlink="hlink" folHlink="folHlink"/>
  <p:sldLayoutIdLst>
    <p:sldLayoutId id="2147483837" r:id="rId1"/>
    <p:sldLayoutId id="2147483838" r:id="rId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hf sldNum="0" hdr="0" ftr="0" dt="0"/>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fontAlgn="base">
        <a:spcBef>
          <a:spcPct val="20000"/>
        </a:spcBef>
        <a:spcAft>
          <a:spcPct val="0"/>
        </a:spcAft>
        <a:buChar char="•"/>
        <a:defRPr sz="3000" kern="1200">
          <a:solidFill>
            <a:schemeClr val="bg1"/>
          </a:solidFill>
          <a:latin typeface="+mn-lt"/>
          <a:ea typeface="+mn-ea"/>
          <a:cs typeface="+mn-cs"/>
        </a:defRPr>
      </a:lvl1pPr>
      <a:lvl2pPr marL="557213" indent="-214313" algn="l" rtl="0" fontAlgn="base">
        <a:spcBef>
          <a:spcPct val="20000"/>
        </a:spcBef>
        <a:spcAft>
          <a:spcPct val="0"/>
        </a:spcAft>
        <a:buChar char="–"/>
        <a:defRPr sz="3000" kern="1200">
          <a:solidFill>
            <a:schemeClr val="bg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j-lt"/>
          <a:ea typeface="+mn-ea"/>
          <a:cs typeface="+mj-cs"/>
        </a:defRPr>
      </a:lvl3pPr>
      <a:lvl4pPr marL="1200150" indent="-171450" algn="l" rtl="0" fontAlgn="base">
        <a:spcBef>
          <a:spcPct val="20000"/>
        </a:spcBef>
        <a:spcAft>
          <a:spcPct val="0"/>
        </a:spcAft>
        <a:buChar char="–"/>
        <a:defRPr sz="1500" kern="1200">
          <a:solidFill>
            <a:schemeClr val="tx1"/>
          </a:solidFill>
          <a:latin typeface="+mj-lt"/>
          <a:ea typeface="+mn-ea"/>
          <a:cs typeface="+mj-cs"/>
        </a:defRPr>
      </a:lvl4pPr>
      <a:lvl5pPr marL="1543050" indent="-171450" algn="l" rtl="0" fontAlgn="base">
        <a:spcBef>
          <a:spcPct val="20000"/>
        </a:spcBef>
        <a:spcAft>
          <a:spcPct val="0"/>
        </a:spcAft>
        <a:buChar char="»"/>
        <a:defRPr sz="1500" kern="1200">
          <a:solidFill>
            <a:schemeClr val="tx1"/>
          </a:solidFill>
          <a:latin typeface="+mj-lt"/>
          <a:ea typeface="+mn-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dirty="0">
                <a:solidFill>
                  <a:srgbClr val="FFFF66"/>
                </a:solidFill>
              </a:rPr>
              <a:t> 2023 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8A00B19F-5F4D-1D6C-0E6B-7147C199709B}"/>
              </a:ext>
            </a:extLst>
          </p:cNvPr>
          <p:cNvPicPr>
            <a:picLocks noChangeAspect="1"/>
          </p:cNvPicPr>
          <p:nvPr/>
        </p:nvPicPr>
        <p:blipFill>
          <a:blip r:embed="rId3"/>
          <a:stretch>
            <a:fillRect/>
          </a:stretch>
        </p:blipFill>
        <p:spPr>
          <a:xfrm>
            <a:off x="1405667" y="0"/>
            <a:ext cx="6332665" cy="5143500"/>
          </a:xfrm>
          <a:prstGeom prst="rect">
            <a:avLst/>
          </a:prstGeom>
        </p:spPr>
      </p:pic>
    </p:spTree>
    <p:extLst>
      <p:ext uri="{BB962C8B-B14F-4D97-AF65-F5344CB8AC3E}">
        <p14:creationId xmlns:p14="http://schemas.microsoft.com/office/powerpoint/2010/main" val="3971538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B5164933-837D-67A3-6145-9F38616E9274}"/>
              </a:ext>
            </a:extLst>
          </p:cNvPr>
          <p:cNvPicPr>
            <a:picLocks noChangeAspect="1"/>
          </p:cNvPicPr>
          <p:nvPr/>
        </p:nvPicPr>
        <p:blipFill>
          <a:blip r:embed="rId3"/>
          <a:stretch>
            <a:fillRect/>
          </a:stretch>
        </p:blipFill>
        <p:spPr>
          <a:xfrm>
            <a:off x="1401349" y="0"/>
            <a:ext cx="6341301" cy="5143500"/>
          </a:xfrm>
          <a:prstGeom prst="rect">
            <a:avLst/>
          </a:prstGeom>
        </p:spPr>
      </p:pic>
    </p:spTree>
    <p:extLst>
      <p:ext uri="{BB962C8B-B14F-4D97-AF65-F5344CB8AC3E}">
        <p14:creationId xmlns:p14="http://schemas.microsoft.com/office/powerpoint/2010/main" val="4135438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47650"/>
            <a:ext cx="8534400" cy="4648200"/>
          </a:xfrm>
        </p:spPr>
        <p:txBody>
          <a:bodyPr/>
          <a:lstStyle/>
          <a:p>
            <a:pPr>
              <a:lnSpc>
                <a:spcPct val="90000"/>
              </a:lnSpc>
            </a:pPr>
            <a:endParaRPr lang="en-US" altLang="en-US" sz="4000" dirty="0"/>
          </a:p>
          <a:p>
            <a:pPr>
              <a:lnSpc>
                <a:spcPct val="90000"/>
              </a:lnSpc>
            </a:pPr>
            <a:r>
              <a:rPr lang="en-US" altLang="en-US" sz="4000" dirty="0"/>
              <a:t>So what does it all mean?</a:t>
            </a:r>
          </a:p>
        </p:txBody>
      </p:sp>
    </p:spTree>
    <p:extLst>
      <p:ext uri="{BB962C8B-B14F-4D97-AF65-F5344CB8AC3E}">
        <p14:creationId xmlns:p14="http://schemas.microsoft.com/office/powerpoint/2010/main" val="612714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No </a:t>
            </a:r>
            <a:r>
              <a:rPr lang="en-US" altLang="en-US" sz="4000" u="sng" dirty="0"/>
              <a:t>Levitical</a:t>
            </a:r>
            <a:r>
              <a:rPr lang="en-US" altLang="en-US" sz="4000" dirty="0"/>
              <a:t> holidays, </a:t>
            </a:r>
          </a:p>
          <a:p>
            <a:pPr algn="l">
              <a:lnSpc>
                <a:spcPct val="90000"/>
              </a:lnSpc>
            </a:pPr>
            <a:r>
              <a:rPr lang="en-US" altLang="en-US" sz="4000" dirty="0"/>
              <a:t>No big events for the summer.  [Tisha </a:t>
            </a:r>
            <a:r>
              <a:rPr lang="en-US" altLang="en-US" sz="4000" dirty="0" err="1"/>
              <a:t>B’Av</a:t>
            </a:r>
            <a:r>
              <a:rPr lang="en-US" altLang="en-US" sz="4000" dirty="0"/>
              <a:t>]</a:t>
            </a:r>
          </a:p>
        </p:txBody>
      </p:sp>
    </p:spTree>
    <p:extLst>
      <p:ext uri="{BB962C8B-B14F-4D97-AF65-F5344CB8AC3E}">
        <p14:creationId xmlns:p14="http://schemas.microsoft.com/office/powerpoint/2010/main" val="1171507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baseline="30000" dirty="0" err="1"/>
              <a:t>Yn</a:t>
            </a:r>
            <a:r>
              <a:rPr lang="en-US" altLang="en-US" sz="4000" baseline="30000" dirty="0"/>
              <a:t> 4.35-38</a:t>
            </a:r>
            <a:r>
              <a:rPr lang="en-US" altLang="en-US" sz="4000" dirty="0"/>
              <a:t> Don’t you say, ‘</a:t>
            </a:r>
            <a:r>
              <a:rPr lang="en-US" altLang="en-US" sz="4000" u="sng" dirty="0">
                <a:solidFill>
                  <a:srgbClr val="FFFF66"/>
                </a:solidFill>
              </a:rPr>
              <a:t>Four more months, and then comes the harvest’</a:t>
            </a:r>
            <a:r>
              <a:rPr lang="en-US" altLang="en-US" sz="4000" dirty="0">
                <a:solidFill>
                  <a:srgbClr val="FFFF66"/>
                </a:solidFill>
              </a:rPr>
              <a:t>?</a:t>
            </a:r>
            <a:r>
              <a:rPr lang="en-US" altLang="en-US" sz="4000" dirty="0"/>
              <a:t> Look, I tell you, lift up your eyes and look at the fields! They are white and ready for harvest. “The reaper receives a reward and gathers fruit for eternal life, so that the </a:t>
            </a:r>
            <a:r>
              <a:rPr lang="en-US" altLang="en-US" sz="4000" dirty="0" err="1"/>
              <a:t>sower</a:t>
            </a:r>
            <a:r>
              <a:rPr lang="en-US" altLang="en-US" sz="4000" dirty="0"/>
              <a:t> and reaper may rejoice together. </a:t>
            </a:r>
          </a:p>
        </p:txBody>
      </p:sp>
    </p:spTree>
    <p:extLst>
      <p:ext uri="{BB962C8B-B14F-4D97-AF65-F5344CB8AC3E}">
        <p14:creationId xmlns:p14="http://schemas.microsoft.com/office/powerpoint/2010/main" val="2259199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39A3CE7E-B22B-1D68-575B-FFB83FDA8E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533006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err="1"/>
              <a:t>Shmot</a:t>
            </a:r>
            <a:r>
              <a:rPr lang="en-US" altLang="en-US" sz="4000" baseline="30000" dirty="0"/>
              <a:t>/Ex 34.22</a:t>
            </a:r>
            <a:r>
              <a:rPr lang="en-US" altLang="en-US" sz="4000" dirty="0"/>
              <a:t> “Observe the festival of Shavu‘ot with the first-gathered produce of the wheat harvest, and the </a:t>
            </a:r>
            <a:r>
              <a:rPr lang="en-US" altLang="en-US" sz="4000" u="sng" dirty="0">
                <a:solidFill>
                  <a:srgbClr val="FFFF66"/>
                </a:solidFill>
              </a:rPr>
              <a:t>Festival of Ingathering</a:t>
            </a:r>
            <a:r>
              <a:rPr lang="en-US" altLang="en-US" sz="4000" dirty="0"/>
              <a:t> at the turn of the year. </a:t>
            </a:r>
            <a:r>
              <a:rPr lang="he-IL" altLang="en-US" sz="4400" b="1" dirty="0">
                <a:latin typeface="David" panose="020E0502060401010101" pitchFamily="34" charset="-79"/>
                <a:cs typeface="David" panose="020E0502060401010101" pitchFamily="34" charset="-79"/>
              </a:rPr>
              <a:t>חַג הָאָסִיף</a:t>
            </a:r>
            <a:r>
              <a:rPr lang="en-US" altLang="en-US" sz="4400" b="1" dirty="0">
                <a:latin typeface="David" panose="020E0502060401010101" pitchFamily="34" charset="-79"/>
                <a:cs typeface="David" panose="020E0502060401010101" pitchFamily="34" charset="-79"/>
              </a:rPr>
              <a:t> </a:t>
            </a:r>
            <a:r>
              <a:rPr lang="en-US" altLang="en-US" sz="4000" i="1" dirty="0"/>
              <a:t>Khag Ha-</a:t>
            </a:r>
            <a:r>
              <a:rPr lang="en-US" altLang="en-US" sz="4000" i="1" dirty="0" err="1"/>
              <a:t>asif</a:t>
            </a:r>
            <a:endParaRPr lang="he-IL" altLang="en-US" sz="4000" i="1" dirty="0"/>
          </a:p>
          <a:p>
            <a:pPr algn="r" rtl="1">
              <a:lnSpc>
                <a:spcPct val="90000"/>
              </a:lnSpc>
            </a:pPr>
            <a:r>
              <a:rPr lang="he-IL" sz="4400" b="1" dirty="0">
                <a:latin typeface="David" panose="020E0502060401010101" pitchFamily="34" charset="-79"/>
                <a:cs typeface="David" panose="020E0502060401010101" pitchFamily="34" charset="-79"/>
              </a:rPr>
              <a:t>אָסִיף</a:t>
            </a:r>
            <a:r>
              <a:rPr lang="he-IL" sz="4000" b="0" i="0" dirty="0">
                <a:solidFill>
                  <a:srgbClr val="333333"/>
                </a:solidFill>
                <a:effectLst/>
                <a:latin typeface="Assistant" pitchFamily="2" charset="-79"/>
                <a:cs typeface="Assistant" pitchFamily="2" charset="-79"/>
              </a:rPr>
              <a:t> </a:t>
            </a:r>
            <a:r>
              <a:rPr lang="en-US" sz="4000" dirty="0"/>
              <a:t>harvest; harvest time; compilation (literature)</a:t>
            </a:r>
            <a:endParaRPr lang="en-US" altLang="en-US" sz="4000" dirty="0"/>
          </a:p>
        </p:txBody>
      </p:sp>
    </p:spTree>
    <p:extLst>
      <p:ext uri="{BB962C8B-B14F-4D97-AF65-F5344CB8AC3E}">
        <p14:creationId xmlns:p14="http://schemas.microsoft.com/office/powerpoint/2010/main" val="2951148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269083" y="1733550"/>
            <a:ext cx="8570117" cy="1676400"/>
          </a:xfrm>
        </p:spPr>
        <p:txBody>
          <a:bodyPr/>
          <a:lstStyle/>
          <a:p>
            <a:pPr algn="l">
              <a:lnSpc>
                <a:spcPct val="90000"/>
              </a:lnSpc>
            </a:pPr>
            <a:r>
              <a:rPr lang="en-US" altLang="en-US" sz="3600" dirty="0"/>
              <a:t>Four months till Fall Holidays, harvest</a:t>
            </a:r>
          </a:p>
        </p:txBody>
      </p:sp>
      <p:pic>
        <p:nvPicPr>
          <p:cNvPr id="5" name="Picture 4">
            <a:extLst>
              <a:ext uri="{FF2B5EF4-FFF2-40B4-BE49-F238E27FC236}">
                <a16:creationId xmlns:a16="http://schemas.microsoft.com/office/drawing/2014/main" id="{F83CFB0F-3D58-384E-D771-E783450A682F}"/>
              </a:ext>
            </a:extLst>
          </p:cNvPr>
          <p:cNvPicPr>
            <a:picLocks noChangeAspect="1"/>
          </p:cNvPicPr>
          <p:nvPr/>
        </p:nvPicPr>
        <p:blipFill>
          <a:blip r:embed="rId3"/>
          <a:stretch>
            <a:fillRect/>
          </a:stretch>
        </p:blipFill>
        <p:spPr>
          <a:xfrm>
            <a:off x="238011" y="189760"/>
            <a:ext cx="8570117" cy="1447800"/>
          </a:xfrm>
          <a:prstGeom prst="rect">
            <a:avLst/>
          </a:prstGeom>
        </p:spPr>
      </p:pic>
    </p:spTree>
    <p:extLst>
      <p:ext uri="{BB962C8B-B14F-4D97-AF65-F5344CB8AC3E}">
        <p14:creationId xmlns:p14="http://schemas.microsoft.com/office/powerpoint/2010/main" val="550767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269083" y="1733550"/>
            <a:ext cx="8570117" cy="1676400"/>
          </a:xfrm>
        </p:spPr>
        <p:txBody>
          <a:bodyPr/>
          <a:lstStyle/>
          <a:p>
            <a:pPr algn="l">
              <a:lnSpc>
                <a:spcPct val="90000"/>
              </a:lnSpc>
            </a:pPr>
            <a:r>
              <a:rPr lang="en-US" altLang="en-US" sz="3600" dirty="0"/>
              <a:t>Four months till Fall Holidays, harvest</a:t>
            </a:r>
          </a:p>
        </p:txBody>
      </p:sp>
      <p:pic>
        <p:nvPicPr>
          <p:cNvPr id="3" name="Picture 2">
            <a:extLst>
              <a:ext uri="{FF2B5EF4-FFF2-40B4-BE49-F238E27FC236}">
                <a16:creationId xmlns:a16="http://schemas.microsoft.com/office/drawing/2014/main" id="{7549CBD1-5DC2-7719-2808-A72FB416C982}"/>
              </a:ext>
            </a:extLst>
          </p:cNvPr>
          <p:cNvPicPr>
            <a:picLocks noChangeAspect="1"/>
          </p:cNvPicPr>
          <p:nvPr/>
        </p:nvPicPr>
        <p:blipFill>
          <a:blip r:embed="rId3"/>
          <a:stretch>
            <a:fillRect/>
          </a:stretch>
        </p:blipFill>
        <p:spPr>
          <a:xfrm>
            <a:off x="273728" y="2294428"/>
            <a:ext cx="8534400" cy="1109419"/>
          </a:xfrm>
          <a:prstGeom prst="rect">
            <a:avLst/>
          </a:prstGeom>
        </p:spPr>
      </p:pic>
      <p:pic>
        <p:nvPicPr>
          <p:cNvPr id="5" name="Picture 4">
            <a:extLst>
              <a:ext uri="{FF2B5EF4-FFF2-40B4-BE49-F238E27FC236}">
                <a16:creationId xmlns:a16="http://schemas.microsoft.com/office/drawing/2014/main" id="{F83CFB0F-3D58-384E-D771-E783450A682F}"/>
              </a:ext>
            </a:extLst>
          </p:cNvPr>
          <p:cNvPicPr>
            <a:picLocks noChangeAspect="1"/>
          </p:cNvPicPr>
          <p:nvPr/>
        </p:nvPicPr>
        <p:blipFill>
          <a:blip r:embed="rId4"/>
          <a:stretch>
            <a:fillRect/>
          </a:stretch>
        </p:blipFill>
        <p:spPr>
          <a:xfrm>
            <a:off x="238011" y="189760"/>
            <a:ext cx="8570117" cy="1447800"/>
          </a:xfrm>
          <a:prstGeom prst="rect">
            <a:avLst/>
          </a:prstGeom>
        </p:spPr>
      </p:pic>
      <p:pic>
        <p:nvPicPr>
          <p:cNvPr id="4" name="Picture 3">
            <a:extLst>
              <a:ext uri="{FF2B5EF4-FFF2-40B4-BE49-F238E27FC236}">
                <a16:creationId xmlns:a16="http://schemas.microsoft.com/office/drawing/2014/main" id="{73936A49-6327-FA6B-21AD-01DB0BB3626F}"/>
              </a:ext>
            </a:extLst>
          </p:cNvPr>
          <p:cNvPicPr>
            <a:picLocks noChangeAspect="1"/>
          </p:cNvPicPr>
          <p:nvPr/>
        </p:nvPicPr>
        <p:blipFill>
          <a:blip r:embed="rId5"/>
          <a:stretch>
            <a:fillRect/>
          </a:stretch>
        </p:blipFill>
        <p:spPr>
          <a:xfrm>
            <a:off x="299072" y="3517222"/>
            <a:ext cx="8483711" cy="1281712"/>
          </a:xfrm>
          <a:prstGeom prst="rect">
            <a:avLst/>
          </a:prstGeom>
        </p:spPr>
      </p:pic>
    </p:spTree>
    <p:extLst>
      <p:ext uri="{BB962C8B-B14F-4D97-AF65-F5344CB8AC3E}">
        <p14:creationId xmlns:p14="http://schemas.microsoft.com/office/powerpoint/2010/main" val="1457548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EDE7C703-7EC7-B166-D614-DB62AD3C8A8C}"/>
              </a:ext>
            </a:extLst>
          </p:cNvPr>
          <p:cNvPicPr>
            <a:picLocks noChangeAspect="1"/>
          </p:cNvPicPr>
          <p:nvPr/>
        </p:nvPicPr>
        <p:blipFill>
          <a:blip r:embed="rId3"/>
          <a:stretch>
            <a:fillRect/>
          </a:stretch>
        </p:blipFill>
        <p:spPr>
          <a:xfrm>
            <a:off x="379219" y="0"/>
            <a:ext cx="8385561" cy="5143500"/>
          </a:xfrm>
          <a:prstGeom prst="rect">
            <a:avLst/>
          </a:prstGeom>
        </p:spPr>
      </p:pic>
      <p:sp>
        <p:nvSpPr>
          <p:cNvPr id="5" name="TextBox 4">
            <a:extLst>
              <a:ext uri="{FF2B5EF4-FFF2-40B4-BE49-F238E27FC236}">
                <a16:creationId xmlns:a16="http://schemas.microsoft.com/office/drawing/2014/main" id="{4FC9BF25-840F-9F2A-A237-A60BCBABAF84}"/>
              </a:ext>
            </a:extLst>
          </p:cNvPr>
          <p:cNvSpPr txBox="1"/>
          <p:nvPr/>
        </p:nvSpPr>
        <p:spPr>
          <a:xfrm>
            <a:off x="762000" y="1504950"/>
            <a:ext cx="4572000" cy="1200329"/>
          </a:xfrm>
          <a:prstGeom prst="rect">
            <a:avLst/>
          </a:prstGeom>
          <a:noFill/>
        </p:spPr>
        <p:txBody>
          <a:bodyPr wrap="square">
            <a:spAutoFit/>
          </a:bodyPr>
          <a:lstStyle/>
          <a:p>
            <a:pPr algn="l">
              <a:lnSpc>
                <a:spcPct val="90000"/>
              </a:lnSpc>
            </a:pPr>
            <a:r>
              <a:rPr lang="en-US" altLang="en-US" sz="4000" dirty="0">
                <a:effectLst>
                  <a:outerShdw blurRad="38100" dist="38100" dir="2700000" algn="tl">
                    <a:srgbClr val="000000">
                      <a:alpha val="43137"/>
                    </a:srgbClr>
                  </a:outerShdw>
                </a:effectLst>
              </a:rPr>
              <a:t>Slack time at the beach?</a:t>
            </a:r>
          </a:p>
        </p:txBody>
      </p:sp>
    </p:spTree>
    <p:extLst>
      <p:ext uri="{BB962C8B-B14F-4D97-AF65-F5344CB8AC3E}">
        <p14:creationId xmlns:p14="http://schemas.microsoft.com/office/powerpoint/2010/main" val="1022946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B9DA7E74-89CE-6346-83D9-1E26A6E5AFCD}"/>
              </a:ext>
            </a:extLst>
          </p:cNvPr>
          <p:cNvPicPr>
            <a:picLocks noChangeAspect="1"/>
          </p:cNvPicPr>
          <p:nvPr/>
        </p:nvPicPr>
        <p:blipFill>
          <a:blip r:embed="rId3"/>
          <a:stretch>
            <a:fillRect/>
          </a:stretch>
        </p:blipFill>
        <p:spPr>
          <a:xfrm>
            <a:off x="0" y="63552"/>
            <a:ext cx="9144000" cy="5016395"/>
          </a:xfrm>
          <a:prstGeom prst="rect">
            <a:avLst/>
          </a:prstGeom>
        </p:spPr>
      </p:pic>
      <p:pic>
        <p:nvPicPr>
          <p:cNvPr id="5" name="Picture 4">
            <a:extLst>
              <a:ext uri="{FF2B5EF4-FFF2-40B4-BE49-F238E27FC236}">
                <a16:creationId xmlns:a16="http://schemas.microsoft.com/office/drawing/2014/main" id="{F7042C3F-7369-F420-A31E-F96D1F8C8779}"/>
              </a:ext>
            </a:extLst>
          </p:cNvPr>
          <p:cNvPicPr>
            <a:picLocks noChangeAspect="1"/>
          </p:cNvPicPr>
          <p:nvPr/>
        </p:nvPicPr>
        <p:blipFill>
          <a:blip r:embed="rId3"/>
          <a:stretch>
            <a:fillRect/>
          </a:stretch>
        </p:blipFill>
        <p:spPr>
          <a:xfrm>
            <a:off x="0" y="63552"/>
            <a:ext cx="9144000" cy="5016395"/>
          </a:xfrm>
          <a:prstGeom prst="rect">
            <a:avLst/>
          </a:prstGeom>
        </p:spPr>
      </p:pic>
      <p:pic>
        <p:nvPicPr>
          <p:cNvPr id="7" name="Picture 6">
            <a:extLst>
              <a:ext uri="{FF2B5EF4-FFF2-40B4-BE49-F238E27FC236}">
                <a16:creationId xmlns:a16="http://schemas.microsoft.com/office/drawing/2014/main" id="{6225AB5C-A38A-87EB-5630-7A3B4ED31305}"/>
              </a:ext>
            </a:extLst>
          </p:cNvPr>
          <p:cNvPicPr>
            <a:picLocks noChangeAspect="1"/>
          </p:cNvPicPr>
          <p:nvPr/>
        </p:nvPicPr>
        <p:blipFill>
          <a:blip r:embed="rId3"/>
          <a:stretch>
            <a:fillRect/>
          </a:stretch>
        </p:blipFill>
        <p:spPr>
          <a:xfrm>
            <a:off x="0" y="63552"/>
            <a:ext cx="9144000" cy="5016395"/>
          </a:xfrm>
          <a:prstGeom prst="rect">
            <a:avLst/>
          </a:prstGeom>
        </p:spPr>
      </p:pic>
      <p:sp>
        <p:nvSpPr>
          <p:cNvPr id="8" name="TextBox 7">
            <a:extLst>
              <a:ext uri="{FF2B5EF4-FFF2-40B4-BE49-F238E27FC236}">
                <a16:creationId xmlns:a16="http://schemas.microsoft.com/office/drawing/2014/main" id="{9EBF9A69-0939-F678-92B1-2EE8E8D07BF1}"/>
              </a:ext>
            </a:extLst>
          </p:cNvPr>
          <p:cNvSpPr txBox="1"/>
          <p:nvPr/>
        </p:nvSpPr>
        <p:spPr>
          <a:xfrm>
            <a:off x="279954" y="0"/>
            <a:ext cx="8555547" cy="2308324"/>
          </a:xfrm>
          <a:prstGeom prst="rect">
            <a:avLst/>
          </a:prstGeom>
          <a:noFill/>
        </p:spPr>
        <p:txBody>
          <a:bodyPr wrap="none" rtlCol="0">
            <a:spAutoFit/>
          </a:bodyPr>
          <a:lstStyle/>
          <a:p>
            <a:r>
              <a:rPr lang="en-US" sz="600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Culmination of </a:t>
            </a:r>
            <a:r>
              <a:rPr lang="en-US" sz="720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21</a:t>
            </a:r>
            <a:r>
              <a:rPr lang="en-US" sz="600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Day  </a:t>
            </a:r>
          </a:p>
          <a:p>
            <a:r>
              <a:rPr lang="en-US" sz="600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Isaiah </a:t>
            </a:r>
            <a:r>
              <a:rPr lang="en-US" sz="720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62</a:t>
            </a:r>
            <a:r>
              <a:rPr lang="en-US" sz="600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Fast</a:t>
            </a:r>
            <a:r>
              <a:rPr lang="en-US" sz="540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a:t>
            </a:r>
          </a:p>
        </p:txBody>
      </p:sp>
    </p:spTree>
    <p:extLst>
      <p:ext uri="{BB962C8B-B14F-4D97-AF65-F5344CB8AC3E}">
        <p14:creationId xmlns:p14="http://schemas.microsoft.com/office/powerpoint/2010/main" val="3594987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baseline="30000" dirty="0" err="1"/>
              <a:t>Yn</a:t>
            </a:r>
            <a:r>
              <a:rPr lang="en-US" altLang="en-US" sz="4000" baseline="30000" dirty="0"/>
              <a:t> 4.35-38</a:t>
            </a:r>
            <a:r>
              <a:rPr lang="en-US" altLang="en-US" sz="4000" dirty="0"/>
              <a:t> Don’t you say, ‘Four more months, and then comes the harvest’? Look, I tell you, lift up your eyes and look at the fields! </a:t>
            </a:r>
            <a:r>
              <a:rPr lang="en-US" altLang="en-US" sz="4000" u="sng" dirty="0">
                <a:solidFill>
                  <a:srgbClr val="FFFF66"/>
                </a:solidFill>
              </a:rPr>
              <a:t>They are white and ready for harvest. “The reaper receives a reward and gathers fruit for eternal life</a:t>
            </a:r>
            <a:r>
              <a:rPr lang="en-US" altLang="en-US" sz="4000" dirty="0"/>
              <a:t>, so that the </a:t>
            </a:r>
            <a:r>
              <a:rPr lang="en-US" altLang="en-US" sz="4000" dirty="0" err="1"/>
              <a:t>sower</a:t>
            </a:r>
            <a:r>
              <a:rPr lang="en-US" altLang="en-US" sz="4000" dirty="0"/>
              <a:t> and reaper may rejoice together. </a:t>
            </a:r>
          </a:p>
        </p:txBody>
      </p:sp>
    </p:spTree>
    <p:extLst>
      <p:ext uri="{BB962C8B-B14F-4D97-AF65-F5344CB8AC3E}">
        <p14:creationId xmlns:p14="http://schemas.microsoft.com/office/powerpoint/2010/main" val="1936263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err="1"/>
              <a:t>Yn</a:t>
            </a:r>
            <a:r>
              <a:rPr lang="en-US" altLang="en-US" sz="4000" baseline="30000" dirty="0"/>
              <a:t> 4.35-38</a:t>
            </a:r>
            <a:r>
              <a:rPr lang="en-US" altLang="en-US" sz="4000" dirty="0"/>
              <a:t> </a:t>
            </a:r>
            <a:r>
              <a:rPr lang="en-US" altLang="en-US" sz="4000" u="sng" dirty="0">
                <a:solidFill>
                  <a:srgbClr val="FFFF66"/>
                </a:solidFill>
              </a:rPr>
              <a:t>They are white and ready for harvest. The reaper receives a reward and gathers fruit for eternal life</a:t>
            </a:r>
            <a:r>
              <a:rPr lang="en-US" altLang="en-US" sz="4000" dirty="0">
                <a:solidFill>
                  <a:srgbClr val="FFFF66"/>
                </a:solidFill>
              </a:rPr>
              <a:t>.</a:t>
            </a:r>
            <a:endParaRPr lang="en-US" altLang="en-US" sz="4000" dirty="0"/>
          </a:p>
        </p:txBody>
      </p:sp>
    </p:spTree>
    <p:extLst>
      <p:ext uri="{BB962C8B-B14F-4D97-AF65-F5344CB8AC3E}">
        <p14:creationId xmlns:p14="http://schemas.microsoft.com/office/powerpoint/2010/main" val="4009605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u="sng" dirty="0">
                <a:solidFill>
                  <a:srgbClr val="FFFF66"/>
                </a:solidFill>
              </a:rPr>
              <a:t>They are white and ready for harvest. The reaper receives a reward and gathers fruit for eternal life</a:t>
            </a:r>
            <a:r>
              <a:rPr lang="en-US" altLang="en-US" sz="4000" dirty="0">
                <a:solidFill>
                  <a:srgbClr val="FFFF66"/>
                </a:solidFill>
              </a:rPr>
              <a:t>.</a:t>
            </a:r>
          </a:p>
          <a:p>
            <a:pPr algn="l">
              <a:lnSpc>
                <a:spcPct val="90000"/>
              </a:lnSpc>
            </a:pPr>
            <a:endParaRPr lang="en-US" altLang="en-US" sz="4000" dirty="0"/>
          </a:p>
          <a:p>
            <a:pPr algn="l">
              <a:lnSpc>
                <a:spcPct val="90000"/>
              </a:lnSpc>
            </a:pPr>
            <a:r>
              <a:rPr lang="en-US" altLang="en-US" sz="4000" dirty="0"/>
              <a:t>What harvesting can we do at slack time?</a:t>
            </a:r>
          </a:p>
        </p:txBody>
      </p:sp>
    </p:spTree>
    <p:extLst>
      <p:ext uri="{BB962C8B-B14F-4D97-AF65-F5344CB8AC3E}">
        <p14:creationId xmlns:p14="http://schemas.microsoft.com/office/powerpoint/2010/main" val="2375045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39A3CE7E-B22B-1D68-575B-FFB83FDA8E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663590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6BE630F6-B637-C0FC-FD83-9C96864894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104F33C0-2730-B399-006F-FCF5FCDD5C0C}"/>
              </a:ext>
            </a:extLst>
          </p:cNvPr>
          <p:cNvSpPr txBox="1"/>
          <p:nvPr/>
        </p:nvSpPr>
        <p:spPr>
          <a:xfrm>
            <a:off x="543087" y="361950"/>
            <a:ext cx="7699672" cy="1938992"/>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Our goal for the four months</a:t>
            </a:r>
          </a:p>
          <a:p>
            <a:pPr marL="519113" indent="-519113" algn="l">
              <a:buFont typeface="+mj-lt"/>
              <a:buAutoNum type="arabicPeriod"/>
            </a:pPr>
            <a:r>
              <a:rPr lang="en-US" dirty="0">
                <a:effectLst>
                  <a:outerShdw blurRad="38100" dist="38100" dir="2700000" algn="tl">
                    <a:srgbClr val="000000">
                      <a:alpha val="43137"/>
                    </a:srgbClr>
                  </a:outerShdw>
                </a:effectLst>
              </a:rPr>
              <a:t>Internal beauty of character</a:t>
            </a:r>
          </a:p>
          <a:p>
            <a:pPr algn="l"/>
            <a:endParaRPr lang="en-US" dirty="0"/>
          </a:p>
        </p:txBody>
      </p:sp>
    </p:spTree>
    <p:extLst>
      <p:ext uri="{BB962C8B-B14F-4D97-AF65-F5344CB8AC3E}">
        <p14:creationId xmlns:p14="http://schemas.microsoft.com/office/powerpoint/2010/main" val="3302647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r>
              <a:rPr lang="en-US" sz="4000" i="0" baseline="30000" dirty="0">
                <a:effectLst/>
              </a:rPr>
              <a:t>Tehillim/Ps 45.11-15</a:t>
            </a:r>
            <a:r>
              <a:rPr lang="en-US" sz="4000" b="1" i="0" baseline="30000" dirty="0">
                <a:effectLst/>
              </a:rPr>
              <a:t>   </a:t>
            </a:r>
            <a:r>
              <a:rPr lang="en-US" sz="4000" b="0" i="0" dirty="0">
                <a:effectLst/>
              </a:rPr>
              <a:t>Listen, daughter! Think, pay attention! Forget your own people and your father’s house, and </a:t>
            </a:r>
            <a:r>
              <a:rPr lang="en-US" sz="4000" b="0" i="0" u="sng" dirty="0">
                <a:solidFill>
                  <a:srgbClr val="FFFF66"/>
                </a:solidFill>
                <a:effectLst/>
              </a:rPr>
              <a:t>the king will desire your beauty</a:t>
            </a:r>
            <a:r>
              <a:rPr lang="en-US" sz="4000" b="0" i="0" dirty="0">
                <a:effectLst/>
              </a:rPr>
              <a:t>; for he is your lord, so honor him.</a:t>
            </a:r>
            <a:r>
              <a:rPr lang="en-US" sz="4000" b="1" i="0" baseline="30000" dirty="0">
                <a:effectLst/>
              </a:rPr>
              <a:t> </a:t>
            </a:r>
            <a:endParaRPr lang="en-US" sz="4000" b="0" i="0" dirty="0">
              <a:effectLst/>
            </a:endParaRPr>
          </a:p>
        </p:txBody>
      </p:sp>
    </p:spTree>
    <p:extLst>
      <p:ext uri="{BB962C8B-B14F-4D97-AF65-F5344CB8AC3E}">
        <p14:creationId xmlns:p14="http://schemas.microsoft.com/office/powerpoint/2010/main" val="2686566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r>
              <a:rPr lang="en-US" sz="4000" i="0" baseline="30000" dirty="0">
                <a:effectLst/>
              </a:rPr>
              <a:t>Tehillim/Ps 45.11-15</a:t>
            </a:r>
            <a:r>
              <a:rPr lang="en-US" sz="4000" b="1" i="0" baseline="30000" dirty="0">
                <a:effectLst/>
              </a:rPr>
              <a:t>   </a:t>
            </a:r>
            <a:r>
              <a:rPr lang="en-US" sz="4000" b="0" i="0" dirty="0">
                <a:effectLst/>
              </a:rPr>
              <a:t>Then the daughter of </a:t>
            </a:r>
            <a:r>
              <a:rPr lang="en-US" sz="4000" b="0" i="0" dirty="0" err="1">
                <a:effectLst/>
              </a:rPr>
              <a:t>Tzor</a:t>
            </a:r>
            <a:r>
              <a:rPr lang="en-US" sz="4000" b="0" i="0" dirty="0">
                <a:effectLst/>
              </a:rPr>
              <a:t>, the richest of peoples, will court your favor with gifts.</a:t>
            </a:r>
            <a:r>
              <a:rPr lang="en-US" sz="4000" b="1" i="0" baseline="30000" dirty="0">
                <a:effectLst/>
              </a:rPr>
              <a:t> </a:t>
            </a:r>
            <a:r>
              <a:rPr lang="en-US" sz="4000" b="0" i="0" dirty="0">
                <a:effectLst/>
              </a:rPr>
              <a:t>Inside [the palace], the king’s daughter looks splendid, attired in checker-work embroidered with gold. In brocade, she will be led to the king.</a:t>
            </a:r>
          </a:p>
          <a:p>
            <a:pPr algn="l"/>
            <a:r>
              <a:rPr lang="en-US" sz="4000" u="sng" dirty="0">
                <a:solidFill>
                  <a:srgbClr val="FFFF66"/>
                </a:solidFill>
              </a:rPr>
              <a:t>You're here to become beautiful!</a:t>
            </a:r>
            <a:endParaRPr lang="en-US" sz="4000" b="0" i="0" u="sng" dirty="0">
              <a:solidFill>
                <a:srgbClr val="FFFF66"/>
              </a:solidFill>
              <a:effectLst/>
            </a:endParaRPr>
          </a:p>
        </p:txBody>
      </p:sp>
    </p:spTree>
    <p:extLst>
      <p:ext uri="{BB962C8B-B14F-4D97-AF65-F5344CB8AC3E}">
        <p14:creationId xmlns:p14="http://schemas.microsoft.com/office/powerpoint/2010/main" val="2915216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47650"/>
            <a:ext cx="8534400" cy="4648200"/>
          </a:xfrm>
        </p:spPr>
        <p:txBody>
          <a:bodyPr>
            <a:normAutofit fontScale="92500" lnSpcReduction="20000"/>
          </a:bodyPr>
          <a:lstStyle/>
          <a:p>
            <a:pPr algn="l">
              <a:lnSpc>
                <a:spcPct val="90000"/>
              </a:lnSpc>
            </a:pPr>
            <a:r>
              <a:rPr lang="en-US" altLang="en-US" sz="4000" baseline="30000" dirty="0"/>
              <a:t>Col 3.1-4 </a:t>
            </a:r>
            <a:r>
              <a:rPr lang="en-US" altLang="en-US" sz="4000" dirty="0"/>
              <a:t>Therefore, if you have been raised up with Messiah, keep seeking the things above—where Messiah is, sitting at the right hand of God. Focus your mind on things above, not on things on the earth. For you have died, and your life is hidden with Messiah in God. When Messiah, who is your life, is revealed, then you also will be revealed with Him, in glory!</a:t>
            </a:r>
          </a:p>
        </p:txBody>
      </p:sp>
    </p:spTree>
    <p:extLst>
      <p:ext uri="{BB962C8B-B14F-4D97-AF65-F5344CB8AC3E}">
        <p14:creationId xmlns:p14="http://schemas.microsoft.com/office/powerpoint/2010/main" val="2052941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a:bodyPr>
          <a:lstStyle/>
          <a:p>
            <a:pPr algn="l"/>
            <a:r>
              <a:rPr lang="en-US" sz="4000" baseline="30000" dirty="0"/>
              <a:t>Gal 5.22-26 </a:t>
            </a:r>
            <a:r>
              <a:rPr lang="en-US" sz="4000" dirty="0"/>
              <a:t>But the fruit of the Spirit is love, joy, peace, patience, kindness, goodness, faithfulness, humility, self control. Nothing in the </a:t>
            </a:r>
            <a:r>
              <a:rPr lang="en-US" sz="4000" i="1" dirty="0"/>
              <a:t>Torah</a:t>
            </a:r>
            <a:r>
              <a:rPr lang="en-US" sz="4000" dirty="0"/>
              <a:t> stands against such things. </a:t>
            </a:r>
            <a:r>
              <a:rPr lang="en-US" sz="4000" b="1" baseline="30000" dirty="0"/>
              <a:t> </a:t>
            </a:r>
            <a:r>
              <a:rPr lang="en-US" sz="4000" dirty="0"/>
              <a:t>Moreover, those who belong to the Messiah Yeshua have put their old nature to death on the stake, </a:t>
            </a:r>
          </a:p>
        </p:txBody>
      </p:sp>
    </p:spTree>
    <p:extLst>
      <p:ext uri="{BB962C8B-B14F-4D97-AF65-F5344CB8AC3E}">
        <p14:creationId xmlns:p14="http://schemas.microsoft.com/office/powerpoint/2010/main" val="529099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r>
              <a:rPr lang="en-US" sz="4000" baseline="30000" dirty="0"/>
              <a:t>Gal 5.22-26 </a:t>
            </a:r>
            <a:r>
              <a:rPr lang="en-US" sz="4000" dirty="0"/>
              <a:t>along with its passions and desires.</a:t>
            </a:r>
            <a:r>
              <a:rPr lang="en-US" sz="4000" b="1" baseline="30000" dirty="0"/>
              <a:t> </a:t>
            </a:r>
            <a:r>
              <a:rPr lang="en-US" sz="4000" dirty="0"/>
              <a:t>Since it is through the Spirit that we have Life, let it also be through the Spirit that we order our lives day by day. </a:t>
            </a:r>
            <a:r>
              <a:rPr lang="en-US" sz="4000" b="1" baseline="30000" dirty="0"/>
              <a:t> </a:t>
            </a:r>
            <a:r>
              <a:rPr lang="en-US" sz="4000" dirty="0"/>
              <a:t>Let us not become conceited, provoking and envying each other.</a:t>
            </a:r>
          </a:p>
        </p:txBody>
      </p:sp>
    </p:spTree>
    <p:extLst>
      <p:ext uri="{BB962C8B-B14F-4D97-AF65-F5344CB8AC3E}">
        <p14:creationId xmlns:p14="http://schemas.microsoft.com/office/powerpoint/2010/main" val="2756000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4" name="Picture 3">
            <a:extLst>
              <a:ext uri="{FF2B5EF4-FFF2-40B4-BE49-F238E27FC236}">
                <a16:creationId xmlns:a16="http://schemas.microsoft.com/office/drawing/2014/main" id="{6661DE18-FECB-8A7A-C05C-E57C8B1AFAA4}"/>
              </a:ext>
            </a:extLst>
          </p:cNvPr>
          <p:cNvPicPr>
            <a:picLocks noChangeAspect="1"/>
          </p:cNvPicPr>
          <p:nvPr/>
        </p:nvPicPr>
        <p:blipFill>
          <a:blip r:embed="rId3"/>
          <a:stretch>
            <a:fillRect/>
          </a:stretch>
        </p:blipFill>
        <p:spPr>
          <a:xfrm>
            <a:off x="1306210" y="0"/>
            <a:ext cx="6531579" cy="5143500"/>
          </a:xfrm>
          <a:prstGeom prst="rect">
            <a:avLst/>
          </a:prstGeom>
        </p:spPr>
      </p:pic>
    </p:spTree>
    <p:extLst>
      <p:ext uri="{BB962C8B-B14F-4D97-AF65-F5344CB8AC3E}">
        <p14:creationId xmlns:p14="http://schemas.microsoft.com/office/powerpoint/2010/main" val="1512312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a:bodyPr>
          <a:lstStyle/>
          <a:p>
            <a:pPr marL="0" lvl="7" algn="l"/>
            <a:r>
              <a:rPr lang="en-US" sz="4000" b="0" i="0" baseline="30000" dirty="0">
                <a:solidFill>
                  <a:schemeClr val="bg1"/>
                </a:solidFill>
                <a:effectLst/>
              </a:rPr>
              <a:t>Song of Songs 4:16 </a:t>
            </a:r>
            <a:r>
              <a:rPr lang="en-US" sz="4000" b="0" i="0" dirty="0">
                <a:solidFill>
                  <a:schemeClr val="bg1"/>
                </a:solidFill>
                <a:effectLst/>
              </a:rPr>
              <a:t>Awake, north wind, and come, south wind! Blow on my garden, Let its fragrance spread out.</a:t>
            </a:r>
            <a:r>
              <a:rPr lang="en-US" sz="4000" dirty="0">
                <a:solidFill>
                  <a:schemeClr val="bg1"/>
                </a:solidFill>
              </a:rPr>
              <a:t> </a:t>
            </a:r>
            <a:r>
              <a:rPr lang="en-US" sz="4000" b="0" i="0" u="sng" dirty="0">
                <a:solidFill>
                  <a:srgbClr val="FFFF66"/>
                </a:solidFill>
                <a:effectLst/>
              </a:rPr>
              <a:t>Let my lover come into his garden</a:t>
            </a:r>
            <a:r>
              <a:rPr lang="en-US" sz="4000" u="sng" dirty="0">
                <a:solidFill>
                  <a:srgbClr val="FFFF66"/>
                </a:solidFill>
              </a:rPr>
              <a:t> </a:t>
            </a:r>
            <a:r>
              <a:rPr lang="en-US" sz="4000" b="0" i="0" u="sng" dirty="0">
                <a:solidFill>
                  <a:srgbClr val="FFFF66"/>
                </a:solidFill>
                <a:effectLst/>
              </a:rPr>
              <a:t>and eat its choicest fruit.</a:t>
            </a:r>
          </a:p>
          <a:p>
            <a:pPr marL="0" lvl="7" algn="l"/>
            <a:endParaRPr lang="en-US" altLang="en-US" sz="1500" u="sng" dirty="0">
              <a:solidFill>
                <a:srgbClr val="FFFF66"/>
              </a:solidFill>
            </a:endParaRPr>
          </a:p>
          <a:p>
            <a:pPr marL="0" lvl="7" algn="l"/>
            <a:r>
              <a:rPr lang="en-US" altLang="en-US" sz="4000" dirty="0">
                <a:solidFill>
                  <a:schemeClr val="bg1"/>
                </a:solidFill>
              </a:rPr>
              <a:t>Spiritual beauty is mostly achieved in suffering and humility.</a:t>
            </a:r>
          </a:p>
        </p:txBody>
      </p:sp>
    </p:spTree>
    <p:extLst>
      <p:ext uri="{BB962C8B-B14F-4D97-AF65-F5344CB8AC3E}">
        <p14:creationId xmlns:p14="http://schemas.microsoft.com/office/powerpoint/2010/main" val="13733076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sz="4000" b="1" baseline="30000" dirty="0"/>
              <a:t> </a:t>
            </a:r>
            <a:r>
              <a:rPr lang="en-US" sz="4000" baseline="30000" dirty="0"/>
              <a:t>Gal 2.20 </a:t>
            </a:r>
            <a:r>
              <a:rPr lang="en-US" sz="4000" dirty="0"/>
              <a:t>When the Messiah was executed on the stake as a criminal, I was too; so that my proud ego no longer lives. But the Messiah lives in me, and the life I now live in my body I live by trusting in the Son of God, who loved me and gave himself up for me.</a:t>
            </a:r>
            <a:endParaRPr lang="en-US" altLang="en-US" sz="7200" dirty="0"/>
          </a:p>
        </p:txBody>
      </p:sp>
    </p:spTree>
    <p:extLst>
      <p:ext uri="{BB962C8B-B14F-4D97-AF65-F5344CB8AC3E}">
        <p14:creationId xmlns:p14="http://schemas.microsoft.com/office/powerpoint/2010/main" val="2056118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4598859" cy="4648200"/>
          </a:xfrm>
        </p:spPr>
        <p:txBody>
          <a:bodyPr/>
          <a:lstStyle/>
          <a:p>
            <a:pPr algn="l">
              <a:lnSpc>
                <a:spcPct val="90000"/>
              </a:lnSpc>
            </a:pPr>
            <a:endParaRPr lang="en-US" altLang="en-US" sz="4000" dirty="0"/>
          </a:p>
          <a:p>
            <a:pPr algn="l">
              <a:lnSpc>
                <a:spcPct val="90000"/>
              </a:lnSpc>
            </a:pPr>
            <a:r>
              <a:rPr lang="en-US" altLang="en-US" sz="4000" dirty="0"/>
              <a:t>A Passover insight from David Harwood, Jewish Messianic pastor friend in </a:t>
            </a:r>
            <a:br>
              <a:rPr lang="en-US" altLang="en-US" sz="4000" dirty="0"/>
            </a:br>
            <a:r>
              <a:rPr lang="en-US" altLang="en-US" sz="4000" dirty="0"/>
              <a:t>Glen Cove, NY</a:t>
            </a:r>
          </a:p>
        </p:txBody>
      </p:sp>
      <p:pic>
        <p:nvPicPr>
          <p:cNvPr id="3" name="Picture 2">
            <a:extLst>
              <a:ext uri="{FF2B5EF4-FFF2-40B4-BE49-F238E27FC236}">
                <a16:creationId xmlns:a16="http://schemas.microsoft.com/office/drawing/2014/main" id="{F09DC434-1841-1621-8370-9C7953C1AC90}"/>
              </a:ext>
            </a:extLst>
          </p:cNvPr>
          <p:cNvPicPr>
            <a:picLocks noChangeAspect="1"/>
          </p:cNvPicPr>
          <p:nvPr/>
        </p:nvPicPr>
        <p:blipFill>
          <a:blip r:embed="rId3"/>
          <a:stretch>
            <a:fillRect/>
          </a:stretch>
        </p:blipFill>
        <p:spPr>
          <a:xfrm>
            <a:off x="4903659" y="-34290"/>
            <a:ext cx="4237293" cy="5177790"/>
          </a:xfrm>
          <a:prstGeom prst="rect">
            <a:avLst/>
          </a:prstGeom>
        </p:spPr>
      </p:pic>
    </p:spTree>
    <p:extLst>
      <p:ext uri="{BB962C8B-B14F-4D97-AF65-F5344CB8AC3E}">
        <p14:creationId xmlns:p14="http://schemas.microsoft.com/office/powerpoint/2010/main" val="1609597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baseline="30000" dirty="0"/>
              <a:t>Lk 22.14-27 </a:t>
            </a:r>
            <a:r>
              <a:rPr lang="en-US" altLang="en-US" sz="4000" dirty="0"/>
              <a:t>When the time came, Yeshua and the emissaries reclined at the table, and he said to them, </a:t>
            </a:r>
            <a:r>
              <a:rPr lang="en-US" altLang="en-US" sz="4000" u="sng" dirty="0">
                <a:solidFill>
                  <a:srgbClr val="FFFF66"/>
                </a:solidFill>
              </a:rPr>
              <a:t>“I have really wanted so much to celebrate this Seder with you before I die</a:t>
            </a:r>
            <a:r>
              <a:rPr lang="en-US" altLang="en-US" sz="4000" dirty="0">
                <a:solidFill>
                  <a:srgbClr val="FFFF66"/>
                </a:solidFill>
              </a:rPr>
              <a:t>!  </a:t>
            </a:r>
            <a:r>
              <a:rPr lang="en-US" altLang="en-US" sz="4000" dirty="0"/>
              <a:t>For I tell you, it is certain that I will not celebrate it again until it is given its full meaning in the Kingdom of God.”</a:t>
            </a:r>
          </a:p>
        </p:txBody>
      </p:sp>
    </p:spTree>
    <p:extLst>
      <p:ext uri="{BB962C8B-B14F-4D97-AF65-F5344CB8AC3E}">
        <p14:creationId xmlns:p14="http://schemas.microsoft.com/office/powerpoint/2010/main" val="2870085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baseline="30000" dirty="0"/>
              <a:t>Lk 22.14-27 </a:t>
            </a:r>
            <a:r>
              <a:rPr lang="en-US" altLang="en-US" sz="4000" dirty="0"/>
              <a:t>Then, taking a cup of wine, he made the </a:t>
            </a:r>
            <a:r>
              <a:rPr lang="en-US" altLang="en-US" sz="4000" dirty="0" err="1"/>
              <a:t>b’rakhah</a:t>
            </a:r>
            <a:r>
              <a:rPr lang="en-US" altLang="en-US" sz="4000" dirty="0"/>
              <a:t> and said, “Take this and share it among yourselves. For I tell you that from now on, I will not drink the ‘fruit of the vine’ until the Kingdom of God comes.” Also, taking a piece of matzah, he made the </a:t>
            </a:r>
            <a:r>
              <a:rPr lang="en-US" altLang="en-US" sz="4000" dirty="0" err="1"/>
              <a:t>b’rakhah</a:t>
            </a:r>
            <a:r>
              <a:rPr lang="en-US" altLang="en-US" sz="4000" dirty="0"/>
              <a:t>, broke it, gave it to them and said, </a:t>
            </a:r>
          </a:p>
        </p:txBody>
      </p:sp>
    </p:spTree>
    <p:extLst>
      <p:ext uri="{BB962C8B-B14F-4D97-AF65-F5344CB8AC3E}">
        <p14:creationId xmlns:p14="http://schemas.microsoft.com/office/powerpoint/2010/main" val="1832655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Lk 22.14-27 </a:t>
            </a:r>
            <a:r>
              <a:rPr lang="en-US" altLang="en-US" sz="4000" dirty="0"/>
              <a:t>“This is my body, which is being given for you; do this in memory of me.”  He did the same with the cup after the meal, saying, “This cup is the New Covenant, ratified by my blood, which is being poured out for you.</a:t>
            </a:r>
          </a:p>
        </p:txBody>
      </p:sp>
    </p:spTree>
    <p:extLst>
      <p:ext uri="{BB962C8B-B14F-4D97-AF65-F5344CB8AC3E}">
        <p14:creationId xmlns:p14="http://schemas.microsoft.com/office/powerpoint/2010/main" val="3257953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baseline="30000" dirty="0"/>
              <a:t>Lk 22.14-27 </a:t>
            </a:r>
            <a:r>
              <a:rPr lang="en-US" altLang="en-US" sz="4000" dirty="0"/>
              <a:t>“But look! The person who is betraying me is here at the table with me! The Son of Man is going to his death according to God’s plan, but woe to that man by whom he is being betrayed!” They began asking each other which of them could be about to do such a thing.</a:t>
            </a:r>
          </a:p>
          <a:p>
            <a:pPr algn="l">
              <a:lnSpc>
                <a:spcPct val="90000"/>
              </a:lnSpc>
            </a:pPr>
            <a:endParaRPr lang="en-US" altLang="en-US" sz="4000" dirty="0"/>
          </a:p>
        </p:txBody>
      </p:sp>
    </p:spTree>
    <p:extLst>
      <p:ext uri="{BB962C8B-B14F-4D97-AF65-F5344CB8AC3E}">
        <p14:creationId xmlns:p14="http://schemas.microsoft.com/office/powerpoint/2010/main" val="3160495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Lk 22.14-27 </a:t>
            </a:r>
            <a:r>
              <a:rPr lang="en-US" altLang="en-US" sz="4000" u="sng" dirty="0">
                <a:solidFill>
                  <a:srgbClr val="FFFF66"/>
                </a:solidFill>
              </a:rPr>
              <a:t>An argument arose among them as to which of them should be considered the greatest</a:t>
            </a:r>
            <a:r>
              <a:rPr lang="en-US" altLang="en-US" sz="4000" dirty="0">
                <a:solidFill>
                  <a:srgbClr val="FFFF66"/>
                </a:solidFill>
              </a:rPr>
              <a:t>.</a:t>
            </a:r>
            <a:r>
              <a:rPr lang="en-US" altLang="en-US" sz="4000" dirty="0"/>
              <a:t>  </a:t>
            </a:r>
          </a:p>
        </p:txBody>
      </p:sp>
    </p:spTree>
    <p:extLst>
      <p:ext uri="{BB962C8B-B14F-4D97-AF65-F5344CB8AC3E}">
        <p14:creationId xmlns:p14="http://schemas.microsoft.com/office/powerpoint/2010/main" val="2148324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Lk 22.14-27 </a:t>
            </a:r>
            <a:r>
              <a:rPr lang="en-US" altLang="en-US" sz="4000" dirty="0"/>
              <a:t>But Yeshua said to them, “The kings of the Goyim lord it over them; and those in authority over them are given the title, ‘Benefactor.’ But not so with you! On the contrary, </a:t>
            </a:r>
          </a:p>
        </p:txBody>
      </p:sp>
    </p:spTree>
    <p:extLst>
      <p:ext uri="{BB962C8B-B14F-4D97-AF65-F5344CB8AC3E}">
        <p14:creationId xmlns:p14="http://schemas.microsoft.com/office/powerpoint/2010/main" val="2354975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baseline="30000" dirty="0"/>
              <a:t>Lk 22.14-27 </a:t>
            </a:r>
            <a:r>
              <a:rPr lang="en-US" altLang="en-US" sz="4000" dirty="0"/>
              <a:t>let the greater among you become like the younger, and one who rules like one who serves. For who is greater? The one reclining at the table? or the one who serves? It’s the one reclining at the table, isn’t it? But I myself am among you like one who serves.</a:t>
            </a:r>
          </a:p>
        </p:txBody>
      </p:sp>
    </p:spTree>
    <p:extLst>
      <p:ext uri="{BB962C8B-B14F-4D97-AF65-F5344CB8AC3E}">
        <p14:creationId xmlns:p14="http://schemas.microsoft.com/office/powerpoint/2010/main" val="124918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2667000" cy="4648200"/>
          </a:xfrm>
        </p:spPr>
        <p:txBody>
          <a:bodyPr/>
          <a:lstStyle/>
          <a:p>
            <a:pPr algn="l">
              <a:lnSpc>
                <a:spcPct val="90000"/>
              </a:lnSpc>
            </a:pPr>
            <a:endParaRPr lang="en-US" altLang="en-US" sz="4000" dirty="0"/>
          </a:p>
          <a:p>
            <a:pPr algn="l">
              <a:lnSpc>
                <a:spcPct val="90000"/>
              </a:lnSpc>
            </a:pPr>
            <a:r>
              <a:rPr lang="en-US" altLang="en-US" sz="4000" dirty="0"/>
              <a:t>Messianic Rabbi</a:t>
            </a:r>
          </a:p>
          <a:p>
            <a:pPr algn="l">
              <a:lnSpc>
                <a:spcPct val="90000"/>
              </a:lnSpc>
            </a:pPr>
            <a:r>
              <a:rPr lang="en-US" altLang="en-US" sz="4000" dirty="0" err="1"/>
              <a:t>Hylan</a:t>
            </a:r>
            <a:r>
              <a:rPr lang="en-US" altLang="en-US" sz="4000" dirty="0"/>
              <a:t> </a:t>
            </a:r>
            <a:r>
              <a:rPr lang="en-US" altLang="en-US" sz="4000" dirty="0" err="1"/>
              <a:t>Slobodkin</a:t>
            </a:r>
            <a:endParaRPr lang="en-US" altLang="en-US" sz="4000" dirty="0"/>
          </a:p>
        </p:txBody>
      </p:sp>
      <p:pic>
        <p:nvPicPr>
          <p:cNvPr id="3" name="Picture 2">
            <a:extLst>
              <a:ext uri="{FF2B5EF4-FFF2-40B4-BE49-F238E27FC236}">
                <a16:creationId xmlns:a16="http://schemas.microsoft.com/office/drawing/2014/main" id="{3F969529-599C-FBBD-6B91-A52A5FC1C018}"/>
              </a:ext>
            </a:extLst>
          </p:cNvPr>
          <p:cNvPicPr>
            <a:picLocks noChangeAspect="1"/>
          </p:cNvPicPr>
          <p:nvPr/>
        </p:nvPicPr>
        <p:blipFill rotWithShape="1">
          <a:blip r:embed="rId3"/>
          <a:srcRect r="12148"/>
          <a:stretch/>
        </p:blipFill>
        <p:spPr>
          <a:xfrm>
            <a:off x="3191571" y="0"/>
            <a:ext cx="5933194" cy="5143500"/>
          </a:xfrm>
          <a:prstGeom prst="rect">
            <a:avLst/>
          </a:prstGeom>
        </p:spPr>
      </p:pic>
    </p:spTree>
    <p:extLst>
      <p:ext uri="{BB962C8B-B14F-4D97-AF65-F5344CB8AC3E}">
        <p14:creationId xmlns:p14="http://schemas.microsoft.com/office/powerpoint/2010/main" val="1539117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baseline="30000" dirty="0" err="1"/>
              <a:t>Yn</a:t>
            </a:r>
            <a:r>
              <a:rPr lang="en-US" altLang="en-US" sz="4000" baseline="30000" dirty="0"/>
              <a:t> 13.2-11</a:t>
            </a:r>
            <a:r>
              <a:rPr lang="en-US" altLang="en-US" sz="4000" dirty="0"/>
              <a:t> They were </a:t>
            </a:r>
            <a:r>
              <a:rPr lang="en-US" altLang="en-US" sz="4000" u="sng" dirty="0">
                <a:solidFill>
                  <a:srgbClr val="FFFF66"/>
                </a:solidFill>
              </a:rPr>
              <a:t>at supper</a:t>
            </a:r>
            <a:r>
              <a:rPr lang="en-US" altLang="en-US" sz="4000" dirty="0"/>
              <a:t>, and the Adversary had already put the desire to betray him into the heart of </a:t>
            </a:r>
            <a:r>
              <a:rPr lang="en-US" altLang="en-US" sz="4000" dirty="0" err="1"/>
              <a:t>Y’hudah</a:t>
            </a:r>
            <a:r>
              <a:rPr lang="en-US" altLang="en-US" sz="4000" dirty="0"/>
              <a:t> Ben-</a:t>
            </a:r>
            <a:r>
              <a:rPr lang="en-US" altLang="en-US" sz="4000" dirty="0" err="1"/>
              <a:t>Shim‘on</a:t>
            </a:r>
            <a:r>
              <a:rPr lang="en-US" altLang="en-US" sz="4000" dirty="0"/>
              <a:t> from </a:t>
            </a:r>
            <a:r>
              <a:rPr lang="en-US" altLang="en-US" sz="4000" dirty="0" err="1"/>
              <a:t>K’riot</a:t>
            </a:r>
            <a:r>
              <a:rPr lang="en-US" altLang="en-US" sz="4000" dirty="0"/>
              <a:t> [Judas]. Yeshua was aware that the Father had put everything in his power, and that he had come from God and was returning to God. </a:t>
            </a:r>
          </a:p>
        </p:txBody>
      </p:sp>
    </p:spTree>
    <p:extLst>
      <p:ext uri="{BB962C8B-B14F-4D97-AF65-F5344CB8AC3E}">
        <p14:creationId xmlns:p14="http://schemas.microsoft.com/office/powerpoint/2010/main" val="617316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baseline="30000" dirty="0" err="1"/>
              <a:t>Yn</a:t>
            </a:r>
            <a:r>
              <a:rPr lang="en-US" altLang="en-US" sz="4000" baseline="30000" dirty="0"/>
              <a:t> 13.2-11</a:t>
            </a:r>
            <a:r>
              <a:rPr lang="en-US" altLang="en-US" sz="4000" dirty="0"/>
              <a:t> </a:t>
            </a:r>
            <a:r>
              <a:rPr lang="en-US" altLang="en-US" sz="4000" u="sng" dirty="0">
                <a:solidFill>
                  <a:srgbClr val="FFFF66"/>
                </a:solidFill>
              </a:rPr>
              <a:t>So he rose from the table</a:t>
            </a:r>
            <a:r>
              <a:rPr lang="en-US" altLang="en-US" sz="4000" dirty="0"/>
              <a:t>, removed his outer garments and wrapped a towel around his waist. Then he poured some water into a basin and began to wash the feet of the </a:t>
            </a:r>
            <a:r>
              <a:rPr lang="en-US" altLang="en-US" sz="4000" dirty="0" err="1"/>
              <a:t>talmidim</a:t>
            </a:r>
            <a:r>
              <a:rPr lang="en-US" altLang="en-US" sz="4000" dirty="0"/>
              <a:t> and wipe them off with the towel wrapped around him. He came to </a:t>
            </a:r>
            <a:r>
              <a:rPr lang="en-US" altLang="en-US" sz="4000" dirty="0" err="1"/>
              <a:t>Shim‘on</a:t>
            </a:r>
            <a:r>
              <a:rPr lang="en-US" altLang="en-US" sz="4000" dirty="0"/>
              <a:t> </a:t>
            </a:r>
            <a:r>
              <a:rPr lang="en-US" altLang="en-US" sz="4000" dirty="0" err="1"/>
              <a:t>Kefa</a:t>
            </a:r>
            <a:r>
              <a:rPr lang="en-US" altLang="en-US" sz="4000" dirty="0"/>
              <a:t>, who said to him, “Lord! You are washing my feet?”</a:t>
            </a:r>
          </a:p>
        </p:txBody>
      </p:sp>
    </p:spTree>
    <p:extLst>
      <p:ext uri="{BB962C8B-B14F-4D97-AF65-F5344CB8AC3E}">
        <p14:creationId xmlns:p14="http://schemas.microsoft.com/office/powerpoint/2010/main" val="33431150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baseline="30000" dirty="0" err="1"/>
              <a:t>Yn</a:t>
            </a:r>
            <a:r>
              <a:rPr lang="en-US" altLang="en-US" sz="4000" baseline="30000" dirty="0"/>
              <a:t> 13.2-11</a:t>
            </a:r>
            <a:r>
              <a:rPr lang="en-US" altLang="en-US" sz="4000" dirty="0"/>
              <a:t> Yeshua answered him, “You don’t understand yet what I am doing, but in time you will understand.” “No!” said </a:t>
            </a:r>
            <a:r>
              <a:rPr lang="en-US" altLang="en-US" sz="4000" dirty="0" err="1"/>
              <a:t>Kefa</a:t>
            </a:r>
            <a:r>
              <a:rPr lang="en-US" altLang="en-US" sz="4000" dirty="0"/>
              <a:t>, “You will never wash my feet!” Yeshua answered him, “If I don’t wash you, you have no share with me.” “Lord,” </a:t>
            </a:r>
            <a:r>
              <a:rPr lang="en-US" altLang="en-US" sz="4000" dirty="0" err="1"/>
              <a:t>Shim‘on</a:t>
            </a:r>
            <a:r>
              <a:rPr lang="en-US" altLang="en-US" sz="4000" dirty="0"/>
              <a:t> </a:t>
            </a:r>
            <a:r>
              <a:rPr lang="en-US" altLang="en-US" sz="4000" dirty="0" err="1"/>
              <a:t>Kefa</a:t>
            </a:r>
            <a:r>
              <a:rPr lang="en-US" altLang="en-US" sz="4000" dirty="0"/>
              <a:t> replied, “not only my feet, but my hands and head too!”</a:t>
            </a:r>
          </a:p>
        </p:txBody>
      </p:sp>
    </p:spTree>
    <p:extLst>
      <p:ext uri="{BB962C8B-B14F-4D97-AF65-F5344CB8AC3E}">
        <p14:creationId xmlns:p14="http://schemas.microsoft.com/office/powerpoint/2010/main" val="2124398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err="1"/>
              <a:t>Yn</a:t>
            </a:r>
            <a:r>
              <a:rPr lang="en-US" altLang="en-US" sz="4000" baseline="30000" dirty="0"/>
              <a:t> 13.2-11</a:t>
            </a:r>
            <a:r>
              <a:rPr lang="en-US" altLang="en-US" sz="4000" dirty="0"/>
              <a:t> Yeshua said to him, “A man who has had a bath doesn’t need to wash, except his feet — his body is already clean. And </a:t>
            </a:r>
            <a:r>
              <a:rPr lang="en-US" altLang="en-US" sz="4000" u="sng" dirty="0">
                <a:solidFill>
                  <a:srgbClr val="FFFF66"/>
                </a:solidFill>
              </a:rPr>
              <a:t>you are clean</a:t>
            </a:r>
            <a:r>
              <a:rPr lang="en-US" altLang="en-US" sz="4000" dirty="0"/>
              <a:t>, but not all of you.”  (He knew who was betraying him; this is why he said, “Not all of you are clean.”)</a:t>
            </a:r>
          </a:p>
        </p:txBody>
      </p:sp>
    </p:spTree>
    <p:extLst>
      <p:ext uri="{BB962C8B-B14F-4D97-AF65-F5344CB8AC3E}">
        <p14:creationId xmlns:p14="http://schemas.microsoft.com/office/powerpoint/2010/main" val="34021072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20000"/>
          </a:bodyPr>
          <a:lstStyle/>
          <a:p>
            <a:pPr algn="l"/>
            <a:r>
              <a:rPr lang="en-US" sz="4000" dirty="0"/>
              <a:t>Consider this, according to the timing:  He loved them by washing their feet, but He was not loving them </a:t>
            </a:r>
            <a:r>
              <a:rPr lang="en-US" sz="4000" i="1" dirty="0"/>
              <a:t>by</a:t>
            </a:r>
            <a:r>
              <a:rPr lang="en-US" sz="4000" dirty="0"/>
              <a:t> washing their </a:t>
            </a:r>
            <a:r>
              <a:rPr lang="en-US" sz="4000" u="sng" dirty="0">
                <a:solidFill>
                  <a:srgbClr val="FFFF66"/>
                </a:solidFill>
              </a:rPr>
              <a:t>dusty</a:t>
            </a:r>
            <a:r>
              <a:rPr lang="en-US" sz="4000" dirty="0"/>
              <a:t> feet – It was a prophetic demonstration It was Philippians 2 type of humility This was as low as a person could go in status.  Why did Yeshua demonstrate humility? </a:t>
            </a:r>
          </a:p>
        </p:txBody>
      </p:sp>
    </p:spTree>
    <p:extLst>
      <p:ext uri="{BB962C8B-B14F-4D97-AF65-F5344CB8AC3E}">
        <p14:creationId xmlns:p14="http://schemas.microsoft.com/office/powerpoint/2010/main" val="7788453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20000"/>
          </a:bodyPr>
          <a:lstStyle/>
          <a:p>
            <a:pPr algn="l">
              <a:lnSpc>
                <a:spcPct val="90000"/>
              </a:lnSpc>
            </a:pPr>
            <a:r>
              <a:rPr lang="en-US" altLang="en-US" sz="4000" baseline="30000" dirty="0"/>
              <a:t>Phil 2.6-8</a:t>
            </a:r>
            <a:r>
              <a:rPr lang="en-US" altLang="en-US" sz="4000" dirty="0"/>
              <a:t> Though he was in the form of God, he did not regard equality with God something to be possessed by force. On the contrary, he emptied himself, in that he took the form of a slave by becoming like human beings are. And when he appeared as a human being,  he humbled himself still more by becoming obedient even to death </a:t>
            </a:r>
            <a:r>
              <a:rPr lang="en-US" altLang="en-US" sz="4000" dirty="0" err="1"/>
              <a:t>death</a:t>
            </a:r>
            <a:r>
              <a:rPr lang="en-US" altLang="en-US" sz="4000" dirty="0"/>
              <a:t> on a stake as a criminal!</a:t>
            </a:r>
          </a:p>
        </p:txBody>
      </p:sp>
    </p:spTree>
    <p:extLst>
      <p:ext uri="{BB962C8B-B14F-4D97-AF65-F5344CB8AC3E}">
        <p14:creationId xmlns:p14="http://schemas.microsoft.com/office/powerpoint/2010/main" val="3328894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The Messiah was guarding their destiny. He was preserving them as a community.  He loved them as individuals, and He loved them corporately, as a body.  He loved their present. He loved their future.  He loved what they were and what they would become. He also loved them as the nucleus of mission, </a:t>
            </a:r>
          </a:p>
        </p:txBody>
      </p:sp>
    </p:spTree>
    <p:extLst>
      <p:ext uri="{BB962C8B-B14F-4D97-AF65-F5344CB8AC3E}">
        <p14:creationId xmlns:p14="http://schemas.microsoft.com/office/powerpoint/2010/main" val="3855204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as preservers of the Word of the Kingdom and as the earthly nexus of Heaven’s activity amongst Israel and the nations. He loved them enough to call them to be the foundational people of the Messianic Community. Their relationships would become the pattern for the believers throughout the ages... and </a:t>
            </a:r>
            <a:r>
              <a:rPr lang="en-US" altLang="en-US" sz="4000" u="sng" dirty="0">
                <a:solidFill>
                  <a:srgbClr val="FFFF66"/>
                </a:solidFill>
              </a:rPr>
              <a:t>they were being derailed! </a:t>
            </a:r>
          </a:p>
        </p:txBody>
      </p:sp>
    </p:spTree>
    <p:extLst>
      <p:ext uri="{BB962C8B-B14F-4D97-AF65-F5344CB8AC3E}">
        <p14:creationId xmlns:p14="http://schemas.microsoft.com/office/powerpoint/2010/main" val="32766027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I can imagine His heart calling out to Father for wisdom. Then, in a moment of prophetic insight, Yeshua “got up from supper” and through the most humiliating, least skilled, “taken for granted” labor, He changed the dynamic of the meal. This was direct divine intervention. It was a shocking prophetic act that would help form them forever. </a:t>
            </a:r>
          </a:p>
        </p:txBody>
      </p:sp>
    </p:spTree>
    <p:extLst>
      <p:ext uri="{BB962C8B-B14F-4D97-AF65-F5344CB8AC3E}">
        <p14:creationId xmlns:p14="http://schemas.microsoft.com/office/powerpoint/2010/main" val="28530204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He did not love them by washing </a:t>
            </a:r>
            <a:r>
              <a:rPr lang="en-US" altLang="en-US" sz="4000" u="sng" dirty="0">
                <a:solidFill>
                  <a:srgbClr val="FFFF66"/>
                </a:solidFill>
              </a:rPr>
              <a:t>dusty</a:t>
            </a:r>
            <a:r>
              <a:rPr lang="en-US" altLang="en-US" sz="4000" dirty="0"/>
              <a:t> feet. The Lord loved them through washing their feet.</a:t>
            </a:r>
          </a:p>
          <a:p>
            <a:pPr algn="l">
              <a:lnSpc>
                <a:spcPct val="90000"/>
              </a:lnSpc>
            </a:pPr>
            <a:r>
              <a:rPr lang="en-US" altLang="en-US" sz="4000" dirty="0"/>
              <a:t>Through washing their feet, He was preserving God’s purposes for their lives. This was inspired prophetic action.</a:t>
            </a:r>
          </a:p>
        </p:txBody>
      </p:sp>
    </p:spTree>
    <p:extLst>
      <p:ext uri="{BB962C8B-B14F-4D97-AF65-F5344CB8AC3E}">
        <p14:creationId xmlns:p14="http://schemas.microsoft.com/office/powerpoint/2010/main" val="3612220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4784076" cy="4648200"/>
          </a:xfrm>
        </p:spPr>
        <p:txBody>
          <a:bodyPr/>
          <a:lstStyle/>
          <a:p>
            <a:pPr algn="l">
              <a:lnSpc>
                <a:spcPct val="90000"/>
              </a:lnSpc>
            </a:pPr>
            <a:endParaRPr lang="en-US" altLang="en-US" sz="4000" dirty="0"/>
          </a:p>
          <a:p>
            <a:pPr algn="l">
              <a:lnSpc>
                <a:spcPct val="90000"/>
              </a:lnSpc>
            </a:pPr>
            <a:r>
              <a:rPr lang="en-US" altLang="en-US" sz="4000" dirty="0"/>
              <a:t>“Missionaries, go home!”</a:t>
            </a:r>
          </a:p>
        </p:txBody>
      </p:sp>
      <p:pic>
        <p:nvPicPr>
          <p:cNvPr id="3" name="Picture 2">
            <a:extLst>
              <a:ext uri="{FF2B5EF4-FFF2-40B4-BE49-F238E27FC236}">
                <a16:creationId xmlns:a16="http://schemas.microsoft.com/office/drawing/2014/main" id="{73BAC089-4021-A1B0-60E5-EE5618D78AB1}"/>
              </a:ext>
            </a:extLst>
          </p:cNvPr>
          <p:cNvPicPr>
            <a:picLocks noChangeAspect="1"/>
          </p:cNvPicPr>
          <p:nvPr/>
        </p:nvPicPr>
        <p:blipFill>
          <a:blip r:embed="rId3"/>
          <a:stretch>
            <a:fillRect/>
          </a:stretch>
        </p:blipFill>
        <p:spPr>
          <a:xfrm>
            <a:off x="5088876" y="0"/>
            <a:ext cx="4043287" cy="5143500"/>
          </a:xfrm>
          <a:prstGeom prst="rect">
            <a:avLst/>
          </a:prstGeom>
        </p:spPr>
      </p:pic>
    </p:spTree>
    <p:extLst>
      <p:ext uri="{BB962C8B-B14F-4D97-AF65-F5344CB8AC3E}">
        <p14:creationId xmlns:p14="http://schemas.microsoft.com/office/powerpoint/2010/main" val="42006185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20000"/>
          </a:bodyPr>
          <a:lstStyle/>
          <a:p>
            <a:pPr algn="l">
              <a:lnSpc>
                <a:spcPct val="90000"/>
              </a:lnSpc>
            </a:pPr>
            <a:r>
              <a:rPr lang="en-US" sz="4000" baseline="30000" dirty="0"/>
              <a:t>1 Thes. 3.12-13 </a:t>
            </a:r>
            <a:r>
              <a:rPr lang="en-US" sz="4000" dirty="0"/>
              <a:t>May the Lord make you increase and overflow in love toward each other, indeed, toward everyone, just as we do toward you; so that he may give you the inner strength to be blameless, by reason of your holiness, when you stand before God our Father at the coming of our Lord Yeshua with all his angels. </a:t>
            </a:r>
            <a:r>
              <a:rPr lang="en-US" sz="4000" u="sng" dirty="0">
                <a:solidFill>
                  <a:srgbClr val="FFFF66"/>
                </a:solidFill>
              </a:rPr>
              <a:t>For these four months, increase in beaty by humility, in joy.</a:t>
            </a:r>
            <a:endParaRPr lang="en-US" altLang="en-US" sz="7200" u="sng" dirty="0">
              <a:solidFill>
                <a:srgbClr val="FFFF66"/>
              </a:solidFill>
            </a:endParaRPr>
          </a:p>
        </p:txBody>
      </p:sp>
    </p:spTree>
    <p:extLst>
      <p:ext uri="{BB962C8B-B14F-4D97-AF65-F5344CB8AC3E}">
        <p14:creationId xmlns:p14="http://schemas.microsoft.com/office/powerpoint/2010/main" val="3102149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There were two warring kingdoms at the Last Supper.  There was an undercurrent of conflict as the adversary viciously sought his opportunity to destroy the apostolic community to derail their destiny To make them unfit for mission. The Messiah saw the state of the disciples and looked beyond His resurrection and ascension to the</a:t>
            </a:r>
          </a:p>
        </p:txBody>
      </p:sp>
    </p:spTree>
    <p:extLst>
      <p:ext uri="{BB962C8B-B14F-4D97-AF65-F5344CB8AC3E}">
        <p14:creationId xmlns:p14="http://schemas.microsoft.com/office/powerpoint/2010/main" val="27162126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time the community would no longer have His physical presence. With inspired strategic love Yeshua washed their feet. </a:t>
            </a:r>
          </a:p>
          <a:p>
            <a:pPr algn="l">
              <a:lnSpc>
                <a:spcPct val="90000"/>
              </a:lnSpc>
            </a:pPr>
            <a:r>
              <a:rPr lang="en-US" altLang="en-US" sz="4000" dirty="0"/>
              <a:t>That same evening He said, </a:t>
            </a:r>
          </a:p>
          <a:p>
            <a:pPr algn="l">
              <a:lnSpc>
                <a:spcPct val="90000"/>
              </a:lnSpc>
            </a:pPr>
            <a:r>
              <a:rPr lang="en-US" altLang="en-US" sz="4000" baseline="30000" dirty="0" err="1"/>
              <a:t>Yn</a:t>
            </a:r>
            <a:r>
              <a:rPr lang="en-US" altLang="en-US" sz="4000" baseline="30000" dirty="0"/>
              <a:t> 13.34</a:t>
            </a:r>
            <a:r>
              <a:rPr lang="en-US" altLang="en-US" sz="4000" dirty="0"/>
              <a:t> “A new commandment I give to you, that you love one another, even as I have loved you, that you also love one another”. </a:t>
            </a:r>
          </a:p>
        </p:txBody>
      </p:sp>
    </p:spTree>
    <p:extLst>
      <p:ext uri="{BB962C8B-B14F-4D97-AF65-F5344CB8AC3E}">
        <p14:creationId xmlns:p14="http://schemas.microsoft.com/office/powerpoint/2010/main" val="30841022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a:p>
            <a:pPr algn="l">
              <a:lnSpc>
                <a:spcPct val="90000"/>
              </a:lnSpc>
            </a:pPr>
            <a:r>
              <a:rPr lang="en-US" altLang="en-US" sz="4000" dirty="0"/>
              <a:t> Who can you humble yourself to?</a:t>
            </a:r>
          </a:p>
        </p:txBody>
      </p:sp>
    </p:spTree>
    <p:extLst>
      <p:ext uri="{BB962C8B-B14F-4D97-AF65-F5344CB8AC3E}">
        <p14:creationId xmlns:p14="http://schemas.microsoft.com/office/powerpoint/2010/main" val="33047831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a:p>
            <a:pPr>
              <a:lnSpc>
                <a:spcPct val="90000"/>
              </a:lnSpc>
            </a:pPr>
            <a:r>
              <a:rPr lang="en-US" altLang="en-US" sz="4000" dirty="0"/>
              <a:t>Another dimension </a:t>
            </a:r>
          </a:p>
          <a:p>
            <a:pPr>
              <a:lnSpc>
                <a:spcPct val="90000"/>
              </a:lnSpc>
            </a:pPr>
            <a:r>
              <a:rPr lang="en-US" altLang="en-US" sz="4000" dirty="0"/>
              <a:t>of beauty treatment.</a:t>
            </a:r>
          </a:p>
        </p:txBody>
      </p:sp>
    </p:spTree>
    <p:extLst>
      <p:ext uri="{BB962C8B-B14F-4D97-AF65-F5344CB8AC3E}">
        <p14:creationId xmlns:p14="http://schemas.microsoft.com/office/powerpoint/2010/main" val="41265034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2 </a:t>
            </a:r>
            <a:r>
              <a:rPr lang="en-US" altLang="en-US" sz="4000" baseline="30000" dirty="0" err="1"/>
              <a:t>Kefa</a:t>
            </a:r>
            <a:r>
              <a:rPr lang="en-US" altLang="en-US" sz="4000" baseline="30000" dirty="0"/>
              <a:t> 1.3-7 </a:t>
            </a:r>
            <a:r>
              <a:rPr lang="en-US" altLang="en-US" sz="4000" u="sng" dirty="0">
                <a:solidFill>
                  <a:srgbClr val="FFFF66"/>
                </a:solidFill>
              </a:rPr>
              <a:t>God’s power </a:t>
            </a:r>
            <a:r>
              <a:rPr lang="en-US" altLang="en-US" sz="4000" dirty="0"/>
              <a:t>has given us everything we need for life and godliness, </a:t>
            </a:r>
            <a:r>
              <a:rPr lang="en-US" altLang="en-US" sz="4000" u="sng" dirty="0">
                <a:solidFill>
                  <a:srgbClr val="FFFF66"/>
                </a:solidFill>
              </a:rPr>
              <a:t>through our knowing the One</a:t>
            </a:r>
            <a:r>
              <a:rPr lang="en-US" altLang="en-US" sz="4000" dirty="0"/>
              <a:t> who called us to his own glory and goodness. By these he has given us valuable and superlatively great promises, </a:t>
            </a:r>
          </a:p>
        </p:txBody>
      </p:sp>
    </p:spTree>
    <p:extLst>
      <p:ext uri="{BB962C8B-B14F-4D97-AF65-F5344CB8AC3E}">
        <p14:creationId xmlns:p14="http://schemas.microsoft.com/office/powerpoint/2010/main" val="436381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2 </a:t>
            </a:r>
            <a:r>
              <a:rPr lang="en-US" altLang="en-US" sz="4000" baseline="30000" dirty="0" err="1"/>
              <a:t>Kefa</a:t>
            </a:r>
            <a:r>
              <a:rPr lang="en-US" altLang="en-US" sz="4000" baseline="30000" dirty="0"/>
              <a:t> 1.3-7 </a:t>
            </a:r>
            <a:r>
              <a:rPr lang="en-US" altLang="en-US" sz="4000" dirty="0"/>
              <a:t>so that through them you might come to </a:t>
            </a:r>
            <a:r>
              <a:rPr lang="en-US" altLang="en-US" sz="4000" dirty="0">
                <a:solidFill>
                  <a:srgbClr val="FFFF66"/>
                </a:solidFill>
              </a:rPr>
              <a:t>share in God’s nature</a:t>
            </a:r>
            <a:r>
              <a:rPr lang="en-US" altLang="en-US" sz="4000" dirty="0"/>
              <a:t> and escape the corruption which evil desires have brought into the world. </a:t>
            </a:r>
          </a:p>
        </p:txBody>
      </p:sp>
    </p:spTree>
    <p:extLst>
      <p:ext uri="{BB962C8B-B14F-4D97-AF65-F5344CB8AC3E}">
        <p14:creationId xmlns:p14="http://schemas.microsoft.com/office/powerpoint/2010/main" val="34220854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Autofit/>
          </a:bodyPr>
          <a:lstStyle/>
          <a:p>
            <a:pPr algn="l">
              <a:lnSpc>
                <a:spcPct val="90000"/>
              </a:lnSpc>
            </a:pPr>
            <a:r>
              <a:rPr lang="en-US" sz="4000" b="0" i="0" dirty="0">
                <a:effectLst/>
              </a:rPr>
              <a:t>I have always loved the story of the little girl who was with her father, about to cross a busy street. The father told her to hold his hand tightly. She replied, “No, Daddy, you hold my hand!” The father said, “Isn’t that the same?” To which she replied, </a:t>
            </a:r>
            <a:endParaRPr lang="en-US" altLang="en-US" sz="4000" dirty="0"/>
          </a:p>
        </p:txBody>
      </p:sp>
    </p:spTree>
    <p:extLst>
      <p:ext uri="{BB962C8B-B14F-4D97-AF65-F5344CB8AC3E}">
        <p14:creationId xmlns:p14="http://schemas.microsoft.com/office/powerpoint/2010/main" val="29081040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Autofit/>
          </a:bodyPr>
          <a:lstStyle/>
          <a:p>
            <a:pPr algn="l">
              <a:lnSpc>
                <a:spcPct val="90000"/>
              </a:lnSpc>
            </a:pPr>
            <a:r>
              <a:rPr lang="en-US" sz="4000" b="0" i="0" dirty="0">
                <a:effectLst/>
              </a:rPr>
              <a:t>“No!” “If I hold your hand, I might get frightened and let go, but if you hold my hand, you’ll never let go.” Covenant love. Strong. Faithful. Forever.</a:t>
            </a:r>
            <a:endParaRPr lang="en-US" altLang="en-US" sz="4000" dirty="0"/>
          </a:p>
        </p:txBody>
      </p:sp>
    </p:spTree>
    <p:extLst>
      <p:ext uri="{BB962C8B-B14F-4D97-AF65-F5344CB8AC3E}">
        <p14:creationId xmlns:p14="http://schemas.microsoft.com/office/powerpoint/2010/main" val="9361972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2 </a:t>
            </a:r>
            <a:r>
              <a:rPr lang="en-US" altLang="en-US" sz="4000" baseline="30000" dirty="0" err="1"/>
              <a:t>Kefa</a:t>
            </a:r>
            <a:r>
              <a:rPr lang="en-US" altLang="en-US" sz="4000" baseline="30000" dirty="0"/>
              <a:t> 1.3-7 </a:t>
            </a:r>
            <a:r>
              <a:rPr lang="en-US" altLang="en-US" sz="4000" dirty="0"/>
              <a:t>so that through them you might come to share in God’s nature and escape the corruption which evil desires have brought into the world. For this very reason, try your hardest to furnish your faith with </a:t>
            </a:r>
            <a:r>
              <a:rPr lang="en-US" altLang="en-US" sz="4000" u="sng" dirty="0"/>
              <a:t>goodness</a:t>
            </a:r>
            <a:r>
              <a:rPr lang="en-US" altLang="en-US" sz="4000" dirty="0"/>
              <a:t>, goodness with </a:t>
            </a:r>
            <a:r>
              <a:rPr lang="en-US" altLang="en-US" sz="4000" u="sng" dirty="0"/>
              <a:t>knowledge</a:t>
            </a:r>
            <a:r>
              <a:rPr lang="en-US" altLang="en-US" sz="4000" dirty="0"/>
              <a:t>, </a:t>
            </a:r>
          </a:p>
        </p:txBody>
      </p:sp>
    </p:spTree>
    <p:extLst>
      <p:ext uri="{BB962C8B-B14F-4D97-AF65-F5344CB8AC3E}">
        <p14:creationId xmlns:p14="http://schemas.microsoft.com/office/powerpoint/2010/main" val="3766467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1026" name="Picture 2">
            <a:extLst>
              <a:ext uri="{FF2B5EF4-FFF2-40B4-BE49-F238E27FC236}">
                <a16:creationId xmlns:a16="http://schemas.microsoft.com/office/drawing/2014/main" id="{A00B4E59-59CF-13D5-7C93-5FAC93F78D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788" y="0"/>
            <a:ext cx="771683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7022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2 </a:t>
            </a:r>
            <a:r>
              <a:rPr lang="en-US" altLang="en-US" sz="4000" baseline="30000" dirty="0" err="1"/>
              <a:t>Kefa</a:t>
            </a:r>
            <a:r>
              <a:rPr lang="en-US" altLang="en-US" sz="4000" baseline="30000" dirty="0"/>
              <a:t> 1.3-7 </a:t>
            </a:r>
            <a:r>
              <a:rPr lang="en-US" altLang="en-US" sz="4000" dirty="0"/>
              <a:t>knowledge with self-control, </a:t>
            </a:r>
          </a:p>
        </p:txBody>
      </p:sp>
    </p:spTree>
    <p:extLst>
      <p:ext uri="{BB962C8B-B14F-4D97-AF65-F5344CB8AC3E}">
        <p14:creationId xmlns:p14="http://schemas.microsoft.com/office/powerpoint/2010/main" val="14683093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r>
              <a:rPr lang="en-US" sz="4000" b="0" i="0" dirty="0">
                <a:effectLst/>
              </a:rPr>
              <a:t>Record Credit Card Debt</a:t>
            </a:r>
          </a:p>
          <a:p>
            <a:pPr algn="l"/>
            <a:r>
              <a:rPr lang="en-US" sz="4000" b="0" i="0" dirty="0">
                <a:effectLst/>
              </a:rPr>
              <a:t>As lawmakers in Washington debate over the federal debt, Americans are dealing with a debt crisis of their own, as credit card debt this quarter hit a record high.  According to new data from the first quarter of 2023, </a:t>
            </a:r>
            <a:endParaRPr lang="en-US" altLang="en-US" sz="4000" dirty="0"/>
          </a:p>
        </p:txBody>
      </p:sp>
    </p:spTree>
    <p:extLst>
      <p:ext uri="{BB962C8B-B14F-4D97-AF65-F5344CB8AC3E}">
        <p14:creationId xmlns:p14="http://schemas.microsoft.com/office/powerpoint/2010/main" val="26170288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r>
              <a:rPr lang="en-US" sz="4000" b="0" i="0" dirty="0">
                <a:effectLst/>
              </a:rPr>
              <a:t>Americans have never been more in the red as personal credit card debt hit $986 billion last quarter, according to the Fed. Some estimates put the true number even higher: WalletHub, for example, says it’s actually over $1.2 trillion</a:t>
            </a:r>
            <a:r>
              <a:rPr lang="en-US" sz="4000" dirty="0"/>
              <a:t>.</a:t>
            </a:r>
            <a:endParaRPr lang="en-US" sz="4000" b="0" i="0" dirty="0">
              <a:effectLst/>
            </a:endParaRPr>
          </a:p>
        </p:txBody>
      </p:sp>
    </p:spTree>
    <p:extLst>
      <p:ext uri="{BB962C8B-B14F-4D97-AF65-F5344CB8AC3E}">
        <p14:creationId xmlns:p14="http://schemas.microsoft.com/office/powerpoint/2010/main" val="32885980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r>
              <a:rPr lang="en-US" sz="4000" b="0" i="0" dirty="0">
                <a:effectLst/>
              </a:rPr>
              <a:t>All told, the average U.S. household now carries around $10,000 in credit card debt.</a:t>
            </a:r>
          </a:p>
          <a:p>
            <a:pPr algn="l"/>
            <a:r>
              <a:rPr lang="en-US" sz="4000" b="0" i="0" dirty="0">
                <a:effectLst/>
              </a:rPr>
              <a:t>I think we're going to start to see more and more families declaring bankruptcy to get out from underneath this debt,” </a:t>
            </a:r>
            <a:r>
              <a:rPr lang="en-US" sz="4000" b="0" i="0" dirty="0" err="1">
                <a:effectLst/>
              </a:rPr>
              <a:t>Nelles</a:t>
            </a:r>
            <a:r>
              <a:rPr lang="en-US" sz="4000" b="0" i="0" dirty="0">
                <a:effectLst/>
              </a:rPr>
              <a:t> said.</a:t>
            </a:r>
          </a:p>
        </p:txBody>
      </p:sp>
    </p:spTree>
    <p:extLst>
      <p:ext uri="{BB962C8B-B14F-4D97-AF65-F5344CB8AC3E}">
        <p14:creationId xmlns:p14="http://schemas.microsoft.com/office/powerpoint/2010/main" val="5982839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baseline="30000" dirty="0"/>
              <a:t>2 </a:t>
            </a:r>
            <a:r>
              <a:rPr lang="en-US" altLang="en-US" sz="4000" baseline="30000" dirty="0" err="1"/>
              <a:t>Kefa</a:t>
            </a:r>
            <a:r>
              <a:rPr lang="en-US" altLang="en-US" sz="4000" baseline="30000" dirty="0"/>
              <a:t> 1.3-7 </a:t>
            </a:r>
            <a:r>
              <a:rPr lang="en-US" altLang="en-US" sz="4000" dirty="0"/>
              <a:t>self-control with perseverance, perseverance with godliness, godliness with brotherly affection, and brotherly affection with love. For if you have these qualities in abundance, they keep you from being barren and unfruitful in the knowledge of our Lord Yeshua the Messiah. </a:t>
            </a:r>
            <a:r>
              <a:rPr lang="en-US" altLang="en-US" sz="4000" u="sng" dirty="0">
                <a:solidFill>
                  <a:srgbClr val="FFFF66"/>
                </a:solidFill>
              </a:rPr>
              <a:t>Character beauty in Messiah!</a:t>
            </a:r>
          </a:p>
        </p:txBody>
      </p:sp>
    </p:spTree>
    <p:extLst>
      <p:ext uri="{BB962C8B-B14F-4D97-AF65-F5344CB8AC3E}">
        <p14:creationId xmlns:p14="http://schemas.microsoft.com/office/powerpoint/2010/main" val="32666186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baseline="30000" dirty="0"/>
              <a:t>2 </a:t>
            </a:r>
            <a:r>
              <a:rPr lang="en-US" altLang="en-US" sz="4000" baseline="30000" dirty="0" err="1"/>
              <a:t>Kefa</a:t>
            </a:r>
            <a:r>
              <a:rPr lang="en-US" altLang="en-US" sz="4000" baseline="30000" dirty="0"/>
              <a:t> 1.3-7 </a:t>
            </a:r>
            <a:r>
              <a:rPr lang="en-US" altLang="en-US" sz="4000" dirty="0"/>
              <a:t>self-control with perseverance, perseverance with godliness, godliness with brotherly affection, and brotherly affection with love. For if you have these qualities in abundance, they keep you from being barren and unfruitful in the knowledge of our Lord Yeshua the Messiah. </a:t>
            </a:r>
          </a:p>
        </p:txBody>
      </p:sp>
    </p:spTree>
    <p:extLst>
      <p:ext uri="{BB962C8B-B14F-4D97-AF65-F5344CB8AC3E}">
        <p14:creationId xmlns:p14="http://schemas.microsoft.com/office/powerpoint/2010/main" val="8465638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39A3CE7E-B22B-1D68-575B-FFB83FDA8E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42421866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6BE630F6-B637-C0FC-FD83-9C96864894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104F33C0-2730-B399-006F-FCF5FCDD5C0C}"/>
              </a:ext>
            </a:extLst>
          </p:cNvPr>
          <p:cNvSpPr txBox="1"/>
          <p:nvPr/>
        </p:nvSpPr>
        <p:spPr>
          <a:xfrm>
            <a:off x="543087" y="361950"/>
            <a:ext cx="7699672" cy="2554545"/>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Our goal for the four months</a:t>
            </a:r>
          </a:p>
          <a:p>
            <a:pPr marL="519113" indent="-519113" algn="l">
              <a:buFont typeface="+mj-lt"/>
              <a:buAutoNum type="arabicPeriod"/>
            </a:pPr>
            <a:r>
              <a:rPr lang="en-US" dirty="0">
                <a:effectLst>
                  <a:outerShdw blurRad="38100" dist="38100" dir="2700000" algn="tl">
                    <a:srgbClr val="000000">
                      <a:alpha val="43137"/>
                    </a:srgbClr>
                  </a:outerShdw>
                </a:effectLst>
              </a:rPr>
              <a:t>Internal beauty of character</a:t>
            </a:r>
          </a:p>
          <a:p>
            <a:pPr marL="519113" indent="-519113" algn="l">
              <a:buFont typeface="+mj-lt"/>
              <a:buAutoNum type="arabicPeriod"/>
            </a:pPr>
            <a:r>
              <a:rPr lang="en-US" dirty="0">
                <a:effectLst>
                  <a:outerShdw blurRad="38100" dist="38100" dir="2700000" algn="tl">
                    <a:srgbClr val="000000">
                      <a:alpha val="43137"/>
                    </a:srgbClr>
                  </a:outerShdw>
                </a:effectLst>
              </a:rPr>
              <a:t>Confidence in Messiah.</a:t>
            </a:r>
          </a:p>
          <a:p>
            <a:pPr marL="401638" indent="-401638" algn="l">
              <a:buFont typeface="+mj-lt"/>
              <a:buAutoNum type="arabicPeriod"/>
            </a:pPr>
            <a:endParaRPr lang="en-US" dirty="0"/>
          </a:p>
        </p:txBody>
      </p:sp>
    </p:spTree>
    <p:extLst>
      <p:ext uri="{BB962C8B-B14F-4D97-AF65-F5344CB8AC3E}">
        <p14:creationId xmlns:p14="http://schemas.microsoft.com/office/powerpoint/2010/main" val="6561901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sz="3600" dirty="0"/>
              <a:t> A new study shows that the percentage of US adults with a worldview based on the Bible dropped to just 4% during the pandemic, Christian Headlines reports. Part of the 2023 American Worldview Inventory, the study was led by George </a:t>
            </a:r>
            <a:r>
              <a:rPr lang="en-US" sz="3600" dirty="0" err="1"/>
              <a:t>Barna</a:t>
            </a:r>
            <a:r>
              <a:rPr lang="en-US" sz="3600" dirty="0"/>
              <a:t> at the Cultural Research Center of Arizona Christian University.</a:t>
            </a:r>
            <a:endParaRPr lang="en-US" altLang="en-US" sz="6600" dirty="0"/>
          </a:p>
        </p:txBody>
      </p:sp>
    </p:spTree>
    <p:extLst>
      <p:ext uri="{BB962C8B-B14F-4D97-AF65-F5344CB8AC3E}">
        <p14:creationId xmlns:p14="http://schemas.microsoft.com/office/powerpoint/2010/main" val="36089145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“They no longer teach about the birds and the bees but about the birds and the birds and the bees and the bees and the bees that used to be birds and the birds that used to be bees.”</a:t>
            </a:r>
          </a:p>
          <a:p>
            <a:pPr algn="l">
              <a:lnSpc>
                <a:spcPct val="90000"/>
              </a:lnSpc>
            </a:pPr>
            <a:endParaRPr lang="en-US" altLang="en-US" sz="4000" dirty="0"/>
          </a:p>
        </p:txBody>
      </p:sp>
    </p:spTree>
    <p:extLst>
      <p:ext uri="{BB962C8B-B14F-4D97-AF65-F5344CB8AC3E}">
        <p14:creationId xmlns:p14="http://schemas.microsoft.com/office/powerpoint/2010/main" val="3950847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EE6F00ED-2600-F5D6-E9B3-84372E4B9457}"/>
              </a:ext>
            </a:extLst>
          </p:cNvPr>
          <p:cNvPicPr>
            <a:picLocks noChangeAspect="1"/>
          </p:cNvPicPr>
          <p:nvPr/>
        </p:nvPicPr>
        <p:blipFill>
          <a:blip r:embed="rId3"/>
          <a:stretch>
            <a:fillRect/>
          </a:stretch>
        </p:blipFill>
        <p:spPr>
          <a:xfrm>
            <a:off x="76200" y="0"/>
            <a:ext cx="8499983" cy="5143500"/>
          </a:xfrm>
          <a:prstGeom prst="rect">
            <a:avLst/>
          </a:prstGeom>
        </p:spPr>
      </p:pic>
    </p:spTree>
    <p:extLst>
      <p:ext uri="{BB962C8B-B14F-4D97-AF65-F5344CB8AC3E}">
        <p14:creationId xmlns:p14="http://schemas.microsoft.com/office/powerpoint/2010/main" val="888615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Those were the spontaneous comments of our 16-year-old granddaughter as she explained to my wife and I what was being taught in her high school.</a:t>
            </a:r>
          </a:p>
          <a:p>
            <a:pPr algn="l">
              <a:lnSpc>
                <a:spcPct val="90000"/>
              </a:lnSpc>
            </a:pPr>
            <a:endParaRPr lang="en-US" altLang="en-US" sz="4000" dirty="0"/>
          </a:p>
          <a:p>
            <a:pPr algn="l">
              <a:lnSpc>
                <a:spcPct val="90000"/>
              </a:lnSpc>
            </a:pPr>
            <a:r>
              <a:rPr lang="en-US" altLang="en-US" sz="4000" dirty="0"/>
              <a:t>Dr. Michael Brown</a:t>
            </a:r>
          </a:p>
        </p:txBody>
      </p:sp>
    </p:spTree>
    <p:extLst>
      <p:ext uri="{BB962C8B-B14F-4D97-AF65-F5344CB8AC3E}">
        <p14:creationId xmlns:p14="http://schemas.microsoft.com/office/powerpoint/2010/main" val="6978553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1026" name="Picture 2" descr="PRIDE MONTH - Kingston Barnes">
            <a:extLst>
              <a:ext uri="{FF2B5EF4-FFF2-40B4-BE49-F238E27FC236}">
                <a16:creationId xmlns:a16="http://schemas.microsoft.com/office/drawing/2014/main" id="{4632DDA2-3458-4F50-4E73-A14D23D97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6096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1173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BA8DA34F-20D0-6791-66DF-F25B715C0A1E}"/>
              </a:ext>
            </a:extLst>
          </p:cNvPr>
          <p:cNvPicPr>
            <a:picLocks noChangeAspect="1"/>
          </p:cNvPicPr>
          <p:nvPr/>
        </p:nvPicPr>
        <p:blipFill>
          <a:blip r:embed="rId3"/>
          <a:stretch>
            <a:fillRect/>
          </a:stretch>
        </p:blipFill>
        <p:spPr>
          <a:xfrm>
            <a:off x="0" y="618158"/>
            <a:ext cx="9144000" cy="3907184"/>
          </a:xfrm>
          <a:prstGeom prst="rect">
            <a:avLst/>
          </a:prstGeom>
        </p:spPr>
      </p:pic>
    </p:spTree>
    <p:extLst>
      <p:ext uri="{BB962C8B-B14F-4D97-AF65-F5344CB8AC3E}">
        <p14:creationId xmlns:p14="http://schemas.microsoft.com/office/powerpoint/2010/main" val="13022543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CF7A6525-7786-0E70-96CF-A3066954D656}"/>
              </a:ext>
            </a:extLst>
          </p:cNvPr>
          <p:cNvPicPr>
            <a:picLocks noChangeAspect="1"/>
          </p:cNvPicPr>
          <p:nvPr/>
        </p:nvPicPr>
        <p:blipFill>
          <a:blip r:embed="rId3"/>
          <a:stretch>
            <a:fillRect/>
          </a:stretch>
        </p:blipFill>
        <p:spPr>
          <a:xfrm>
            <a:off x="331167" y="0"/>
            <a:ext cx="8481665" cy="5143500"/>
          </a:xfrm>
          <a:prstGeom prst="rect">
            <a:avLst/>
          </a:prstGeom>
        </p:spPr>
      </p:pic>
    </p:spTree>
    <p:extLst>
      <p:ext uri="{BB962C8B-B14F-4D97-AF65-F5344CB8AC3E}">
        <p14:creationId xmlns:p14="http://schemas.microsoft.com/office/powerpoint/2010/main" val="29419828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39A3CE7E-B22B-1D68-575B-FFB83FDA8E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7361170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6BE630F6-B637-C0FC-FD83-9C96864894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104F33C0-2730-B399-006F-FCF5FCDD5C0C}"/>
              </a:ext>
            </a:extLst>
          </p:cNvPr>
          <p:cNvSpPr txBox="1"/>
          <p:nvPr/>
        </p:nvSpPr>
        <p:spPr>
          <a:xfrm>
            <a:off x="543087" y="361950"/>
            <a:ext cx="7640040" cy="3170099"/>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Our goal for the four months</a:t>
            </a:r>
          </a:p>
          <a:p>
            <a:pPr marL="519113" indent="-519113" algn="l">
              <a:buFont typeface="+mj-lt"/>
              <a:buAutoNum type="arabicPeriod"/>
            </a:pPr>
            <a:r>
              <a:rPr lang="en-US" dirty="0">
                <a:effectLst>
                  <a:outerShdw blurRad="38100" dist="38100" dir="2700000" algn="tl">
                    <a:srgbClr val="000000">
                      <a:alpha val="43137"/>
                    </a:srgbClr>
                  </a:outerShdw>
                </a:effectLst>
              </a:rPr>
              <a:t>Internal beauty of character</a:t>
            </a:r>
          </a:p>
          <a:p>
            <a:pPr marL="519113" indent="-519113" algn="l">
              <a:buFont typeface="+mj-lt"/>
              <a:buAutoNum type="arabicPeriod"/>
            </a:pPr>
            <a:r>
              <a:rPr lang="en-US" dirty="0">
                <a:effectLst>
                  <a:outerShdw blurRad="38100" dist="38100" dir="2700000" algn="tl">
                    <a:srgbClr val="000000">
                      <a:alpha val="43137"/>
                    </a:srgbClr>
                  </a:outerShdw>
                </a:effectLst>
              </a:rPr>
              <a:t>Confidence in Messiah.</a:t>
            </a:r>
          </a:p>
          <a:p>
            <a:pPr marL="519113" indent="-519113" algn="l">
              <a:buFont typeface="+mj-lt"/>
              <a:buAutoNum type="arabicPeriod"/>
            </a:pPr>
            <a:r>
              <a:rPr lang="en-US" dirty="0">
                <a:effectLst>
                  <a:outerShdw blurRad="38100" dist="38100" dir="2700000" algn="tl">
                    <a:srgbClr val="000000">
                      <a:alpha val="43137"/>
                    </a:srgbClr>
                  </a:outerShdw>
                </a:effectLst>
              </a:rPr>
              <a:t>Ingathering</a:t>
            </a:r>
          </a:p>
          <a:p>
            <a:pPr marL="401638" indent="-401638" algn="l">
              <a:buFont typeface="+mj-lt"/>
              <a:buAutoNum type="arabicPeriod"/>
            </a:pPr>
            <a:endParaRPr lang="en-US" dirty="0"/>
          </a:p>
        </p:txBody>
      </p:sp>
    </p:spTree>
    <p:extLst>
      <p:ext uri="{BB962C8B-B14F-4D97-AF65-F5344CB8AC3E}">
        <p14:creationId xmlns:p14="http://schemas.microsoft.com/office/powerpoint/2010/main" val="35259017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FC035127-AB10-13FE-68E6-FB43AC2E1BCB}"/>
              </a:ext>
            </a:extLst>
          </p:cNvPr>
          <p:cNvPicPr>
            <a:picLocks noChangeAspect="1"/>
          </p:cNvPicPr>
          <p:nvPr/>
        </p:nvPicPr>
        <p:blipFill rotWithShape="1">
          <a:blip r:embed="rId3"/>
          <a:srcRect l="5856" r="7044"/>
          <a:stretch/>
        </p:blipFill>
        <p:spPr>
          <a:xfrm>
            <a:off x="304800" y="57149"/>
            <a:ext cx="8458200" cy="5105212"/>
          </a:xfrm>
          <a:prstGeom prst="rect">
            <a:avLst/>
          </a:prstGeom>
        </p:spPr>
      </p:pic>
    </p:spTree>
    <p:extLst>
      <p:ext uri="{BB962C8B-B14F-4D97-AF65-F5344CB8AC3E}">
        <p14:creationId xmlns:p14="http://schemas.microsoft.com/office/powerpoint/2010/main" val="9959326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1600200" cy="4648200"/>
          </a:xfrm>
        </p:spPr>
        <p:txBody>
          <a:bodyPr/>
          <a:lstStyle/>
          <a:p>
            <a:pPr algn="l">
              <a:lnSpc>
                <a:spcPct val="90000"/>
              </a:lnSpc>
            </a:pPr>
            <a:r>
              <a:rPr lang="en-US" altLang="en-US" sz="4000" dirty="0"/>
              <a:t>Make</a:t>
            </a:r>
          </a:p>
          <a:p>
            <a:pPr algn="l">
              <a:lnSpc>
                <a:spcPct val="90000"/>
              </a:lnSpc>
            </a:pPr>
            <a:r>
              <a:rPr lang="en-US" altLang="en-US" sz="3600" dirty="0"/>
              <a:t>Music </a:t>
            </a:r>
            <a:r>
              <a:rPr lang="en-US" altLang="en-US" sz="2800" dirty="0"/>
              <a:t>Festival</a:t>
            </a:r>
            <a:r>
              <a:rPr lang="en-US" altLang="en-US" sz="3600" dirty="0"/>
              <a:t> June 21</a:t>
            </a:r>
            <a:endParaRPr lang="en-US" altLang="en-US" sz="4000" dirty="0"/>
          </a:p>
        </p:txBody>
      </p:sp>
      <p:pic>
        <p:nvPicPr>
          <p:cNvPr id="3" name="Picture 2">
            <a:extLst>
              <a:ext uri="{FF2B5EF4-FFF2-40B4-BE49-F238E27FC236}">
                <a16:creationId xmlns:a16="http://schemas.microsoft.com/office/drawing/2014/main" id="{B540FB0A-E6D1-E288-6E83-EBBE509E0258}"/>
              </a:ext>
            </a:extLst>
          </p:cNvPr>
          <p:cNvPicPr>
            <a:picLocks noChangeAspect="1"/>
          </p:cNvPicPr>
          <p:nvPr/>
        </p:nvPicPr>
        <p:blipFill>
          <a:blip r:embed="rId3"/>
          <a:stretch>
            <a:fillRect/>
          </a:stretch>
        </p:blipFill>
        <p:spPr>
          <a:xfrm>
            <a:off x="1974784" y="0"/>
            <a:ext cx="7187711" cy="5143500"/>
          </a:xfrm>
          <a:prstGeom prst="rect">
            <a:avLst/>
          </a:prstGeom>
        </p:spPr>
      </p:pic>
    </p:spTree>
    <p:extLst>
      <p:ext uri="{BB962C8B-B14F-4D97-AF65-F5344CB8AC3E}">
        <p14:creationId xmlns:p14="http://schemas.microsoft.com/office/powerpoint/2010/main" val="38924509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48F1B5EA-21EF-2E02-EFCD-3722015C9C4C}"/>
              </a:ext>
            </a:extLst>
          </p:cNvPr>
          <p:cNvPicPr>
            <a:picLocks noChangeAspect="1"/>
          </p:cNvPicPr>
          <p:nvPr/>
        </p:nvPicPr>
        <p:blipFill>
          <a:blip r:embed="rId3"/>
          <a:stretch>
            <a:fillRect/>
          </a:stretch>
        </p:blipFill>
        <p:spPr>
          <a:xfrm>
            <a:off x="1066800" y="-2034"/>
            <a:ext cx="6796493" cy="5190472"/>
          </a:xfrm>
          <a:prstGeom prst="rect">
            <a:avLst/>
          </a:prstGeom>
        </p:spPr>
      </p:pic>
      <p:sp>
        <p:nvSpPr>
          <p:cNvPr id="4" name="Rectangle: Rounded Corners 3">
            <a:extLst>
              <a:ext uri="{FF2B5EF4-FFF2-40B4-BE49-F238E27FC236}">
                <a16:creationId xmlns:a16="http://schemas.microsoft.com/office/drawing/2014/main" id="{F1E49057-3769-AC0F-0DDE-62A341BF49C7}"/>
              </a:ext>
            </a:extLst>
          </p:cNvPr>
          <p:cNvSpPr/>
          <p:nvPr/>
        </p:nvSpPr>
        <p:spPr bwMode="auto">
          <a:xfrm>
            <a:off x="2438400" y="3867150"/>
            <a:ext cx="6629400" cy="1321288"/>
          </a:xfrm>
          <a:prstGeom prst="roundRect">
            <a:avLst/>
          </a:prstGeom>
          <a:noFill/>
          <a:ln w="444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bg1"/>
              </a:solidFill>
              <a:effectLst/>
              <a:latin typeface="Arial Rounded MT Bold" panose="020F0704030504030204" pitchFamily="34" charset="0"/>
              <a:cs typeface="Arial" panose="020B0604020202020204" pitchFamily="34" charset="0"/>
            </a:endParaRPr>
          </a:p>
        </p:txBody>
      </p:sp>
    </p:spTree>
    <p:extLst>
      <p:ext uri="{BB962C8B-B14F-4D97-AF65-F5344CB8AC3E}">
        <p14:creationId xmlns:p14="http://schemas.microsoft.com/office/powerpoint/2010/main" val="10716481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39A3CE7E-B22B-1D68-575B-FFB83FDA8E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1753099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8BA969D5-AE58-4466-B555-5DC3F9A0F233}"/>
              </a:ext>
            </a:extLst>
          </p:cNvPr>
          <p:cNvPicPr>
            <a:picLocks noChangeAspect="1"/>
          </p:cNvPicPr>
          <p:nvPr/>
        </p:nvPicPr>
        <p:blipFill>
          <a:blip r:embed="rId3"/>
          <a:stretch>
            <a:fillRect/>
          </a:stretch>
        </p:blipFill>
        <p:spPr>
          <a:xfrm>
            <a:off x="2063429" y="0"/>
            <a:ext cx="5017142" cy="5143500"/>
          </a:xfrm>
          <a:prstGeom prst="rect">
            <a:avLst/>
          </a:prstGeom>
        </p:spPr>
      </p:pic>
    </p:spTree>
    <p:extLst>
      <p:ext uri="{BB962C8B-B14F-4D97-AF65-F5344CB8AC3E}">
        <p14:creationId xmlns:p14="http://schemas.microsoft.com/office/powerpoint/2010/main" val="35765116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6BE630F6-B637-C0FC-FD83-9C96864894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104F33C0-2730-B399-006F-FCF5FCDD5C0C}"/>
              </a:ext>
            </a:extLst>
          </p:cNvPr>
          <p:cNvSpPr txBox="1"/>
          <p:nvPr/>
        </p:nvSpPr>
        <p:spPr>
          <a:xfrm>
            <a:off x="543087" y="361950"/>
            <a:ext cx="7640040" cy="31700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pitchFamily="34" charset="0"/>
                <a:ea typeface="+mn-ea"/>
                <a:cs typeface="Arial" charset="0"/>
              </a:rPr>
              <a:t>Our goal for the four months</a:t>
            </a:r>
          </a:p>
          <a:p>
            <a:pPr marL="519113" marR="0" lvl="0" indent="-51911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pitchFamily="34" charset="0"/>
                <a:ea typeface="+mn-ea"/>
                <a:cs typeface="Arial" charset="0"/>
              </a:rPr>
              <a:t>Internal beauty of character</a:t>
            </a:r>
          </a:p>
          <a:p>
            <a:pPr marL="519113" marR="0" lvl="0" indent="-51911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pitchFamily="34" charset="0"/>
                <a:ea typeface="+mn-ea"/>
                <a:cs typeface="Arial" charset="0"/>
              </a:rPr>
              <a:t>Confidence in Messiah.</a:t>
            </a:r>
          </a:p>
          <a:p>
            <a:pPr marL="519113" marR="0" lvl="0" indent="-51911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pitchFamily="34" charset="0"/>
                <a:ea typeface="+mn-ea"/>
                <a:cs typeface="Arial" charset="0"/>
              </a:rPr>
              <a:t>Ingathering</a:t>
            </a:r>
          </a:p>
          <a:p>
            <a:pPr marL="401638" marR="0" lvl="0" indent="-401638" algn="l" defTabSz="914400" rtl="0" eaLnBrk="1" fontAlgn="base" latinLnBrk="0" hangingPunct="1">
              <a:lnSpc>
                <a:spcPct val="100000"/>
              </a:lnSpc>
              <a:spcBef>
                <a:spcPct val="0"/>
              </a:spcBef>
              <a:spcAft>
                <a:spcPct val="0"/>
              </a:spcAft>
              <a:buClrTx/>
              <a:buSzTx/>
              <a:buFont typeface="+mj-lt"/>
              <a:buAutoNum type="arabicPeriod"/>
              <a:tabLst/>
              <a:defRPr/>
            </a:pPr>
            <a:endPar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12169204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457200" indent="-457200">
              <a:buFont typeface="+mj-lt"/>
              <a:buAutoNum type="arabicPeriod"/>
            </a:pPr>
            <a:r>
              <a:rPr lang="en-US" sz="4000" dirty="0"/>
              <a:t>Do you KNOW Yeshua?</a:t>
            </a:r>
          </a:p>
          <a:p>
            <a:pPr marL="457200" indent="-457200">
              <a:buFont typeface="+mj-lt"/>
              <a:buAutoNum type="arabicPeriod"/>
            </a:pPr>
            <a:r>
              <a:rPr lang="en-US" sz="4000" dirty="0"/>
              <a:t>Are you hearing daily from His Word?</a:t>
            </a:r>
          </a:p>
          <a:p>
            <a:pPr marL="457200" indent="-457200">
              <a:buFont typeface="+mj-lt"/>
              <a:buAutoNum type="arabicPeriod"/>
            </a:pPr>
            <a:r>
              <a:rPr lang="en-US" sz="4000" dirty="0"/>
              <a:t>How are you applying what you heard and growing in beauty?</a:t>
            </a:r>
          </a:p>
          <a:p>
            <a:pPr marL="457200" indent="-457200">
              <a:buFont typeface="+mj-lt"/>
              <a:buAutoNum type="arabicPeriod"/>
            </a:pPr>
            <a:r>
              <a:rPr lang="en-US" sz="4000" dirty="0"/>
              <a:t>Are you offering that to anyone?</a:t>
            </a:r>
          </a:p>
        </p:txBody>
      </p:sp>
    </p:spTree>
    <p:extLst>
      <p:ext uri="{BB962C8B-B14F-4D97-AF65-F5344CB8AC3E}">
        <p14:creationId xmlns:p14="http://schemas.microsoft.com/office/powerpoint/2010/main" val="23019939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spTree>
    <p:extLst>
      <p:ext uri="{BB962C8B-B14F-4D97-AF65-F5344CB8AC3E}">
        <p14:creationId xmlns:p14="http://schemas.microsoft.com/office/powerpoint/2010/main" val="38195704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spTree>
    <p:extLst>
      <p:ext uri="{BB962C8B-B14F-4D97-AF65-F5344CB8AC3E}">
        <p14:creationId xmlns:p14="http://schemas.microsoft.com/office/powerpoint/2010/main" val="473622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8AFC4952-17CB-E30F-D1B3-8CEF8C82C524}"/>
              </a:ext>
            </a:extLst>
          </p:cNvPr>
          <p:cNvPicPr>
            <a:picLocks noChangeAspect="1"/>
          </p:cNvPicPr>
          <p:nvPr/>
        </p:nvPicPr>
        <p:blipFill>
          <a:blip r:embed="rId3"/>
          <a:stretch>
            <a:fillRect/>
          </a:stretch>
        </p:blipFill>
        <p:spPr>
          <a:xfrm>
            <a:off x="1113439" y="0"/>
            <a:ext cx="6917121" cy="5143500"/>
          </a:xfrm>
          <a:prstGeom prst="rect">
            <a:avLst/>
          </a:prstGeom>
        </p:spPr>
      </p:pic>
    </p:spTree>
    <p:extLst>
      <p:ext uri="{BB962C8B-B14F-4D97-AF65-F5344CB8AC3E}">
        <p14:creationId xmlns:p14="http://schemas.microsoft.com/office/powerpoint/2010/main" val="2727829497"/>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anose="020F070403050403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196267</TotalTime>
  <Words>4469</Words>
  <Application>Microsoft Office PowerPoint</Application>
  <PresentationFormat>On-screen Show (16:9)</PresentationFormat>
  <Paragraphs>449</Paragraphs>
  <Slides>83</Slides>
  <Notes>83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83</vt:i4>
      </vt:variant>
    </vt:vector>
  </HeadingPairs>
  <TitlesOfParts>
    <vt:vector size="91" baseType="lpstr">
      <vt:lpstr>Aharoni</vt:lpstr>
      <vt:lpstr>Arial</vt:lpstr>
      <vt:lpstr>Arial Rounded MT Bold</vt:lpstr>
      <vt:lpstr>Assistant</vt:lpstr>
      <vt:lpstr>David</vt:lpstr>
      <vt:lpstr>Roboto</vt:lpstr>
      <vt:lpstr>1_Default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Wolkenfeld</cp:lastModifiedBy>
  <cp:revision>4848</cp:revision>
  <dcterms:created xsi:type="dcterms:W3CDTF">2006-04-21T19:34:43Z</dcterms:created>
  <dcterms:modified xsi:type="dcterms:W3CDTF">2023-06-03T13:19:08Z</dcterms:modified>
</cp:coreProperties>
</file>