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8"/>
  </p:notesMasterIdLst>
  <p:handoutMasterIdLst>
    <p:handoutMasterId r:id="rId89"/>
  </p:handoutMasterIdLst>
  <p:sldIdLst>
    <p:sldId id="2045" r:id="rId2"/>
    <p:sldId id="65756" r:id="rId3"/>
    <p:sldId id="65750" r:id="rId4"/>
    <p:sldId id="65757" r:id="rId5"/>
    <p:sldId id="65754" r:id="rId6"/>
    <p:sldId id="65741" r:id="rId7"/>
    <p:sldId id="65791" r:id="rId8"/>
    <p:sldId id="65856" r:id="rId9"/>
    <p:sldId id="65751" r:id="rId10"/>
    <p:sldId id="65857" r:id="rId11"/>
    <p:sldId id="65858" r:id="rId12"/>
    <p:sldId id="65854" r:id="rId13"/>
    <p:sldId id="65859" r:id="rId14"/>
    <p:sldId id="65704" r:id="rId15"/>
    <p:sldId id="65786" r:id="rId16"/>
    <p:sldId id="65782" r:id="rId17"/>
    <p:sldId id="65787" r:id="rId18"/>
    <p:sldId id="65783" r:id="rId19"/>
    <p:sldId id="65784" r:id="rId20"/>
    <p:sldId id="65889" r:id="rId21"/>
    <p:sldId id="65861" r:id="rId22"/>
    <p:sldId id="65860" r:id="rId23"/>
    <p:sldId id="65793" r:id="rId24"/>
    <p:sldId id="65794" r:id="rId25"/>
    <p:sldId id="65752" r:id="rId26"/>
    <p:sldId id="65788" r:id="rId27"/>
    <p:sldId id="65789" r:id="rId28"/>
    <p:sldId id="65790" r:id="rId29"/>
    <p:sldId id="65780" r:id="rId30"/>
    <p:sldId id="65862" r:id="rId31"/>
    <p:sldId id="65749" r:id="rId32"/>
    <p:sldId id="65795" r:id="rId33"/>
    <p:sldId id="65796" r:id="rId34"/>
    <p:sldId id="65801" r:id="rId35"/>
    <p:sldId id="65797" r:id="rId36"/>
    <p:sldId id="65851" r:id="rId37"/>
    <p:sldId id="65799" r:id="rId38"/>
    <p:sldId id="65798" r:id="rId39"/>
    <p:sldId id="65802" r:id="rId40"/>
    <p:sldId id="65803" r:id="rId41"/>
    <p:sldId id="65804" r:id="rId42"/>
    <p:sldId id="65863" r:id="rId43"/>
    <p:sldId id="65800" r:id="rId44"/>
    <p:sldId id="65807" r:id="rId45"/>
    <p:sldId id="65806" r:id="rId46"/>
    <p:sldId id="65849" r:id="rId47"/>
    <p:sldId id="65850" r:id="rId48"/>
    <p:sldId id="65865" r:id="rId49"/>
    <p:sldId id="65808" r:id="rId50"/>
    <p:sldId id="65812" r:id="rId51"/>
    <p:sldId id="65813" r:id="rId52"/>
    <p:sldId id="65814" r:id="rId53"/>
    <p:sldId id="65848" r:id="rId54"/>
    <p:sldId id="65721" r:id="rId55"/>
    <p:sldId id="65868" r:id="rId56"/>
    <p:sldId id="65869" r:id="rId57"/>
    <p:sldId id="65864" r:id="rId58"/>
    <p:sldId id="65867" r:id="rId59"/>
    <p:sldId id="65872" r:id="rId60"/>
    <p:sldId id="65866" r:id="rId61"/>
    <p:sldId id="65873" r:id="rId62"/>
    <p:sldId id="65891" r:id="rId63"/>
    <p:sldId id="65890" r:id="rId64"/>
    <p:sldId id="65874" r:id="rId65"/>
    <p:sldId id="65875" r:id="rId66"/>
    <p:sldId id="65876" r:id="rId67"/>
    <p:sldId id="65877" r:id="rId68"/>
    <p:sldId id="65870" r:id="rId69"/>
    <p:sldId id="65871" r:id="rId70"/>
    <p:sldId id="65878" r:id="rId71"/>
    <p:sldId id="65892" r:id="rId72"/>
    <p:sldId id="65879" r:id="rId73"/>
    <p:sldId id="65880" r:id="rId74"/>
    <p:sldId id="65895" r:id="rId75"/>
    <p:sldId id="65883" r:id="rId76"/>
    <p:sldId id="65884" r:id="rId77"/>
    <p:sldId id="65885" r:id="rId78"/>
    <p:sldId id="65886" r:id="rId79"/>
    <p:sldId id="65887" r:id="rId80"/>
    <p:sldId id="65888" r:id="rId81"/>
    <p:sldId id="64774" r:id="rId82"/>
    <p:sldId id="65881" r:id="rId83"/>
    <p:sldId id="65893" r:id="rId84"/>
    <p:sldId id="65894" r:id="rId85"/>
    <p:sldId id="65882" r:id="rId86"/>
    <p:sldId id="65852" r:id="rId87"/>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66"/>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4472" autoAdjust="0"/>
  </p:normalViewPr>
  <p:slideViewPr>
    <p:cSldViewPr>
      <p:cViewPr varScale="1">
        <p:scale>
          <a:sx n="99" d="100"/>
          <a:sy n="99" d="100"/>
        </p:scale>
        <p:origin x="78" y="19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7652"/>
    </p:cViewPr>
  </p:sorterViewPr>
  <p:notesViewPr>
    <p:cSldViewPr>
      <p:cViewPr varScale="1">
        <p:scale>
          <a:sx n="83" d="100"/>
          <a:sy n="83" d="100"/>
        </p:scale>
        <p:origin x="193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A Real Mensch </a:t>
            </a:r>
            <a:r>
              <a:rPr lang="he-IL" altLang="en-US"/>
              <a:t>מענטש  </a:t>
            </a:r>
            <a:r>
              <a:rPr lang="en-US" altLang="en-US"/>
              <a:t>Eph 4.11-13</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 16, 2024 5784</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A Real Mensch </a:t>
            </a:r>
            <a:r>
              <a:rPr lang="he-IL" altLang="en-US"/>
              <a:t>מענטש  </a:t>
            </a:r>
            <a:r>
              <a:rPr lang="en-US" altLang="en-US"/>
              <a:t>Eph 4.11-13</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 16, 2024 5784</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662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734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409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883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974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Is there jealousy and quarreling…correction.   We so want to be admired, appreciated.  When people tell you that you are wrong, in error.   When you spouse tells you….   </a:t>
            </a:r>
          </a:p>
          <a:p>
            <a:r>
              <a:rPr lang="en-US" altLang="en-US" dirty="0"/>
              <a:t>Menschy people receive correction with grace, maturity.   Improve if at all possible.  Opposite of narcissism.  New word to me.   People who have to be in the spotlight.  Admired, inability to empathize.</a:t>
            </a:r>
          </a:p>
          <a:p>
            <a:r>
              <a:rPr lang="en-US" altLang="en-US" dirty="0"/>
              <a:t>Mensch or narcissist? </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079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138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Essence of menschy maturity is love.</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001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Showy prophetic gifts </a:t>
            </a:r>
            <a:r>
              <a:rPr lang="en-US" altLang="en-US" dirty="0" err="1"/>
              <a:t>cf</a:t>
            </a:r>
            <a:r>
              <a:rPr lang="en-US" altLang="en-US" dirty="0"/>
              <a:t> help others.  </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477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Leave behind failures and sins in repentance as necessary, and reaching toward Yeshua.  </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131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690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Birgitta </a:t>
            </a:r>
            <a:r>
              <a:rPr lang="en-US" altLang="en-US" dirty="0" err="1"/>
              <a:t>Veksler</a:t>
            </a:r>
            <a:r>
              <a:rPr lang="en-US" altLang="en-US" dirty="0"/>
              <a:t> song</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848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45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103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699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853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794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RW Dunn, Business </a:t>
            </a:r>
            <a:r>
              <a:rPr lang="en-US" altLang="en-US" dirty="0" err="1"/>
              <a:t>Mgr</a:t>
            </a:r>
            <a:r>
              <a:rPr lang="en-US" altLang="en-US" dirty="0"/>
              <a:t> and Bible teacher, in whose office where Dawn and I met, was asked one time, “Are you one of those holy people?”  with a sneer.</a:t>
            </a:r>
          </a:p>
          <a:p>
            <a:r>
              <a:rPr lang="en-US" altLang="en-US" dirty="0"/>
              <a:t>He told us he responded, “Are you one of those unholy people?”</a:t>
            </a:r>
          </a:p>
          <a:p>
            <a:r>
              <a:rPr lang="en-US" altLang="en-US" dirty="0"/>
              <a:t>Group I got saved in, focus on character, ethics [touching the opposite gender]</a:t>
            </a:r>
          </a:p>
          <a:p>
            <a:r>
              <a:rPr lang="en-US" altLang="en-US" dirty="0"/>
              <a:t>Modesty.  Don’t be an eye popper.  Ask your husband or mother.  </a:t>
            </a:r>
          </a:p>
          <a:p>
            <a:r>
              <a:rPr lang="en-US" altLang="en-US" dirty="0" err="1"/>
              <a:t>Kadosh</a:t>
            </a:r>
            <a:r>
              <a:rPr lang="en-US" altLang="en-US" dirty="0"/>
              <a:t> really undefinable.  The G-</a:t>
            </a:r>
            <a:r>
              <a:rPr lang="en-US" altLang="en-US" dirty="0" err="1"/>
              <a:t>dness</a:t>
            </a:r>
            <a:r>
              <a:rPr lang="en-US" altLang="en-US" dirty="0"/>
              <a:t> of G-d.</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884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Not me.  I’m a scholar.   A creative…prima donna.   I pay people to do that.   Narcissist </a:t>
            </a:r>
            <a:r>
              <a:rPr lang="en-US" altLang="en-US" dirty="0" err="1"/>
              <a:t>cf</a:t>
            </a:r>
            <a:r>
              <a:rPr lang="en-US" altLang="en-US" dirty="0"/>
              <a:t> mensch</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27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067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I thought you are supposed to get encouragement from G-d?</a:t>
            </a:r>
          </a:p>
          <a:p>
            <a:r>
              <a:rPr lang="en-US" altLang="en-US" dirty="0"/>
              <a:t>Well, that primarily, but people help.   “People who need people…”</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01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194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So Paul/Shaul had detractors who affected him!</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68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sz="1100" dirty="0"/>
              <a:t>https://www.theepochtimes.com/health/resilience-the-power-to-turn-hardship-into-strength-5604084?src_src=Health&amp;src_cmp=health-2024-03-14&amp;est=AAAAAAAAAAAAAAAAcuomYBYAh9bH4LguuWhYArg0yEwDi4CakWZxJkVclaEQIH3YkA%3D%3D</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896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https://www.theepochtimes.com/health/resilience-the-power-to-turn-hardship-into-strength-5604084?src_src=Health&amp;src_cmp=health-2024-03-14&amp;est=AAAAAAAAAAAAAAAAcuomYBYAh9bH4LguuWhYArg0yEwDi4CakWZxJkVclaEQIH3YkA%3D%3D</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818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pPr>
              <a:defRPr/>
            </a:pPr>
            <a:r>
              <a:rPr lang="en-US" altLang="en-US" sz="1050" dirty="0"/>
              <a:t>https://www.theepochtimes.com/health/resilience-the-power-to-turn-hardship-into-strength-5604084?src_src=Health&amp;src_cmp=health-2024-03-14&amp;est=AAAAAAAAAAAAAAAAcuomYBYAh9bH4LguuWhYArg0yEwDi4CakWZxJkVclaEQIH3YkA%3D%3D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Similar for your joy muscle.    Praise Yeshua in difficulty…</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0270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pPr>
              <a:defRPr/>
            </a:pPr>
            <a:r>
              <a:rPr lang="en-US" altLang="en-US" sz="1050" dirty="0"/>
              <a:t>https://www.theepochtimes.com/health/resilience-the-power-to-turn-hardship-into-strength-5604084?src_src=Health&amp;src_cmp=health-2024-03-14&amp;est=AAAAAAAAAAAAAAAAcuomYBYAh9bH4LguuWhYArg0yEwDi4CakWZxJkVclaEQIH3YkA%3D%3D</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0283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normAutofit fontScale="85000" lnSpcReduction="20000"/>
          </a:bodyPr>
          <a:lstStyle/>
          <a:p>
            <a:r>
              <a:rPr lang="en-US" altLang="en-US" sz="1100" dirty="0"/>
              <a:t>https://www.theepochtimes.com/health/the-silent-epidemic-eating-away-americans-minds-5560857</a:t>
            </a:r>
          </a:p>
          <a:p>
            <a:r>
              <a:rPr lang="en-US" altLang="en-US" dirty="0"/>
              <a:t>Screen time.  Books, memorize.   </a:t>
            </a:r>
          </a:p>
          <a:p>
            <a:pPr algn="l"/>
            <a:r>
              <a:rPr lang="en-US" b="1" i="0" dirty="0">
                <a:solidFill>
                  <a:srgbClr val="2F2F2F"/>
                </a:solidFill>
                <a:effectLst/>
                <a:latin typeface="__ETText_60823e"/>
              </a:rPr>
              <a:t>Billy was a bright 10-year-old boy with two Ivy League-educated parents. He was book smart—got straight A’s in school—but lacked street smarts.</a:t>
            </a:r>
          </a:p>
          <a:p>
            <a:pPr algn="l"/>
            <a:r>
              <a:rPr lang="en-US" b="1" i="0" dirty="0">
                <a:solidFill>
                  <a:srgbClr val="2F2F2F"/>
                </a:solidFill>
                <a:effectLst/>
                <a:latin typeface="__ETText_60823e"/>
              </a:rPr>
              <a:t>He was also a poor sport. Billy would frequently lie and cheat when playing board games or participating in team activities and have full-blown meltdowns when he lost. His friends, who had been with him since kindergarten, began to lose patience. His parents recognized that something had to be done.</a:t>
            </a:r>
          </a:p>
          <a:p>
            <a:pPr algn="l"/>
            <a:r>
              <a:rPr lang="en-US" b="1" i="0" dirty="0">
                <a:solidFill>
                  <a:srgbClr val="2F2F2F"/>
                </a:solidFill>
                <a:effectLst/>
                <a:latin typeface="__ETText_60823e"/>
              </a:rPr>
              <a:t>So Billy’s parents brought him to Dr. Victoria </a:t>
            </a:r>
            <a:r>
              <a:rPr lang="en-US" b="1" i="0" dirty="0" err="1">
                <a:solidFill>
                  <a:srgbClr val="2F2F2F"/>
                </a:solidFill>
                <a:effectLst/>
                <a:latin typeface="__ETText_60823e"/>
              </a:rPr>
              <a:t>Dunckley</a:t>
            </a:r>
            <a:r>
              <a:rPr lang="en-US" b="1" i="0" dirty="0">
                <a:solidFill>
                  <a:srgbClr val="2F2F2F"/>
                </a:solidFill>
                <a:effectLst/>
                <a:latin typeface="__ETText_60823e"/>
              </a:rPr>
              <a:t>, a pediatric psychiatrist specializing in screen use.</a:t>
            </a:r>
          </a:p>
          <a:p>
            <a:pPr algn="l"/>
            <a:r>
              <a:rPr lang="en-US" b="1" i="0" dirty="0">
                <a:solidFill>
                  <a:srgbClr val="2F2F2F"/>
                </a:solidFill>
                <a:effectLst/>
                <a:latin typeface="__ETText_60823e"/>
              </a:rPr>
              <a:t>After a four-week “screen fast” prescribed by Dr. </a:t>
            </a:r>
            <a:r>
              <a:rPr lang="en-US" b="1" i="0" dirty="0" err="1">
                <a:solidFill>
                  <a:srgbClr val="2F2F2F"/>
                </a:solidFill>
                <a:effectLst/>
                <a:latin typeface="__ETText_60823e"/>
              </a:rPr>
              <a:t>Dunckley</a:t>
            </a:r>
            <a:r>
              <a:rPr lang="en-US" b="1" i="0" dirty="0">
                <a:solidFill>
                  <a:srgbClr val="2F2F2F"/>
                </a:solidFill>
                <a:effectLst/>
                <a:latin typeface="__ETText_60823e"/>
              </a:rPr>
              <a:t>, which eliminated all access to TVs, phones, and video games, Billy’s problems miraculously cleared up. His parents were so pleased that they decided to maintain the fast.</a:t>
            </a:r>
          </a:p>
          <a:p>
            <a:pPr algn="l"/>
            <a:r>
              <a:rPr lang="en-US" b="1" i="0" dirty="0">
                <a:solidFill>
                  <a:srgbClr val="2F2F2F"/>
                </a:solidFill>
                <a:effectLst/>
                <a:latin typeface="__ETText_60823e"/>
              </a:rPr>
              <a:t>Six months passed, and Billy’s friends were no longer avoiding him; his sportsmanship had improved markedly. Billy decided to run for class president and delivered a speech, something that would have previously terrified him.</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794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30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sz="1000" dirty="0"/>
              <a:t>https://external-content.duckduckgo.com/iu/?u=https%3A%2F%2Fd3n8a8pro7vhmx.cloudfront.net%2Faustralianconservatives%2Fpages%2F3829%2Fmeta_images%2Foriginal%2FPOST_180511_ACTIONPLAN_winston_churchill.jpg%3F1527145981&amp;f=1&amp;nofb=1&amp;ipt=43bf7ca0c92d540150ffdc01d041b49e45c0126316579835cd036f1151701be7&amp;ipo=images</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1037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sz="1050" dirty="0"/>
              <a:t>https://www.nationalchurchillmuseum.org/we-shall-fight-on-the-beaches.html</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6906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sz="1050" dirty="0"/>
              <a:t>https://www.nationalchurchillmuseum.org/we-shall-fight-on-the-beaches.html</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37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534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sz="1050" dirty="0"/>
              <a:t>https://www.nationalchurchillmuseum.org/we-shall-fight-on-the-beaches.html</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9941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To depression, discouragement, backbiting, bitterness, unkindness.</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8397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7167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9636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5884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sz="1050" dirty="0"/>
              <a:t>https://www.msn.com/en-us/movies/news/you-ll-be-shocked-at-the-true-meaning-of-the-pin-worn-by-billie-eilish-and-mark-ruffalo/ar-BB1jMIZu</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1699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sz="1050" dirty="0"/>
              <a:t>https://www.msn.com/en-us/movies/news/you-ll-be-shocked-at-the-true-meaning-of-the-pin-worn-by-billie-eilish-and-mark-ruffalo/ar-BB1jMIZu</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3944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sz="1050" dirty="0"/>
              <a:t>https://external-content.duckduckgo.com/iu/?u=https%3A%2F%2Fimages.jpost.com%2Fimage%2Fupload%2Ff_auto%2Cfl_lossy%2Ft_JD_ArticleMainImageFaceDetect%2F521943&amp;f=1&amp;nofb=1&amp;ipt=8aeb9de0187a1eb46ec82df240e12978eb53df1341417de2be745f2a5f5b9bde&amp;ipo=images</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4225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sz="1050" dirty="0"/>
              <a:t>https://vfinews.com/news/hezbollah-continues-to-fire-on-israel-netanyahu-is/ceasefire-pin-symbol-is-the-bloody-hand-of-a-lynch?subscribed=true&amp;mc_cid=3e30951875&amp;mc_eid=UNIQID</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2895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https://youtu.be/AJLoO3jzxBA</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266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1230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Tell believers by raising hands.</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6644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93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9388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Ephesians 4.7-10 Battlefield Gifts</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Mar 9,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https://youtu.be/AJLoO3jzxBA</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5893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9862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5776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3697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That’s why we have Torah study, Anglo and Hispanic, and Torah club, and other studies.  Not that people can’t still go aberrant, but a bit less likely.   Nothing guarantees TRUTH, except the Ruakh presence.   Even that can be faked, apparently.   I’m reeling from some recent losses in the Kingdom.</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1891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9789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988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https://youtu.be/pOeD6uq-qRs</a:t>
            </a:r>
          </a:p>
          <a:p>
            <a:r>
              <a:rPr lang="en-US" altLang="en-US" dirty="0"/>
              <a:t>From 0.11 to 2.49 </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4455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6732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3195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133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This summary from the context in Ephesians, previous was from parallel passages about maturity.</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5574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4496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6885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0212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0239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pPr marL="234950" indent="-234950">
              <a:buFont typeface="+mj-lt"/>
              <a:buAutoNum type="arabicPeriod"/>
            </a:pPr>
            <a:r>
              <a:rPr lang="en-US" altLang="en-US" dirty="0"/>
              <a:t>Breakthrough guys.  In our world, Martin Chernoff, Jonathan </a:t>
            </a:r>
            <a:r>
              <a:rPr lang="en-US" altLang="en-US" dirty="0" err="1"/>
              <a:t>Bernis</a:t>
            </a:r>
            <a:r>
              <a:rPr lang="en-US" altLang="en-US" dirty="0"/>
              <a:t>, Stewart Winograd.  All the founding rabbis in a measure, though I had about 20 people to help me start.</a:t>
            </a:r>
          </a:p>
          <a:p>
            <a:pPr marL="234950" indent="-234950">
              <a:buFont typeface="+mj-lt"/>
              <a:buAutoNum type="arabicPeriod"/>
            </a:pPr>
            <a:r>
              <a:rPr lang="en-US" altLang="en-US" dirty="0"/>
              <a:t>Prophets: foretelling and forthtelling.   Several with that gift here.   Can be abused and controlling.  Whom you will marry, money issues.  In a sense, all musicians prophecy: communicate G-d’s message in the Ruakh.</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703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60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err="1"/>
              <a:t>Yinglish</a:t>
            </a:r>
            <a:r>
              <a:rPr lang="en-US" altLang="en-US" dirty="0"/>
              <a:t> = Yiddish English, the language of my grandparents in Brooklyn.</a:t>
            </a:r>
          </a:p>
          <a:p>
            <a:r>
              <a:rPr lang="en-US" altLang="en-US" dirty="0"/>
              <a:t>There is similarly Spanglish.   </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468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Milon.co.il</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5356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2318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3. Proclaimers: gift to bring Yeshua seamlessly and winsomely into unexpected situations.   </a:t>
            </a:r>
            <a:r>
              <a:rPr lang="en-US" altLang="en-US" dirty="0" err="1"/>
              <a:t>Zvi</a:t>
            </a:r>
            <a:r>
              <a:rPr lang="en-US" altLang="en-US" dirty="0"/>
              <a:t>, Jude, Jeff Bernstein, </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3588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https://www.foi.org/zvikalisher/</a:t>
            </a:r>
          </a:p>
          <a:p>
            <a:pPr algn="l"/>
            <a:r>
              <a:rPr lang="en-US" b="0" i="0" dirty="0">
                <a:solidFill>
                  <a:srgbClr val="000000"/>
                </a:solidFill>
                <a:effectLst/>
                <a:latin typeface="Lato" panose="020F0502020204030203" pitchFamily="34" charset="0"/>
              </a:rPr>
              <a:t>As a 10-year-old Jewish boy living in Poland in 1939, </a:t>
            </a:r>
            <a:r>
              <a:rPr lang="en-US" b="0" i="0" dirty="0" err="1">
                <a:solidFill>
                  <a:srgbClr val="000000"/>
                </a:solidFill>
                <a:effectLst/>
                <a:latin typeface="Lato" panose="020F0502020204030203" pitchFamily="34" charset="0"/>
              </a:rPr>
              <a:t>Zvi</a:t>
            </a:r>
            <a:r>
              <a:rPr lang="en-US" b="0" i="0" dirty="0">
                <a:solidFill>
                  <a:srgbClr val="000000"/>
                </a:solidFill>
                <a:effectLst/>
                <a:latin typeface="Lato" panose="020F0502020204030203" pitchFamily="34" charset="0"/>
              </a:rPr>
              <a:t> </a:t>
            </a:r>
            <a:r>
              <a:rPr lang="en-US" b="0" i="0" dirty="0" err="1">
                <a:solidFill>
                  <a:srgbClr val="000000"/>
                </a:solidFill>
                <a:effectLst/>
                <a:latin typeface="Lato" panose="020F0502020204030203" pitchFamily="34" charset="0"/>
              </a:rPr>
              <a:t>Kalisher</a:t>
            </a:r>
            <a:r>
              <a:rPr lang="en-US" b="0" i="0" dirty="0">
                <a:solidFill>
                  <a:srgbClr val="000000"/>
                </a:solidFill>
                <a:effectLst/>
                <a:latin typeface="Lato" panose="020F0502020204030203" pitchFamily="34" charset="0"/>
              </a:rPr>
              <a:t> found himself facing the evils of the Holocaust.</a:t>
            </a:r>
          </a:p>
          <a:p>
            <a:pPr algn="l"/>
            <a:r>
              <a:rPr lang="en-US" b="0" i="0" dirty="0">
                <a:solidFill>
                  <a:srgbClr val="FFFFFF"/>
                </a:solidFill>
                <a:effectLst/>
                <a:latin typeface="Lato" panose="020F0502020204030203" pitchFamily="34" charset="0"/>
              </a:rPr>
              <a:t>Miraculously, he survived and, in 1948, settled in Israel, the country he would call his new home. It was there </a:t>
            </a:r>
            <a:r>
              <a:rPr lang="en-US" b="0" i="0" dirty="0" err="1">
                <a:solidFill>
                  <a:srgbClr val="FFFFFF"/>
                </a:solidFill>
                <a:effectLst/>
                <a:latin typeface="Lato" panose="020F0502020204030203" pitchFamily="34" charset="0"/>
              </a:rPr>
              <a:t>Zvi</a:t>
            </a:r>
            <a:r>
              <a:rPr lang="en-US" b="0" i="0" dirty="0">
                <a:solidFill>
                  <a:srgbClr val="FFFFFF"/>
                </a:solidFill>
                <a:effectLst/>
                <a:latin typeface="Lato" panose="020F0502020204030203" pitchFamily="34" charset="0"/>
              </a:rPr>
              <a:t> was introduced to Yeshua the Messiah, whom he loved and served wholeheartedly and spent the rest of his life introducing to others.</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1471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4. Local leaders.  I try to do.</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2591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4902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6942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8162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0252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60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1448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3761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Ephesians 4.7-10 Battlefield Gifts</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9, 2024 5784</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420855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04561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Birgitta </a:t>
            </a:r>
            <a:r>
              <a:rPr lang="en-US" altLang="en-US" dirty="0" err="1"/>
              <a:t>Veksler</a:t>
            </a:r>
            <a:r>
              <a:rPr lang="en-US" altLang="en-US" dirty="0"/>
              <a:t> song</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4398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62705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5738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327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 Real Mensch </a:t>
            </a:r>
            <a:r>
              <a:rPr kumimoji="0" lang="he-IL" altLang="en-US" sz="1200" b="0" i="0" u="none" strike="noStrike" kern="1200" cap="none" spc="0" normalizeH="0" baseline="0" noProof="0">
                <a:ln>
                  <a:noFill/>
                </a:ln>
                <a:solidFill>
                  <a:prstClr val="white"/>
                </a:solidFill>
                <a:effectLst/>
                <a:uLnTx/>
                <a:uFillTx/>
                <a:latin typeface="Arial" charset="0"/>
                <a:ea typeface="+mn-ea"/>
                <a:cs typeface="Arial" charset="0"/>
              </a:rPr>
              <a:t>מענטש  </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4.11-13</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16,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Wikipedia</a:t>
            </a:r>
          </a:p>
          <a:p>
            <a:r>
              <a:rPr lang="en-US" altLang="en-US" dirty="0" err="1"/>
              <a:t>Menches</a:t>
            </a:r>
            <a:r>
              <a:rPr lang="en-US" altLang="en-US" dirty="0"/>
              <a:t>, </a:t>
            </a:r>
            <a:r>
              <a:rPr lang="en-US" altLang="en-US" dirty="0" err="1"/>
              <a:t>Menchy</a:t>
            </a:r>
            <a:endParaRPr lang="en-US" altLang="en-US" dirty="0"/>
          </a:p>
          <a:p>
            <a:r>
              <a:rPr lang="en-US" altLang="en-US" sz="1050" dirty="0"/>
              <a:t>https://www.merriam-webster.com/dictionary/mensches</a:t>
            </a:r>
          </a:p>
          <a:p>
            <a:r>
              <a:rPr lang="en-US" dirty="0"/>
              <a:t>Jonah is a mensch for engaging constructively with his critics.—</a:t>
            </a:r>
            <a:r>
              <a:rPr lang="en-US" sz="1100" dirty="0"/>
              <a:t>Ed Yong, Discover Magazine, 31 Mar. 2012</a:t>
            </a:r>
            <a:endParaRPr lang="en-US" dirty="0"/>
          </a:p>
          <a:p>
            <a:r>
              <a:rPr lang="en-US" altLang="en-US" dirty="0"/>
              <a:t>Pray for a menschy congregation.</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234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video" Target="https://www.youtube.com/embed/AJLoO3jzxBA?feature=oembed" TargetMode="Externa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video" Target="https://www.youtube.com/embed/AJLoO3jzxBA?feature=oembed" TargetMode="External"/><Relationship Id="rId4" Type="http://schemas.openxmlformats.org/officeDocument/2006/relationships/image" Target="../media/image10.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https://www.youtube.com/embed/pOeD6uq-qRs?feature=oembed" TargetMode="External"/><Relationship Id="rId4" Type="http://schemas.openxmlformats.org/officeDocument/2006/relationships/image" Target="../media/image1.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a:solidFill>
                  <a:srgbClr val="FFFF66"/>
                </a:solidFill>
              </a:rPr>
              <a:t> 2024 </a:t>
            </a:r>
            <a:r>
              <a:rPr lang="en-US" sz="4000" dirty="0">
                <a:solidFill>
                  <a:srgbClr val="FFFF66"/>
                </a:solidFill>
              </a:rPr>
              <a:t>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Eph 4.11-13 </a:t>
            </a:r>
            <a:r>
              <a:rPr lang="en-US" sz="4000" dirty="0"/>
              <a:t>He Himself gave some to be emissaries, some as prophets, some as proclaimers of the Good News, and some as shepherds and teachers— to equip the </a:t>
            </a:r>
            <a:r>
              <a:rPr lang="en-US" sz="4000" dirty="0" err="1"/>
              <a:t>kedoshim</a:t>
            </a:r>
            <a:r>
              <a:rPr lang="en-US" sz="4000" dirty="0"/>
              <a:t>, the holy people, for the work of service, for building up the body of Messiah. </a:t>
            </a:r>
          </a:p>
        </p:txBody>
      </p:sp>
    </p:spTree>
    <p:extLst>
      <p:ext uri="{BB962C8B-B14F-4D97-AF65-F5344CB8AC3E}">
        <p14:creationId xmlns:p14="http://schemas.microsoft.com/office/powerpoint/2010/main" val="1046695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4.11-13  </a:t>
            </a:r>
            <a:r>
              <a:rPr lang="en-US" sz="4000" dirty="0"/>
              <a:t>This will continue until we all come to the unity of the faith and of the knowledge of Ben-Elohim, the Son of G-d, </a:t>
            </a:r>
            <a:r>
              <a:rPr lang="en-US" sz="4000" u="sng" dirty="0">
                <a:solidFill>
                  <a:srgbClr val="FFFF00"/>
                </a:solidFill>
              </a:rPr>
              <a:t>to mature adulthood</a:t>
            </a:r>
            <a:r>
              <a:rPr lang="en-US" sz="4000" dirty="0"/>
              <a:t>, to the measure of the stature of Messiah’s fullness. </a:t>
            </a:r>
          </a:p>
        </p:txBody>
      </p:sp>
    </p:spTree>
    <p:extLst>
      <p:ext uri="{BB962C8B-B14F-4D97-AF65-F5344CB8AC3E}">
        <p14:creationId xmlns:p14="http://schemas.microsoft.com/office/powerpoint/2010/main" val="1590152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DC1C4D29-F97A-262D-351D-09FC11C399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1433B0AB-5DB2-685A-6BF1-C132D4C22307}"/>
              </a:ext>
            </a:extLst>
          </p:cNvPr>
          <p:cNvSpPr txBox="1"/>
          <p:nvPr/>
        </p:nvSpPr>
        <p:spPr>
          <a:xfrm>
            <a:off x="228601" y="438150"/>
            <a:ext cx="8534400" cy="4462760"/>
          </a:xfrm>
          <a:prstGeom prst="rect">
            <a:avLst/>
          </a:prstGeom>
          <a:noFill/>
        </p:spPr>
        <p:txBody>
          <a:bodyPr wrap="square" rtlCol="0">
            <a:spAutoFit/>
          </a:bodyPr>
          <a:lstStyle/>
          <a:p>
            <a:pPr algn="l"/>
            <a:r>
              <a:rPr lang="en-US" sz="4000" u="sng" dirty="0">
                <a:solidFill>
                  <a:srgbClr val="FFFF00"/>
                </a:solidFill>
              </a:rPr>
              <a:t>A Real Mensch (Yiddish: </a:t>
            </a:r>
            <a:r>
              <a:rPr lang="he-IL" sz="4400" b="1" u="sng" dirty="0">
                <a:solidFill>
                  <a:srgbClr val="FFFF00"/>
                </a:solidFill>
                <a:latin typeface="David" panose="020E0502060401010101" pitchFamily="34" charset="-79"/>
                <a:cs typeface="David" panose="020E0502060401010101" pitchFamily="34" charset="-79"/>
              </a:rPr>
              <a:t>מענטש</a:t>
            </a:r>
            <a:r>
              <a:rPr lang="en-US" sz="4000" dirty="0">
                <a:solidFill>
                  <a:srgbClr val="FFFF00"/>
                </a:solidFill>
              </a:rPr>
              <a:t>)</a:t>
            </a:r>
            <a:r>
              <a:rPr lang="en-US" sz="4000" dirty="0"/>
              <a:t>,</a:t>
            </a:r>
          </a:p>
          <a:p>
            <a:pPr marL="461963" indent="-461963" algn="l">
              <a:buFont typeface="+mj-lt"/>
              <a:buAutoNum type="arabicPeriod"/>
            </a:pPr>
            <a:r>
              <a:rPr lang="en-US" sz="4000" dirty="0"/>
              <a:t>Meaning of mature adulthood from parallel passages</a:t>
            </a:r>
          </a:p>
          <a:p>
            <a:pPr marL="461963" indent="-461963" algn="l">
              <a:buFont typeface="+mj-lt"/>
              <a:buAutoNum type="arabicPeriod"/>
            </a:pPr>
            <a:r>
              <a:rPr lang="en-US" sz="4000" dirty="0"/>
              <a:t>Meaning of mature adulthood in this context</a:t>
            </a:r>
          </a:p>
          <a:p>
            <a:pPr marL="461963" indent="-461963" algn="l">
              <a:buFont typeface="+mj-lt"/>
              <a:buAutoNum type="arabicPeriod"/>
            </a:pPr>
            <a:r>
              <a:rPr lang="en-US" sz="4000" dirty="0"/>
              <a:t>How we get there. </a:t>
            </a:r>
          </a:p>
          <a:p>
            <a:pPr algn="l"/>
            <a:endParaRPr lang="en-US" dirty="0"/>
          </a:p>
        </p:txBody>
      </p:sp>
    </p:spTree>
    <p:extLst>
      <p:ext uri="{BB962C8B-B14F-4D97-AF65-F5344CB8AC3E}">
        <p14:creationId xmlns:p14="http://schemas.microsoft.com/office/powerpoint/2010/main" val="290673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DC1C4D29-F97A-262D-351D-09FC11C399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1433B0AB-5DB2-685A-6BF1-C132D4C22307}"/>
              </a:ext>
            </a:extLst>
          </p:cNvPr>
          <p:cNvSpPr txBox="1"/>
          <p:nvPr/>
        </p:nvSpPr>
        <p:spPr>
          <a:xfrm>
            <a:off x="228601" y="438150"/>
            <a:ext cx="8534400" cy="4462760"/>
          </a:xfrm>
          <a:prstGeom prst="rect">
            <a:avLst/>
          </a:prstGeom>
          <a:noFill/>
        </p:spPr>
        <p:txBody>
          <a:bodyPr wrap="square" rtlCol="0">
            <a:spAutoFit/>
          </a:bodyPr>
          <a:lstStyle/>
          <a:p>
            <a:pPr algn="l"/>
            <a:r>
              <a:rPr lang="en-US" sz="4000" u="sng" dirty="0">
                <a:solidFill>
                  <a:srgbClr val="FFFF00"/>
                </a:solidFill>
              </a:rPr>
              <a:t>A Real Mensch (Yiddish: </a:t>
            </a:r>
            <a:r>
              <a:rPr lang="he-IL" sz="4400" b="1" u="sng" dirty="0">
                <a:solidFill>
                  <a:srgbClr val="FFFF00"/>
                </a:solidFill>
                <a:latin typeface="David" panose="020E0502060401010101" pitchFamily="34" charset="-79"/>
                <a:cs typeface="David" panose="020E0502060401010101" pitchFamily="34" charset="-79"/>
              </a:rPr>
              <a:t>מענטש</a:t>
            </a:r>
            <a:r>
              <a:rPr lang="en-US" sz="4000" dirty="0">
                <a:solidFill>
                  <a:srgbClr val="FFFF00"/>
                </a:solidFill>
              </a:rPr>
              <a:t>)</a:t>
            </a:r>
            <a:r>
              <a:rPr lang="en-US" sz="4000" dirty="0"/>
              <a:t>,</a:t>
            </a:r>
          </a:p>
          <a:p>
            <a:pPr marL="461963" indent="-461963" algn="l">
              <a:buFont typeface="+mj-lt"/>
              <a:buAutoNum type="arabicPeriod"/>
            </a:pPr>
            <a:r>
              <a:rPr lang="en-US" u="sng" dirty="0">
                <a:solidFill>
                  <a:srgbClr val="FFFF00"/>
                </a:solidFill>
              </a:rPr>
              <a:t>Meaning of mature adulthood from parallel passages</a:t>
            </a:r>
          </a:p>
          <a:p>
            <a:pPr marL="461963" indent="-461963" algn="l">
              <a:buFont typeface="+mj-lt"/>
              <a:buAutoNum type="arabicPeriod"/>
            </a:pPr>
            <a:r>
              <a:rPr lang="en-US" sz="4000" dirty="0"/>
              <a:t>Meaning of mature adulthood in this context</a:t>
            </a:r>
          </a:p>
          <a:p>
            <a:pPr marL="461963" indent="-461963" algn="l">
              <a:buFont typeface="+mj-lt"/>
              <a:buAutoNum type="arabicPeriod"/>
            </a:pPr>
            <a:r>
              <a:rPr lang="en-US" sz="4000" dirty="0"/>
              <a:t>How we get there. </a:t>
            </a:r>
          </a:p>
          <a:p>
            <a:pPr algn="l"/>
            <a:endParaRPr lang="en-US" dirty="0"/>
          </a:p>
        </p:txBody>
      </p:sp>
    </p:spTree>
    <p:extLst>
      <p:ext uri="{BB962C8B-B14F-4D97-AF65-F5344CB8AC3E}">
        <p14:creationId xmlns:p14="http://schemas.microsoft.com/office/powerpoint/2010/main" val="36430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FIRST </a:t>
            </a:r>
            <a:r>
              <a:rPr lang="en-US" sz="4000" baseline="30000" dirty="0"/>
              <a:t>1 Cor. 3.1-3 </a:t>
            </a:r>
            <a:r>
              <a:rPr lang="en-US" sz="4000" dirty="0"/>
              <a:t>As for me, brothers, I couldn’t talk to you as spiritual people but as worldly people, as babies, so far as experience with the Messiah is concerned. I gave you milk, not solid food, because you were not yet ready for it. </a:t>
            </a:r>
          </a:p>
        </p:txBody>
      </p:sp>
    </p:spTree>
    <p:extLst>
      <p:ext uri="{BB962C8B-B14F-4D97-AF65-F5344CB8AC3E}">
        <p14:creationId xmlns:p14="http://schemas.microsoft.com/office/powerpoint/2010/main" val="2359853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1 Cor. 3.1-3 </a:t>
            </a:r>
            <a:r>
              <a:rPr lang="en-US" sz="4000" dirty="0"/>
              <a:t>But you aren’t ready for it now either!  For you are still worldly! Isn’t it obvious from all </a:t>
            </a:r>
            <a:r>
              <a:rPr lang="en-US" sz="4000" u="sng" dirty="0">
                <a:solidFill>
                  <a:srgbClr val="FFFF00"/>
                </a:solidFill>
              </a:rPr>
              <a:t>the jealousy and quarrelling among you that you are worldly </a:t>
            </a:r>
            <a:r>
              <a:rPr lang="en-US" sz="4000" dirty="0"/>
              <a:t>and living by merely human standards?</a:t>
            </a:r>
          </a:p>
        </p:txBody>
      </p:sp>
    </p:spTree>
    <p:extLst>
      <p:ext uri="{BB962C8B-B14F-4D97-AF65-F5344CB8AC3E}">
        <p14:creationId xmlns:p14="http://schemas.microsoft.com/office/powerpoint/2010/main" val="3398996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SECOND </a:t>
            </a:r>
            <a:r>
              <a:rPr lang="en-US" sz="4000" baseline="30000" dirty="0"/>
              <a:t>1 Cor 13.11-13 </a:t>
            </a:r>
            <a:r>
              <a:rPr lang="en-US" sz="4000" dirty="0"/>
              <a:t>When I was a </a:t>
            </a:r>
            <a:r>
              <a:rPr lang="en-US" sz="4000" dirty="0" err="1"/>
              <a:t>child,I</a:t>
            </a:r>
            <a:r>
              <a:rPr lang="en-US" sz="4000" dirty="0"/>
              <a:t> spoke like a child, I thought like a child, I reasoned like a child. </a:t>
            </a:r>
            <a:r>
              <a:rPr lang="en-US" sz="4000" u="sng" dirty="0">
                <a:solidFill>
                  <a:srgbClr val="FFFF00"/>
                </a:solidFill>
              </a:rPr>
              <a:t>When I became a man I put away childish things</a:t>
            </a:r>
            <a:r>
              <a:rPr lang="en-US" sz="4000" dirty="0"/>
              <a:t>. For now we see in a mirror dimly, but then face to face. Now I know in part, but then I will know fully, </a:t>
            </a:r>
          </a:p>
        </p:txBody>
      </p:sp>
    </p:spTree>
    <p:extLst>
      <p:ext uri="{BB962C8B-B14F-4D97-AF65-F5344CB8AC3E}">
        <p14:creationId xmlns:p14="http://schemas.microsoft.com/office/powerpoint/2010/main" val="1146014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1 Cor 13.11-13   </a:t>
            </a:r>
            <a:r>
              <a:rPr lang="en-US" sz="4000" dirty="0"/>
              <a:t>even as I have been fully known. But now these three remain— faith, hope, and love. And </a:t>
            </a:r>
            <a:r>
              <a:rPr lang="en-US" sz="4000" u="sng" dirty="0">
                <a:solidFill>
                  <a:srgbClr val="FFFF00"/>
                </a:solidFill>
              </a:rPr>
              <a:t>the greatest of these is love</a:t>
            </a:r>
            <a:r>
              <a:rPr lang="en-US" sz="4000" dirty="0"/>
              <a:t>.</a:t>
            </a:r>
          </a:p>
        </p:txBody>
      </p:sp>
    </p:spTree>
    <p:extLst>
      <p:ext uri="{BB962C8B-B14F-4D97-AF65-F5344CB8AC3E}">
        <p14:creationId xmlns:p14="http://schemas.microsoft.com/office/powerpoint/2010/main" val="1625550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THIRD </a:t>
            </a:r>
            <a:r>
              <a:rPr lang="en-US" sz="4000" baseline="30000" dirty="0"/>
              <a:t>1 Cor 14.19-20  </a:t>
            </a:r>
            <a:r>
              <a:rPr lang="en-US" sz="4000" dirty="0"/>
              <a:t>In a congregation meeting I would rather say five words with my mind in order </a:t>
            </a:r>
            <a:r>
              <a:rPr lang="en-US" sz="4000" u="sng" dirty="0">
                <a:solidFill>
                  <a:srgbClr val="FFFF00"/>
                </a:solidFill>
              </a:rPr>
              <a:t>to instruct others </a:t>
            </a:r>
            <a:r>
              <a:rPr lang="en-US" sz="4000" dirty="0"/>
              <a:t>than ten thousand words in a tongue! Brothers, don’t be children in your thinking. </a:t>
            </a:r>
            <a:r>
              <a:rPr lang="en-US" sz="4000" u="sng" dirty="0">
                <a:solidFill>
                  <a:srgbClr val="FFFF00"/>
                </a:solidFill>
              </a:rPr>
              <a:t>In evil, be like infants; but in your thinking, be grown-up.</a:t>
            </a:r>
          </a:p>
        </p:txBody>
      </p:sp>
    </p:spTree>
    <p:extLst>
      <p:ext uri="{BB962C8B-B14F-4D97-AF65-F5344CB8AC3E}">
        <p14:creationId xmlns:p14="http://schemas.microsoft.com/office/powerpoint/2010/main" val="1147697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FOURTH </a:t>
            </a:r>
            <a:r>
              <a:rPr lang="en-US" sz="4000" baseline="30000" dirty="0"/>
              <a:t>Phil 3.13-15</a:t>
            </a:r>
            <a:r>
              <a:rPr lang="en-US" sz="4000" dirty="0"/>
              <a:t> One thing I do: forgetting what is behind me and </a:t>
            </a:r>
            <a:r>
              <a:rPr lang="en-US" sz="4300" u="sng" dirty="0">
                <a:solidFill>
                  <a:srgbClr val="FFFF00"/>
                </a:solidFill>
              </a:rPr>
              <a:t>straining forward toward what lies ahead</a:t>
            </a:r>
            <a:r>
              <a:rPr lang="en-US" sz="4000" dirty="0"/>
              <a:t>,  I keep pursuing the goal in order to win the prize offered by God’s upward calling in the Messiah Yeshua. Therefore, </a:t>
            </a:r>
            <a:r>
              <a:rPr lang="en-US" sz="4000" u="sng" dirty="0">
                <a:solidFill>
                  <a:srgbClr val="FFFF00"/>
                </a:solidFill>
              </a:rPr>
              <a:t>as many of us as are mature, let us keep paying attention to this</a:t>
            </a:r>
            <a:r>
              <a:rPr lang="en-US" sz="4000" dirty="0">
                <a:solidFill>
                  <a:srgbClr val="FFFF00"/>
                </a:solidFill>
              </a:rPr>
              <a:t>.</a:t>
            </a:r>
          </a:p>
        </p:txBody>
      </p:sp>
    </p:spTree>
    <p:extLst>
      <p:ext uri="{BB962C8B-B14F-4D97-AF65-F5344CB8AC3E}">
        <p14:creationId xmlns:p14="http://schemas.microsoft.com/office/powerpoint/2010/main" val="1698188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Previous Shabbat was on Rescue:</a:t>
            </a:r>
          </a:p>
          <a:p>
            <a:pPr marL="288925" indent="-288925" algn="l">
              <a:buFont typeface="Arial" panose="020B0604020202020204" pitchFamily="34" charset="0"/>
              <a:buChar char="•"/>
            </a:pPr>
            <a:r>
              <a:rPr lang="en-US" sz="4000" dirty="0"/>
              <a:t>We are rescued by Messiah</a:t>
            </a:r>
          </a:p>
          <a:p>
            <a:pPr marL="288925" indent="-288925" algn="l">
              <a:buFont typeface="Arial" panose="020B0604020202020204" pitchFamily="34" charset="0"/>
              <a:buChar char="•"/>
            </a:pPr>
            <a:r>
              <a:rPr lang="en-US" sz="4000" dirty="0"/>
              <a:t>We are rescuers for Messiah</a:t>
            </a:r>
          </a:p>
          <a:p>
            <a:pPr algn="l"/>
            <a:r>
              <a:rPr lang="en-US" sz="4000" dirty="0"/>
              <a:t>The result is:</a:t>
            </a:r>
          </a:p>
        </p:txBody>
      </p:sp>
    </p:spTree>
    <p:extLst>
      <p:ext uri="{BB962C8B-B14F-4D97-AF65-F5344CB8AC3E}">
        <p14:creationId xmlns:p14="http://schemas.microsoft.com/office/powerpoint/2010/main" val="1236336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Summary of maturity menschy:</a:t>
            </a:r>
          </a:p>
          <a:p>
            <a:pPr marL="461963" indent="-461963" algn="l">
              <a:buFont typeface="+mj-lt"/>
              <a:buAutoNum type="arabicPeriod"/>
            </a:pPr>
            <a:r>
              <a:rPr lang="en-US" sz="4000" dirty="0"/>
              <a:t>Not self centered &amp; quarrelling </a:t>
            </a:r>
          </a:p>
          <a:p>
            <a:pPr marL="461963" indent="-461963" algn="l">
              <a:buFont typeface="+mj-lt"/>
              <a:buAutoNum type="arabicPeriod"/>
            </a:pPr>
            <a:r>
              <a:rPr lang="en-US" sz="4000" dirty="0"/>
              <a:t>Focus on love for others</a:t>
            </a:r>
          </a:p>
          <a:p>
            <a:pPr marL="461963" indent="-461963" algn="l">
              <a:buFont typeface="+mj-lt"/>
              <a:buAutoNum type="arabicPeriod"/>
            </a:pPr>
            <a:r>
              <a:rPr lang="en-US" sz="4000" dirty="0"/>
              <a:t>Not showy “spirituality” rather teaching, helpful.</a:t>
            </a:r>
          </a:p>
          <a:p>
            <a:pPr marL="461963" indent="-461963" algn="l">
              <a:buFont typeface="+mj-lt"/>
              <a:buAutoNum type="arabicPeriod"/>
            </a:pPr>
            <a:r>
              <a:rPr lang="en-US" sz="4000" dirty="0"/>
              <a:t>Forgive self &amp; others and reach for </a:t>
            </a:r>
            <a:r>
              <a:rPr lang="en-US" sz="4000" dirty="0" err="1"/>
              <a:t>Melekh</a:t>
            </a:r>
            <a:r>
              <a:rPr lang="en-US" sz="4000" dirty="0"/>
              <a:t> Messiah Yeshua</a:t>
            </a:r>
          </a:p>
        </p:txBody>
      </p:sp>
    </p:spTree>
    <p:extLst>
      <p:ext uri="{BB962C8B-B14F-4D97-AF65-F5344CB8AC3E}">
        <p14:creationId xmlns:p14="http://schemas.microsoft.com/office/powerpoint/2010/main" val="3615371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A1D9DC0F-1655-10C4-2156-3DF1CA5785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321089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DC1C4D29-F97A-262D-351D-09FC11C399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1433B0AB-5DB2-685A-6BF1-C132D4C22307}"/>
              </a:ext>
            </a:extLst>
          </p:cNvPr>
          <p:cNvSpPr txBox="1"/>
          <p:nvPr/>
        </p:nvSpPr>
        <p:spPr>
          <a:xfrm>
            <a:off x="228601" y="438150"/>
            <a:ext cx="8534400" cy="4462760"/>
          </a:xfrm>
          <a:prstGeom prst="rect">
            <a:avLst/>
          </a:prstGeom>
          <a:noFill/>
        </p:spPr>
        <p:txBody>
          <a:bodyPr wrap="square" rtlCol="0">
            <a:spAutoFit/>
          </a:bodyPr>
          <a:lstStyle/>
          <a:p>
            <a:pPr algn="l"/>
            <a:r>
              <a:rPr lang="en-US" sz="4000" u="sng" dirty="0">
                <a:solidFill>
                  <a:srgbClr val="FFFF00"/>
                </a:solidFill>
              </a:rPr>
              <a:t>A Real Mensch (Yiddish: </a:t>
            </a:r>
            <a:r>
              <a:rPr lang="he-IL" sz="4400" b="1" u="sng" dirty="0">
                <a:solidFill>
                  <a:srgbClr val="FFFF00"/>
                </a:solidFill>
                <a:latin typeface="David" panose="020E0502060401010101" pitchFamily="34" charset="-79"/>
                <a:cs typeface="David" panose="020E0502060401010101" pitchFamily="34" charset="-79"/>
              </a:rPr>
              <a:t>מענטש</a:t>
            </a:r>
            <a:r>
              <a:rPr lang="en-US" sz="4000" dirty="0">
                <a:solidFill>
                  <a:srgbClr val="FFFF00"/>
                </a:solidFill>
              </a:rPr>
              <a:t>)</a:t>
            </a:r>
            <a:r>
              <a:rPr lang="en-US" sz="4000" dirty="0"/>
              <a:t>,</a:t>
            </a:r>
          </a:p>
          <a:p>
            <a:pPr marL="461963" indent="-461963" algn="l">
              <a:buFont typeface="+mj-lt"/>
              <a:buAutoNum type="arabicPeriod"/>
            </a:pPr>
            <a:r>
              <a:rPr lang="en-US" sz="4000" dirty="0"/>
              <a:t>Meaning of mature adulthood from parallel passages</a:t>
            </a:r>
          </a:p>
          <a:p>
            <a:pPr marL="461963" indent="-461963" algn="l">
              <a:buFont typeface="+mj-lt"/>
              <a:buAutoNum type="arabicPeriod"/>
            </a:pPr>
            <a:r>
              <a:rPr lang="en-US" sz="4000" u="sng" dirty="0">
                <a:solidFill>
                  <a:srgbClr val="FFFF00"/>
                </a:solidFill>
              </a:rPr>
              <a:t>Meaning of mature adulthood in this context</a:t>
            </a:r>
          </a:p>
          <a:p>
            <a:pPr marL="461963" indent="-461963" algn="l">
              <a:buFont typeface="+mj-lt"/>
              <a:buAutoNum type="arabicPeriod"/>
            </a:pPr>
            <a:r>
              <a:rPr lang="en-US" sz="4000" dirty="0"/>
              <a:t>How we get there. </a:t>
            </a:r>
          </a:p>
          <a:p>
            <a:pPr algn="l"/>
            <a:endParaRPr lang="en-US" dirty="0"/>
          </a:p>
        </p:txBody>
      </p:sp>
    </p:spTree>
    <p:extLst>
      <p:ext uri="{BB962C8B-B14F-4D97-AF65-F5344CB8AC3E}">
        <p14:creationId xmlns:p14="http://schemas.microsoft.com/office/powerpoint/2010/main" val="112896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Eph 4.11-13 </a:t>
            </a:r>
            <a:r>
              <a:rPr lang="en-US" sz="4000" dirty="0"/>
              <a:t>He Himself gave some to be emissaries, some as prophets, some as proclaimers of the Good News, and some as shepherds and teachers— to equip the </a:t>
            </a:r>
            <a:r>
              <a:rPr lang="en-US" sz="4000" baseline="30000" dirty="0">
                <a:solidFill>
                  <a:srgbClr val="C00000"/>
                </a:solidFill>
              </a:rPr>
              <a:t>1</a:t>
            </a:r>
            <a:r>
              <a:rPr lang="en-US" sz="4000" dirty="0"/>
              <a:t>kedoshim, the holy people, for the </a:t>
            </a:r>
            <a:r>
              <a:rPr lang="en-US" sz="4000" baseline="30000" dirty="0">
                <a:solidFill>
                  <a:srgbClr val="C00000"/>
                </a:solidFill>
              </a:rPr>
              <a:t>2</a:t>
            </a:r>
            <a:r>
              <a:rPr lang="en-US" sz="4000" dirty="0"/>
              <a:t>work of service, </a:t>
            </a:r>
            <a:r>
              <a:rPr lang="en-US" sz="4000" baseline="30000" dirty="0">
                <a:solidFill>
                  <a:srgbClr val="C00000"/>
                </a:solidFill>
              </a:rPr>
              <a:t>3</a:t>
            </a:r>
            <a:r>
              <a:rPr lang="en-US" sz="4000" dirty="0"/>
              <a:t>for building up the body of Messiah. </a:t>
            </a:r>
          </a:p>
        </p:txBody>
      </p:sp>
    </p:spTree>
    <p:extLst>
      <p:ext uri="{BB962C8B-B14F-4D97-AF65-F5344CB8AC3E}">
        <p14:creationId xmlns:p14="http://schemas.microsoft.com/office/powerpoint/2010/main" val="2748816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4.11-13  </a:t>
            </a:r>
            <a:r>
              <a:rPr lang="en-US" sz="4000" dirty="0"/>
              <a:t>This will continue until we all </a:t>
            </a:r>
            <a:r>
              <a:rPr lang="en-US" sz="4000" baseline="30000" dirty="0">
                <a:solidFill>
                  <a:srgbClr val="C00000"/>
                </a:solidFill>
              </a:rPr>
              <a:t>4</a:t>
            </a:r>
            <a:r>
              <a:rPr lang="en-US" sz="4000" dirty="0"/>
              <a:t>come to the unity of the faith and of </a:t>
            </a:r>
            <a:r>
              <a:rPr lang="en-US" sz="4000" baseline="30000" dirty="0">
                <a:solidFill>
                  <a:srgbClr val="C00000"/>
                </a:solidFill>
              </a:rPr>
              <a:t>5</a:t>
            </a:r>
            <a:r>
              <a:rPr lang="en-US" sz="4000" dirty="0"/>
              <a:t>the knowledge of Ben-Elohim, the Son of G-d, </a:t>
            </a:r>
            <a:r>
              <a:rPr lang="en-US" sz="4000" u="sng" dirty="0">
                <a:solidFill>
                  <a:srgbClr val="FFFF00"/>
                </a:solidFill>
              </a:rPr>
              <a:t>to mature adulthood</a:t>
            </a:r>
            <a:r>
              <a:rPr lang="en-US" sz="4000" dirty="0"/>
              <a:t>, to the measure of the stature of Messiah’s fullness. </a:t>
            </a:r>
          </a:p>
        </p:txBody>
      </p:sp>
    </p:spTree>
    <p:extLst>
      <p:ext uri="{BB962C8B-B14F-4D97-AF65-F5344CB8AC3E}">
        <p14:creationId xmlns:p14="http://schemas.microsoft.com/office/powerpoint/2010/main" val="1216070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marL="461963" indent="-461963" algn="l">
              <a:buFont typeface="+mj-lt"/>
              <a:buAutoNum type="arabicPeriod"/>
            </a:pPr>
            <a:r>
              <a:rPr lang="en-US" sz="4000" dirty="0"/>
              <a:t>the </a:t>
            </a:r>
            <a:r>
              <a:rPr lang="en-US" sz="4000" dirty="0" err="1"/>
              <a:t>kedoshim</a:t>
            </a:r>
            <a:r>
              <a:rPr lang="en-US" sz="4000" dirty="0"/>
              <a:t>, the holy people,</a:t>
            </a:r>
          </a:p>
          <a:p>
            <a:pPr marL="461963" indent="-461963" algn="l">
              <a:buFont typeface="+mj-lt"/>
              <a:buAutoNum type="arabicPeriod"/>
            </a:pPr>
            <a:r>
              <a:rPr lang="en-US" sz="4000" dirty="0"/>
              <a:t>for the work of service, </a:t>
            </a:r>
          </a:p>
          <a:p>
            <a:pPr marL="461963" indent="-461963" algn="l">
              <a:buFont typeface="+mj-lt"/>
              <a:buAutoNum type="arabicPeriod"/>
            </a:pPr>
            <a:r>
              <a:rPr lang="en-US" sz="4000" dirty="0"/>
              <a:t>for building up the body of Messiah.</a:t>
            </a:r>
          </a:p>
          <a:p>
            <a:pPr marL="461963" indent="-461963" algn="l">
              <a:buFont typeface="+mj-lt"/>
              <a:buAutoNum type="arabicPeriod"/>
            </a:pPr>
            <a:r>
              <a:rPr lang="en-US" sz="4000" dirty="0"/>
              <a:t>unity of the faith and </a:t>
            </a:r>
          </a:p>
          <a:p>
            <a:pPr marL="461963" indent="-461963" algn="l">
              <a:buFont typeface="+mj-lt"/>
              <a:buAutoNum type="arabicPeriod"/>
            </a:pPr>
            <a:r>
              <a:rPr lang="en-US" sz="4000" dirty="0"/>
              <a:t>of the knowledge of Ben-Elohim, the Son of G-d</a:t>
            </a:r>
          </a:p>
        </p:txBody>
      </p:sp>
    </p:spTree>
    <p:extLst>
      <p:ext uri="{BB962C8B-B14F-4D97-AF65-F5344CB8AC3E}">
        <p14:creationId xmlns:p14="http://schemas.microsoft.com/office/powerpoint/2010/main" val="3585290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marL="461963" indent="-461963" algn="l">
              <a:buFont typeface="+mj-lt"/>
              <a:buAutoNum type="arabicPeriod"/>
            </a:pPr>
            <a:r>
              <a:rPr lang="en-US" sz="4000" u="sng" dirty="0">
                <a:solidFill>
                  <a:srgbClr val="FFFF00"/>
                </a:solidFill>
              </a:rPr>
              <a:t>Identity as </a:t>
            </a:r>
            <a:r>
              <a:rPr lang="he-IL" sz="4400" b="1" u="sng" dirty="0">
                <a:solidFill>
                  <a:srgbClr val="FFFF00"/>
                </a:solidFill>
                <a:latin typeface="David" panose="020E0502060401010101" pitchFamily="34" charset="-79"/>
                <a:cs typeface="David" panose="020E0502060401010101" pitchFamily="34" charset="-79"/>
              </a:rPr>
              <a:t>קדושים</a:t>
            </a:r>
            <a:r>
              <a:rPr lang="en-US" sz="4000" i="1" u="sng" dirty="0">
                <a:solidFill>
                  <a:srgbClr val="FFFF00"/>
                </a:solidFill>
              </a:rPr>
              <a:t> </a:t>
            </a:r>
            <a:r>
              <a:rPr lang="en-US" sz="4000" i="1" u="sng" dirty="0" err="1">
                <a:solidFill>
                  <a:srgbClr val="FFFF00"/>
                </a:solidFill>
              </a:rPr>
              <a:t>kedoshim</a:t>
            </a:r>
            <a:r>
              <a:rPr lang="en-US" sz="4000" u="sng" dirty="0">
                <a:solidFill>
                  <a:srgbClr val="FFFF00"/>
                </a:solidFill>
              </a:rPr>
              <a:t>, holy people</a:t>
            </a:r>
          </a:p>
          <a:p>
            <a:pPr marL="509588" indent="-104775" algn="l">
              <a:buFont typeface="Arial" panose="020B0604020202020204" pitchFamily="34" charset="0"/>
              <a:buChar char="•"/>
            </a:pPr>
            <a:r>
              <a:rPr lang="en-US" sz="4000" dirty="0"/>
              <a:t>Separate: language, jokes</a:t>
            </a:r>
          </a:p>
          <a:p>
            <a:pPr marL="509588" indent="-104775" algn="l">
              <a:buFont typeface="Arial" panose="020B0604020202020204" pitchFamily="34" charset="0"/>
              <a:buChar char="•"/>
            </a:pPr>
            <a:r>
              <a:rPr lang="en-US" sz="4000" dirty="0"/>
              <a:t>Undefiled</a:t>
            </a:r>
          </a:p>
          <a:p>
            <a:pPr marL="509588" indent="-104775" algn="l">
              <a:buFont typeface="Arial" panose="020B0604020202020204" pitchFamily="34" charset="0"/>
              <a:buChar char="•"/>
            </a:pPr>
            <a:r>
              <a:rPr lang="en-US" sz="4000" dirty="0"/>
              <a:t>Bright</a:t>
            </a:r>
          </a:p>
        </p:txBody>
      </p:sp>
    </p:spTree>
    <p:extLst>
      <p:ext uri="{BB962C8B-B14F-4D97-AF65-F5344CB8AC3E}">
        <p14:creationId xmlns:p14="http://schemas.microsoft.com/office/powerpoint/2010/main" val="4161064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20000"/>
          </a:bodyPr>
          <a:lstStyle/>
          <a:p>
            <a:pPr marL="461963" indent="-461963" algn="l">
              <a:buFont typeface="+mj-lt"/>
              <a:buAutoNum type="arabicPeriod" startAt="2"/>
            </a:pPr>
            <a:r>
              <a:rPr lang="en-US" sz="4000" u="sng" dirty="0">
                <a:solidFill>
                  <a:srgbClr val="FFFF00"/>
                </a:solidFill>
              </a:rPr>
              <a:t>Work of the service</a:t>
            </a:r>
          </a:p>
          <a:p>
            <a:pPr marL="798513" lvl="1" indent="-509588" algn="l">
              <a:buFont typeface="+mj-lt"/>
              <a:buAutoNum type="alphaLcParenR"/>
            </a:pPr>
            <a:r>
              <a:rPr lang="en-US" sz="4000" dirty="0"/>
              <a:t>How do we serve? </a:t>
            </a:r>
          </a:p>
          <a:p>
            <a:pPr marL="860425" lvl="1" indent="-234950" algn="l">
              <a:buFont typeface="Wingdings" panose="05000000000000000000" pitchFamily="2" charset="2"/>
              <a:buChar char="§"/>
            </a:pPr>
            <a:r>
              <a:rPr lang="en-US" sz="4000" dirty="0"/>
              <a:t>Little things: paper coffee cup, drop food, hang up coat, courtesy stand up, ladies first. </a:t>
            </a:r>
          </a:p>
          <a:p>
            <a:pPr marL="860425" lvl="1" indent="-234950" algn="l">
              <a:buFont typeface="Wingdings" panose="05000000000000000000" pitchFamily="2" charset="2"/>
              <a:buChar char="§"/>
            </a:pPr>
            <a:r>
              <a:rPr lang="en-US" sz="4000" dirty="0"/>
              <a:t>Purim mishloakh manot, food gifts, Passover table hosts</a:t>
            </a:r>
          </a:p>
          <a:p>
            <a:pPr marL="1031875" lvl="1" indent="-742950" algn="l">
              <a:buFont typeface="+mj-lt"/>
              <a:buAutoNum type="alphaLcParenR" startAt="2"/>
            </a:pPr>
            <a:r>
              <a:rPr lang="en-US" sz="4000" dirty="0"/>
              <a:t>When do we serve?   When asked, consider.  Lowest job.</a:t>
            </a:r>
          </a:p>
        </p:txBody>
      </p:sp>
    </p:spTree>
    <p:extLst>
      <p:ext uri="{BB962C8B-B14F-4D97-AF65-F5344CB8AC3E}">
        <p14:creationId xmlns:p14="http://schemas.microsoft.com/office/powerpoint/2010/main" val="1453425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lnSpc>
                <a:spcPct val="90000"/>
              </a:lnSpc>
            </a:pPr>
            <a:r>
              <a:rPr lang="en-US" sz="4000" u="sng" dirty="0">
                <a:solidFill>
                  <a:srgbClr val="FFFF00"/>
                </a:solidFill>
              </a:rPr>
              <a:t>3. For building up the body of Messiah.</a:t>
            </a:r>
          </a:p>
          <a:p>
            <a:pPr marL="741363" indent="-231775" algn="l">
              <a:buFont typeface="Arial" panose="020B0604020202020204" pitchFamily="34" charset="0"/>
              <a:buChar char="•"/>
            </a:pPr>
            <a:r>
              <a:rPr lang="en-US" sz="4000" dirty="0"/>
              <a:t>Work to make people feel loved, accepted, important.</a:t>
            </a:r>
          </a:p>
          <a:p>
            <a:pPr marL="741363" indent="-231775" algn="l">
              <a:buFont typeface="Arial" panose="020B0604020202020204" pitchFamily="34" charset="0"/>
              <a:buChar char="•"/>
            </a:pPr>
            <a:r>
              <a:rPr lang="en-US" sz="4000" dirty="0"/>
              <a:t>Encourage those that may seem to be in difficulty.</a:t>
            </a:r>
          </a:p>
          <a:p>
            <a:pPr marL="741363" indent="-231775" algn="l">
              <a:buFont typeface="Arial" panose="020B0604020202020204" pitchFamily="34" charset="0"/>
              <a:buChar char="•"/>
            </a:pPr>
            <a:r>
              <a:rPr lang="en-US" sz="4000" dirty="0"/>
              <a:t>Look for those eating alone.</a:t>
            </a:r>
          </a:p>
          <a:p>
            <a:pPr algn="l"/>
            <a:endParaRPr lang="en-US" sz="4000" dirty="0"/>
          </a:p>
        </p:txBody>
      </p:sp>
    </p:spTree>
    <p:extLst>
      <p:ext uri="{BB962C8B-B14F-4D97-AF65-F5344CB8AC3E}">
        <p14:creationId xmlns:p14="http://schemas.microsoft.com/office/powerpoint/2010/main" val="3727015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2 Cor 7.5-7 </a:t>
            </a:r>
            <a:r>
              <a:rPr lang="en-US" sz="4000" dirty="0"/>
              <a:t> For indeed when we came into Macedonia, our bodies had no rest. On the contrary, we faced all kinds of troubles — altercations without, apprehensions within. But God, who encourages the downhearted, </a:t>
            </a:r>
            <a:r>
              <a:rPr lang="en-US" sz="4000" u="sng" dirty="0">
                <a:solidFill>
                  <a:srgbClr val="FFFF00"/>
                </a:solidFill>
              </a:rPr>
              <a:t>encouraged us with the arrival of Titus! </a:t>
            </a:r>
          </a:p>
        </p:txBody>
      </p:sp>
    </p:spTree>
    <p:extLst>
      <p:ext uri="{BB962C8B-B14F-4D97-AF65-F5344CB8AC3E}">
        <p14:creationId xmlns:p14="http://schemas.microsoft.com/office/powerpoint/2010/main" val="3124370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Eph 4.11-13 </a:t>
            </a:r>
            <a:r>
              <a:rPr lang="en-US" sz="4000" dirty="0"/>
              <a:t>He Himself gave some to be emissaries, some as prophets, some as proclaimers of the Good News, and some as shepherds and teachers— to equip the </a:t>
            </a:r>
            <a:r>
              <a:rPr lang="en-US" sz="4000" dirty="0" err="1"/>
              <a:t>kedoshim</a:t>
            </a:r>
            <a:r>
              <a:rPr lang="en-US" sz="4000" dirty="0"/>
              <a:t>, the holy people, for the work of service, for building up the body of Messiah. </a:t>
            </a:r>
          </a:p>
        </p:txBody>
      </p:sp>
    </p:spTree>
    <p:extLst>
      <p:ext uri="{BB962C8B-B14F-4D97-AF65-F5344CB8AC3E}">
        <p14:creationId xmlns:p14="http://schemas.microsoft.com/office/powerpoint/2010/main" val="2775612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2 Cor 7.5-7 </a:t>
            </a:r>
            <a:r>
              <a:rPr lang="en-US" sz="4000" dirty="0"/>
              <a:t> However, it was not only his arrival which encouraged us, but also how encouraged he was about you, as he told us how you long to see me, how distressed you are over my situation, how </a:t>
            </a:r>
            <a:r>
              <a:rPr lang="en-US" sz="4000" u="sng" dirty="0">
                <a:solidFill>
                  <a:srgbClr val="FFFF00"/>
                </a:solidFill>
              </a:rPr>
              <a:t>zealous you are in my defense — this news made me even happier</a:t>
            </a:r>
            <a:r>
              <a:rPr lang="en-US" sz="4000" dirty="0"/>
              <a:t>!</a:t>
            </a:r>
          </a:p>
        </p:txBody>
      </p:sp>
    </p:spTree>
    <p:extLst>
      <p:ext uri="{BB962C8B-B14F-4D97-AF65-F5344CB8AC3E}">
        <p14:creationId xmlns:p14="http://schemas.microsoft.com/office/powerpoint/2010/main" val="351827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3" name="AutoShape 4" descr="Resilience: The Power to Turn Hardship Into Strength">
            <a:extLst>
              <a:ext uri="{FF2B5EF4-FFF2-40B4-BE49-F238E27FC236}">
                <a16:creationId xmlns:a16="http://schemas.microsoft.com/office/drawing/2014/main" id="{B012E473-45C6-44FC-E457-25DF6D785299}"/>
              </a:ext>
            </a:extLst>
          </p:cNvPr>
          <p:cNvSpPr>
            <a:spLocks noGrp="1" noChangeAspect="1" noChangeArrowheads="1"/>
          </p:cNvSpPr>
          <p:nvPr>
            <p:ph type="subTitle" idx="1"/>
          </p:nvPr>
        </p:nvSpPr>
        <p:spPr bwMode="auto">
          <a:xfrm>
            <a:off x="228600" y="3867150"/>
            <a:ext cx="86868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sz="4000" dirty="0"/>
              <a:t>Resilience the power to turn hardship into strength</a:t>
            </a:r>
          </a:p>
        </p:txBody>
      </p:sp>
      <p:pic>
        <p:nvPicPr>
          <p:cNvPr id="5" name="Picture 4">
            <a:extLst>
              <a:ext uri="{FF2B5EF4-FFF2-40B4-BE49-F238E27FC236}">
                <a16:creationId xmlns:a16="http://schemas.microsoft.com/office/drawing/2014/main" id="{5373C9D3-403A-B730-68AC-13047C705B21}"/>
              </a:ext>
            </a:extLst>
          </p:cNvPr>
          <p:cNvPicPr>
            <a:picLocks noChangeAspect="1"/>
          </p:cNvPicPr>
          <p:nvPr/>
        </p:nvPicPr>
        <p:blipFill>
          <a:blip r:embed="rId3"/>
          <a:stretch>
            <a:fillRect/>
          </a:stretch>
        </p:blipFill>
        <p:spPr>
          <a:xfrm>
            <a:off x="0" y="-29345"/>
            <a:ext cx="9144000" cy="3925070"/>
          </a:xfrm>
          <a:prstGeom prst="rect">
            <a:avLst/>
          </a:prstGeom>
        </p:spPr>
      </p:pic>
    </p:spTree>
    <p:extLst>
      <p:ext uri="{BB962C8B-B14F-4D97-AF65-F5344CB8AC3E}">
        <p14:creationId xmlns:p14="http://schemas.microsoft.com/office/powerpoint/2010/main" val="2102847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Life is hard and tends to get harder as we go. But we also get stronger as we go. We learn to deal with hardship. We gain skills, wisdom, and fortitude. And critically, we become more resilient.</a:t>
            </a:r>
          </a:p>
        </p:txBody>
      </p:sp>
    </p:spTree>
    <p:extLst>
      <p:ext uri="{BB962C8B-B14F-4D97-AF65-F5344CB8AC3E}">
        <p14:creationId xmlns:p14="http://schemas.microsoft.com/office/powerpoint/2010/main" val="2684081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Resiliency is built into your biology. </a:t>
            </a:r>
          </a:p>
          <a:p>
            <a:pPr marL="231775" indent="-231775" algn="l">
              <a:buFont typeface="Arial" panose="020B0604020202020204" pitchFamily="34" charset="0"/>
              <a:buChar char="•"/>
            </a:pPr>
            <a:r>
              <a:rPr lang="en-US" sz="4000" dirty="0"/>
              <a:t>When your muscles are strained, they grow stronger. </a:t>
            </a:r>
          </a:p>
          <a:p>
            <a:pPr marL="231775" indent="-231775" algn="l">
              <a:buFont typeface="Arial" panose="020B0604020202020204" pitchFamily="34" charset="0"/>
              <a:buChar char="•"/>
            </a:pPr>
            <a:r>
              <a:rPr lang="en-US" sz="4000" dirty="0"/>
              <a:t>When your bones are put under load, they become denser. </a:t>
            </a:r>
          </a:p>
          <a:p>
            <a:pPr marL="231775" indent="-231775" algn="l">
              <a:buFont typeface="Arial" panose="020B0604020202020204" pitchFamily="34" charset="0"/>
              <a:buChar char="•"/>
            </a:pPr>
            <a:r>
              <a:rPr lang="en-US" sz="4000" dirty="0"/>
              <a:t>When you get an infection, your body learns how to contend with a new virus or bacteria.</a:t>
            </a:r>
          </a:p>
        </p:txBody>
      </p:sp>
    </p:spTree>
    <p:extLst>
      <p:ext uri="{BB962C8B-B14F-4D97-AF65-F5344CB8AC3E}">
        <p14:creationId xmlns:p14="http://schemas.microsoft.com/office/powerpoint/2010/main" val="646506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dirty="0"/>
              <a:t>However, </a:t>
            </a:r>
          </a:p>
          <a:p>
            <a:pPr marL="288925" indent="-288925" algn="l">
              <a:buFont typeface="Arial" panose="020B0604020202020204" pitchFamily="34" charset="0"/>
              <a:buChar char="•"/>
            </a:pPr>
            <a:r>
              <a:rPr lang="en-US" sz="4000" dirty="0"/>
              <a:t>some people suffer traumas that dysregulate their stress response and undermine this process. </a:t>
            </a:r>
          </a:p>
          <a:p>
            <a:pPr marL="288925" indent="-288925" algn="l">
              <a:buFont typeface="Arial" panose="020B0604020202020204" pitchFamily="34" charset="0"/>
              <a:buChar char="•"/>
            </a:pPr>
            <a:r>
              <a:rPr lang="en-US" sz="4000" dirty="0"/>
              <a:t>Our current culture, where comfort and distraction reign supreme, also stunts the rise of our resiliency.</a:t>
            </a:r>
          </a:p>
        </p:txBody>
      </p:sp>
    </p:spTree>
    <p:extLst>
      <p:ext uri="{BB962C8B-B14F-4D97-AF65-F5344CB8AC3E}">
        <p14:creationId xmlns:p14="http://schemas.microsoft.com/office/powerpoint/2010/main" val="3972423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4BC2264-8C6C-095A-E539-681C0754922D}"/>
              </a:ext>
            </a:extLst>
          </p:cNvPr>
          <p:cNvPicPr>
            <a:picLocks noChangeAspect="1"/>
          </p:cNvPicPr>
          <p:nvPr/>
        </p:nvPicPr>
        <p:blipFill>
          <a:blip r:embed="rId3"/>
          <a:stretch>
            <a:fillRect/>
          </a:stretch>
        </p:blipFill>
        <p:spPr>
          <a:xfrm>
            <a:off x="714375" y="-18248"/>
            <a:ext cx="7715250" cy="5143500"/>
          </a:xfrm>
          <a:prstGeom prst="rect">
            <a:avLst/>
          </a:prstGeom>
        </p:spPr>
      </p:pic>
      <p:sp>
        <p:nvSpPr>
          <p:cNvPr id="2" name="AutoShape 2" descr="The Silent Epidemic Eating Away American Minds">
            <a:extLst>
              <a:ext uri="{FF2B5EF4-FFF2-40B4-BE49-F238E27FC236}">
                <a16:creationId xmlns:a16="http://schemas.microsoft.com/office/drawing/2014/main" id="{68C1E2CA-DD63-43B1-41CE-C3B0A841089B}"/>
              </a:ext>
            </a:extLst>
          </p:cNvPr>
          <p:cNvSpPr>
            <a:spLocks noGrp="1" noChangeAspect="1" noChangeArrowheads="1"/>
          </p:cNvSpPr>
          <p:nvPr>
            <p:ph type="subTitle" idx="1"/>
          </p:nvPr>
        </p:nvSpPr>
        <p:spPr bwMode="auto">
          <a:xfrm>
            <a:off x="228600" y="209550"/>
            <a:ext cx="8686800" cy="4800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a:t> </a:t>
            </a:r>
          </a:p>
        </p:txBody>
      </p:sp>
      <p:sp>
        <p:nvSpPr>
          <p:cNvPr id="4" name="TextBox 3">
            <a:extLst>
              <a:ext uri="{FF2B5EF4-FFF2-40B4-BE49-F238E27FC236}">
                <a16:creationId xmlns:a16="http://schemas.microsoft.com/office/drawing/2014/main" id="{AD93EBDC-C9B5-1F94-7B24-36E8EBF778B7}"/>
              </a:ext>
            </a:extLst>
          </p:cNvPr>
          <p:cNvSpPr txBox="1"/>
          <p:nvPr/>
        </p:nvSpPr>
        <p:spPr>
          <a:xfrm>
            <a:off x="484502" y="3562350"/>
            <a:ext cx="8278498" cy="1938992"/>
          </a:xfrm>
          <a:prstGeom prst="rect">
            <a:avLst/>
          </a:prstGeom>
          <a:noFill/>
        </p:spPr>
        <p:txBody>
          <a:bodyPr wrap="square" rtlCol="0">
            <a:spAutoFit/>
          </a:bodyPr>
          <a:lstStyle/>
          <a:p>
            <a:pPr algn="l"/>
            <a:r>
              <a:rPr lang="en-US" i="0" dirty="0">
                <a:effectLst>
                  <a:outerShdw blurRad="38100" dist="38100" dir="2700000" algn="tl">
                    <a:srgbClr val="000000">
                      <a:alpha val="43137"/>
                    </a:srgbClr>
                  </a:outerShdw>
                </a:effectLst>
                <a:latin typeface="+mn-lt"/>
              </a:rPr>
              <a:t>The Silent Epidemic Eating Away </a:t>
            </a:r>
          </a:p>
          <a:p>
            <a:pPr algn="l"/>
            <a:r>
              <a:rPr lang="en-US" i="0" dirty="0">
                <a:effectLst>
                  <a:outerShdw blurRad="38100" dist="38100" dir="2700000" algn="tl">
                    <a:srgbClr val="000000">
                      <a:alpha val="43137"/>
                    </a:srgbClr>
                  </a:outerShdw>
                </a:effectLst>
                <a:latin typeface="+mn-lt"/>
              </a:rPr>
              <a:t>American Minds</a:t>
            </a:r>
          </a:p>
          <a:p>
            <a:pPr algn="l"/>
            <a:endParaRPr lang="en-US" dirty="0"/>
          </a:p>
        </p:txBody>
      </p:sp>
    </p:spTree>
    <p:extLst>
      <p:ext uri="{BB962C8B-B14F-4D97-AF65-F5344CB8AC3E}">
        <p14:creationId xmlns:p14="http://schemas.microsoft.com/office/powerpoint/2010/main" val="122499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Consider the one of the worst distresses known in history, the Nazi attempt at world conquest.   Defeated France, Holland, Belgium.   Sent the British army barely fleeing from them at Dunkirk.</a:t>
            </a:r>
          </a:p>
        </p:txBody>
      </p:sp>
    </p:spTree>
    <p:extLst>
      <p:ext uri="{BB962C8B-B14F-4D97-AF65-F5344CB8AC3E}">
        <p14:creationId xmlns:p14="http://schemas.microsoft.com/office/powerpoint/2010/main" val="2586691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763000" cy="4800600"/>
          </a:xfrm>
        </p:spPr>
        <p:txBody>
          <a:bodyPr>
            <a:normAutofit/>
          </a:bodyPr>
          <a:lstStyle/>
          <a:p>
            <a:pPr algn="l"/>
            <a:endParaRPr lang="en-US" sz="4000" dirty="0"/>
          </a:p>
        </p:txBody>
      </p:sp>
      <p:pic>
        <p:nvPicPr>
          <p:cNvPr id="2052" name="Picture 4" descr="😎 We shall fight on the beaches speech analysis. We shall fight on the ...">
            <a:extLst>
              <a:ext uri="{FF2B5EF4-FFF2-40B4-BE49-F238E27FC236}">
                <a16:creationId xmlns:a16="http://schemas.microsoft.com/office/drawing/2014/main" id="{25F55509-6315-7AC2-BBDB-F0EE295B0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537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Even though large tracts of Europe and many old and famous States have fallen or may fall into the grip of the Gestapo and all the odious apparatus of Nazi rule, we shall not flag or fail.</a:t>
            </a:r>
          </a:p>
        </p:txBody>
      </p:sp>
    </p:spTree>
    <p:extLst>
      <p:ext uri="{BB962C8B-B14F-4D97-AF65-F5344CB8AC3E}">
        <p14:creationId xmlns:p14="http://schemas.microsoft.com/office/powerpoint/2010/main" val="1435863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We shall go on to the end, we shall fight in France, we shall fight on the seas and oceans, we shall fight with growing confidence and growing strength in the air, we shall defend our Island, whatever the cost may be, </a:t>
            </a:r>
          </a:p>
        </p:txBody>
      </p:sp>
    </p:spTree>
    <p:extLst>
      <p:ext uri="{BB962C8B-B14F-4D97-AF65-F5344CB8AC3E}">
        <p14:creationId xmlns:p14="http://schemas.microsoft.com/office/powerpoint/2010/main" val="178649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4.11-13  </a:t>
            </a:r>
            <a:r>
              <a:rPr lang="en-US" sz="4000" dirty="0"/>
              <a:t>This will continue until we all come to the unity of the faith and of the knowledge of Ben-Elohim, the Son of G-d, </a:t>
            </a:r>
            <a:r>
              <a:rPr lang="en-US" sz="4000" u="sng" dirty="0">
                <a:solidFill>
                  <a:srgbClr val="FFFF00"/>
                </a:solidFill>
              </a:rPr>
              <a:t>to mature adulthood</a:t>
            </a:r>
            <a:r>
              <a:rPr lang="en-US" sz="4000" dirty="0"/>
              <a:t>, to the measure of the stature of Messiah’s fullness. </a:t>
            </a:r>
          </a:p>
        </p:txBody>
      </p:sp>
    </p:spTree>
    <p:extLst>
      <p:ext uri="{BB962C8B-B14F-4D97-AF65-F5344CB8AC3E}">
        <p14:creationId xmlns:p14="http://schemas.microsoft.com/office/powerpoint/2010/main" val="2593544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we shall fight on the beaches, we shall fight on the landing grounds, we shall fight in the fields and in the streets, we shall fight in the hills; we shall never surrender!!</a:t>
            </a:r>
          </a:p>
        </p:txBody>
      </p:sp>
    </p:spTree>
    <p:extLst>
      <p:ext uri="{BB962C8B-B14F-4D97-AF65-F5344CB8AC3E}">
        <p14:creationId xmlns:p14="http://schemas.microsoft.com/office/powerpoint/2010/main" val="1506552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We shall fight Satan and the spirit of the world culture in prayer, </a:t>
            </a:r>
          </a:p>
          <a:p>
            <a:pPr algn="l"/>
            <a:r>
              <a:rPr lang="en-US" sz="3600" dirty="0"/>
              <a:t>We shall fight in scripture learning,</a:t>
            </a:r>
          </a:p>
          <a:p>
            <a:pPr algn="l"/>
            <a:r>
              <a:rPr lang="en-US" sz="4000" dirty="0"/>
              <a:t>We shall fight in loving each other,</a:t>
            </a:r>
          </a:p>
          <a:p>
            <a:pPr algn="l"/>
            <a:r>
              <a:rPr lang="en-US" sz="3600" dirty="0"/>
              <a:t>We shall fight in outreach/ ingathering</a:t>
            </a:r>
          </a:p>
          <a:p>
            <a:pPr algn="l"/>
            <a:r>
              <a:rPr lang="en-US" sz="3600" dirty="0"/>
              <a:t>We shall fight in worship and praise.</a:t>
            </a:r>
          </a:p>
          <a:p>
            <a:pPr algn="l"/>
            <a:r>
              <a:rPr lang="en-US" sz="3600" dirty="0"/>
              <a:t>We shall NEVER surrender</a:t>
            </a:r>
          </a:p>
        </p:txBody>
      </p:sp>
    </p:spTree>
    <p:extLst>
      <p:ext uri="{BB962C8B-B14F-4D97-AF65-F5344CB8AC3E}">
        <p14:creationId xmlns:p14="http://schemas.microsoft.com/office/powerpoint/2010/main" val="2175595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Everyone will face pain, suffering, and tragedy, but resilient people don’t fall into a passive victim mentality so easily.</a:t>
            </a:r>
          </a:p>
          <a:p>
            <a:pPr marL="288925" indent="-288925" algn="l">
              <a:buFont typeface="Arial" panose="020B0604020202020204" pitchFamily="34" charset="0"/>
              <a:buChar char="•"/>
            </a:pPr>
            <a:r>
              <a:rPr lang="en-US" sz="4000" dirty="0"/>
              <a:t>Belief in Messiah’s help.</a:t>
            </a:r>
          </a:p>
          <a:p>
            <a:pPr marL="288925" indent="-288925" algn="l">
              <a:buFont typeface="Arial" panose="020B0604020202020204" pitchFamily="34" charset="0"/>
              <a:buChar char="•"/>
            </a:pPr>
            <a:r>
              <a:rPr lang="en-US" sz="4000" dirty="0"/>
              <a:t>Belief in your G-d given abilities.</a:t>
            </a:r>
          </a:p>
          <a:p>
            <a:pPr marL="288925" indent="-288925" algn="l">
              <a:buFont typeface="Arial" panose="020B0604020202020204" pitchFamily="34" charset="0"/>
              <a:buChar char="•"/>
            </a:pPr>
            <a:r>
              <a:rPr lang="en-US" sz="4000" dirty="0"/>
              <a:t>Belief in your community.</a:t>
            </a:r>
          </a:p>
        </p:txBody>
      </p:sp>
    </p:spTree>
    <p:extLst>
      <p:ext uri="{BB962C8B-B14F-4D97-AF65-F5344CB8AC3E}">
        <p14:creationId xmlns:p14="http://schemas.microsoft.com/office/powerpoint/2010/main" val="4244026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2 Cor 1.1-5 </a:t>
            </a:r>
            <a:r>
              <a:rPr lang="en-US" sz="4000" dirty="0"/>
              <a:t>Praised be God, Father of our Lord Yeshua the Messiah, compassionate Father, God of all encouragement and comfort;  who encourages us in all our trials, so that we can encourage others in whatever trials they may be undergoing</a:t>
            </a:r>
          </a:p>
        </p:txBody>
      </p:sp>
    </p:spTree>
    <p:extLst>
      <p:ext uri="{BB962C8B-B14F-4D97-AF65-F5344CB8AC3E}">
        <p14:creationId xmlns:p14="http://schemas.microsoft.com/office/powerpoint/2010/main" val="1380019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2 Cor 1.1-5  </a:t>
            </a:r>
            <a:r>
              <a:rPr lang="en-US" sz="4000" dirty="0"/>
              <a:t>with the encouragement we ourselves have received from God.  For just as the Messiah’s sufferings overflow into us, so through the Messiah our encouragement also overflows</a:t>
            </a:r>
          </a:p>
        </p:txBody>
      </p:sp>
    </p:spTree>
    <p:extLst>
      <p:ext uri="{BB962C8B-B14F-4D97-AF65-F5344CB8AC3E}">
        <p14:creationId xmlns:p14="http://schemas.microsoft.com/office/powerpoint/2010/main" val="3670820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tabLst>
                <a:tab pos="914400" algn="l"/>
              </a:tabLst>
            </a:pPr>
            <a:r>
              <a:rPr lang="en-US" sz="4000" dirty="0"/>
              <a:t> </a:t>
            </a:r>
          </a:p>
        </p:txBody>
      </p:sp>
      <p:pic>
        <p:nvPicPr>
          <p:cNvPr id="4098" name="Picture 2" descr="Celebrities like Mark Ruffalo and Billie Eilish wore “Artists for Cease-Fire” pins to the Oscars. AFP via Getty Images">
            <a:extLst>
              <a:ext uri="{FF2B5EF4-FFF2-40B4-BE49-F238E27FC236}">
                <a16:creationId xmlns:a16="http://schemas.microsoft.com/office/drawing/2014/main" id="{29332B1C-3FF5-A9A3-49ED-508FA1B75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3350"/>
            <a:ext cx="7315200"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DCE9665-C147-8181-7B97-94D4E9A246A2}"/>
              </a:ext>
            </a:extLst>
          </p:cNvPr>
          <p:cNvSpPr txBox="1"/>
          <p:nvPr/>
        </p:nvSpPr>
        <p:spPr>
          <a:xfrm>
            <a:off x="-76200" y="2952750"/>
            <a:ext cx="9697463" cy="1938992"/>
          </a:xfrm>
          <a:prstGeom prst="rect">
            <a:avLst/>
          </a:prstGeom>
          <a:noFill/>
        </p:spPr>
        <p:txBody>
          <a:bodyPr wrap="none" rtlCol="0">
            <a:spAutoFit/>
          </a:bodyPr>
          <a:lstStyle/>
          <a:p>
            <a:pPr algn="l"/>
            <a:r>
              <a:rPr lang="en-US" b="0" i="0" dirty="0">
                <a:effectLst>
                  <a:outerShdw blurRad="38100" dist="38100" dir="2700000" algn="tl">
                    <a:srgbClr val="000000">
                      <a:alpha val="43137"/>
                    </a:srgbClr>
                  </a:outerShdw>
                </a:effectLst>
                <a:latin typeface="+mn-lt"/>
              </a:rPr>
              <a:t>Celebrities like Mark Ruffalo and Billie </a:t>
            </a:r>
          </a:p>
          <a:p>
            <a:pPr algn="l"/>
            <a:r>
              <a:rPr lang="en-US" b="0" i="0" dirty="0" err="1">
                <a:effectLst>
                  <a:outerShdw blurRad="38100" dist="38100" dir="2700000" algn="tl">
                    <a:srgbClr val="000000">
                      <a:alpha val="43137"/>
                    </a:srgbClr>
                  </a:outerShdw>
                </a:effectLst>
                <a:latin typeface="+mn-lt"/>
              </a:rPr>
              <a:t>Eilish</a:t>
            </a:r>
            <a:r>
              <a:rPr lang="en-US" b="0" i="0" dirty="0">
                <a:effectLst>
                  <a:outerShdw blurRad="38100" dist="38100" dir="2700000" algn="tl">
                    <a:srgbClr val="000000">
                      <a:alpha val="43137"/>
                    </a:srgbClr>
                  </a:outerShdw>
                </a:effectLst>
                <a:latin typeface="+mn-lt"/>
              </a:rPr>
              <a:t> wore “Artists for Cease-Fire” </a:t>
            </a:r>
          </a:p>
          <a:p>
            <a:pPr algn="l"/>
            <a:r>
              <a:rPr lang="en-US" b="0" i="0" dirty="0">
                <a:effectLst>
                  <a:outerShdw blurRad="38100" dist="38100" dir="2700000" algn="tl">
                    <a:srgbClr val="000000">
                      <a:alpha val="43137"/>
                    </a:srgbClr>
                  </a:outerShdw>
                </a:effectLst>
                <a:latin typeface="+mn-lt"/>
              </a:rPr>
              <a:t>pins to the Oscars</a:t>
            </a:r>
            <a:r>
              <a:rPr lang="en-US" b="0" i="0" dirty="0">
                <a:effectLst/>
                <a:latin typeface="+mn-lt"/>
              </a:rPr>
              <a:t>.</a:t>
            </a:r>
            <a:endParaRPr lang="en-US" dirty="0">
              <a:latin typeface="+mn-lt"/>
            </a:endParaRPr>
          </a:p>
        </p:txBody>
      </p:sp>
    </p:spTree>
    <p:extLst>
      <p:ext uri="{BB962C8B-B14F-4D97-AF65-F5344CB8AC3E}">
        <p14:creationId xmlns:p14="http://schemas.microsoft.com/office/powerpoint/2010/main" val="4195774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Back in 2000, two Jewish IDF reservists mistakenly drove through Ramallah and were detained by Palestinian police — and then brutally murdered in their jail cell by a crowd of savage, blood-hungry thugs, one of whom showed his bloodied hand in a now-infamous photo. </a:t>
            </a:r>
          </a:p>
        </p:txBody>
      </p:sp>
    </p:spTree>
    <p:extLst>
      <p:ext uri="{BB962C8B-B14F-4D97-AF65-F5344CB8AC3E}">
        <p14:creationId xmlns:p14="http://schemas.microsoft.com/office/powerpoint/2010/main" val="119230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5122" name="Picture 2" descr="Ramallah lynch member dies as Israeli prisoner, Palestinian Authority ...">
            <a:extLst>
              <a:ext uri="{FF2B5EF4-FFF2-40B4-BE49-F238E27FC236}">
                <a16:creationId xmlns:a16="http://schemas.microsoft.com/office/drawing/2014/main" id="{E89597B5-FA5C-861E-263B-AFE9A0D53D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14288"/>
            <a:ext cx="7829550" cy="511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9433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3962400" cy="4800600"/>
          </a:xfrm>
        </p:spPr>
        <p:txBody>
          <a:bodyPr>
            <a:normAutofit/>
          </a:bodyPr>
          <a:lstStyle/>
          <a:p>
            <a:pPr algn="l"/>
            <a:endParaRPr lang="en-US" sz="4000" dirty="0"/>
          </a:p>
          <a:p>
            <a:pPr algn="l"/>
            <a:r>
              <a:rPr lang="en-US" sz="4000" dirty="0"/>
              <a:t>from Barry Segal</a:t>
            </a:r>
          </a:p>
        </p:txBody>
      </p:sp>
      <p:pic>
        <p:nvPicPr>
          <p:cNvPr id="3" name="Picture 2">
            <a:extLst>
              <a:ext uri="{FF2B5EF4-FFF2-40B4-BE49-F238E27FC236}">
                <a16:creationId xmlns:a16="http://schemas.microsoft.com/office/drawing/2014/main" id="{2E571696-4ED2-BF64-02F7-0852E69B8EAD}"/>
              </a:ext>
            </a:extLst>
          </p:cNvPr>
          <p:cNvPicPr>
            <a:picLocks noChangeAspect="1"/>
          </p:cNvPicPr>
          <p:nvPr/>
        </p:nvPicPr>
        <p:blipFill>
          <a:blip r:embed="rId3"/>
          <a:stretch>
            <a:fillRect/>
          </a:stretch>
        </p:blipFill>
        <p:spPr>
          <a:xfrm>
            <a:off x="4191000" y="-68380"/>
            <a:ext cx="4953000" cy="5213685"/>
          </a:xfrm>
          <a:prstGeom prst="rect">
            <a:avLst/>
          </a:prstGeom>
        </p:spPr>
      </p:pic>
    </p:spTree>
    <p:extLst>
      <p:ext uri="{BB962C8B-B14F-4D97-AF65-F5344CB8AC3E}">
        <p14:creationId xmlns:p14="http://schemas.microsoft.com/office/powerpoint/2010/main" val="136315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2" name="Online Media 1" title="Isaiah 61 PRAYER SONG to Set the Captives Free #Isaiah61 #SetTheCaptivesFree   רוח אדוני עלי">
            <a:hlinkClick r:id="" action="ppaction://media"/>
            <a:extLst>
              <a:ext uri="{FF2B5EF4-FFF2-40B4-BE49-F238E27FC236}">
                <a16:creationId xmlns:a16="http://schemas.microsoft.com/office/drawing/2014/main" id="{15768495-744E-6F3E-4B96-3D9FDD9A897C}"/>
              </a:ext>
            </a:extLst>
          </p:cNvPr>
          <p:cNvPicPr>
            <a:picLocks noRot="1" noChangeAspect="1"/>
          </p:cNvPicPr>
          <p:nvPr>
            <a:videoFile r:link="rId1"/>
          </p:nvPr>
        </p:nvPicPr>
        <p:blipFill>
          <a:blip r:embed="rId4"/>
          <a:stretch>
            <a:fillRect/>
          </a:stretch>
        </p:blipFill>
        <p:spPr>
          <a:xfrm>
            <a:off x="15875" y="0"/>
            <a:ext cx="9110663" cy="5143500"/>
          </a:xfrm>
          <a:prstGeom prst="rect">
            <a:avLst/>
          </a:prstGeom>
        </p:spPr>
      </p:pic>
    </p:spTree>
    <p:extLst>
      <p:ext uri="{BB962C8B-B14F-4D97-AF65-F5344CB8AC3E}">
        <p14:creationId xmlns:p14="http://schemas.microsoft.com/office/powerpoint/2010/main" val="148204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The real meaning of mature adulthood.</a:t>
            </a:r>
          </a:p>
        </p:txBody>
      </p:sp>
    </p:spTree>
    <p:extLst>
      <p:ext uri="{BB962C8B-B14F-4D97-AF65-F5344CB8AC3E}">
        <p14:creationId xmlns:p14="http://schemas.microsoft.com/office/powerpoint/2010/main" val="30023886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dirty="0"/>
              <a:t>Premiered Mar 7, 2024 A group of Israeli believers gathered from all over the Land, together with believers from the nations, for this song of prayer in the city of Sderot, located approximately one kilometer from the Gaza border. </a:t>
            </a:r>
          </a:p>
          <a:p>
            <a:pPr algn="l"/>
            <a:r>
              <a:rPr lang="en-US" sz="4000" dirty="0"/>
              <a:t>Sign the "I pray #Isaiah61" petition at https://setthecaptivesfree.allisrael.com</a:t>
            </a:r>
          </a:p>
          <a:p>
            <a:pPr algn="l"/>
            <a:endParaRPr lang="en-US" sz="4000" dirty="0"/>
          </a:p>
        </p:txBody>
      </p:sp>
    </p:spTree>
    <p:extLst>
      <p:ext uri="{BB962C8B-B14F-4D97-AF65-F5344CB8AC3E}">
        <p14:creationId xmlns:p14="http://schemas.microsoft.com/office/powerpoint/2010/main" val="1823720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The believers gathered on the site of the former police station that was attacked by Hamas terrorists who took the lives of more than thirty policemen and civilians on October 7th. </a:t>
            </a:r>
          </a:p>
        </p:txBody>
      </p:sp>
    </p:spTree>
    <p:extLst>
      <p:ext uri="{BB962C8B-B14F-4D97-AF65-F5344CB8AC3E}">
        <p14:creationId xmlns:p14="http://schemas.microsoft.com/office/powerpoint/2010/main" val="28343979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dirty="0"/>
              <a:t>Song: Ruach Adonai Alai - The Spirit of the Lord is Upon Me</a:t>
            </a:r>
          </a:p>
          <a:p>
            <a:pPr algn="l"/>
            <a:r>
              <a:rPr lang="en-US" sz="4000" dirty="0"/>
              <a:t>Music: Tony </a:t>
            </a:r>
            <a:r>
              <a:rPr lang="en-US" sz="4000" dirty="0" err="1"/>
              <a:t>Sperandeo</a:t>
            </a:r>
            <a:r>
              <a:rPr lang="en-US" sz="4000" dirty="0"/>
              <a:t> and Noam Waxman ©1987  </a:t>
            </a:r>
            <a:r>
              <a:rPr lang="en-US" sz="4000" u="sng" dirty="0">
                <a:solidFill>
                  <a:srgbClr val="FFFF00"/>
                </a:solidFill>
              </a:rPr>
              <a:t>[</a:t>
            </a:r>
            <a:r>
              <a:rPr lang="en-US" sz="4000" u="sng" dirty="0" err="1">
                <a:solidFill>
                  <a:srgbClr val="FFFF00"/>
                </a:solidFill>
              </a:rPr>
              <a:t>Mes</a:t>
            </a:r>
            <a:r>
              <a:rPr lang="en-US" sz="4000" u="sng" dirty="0">
                <a:solidFill>
                  <a:srgbClr val="FFFF00"/>
                </a:solidFill>
              </a:rPr>
              <a:t> Cong leader]</a:t>
            </a:r>
          </a:p>
          <a:p>
            <a:pPr algn="l"/>
            <a:r>
              <a:rPr lang="en-US" sz="4000" dirty="0"/>
              <a:t>Words: Isaiah 61:1-3</a:t>
            </a:r>
          </a:p>
          <a:p>
            <a:pPr algn="l"/>
            <a:r>
              <a:rPr lang="en-US" sz="4000" dirty="0"/>
              <a:t>Recorded: 61 Herzl St, Sderot, Israel on Feb 26, 2024</a:t>
            </a:r>
          </a:p>
        </p:txBody>
      </p:sp>
    </p:spTree>
    <p:extLst>
      <p:ext uri="{BB962C8B-B14F-4D97-AF65-F5344CB8AC3E}">
        <p14:creationId xmlns:p14="http://schemas.microsoft.com/office/powerpoint/2010/main" val="21857825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2" name="Online Media 1" title="Isaiah 61 PRAYER SONG to Set the Captives Free #Isaiah61 #SetTheCaptivesFree   רוח אדוני עלי">
            <a:hlinkClick r:id="" action="ppaction://media"/>
            <a:extLst>
              <a:ext uri="{FF2B5EF4-FFF2-40B4-BE49-F238E27FC236}">
                <a16:creationId xmlns:a16="http://schemas.microsoft.com/office/drawing/2014/main" id="{15768495-744E-6F3E-4B96-3D9FDD9A897C}"/>
              </a:ext>
            </a:extLst>
          </p:cNvPr>
          <p:cNvPicPr>
            <a:picLocks noRot="1" noChangeAspect="1"/>
          </p:cNvPicPr>
          <p:nvPr>
            <a:videoFile r:link="rId1"/>
          </p:nvPr>
        </p:nvPicPr>
        <p:blipFill>
          <a:blip r:embed="rId4"/>
          <a:stretch>
            <a:fillRect/>
          </a:stretch>
        </p:blipFill>
        <p:spPr>
          <a:xfrm>
            <a:off x="15875" y="0"/>
            <a:ext cx="9110663" cy="5143500"/>
          </a:xfrm>
          <a:prstGeom prst="rect">
            <a:avLst/>
          </a:prstGeom>
        </p:spPr>
      </p:pic>
      <p:pic>
        <p:nvPicPr>
          <p:cNvPr id="3" name="Online Media 2" title="Isaiah 61 PRAYER SONG to Set the Captives Free #Isaiah61 #SetTheCaptivesFree   רוח אדוני עלי">
            <a:hlinkClick r:id="" action="ppaction://media"/>
            <a:extLst>
              <a:ext uri="{FF2B5EF4-FFF2-40B4-BE49-F238E27FC236}">
                <a16:creationId xmlns:a16="http://schemas.microsoft.com/office/drawing/2014/main" id="{175BE9EB-7D49-7DC4-B760-DB69EEE0371D}"/>
              </a:ext>
            </a:extLst>
          </p:cNvPr>
          <p:cNvPicPr>
            <a:picLocks noRot="1" noChangeAspect="1"/>
          </p:cNvPicPr>
          <p:nvPr>
            <a:videoFile r:link="rId1"/>
          </p:nvPr>
        </p:nvPicPr>
        <p:blipFill>
          <a:blip r:embed="rId4"/>
          <a:stretch>
            <a:fillRect/>
          </a:stretch>
        </p:blipFill>
        <p:spPr>
          <a:xfrm>
            <a:off x="15875" y="19050"/>
            <a:ext cx="9110663" cy="5143500"/>
          </a:xfrm>
          <a:prstGeom prst="rect">
            <a:avLst/>
          </a:prstGeom>
        </p:spPr>
      </p:pic>
      <p:pic>
        <p:nvPicPr>
          <p:cNvPr id="4" name="Online Media 3" title="Isaiah 61 PRAYER SONG to Set the Captives Free #Isaiah61 #SetTheCaptivesFree   רוח אדוני עלי">
            <a:hlinkClick r:id="" action="ppaction://media"/>
            <a:extLst>
              <a:ext uri="{FF2B5EF4-FFF2-40B4-BE49-F238E27FC236}">
                <a16:creationId xmlns:a16="http://schemas.microsoft.com/office/drawing/2014/main" id="{C999E9A5-CD4B-48EB-B16F-22B6862A1975}"/>
              </a:ext>
            </a:extLst>
          </p:cNvPr>
          <p:cNvPicPr>
            <a:picLocks noRot="1" noChangeAspect="1"/>
          </p:cNvPicPr>
          <p:nvPr>
            <a:videoFile r:link="rId1"/>
          </p:nvPr>
        </p:nvPicPr>
        <p:blipFill>
          <a:blip r:embed="rId4"/>
          <a:stretch>
            <a:fillRect/>
          </a:stretch>
        </p:blipFill>
        <p:spPr>
          <a:xfrm>
            <a:off x="15875" y="0"/>
            <a:ext cx="9110663" cy="5143500"/>
          </a:xfrm>
          <a:prstGeom prst="rect">
            <a:avLst/>
          </a:prstGeom>
        </p:spPr>
      </p:pic>
    </p:spTree>
    <p:extLst>
      <p:ext uri="{BB962C8B-B14F-4D97-AF65-F5344CB8AC3E}">
        <p14:creationId xmlns:p14="http://schemas.microsoft.com/office/powerpoint/2010/main" val="310668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2"/>
                </p:tgtEl>
              </p:cMediaNode>
            </p:video>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2"/>
                                        </p:tgtEl>
                                      </p:cBhvr>
                                    </p:cmd>
                                  </p:childTnLst>
                                </p:cTn>
                              </p:par>
                            </p:childTnLst>
                          </p:cTn>
                        </p:par>
                      </p:childTnLst>
                    </p:cTn>
                  </p:par>
                </p:childTnLst>
              </p:cTn>
              <p:nextCondLst>
                <p:cond evt="onClick" delay="0">
                  <p:tgtEl>
                    <p:spTgt spid="2"/>
                  </p:tgtEl>
                </p:cond>
              </p:nextCondLst>
            </p:seq>
            <p:video>
              <p:cMediaNode vol="80000">
                <p:cTn id="21" fill="hold" display="0">
                  <p:stCondLst>
                    <p:cond delay="indefinite"/>
                  </p:stCondLst>
                </p:cTn>
                <p:tgtEl>
                  <p:spTgt spid="3"/>
                </p:tgtEl>
              </p:cMediaNode>
            </p:video>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3"/>
                                        </p:tgtEl>
                                      </p:cBhvr>
                                    </p:cmd>
                                  </p:childTnLst>
                                </p:cTn>
                              </p:par>
                            </p:childTnLst>
                          </p:cTn>
                        </p:par>
                      </p:childTnLst>
                    </p:cTn>
                  </p:par>
                </p:childTnLst>
              </p:cTn>
              <p:nextCondLst>
                <p:cond evt="onClick" delay="0">
                  <p:tgtEl>
                    <p:spTgt spid="3"/>
                  </p:tgtEl>
                </p:cond>
              </p:nextCondLst>
            </p:seq>
            <p:video>
              <p:cMediaNode vol="80000">
                <p:cTn id="27" fill="hold" display="0">
                  <p:stCondLst>
                    <p:cond delay="indefinite"/>
                  </p:stCondLst>
                </p:cTn>
                <p:tgtEl>
                  <p:spTgt spid="4"/>
                </p:tgtEl>
              </p:cMediaNode>
            </p:vide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lnSpc>
                <a:spcPct val="90000"/>
              </a:lnSpc>
            </a:pPr>
            <a:r>
              <a:rPr lang="en-US" sz="4000" u="sng" dirty="0">
                <a:solidFill>
                  <a:srgbClr val="FFFF00"/>
                </a:solidFill>
              </a:rPr>
              <a:t>4. Unity of the faith</a:t>
            </a:r>
          </a:p>
          <a:p>
            <a:pPr marL="741363" indent="-231775" algn="l">
              <a:buFont typeface="Arial" panose="020B0604020202020204" pitchFamily="34" charset="0"/>
              <a:buChar char="•"/>
            </a:pPr>
            <a:r>
              <a:rPr lang="en-US" sz="4000" dirty="0"/>
              <a:t>Two Jews…three opinions</a:t>
            </a:r>
          </a:p>
          <a:p>
            <a:pPr algn="l"/>
            <a:endParaRPr lang="en-US" sz="4000" dirty="0"/>
          </a:p>
        </p:txBody>
      </p:sp>
    </p:spTree>
    <p:extLst>
      <p:ext uri="{BB962C8B-B14F-4D97-AF65-F5344CB8AC3E}">
        <p14:creationId xmlns:p14="http://schemas.microsoft.com/office/powerpoint/2010/main" val="23877743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4. Unity of the faith</a:t>
            </a:r>
          </a:p>
          <a:p>
            <a:pPr marL="741363" indent="-231775" algn="l">
              <a:buFont typeface="Arial" panose="020B0604020202020204" pitchFamily="34" charset="0"/>
              <a:buChar char="•"/>
            </a:pPr>
            <a:r>
              <a:rPr lang="en-US" sz="4000" dirty="0"/>
              <a:t>Two Jews…three opinions</a:t>
            </a:r>
          </a:p>
          <a:p>
            <a:pPr marL="741363" indent="-231775" algn="l">
              <a:buFont typeface="Arial" panose="020B0604020202020204" pitchFamily="34" charset="0"/>
              <a:buChar char="•"/>
            </a:pPr>
            <a:r>
              <a:rPr lang="en-US" sz="4000" dirty="0"/>
              <a:t>Two Jews…ten views</a:t>
            </a:r>
          </a:p>
          <a:p>
            <a:pPr algn="l"/>
            <a:endParaRPr lang="en-US" sz="4000" dirty="0"/>
          </a:p>
        </p:txBody>
      </p:sp>
    </p:spTree>
    <p:extLst>
      <p:ext uri="{BB962C8B-B14F-4D97-AF65-F5344CB8AC3E}">
        <p14:creationId xmlns:p14="http://schemas.microsoft.com/office/powerpoint/2010/main" val="31388342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4. Unity of the faith</a:t>
            </a:r>
          </a:p>
          <a:p>
            <a:pPr marL="741363" indent="-231775" algn="l">
              <a:buFont typeface="Arial" panose="020B0604020202020204" pitchFamily="34" charset="0"/>
              <a:buChar char="•"/>
            </a:pPr>
            <a:r>
              <a:rPr lang="en-US" sz="4000" dirty="0"/>
              <a:t>Two Jews…three opinions</a:t>
            </a:r>
          </a:p>
          <a:p>
            <a:pPr marL="741363" indent="-231775" algn="l">
              <a:buFont typeface="Arial" panose="020B0604020202020204" pitchFamily="34" charset="0"/>
              <a:buChar char="•"/>
            </a:pPr>
            <a:r>
              <a:rPr lang="en-US" sz="4000" dirty="0"/>
              <a:t>Two Jews…ten views</a:t>
            </a:r>
          </a:p>
          <a:p>
            <a:pPr marL="741363" indent="-231775" algn="l">
              <a:buFont typeface="Arial" panose="020B0604020202020204" pitchFamily="34" charset="0"/>
              <a:buChar char="•"/>
            </a:pPr>
            <a:r>
              <a:rPr lang="en-US" sz="4000" dirty="0"/>
              <a:t>NOT ecumenical decrees</a:t>
            </a:r>
          </a:p>
          <a:p>
            <a:pPr algn="l"/>
            <a:endParaRPr lang="en-US" sz="4000" dirty="0"/>
          </a:p>
        </p:txBody>
      </p:sp>
    </p:spTree>
    <p:extLst>
      <p:ext uri="{BB962C8B-B14F-4D97-AF65-F5344CB8AC3E}">
        <p14:creationId xmlns:p14="http://schemas.microsoft.com/office/powerpoint/2010/main" val="39440950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1 </a:t>
            </a:r>
            <a:r>
              <a:rPr lang="en-US" sz="4000" baseline="30000" dirty="0" err="1"/>
              <a:t>Kefa</a:t>
            </a:r>
            <a:r>
              <a:rPr lang="en-US" sz="4000" baseline="30000" dirty="0"/>
              <a:t> 2.1-5  </a:t>
            </a:r>
            <a:r>
              <a:rPr lang="en-US" sz="4000" dirty="0"/>
              <a:t>Therefore, rid yourselves of all malice, of all deceit, hypocrisy and envy, and of all the ways there are of speaking against people;  and be like newborn babies, thirsty for the pure milk of the Word; so that by it, you may grow up into deliverance. </a:t>
            </a:r>
          </a:p>
        </p:txBody>
      </p:sp>
    </p:spTree>
    <p:extLst>
      <p:ext uri="{BB962C8B-B14F-4D97-AF65-F5344CB8AC3E}">
        <p14:creationId xmlns:p14="http://schemas.microsoft.com/office/powerpoint/2010/main" val="7583357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1 </a:t>
            </a:r>
            <a:r>
              <a:rPr lang="en-US" sz="4000" baseline="30000" dirty="0" err="1"/>
              <a:t>Kefa</a:t>
            </a:r>
            <a:r>
              <a:rPr lang="en-US" sz="4000" baseline="30000" dirty="0"/>
              <a:t> 2.1-5 </a:t>
            </a:r>
            <a:r>
              <a:rPr lang="en-US" sz="4000" dirty="0"/>
              <a:t>For you have tasted that </a:t>
            </a:r>
            <a:r>
              <a:rPr lang="en-US" sz="4000" cap="small" dirty="0"/>
              <a:t>Adoni</a:t>
            </a:r>
            <a:r>
              <a:rPr lang="en-US" sz="4000" dirty="0"/>
              <a:t> is good. As you come to him, the living stone, rejected by people but chosen by God and precious to him, you yourselves, as living stones, are being built into a spiritual house </a:t>
            </a:r>
          </a:p>
        </p:txBody>
      </p:sp>
    </p:spTree>
    <p:extLst>
      <p:ext uri="{BB962C8B-B14F-4D97-AF65-F5344CB8AC3E}">
        <p14:creationId xmlns:p14="http://schemas.microsoft.com/office/powerpoint/2010/main" val="37282192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u="sng" dirty="0">
                <a:solidFill>
                  <a:srgbClr val="FFFF00"/>
                </a:solidFill>
              </a:rPr>
              <a:t>5. The knowledge of Ben-Elohim, the Son of G-d</a:t>
            </a:r>
          </a:p>
          <a:p>
            <a:pPr algn="l"/>
            <a:r>
              <a:rPr lang="en-US" sz="4000" baseline="30000" dirty="0"/>
              <a:t>Phil 3.7-11 </a:t>
            </a:r>
            <a:r>
              <a:rPr lang="en-US" sz="4000" dirty="0"/>
              <a:t>But whatever things were gain to me, these I have considered as loss for the sake of the Messiah. More than that, I consider all things to be loss in comparison to the surpassing value of the knowledge of Messiah Yeshua my Lord. </a:t>
            </a:r>
          </a:p>
        </p:txBody>
      </p:sp>
    </p:spTree>
    <p:extLst>
      <p:ext uri="{BB962C8B-B14F-4D97-AF65-F5344CB8AC3E}">
        <p14:creationId xmlns:p14="http://schemas.microsoft.com/office/powerpoint/2010/main" val="1274601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2" name="Online Media 1" title="Fiddler On The Roof - The Sewing Machine">
            <a:hlinkClick r:id="" action="ppaction://media"/>
            <a:extLst>
              <a:ext uri="{FF2B5EF4-FFF2-40B4-BE49-F238E27FC236}">
                <a16:creationId xmlns:a16="http://schemas.microsoft.com/office/drawing/2014/main" id="{BA8AB302-B1A4-7292-7797-035F7789DA6F}"/>
              </a:ext>
            </a:extLst>
          </p:cNvPr>
          <p:cNvPicPr>
            <a:picLocks noRot="1" noChangeAspect="1"/>
          </p:cNvPicPr>
          <p:nvPr>
            <a:videoFile r:link="rId1"/>
          </p:nvPr>
        </p:nvPicPr>
        <p:blipFill>
          <a:blip r:embed="rId4"/>
          <a:stretch>
            <a:fillRect/>
          </a:stretch>
        </p:blipFill>
        <p:spPr>
          <a:xfrm>
            <a:off x="15875" y="0"/>
            <a:ext cx="9110663" cy="5143500"/>
          </a:xfrm>
          <a:prstGeom prst="rect">
            <a:avLst/>
          </a:prstGeom>
        </p:spPr>
      </p:pic>
    </p:spTree>
    <p:extLst>
      <p:ext uri="{BB962C8B-B14F-4D97-AF65-F5344CB8AC3E}">
        <p14:creationId xmlns:p14="http://schemas.microsoft.com/office/powerpoint/2010/main" val="290113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5. The knowledge of Ben-Elohim, the Son of G-d</a:t>
            </a:r>
          </a:p>
          <a:p>
            <a:pPr algn="l"/>
            <a:r>
              <a:rPr lang="en-US" sz="4000" baseline="30000" dirty="0"/>
              <a:t>Phil 3.7-11 </a:t>
            </a:r>
            <a:r>
              <a:rPr lang="en-US" sz="4000" dirty="0"/>
              <a:t>Because of Him I have suffered the loss of all things; and I consider them garbage in order that I might gain Messiah and be found in Him not having my righteousness derived from Torah, </a:t>
            </a:r>
          </a:p>
        </p:txBody>
      </p:sp>
    </p:spTree>
    <p:extLst>
      <p:ext uri="{BB962C8B-B14F-4D97-AF65-F5344CB8AC3E}">
        <p14:creationId xmlns:p14="http://schemas.microsoft.com/office/powerpoint/2010/main" val="42356131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5. The knowledge of Ben-Elohim, the Son of G-d</a:t>
            </a:r>
          </a:p>
          <a:p>
            <a:pPr algn="l"/>
            <a:r>
              <a:rPr lang="en-US" sz="4000" baseline="30000" dirty="0"/>
              <a:t>Phil 3.7-11 </a:t>
            </a:r>
            <a:r>
              <a:rPr lang="en-US" sz="4000" dirty="0"/>
              <a:t>but one that is through trusting in Messiah—the righteousness from God based on trust.  My aim is to know Him and the power of His resurrection and the sharing of His sufferings,</a:t>
            </a:r>
          </a:p>
        </p:txBody>
      </p:sp>
    </p:spTree>
    <p:extLst>
      <p:ext uri="{BB962C8B-B14F-4D97-AF65-F5344CB8AC3E}">
        <p14:creationId xmlns:p14="http://schemas.microsoft.com/office/powerpoint/2010/main" val="21522773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5. The knowledge of Ben-Elohim, the Son of G-d</a:t>
            </a:r>
          </a:p>
          <a:p>
            <a:pPr algn="l"/>
            <a:r>
              <a:rPr lang="en-US" sz="4000" baseline="30000" dirty="0"/>
              <a:t>Phil 3.7-11 </a:t>
            </a:r>
            <a:r>
              <a:rPr lang="en-US" sz="4000" dirty="0"/>
              <a:t>becoming like Him in His death— if somehow I might arrive at the resurrection from among the dead.</a:t>
            </a:r>
          </a:p>
          <a:p>
            <a:pPr algn="l"/>
            <a:endParaRPr lang="en-US" sz="4000" dirty="0"/>
          </a:p>
        </p:txBody>
      </p:sp>
    </p:spTree>
    <p:extLst>
      <p:ext uri="{BB962C8B-B14F-4D97-AF65-F5344CB8AC3E}">
        <p14:creationId xmlns:p14="http://schemas.microsoft.com/office/powerpoint/2010/main" val="26569893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Summary of maturity menschy:</a:t>
            </a:r>
          </a:p>
          <a:p>
            <a:pPr marL="461963" indent="-461963" algn="l">
              <a:buFont typeface="+mj-lt"/>
              <a:buAutoNum type="arabicPeriod"/>
            </a:pPr>
            <a:r>
              <a:rPr lang="en-US" sz="4000" dirty="0" err="1"/>
              <a:t>Kedoshim</a:t>
            </a:r>
            <a:r>
              <a:rPr lang="en-US" sz="4000" dirty="0"/>
              <a:t>, the holy people,</a:t>
            </a:r>
          </a:p>
          <a:p>
            <a:pPr marL="461963" indent="-461963" algn="l">
              <a:buFont typeface="+mj-lt"/>
              <a:buAutoNum type="arabicPeriod"/>
            </a:pPr>
            <a:r>
              <a:rPr lang="en-US" sz="4000" dirty="0"/>
              <a:t>The work of service, </a:t>
            </a:r>
          </a:p>
          <a:p>
            <a:pPr marL="461963" indent="-461963" algn="l">
              <a:buFont typeface="+mj-lt"/>
              <a:buAutoNum type="arabicPeriod"/>
            </a:pPr>
            <a:r>
              <a:rPr lang="en-US" sz="4000" dirty="0"/>
              <a:t>Building up the body of Messiah.</a:t>
            </a:r>
          </a:p>
          <a:p>
            <a:pPr marL="461963" indent="-461963" algn="l">
              <a:buFont typeface="+mj-lt"/>
              <a:buAutoNum type="arabicPeriod"/>
            </a:pPr>
            <a:r>
              <a:rPr lang="en-US" sz="4000" dirty="0"/>
              <a:t>Unity of the faith and </a:t>
            </a:r>
          </a:p>
          <a:p>
            <a:pPr marL="461963" indent="-461963" algn="l">
              <a:buFont typeface="+mj-lt"/>
              <a:buAutoNum type="arabicPeriod"/>
            </a:pPr>
            <a:r>
              <a:rPr lang="en-US" sz="4000" dirty="0"/>
              <a:t>Knowledge of Ben-Elohim, the Son of G-d</a:t>
            </a:r>
          </a:p>
        </p:txBody>
      </p:sp>
    </p:spTree>
    <p:extLst>
      <p:ext uri="{BB962C8B-B14F-4D97-AF65-F5344CB8AC3E}">
        <p14:creationId xmlns:p14="http://schemas.microsoft.com/office/powerpoint/2010/main" val="35237002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A1D9DC0F-1655-10C4-2156-3DF1CA5785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9155866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DC1C4D29-F97A-262D-351D-09FC11C399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1433B0AB-5DB2-685A-6BF1-C132D4C22307}"/>
              </a:ext>
            </a:extLst>
          </p:cNvPr>
          <p:cNvSpPr txBox="1"/>
          <p:nvPr/>
        </p:nvSpPr>
        <p:spPr>
          <a:xfrm>
            <a:off x="228601" y="438150"/>
            <a:ext cx="8534400" cy="4462760"/>
          </a:xfrm>
          <a:prstGeom prst="rect">
            <a:avLst/>
          </a:prstGeom>
          <a:noFill/>
        </p:spPr>
        <p:txBody>
          <a:bodyPr wrap="square" rtlCol="0">
            <a:spAutoFit/>
          </a:bodyPr>
          <a:lstStyle/>
          <a:p>
            <a:pPr algn="l"/>
            <a:r>
              <a:rPr lang="en-US" sz="4000" u="sng" dirty="0">
                <a:solidFill>
                  <a:srgbClr val="FFFF00"/>
                </a:solidFill>
              </a:rPr>
              <a:t>A Real Mensch (Yiddish: </a:t>
            </a:r>
            <a:r>
              <a:rPr lang="he-IL" sz="4400" b="1" u="sng" dirty="0">
                <a:solidFill>
                  <a:srgbClr val="FFFF00"/>
                </a:solidFill>
                <a:latin typeface="David" panose="020E0502060401010101" pitchFamily="34" charset="-79"/>
                <a:cs typeface="David" panose="020E0502060401010101" pitchFamily="34" charset="-79"/>
              </a:rPr>
              <a:t>מענטש</a:t>
            </a:r>
            <a:r>
              <a:rPr lang="en-US" sz="4000" dirty="0">
                <a:solidFill>
                  <a:srgbClr val="FFFF00"/>
                </a:solidFill>
              </a:rPr>
              <a:t>)</a:t>
            </a:r>
            <a:r>
              <a:rPr lang="en-US" sz="4000" dirty="0"/>
              <a:t>,</a:t>
            </a:r>
          </a:p>
          <a:p>
            <a:pPr marL="461963" indent="-461963" algn="l">
              <a:buFont typeface="+mj-lt"/>
              <a:buAutoNum type="arabicPeriod"/>
            </a:pPr>
            <a:r>
              <a:rPr lang="en-US" sz="4000" dirty="0"/>
              <a:t>Meaning of mature adulthood from parallel passages</a:t>
            </a:r>
          </a:p>
          <a:p>
            <a:pPr marL="461963" indent="-461963" algn="l">
              <a:buFont typeface="+mj-lt"/>
              <a:buAutoNum type="arabicPeriod"/>
            </a:pPr>
            <a:r>
              <a:rPr lang="en-US" sz="4000" dirty="0"/>
              <a:t>Meaning of mature adulthood in this context</a:t>
            </a:r>
          </a:p>
          <a:p>
            <a:pPr marL="461963" indent="-461963" algn="l">
              <a:buFont typeface="+mj-lt"/>
              <a:buAutoNum type="arabicPeriod"/>
            </a:pPr>
            <a:r>
              <a:rPr lang="en-US" sz="4000" u="sng" dirty="0">
                <a:solidFill>
                  <a:srgbClr val="FFFF00"/>
                </a:solidFill>
              </a:rPr>
              <a:t>How we get there. </a:t>
            </a:r>
          </a:p>
          <a:p>
            <a:pPr algn="l"/>
            <a:endParaRPr lang="en-US" dirty="0"/>
          </a:p>
        </p:txBody>
      </p:sp>
    </p:spTree>
    <p:extLst>
      <p:ext uri="{BB962C8B-B14F-4D97-AF65-F5344CB8AC3E}">
        <p14:creationId xmlns:p14="http://schemas.microsoft.com/office/powerpoint/2010/main" val="341326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Eph 4.11-13 </a:t>
            </a:r>
            <a:r>
              <a:rPr lang="en-US" sz="4000" dirty="0"/>
              <a:t>He Himself gave some to be </a:t>
            </a:r>
            <a:r>
              <a:rPr lang="en-US" sz="4000" baseline="-25000" dirty="0">
                <a:solidFill>
                  <a:srgbClr val="C00000"/>
                </a:solidFill>
              </a:rPr>
              <a:t>1</a:t>
            </a:r>
            <a:r>
              <a:rPr lang="en-US" sz="4000" dirty="0"/>
              <a:t>emissaries, some as </a:t>
            </a:r>
            <a:r>
              <a:rPr lang="en-US" sz="4000" baseline="-25000" dirty="0">
                <a:solidFill>
                  <a:srgbClr val="C00000"/>
                </a:solidFill>
              </a:rPr>
              <a:t>2</a:t>
            </a:r>
            <a:r>
              <a:rPr lang="en-US" sz="4000" dirty="0"/>
              <a:t>prophets, some as </a:t>
            </a:r>
            <a:r>
              <a:rPr lang="en-US" sz="4000" baseline="-25000" dirty="0">
                <a:solidFill>
                  <a:srgbClr val="C00000"/>
                </a:solidFill>
              </a:rPr>
              <a:t>3</a:t>
            </a:r>
            <a:r>
              <a:rPr lang="en-US" sz="4000" dirty="0"/>
              <a:t>proclaimers of the Good News, and some as </a:t>
            </a:r>
            <a:r>
              <a:rPr lang="en-US" sz="4000" baseline="-25000" dirty="0">
                <a:solidFill>
                  <a:srgbClr val="C00000"/>
                </a:solidFill>
              </a:rPr>
              <a:t>4</a:t>
            </a:r>
            <a:r>
              <a:rPr lang="en-US" sz="4000" dirty="0"/>
              <a:t>shepherds and </a:t>
            </a:r>
            <a:r>
              <a:rPr lang="en-US" sz="4000" baseline="-25000" dirty="0">
                <a:solidFill>
                  <a:srgbClr val="C00000"/>
                </a:solidFill>
              </a:rPr>
              <a:t>5</a:t>
            </a:r>
            <a:r>
              <a:rPr lang="en-US" sz="4000" dirty="0"/>
              <a:t>teachers— to equip the </a:t>
            </a:r>
            <a:r>
              <a:rPr lang="en-US" sz="4000" dirty="0" err="1"/>
              <a:t>kedoshim</a:t>
            </a:r>
            <a:r>
              <a:rPr lang="en-US" sz="4000" dirty="0"/>
              <a:t>, the holy people, for the work of service, for building up the body of Messiah. </a:t>
            </a:r>
          </a:p>
        </p:txBody>
      </p:sp>
    </p:spTree>
    <p:extLst>
      <p:ext uri="{BB962C8B-B14F-4D97-AF65-F5344CB8AC3E}">
        <p14:creationId xmlns:p14="http://schemas.microsoft.com/office/powerpoint/2010/main" val="15878410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4.11-13  </a:t>
            </a:r>
            <a:r>
              <a:rPr lang="en-US" sz="4000" dirty="0"/>
              <a:t>This will continue until we all come to the unity of the faith and of the knowledge of Ben-Elohim, the Son of G-d, </a:t>
            </a:r>
            <a:r>
              <a:rPr lang="en-US" sz="4000" u="sng" dirty="0">
                <a:solidFill>
                  <a:srgbClr val="FFFF00"/>
                </a:solidFill>
              </a:rPr>
              <a:t>to mature adulthood</a:t>
            </a:r>
            <a:r>
              <a:rPr lang="en-US" sz="4000" dirty="0"/>
              <a:t>, to the measure of the stature of Messiah’s fullness. </a:t>
            </a:r>
          </a:p>
        </p:txBody>
      </p:sp>
    </p:spTree>
    <p:extLst>
      <p:ext uri="{BB962C8B-B14F-4D97-AF65-F5344CB8AC3E}">
        <p14:creationId xmlns:p14="http://schemas.microsoft.com/office/powerpoint/2010/main" val="6896554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25000" dirty="0">
                <a:solidFill>
                  <a:srgbClr val="C00000"/>
                </a:solidFill>
              </a:rPr>
              <a:t>1</a:t>
            </a:r>
            <a:r>
              <a:rPr lang="en-US" sz="4000" dirty="0"/>
              <a:t>emissaries</a:t>
            </a:r>
          </a:p>
          <a:p>
            <a:pPr algn="l"/>
            <a:r>
              <a:rPr lang="en-US" sz="4000" baseline="-25000" dirty="0">
                <a:solidFill>
                  <a:srgbClr val="C00000"/>
                </a:solidFill>
              </a:rPr>
              <a:t>2</a:t>
            </a:r>
            <a:r>
              <a:rPr lang="en-US" sz="4000" dirty="0"/>
              <a:t>prophets</a:t>
            </a:r>
          </a:p>
          <a:p>
            <a:pPr algn="l"/>
            <a:r>
              <a:rPr lang="en-US" sz="4000" baseline="-25000" dirty="0">
                <a:solidFill>
                  <a:srgbClr val="C00000"/>
                </a:solidFill>
              </a:rPr>
              <a:t>3</a:t>
            </a:r>
            <a:r>
              <a:rPr lang="en-US" sz="4000" dirty="0"/>
              <a:t>proclaimers of the Good News, </a:t>
            </a:r>
            <a:r>
              <a:rPr lang="en-US" sz="4000" baseline="-25000" dirty="0">
                <a:solidFill>
                  <a:srgbClr val="C00000"/>
                </a:solidFill>
              </a:rPr>
              <a:t>4</a:t>
            </a:r>
            <a:r>
              <a:rPr lang="en-US" sz="4000" dirty="0"/>
              <a:t>shepherds and </a:t>
            </a:r>
          </a:p>
          <a:p>
            <a:pPr algn="l"/>
            <a:r>
              <a:rPr lang="en-US" sz="4000" baseline="-25000" dirty="0">
                <a:solidFill>
                  <a:srgbClr val="C00000"/>
                </a:solidFill>
              </a:rPr>
              <a:t>5</a:t>
            </a:r>
            <a:r>
              <a:rPr lang="en-US" sz="4000" dirty="0"/>
              <a:t>teachers</a:t>
            </a:r>
          </a:p>
        </p:txBody>
      </p:sp>
    </p:spTree>
    <p:extLst>
      <p:ext uri="{BB962C8B-B14F-4D97-AF65-F5344CB8AC3E}">
        <p14:creationId xmlns:p14="http://schemas.microsoft.com/office/powerpoint/2010/main" val="29448587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err="1"/>
              <a:t>Divrei</a:t>
            </a:r>
            <a:r>
              <a:rPr lang="en-US" sz="4000" baseline="30000" dirty="0"/>
              <a:t> </a:t>
            </a:r>
            <a:r>
              <a:rPr lang="en-US" sz="4000" baseline="30000" dirty="0" err="1"/>
              <a:t>Hayamim</a:t>
            </a:r>
            <a:r>
              <a:rPr lang="en-US" sz="4000" baseline="30000" dirty="0"/>
              <a:t> 1 Chron 25.1 TLV</a:t>
            </a:r>
            <a:r>
              <a:rPr lang="en-US" sz="4000" dirty="0"/>
              <a:t> Moreover, David and the commanders of the army, set apart for </a:t>
            </a:r>
            <a:r>
              <a:rPr lang="en-US" sz="4000" i="1" dirty="0" err="1"/>
              <a:t>avodah</a:t>
            </a:r>
            <a:r>
              <a:rPr lang="en-US" sz="4000" dirty="0"/>
              <a:t> the sons of Asaph, Heman, and Jeduthun who prophesied with lyres, harps and cymbals. </a:t>
            </a:r>
            <a:endParaRPr lang="he-IL" sz="4000" dirty="0"/>
          </a:p>
          <a:p>
            <a:pPr algn="l"/>
            <a:r>
              <a:rPr lang="en-US" sz="4000" dirty="0" err="1"/>
              <a:t>Avodah</a:t>
            </a:r>
            <a:r>
              <a:rPr lang="en-US" sz="4000" dirty="0"/>
              <a:t>?</a:t>
            </a:r>
            <a:endParaRPr lang="he-IL" sz="4000" dirty="0"/>
          </a:p>
        </p:txBody>
      </p:sp>
    </p:spTree>
    <p:extLst>
      <p:ext uri="{BB962C8B-B14F-4D97-AF65-F5344CB8AC3E}">
        <p14:creationId xmlns:p14="http://schemas.microsoft.com/office/powerpoint/2010/main" val="3446389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The movie uses the word “Person” but that’s not the real expression of the spirit of the culture.  The word really used there in Europe or in </a:t>
            </a:r>
            <a:r>
              <a:rPr lang="en-US" sz="4000" dirty="0" err="1"/>
              <a:t>Yinglish</a:t>
            </a:r>
            <a:r>
              <a:rPr lang="en-US" sz="4000" dirty="0"/>
              <a:t> America is</a:t>
            </a:r>
          </a:p>
          <a:p>
            <a:pPr algn="l"/>
            <a:r>
              <a:rPr lang="en-US" sz="4000" dirty="0"/>
              <a:t> </a:t>
            </a:r>
            <a:r>
              <a:rPr lang="en-US" sz="4000" u="sng" dirty="0">
                <a:solidFill>
                  <a:srgbClr val="FFFF00"/>
                </a:solidFill>
              </a:rPr>
              <a:t>Mensch (Yiddish:</a:t>
            </a:r>
            <a:r>
              <a:rPr lang="he-IL" sz="4000" b="1" u="sng" dirty="0">
                <a:solidFill>
                  <a:srgbClr val="FFFF00"/>
                </a:solidFill>
                <a:latin typeface="David" panose="020E0502060401010101" pitchFamily="34" charset="-79"/>
                <a:cs typeface="David" panose="020E0502060401010101" pitchFamily="34" charset="-79"/>
              </a:rPr>
              <a:t>מענטש</a:t>
            </a:r>
            <a:r>
              <a:rPr lang="he-IL" sz="4000" u="sng" dirty="0">
                <a:solidFill>
                  <a:srgbClr val="FFFF00"/>
                </a:solidFill>
              </a:rPr>
              <a:t> </a:t>
            </a:r>
            <a:r>
              <a:rPr lang="en-US" sz="4000" u="sng" dirty="0">
                <a:solidFill>
                  <a:srgbClr val="FFFF00"/>
                </a:solidFill>
              </a:rPr>
              <a:t> </a:t>
            </a:r>
            <a:r>
              <a:rPr lang="en-US" sz="4000" u="sng" dirty="0" err="1">
                <a:solidFill>
                  <a:srgbClr val="FFFF00"/>
                </a:solidFill>
              </a:rPr>
              <a:t>mentsh</a:t>
            </a:r>
            <a:r>
              <a:rPr lang="en-US" sz="4000" dirty="0">
                <a:solidFill>
                  <a:srgbClr val="FFFF00"/>
                </a:solidFill>
              </a:rPr>
              <a:t>)</a:t>
            </a:r>
            <a:r>
              <a:rPr lang="en-US" sz="4000" dirty="0"/>
              <a:t>, </a:t>
            </a:r>
          </a:p>
        </p:txBody>
      </p:sp>
    </p:spTree>
    <p:extLst>
      <p:ext uri="{BB962C8B-B14F-4D97-AF65-F5344CB8AC3E}">
        <p14:creationId xmlns:p14="http://schemas.microsoft.com/office/powerpoint/2010/main" val="17273980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r" rtl="1"/>
            <a:r>
              <a:rPr lang="en-US" sz="4000" dirty="0" err="1"/>
              <a:t>Avodah</a:t>
            </a:r>
            <a:r>
              <a:rPr lang="en-US" sz="4000" dirty="0"/>
              <a:t>?</a:t>
            </a:r>
            <a:endParaRPr lang="he-IL" sz="4000" dirty="0"/>
          </a:p>
          <a:p>
            <a:pPr algn="r" rtl="1">
              <a:tabLst>
                <a:tab pos="6227763" algn="l"/>
              </a:tabLst>
            </a:pPr>
            <a:r>
              <a:rPr lang="he-IL" sz="4000" b="1" dirty="0">
                <a:latin typeface="David" panose="020E0502060401010101" pitchFamily="34" charset="-79"/>
                <a:cs typeface="David" panose="020E0502060401010101" pitchFamily="34" charset="-79"/>
              </a:rPr>
              <a:t>וַיַּבְדֵּ֣ל דָּוִיד֩ וְשָׂרֵ֨י הַצָּבָ֜א לַ</a:t>
            </a:r>
            <a:r>
              <a:rPr lang="he-IL" sz="4000" b="1" dirty="0">
                <a:solidFill>
                  <a:srgbClr val="FFFF00"/>
                </a:solidFill>
                <a:latin typeface="David" panose="020E0502060401010101" pitchFamily="34" charset="-79"/>
                <a:cs typeface="David" panose="020E0502060401010101" pitchFamily="34" charset="-79"/>
              </a:rPr>
              <a:t>עֲבֹדָ֗ה</a:t>
            </a:r>
          </a:p>
          <a:p>
            <a:pPr algn="r" rtl="1"/>
            <a:r>
              <a:rPr lang="he-IL" sz="4000" b="1" dirty="0">
                <a:latin typeface="David" panose="020E0502060401010101" pitchFamily="34" charset="-79"/>
                <a:cs typeface="David" panose="020E0502060401010101" pitchFamily="34" charset="-79"/>
              </a:rPr>
              <a:t>  </a:t>
            </a:r>
            <a:r>
              <a:rPr lang="en-US" sz="4000" dirty="0"/>
              <a:t>work, labor, toil, travail; employment, job, service, situation; occupation, trade; </a:t>
            </a:r>
            <a:r>
              <a:rPr lang="en-US" sz="4000" u="sng" dirty="0">
                <a:solidFill>
                  <a:srgbClr val="FFFF00"/>
                </a:solidFill>
              </a:rPr>
              <a:t>worship</a:t>
            </a:r>
            <a:r>
              <a:rPr lang="en-US" sz="4000" dirty="0"/>
              <a:t>; paper</a:t>
            </a:r>
          </a:p>
        </p:txBody>
      </p:sp>
    </p:spTree>
    <p:extLst>
      <p:ext uri="{BB962C8B-B14F-4D97-AF65-F5344CB8AC3E}">
        <p14:creationId xmlns:p14="http://schemas.microsoft.com/office/powerpoint/2010/main" val="1027873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err="1"/>
              <a:t>Divrei</a:t>
            </a:r>
            <a:r>
              <a:rPr lang="en-US" sz="4000" baseline="30000" dirty="0"/>
              <a:t> </a:t>
            </a:r>
            <a:r>
              <a:rPr lang="en-US" sz="4000" baseline="30000" dirty="0" err="1"/>
              <a:t>Hayamim</a:t>
            </a:r>
            <a:r>
              <a:rPr lang="en-US" sz="4000" baseline="30000" dirty="0"/>
              <a:t> 1 Chron 25.1 TLV</a:t>
            </a:r>
            <a:r>
              <a:rPr lang="en-US" sz="4000" dirty="0"/>
              <a:t> Moreover, David and the commanders of the army, set apart for </a:t>
            </a:r>
            <a:r>
              <a:rPr lang="en-US" sz="4000" i="1" dirty="0" err="1"/>
              <a:t>avodah</a:t>
            </a:r>
            <a:r>
              <a:rPr lang="en-US" sz="4000" dirty="0"/>
              <a:t> the sons of Asaph, Heman, and Jeduthun who prophesied with lyres, harps and cymbals. </a:t>
            </a:r>
            <a:endParaRPr lang="he-IL" sz="4000" dirty="0"/>
          </a:p>
          <a:p>
            <a:pPr algn="l"/>
            <a:r>
              <a:rPr lang="en-US" sz="4000" dirty="0" err="1"/>
              <a:t>Avodah</a:t>
            </a:r>
            <a:r>
              <a:rPr lang="en-US" sz="4000" dirty="0"/>
              <a:t>?</a:t>
            </a:r>
            <a:endParaRPr lang="he-IL" sz="4000" dirty="0"/>
          </a:p>
        </p:txBody>
      </p:sp>
    </p:spTree>
    <p:extLst>
      <p:ext uri="{BB962C8B-B14F-4D97-AF65-F5344CB8AC3E}">
        <p14:creationId xmlns:p14="http://schemas.microsoft.com/office/powerpoint/2010/main" val="24215522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25000" dirty="0">
                <a:solidFill>
                  <a:srgbClr val="C00000"/>
                </a:solidFill>
              </a:rPr>
              <a:t>1</a:t>
            </a:r>
            <a:r>
              <a:rPr lang="en-US" sz="4000" dirty="0"/>
              <a:t>emissaries, some as </a:t>
            </a:r>
          </a:p>
          <a:p>
            <a:pPr algn="l"/>
            <a:r>
              <a:rPr lang="en-US" sz="4000" baseline="-25000" dirty="0">
                <a:solidFill>
                  <a:srgbClr val="C00000"/>
                </a:solidFill>
              </a:rPr>
              <a:t>2</a:t>
            </a:r>
            <a:r>
              <a:rPr lang="en-US" sz="4000" dirty="0"/>
              <a:t>prophets, some as </a:t>
            </a:r>
          </a:p>
          <a:p>
            <a:pPr algn="l"/>
            <a:r>
              <a:rPr lang="en-US" sz="4000" baseline="-25000" dirty="0">
                <a:solidFill>
                  <a:srgbClr val="C00000"/>
                </a:solidFill>
              </a:rPr>
              <a:t>3</a:t>
            </a:r>
            <a:r>
              <a:rPr lang="en-US" sz="4000" dirty="0"/>
              <a:t>proclaimers of the Good News, </a:t>
            </a:r>
            <a:r>
              <a:rPr lang="en-US" sz="4000" baseline="-25000" dirty="0">
                <a:solidFill>
                  <a:srgbClr val="C00000"/>
                </a:solidFill>
              </a:rPr>
              <a:t>4</a:t>
            </a:r>
            <a:r>
              <a:rPr lang="en-US" sz="4000" dirty="0"/>
              <a:t>and some as shepherds and </a:t>
            </a:r>
          </a:p>
          <a:p>
            <a:pPr algn="l"/>
            <a:r>
              <a:rPr lang="en-US" sz="4000" baseline="-25000" dirty="0">
                <a:solidFill>
                  <a:srgbClr val="C00000"/>
                </a:solidFill>
              </a:rPr>
              <a:t>5</a:t>
            </a:r>
            <a:r>
              <a:rPr lang="en-US" sz="4000" dirty="0"/>
              <a:t>teachers</a:t>
            </a:r>
          </a:p>
        </p:txBody>
      </p:sp>
    </p:spTree>
    <p:extLst>
      <p:ext uri="{BB962C8B-B14F-4D97-AF65-F5344CB8AC3E}">
        <p14:creationId xmlns:p14="http://schemas.microsoft.com/office/powerpoint/2010/main" val="13319149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E9366591-B848-63D4-55D0-D0B24A234FA6}"/>
              </a:ext>
            </a:extLst>
          </p:cNvPr>
          <p:cNvPicPr>
            <a:picLocks noChangeAspect="1"/>
          </p:cNvPicPr>
          <p:nvPr/>
        </p:nvPicPr>
        <p:blipFill>
          <a:blip r:embed="rId3"/>
          <a:stretch>
            <a:fillRect/>
          </a:stretch>
        </p:blipFill>
        <p:spPr>
          <a:xfrm>
            <a:off x="165600" y="514350"/>
            <a:ext cx="8978399" cy="4192120"/>
          </a:xfrm>
          <a:prstGeom prst="rect">
            <a:avLst/>
          </a:prstGeom>
        </p:spPr>
      </p:pic>
    </p:spTree>
    <p:extLst>
      <p:ext uri="{BB962C8B-B14F-4D97-AF65-F5344CB8AC3E}">
        <p14:creationId xmlns:p14="http://schemas.microsoft.com/office/powerpoint/2010/main" val="14908710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25000" dirty="0">
                <a:solidFill>
                  <a:srgbClr val="C00000"/>
                </a:solidFill>
              </a:rPr>
              <a:t>1</a:t>
            </a:r>
            <a:r>
              <a:rPr lang="en-US" sz="4000" dirty="0"/>
              <a:t>emissaries, some as </a:t>
            </a:r>
          </a:p>
          <a:p>
            <a:pPr algn="l"/>
            <a:r>
              <a:rPr lang="en-US" sz="4000" baseline="-25000" dirty="0">
                <a:solidFill>
                  <a:srgbClr val="C00000"/>
                </a:solidFill>
              </a:rPr>
              <a:t>2</a:t>
            </a:r>
            <a:r>
              <a:rPr lang="en-US" sz="4000" dirty="0"/>
              <a:t>prophets, some as </a:t>
            </a:r>
          </a:p>
          <a:p>
            <a:pPr algn="l"/>
            <a:r>
              <a:rPr lang="en-US" sz="4000" baseline="-25000" dirty="0">
                <a:solidFill>
                  <a:srgbClr val="C00000"/>
                </a:solidFill>
              </a:rPr>
              <a:t>3</a:t>
            </a:r>
            <a:r>
              <a:rPr lang="en-US" sz="4000" dirty="0"/>
              <a:t>proclaimers of the Good News, </a:t>
            </a:r>
            <a:r>
              <a:rPr lang="en-US" sz="4000" baseline="-25000" dirty="0">
                <a:solidFill>
                  <a:srgbClr val="C00000"/>
                </a:solidFill>
              </a:rPr>
              <a:t>4</a:t>
            </a:r>
            <a:r>
              <a:rPr lang="en-US" sz="4000" dirty="0"/>
              <a:t>and some as shepherds and </a:t>
            </a:r>
          </a:p>
          <a:p>
            <a:pPr algn="l"/>
            <a:r>
              <a:rPr lang="en-US" sz="4000" baseline="-25000" dirty="0">
                <a:solidFill>
                  <a:srgbClr val="C00000"/>
                </a:solidFill>
              </a:rPr>
              <a:t>5</a:t>
            </a:r>
            <a:r>
              <a:rPr lang="en-US" sz="4000" dirty="0"/>
              <a:t>teachers</a:t>
            </a:r>
          </a:p>
        </p:txBody>
      </p:sp>
    </p:spTree>
    <p:extLst>
      <p:ext uri="{BB962C8B-B14F-4D97-AF65-F5344CB8AC3E}">
        <p14:creationId xmlns:p14="http://schemas.microsoft.com/office/powerpoint/2010/main" val="16014349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These five types will get it done!</a:t>
            </a:r>
          </a:p>
        </p:txBody>
      </p:sp>
    </p:spTree>
    <p:extLst>
      <p:ext uri="{BB962C8B-B14F-4D97-AF65-F5344CB8AC3E}">
        <p14:creationId xmlns:p14="http://schemas.microsoft.com/office/powerpoint/2010/main" val="13699572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These five types will get it done!</a:t>
            </a:r>
          </a:p>
          <a:p>
            <a:pPr algn="l"/>
            <a:r>
              <a:rPr lang="en-US" sz="4000" dirty="0"/>
              <a:t>Not at all.</a:t>
            </a:r>
          </a:p>
          <a:p>
            <a:pPr algn="l"/>
            <a:r>
              <a:rPr lang="en-US" sz="4000" dirty="0"/>
              <a:t>These five types will make us ALL into mensches, fruitful.   </a:t>
            </a:r>
          </a:p>
        </p:txBody>
      </p:sp>
    </p:spTree>
    <p:extLst>
      <p:ext uri="{BB962C8B-B14F-4D97-AF65-F5344CB8AC3E}">
        <p14:creationId xmlns:p14="http://schemas.microsoft.com/office/powerpoint/2010/main" val="10844012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A1D9DC0F-1655-10C4-2156-3DF1CA5785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3943405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DC1C4D29-F97A-262D-351D-09FC11C399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1433B0AB-5DB2-685A-6BF1-C132D4C22307}"/>
              </a:ext>
            </a:extLst>
          </p:cNvPr>
          <p:cNvSpPr txBox="1"/>
          <p:nvPr/>
        </p:nvSpPr>
        <p:spPr>
          <a:xfrm>
            <a:off x="228601" y="438150"/>
            <a:ext cx="8534400" cy="4462760"/>
          </a:xfrm>
          <a:prstGeom prst="rect">
            <a:avLst/>
          </a:prstGeom>
          <a:noFill/>
        </p:spPr>
        <p:txBody>
          <a:bodyPr wrap="square" rtlCol="0">
            <a:spAutoFit/>
          </a:bodyPr>
          <a:lstStyle/>
          <a:p>
            <a:pPr algn="l"/>
            <a:r>
              <a:rPr lang="en-US" sz="4000" u="sng" dirty="0">
                <a:solidFill>
                  <a:srgbClr val="FFFF00"/>
                </a:solidFill>
              </a:rPr>
              <a:t>A Real Mensch (Yiddish: </a:t>
            </a:r>
            <a:r>
              <a:rPr lang="he-IL" sz="4400" b="1" u="sng" dirty="0">
                <a:solidFill>
                  <a:srgbClr val="FFFF00"/>
                </a:solidFill>
                <a:latin typeface="David" panose="020E0502060401010101" pitchFamily="34" charset="-79"/>
                <a:cs typeface="David" panose="020E0502060401010101" pitchFamily="34" charset="-79"/>
              </a:rPr>
              <a:t>מענטש</a:t>
            </a:r>
            <a:r>
              <a:rPr lang="en-US" sz="4000" dirty="0">
                <a:solidFill>
                  <a:srgbClr val="FFFF00"/>
                </a:solidFill>
              </a:rPr>
              <a:t>)</a:t>
            </a:r>
            <a:r>
              <a:rPr lang="en-US" sz="4000" dirty="0"/>
              <a:t>,</a:t>
            </a:r>
          </a:p>
          <a:p>
            <a:pPr marL="461963" indent="-461963" algn="l">
              <a:buFont typeface="+mj-lt"/>
              <a:buAutoNum type="arabicPeriod"/>
            </a:pPr>
            <a:r>
              <a:rPr lang="en-US" sz="4000" dirty="0"/>
              <a:t>Meaning of mature adulthood from parallel passages</a:t>
            </a:r>
          </a:p>
          <a:p>
            <a:pPr marL="461963" indent="-461963" algn="l">
              <a:buFont typeface="+mj-lt"/>
              <a:buAutoNum type="arabicPeriod"/>
            </a:pPr>
            <a:r>
              <a:rPr lang="en-US" sz="4000" u="sng" dirty="0">
                <a:solidFill>
                  <a:srgbClr val="FFFF00"/>
                </a:solidFill>
              </a:rPr>
              <a:t>Meaning of mature adulthood in this context</a:t>
            </a:r>
          </a:p>
          <a:p>
            <a:pPr marL="461963" indent="-461963" algn="l">
              <a:buFont typeface="+mj-lt"/>
              <a:buAutoNum type="arabicPeriod"/>
            </a:pPr>
            <a:r>
              <a:rPr lang="en-US" sz="4000" dirty="0"/>
              <a:t>How we get there. </a:t>
            </a:r>
          </a:p>
          <a:p>
            <a:pPr algn="l"/>
            <a:endParaRPr lang="en-US" dirty="0"/>
          </a:p>
        </p:txBody>
      </p:sp>
    </p:spTree>
    <p:extLst>
      <p:ext uri="{BB962C8B-B14F-4D97-AF65-F5344CB8AC3E}">
        <p14:creationId xmlns:p14="http://schemas.microsoft.com/office/powerpoint/2010/main" val="42778956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Eph 4.11-13 </a:t>
            </a:r>
            <a:r>
              <a:rPr lang="en-US" sz="4000" dirty="0"/>
              <a:t>He Himself gave some to be emissaries, some as prophets, some as proclaimers of the Good News, and some as shepherds and teachers— to equip the </a:t>
            </a:r>
            <a:r>
              <a:rPr lang="en-US" sz="4000" baseline="30000" dirty="0">
                <a:solidFill>
                  <a:srgbClr val="C00000"/>
                </a:solidFill>
              </a:rPr>
              <a:t>1</a:t>
            </a:r>
            <a:r>
              <a:rPr lang="en-US" sz="4000" dirty="0"/>
              <a:t>kedoshim, the holy people, for the </a:t>
            </a:r>
            <a:r>
              <a:rPr lang="en-US" sz="4000" baseline="30000" dirty="0">
                <a:solidFill>
                  <a:srgbClr val="C00000"/>
                </a:solidFill>
              </a:rPr>
              <a:t>2</a:t>
            </a:r>
            <a:r>
              <a:rPr lang="en-US" sz="4000" dirty="0"/>
              <a:t>work of service, </a:t>
            </a:r>
            <a:r>
              <a:rPr lang="en-US" sz="4000" baseline="30000" dirty="0">
                <a:solidFill>
                  <a:srgbClr val="C00000"/>
                </a:solidFill>
              </a:rPr>
              <a:t>3</a:t>
            </a:r>
            <a:r>
              <a:rPr lang="en-US" sz="4000" dirty="0"/>
              <a:t>for building up the body of Messiah. </a:t>
            </a:r>
          </a:p>
        </p:txBody>
      </p:sp>
    </p:spTree>
    <p:extLst>
      <p:ext uri="{BB962C8B-B14F-4D97-AF65-F5344CB8AC3E}">
        <p14:creationId xmlns:p14="http://schemas.microsoft.com/office/powerpoint/2010/main" val="4009800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A1D9DC0F-1655-10C4-2156-3DF1CA5785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40857515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4.11-13  </a:t>
            </a:r>
            <a:r>
              <a:rPr lang="en-US" sz="4000" dirty="0"/>
              <a:t>This will continue until we all </a:t>
            </a:r>
            <a:r>
              <a:rPr lang="en-US" sz="4000" baseline="30000" dirty="0">
                <a:solidFill>
                  <a:srgbClr val="C00000"/>
                </a:solidFill>
              </a:rPr>
              <a:t>4</a:t>
            </a:r>
            <a:r>
              <a:rPr lang="en-US" sz="4000" dirty="0"/>
              <a:t>come to the unity of the faith and of </a:t>
            </a:r>
            <a:r>
              <a:rPr lang="en-US" sz="4000" baseline="30000" dirty="0">
                <a:solidFill>
                  <a:srgbClr val="C00000"/>
                </a:solidFill>
              </a:rPr>
              <a:t>5</a:t>
            </a:r>
            <a:r>
              <a:rPr lang="en-US" sz="4000" dirty="0"/>
              <a:t>the knowledge of Ben-Elohim, the Son of G-d, </a:t>
            </a:r>
            <a:r>
              <a:rPr lang="en-US" sz="4000" u="sng" dirty="0">
                <a:solidFill>
                  <a:srgbClr val="FFFF00"/>
                </a:solidFill>
              </a:rPr>
              <a:t>to mature adulthood</a:t>
            </a:r>
            <a:r>
              <a:rPr lang="en-US" sz="4000" dirty="0"/>
              <a:t>, to the measure of the stature of Messiah’s fullness. </a:t>
            </a:r>
          </a:p>
        </p:txBody>
      </p:sp>
    </p:spTree>
    <p:extLst>
      <p:ext uri="{BB962C8B-B14F-4D97-AF65-F5344CB8AC3E}">
        <p14:creationId xmlns:p14="http://schemas.microsoft.com/office/powerpoint/2010/main" val="28973094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457200" indent="-457200">
              <a:buFont typeface="+mj-lt"/>
              <a:buAutoNum type="arabicPeriod"/>
            </a:pPr>
            <a:r>
              <a:rPr lang="en-US" sz="4000" dirty="0"/>
              <a:t>Do you KNOW Yeshua and drinking the water of LIFE?</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offering that water of life to anyone?</a:t>
            </a:r>
          </a:p>
        </p:txBody>
      </p:sp>
    </p:spTree>
    <p:extLst>
      <p:ext uri="{BB962C8B-B14F-4D97-AF65-F5344CB8AC3E}">
        <p14:creationId xmlns:p14="http://schemas.microsoft.com/office/powerpoint/2010/main" val="28105736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endParaRPr lang="en-US" sz="4000" dirty="0"/>
          </a:p>
          <a:p>
            <a:r>
              <a:rPr lang="en-US" sz="4000" dirty="0"/>
              <a:t>Prayer points for third hour</a:t>
            </a:r>
          </a:p>
        </p:txBody>
      </p:sp>
    </p:spTree>
    <p:extLst>
      <p:ext uri="{BB962C8B-B14F-4D97-AF65-F5344CB8AC3E}">
        <p14:creationId xmlns:p14="http://schemas.microsoft.com/office/powerpoint/2010/main" val="16705382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Summary of maturity menschy:</a:t>
            </a:r>
          </a:p>
          <a:p>
            <a:pPr marL="461963" indent="-461963" algn="l">
              <a:buFont typeface="+mj-lt"/>
              <a:buAutoNum type="arabicPeriod"/>
            </a:pPr>
            <a:r>
              <a:rPr lang="en-US" sz="4000" dirty="0"/>
              <a:t>Not self centered &amp; quarrelling </a:t>
            </a:r>
          </a:p>
          <a:p>
            <a:pPr marL="461963" indent="-461963" algn="l">
              <a:buFont typeface="+mj-lt"/>
              <a:buAutoNum type="arabicPeriod"/>
            </a:pPr>
            <a:r>
              <a:rPr lang="en-US" sz="4000" dirty="0"/>
              <a:t>Focus on love for others</a:t>
            </a:r>
          </a:p>
          <a:p>
            <a:pPr marL="461963" indent="-461963" algn="l">
              <a:buFont typeface="+mj-lt"/>
              <a:buAutoNum type="arabicPeriod"/>
            </a:pPr>
            <a:r>
              <a:rPr lang="en-US" sz="4000" dirty="0"/>
              <a:t>Not showy “spirituality” rather teaching, helpful.</a:t>
            </a:r>
          </a:p>
          <a:p>
            <a:pPr marL="461963" indent="-461963" algn="l">
              <a:buFont typeface="+mj-lt"/>
              <a:buAutoNum type="arabicPeriod"/>
            </a:pPr>
            <a:r>
              <a:rPr lang="en-US" sz="4000" dirty="0"/>
              <a:t>Forgive self &amp; others and reach for </a:t>
            </a:r>
            <a:r>
              <a:rPr lang="en-US" sz="4000" dirty="0" err="1"/>
              <a:t>Melekh</a:t>
            </a:r>
            <a:r>
              <a:rPr lang="en-US" sz="4000" dirty="0"/>
              <a:t> Messiah Yeshua</a:t>
            </a:r>
          </a:p>
        </p:txBody>
      </p:sp>
    </p:spTree>
    <p:extLst>
      <p:ext uri="{BB962C8B-B14F-4D97-AF65-F5344CB8AC3E}">
        <p14:creationId xmlns:p14="http://schemas.microsoft.com/office/powerpoint/2010/main" val="3234989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Summary of maturity menschy:</a:t>
            </a:r>
          </a:p>
          <a:p>
            <a:pPr marL="461963" indent="-461963" algn="l">
              <a:buFont typeface="+mj-lt"/>
              <a:buAutoNum type="arabicPeriod"/>
            </a:pPr>
            <a:r>
              <a:rPr lang="en-US" sz="4000" dirty="0" err="1"/>
              <a:t>Kedoshim</a:t>
            </a:r>
            <a:r>
              <a:rPr lang="en-US" sz="4000" dirty="0"/>
              <a:t>, the holy people,</a:t>
            </a:r>
          </a:p>
          <a:p>
            <a:pPr marL="461963" indent="-461963" algn="l">
              <a:buFont typeface="+mj-lt"/>
              <a:buAutoNum type="arabicPeriod"/>
            </a:pPr>
            <a:r>
              <a:rPr lang="en-US" sz="4000" dirty="0"/>
              <a:t>The work of service, </a:t>
            </a:r>
          </a:p>
          <a:p>
            <a:pPr marL="461963" indent="-461963" algn="l">
              <a:buFont typeface="+mj-lt"/>
              <a:buAutoNum type="arabicPeriod"/>
            </a:pPr>
            <a:r>
              <a:rPr lang="en-US" sz="4000" dirty="0"/>
              <a:t>Building up the body of Messiah.</a:t>
            </a:r>
          </a:p>
          <a:p>
            <a:pPr marL="461963" indent="-461963" algn="l">
              <a:buFont typeface="+mj-lt"/>
              <a:buAutoNum type="arabicPeriod"/>
            </a:pPr>
            <a:r>
              <a:rPr lang="en-US" sz="4000" dirty="0"/>
              <a:t>Unity of the faith and </a:t>
            </a:r>
          </a:p>
          <a:p>
            <a:pPr marL="461963" indent="-461963" algn="l">
              <a:buFont typeface="+mj-lt"/>
              <a:buAutoNum type="arabicPeriod"/>
            </a:pPr>
            <a:r>
              <a:rPr lang="en-US" sz="4000" dirty="0"/>
              <a:t>Knowledge of Ben-Elohim, the Son of G-d</a:t>
            </a:r>
          </a:p>
        </p:txBody>
      </p:sp>
    </p:spTree>
    <p:extLst>
      <p:ext uri="{BB962C8B-B14F-4D97-AF65-F5344CB8AC3E}">
        <p14:creationId xmlns:p14="http://schemas.microsoft.com/office/powerpoint/2010/main" val="12742603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marL="509588" indent="-509588" algn="l">
              <a:buFont typeface="+mj-lt"/>
              <a:buAutoNum type="arabicPeriod"/>
            </a:pPr>
            <a:r>
              <a:rPr lang="en-US" sz="4000" dirty="0"/>
              <a:t>Our menschiness as a cong.</a:t>
            </a:r>
          </a:p>
          <a:p>
            <a:pPr marL="509588" indent="-509588" algn="l">
              <a:buFont typeface="+mj-lt"/>
              <a:buAutoNum type="arabicPeriod"/>
            </a:pPr>
            <a:r>
              <a:rPr lang="en-US" sz="4000" dirty="0"/>
              <a:t>Our Purim Ingathering</a:t>
            </a:r>
          </a:p>
          <a:p>
            <a:pPr marL="509588" indent="-509588" algn="l">
              <a:buFont typeface="+mj-lt"/>
              <a:buAutoNum type="arabicPeriod"/>
            </a:pPr>
            <a:r>
              <a:rPr lang="en-US" sz="4000" dirty="0"/>
              <a:t>Israel’s Iron Swords Hamas War</a:t>
            </a:r>
          </a:p>
          <a:p>
            <a:pPr marL="762000" lvl="1" indent="-252413" algn="l">
              <a:buFont typeface="Arial" panose="020B0604020202020204" pitchFamily="34" charset="0"/>
              <a:buChar char="•"/>
            </a:pPr>
            <a:r>
              <a:rPr lang="en-US" sz="4000" dirty="0"/>
              <a:t>Military victory</a:t>
            </a:r>
          </a:p>
          <a:p>
            <a:pPr marL="762000" lvl="1" indent="-252413" algn="l">
              <a:buFont typeface="Arial" panose="020B0604020202020204" pitchFamily="34" charset="0"/>
              <a:buChar char="•"/>
            </a:pPr>
            <a:r>
              <a:rPr lang="en-US" sz="4000" dirty="0"/>
              <a:t>Spiritual transformation</a:t>
            </a:r>
          </a:p>
        </p:txBody>
      </p:sp>
    </p:spTree>
    <p:extLst>
      <p:ext uri="{BB962C8B-B14F-4D97-AF65-F5344CB8AC3E}">
        <p14:creationId xmlns:p14="http://schemas.microsoft.com/office/powerpoint/2010/main" val="4368786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spTree>
    <p:extLst>
      <p:ext uri="{BB962C8B-B14F-4D97-AF65-F5344CB8AC3E}">
        <p14:creationId xmlns:p14="http://schemas.microsoft.com/office/powerpoint/2010/main" val="2522760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u="sng" dirty="0">
                <a:solidFill>
                  <a:srgbClr val="FFFF00"/>
                </a:solidFill>
              </a:rPr>
              <a:t>Mensch (Yiddish:</a:t>
            </a:r>
            <a:r>
              <a:rPr lang="he-IL" sz="4000" b="1" u="sng" dirty="0">
                <a:solidFill>
                  <a:srgbClr val="FFFF00"/>
                </a:solidFill>
                <a:latin typeface="David" panose="020E0502060401010101" pitchFamily="34" charset="-79"/>
                <a:cs typeface="David" panose="020E0502060401010101" pitchFamily="34" charset="-79"/>
              </a:rPr>
              <a:t>מענטש</a:t>
            </a:r>
            <a:r>
              <a:rPr lang="he-IL" sz="4000" u="sng" dirty="0">
                <a:solidFill>
                  <a:srgbClr val="FFFF00"/>
                </a:solidFill>
              </a:rPr>
              <a:t> </a:t>
            </a:r>
            <a:r>
              <a:rPr lang="en-US" sz="4000" u="sng" dirty="0">
                <a:solidFill>
                  <a:srgbClr val="FFFF00"/>
                </a:solidFill>
              </a:rPr>
              <a:t> </a:t>
            </a:r>
            <a:r>
              <a:rPr lang="en-US" sz="4000" u="sng" dirty="0" err="1">
                <a:solidFill>
                  <a:srgbClr val="FFFF00"/>
                </a:solidFill>
              </a:rPr>
              <a:t>mentsh</a:t>
            </a:r>
            <a:r>
              <a:rPr lang="en-US" sz="4000" dirty="0">
                <a:solidFill>
                  <a:srgbClr val="FFFF00"/>
                </a:solidFill>
              </a:rPr>
              <a:t>)</a:t>
            </a:r>
            <a:r>
              <a:rPr lang="en-US" sz="4000" dirty="0"/>
              <a:t>, from Middle High German Mensch, means "a person of integrity and honor".  A particularly good person, a person with the qualities one would hope for in a friend or trusted colleague.</a:t>
            </a:r>
          </a:p>
          <a:p>
            <a:pPr algn="l"/>
            <a:endParaRPr lang="en-US" sz="4000" dirty="0"/>
          </a:p>
        </p:txBody>
      </p:sp>
    </p:spTree>
    <p:extLst>
      <p:ext uri="{BB962C8B-B14F-4D97-AF65-F5344CB8AC3E}">
        <p14:creationId xmlns:p14="http://schemas.microsoft.com/office/powerpoint/2010/main" val="1708709259"/>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219028</TotalTime>
  <Words>4923</Words>
  <Application>Microsoft Office PowerPoint</Application>
  <PresentationFormat>On-screen Show (16:9)</PresentationFormat>
  <Paragraphs>509</Paragraphs>
  <Slides>86</Slides>
  <Notes>86</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86</vt:i4>
      </vt:variant>
    </vt:vector>
  </HeadingPairs>
  <TitlesOfParts>
    <vt:vector size="93" baseType="lpstr">
      <vt:lpstr>__ETText_60823e</vt:lpstr>
      <vt:lpstr>Arial</vt:lpstr>
      <vt:lpstr>Arial Rounded MT Bold</vt:lpstr>
      <vt:lpstr>David</vt:lpstr>
      <vt:lpstr>Lato</vt:lpstr>
      <vt:lpstr>Wingdings</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5104</cp:revision>
  <dcterms:created xsi:type="dcterms:W3CDTF">2006-04-21T19:34:43Z</dcterms:created>
  <dcterms:modified xsi:type="dcterms:W3CDTF">2024-03-16T13:57:18Z</dcterms:modified>
</cp:coreProperties>
</file>