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9" r:id="rId2"/>
  </p:sldMasterIdLst>
  <p:notesMasterIdLst>
    <p:notesMasterId r:id="rId109"/>
  </p:notesMasterIdLst>
  <p:handoutMasterIdLst>
    <p:handoutMasterId r:id="rId110"/>
  </p:handoutMasterIdLst>
  <p:sldIdLst>
    <p:sldId id="2045" r:id="rId3"/>
    <p:sldId id="65785" r:id="rId4"/>
    <p:sldId id="65784" r:id="rId5"/>
    <p:sldId id="65873" r:id="rId6"/>
    <p:sldId id="65875" r:id="rId7"/>
    <p:sldId id="65753" r:id="rId8"/>
    <p:sldId id="65811" r:id="rId9"/>
    <p:sldId id="65821" r:id="rId10"/>
    <p:sldId id="65822" r:id="rId11"/>
    <p:sldId id="65781" r:id="rId12"/>
    <p:sldId id="65868" r:id="rId13"/>
    <p:sldId id="65823" r:id="rId14"/>
    <p:sldId id="65818" r:id="rId15"/>
    <p:sldId id="65816" r:id="rId16"/>
    <p:sldId id="65826" r:id="rId17"/>
    <p:sldId id="65819" r:id="rId18"/>
    <p:sldId id="65825" r:id="rId19"/>
    <p:sldId id="65813" r:id="rId20"/>
    <p:sldId id="65820" r:id="rId21"/>
    <p:sldId id="65812" r:id="rId22"/>
    <p:sldId id="65815" r:id="rId23"/>
    <p:sldId id="65861" r:id="rId24"/>
    <p:sldId id="65817" r:id="rId25"/>
    <p:sldId id="65802" r:id="rId26"/>
    <p:sldId id="65824" r:id="rId27"/>
    <p:sldId id="1759" r:id="rId28"/>
    <p:sldId id="65827" r:id="rId29"/>
    <p:sldId id="1765" r:id="rId30"/>
    <p:sldId id="1766" r:id="rId31"/>
    <p:sldId id="1746" r:id="rId32"/>
    <p:sldId id="1872" r:id="rId33"/>
    <p:sldId id="1758" r:id="rId34"/>
    <p:sldId id="1813" r:id="rId35"/>
    <p:sldId id="1814" r:id="rId36"/>
    <p:sldId id="1822" r:id="rId37"/>
    <p:sldId id="1823" r:id="rId38"/>
    <p:sldId id="1830" r:id="rId39"/>
    <p:sldId id="1767" r:id="rId40"/>
    <p:sldId id="1787" r:id="rId41"/>
    <p:sldId id="1786" r:id="rId42"/>
    <p:sldId id="1785" r:id="rId43"/>
    <p:sldId id="1768" r:id="rId44"/>
    <p:sldId id="1781" r:id="rId45"/>
    <p:sldId id="1784" r:id="rId46"/>
    <p:sldId id="1792" r:id="rId47"/>
    <p:sldId id="1771" r:id="rId48"/>
    <p:sldId id="1795" r:id="rId49"/>
    <p:sldId id="1796" r:id="rId50"/>
    <p:sldId id="1797" r:id="rId51"/>
    <p:sldId id="1798" r:id="rId52"/>
    <p:sldId id="1799" r:id="rId53"/>
    <p:sldId id="1800" r:id="rId54"/>
    <p:sldId id="1824" r:id="rId55"/>
    <p:sldId id="1816" r:id="rId56"/>
    <p:sldId id="65862" r:id="rId57"/>
    <p:sldId id="1848" r:id="rId58"/>
    <p:sldId id="1849" r:id="rId59"/>
    <p:sldId id="1850" r:id="rId60"/>
    <p:sldId id="1817" r:id="rId61"/>
    <p:sldId id="1831" r:id="rId62"/>
    <p:sldId id="1832" r:id="rId63"/>
    <p:sldId id="1839" r:id="rId64"/>
    <p:sldId id="1845" r:id="rId65"/>
    <p:sldId id="1846" r:id="rId66"/>
    <p:sldId id="1847" r:id="rId67"/>
    <p:sldId id="65830" r:id="rId68"/>
    <p:sldId id="65829" r:id="rId69"/>
    <p:sldId id="65863" r:id="rId70"/>
    <p:sldId id="65833" r:id="rId71"/>
    <p:sldId id="65864" r:id="rId72"/>
    <p:sldId id="65831" r:id="rId73"/>
    <p:sldId id="65836" r:id="rId74"/>
    <p:sldId id="65832" r:id="rId75"/>
    <p:sldId id="65796" r:id="rId76"/>
    <p:sldId id="65795" r:id="rId77"/>
    <p:sldId id="65869" r:id="rId78"/>
    <p:sldId id="65846" r:id="rId79"/>
    <p:sldId id="65848" r:id="rId80"/>
    <p:sldId id="65847" r:id="rId81"/>
    <p:sldId id="65838" r:id="rId82"/>
    <p:sldId id="65841" r:id="rId83"/>
    <p:sldId id="65837" r:id="rId84"/>
    <p:sldId id="65840" r:id="rId85"/>
    <p:sldId id="65876" r:id="rId86"/>
    <p:sldId id="65842" r:id="rId87"/>
    <p:sldId id="65843" r:id="rId88"/>
    <p:sldId id="65834" r:id="rId89"/>
    <p:sldId id="65849" r:id="rId90"/>
    <p:sldId id="65850" r:id="rId91"/>
    <p:sldId id="65835" r:id="rId92"/>
    <p:sldId id="65852" r:id="rId93"/>
    <p:sldId id="65844" r:id="rId94"/>
    <p:sldId id="65854" r:id="rId95"/>
    <p:sldId id="65851" r:id="rId96"/>
    <p:sldId id="65855" r:id="rId97"/>
    <p:sldId id="65856" r:id="rId98"/>
    <p:sldId id="65858" r:id="rId99"/>
    <p:sldId id="65857" r:id="rId100"/>
    <p:sldId id="65859" r:id="rId101"/>
    <p:sldId id="65860" r:id="rId102"/>
    <p:sldId id="65866" r:id="rId103"/>
    <p:sldId id="65865" r:id="rId104"/>
    <p:sldId id="65870" r:id="rId105"/>
    <p:sldId id="65871" r:id="rId106"/>
    <p:sldId id="65872" r:id="rId107"/>
    <p:sldId id="65867" r:id="rId10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7933" autoAdjust="0"/>
  </p:normalViewPr>
  <p:slideViewPr>
    <p:cSldViewPr>
      <p:cViewPr varScale="1">
        <p:scale>
          <a:sx n="101" d="100"/>
          <a:sy n="101" d="100"/>
        </p:scale>
        <p:origin x="126" y="59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5" d="100"/>
          <a:sy n="85" d="100"/>
        </p:scale>
        <p:origin x="19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jewishvirtuallibrary.org/president-john-adams-embraces-a-jewish-homeland-1819-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interest.com/explore/good-slogan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en.wikipedia.org/wiki/Islamis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studylight.org/commentaries/eng/wen/1-corinthians-13.html"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studylight.org/commentaries/eng/wen/1-corinthians-13.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studylight.org/commentaries/eng/wen/1-corinthians-13.html"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studylight.org/commentaries/eng/wen/1-corinthians-13.html"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For sale during our Hanukkah party.</a:t>
            </a:r>
          </a:p>
          <a:p>
            <a:r>
              <a:rPr lang="en-US" altLang="en-US" dirty="0"/>
              <a:t>Spiritual meaning of the eclipse?  That G-d loves math. Messiah is the Logos = calculations, sort of.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54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26071463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We’ll NEVER win the world if we are have divisions, mad at each other.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4105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3224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0670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6146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8121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219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0" dirty="0">
                <a:solidFill>
                  <a:srgbClr val="000000"/>
                </a:solidFill>
                <a:effectLst/>
              </a:rPr>
              <a:t>These were to be days of feasting &amp; celebration and sending presents of food to one another and giving gifts to the poor.</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449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576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75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85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All the biggest weapons are in the Department of Defense.   Formerly called the Dept of War.  Once people are offended, they are defensive.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434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16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39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https://members.alephbeta.org/playlist/mordechais-hidden-story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effectLst/>
              </a:rPr>
              <a:t>Rabbi David </a:t>
            </a:r>
            <a:r>
              <a:rPr lang="en-US" b="0" i="0" dirty="0" err="1">
                <a:effectLst/>
              </a:rPr>
              <a:t>Fohrman</a:t>
            </a:r>
            <a:r>
              <a:rPr lang="en-US" b="0" i="0" dirty="0">
                <a:effectLst/>
              </a:rPr>
              <a:t> points out the object pronoun HIM, the king commanded Haman, not that the king commanded the people.  Implying there was no royal decree for the people to bow to Haman.</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111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 </a:t>
            </a:r>
            <a:r>
              <a:rPr lang="en-US" b="0" i="0" dirty="0">
                <a:effectLst/>
              </a:rPr>
              <a:t>Rabbi David </a:t>
            </a:r>
            <a:r>
              <a:rPr lang="en-US" b="0" i="0" dirty="0" err="1">
                <a:effectLst/>
              </a:rPr>
              <a:t>Fohrman</a:t>
            </a:r>
            <a:r>
              <a:rPr lang="en-US" b="0" i="0" dirty="0">
                <a:effectLst/>
              </a:rPr>
              <a:t> suggests that the King told Haman it would be OK, since you are representing me, but NEVER made a royal decree.   Only the King should be bowed to, so bowing to Haman was really disloyal to the King.  And </a:t>
            </a:r>
            <a:r>
              <a:rPr lang="en-US" b="0" i="0" dirty="0" err="1">
                <a:effectLst/>
              </a:rPr>
              <a:t>Mordekhi’s</a:t>
            </a:r>
            <a:r>
              <a:rPr lang="en-US" b="0" i="0" dirty="0">
                <a:effectLst/>
              </a:rPr>
              <a:t> response was a bit like Joseph, who was being solicited to be disloyal to Potiphar. </a:t>
            </a:r>
          </a:p>
          <a:p>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0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230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https://members.alephbeta.org/playlist/mordechais-hidden-story</a:t>
            </a:r>
          </a:p>
          <a:p>
            <a:r>
              <a:rPr lang="en-US" altLang="en-US" dirty="0"/>
              <a:t>Lots of truth here about avoiding adulterous temptation</a:t>
            </a:r>
          </a:p>
          <a:p>
            <a:r>
              <a:rPr lang="en-US" altLang="en-US" dirty="0"/>
              <a:t>Apparently possibility that Haman’s expectation of everyone’s bowing to him was an exaggeration of the King’s word to him, not the King’s decree and was sort of taking royal privilege.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843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058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All the biggest weapons are in the Department of Defense.   Formerly called the Dept of War.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1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Haman felt violated.   Could be that Haman’s claim to obeisance, bowing down, was contrived or exaggerated from the king, nevertheless he perceived it as an insult.  Some of our perceptions of being insulted are from an erroneous view of ourselves, or the circumstances, nevertheless, once insulted…Haman’s defense or response was…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7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92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558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310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a:t>Brian Kaufman</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054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hlinkClick r:id="rId3"/>
              </a:rPr>
              <a:t>http://www.jewishvirtuallibrary.org/president-john-adams-embraces-a-jewish-homeland-1819-2</a:t>
            </a:r>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a:t>Letter from Pres. John Adams</a:t>
            </a:r>
          </a:p>
          <a:p>
            <a:r>
              <a:rPr lang="en-US" altLang="en-US" sz="1100" dirty="0"/>
              <a:t>http://www.jewishvirtuallibrary.org/president-john-adams-embraces-a-jewish-homeland-1819-2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Satanic</a:t>
            </a:r>
            <a:r>
              <a:rPr lang="en-US" altLang="en-US" baseline="0" dirty="0"/>
              <a:t> light pretends to be Divine light.</a:t>
            </a:r>
          </a:p>
          <a:p>
            <a:r>
              <a:rPr lang="en-US" altLang="en-US" baseline="0" dirty="0"/>
              <a:t>Humanistic righteousness pretends to be G-d’s righteousness.  </a:t>
            </a:r>
            <a:endParaRPr lang="en-US" altLang="en-US" dirty="0"/>
          </a:p>
          <a:p>
            <a:endParaRPr lang="en-US" altLang="en-US" dirty="0"/>
          </a:p>
          <a:p>
            <a:r>
              <a:rPr lang="en-US" altLang="en-US" dirty="0"/>
              <a:t>Purim time.  Lots of masquerades.</a:t>
            </a:r>
            <a:r>
              <a:rPr lang="en-US" altLang="en-US" baseline="0" dirty="0"/>
              <a:t>  </a:t>
            </a:r>
          </a:p>
          <a:p>
            <a:r>
              <a:rPr lang="en-US" altLang="en-US" dirty="0"/>
              <a:t>Lots of events where offense is construed falsely.</a:t>
            </a:r>
          </a:p>
          <a:p>
            <a:r>
              <a:rPr lang="en-US" altLang="en-US" dirty="0"/>
              <a:t>I’m going to comment on the headlines of the day.  Like our founding fathers, of them many preachers!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Makes anti-abortionists look like negativists.  Against choice.  Hurt and defensive people.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hlinkClick r:id="rId3"/>
              </a:rPr>
              <a:t>https://www.pinterest.com/explore/good-slogans/</a:t>
            </a:r>
            <a:endParaRPr lang="en-US" altLang="en-US" sz="1100" dirty="0"/>
          </a:p>
          <a:p>
            <a:r>
              <a:rPr lang="en-US" altLang="en-US" dirty="0"/>
              <a:t>Seems reasonable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662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Female body.</a:t>
            </a:r>
          </a:p>
          <a:p>
            <a:r>
              <a:rPr lang="en-US" altLang="en-US" dirty="0"/>
              <a:t>Really??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G-d chose the unborn.</a:t>
            </a:r>
          </a:p>
          <a:p>
            <a:r>
              <a:rPr lang="en-US" altLang="en-US" dirty="0"/>
              <a:t>Not really pro-choice.   Pro-abortion.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Perceived offense </a:t>
            </a:r>
            <a:r>
              <a:rPr lang="en-US" altLang="en-US" dirty="0">
                <a:sym typeface="Wingdings" panose="05000000000000000000" pitchFamily="2" charset="2"/>
              </a:rPr>
              <a:t> defense</a:t>
            </a:r>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“Protect transgender people”</a:t>
            </a:r>
            <a:endParaRPr lang="en-US" altLang="en-US" baseline="0" dirty="0"/>
          </a:p>
          <a:p>
            <a:r>
              <a:rPr lang="en-US" altLang="en-US" dirty="0"/>
              <a:t>Seems reasonable.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Hard to find a good illustration that wasn’t  obscene.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Headline makes for a policy bias.  Transgender rights?  Safety.  </a:t>
            </a:r>
          </a:p>
          <a:p>
            <a:r>
              <a:rPr lang="en-US" altLang="en-US" dirty="0"/>
              <a:t>Perceived offense </a:t>
            </a:r>
            <a:r>
              <a:rPr lang="en-US" altLang="en-US" dirty="0">
                <a:sym typeface="Wingdings" panose="05000000000000000000" pitchFamily="2" charset="2"/>
              </a:rPr>
              <a:t> defense</a:t>
            </a:r>
            <a:endParaRPr lang="en-US" altLang="en-US" dirty="0"/>
          </a:p>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http://www.weeklystandard.com/myths-of-the-intifada/article/2461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t>http://www.weeklystandard.com/myths-of-the-intifada/article/2461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http://www.weeklystandard.com/myths-of-the-intifada/article/2461</a:t>
            </a:r>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901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http://www.weeklystandard.com/myths-of-the-intifada/article/2461</a:t>
            </a:r>
          </a:p>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http://www.weeklystandard.com/myths-of-the-intifada/article/2461</a:t>
            </a:r>
          </a:p>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One more…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a:hlinkClick r:id="rId3"/>
              </a:rPr>
              <a:t>https://en.wikipedia.org/wiki/Islamism</a:t>
            </a:r>
            <a:endParaRPr lang="en-US" altLang="en-US" sz="1100" dirty="0"/>
          </a:p>
          <a:p>
            <a:r>
              <a:rPr lang="en-US" altLang="en-US" dirty="0"/>
              <a:t>Islamism is dangerous.  Islam is not, per se.  Can be poetic.  Sufi mystics.  Poem The </a:t>
            </a:r>
            <a:r>
              <a:rPr lang="en-US" altLang="en-US" dirty="0" err="1"/>
              <a:t>Rubaiyat</a:t>
            </a:r>
            <a:r>
              <a:rPr lang="en-US" altLang="en-US" dirty="0"/>
              <a:t>  By Omar Khayyam </a:t>
            </a:r>
          </a:p>
          <a:p>
            <a:r>
              <a:rPr lang="en-US" dirty="0"/>
              <a:t>A Jug of Wine, a Loaf of Bread--and Thou </a:t>
            </a:r>
            <a:br>
              <a:rPr lang="en-US" dirty="0"/>
            </a:br>
            <a:r>
              <a:rPr lang="en-US" dirty="0"/>
              <a:t>Beside me singing in the Wilderness-- </a:t>
            </a:r>
            <a:br>
              <a:rPr lang="en-US" dirty="0"/>
            </a:br>
            <a:r>
              <a:rPr lang="en-US" dirty="0"/>
              <a:t>Oh, Wilderness were Paradise </a:t>
            </a:r>
            <a:r>
              <a:rPr lang="en-US" dirty="0" err="1"/>
              <a:t>enow</a:t>
            </a:r>
            <a:r>
              <a:rPr lang="en-US" dirty="0"/>
              <a:t>!</a:t>
            </a:r>
          </a:p>
          <a:p>
            <a:endParaRPr lang="en-US" altLang="en-US" dirty="0"/>
          </a:p>
          <a:p>
            <a:r>
              <a:rPr lang="en-US" altLang="en-US" dirty="0"/>
              <a:t>Similar truth reversal though not headlines, private: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69999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End of life Satanic attack: accusations, condemnation.   Encourage resting in </a:t>
            </a:r>
            <a:r>
              <a:rPr lang="en-US" altLang="en-US" dirty="0" err="1"/>
              <a:t>Yeshua</a:t>
            </a:r>
            <a:r>
              <a:rPr lang="en-US" altLang="en-US" dirty="0"/>
              <a:t>, trusting in His Blood Atonement, mercy!!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 few hundred miles away is the nearest totality, so NOT an Or HaOlam event.  </a:t>
            </a:r>
          </a:p>
          <a:p>
            <a:endParaRPr lang="en-US" altLang="en-US" dirty="0"/>
          </a:p>
          <a:p>
            <a:r>
              <a:rPr lang="en-US" altLang="en-US" sz="1050" dirty="0"/>
              <a:t>https://www.theepochtimes.com/bright/total-eclipse-of-sun-to-cross-10-states-reach-32-million-americans-in-april-heres-what-to-know-5599837?src_src=Bright&amp;src_cmp=bright-2024-03-16&amp;est=AAAAAAAAAAAAAAAAcuomYBYAh9bH4LguuWhYArg0yEwDi4CakWZxJkVclaEQIH3YkA%3D%3D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765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Always a bit of mixture that seems to undermine clear thinking and differentiation.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82575" indent="-282575">
              <a:buAutoNum type="arabicPeriod"/>
            </a:pPr>
            <a:r>
              <a:rPr lang="en-US" altLang="en-US" dirty="0"/>
              <a:t>Consider someone</a:t>
            </a:r>
            <a:r>
              <a:rPr lang="en-US" altLang="en-US" baseline="0" dirty="0"/>
              <a:t> who irritates you.  Try to respect and learn from them.  Don’t cut people off.  Don’t reject </a:t>
            </a:r>
            <a:r>
              <a:rPr lang="en-US" altLang="en-US" u="sng" baseline="0" dirty="0"/>
              <a:t>people</a:t>
            </a:r>
            <a:r>
              <a:rPr lang="en-US" altLang="en-US" baseline="0" dirty="0"/>
              <a:t>!</a:t>
            </a:r>
          </a:p>
          <a:p>
            <a:pPr marL="282575" indent="-282575">
              <a:buAutoNum type="arabicPeriod"/>
            </a:pPr>
            <a:r>
              <a:rPr lang="en-US" altLang="en-US" dirty="0"/>
              <a:t>When you are doing right, and being corrected, don’t resent it.  Learn and do better!</a:t>
            </a:r>
            <a:endParaRPr lang="en-US" altLang="en-US" baseline="0" dirty="0"/>
          </a:p>
          <a:p>
            <a:pPr marL="457200" indent="-457200">
              <a:buAutoNum type="arabicPeriod"/>
            </a:pPr>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933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676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9321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https://www.wesleysheritage.org.uk/os/wp-content/uploads/2020/04/LNE_WCMM_LDWMM_1993_1619-Wesley-by-Westley.jpg</a:t>
            </a:r>
          </a:p>
          <a:p>
            <a:endParaRPr lang="en-US" alt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My first year as a believer, I got really confused and overwhelmed by the terminology of being filled with the Spirit, sanctified, sanctified wholly, baptized in the Spirit.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2000" dirty="0"/>
              <a:t>Decided to spend my lunch hours with John Wesley.   He really was my mentor in the faith.   </a:t>
            </a:r>
          </a:p>
          <a:p>
            <a:endParaRPr lang="en-US" altLang="en-US" sz="1050" dirty="0"/>
          </a:p>
        </p:txBody>
      </p:sp>
    </p:spTree>
    <p:extLst>
      <p:ext uri="{BB962C8B-B14F-4D97-AF65-F5344CB8AC3E}">
        <p14:creationId xmlns:p14="http://schemas.microsoft.com/office/powerpoint/2010/main" val="203412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https://www.theepochtimes.com/us/faa-issues-warning-for-air-travel-disruptions-during-total-solar-eclipse-on-april-8-post-5612468?src_src=News&amp;src_cmp=breaking-2024-03-22-2&amp;est=AAAAAAAAAAAAAAAAcuomYBYAh9bH4LguuWhYArg0yEwDi4CakWZxJkVclaEQIH3YkA%3D%3D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3323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8135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https://www.studylight.org/commentaries/eng/wen/1-corinthians-13.html</a:t>
            </a:r>
          </a:p>
          <a:p>
            <a:r>
              <a:rPr lang="en-US" altLang="en-US" dirty="0"/>
              <a:t>MOST positive construction of people’s words.</a:t>
            </a:r>
            <a:br>
              <a:rPr lang="en-US" altLang="en-US" dirty="0"/>
            </a:br>
            <a:r>
              <a:rPr lang="en-US" altLang="en-US" dirty="0"/>
              <a:t>=</a:t>
            </a:r>
          </a:p>
          <a:p>
            <a:r>
              <a:rPr lang="en-US" altLang="en-US" dirty="0"/>
              <a:t>“You are naïve to follow that.”   Maybe, but so is scripture.   Think the best of people.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095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https://www.studylight.org/commentaries/eng/wen/1-corinthians-13.html</a:t>
            </a:r>
            <a:endParaRPr lang="en-US" altLang="en-US" sz="1050" dirty="0"/>
          </a:p>
          <a:p>
            <a:endParaRPr lang="en-US" altLang="en-US" sz="1050" dirty="0"/>
          </a:p>
          <a:p>
            <a:r>
              <a:rPr lang="en-US" altLang="en-US" dirty="0"/>
              <a:t>Love delights to believe the BEST of people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21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https://www.studylight.org/commentaries/eng/wen/1-corinthians-13.html</a:t>
            </a:r>
            <a:endParaRPr lang="en-US" altLang="en-US" sz="1050" dirty="0"/>
          </a:p>
          <a:p>
            <a:endParaRPr lang="en-US" altLang="en-US" sz="1050" dirty="0"/>
          </a:p>
          <a:p>
            <a:r>
              <a:rPr lang="en-US" altLang="en-US" sz="2400" dirty="0"/>
              <a:t>I would like to offer something novel that will address evil speaking.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81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88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Originally Jan Rosenberg, NJ </a:t>
            </a:r>
            <a:r>
              <a:rPr lang="en-US" altLang="en-US" dirty="0" err="1"/>
              <a:t>Mes</a:t>
            </a:r>
            <a:r>
              <a:rPr lang="en-US" altLang="en-US" dirty="0"/>
              <a:t> Rabbi, idea.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152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hlinkClick r:id="rId3"/>
              </a:rPr>
              <a:t>https://www.studylight.org/commentaries/eng/wen/1-corinthians-13.html</a:t>
            </a:r>
            <a:endParaRPr lang="en-US" altLang="en-US" sz="1050"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447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Easier to say, “Wow.   Awful.  Tell me more.”</a:t>
            </a:r>
          </a:p>
          <a:p>
            <a:r>
              <a:rPr lang="en-US" altLang="en-US" dirty="0"/>
              <a:t>Better: “How can we go to this individual and address this?”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1831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1206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16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https://www.theepochtimes.com/us/faa-issues-warning-for-air-travel-disruptions-during-total-solar-eclipse-on-april-8-post-5612468?src_src=News&amp;src_cmp=breaking-2024-03-22-2&amp;est=AAAAAAAAAAAAAAAAcuomYBYAh9bH4LguuWhYArg0yEwDi4CakWZxJkVclaEQIH3YkA%3D%3D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8002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https://www.studylight.org/commentaries/eng/wen/1-corinthians-13.html</a:t>
            </a:r>
          </a:p>
          <a:p>
            <a:r>
              <a:rPr lang="en-US" altLang="en-US" dirty="0"/>
              <a:t>What if I give the benefit of the doubt to a guilty party?   And I suffer wrong?   </a:t>
            </a:r>
          </a:p>
          <a:p>
            <a:r>
              <a:rPr lang="en-US" altLang="en-US" dirty="0"/>
              <a:t>So, love suffers long.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923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https://www.studylight.org/commentaries/eng/wen/1-corinthians-13.html</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7048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https://www.studylight.org/commentaries/eng/wen/1-corinthians-13.html</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7046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hlinkClick r:id="rId3"/>
              </a:rPr>
              <a:t>https://www.studylight.org/commentaries/eng/wen/1-corinthians-13.html</a:t>
            </a:r>
            <a:endParaRPr lang="en-US" alt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This was the approach to community, in small groups, that transformed British and world history.   Wesleyan awakening ended the slave trade in England.</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9157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5521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9251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30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Dan Gruber: The Church and the Jews p 28</a:t>
            </a:r>
          </a:p>
          <a:p>
            <a:r>
              <a:rPr lang="en-US" altLang="en-US" dirty="0"/>
              <a:t>You will NEVER hear from this pulpit a slander of the believers in the wider, Gentile body of Messiah.  We just don’t follow their error, and forgive their attitudes.</a:t>
            </a:r>
          </a:p>
        </p:txBody>
      </p:sp>
    </p:spTree>
    <p:extLst>
      <p:ext uri="{BB962C8B-B14F-4D97-AF65-F5344CB8AC3E}">
        <p14:creationId xmlns:p14="http://schemas.microsoft.com/office/powerpoint/2010/main" val="1089404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7628244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82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https://www.theepochtimes.com/us/faa-issues-warning-for-air-travel-disruptions-during-total-solar-eclipse-on-april-8-post-5612468?src_src=News&amp;src_cmp=breaking-2024-03-22-2&amp;est=AAAAAAAAAAAAAAAAcuomYBYAh9bH4LguuWhYArg0yEwDi4CakWZxJkVclaEQIH3YkA%3D%3D</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176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4025811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16036259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00" dirty="0"/>
              <a:t>https://www.studylight.org/commentaries/eng/wen/matthew-18.html</a:t>
            </a:r>
          </a:p>
          <a:p>
            <a:endParaRPr lang="en-US" altLang="en-US" dirty="0"/>
          </a:p>
          <a:p>
            <a:r>
              <a:rPr lang="en-US" altLang="en-US" dirty="0"/>
              <a:t>When people tell me, “I am offended.” </a:t>
            </a:r>
          </a:p>
          <a:p>
            <a:pPr marL="231775" indent="-231775">
              <a:buFont typeface="+mj-lt"/>
              <a:buAutoNum type="arabicPeriod"/>
            </a:pPr>
            <a:r>
              <a:rPr lang="en-US" altLang="en-US" dirty="0"/>
              <a:t>I’m nervous because they are hurt and upset, and I want everyone to like me.</a:t>
            </a:r>
          </a:p>
          <a:p>
            <a:pPr marL="231775" indent="-231775">
              <a:buFont typeface="+mj-lt"/>
              <a:buAutoNum type="arabicPeriod"/>
            </a:pPr>
            <a:r>
              <a:rPr lang="en-US" altLang="en-US" dirty="0"/>
              <a:t>I don’t think they are following these principles of gracious interaction.  </a:t>
            </a:r>
          </a:p>
          <a:p>
            <a:endParaRPr lang="en-US" altLang="en-US" dirty="0"/>
          </a:p>
        </p:txBody>
      </p:sp>
    </p:spTree>
    <p:extLst>
      <p:ext uri="{BB962C8B-B14F-4D97-AF65-F5344CB8AC3E}">
        <p14:creationId xmlns:p14="http://schemas.microsoft.com/office/powerpoint/2010/main" val="18422395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25709018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921896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1208148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38916891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25491385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3763516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Purim Ester 3.8 Good Construed as Evil</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March 11 2017  5777</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a:t>https://www.studylight.org/commentaries/eng/wen/matthew-18.html</a:t>
            </a:r>
          </a:p>
        </p:txBody>
      </p:sp>
    </p:spTree>
    <p:extLst>
      <p:ext uri="{BB962C8B-B14F-4D97-AF65-F5344CB8AC3E}">
        <p14:creationId xmlns:p14="http://schemas.microsoft.com/office/powerpoint/2010/main" val="363306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9366"/>
            <a:ext cx="7772400" cy="1102519"/>
          </a:xfrm>
        </p:spPr>
        <p:txBody>
          <a:bodyPr/>
          <a:lstStyle/>
          <a:p>
            <a:r>
              <a:rPr lang="en-US"/>
              <a:t>Click to edit Master title style</a:t>
            </a:r>
          </a:p>
        </p:txBody>
      </p:sp>
      <p:sp>
        <p:nvSpPr>
          <p:cNvPr id="3" name="Subtitle 2"/>
          <p:cNvSpPr>
            <a:spLocks noGrp="1"/>
          </p:cNvSpPr>
          <p:nvPr>
            <p:ph type="subTitle" idx="1"/>
          </p:nvPr>
        </p:nvSpPr>
        <p:spPr>
          <a:xfrm>
            <a:off x="1372472" y="2914650"/>
            <a:ext cx="6400801" cy="1314450"/>
          </a:xfrm>
        </p:spPr>
        <p:txBody>
          <a:bodyPr/>
          <a:lstStyle>
            <a:lvl1pPr marL="0" indent="0" algn="ctr">
              <a:buNone/>
              <a:defRPr/>
            </a:lvl1pPr>
            <a:lvl2pPr marL="417100" indent="0" algn="ctr">
              <a:buNone/>
              <a:defRPr/>
            </a:lvl2pPr>
            <a:lvl3pPr marL="834395" indent="0" algn="ctr">
              <a:buNone/>
              <a:defRPr/>
            </a:lvl3pPr>
            <a:lvl4pPr marL="1251466" indent="0" algn="ctr">
              <a:buNone/>
              <a:defRPr/>
            </a:lvl4pPr>
            <a:lvl5pPr marL="1668700" indent="0" algn="ctr">
              <a:buNone/>
              <a:defRPr/>
            </a:lvl5pPr>
            <a:lvl6pPr marL="2085662" indent="0" algn="ctr">
              <a:buNone/>
              <a:defRPr/>
            </a:lvl6pPr>
            <a:lvl7pPr marL="2502794" indent="0" algn="ctr">
              <a:buNone/>
              <a:defRPr/>
            </a:lvl7pPr>
            <a:lvl8pPr marL="2919963" indent="0" algn="ctr">
              <a:buNone/>
              <a:defRPr/>
            </a:lvl8pPr>
            <a:lvl9pPr marL="333715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373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7982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lvl1pPr>
            <a:lvl2pPr marL="417100" indent="0">
              <a:buNone/>
              <a:defRPr sz="1800"/>
            </a:lvl2pPr>
            <a:lvl3pPr marL="834395" indent="0">
              <a:buNone/>
              <a:defRPr sz="1600"/>
            </a:lvl3pPr>
            <a:lvl4pPr marL="1251466" indent="0">
              <a:buNone/>
              <a:defRPr sz="1400"/>
            </a:lvl4pPr>
            <a:lvl5pPr marL="1668700" indent="0">
              <a:buNone/>
              <a:defRPr sz="1400"/>
            </a:lvl5pPr>
            <a:lvl6pPr marL="2085662" indent="0">
              <a:buNone/>
              <a:defRPr sz="1400"/>
            </a:lvl6pPr>
            <a:lvl7pPr marL="2502794" indent="0">
              <a:buNone/>
              <a:defRPr sz="1400"/>
            </a:lvl7pPr>
            <a:lvl8pPr marL="2919963" indent="0">
              <a:buNone/>
              <a:defRPr sz="1400"/>
            </a:lvl8pPr>
            <a:lvl9pPr marL="333715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704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6301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36" y="1151335"/>
            <a:ext cx="4040188" cy="479822"/>
          </a:xfrm>
        </p:spPr>
        <p:txBody>
          <a:bodyPr anchor="b"/>
          <a:lstStyle>
            <a:lvl1pPr marL="0" indent="0">
              <a:buNone/>
              <a:defRPr sz="2400" b="1"/>
            </a:lvl1pPr>
            <a:lvl2pPr marL="417100" indent="0">
              <a:buNone/>
              <a:defRPr sz="2000" b="1"/>
            </a:lvl2pPr>
            <a:lvl3pPr marL="834395" indent="0">
              <a:buNone/>
              <a:defRPr sz="1800" b="1"/>
            </a:lvl3pPr>
            <a:lvl4pPr marL="1251466" indent="0">
              <a:buNone/>
              <a:defRPr sz="1600" b="1"/>
            </a:lvl4pPr>
            <a:lvl5pPr marL="1668700" indent="0">
              <a:buNone/>
              <a:defRPr sz="1600" b="1"/>
            </a:lvl5pPr>
            <a:lvl6pPr marL="2085662" indent="0">
              <a:buNone/>
              <a:defRPr sz="1600" b="1"/>
            </a:lvl6pPr>
            <a:lvl7pPr marL="2502794" indent="0">
              <a:buNone/>
              <a:defRPr sz="1600" b="1"/>
            </a:lvl7pPr>
            <a:lvl8pPr marL="2919963" indent="0">
              <a:buNone/>
              <a:defRPr sz="1600" b="1"/>
            </a:lvl8pPr>
            <a:lvl9pPr marL="33371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36"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174" y="1151335"/>
            <a:ext cx="4041775" cy="479822"/>
          </a:xfrm>
        </p:spPr>
        <p:txBody>
          <a:bodyPr anchor="b"/>
          <a:lstStyle>
            <a:lvl1pPr marL="0" indent="0">
              <a:buNone/>
              <a:defRPr sz="2400" b="1"/>
            </a:lvl1pPr>
            <a:lvl2pPr marL="417100" indent="0">
              <a:buNone/>
              <a:defRPr sz="2000" b="1"/>
            </a:lvl2pPr>
            <a:lvl3pPr marL="834395" indent="0">
              <a:buNone/>
              <a:defRPr sz="1800" b="1"/>
            </a:lvl3pPr>
            <a:lvl4pPr marL="1251466" indent="0">
              <a:buNone/>
              <a:defRPr sz="1600" b="1"/>
            </a:lvl4pPr>
            <a:lvl5pPr marL="1668700" indent="0">
              <a:buNone/>
              <a:defRPr sz="1600" b="1"/>
            </a:lvl5pPr>
            <a:lvl6pPr marL="2085662" indent="0">
              <a:buNone/>
              <a:defRPr sz="1600" b="1"/>
            </a:lvl6pPr>
            <a:lvl7pPr marL="2502794" indent="0">
              <a:buNone/>
              <a:defRPr sz="1600" b="1"/>
            </a:lvl7pPr>
            <a:lvl8pPr marL="2919963" indent="0">
              <a:buNone/>
              <a:defRPr sz="1600" b="1"/>
            </a:lvl8pPr>
            <a:lvl9pPr marL="3337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17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156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62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6352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09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174" y="2063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8092" y="1076328"/>
            <a:ext cx="3008313" cy="3518297"/>
          </a:xfrm>
        </p:spPr>
        <p:txBody>
          <a:bodyPr/>
          <a:lstStyle>
            <a:lvl1pPr marL="0" indent="0">
              <a:buNone/>
              <a:defRPr sz="1400"/>
            </a:lvl1pPr>
            <a:lvl2pPr marL="417100" indent="0">
              <a:buNone/>
              <a:defRPr sz="1200"/>
            </a:lvl2pPr>
            <a:lvl3pPr marL="834395" indent="0">
              <a:buNone/>
              <a:defRPr sz="1000"/>
            </a:lvl3pPr>
            <a:lvl4pPr marL="1251466" indent="0">
              <a:buNone/>
              <a:defRPr sz="900"/>
            </a:lvl4pPr>
            <a:lvl5pPr marL="1668700" indent="0">
              <a:buNone/>
              <a:defRPr sz="900"/>
            </a:lvl5pPr>
            <a:lvl6pPr marL="2085662" indent="0">
              <a:buNone/>
              <a:defRPr sz="900"/>
            </a:lvl6pPr>
            <a:lvl7pPr marL="2502794" indent="0">
              <a:buNone/>
              <a:defRPr sz="900"/>
            </a:lvl7pPr>
            <a:lvl8pPr marL="2919963" indent="0">
              <a:buNone/>
              <a:defRPr sz="900"/>
            </a:lvl8pPr>
            <a:lvl9pPr marL="33371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65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0"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300" y="459581"/>
            <a:ext cx="5486400" cy="3086100"/>
          </a:xfrm>
        </p:spPr>
        <p:txBody>
          <a:bodyPr/>
          <a:lstStyle>
            <a:lvl1pPr marL="0" indent="0">
              <a:buNone/>
              <a:defRPr sz="3200"/>
            </a:lvl1pPr>
            <a:lvl2pPr marL="417100" indent="0">
              <a:buNone/>
              <a:defRPr sz="2800"/>
            </a:lvl2pPr>
            <a:lvl3pPr marL="834395" indent="0">
              <a:buNone/>
              <a:defRPr sz="2400"/>
            </a:lvl3pPr>
            <a:lvl4pPr marL="1251466" indent="0">
              <a:buNone/>
              <a:defRPr sz="2000"/>
            </a:lvl4pPr>
            <a:lvl5pPr marL="1668700" indent="0">
              <a:buNone/>
              <a:defRPr sz="2000"/>
            </a:lvl5pPr>
            <a:lvl6pPr marL="2085662" indent="0">
              <a:buNone/>
              <a:defRPr sz="2000"/>
            </a:lvl6pPr>
            <a:lvl7pPr marL="2502794" indent="0">
              <a:buNone/>
              <a:defRPr sz="2000"/>
            </a:lvl7pPr>
            <a:lvl8pPr marL="2919963" indent="0">
              <a:buNone/>
              <a:defRPr sz="2000"/>
            </a:lvl8pPr>
            <a:lvl9pPr marL="3337154" indent="0">
              <a:buNone/>
              <a:defRPr sz="2000"/>
            </a:lvl9pPr>
          </a:lstStyle>
          <a:p>
            <a:endParaRPr lang="en-US"/>
          </a:p>
        </p:txBody>
      </p:sp>
      <p:sp>
        <p:nvSpPr>
          <p:cNvPr id="4" name="Text Placeholder 3"/>
          <p:cNvSpPr>
            <a:spLocks noGrp="1"/>
          </p:cNvSpPr>
          <p:nvPr>
            <p:ph type="body" sz="half" idx="2"/>
          </p:nvPr>
        </p:nvSpPr>
        <p:spPr>
          <a:xfrm>
            <a:off x="1792300" y="4027036"/>
            <a:ext cx="5486400" cy="603647"/>
          </a:xfrm>
        </p:spPr>
        <p:txBody>
          <a:bodyPr/>
          <a:lstStyle>
            <a:lvl1pPr marL="0" indent="0">
              <a:buNone/>
              <a:defRPr sz="1400"/>
            </a:lvl1pPr>
            <a:lvl2pPr marL="417100" indent="0">
              <a:buNone/>
              <a:defRPr sz="1200"/>
            </a:lvl2pPr>
            <a:lvl3pPr marL="834395" indent="0">
              <a:buNone/>
              <a:defRPr sz="1000"/>
            </a:lvl3pPr>
            <a:lvl4pPr marL="1251466" indent="0">
              <a:buNone/>
              <a:defRPr sz="900"/>
            </a:lvl4pPr>
            <a:lvl5pPr marL="1668700" indent="0">
              <a:buNone/>
              <a:defRPr sz="900"/>
            </a:lvl5pPr>
            <a:lvl6pPr marL="2085662" indent="0">
              <a:buNone/>
              <a:defRPr sz="900"/>
            </a:lvl6pPr>
            <a:lvl7pPr marL="2502794" indent="0">
              <a:buNone/>
              <a:defRPr sz="900"/>
            </a:lvl7pPr>
            <a:lvl8pPr marL="2919963" indent="0">
              <a:buNone/>
              <a:defRPr sz="900"/>
            </a:lvl8pPr>
            <a:lvl9pPr marL="33371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3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9795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26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473" tIns="41698" rIns="83473" bIns="4169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473" tIns="41698" rIns="83473" bIns="416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473" tIns="41698" rIns="83473" bIns="41698"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3"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473" tIns="41698" rIns="83473" bIns="41698"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473" tIns="41698" rIns="83473" bIns="41698"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7485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17100" algn="ctr" rtl="0" fontAlgn="base">
        <a:spcBef>
          <a:spcPct val="0"/>
        </a:spcBef>
        <a:spcAft>
          <a:spcPct val="0"/>
        </a:spcAft>
        <a:defRPr sz="4400">
          <a:solidFill>
            <a:schemeClr val="tx2"/>
          </a:solidFill>
          <a:latin typeface="Arial" charset="0"/>
          <a:cs typeface="Arial" charset="0"/>
        </a:defRPr>
      </a:lvl6pPr>
      <a:lvl7pPr marL="834395" algn="ctr" rtl="0" fontAlgn="base">
        <a:spcBef>
          <a:spcPct val="0"/>
        </a:spcBef>
        <a:spcAft>
          <a:spcPct val="0"/>
        </a:spcAft>
        <a:defRPr sz="4400">
          <a:solidFill>
            <a:schemeClr val="tx2"/>
          </a:solidFill>
          <a:latin typeface="Arial" charset="0"/>
          <a:cs typeface="Arial" charset="0"/>
        </a:defRPr>
      </a:lvl7pPr>
      <a:lvl8pPr marL="1251466" algn="ctr" rtl="0" fontAlgn="base">
        <a:spcBef>
          <a:spcPct val="0"/>
        </a:spcBef>
        <a:spcAft>
          <a:spcPct val="0"/>
        </a:spcAft>
        <a:defRPr sz="4400">
          <a:solidFill>
            <a:schemeClr val="tx2"/>
          </a:solidFill>
          <a:latin typeface="Arial" charset="0"/>
          <a:cs typeface="Arial" charset="0"/>
        </a:defRPr>
      </a:lvl8pPr>
      <a:lvl9pPr marL="1668700" algn="ctr" rtl="0" fontAlgn="base">
        <a:spcBef>
          <a:spcPct val="0"/>
        </a:spcBef>
        <a:spcAft>
          <a:spcPct val="0"/>
        </a:spcAft>
        <a:defRPr sz="4400">
          <a:solidFill>
            <a:schemeClr val="tx2"/>
          </a:solidFill>
          <a:latin typeface="Arial" charset="0"/>
          <a:cs typeface="Arial" charset="0"/>
        </a:defRPr>
      </a:lvl9pPr>
    </p:titleStyle>
    <p:bodyStyle>
      <a:lvl1pPr marL="312769" indent="-312769" algn="l" rtl="0" fontAlgn="base">
        <a:spcBef>
          <a:spcPct val="20000"/>
        </a:spcBef>
        <a:spcAft>
          <a:spcPct val="0"/>
        </a:spcAft>
        <a:buChar char="•"/>
        <a:defRPr sz="4000">
          <a:solidFill>
            <a:schemeClr val="bg1"/>
          </a:solidFill>
          <a:latin typeface="+mn-lt"/>
          <a:ea typeface="+mn-ea"/>
          <a:cs typeface="+mn-cs"/>
        </a:defRPr>
      </a:lvl1pPr>
      <a:lvl2pPr marL="677979" indent="-260761" algn="l" rtl="0" fontAlgn="base">
        <a:spcBef>
          <a:spcPct val="20000"/>
        </a:spcBef>
        <a:spcAft>
          <a:spcPct val="0"/>
        </a:spcAft>
        <a:buChar char="–"/>
        <a:defRPr sz="4000">
          <a:solidFill>
            <a:schemeClr val="bg1"/>
          </a:solidFill>
          <a:latin typeface="+mn-lt"/>
        </a:defRPr>
      </a:lvl2pPr>
      <a:lvl3pPr marL="1042838" indent="-208487" algn="l" rtl="0" fontAlgn="base">
        <a:spcBef>
          <a:spcPct val="20000"/>
        </a:spcBef>
        <a:spcAft>
          <a:spcPct val="0"/>
        </a:spcAft>
        <a:buChar char="•"/>
        <a:defRPr sz="2400">
          <a:solidFill>
            <a:schemeClr val="tx1"/>
          </a:solidFill>
          <a:latin typeface="+mj-lt"/>
          <a:cs typeface="+mj-cs"/>
        </a:defRPr>
      </a:lvl3pPr>
      <a:lvl4pPr marL="1460097" indent="-208487" algn="l" rtl="0" fontAlgn="base">
        <a:spcBef>
          <a:spcPct val="20000"/>
        </a:spcBef>
        <a:spcAft>
          <a:spcPct val="0"/>
        </a:spcAft>
        <a:buChar char="–"/>
        <a:defRPr sz="2000">
          <a:solidFill>
            <a:schemeClr val="tx1"/>
          </a:solidFill>
          <a:latin typeface="+mj-lt"/>
          <a:cs typeface="+mj-cs"/>
        </a:defRPr>
      </a:lvl4pPr>
      <a:lvl5pPr marL="1877199" indent="-208487" algn="l" rtl="0" fontAlgn="base">
        <a:spcBef>
          <a:spcPct val="20000"/>
        </a:spcBef>
        <a:spcAft>
          <a:spcPct val="0"/>
        </a:spcAft>
        <a:buChar char="»"/>
        <a:defRPr sz="2000">
          <a:solidFill>
            <a:schemeClr val="tx1"/>
          </a:solidFill>
          <a:latin typeface="+mj-lt"/>
          <a:cs typeface="+mj-cs"/>
        </a:defRPr>
      </a:lvl5pPr>
      <a:lvl6pPr marL="2294157" indent="-208487" algn="l" rtl="0" fontAlgn="base">
        <a:spcBef>
          <a:spcPct val="20000"/>
        </a:spcBef>
        <a:spcAft>
          <a:spcPct val="0"/>
        </a:spcAft>
        <a:buChar char="»"/>
        <a:defRPr sz="2000">
          <a:solidFill>
            <a:schemeClr val="tx1"/>
          </a:solidFill>
          <a:latin typeface="+mj-lt"/>
          <a:cs typeface="+mj-cs"/>
        </a:defRPr>
      </a:lvl6pPr>
      <a:lvl7pPr marL="2711416" indent="-208487" algn="l" rtl="0" fontAlgn="base">
        <a:spcBef>
          <a:spcPct val="20000"/>
        </a:spcBef>
        <a:spcAft>
          <a:spcPct val="0"/>
        </a:spcAft>
        <a:buChar char="»"/>
        <a:defRPr sz="2000">
          <a:solidFill>
            <a:schemeClr val="tx1"/>
          </a:solidFill>
          <a:latin typeface="+mj-lt"/>
          <a:cs typeface="+mj-cs"/>
        </a:defRPr>
      </a:lvl7pPr>
      <a:lvl8pPr marL="3128568" indent="-208487" algn="l" rtl="0" fontAlgn="base">
        <a:spcBef>
          <a:spcPct val="20000"/>
        </a:spcBef>
        <a:spcAft>
          <a:spcPct val="0"/>
        </a:spcAft>
        <a:buChar char="»"/>
        <a:defRPr sz="2000">
          <a:solidFill>
            <a:schemeClr val="tx1"/>
          </a:solidFill>
          <a:latin typeface="+mj-lt"/>
          <a:cs typeface="+mj-cs"/>
        </a:defRPr>
      </a:lvl8pPr>
      <a:lvl9pPr marL="3545769" indent="-208487"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34395" rtl="0" eaLnBrk="1" latinLnBrk="0" hangingPunct="1">
        <a:defRPr sz="1800" kern="1200">
          <a:solidFill>
            <a:schemeClr val="tx1"/>
          </a:solidFill>
          <a:latin typeface="+mn-lt"/>
          <a:ea typeface="+mn-ea"/>
          <a:cs typeface="+mn-cs"/>
        </a:defRPr>
      </a:lvl1pPr>
      <a:lvl2pPr marL="417100" algn="l" defTabSz="834395" rtl="0" eaLnBrk="1" latinLnBrk="0" hangingPunct="1">
        <a:defRPr sz="1800" kern="1200">
          <a:solidFill>
            <a:schemeClr val="tx1"/>
          </a:solidFill>
          <a:latin typeface="+mn-lt"/>
          <a:ea typeface="+mn-ea"/>
          <a:cs typeface="+mn-cs"/>
        </a:defRPr>
      </a:lvl2pPr>
      <a:lvl3pPr marL="834395" algn="l" defTabSz="834395" rtl="0" eaLnBrk="1" latinLnBrk="0" hangingPunct="1">
        <a:defRPr sz="1800" kern="1200">
          <a:solidFill>
            <a:schemeClr val="tx1"/>
          </a:solidFill>
          <a:latin typeface="+mn-lt"/>
          <a:ea typeface="+mn-ea"/>
          <a:cs typeface="+mn-cs"/>
        </a:defRPr>
      </a:lvl3pPr>
      <a:lvl4pPr marL="1251466" algn="l" defTabSz="834395" rtl="0" eaLnBrk="1" latinLnBrk="0" hangingPunct="1">
        <a:defRPr sz="1800" kern="1200">
          <a:solidFill>
            <a:schemeClr val="tx1"/>
          </a:solidFill>
          <a:latin typeface="+mn-lt"/>
          <a:ea typeface="+mn-ea"/>
          <a:cs typeface="+mn-cs"/>
        </a:defRPr>
      </a:lvl4pPr>
      <a:lvl5pPr marL="1668700" algn="l" defTabSz="834395" rtl="0" eaLnBrk="1" latinLnBrk="0" hangingPunct="1">
        <a:defRPr sz="1800" kern="1200">
          <a:solidFill>
            <a:schemeClr val="tx1"/>
          </a:solidFill>
          <a:latin typeface="+mn-lt"/>
          <a:ea typeface="+mn-ea"/>
          <a:cs typeface="+mn-cs"/>
        </a:defRPr>
      </a:lvl5pPr>
      <a:lvl6pPr marL="2085662" algn="l" defTabSz="834395" rtl="0" eaLnBrk="1" latinLnBrk="0" hangingPunct="1">
        <a:defRPr sz="1800" kern="1200">
          <a:solidFill>
            <a:schemeClr val="tx1"/>
          </a:solidFill>
          <a:latin typeface="+mn-lt"/>
          <a:ea typeface="+mn-ea"/>
          <a:cs typeface="+mn-cs"/>
        </a:defRPr>
      </a:lvl6pPr>
      <a:lvl7pPr marL="2502794" algn="l" defTabSz="834395" rtl="0" eaLnBrk="1" latinLnBrk="0" hangingPunct="1">
        <a:defRPr sz="1800" kern="1200">
          <a:solidFill>
            <a:schemeClr val="tx1"/>
          </a:solidFill>
          <a:latin typeface="+mn-lt"/>
          <a:ea typeface="+mn-ea"/>
          <a:cs typeface="+mn-cs"/>
        </a:defRPr>
      </a:lvl7pPr>
      <a:lvl8pPr marL="2919963" algn="l" defTabSz="834395" rtl="0" eaLnBrk="1" latinLnBrk="0" hangingPunct="1">
        <a:defRPr sz="1800" kern="1200">
          <a:solidFill>
            <a:schemeClr val="tx1"/>
          </a:solidFill>
          <a:latin typeface="+mn-lt"/>
          <a:ea typeface="+mn-ea"/>
          <a:cs typeface="+mn-cs"/>
        </a:defRPr>
      </a:lvl8pPr>
      <a:lvl9pPr marL="3337154" algn="l" defTabSz="83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200400" cy="4800600"/>
          </a:xfrm>
        </p:spPr>
        <p:txBody>
          <a:bodyPr>
            <a:normAutofit/>
          </a:bodyPr>
          <a:lstStyle/>
          <a:p>
            <a:pPr algn="l"/>
            <a:r>
              <a:rPr lang="en-US" sz="4000" dirty="0"/>
              <a:t>Need welders’ filter shades 12, 13, and 14, but no lower. </a:t>
            </a:r>
          </a:p>
        </p:txBody>
      </p:sp>
      <p:pic>
        <p:nvPicPr>
          <p:cNvPr id="4" name="Picture 3">
            <a:extLst>
              <a:ext uri="{FF2B5EF4-FFF2-40B4-BE49-F238E27FC236}">
                <a16:creationId xmlns:a16="http://schemas.microsoft.com/office/drawing/2014/main" id="{CD572DDC-5425-22A0-89BA-CBF1A903EF17}"/>
              </a:ext>
            </a:extLst>
          </p:cNvPr>
          <p:cNvPicPr>
            <a:picLocks noChangeAspect="1"/>
          </p:cNvPicPr>
          <p:nvPr/>
        </p:nvPicPr>
        <p:blipFill rotWithShape="1">
          <a:blip r:embed="rId3"/>
          <a:srcRect l="9720" r="11446"/>
          <a:stretch/>
        </p:blipFill>
        <p:spPr>
          <a:xfrm>
            <a:off x="3429000" y="-95250"/>
            <a:ext cx="5715000" cy="5143500"/>
          </a:xfrm>
          <a:prstGeom prst="rect">
            <a:avLst/>
          </a:prstGeom>
        </p:spPr>
      </p:pic>
    </p:spTree>
    <p:extLst>
      <p:ext uri="{BB962C8B-B14F-4D97-AF65-F5344CB8AC3E}">
        <p14:creationId xmlns:p14="http://schemas.microsoft.com/office/powerpoint/2010/main" val="38784163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Let us earnestly pray, that this </a:t>
            </a:r>
            <a:r>
              <a:rPr lang="en-US" dirty="0" err="1"/>
              <a:t>dishonour</a:t>
            </a:r>
            <a:r>
              <a:rPr lang="en-US" dirty="0"/>
              <a:t> to the Messiah’s name may be wiped away, and that common humanity may not, with such solemn mockery, be destroyed in the name of the Lord! Luke 17:3.</a:t>
            </a:r>
          </a:p>
        </p:txBody>
      </p:sp>
    </p:spTree>
    <p:extLst>
      <p:ext uri="{BB962C8B-B14F-4D97-AF65-F5344CB8AC3E}">
        <p14:creationId xmlns:p14="http://schemas.microsoft.com/office/powerpoint/2010/main" val="19953949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Yn 17.22-23</a:t>
            </a:r>
            <a:r>
              <a:rPr lang="en-US" sz="4000" dirty="0"/>
              <a:t> The glory that You have given to Me I have given to them, that they may be one just as We are one — I in them and You in Me—that they may be perfected in unity, </a:t>
            </a:r>
            <a:r>
              <a:rPr lang="en-US" sz="4000" u="sng" dirty="0">
                <a:solidFill>
                  <a:srgbClr val="FFFF00"/>
                </a:solidFill>
              </a:rPr>
              <a:t>so that the world may know that You sent Me and loved them as You loved Me.</a:t>
            </a:r>
          </a:p>
        </p:txBody>
      </p:sp>
    </p:spTree>
    <p:extLst>
      <p:ext uri="{BB962C8B-B14F-4D97-AF65-F5344CB8AC3E}">
        <p14:creationId xmlns:p14="http://schemas.microsoft.com/office/powerpoint/2010/main" val="527317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681B3AF-92F4-3435-090C-6441001732D0}"/>
              </a:ext>
            </a:extLst>
          </p:cNvPr>
          <p:cNvPicPr>
            <a:picLocks noChangeAspect="1"/>
          </p:cNvPicPr>
          <p:nvPr/>
        </p:nvPicPr>
        <p:blipFill>
          <a:blip r:embed="rId3"/>
          <a:stretch>
            <a:fillRect/>
          </a:stretch>
        </p:blipFill>
        <p:spPr>
          <a:xfrm>
            <a:off x="0" y="316179"/>
            <a:ext cx="9144000" cy="4511141"/>
          </a:xfrm>
          <a:prstGeom prst="rect">
            <a:avLst/>
          </a:prstGeom>
        </p:spPr>
      </p:pic>
    </p:spTree>
    <p:extLst>
      <p:ext uri="{BB962C8B-B14F-4D97-AF65-F5344CB8AC3E}">
        <p14:creationId xmlns:p14="http://schemas.microsoft.com/office/powerpoint/2010/main" val="31565449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7933D-F11A-CC9E-DB0E-9B1D6F41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2976635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Summary of this message:</a:t>
            </a:r>
          </a:p>
          <a:p>
            <a:pPr algn="l"/>
            <a:r>
              <a:rPr lang="en-US" sz="4000" dirty="0"/>
              <a:t>Purim is about an event caused by Lashon </a:t>
            </a:r>
            <a:r>
              <a:rPr lang="en-US" sz="4000" dirty="0" err="1"/>
              <a:t>HaRa</a:t>
            </a:r>
            <a:r>
              <a:rPr lang="en-US" sz="4000" dirty="0"/>
              <a:t>, evil speaking.</a:t>
            </a:r>
          </a:p>
          <a:p>
            <a:pPr algn="l"/>
            <a:r>
              <a:rPr lang="en-US" sz="4000" dirty="0"/>
              <a:t>Purim Lashon </a:t>
            </a:r>
            <a:r>
              <a:rPr lang="en-US" sz="4000" dirty="0" err="1"/>
              <a:t>HaRa</a:t>
            </a:r>
            <a:endParaRPr lang="en-US" sz="4000" dirty="0"/>
          </a:p>
          <a:p>
            <a:pPr algn="l"/>
            <a:r>
              <a:rPr lang="en-US" sz="4000" dirty="0"/>
              <a:t>How we can avoid doing such.</a:t>
            </a:r>
          </a:p>
        </p:txBody>
      </p:sp>
    </p:spTree>
    <p:extLst>
      <p:ext uri="{BB962C8B-B14F-4D97-AF65-F5344CB8AC3E}">
        <p14:creationId xmlns:p14="http://schemas.microsoft.com/office/powerpoint/2010/main" val="27224138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dirty="0"/>
              <a:t>Evil originates from a perception of violation </a:t>
            </a:r>
            <a:r>
              <a:rPr lang="en-US" dirty="0">
                <a:sym typeface="Wingdings" panose="05000000000000000000" pitchFamily="2" charset="2"/>
              </a:rPr>
              <a:t> defense.</a:t>
            </a:r>
          </a:p>
          <a:p>
            <a:pPr algn="l"/>
            <a:r>
              <a:rPr lang="en-US" dirty="0"/>
              <a:t>2.Truly overcome evil with faith</a:t>
            </a:r>
          </a:p>
          <a:p>
            <a:pPr algn="l"/>
            <a:r>
              <a:rPr lang="en-US" dirty="0"/>
              <a:t>3. Address evil with Charity</a:t>
            </a:r>
          </a:p>
        </p:txBody>
      </p:sp>
    </p:spTree>
    <p:extLst>
      <p:ext uri="{BB962C8B-B14F-4D97-AF65-F5344CB8AC3E}">
        <p14:creationId xmlns:p14="http://schemas.microsoft.com/office/powerpoint/2010/main" val="4187552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1234962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681B3AF-92F4-3435-090C-6441001732D0}"/>
              </a:ext>
            </a:extLst>
          </p:cNvPr>
          <p:cNvPicPr>
            <a:picLocks noChangeAspect="1"/>
          </p:cNvPicPr>
          <p:nvPr/>
        </p:nvPicPr>
        <p:blipFill>
          <a:blip r:embed="rId3"/>
          <a:stretch>
            <a:fillRect/>
          </a:stretch>
        </p:blipFill>
        <p:spPr>
          <a:xfrm>
            <a:off x="0" y="316179"/>
            <a:ext cx="9144000" cy="4511141"/>
          </a:xfrm>
          <a:prstGeom prst="rect">
            <a:avLst/>
          </a:prstGeom>
        </p:spPr>
      </p:pic>
    </p:spTree>
    <p:extLst>
      <p:ext uri="{BB962C8B-B14F-4D97-AF65-F5344CB8AC3E}">
        <p14:creationId xmlns:p14="http://schemas.microsoft.com/office/powerpoint/2010/main" val="68988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7933D-F11A-CC9E-DB0E-9B1D6F41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47496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Summary of this message:</a:t>
            </a:r>
          </a:p>
          <a:p>
            <a:pPr algn="l"/>
            <a:r>
              <a:rPr lang="en-US" sz="4000" dirty="0"/>
              <a:t>Purim is about an event caused by Lashon </a:t>
            </a:r>
            <a:r>
              <a:rPr lang="en-US" sz="4000" dirty="0" err="1"/>
              <a:t>HaRa</a:t>
            </a:r>
            <a:r>
              <a:rPr lang="en-US" sz="4000" dirty="0"/>
              <a:t>, evil speaking.</a:t>
            </a:r>
          </a:p>
          <a:p>
            <a:pPr algn="l"/>
            <a:r>
              <a:rPr lang="en-US" sz="4000" dirty="0"/>
              <a:t>Purim Lashon </a:t>
            </a:r>
            <a:r>
              <a:rPr lang="en-US" sz="4000" dirty="0" err="1"/>
              <a:t>HaRa</a:t>
            </a:r>
            <a:endParaRPr lang="en-US" sz="4000" dirty="0"/>
          </a:p>
          <a:p>
            <a:pPr algn="l"/>
            <a:r>
              <a:rPr lang="en-US" sz="4000" dirty="0"/>
              <a:t>How we can avoid doing such.</a:t>
            </a:r>
          </a:p>
        </p:txBody>
      </p:sp>
    </p:spTree>
    <p:extLst>
      <p:ext uri="{BB962C8B-B14F-4D97-AF65-F5344CB8AC3E}">
        <p14:creationId xmlns:p14="http://schemas.microsoft.com/office/powerpoint/2010/main" val="166659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dirty="0"/>
              <a:t>Evil originates from a perception of violation </a:t>
            </a:r>
            <a:r>
              <a:rPr lang="en-US" dirty="0">
                <a:sym typeface="Wingdings" panose="05000000000000000000" pitchFamily="2" charset="2"/>
              </a:rPr>
              <a:t> defense.</a:t>
            </a:r>
          </a:p>
          <a:p>
            <a:pPr algn="l"/>
            <a:r>
              <a:rPr lang="en-US" dirty="0"/>
              <a:t>2.Truly overcome evil with faith</a:t>
            </a:r>
          </a:p>
          <a:p>
            <a:pPr algn="l"/>
            <a:r>
              <a:rPr lang="en-US" dirty="0"/>
              <a:t>3. Address evil with Charity</a:t>
            </a:r>
          </a:p>
        </p:txBody>
      </p:sp>
    </p:spTree>
    <p:extLst>
      <p:ext uri="{BB962C8B-B14F-4D97-AF65-F5344CB8AC3E}">
        <p14:creationId xmlns:p14="http://schemas.microsoft.com/office/powerpoint/2010/main" val="403697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u="sng" dirty="0">
                <a:solidFill>
                  <a:srgbClr val="FFFF00"/>
                </a:solidFill>
              </a:rPr>
              <a:t>Evil originates from a perception of violation </a:t>
            </a:r>
            <a:r>
              <a:rPr lang="en-US" u="sng" dirty="0">
                <a:solidFill>
                  <a:srgbClr val="FFFF00"/>
                </a:solidFill>
                <a:sym typeface="Wingdings" panose="05000000000000000000" pitchFamily="2" charset="2"/>
              </a:rPr>
              <a:t> defense.</a:t>
            </a:r>
          </a:p>
          <a:p>
            <a:pPr algn="l"/>
            <a:r>
              <a:rPr lang="en-US" dirty="0"/>
              <a:t>2.Truly respond to evil with faith</a:t>
            </a:r>
          </a:p>
          <a:p>
            <a:pPr algn="l"/>
            <a:r>
              <a:rPr lang="en-US" dirty="0"/>
              <a:t>3. Address evil with Charity</a:t>
            </a:r>
          </a:p>
        </p:txBody>
      </p:sp>
    </p:spTree>
    <p:extLst>
      <p:ext uri="{BB962C8B-B14F-4D97-AF65-F5344CB8AC3E}">
        <p14:creationId xmlns:p14="http://schemas.microsoft.com/office/powerpoint/2010/main" val="243341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rtl="0"/>
            <a:r>
              <a:rPr lang="en-US" sz="3600" dirty="0"/>
              <a:t>All the king’s courtiers in the palace gate knelt and bowed low to Haman, </a:t>
            </a:r>
            <a:r>
              <a:rPr lang="en-US" sz="3600" u="sng" dirty="0">
                <a:solidFill>
                  <a:srgbClr val="FFFF00"/>
                </a:solidFill>
              </a:rPr>
              <a:t>for such was the king’s order </a:t>
            </a:r>
            <a:r>
              <a:rPr lang="en-US" sz="3600" u="dbl" dirty="0">
                <a:solidFill>
                  <a:srgbClr val="FFFF00"/>
                </a:solidFill>
              </a:rPr>
              <a:t>concerning</a:t>
            </a:r>
            <a:r>
              <a:rPr lang="en-US" sz="3600" u="sng" dirty="0">
                <a:solidFill>
                  <a:srgbClr val="FFFF00"/>
                </a:solidFill>
              </a:rPr>
              <a:t> him</a:t>
            </a:r>
            <a:endParaRPr lang="en-US" sz="4000" dirty="0"/>
          </a:p>
        </p:txBody>
      </p:sp>
    </p:spTree>
    <p:extLst>
      <p:ext uri="{BB962C8B-B14F-4D97-AF65-F5344CB8AC3E}">
        <p14:creationId xmlns:p14="http://schemas.microsoft.com/office/powerpoint/2010/main" val="246845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rtl="0"/>
            <a:r>
              <a:rPr lang="en-US" sz="3600" dirty="0"/>
              <a:t>All the king’s courtiers in the palace gate knelt and bowed low to Haman, </a:t>
            </a:r>
            <a:r>
              <a:rPr lang="en-US" sz="3600" u="sng" dirty="0">
                <a:solidFill>
                  <a:srgbClr val="FFFF00"/>
                </a:solidFill>
              </a:rPr>
              <a:t>for such was the king’s order concerning him</a:t>
            </a:r>
            <a:r>
              <a:rPr lang="en-US" sz="3600" dirty="0"/>
              <a:t>; but Mordekhi would not kneel or bow low.</a:t>
            </a:r>
          </a:p>
          <a:p>
            <a:pPr algn="r"/>
            <a:r>
              <a:rPr lang="he-IL" sz="3600" b="1" dirty="0" err="1">
                <a:latin typeface="David" panose="020E0502060401010101" pitchFamily="34" charset="-79"/>
                <a:cs typeface="David" panose="020E0502060401010101" pitchFamily="34" charset="-79"/>
              </a:rPr>
              <a:t>וְכׇל־עַבְדֵ֨י</a:t>
            </a:r>
            <a:r>
              <a:rPr lang="he-IL" sz="3600" b="1" dirty="0">
                <a:latin typeface="David" panose="020E0502060401010101" pitchFamily="34" charset="-79"/>
                <a:cs typeface="David" panose="020E0502060401010101" pitchFamily="34" charset="-79"/>
              </a:rPr>
              <a:t> הַמֶּ֜לֶךְ </a:t>
            </a:r>
            <a:r>
              <a:rPr lang="he-IL" sz="3600" b="1" dirty="0" err="1">
                <a:latin typeface="David" panose="020E0502060401010101" pitchFamily="34" charset="-79"/>
                <a:cs typeface="David" panose="020E0502060401010101" pitchFamily="34" charset="-79"/>
              </a:rPr>
              <a:t>אֲשֶׁר־בְּשַׁ֣עַר</a:t>
            </a:r>
            <a:r>
              <a:rPr lang="he-IL" sz="3600" b="1" dirty="0">
                <a:latin typeface="David" panose="020E0502060401010101" pitchFamily="34" charset="-79"/>
                <a:cs typeface="David" panose="020E0502060401010101" pitchFamily="34" charset="-79"/>
              </a:rPr>
              <a:t> הַמֶּ֗לֶךְ כֹּרְעִ֤ים </a:t>
            </a:r>
            <a:r>
              <a:rPr lang="he-IL" sz="3600" b="1" dirty="0" err="1">
                <a:latin typeface="David" panose="020E0502060401010101" pitchFamily="34" charset="-79"/>
                <a:cs typeface="David" panose="020E0502060401010101" pitchFamily="34" charset="-79"/>
              </a:rPr>
              <a:t>וּמִֽשְׁתַּחֲוִים</a:t>
            </a:r>
            <a:r>
              <a:rPr lang="he-IL" sz="3600" b="1" dirty="0">
                <a:latin typeface="David" panose="020E0502060401010101" pitchFamily="34" charset="-79"/>
                <a:cs typeface="David" panose="020E0502060401010101" pitchFamily="34" charset="-79"/>
              </a:rPr>
              <a:t>֙ לְהָמָ֔ן </a:t>
            </a:r>
            <a:r>
              <a:rPr lang="he-IL" sz="3600" b="1" dirty="0" err="1">
                <a:solidFill>
                  <a:srgbClr val="FFFF00"/>
                </a:solidFill>
                <a:latin typeface="David" panose="020E0502060401010101" pitchFamily="34" charset="-79"/>
                <a:cs typeface="David" panose="020E0502060401010101" pitchFamily="34" charset="-79"/>
              </a:rPr>
              <a:t>כִּי־כֵ֖ן</a:t>
            </a:r>
            <a:r>
              <a:rPr lang="he-IL" sz="3600" b="1" dirty="0">
                <a:solidFill>
                  <a:srgbClr val="FFFF00"/>
                </a:solidFill>
                <a:latin typeface="David" panose="020E0502060401010101" pitchFamily="34" charset="-79"/>
                <a:cs typeface="David" panose="020E0502060401010101" pitchFamily="34" charset="-79"/>
              </a:rPr>
              <a:t> צִוָּה־ל֣וֹ הַמֶּ֑לֶךְ </a:t>
            </a:r>
            <a:r>
              <a:rPr lang="he-IL" sz="3600" b="1" dirty="0" err="1">
                <a:latin typeface="David" panose="020E0502060401010101" pitchFamily="34" charset="-79"/>
                <a:cs typeface="David" panose="020E0502060401010101" pitchFamily="34" charset="-79"/>
              </a:rPr>
              <a:t>וּמׇ֨רְדֳּכַ֔י</a:t>
            </a:r>
            <a:r>
              <a:rPr lang="he-IL" sz="3600" b="1" dirty="0">
                <a:latin typeface="David" panose="020E0502060401010101" pitchFamily="34" charset="-79"/>
                <a:cs typeface="David" panose="020E0502060401010101" pitchFamily="34" charset="-79"/>
              </a:rPr>
              <a:t> לֹ֥א יִכְרַ֖ע וְלֹ֥א </a:t>
            </a:r>
            <a:r>
              <a:rPr lang="he-IL" sz="3600" b="1" dirty="0" err="1">
                <a:latin typeface="David" panose="020E0502060401010101" pitchFamily="34" charset="-79"/>
                <a:cs typeface="David" panose="020E0502060401010101" pitchFamily="34" charset="-79"/>
              </a:rPr>
              <a:t>יִֽשְׁתַּחֲוֶֽה</a:t>
            </a:r>
            <a:r>
              <a:rPr lang="he-IL" sz="3600" b="1" dirty="0">
                <a:latin typeface="David" panose="020E0502060401010101" pitchFamily="34" charset="-79"/>
                <a:cs typeface="David" panose="020E0502060401010101" pitchFamily="34" charset="-79"/>
              </a:rPr>
              <a:t>׃ </a:t>
            </a:r>
          </a:p>
          <a:p>
            <a:pPr algn="l" rtl="0"/>
            <a:endParaRPr lang="en-US" sz="3600" dirty="0"/>
          </a:p>
          <a:p>
            <a:pPr algn="l"/>
            <a:endParaRPr lang="en-US" sz="4000" dirty="0"/>
          </a:p>
        </p:txBody>
      </p:sp>
    </p:spTree>
    <p:extLst>
      <p:ext uri="{BB962C8B-B14F-4D97-AF65-F5344CB8AC3E}">
        <p14:creationId xmlns:p14="http://schemas.microsoft.com/office/powerpoint/2010/main" val="3369071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B30B739-80CF-BE87-CF9E-0B6D25129600}"/>
              </a:ext>
            </a:extLst>
          </p:cNvPr>
          <p:cNvPicPr>
            <a:picLocks noChangeAspect="1"/>
          </p:cNvPicPr>
          <p:nvPr/>
        </p:nvPicPr>
        <p:blipFill>
          <a:blip r:embed="rId3"/>
          <a:stretch>
            <a:fillRect/>
          </a:stretch>
        </p:blipFill>
        <p:spPr>
          <a:xfrm>
            <a:off x="0" y="830210"/>
            <a:ext cx="9144000" cy="3483079"/>
          </a:xfrm>
          <a:prstGeom prst="rect">
            <a:avLst/>
          </a:prstGeom>
        </p:spPr>
      </p:pic>
    </p:spTree>
    <p:extLst>
      <p:ext uri="{BB962C8B-B14F-4D97-AF65-F5344CB8AC3E}">
        <p14:creationId xmlns:p14="http://schemas.microsoft.com/office/powerpoint/2010/main" val="148173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80964952-A6E5-551B-2B44-D10F12B8F0A8}"/>
              </a:ext>
            </a:extLst>
          </p:cNvPr>
          <p:cNvPicPr>
            <a:picLocks noChangeAspect="1"/>
          </p:cNvPicPr>
          <p:nvPr/>
        </p:nvPicPr>
        <p:blipFill>
          <a:blip r:embed="rId3"/>
          <a:stretch>
            <a:fillRect/>
          </a:stretch>
        </p:blipFill>
        <p:spPr>
          <a:xfrm>
            <a:off x="931224" y="0"/>
            <a:ext cx="7281552" cy="5143500"/>
          </a:xfrm>
          <a:prstGeom prst="rect">
            <a:avLst/>
          </a:prstGeom>
        </p:spPr>
      </p:pic>
    </p:spTree>
    <p:extLst>
      <p:ext uri="{BB962C8B-B14F-4D97-AF65-F5344CB8AC3E}">
        <p14:creationId xmlns:p14="http://schemas.microsoft.com/office/powerpoint/2010/main" val="201401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5C7BB68-9EDD-698F-2EEA-02CC6DCAE7A9}"/>
              </a:ext>
            </a:extLst>
          </p:cNvPr>
          <p:cNvPicPr>
            <a:picLocks noChangeAspect="1"/>
          </p:cNvPicPr>
          <p:nvPr/>
        </p:nvPicPr>
        <p:blipFill rotWithShape="1">
          <a:blip r:embed="rId3">
            <a:extLst>
              <a:ext uri="{28A0092B-C50C-407E-A947-70E740481C1C}">
                <a14:useLocalDpi xmlns:a14="http://schemas.microsoft.com/office/drawing/2010/main" val="0"/>
              </a:ext>
            </a:extLst>
          </a:blip>
          <a:srcRect b="44074"/>
          <a:stretch/>
        </p:blipFill>
        <p:spPr>
          <a:xfrm>
            <a:off x="847069" y="0"/>
            <a:ext cx="7449861" cy="2876550"/>
          </a:xfrm>
          <a:prstGeom prst="rect">
            <a:avLst/>
          </a:prstGeom>
        </p:spPr>
      </p:pic>
    </p:spTree>
    <p:extLst>
      <p:ext uri="{BB962C8B-B14F-4D97-AF65-F5344CB8AC3E}">
        <p14:creationId xmlns:p14="http://schemas.microsoft.com/office/powerpoint/2010/main" val="401390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7480EA2-9614-16CC-9C23-67C4F78CF19C}"/>
              </a:ext>
            </a:extLst>
          </p:cNvPr>
          <p:cNvPicPr>
            <a:picLocks noChangeAspect="1"/>
          </p:cNvPicPr>
          <p:nvPr/>
        </p:nvPicPr>
        <p:blipFill>
          <a:blip r:embed="rId3"/>
          <a:stretch>
            <a:fillRect/>
          </a:stretch>
        </p:blipFill>
        <p:spPr>
          <a:xfrm>
            <a:off x="598056" y="0"/>
            <a:ext cx="7947887" cy="5143500"/>
          </a:xfrm>
          <a:prstGeom prst="rect">
            <a:avLst/>
          </a:prstGeom>
        </p:spPr>
      </p:pic>
    </p:spTree>
    <p:extLst>
      <p:ext uri="{BB962C8B-B14F-4D97-AF65-F5344CB8AC3E}">
        <p14:creationId xmlns:p14="http://schemas.microsoft.com/office/powerpoint/2010/main" val="233851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7933D-F11A-CC9E-DB0E-9B1D6F41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664164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u="sng" dirty="0">
                <a:solidFill>
                  <a:srgbClr val="FFFF00"/>
                </a:solidFill>
              </a:rPr>
              <a:t>Evil originates from a perception of violation </a:t>
            </a:r>
            <a:r>
              <a:rPr lang="en-US" u="sng" dirty="0">
                <a:solidFill>
                  <a:srgbClr val="FFFF00"/>
                </a:solidFill>
                <a:sym typeface="Wingdings" panose="05000000000000000000" pitchFamily="2" charset="2"/>
              </a:rPr>
              <a:t> defense.</a:t>
            </a:r>
          </a:p>
          <a:p>
            <a:pPr algn="l"/>
            <a:r>
              <a:rPr lang="en-US" dirty="0"/>
              <a:t>2.Truly respond to evil with faith</a:t>
            </a:r>
          </a:p>
          <a:p>
            <a:pPr algn="l"/>
            <a:r>
              <a:rPr lang="en-US" dirty="0"/>
              <a:t>3. Address evil with Charity</a:t>
            </a:r>
          </a:p>
        </p:txBody>
      </p:sp>
    </p:spTree>
    <p:extLst>
      <p:ext uri="{BB962C8B-B14F-4D97-AF65-F5344CB8AC3E}">
        <p14:creationId xmlns:p14="http://schemas.microsoft.com/office/powerpoint/2010/main" val="403145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Ester 3.5  </a:t>
            </a:r>
            <a:r>
              <a:rPr lang="en-US" sz="4000" dirty="0"/>
              <a:t>When Haman saw that Mordekhi was not bowing down or paying him honor, Haman was </a:t>
            </a:r>
            <a:r>
              <a:rPr lang="en-US" sz="4000" u="sng" dirty="0">
                <a:solidFill>
                  <a:srgbClr val="FFFF00"/>
                </a:solidFill>
              </a:rPr>
              <a:t>filled with rage</a:t>
            </a:r>
            <a:r>
              <a:rPr lang="en-US" sz="4000" dirty="0"/>
              <a:t>…So Haman sought to destroy all the Jews, the people of Mordekhi, who were throughout the whole kingdom of Akhashverosh.</a:t>
            </a:r>
          </a:p>
        </p:txBody>
      </p:sp>
    </p:spTree>
    <p:extLst>
      <p:ext uri="{BB962C8B-B14F-4D97-AF65-F5344CB8AC3E}">
        <p14:creationId xmlns:p14="http://schemas.microsoft.com/office/powerpoint/2010/main" val="1398213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Ester 3.8-9  </a:t>
            </a:r>
            <a:r>
              <a:rPr lang="en-US" sz="4000" dirty="0"/>
              <a:t>Haman then said to King Akhashverosh: “There is a certain people scattered and dispersed among the peoples in all the provinces of your kingdom whose laws differ from those of every other people</a:t>
            </a:r>
          </a:p>
        </p:txBody>
      </p:sp>
    </p:spTree>
    <p:extLst>
      <p:ext uri="{BB962C8B-B14F-4D97-AF65-F5344CB8AC3E}">
        <p14:creationId xmlns:p14="http://schemas.microsoft.com/office/powerpoint/2010/main" val="384196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Ester 3.8-9  </a:t>
            </a:r>
            <a:r>
              <a:rPr lang="en-US" sz="4000" dirty="0"/>
              <a:t>and who do not obey the king’s laws. It is not in the king’s interest to tolerate them. If it pleases the king, let an edict be written to destroy them.</a:t>
            </a:r>
          </a:p>
        </p:txBody>
      </p:sp>
    </p:spTree>
    <p:extLst>
      <p:ext uri="{BB962C8B-B14F-4D97-AF65-F5344CB8AC3E}">
        <p14:creationId xmlns:p14="http://schemas.microsoft.com/office/powerpoint/2010/main" val="1816701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153401" cy="4572000"/>
          </a:xfrm>
        </p:spPr>
        <p:txBody>
          <a:bodyPr>
            <a:normAutofit/>
          </a:bodyPr>
          <a:lstStyle/>
          <a:p>
            <a:pPr algn="l"/>
            <a:r>
              <a:rPr lang="en-US" dirty="0"/>
              <a:t>Jews were defined as a threat BECAUSE they kept Torah.</a:t>
            </a:r>
          </a:p>
          <a:p>
            <a:pPr algn="l"/>
            <a:r>
              <a:rPr lang="en-US" dirty="0"/>
              <a:t>Total misunderstanding. They were a blessing because they did so.</a:t>
            </a:r>
          </a:p>
        </p:txBody>
      </p:sp>
    </p:spTree>
    <p:extLst>
      <p:ext uri="{BB962C8B-B14F-4D97-AF65-F5344CB8AC3E}">
        <p14:creationId xmlns:p14="http://schemas.microsoft.com/office/powerpoint/2010/main" val="470400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u="sng" dirty="0">
                <a:solidFill>
                  <a:srgbClr val="FFFF00"/>
                </a:solidFill>
              </a:rPr>
              <a:t>Evil originates from a perception of violation </a:t>
            </a:r>
            <a:r>
              <a:rPr lang="en-US" u="sng" dirty="0">
                <a:solidFill>
                  <a:srgbClr val="FFFF00"/>
                </a:solidFill>
                <a:sym typeface="Wingdings" panose="05000000000000000000" pitchFamily="2" charset="2"/>
              </a:rPr>
              <a:t> defense.</a:t>
            </a:r>
          </a:p>
          <a:p>
            <a:pPr algn="l"/>
            <a:r>
              <a:rPr lang="en-US" dirty="0"/>
              <a:t>2.Truly respond to evil with faith</a:t>
            </a:r>
          </a:p>
          <a:p>
            <a:pPr algn="l"/>
            <a:r>
              <a:rPr lang="en-US" dirty="0"/>
              <a:t>3. Address evil with Charity</a:t>
            </a:r>
          </a:p>
        </p:txBody>
      </p:sp>
    </p:spTree>
    <p:extLst>
      <p:ext uri="{BB962C8B-B14F-4D97-AF65-F5344CB8AC3E}">
        <p14:creationId xmlns:p14="http://schemas.microsoft.com/office/powerpoint/2010/main" val="340962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209550"/>
            <a:ext cx="8059209" cy="4724400"/>
          </a:xfrm>
        </p:spPr>
        <p:txBody>
          <a:bodyPr>
            <a:normAutofit fontScale="92500"/>
          </a:bodyPr>
          <a:lstStyle/>
          <a:p>
            <a:pPr algn="l"/>
            <a:r>
              <a:rPr lang="en-US" baseline="30000" dirty="0" err="1"/>
              <a:t>Yermiyahu</a:t>
            </a:r>
            <a:r>
              <a:rPr lang="en-US" baseline="30000" dirty="0"/>
              <a:t>/</a:t>
            </a:r>
            <a:r>
              <a:rPr lang="en-US" baseline="30000" dirty="0" err="1"/>
              <a:t>Jer</a:t>
            </a:r>
            <a:r>
              <a:rPr lang="en-US" baseline="30000" dirty="0"/>
              <a:t> 29.4-7</a:t>
            </a:r>
            <a:r>
              <a:rPr lang="en-US" b="1" dirty="0"/>
              <a:t> </a:t>
            </a:r>
            <a:r>
              <a:rPr lang="en-US" b="1" baseline="30000" dirty="0"/>
              <a:t> </a:t>
            </a:r>
            <a:r>
              <a:rPr lang="en-US" dirty="0"/>
              <a:t>“Here is what </a:t>
            </a:r>
            <a:r>
              <a:rPr lang="en-US" cap="small" dirty="0"/>
              <a:t>Adoni</a:t>
            </a:r>
            <a:r>
              <a:rPr lang="en-US" dirty="0"/>
              <a:t>-</a:t>
            </a:r>
            <a:r>
              <a:rPr lang="en-US" dirty="0" err="1"/>
              <a:t>Tzva’ot</a:t>
            </a:r>
            <a:r>
              <a:rPr lang="en-US" dirty="0"/>
              <a:t>, the God of Isra’el, says to all those in exile, whom I have caused to be carried off captive from Yerushalayim to </a:t>
            </a:r>
            <a:r>
              <a:rPr lang="en-US" dirty="0" err="1"/>
              <a:t>Bavel</a:t>
            </a:r>
            <a:r>
              <a:rPr lang="en-US" dirty="0"/>
              <a:t>: ‘Build yourselves houses, and live in them. Plant gardens, and eat what they produce.</a:t>
            </a:r>
          </a:p>
        </p:txBody>
      </p:sp>
    </p:spTree>
    <p:extLst>
      <p:ext uri="{BB962C8B-B14F-4D97-AF65-F5344CB8AC3E}">
        <p14:creationId xmlns:p14="http://schemas.microsoft.com/office/powerpoint/2010/main" val="237092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533400" y="209550"/>
            <a:ext cx="8135409" cy="4648200"/>
          </a:xfrm>
        </p:spPr>
        <p:txBody>
          <a:bodyPr>
            <a:normAutofit lnSpcReduction="10000"/>
          </a:bodyPr>
          <a:lstStyle/>
          <a:p>
            <a:pPr algn="l"/>
            <a:r>
              <a:rPr lang="en-US" baseline="30000" dirty="0" err="1"/>
              <a:t>Yermiyahu</a:t>
            </a:r>
            <a:r>
              <a:rPr lang="en-US" baseline="30000" dirty="0"/>
              <a:t>/</a:t>
            </a:r>
            <a:r>
              <a:rPr lang="en-US" baseline="30000" dirty="0" err="1"/>
              <a:t>Jer</a:t>
            </a:r>
            <a:r>
              <a:rPr lang="en-US" baseline="30000" dirty="0"/>
              <a:t> 29.4-7</a:t>
            </a:r>
            <a:r>
              <a:rPr lang="en-US" b="1" dirty="0"/>
              <a:t> </a:t>
            </a:r>
            <a:r>
              <a:rPr lang="en-US" b="1" baseline="30000" dirty="0"/>
              <a:t> </a:t>
            </a:r>
            <a:r>
              <a:rPr lang="en-US" dirty="0"/>
              <a:t> Choose women to marry, and have sons and daughters…</a:t>
            </a:r>
            <a:r>
              <a:rPr lang="en-US" dirty="0">
                <a:solidFill>
                  <a:srgbClr val="FFFF66"/>
                </a:solidFill>
              </a:rPr>
              <a:t>Seek the welfare of the city </a:t>
            </a:r>
            <a:r>
              <a:rPr lang="en-US" dirty="0"/>
              <a:t>to which I have caused you to go in exile, and </a:t>
            </a:r>
            <a:r>
              <a:rPr lang="en-US" dirty="0">
                <a:solidFill>
                  <a:srgbClr val="FFFF66"/>
                </a:solidFill>
              </a:rPr>
              <a:t>pray to </a:t>
            </a:r>
            <a:r>
              <a:rPr lang="en-US" cap="small" dirty="0" err="1">
                <a:solidFill>
                  <a:srgbClr val="FFFF66"/>
                </a:solidFill>
              </a:rPr>
              <a:t>Adoni</a:t>
            </a:r>
            <a:r>
              <a:rPr lang="en-US" dirty="0">
                <a:solidFill>
                  <a:srgbClr val="FFFF66"/>
                </a:solidFill>
              </a:rPr>
              <a:t> on its behalf; for your welfare is bound up in its welfare.’</a:t>
            </a:r>
          </a:p>
        </p:txBody>
      </p:sp>
    </p:spTree>
    <p:extLst>
      <p:ext uri="{BB962C8B-B14F-4D97-AF65-F5344CB8AC3E}">
        <p14:creationId xmlns:p14="http://schemas.microsoft.com/office/powerpoint/2010/main" val="290505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5C7BB68-9EDD-698F-2EEA-02CC6DCAE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69" y="0"/>
            <a:ext cx="7449861" cy="5143500"/>
          </a:xfrm>
          <a:prstGeom prst="rect">
            <a:avLst/>
          </a:prstGeom>
        </p:spPr>
      </p:pic>
    </p:spTree>
    <p:extLst>
      <p:ext uri="{BB962C8B-B14F-4D97-AF65-F5344CB8AC3E}">
        <p14:creationId xmlns:p14="http://schemas.microsoft.com/office/powerpoint/2010/main" val="135150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0" y="209550"/>
            <a:ext cx="8211608" cy="4724400"/>
          </a:xfrm>
        </p:spPr>
        <p:txBody>
          <a:bodyPr>
            <a:normAutofit fontScale="92500"/>
          </a:bodyPr>
          <a:lstStyle/>
          <a:p>
            <a:pPr algn="l"/>
            <a:r>
              <a:rPr lang="en-US" baseline="30000" dirty="0" err="1"/>
              <a:t>Kohelet</a:t>
            </a:r>
            <a:r>
              <a:rPr lang="en-US" baseline="30000" dirty="0"/>
              <a:t>/Eccles 8.2-4</a:t>
            </a:r>
            <a:r>
              <a:rPr lang="en-US" dirty="0"/>
              <a:t> </a:t>
            </a:r>
            <a:r>
              <a:rPr lang="en-US" dirty="0">
                <a:solidFill>
                  <a:srgbClr val="FFFF66"/>
                </a:solidFill>
              </a:rPr>
              <a:t>Keep the king’s command</a:t>
            </a:r>
            <a:r>
              <a:rPr lang="en-US" dirty="0"/>
              <a:t> because of the oath before God. Don’t be quick to leave his presence, and don’t persist in doing what is wrong, for he does whatever he pleases. After all, </a:t>
            </a:r>
            <a:r>
              <a:rPr lang="en-US" dirty="0">
                <a:solidFill>
                  <a:srgbClr val="FFFF66"/>
                </a:solidFill>
              </a:rPr>
              <a:t>his word is final; </a:t>
            </a:r>
            <a:r>
              <a:rPr lang="en-US" dirty="0"/>
              <a:t>who can challenge him, “Why are you doing that?”</a:t>
            </a:r>
          </a:p>
        </p:txBody>
      </p:sp>
    </p:spTree>
    <p:extLst>
      <p:ext uri="{BB962C8B-B14F-4D97-AF65-F5344CB8AC3E}">
        <p14:creationId xmlns:p14="http://schemas.microsoft.com/office/powerpoint/2010/main" val="415449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1" y="285750"/>
            <a:ext cx="8287808" cy="4572000"/>
          </a:xfrm>
        </p:spPr>
        <p:txBody>
          <a:bodyPr>
            <a:normAutofit/>
          </a:bodyPr>
          <a:lstStyle/>
          <a:p>
            <a:pPr algn="l"/>
            <a:r>
              <a:rPr lang="en-US" dirty="0"/>
              <a:t>Jews were defined as a threat BECAUSE they kept Torah.</a:t>
            </a:r>
          </a:p>
          <a:p>
            <a:pPr algn="l"/>
            <a:r>
              <a:rPr lang="en-US" dirty="0"/>
              <a:t>Total misconstruction.  They were a blessing because they did so.</a:t>
            </a:r>
          </a:p>
        </p:txBody>
      </p:sp>
    </p:spTree>
    <p:extLst>
      <p:ext uri="{BB962C8B-B14F-4D97-AF65-F5344CB8AC3E}">
        <p14:creationId xmlns:p14="http://schemas.microsoft.com/office/powerpoint/2010/main" val="997926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09550"/>
            <a:ext cx="8287809" cy="4648200"/>
          </a:xfrm>
        </p:spPr>
        <p:txBody>
          <a:bodyPr>
            <a:normAutofit lnSpcReduction="10000"/>
          </a:bodyPr>
          <a:lstStyle/>
          <a:p>
            <a:pPr algn="l"/>
            <a:r>
              <a:rPr lang="en-US" baseline="30000" dirty="0" err="1"/>
              <a:t>Yeshayahu</a:t>
            </a:r>
            <a:r>
              <a:rPr lang="en-US" baseline="30000" dirty="0"/>
              <a:t>/Is 5.20-21</a:t>
            </a:r>
            <a:r>
              <a:rPr lang="en-US" dirty="0"/>
              <a:t> </a:t>
            </a:r>
            <a:r>
              <a:rPr lang="en-US" i="1" dirty="0" err="1"/>
              <a:t>Oy</a:t>
            </a:r>
            <a:r>
              <a:rPr lang="en-US" dirty="0"/>
              <a:t> to those who call </a:t>
            </a:r>
            <a:r>
              <a:rPr lang="en-US" dirty="0">
                <a:solidFill>
                  <a:srgbClr val="FFFF66"/>
                </a:solidFill>
              </a:rPr>
              <a:t>evil good and good evil</a:t>
            </a:r>
            <a:r>
              <a:rPr lang="en-US" dirty="0"/>
              <a:t>, who present </a:t>
            </a:r>
            <a:r>
              <a:rPr lang="en-US" dirty="0">
                <a:solidFill>
                  <a:srgbClr val="FFFF66"/>
                </a:solidFill>
              </a:rPr>
              <a:t>darkness as light and light as darkness</a:t>
            </a:r>
            <a:r>
              <a:rPr lang="en-US" dirty="0"/>
              <a:t>, who present bitter as sweet, and sweet as bitter! </a:t>
            </a:r>
            <a:r>
              <a:rPr lang="en-US" i="1" dirty="0" err="1"/>
              <a:t>Oy</a:t>
            </a:r>
            <a:r>
              <a:rPr lang="en-US" dirty="0"/>
              <a:t> to those who are wise in their own eyes, and clever in their own sight!</a:t>
            </a:r>
          </a:p>
        </p:txBody>
      </p:sp>
    </p:spTree>
    <p:extLst>
      <p:ext uri="{BB962C8B-B14F-4D97-AF65-F5344CB8AC3E}">
        <p14:creationId xmlns:p14="http://schemas.microsoft.com/office/powerpoint/2010/main" val="2148205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609600" y="209550"/>
            <a:ext cx="8059208" cy="4648200"/>
          </a:xfrm>
        </p:spPr>
        <p:txBody>
          <a:bodyPr>
            <a:normAutofit lnSpcReduction="10000"/>
          </a:bodyPr>
          <a:lstStyle/>
          <a:p>
            <a:pPr algn="l"/>
            <a:r>
              <a:rPr lang="en-US" u="sng" dirty="0"/>
              <a:t>Benefits of following </a:t>
            </a:r>
            <a:r>
              <a:rPr lang="en-US" u="sng" dirty="0" err="1"/>
              <a:t>Tanakh</a:t>
            </a:r>
            <a:endParaRPr lang="en-US" u="sng" dirty="0"/>
          </a:p>
          <a:p>
            <a:pPr marL="176213" indent="-176213" algn="l">
              <a:buFont typeface="Arial" panose="020B0604020202020204" pitchFamily="34" charset="0"/>
              <a:buChar char="•"/>
            </a:pPr>
            <a:r>
              <a:rPr lang="en-US" dirty="0">
                <a:solidFill>
                  <a:srgbClr val="FFFF66"/>
                </a:solidFill>
              </a:rPr>
              <a:t>Literacy</a:t>
            </a:r>
            <a:r>
              <a:rPr lang="en-US" dirty="0"/>
              <a:t>  </a:t>
            </a:r>
            <a:r>
              <a:rPr lang="en-US" baseline="30000" dirty="0"/>
              <a:t>Ro 3.1-2 </a:t>
            </a:r>
            <a:r>
              <a:rPr lang="en-US" dirty="0"/>
              <a:t>Then what is the advantage of being Jewish? Or what is the benefit of circumcision? </a:t>
            </a:r>
            <a:r>
              <a:rPr lang="en-US" b="1" baseline="30000" dirty="0"/>
              <a:t> </a:t>
            </a:r>
            <a:r>
              <a:rPr lang="en-US" dirty="0"/>
              <a:t>Much in every way. First of all, they were entrusted with very words of God.</a:t>
            </a:r>
          </a:p>
        </p:txBody>
      </p:sp>
    </p:spTree>
    <p:extLst>
      <p:ext uri="{BB962C8B-B14F-4D97-AF65-F5344CB8AC3E}">
        <p14:creationId xmlns:p14="http://schemas.microsoft.com/office/powerpoint/2010/main" val="762388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287809" cy="4648200"/>
          </a:xfrm>
        </p:spPr>
        <p:txBody>
          <a:bodyPr>
            <a:normAutofit fontScale="92500" lnSpcReduction="10000"/>
          </a:bodyPr>
          <a:lstStyle/>
          <a:p>
            <a:pPr algn="l"/>
            <a:r>
              <a:rPr lang="en-US" u="sng" dirty="0"/>
              <a:t>Benefits of following </a:t>
            </a:r>
            <a:r>
              <a:rPr lang="en-US" u="sng" dirty="0" err="1"/>
              <a:t>Tanakh</a:t>
            </a:r>
            <a:endParaRPr lang="en-US" u="sng" dirty="0"/>
          </a:p>
          <a:p>
            <a:pPr marL="176213" indent="-176213" algn="l">
              <a:buFont typeface="Arial" panose="020B0604020202020204" pitchFamily="34" charset="0"/>
              <a:buChar char="•"/>
            </a:pPr>
            <a:r>
              <a:rPr lang="en-US" dirty="0">
                <a:solidFill>
                  <a:srgbClr val="FFFF66"/>
                </a:solidFill>
              </a:rPr>
              <a:t>Compassion</a:t>
            </a:r>
            <a:r>
              <a:rPr lang="en-US" dirty="0"/>
              <a:t> [hospitals, educ.]</a:t>
            </a:r>
          </a:p>
          <a:p>
            <a:pPr marL="176213" indent="-176213" algn="l">
              <a:buFont typeface="Arial" panose="020B0604020202020204" pitchFamily="34" charset="0"/>
              <a:buChar char="•"/>
            </a:pPr>
            <a:r>
              <a:rPr lang="en-US" dirty="0">
                <a:solidFill>
                  <a:srgbClr val="FFFF66"/>
                </a:solidFill>
              </a:rPr>
              <a:t>Hope &gt;&gt; visible distress </a:t>
            </a:r>
            <a:r>
              <a:rPr lang="en-US" dirty="0"/>
              <a:t>“For everything written in the past was written to teach us, so that with the encouragement of the </a:t>
            </a:r>
            <a:r>
              <a:rPr lang="en-US" dirty="0" err="1"/>
              <a:t>Tanakh</a:t>
            </a:r>
            <a:r>
              <a:rPr lang="en-US" dirty="0"/>
              <a:t> we might patiently hold on to our hope.” </a:t>
            </a:r>
            <a:r>
              <a:rPr lang="en-US" baseline="30000" dirty="0"/>
              <a:t>Ro 15.4</a:t>
            </a:r>
          </a:p>
        </p:txBody>
      </p:sp>
    </p:spTree>
    <p:extLst>
      <p:ext uri="{BB962C8B-B14F-4D97-AF65-F5344CB8AC3E}">
        <p14:creationId xmlns:p14="http://schemas.microsoft.com/office/powerpoint/2010/main" val="3222180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1" y="209550"/>
            <a:ext cx="8364008" cy="4724400"/>
          </a:xfrm>
        </p:spPr>
        <p:txBody>
          <a:bodyPr>
            <a:normAutofit fontScale="92500"/>
          </a:bodyPr>
          <a:lstStyle/>
          <a:p>
            <a:pPr algn="l"/>
            <a:r>
              <a:rPr lang="en-US" dirty="0"/>
              <a:t>In an 1808 letter, President John Adams expressed his respect for ancient Jewry. Adams wrote of Voltaire, "How is it possible [that he] should represent the Hebrews in such a contemptible light? They are the most glorious nation that ever inhabited this Earth… </a:t>
            </a:r>
          </a:p>
        </p:txBody>
      </p:sp>
    </p:spTree>
    <p:extLst>
      <p:ext uri="{BB962C8B-B14F-4D97-AF65-F5344CB8AC3E}">
        <p14:creationId xmlns:p14="http://schemas.microsoft.com/office/powerpoint/2010/main" val="1691645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534400" cy="4724400"/>
          </a:xfrm>
        </p:spPr>
        <p:txBody>
          <a:bodyPr>
            <a:normAutofit lnSpcReduction="10000"/>
          </a:bodyPr>
          <a:lstStyle/>
          <a:p>
            <a:pPr algn="l"/>
            <a:r>
              <a:rPr lang="en-US" dirty="0"/>
              <a:t>…The Romans and their Empire were but a Bauble in comparison of the Jews. They have given religion to three quarters of the Globe and have influenced the affairs of Mankind more, and more happily, than any other Nation ancient or modern."</a:t>
            </a:r>
          </a:p>
        </p:txBody>
      </p:sp>
    </p:spTree>
    <p:extLst>
      <p:ext uri="{BB962C8B-B14F-4D97-AF65-F5344CB8AC3E}">
        <p14:creationId xmlns:p14="http://schemas.microsoft.com/office/powerpoint/2010/main" val="361193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baseline="30000" dirty="0"/>
              <a:t>2 Cor.11.4-15</a:t>
            </a:r>
            <a:r>
              <a:rPr lang="en-US" dirty="0"/>
              <a:t> </a:t>
            </a:r>
            <a:r>
              <a:rPr lang="en-US" dirty="0">
                <a:solidFill>
                  <a:srgbClr val="FFFF66"/>
                </a:solidFill>
              </a:rPr>
              <a:t>Satan masquerades as an angel of light. </a:t>
            </a:r>
            <a:r>
              <a:rPr lang="en-US" dirty="0"/>
              <a:t>It is no great thing therefore if his servants also masquerade as servants of righteousness. Their end will be according to their deeds.</a:t>
            </a:r>
          </a:p>
          <a:p>
            <a:pPr algn="l"/>
            <a:r>
              <a:rPr lang="en-US" dirty="0"/>
              <a:t>Perceived offenses</a:t>
            </a:r>
            <a:r>
              <a:rPr lang="en-US" dirty="0">
                <a:sym typeface="Wingdings" panose="05000000000000000000" pitchFamily="2" charset="2"/>
              </a:rPr>
              <a:t> defense.</a:t>
            </a:r>
            <a:endParaRPr lang="en-US" dirty="0"/>
          </a:p>
        </p:txBody>
      </p:sp>
    </p:spTree>
    <p:extLst>
      <p:ext uri="{BB962C8B-B14F-4D97-AF65-F5344CB8AC3E}">
        <p14:creationId xmlns:p14="http://schemas.microsoft.com/office/powerpoint/2010/main" val="135580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201" y="209550"/>
            <a:ext cx="8211608" cy="4572000"/>
          </a:xfrm>
        </p:spPr>
        <p:txBody>
          <a:bodyPr>
            <a:normAutofit lnSpcReduction="10000"/>
          </a:bodyPr>
          <a:lstStyle/>
          <a:p>
            <a:pPr algn="l"/>
            <a:r>
              <a:rPr lang="en-US" u="sng" dirty="0"/>
              <a:t>We have a world of moral terminology </a:t>
            </a:r>
            <a:r>
              <a:rPr lang="en-US" u="sng" dirty="0">
                <a:solidFill>
                  <a:srgbClr val="FFFF66"/>
                </a:solidFill>
              </a:rPr>
              <a:t>reversals</a:t>
            </a:r>
            <a:r>
              <a:rPr lang="en-US" u="sng" dirty="0"/>
              <a:t>.</a:t>
            </a:r>
          </a:p>
          <a:p>
            <a:pPr algn="l"/>
            <a:r>
              <a:rPr lang="en-US" dirty="0"/>
              <a:t>Frequent media wording:</a:t>
            </a:r>
          </a:p>
          <a:p>
            <a:pPr algn="l"/>
            <a:r>
              <a:rPr lang="en-US" dirty="0"/>
              <a:t>Pro-choice or anti-abortion</a:t>
            </a:r>
          </a:p>
          <a:p>
            <a:pPr algn="l"/>
            <a:endParaRPr lang="en-US" sz="2000" dirty="0"/>
          </a:p>
          <a:p>
            <a:pPr algn="l"/>
            <a:r>
              <a:rPr lang="en-US" dirty="0"/>
              <a:t>Really:</a:t>
            </a:r>
          </a:p>
          <a:p>
            <a:pPr algn="l"/>
            <a:endParaRPr lang="en-US" sz="1800" dirty="0"/>
          </a:p>
          <a:p>
            <a:pPr algn="l"/>
            <a:r>
              <a:rPr lang="en-US" dirty="0"/>
              <a:t>Pro-life  or pro-abortion</a:t>
            </a:r>
          </a:p>
        </p:txBody>
      </p:sp>
    </p:spTree>
    <p:extLst>
      <p:ext uri="{BB962C8B-B14F-4D97-AF65-F5344CB8AC3E}">
        <p14:creationId xmlns:p14="http://schemas.microsoft.com/office/powerpoint/2010/main" val="308976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9960"/>
            <a:ext cx="4133849" cy="508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53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867EAE3-2A02-ABD8-583F-7CC1F64A4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0250" y="0"/>
            <a:ext cx="5143500" cy="5143500"/>
          </a:xfrm>
          <a:prstGeom prst="rect">
            <a:avLst/>
          </a:prstGeom>
        </p:spPr>
      </p:pic>
    </p:spTree>
    <p:extLst>
      <p:ext uri="{BB962C8B-B14F-4D97-AF65-F5344CB8AC3E}">
        <p14:creationId xmlns:p14="http://schemas.microsoft.com/office/powerpoint/2010/main" val="2621184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1"/>
            <a:ext cx="51435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778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24" t="23901" r="19270" b="13784"/>
          <a:stretch/>
        </p:blipFill>
        <p:spPr bwMode="auto">
          <a:xfrm>
            <a:off x="1295400" y="1"/>
            <a:ext cx="6019800" cy="512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122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1" y="285750"/>
            <a:ext cx="8229600" cy="4419600"/>
          </a:xfrm>
        </p:spPr>
        <p:txBody>
          <a:bodyPr>
            <a:normAutofit/>
          </a:bodyPr>
          <a:lstStyle/>
          <a:p>
            <a:pPr algn="l"/>
            <a:r>
              <a:rPr lang="en-US" dirty="0"/>
              <a:t>Frequent media wording:</a:t>
            </a:r>
          </a:p>
          <a:p>
            <a:pPr algn="l"/>
            <a:r>
              <a:rPr lang="en-US" dirty="0"/>
              <a:t>Transgender rights</a:t>
            </a:r>
          </a:p>
          <a:p>
            <a:pPr algn="l"/>
            <a:endParaRPr lang="en-US" dirty="0"/>
          </a:p>
          <a:p>
            <a:pPr algn="l"/>
            <a:r>
              <a:rPr lang="en-US" dirty="0"/>
              <a:t>Really:</a:t>
            </a:r>
          </a:p>
          <a:p>
            <a:pPr algn="l"/>
            <a:r>
              <a:rPr lang="en-US" dirty="0"/>
              <a:t>Gender privacy protection</a:t>
            </a:r>
          </a:p>
        </p:txBody>
      </p:sp>
    </p:spTree>
    <p:extLst>
      <p:ext uri="{BB962C8B-B14F-4D97-AF65-F5344CB8AC3E}">
        <p14:creationId xmlns:p14="http://schemas.microsoft.com/office/powerpoint/2010/main" val="82368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7" y="0"/>
            <a:ext cx="7515225"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50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27389"/>
            <a:ext cx="8039455"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520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85750"/>
            <a:ext cx="8610600" cy="4572000"/>
          </a:xfrm>
        </p:spPr>
        <p:txBody>
          <a:bodyPr>
            <a:normAutofit/>
          </a:bodyPr>
          <a:lstStyle/>
          <a:p>
            <a:pPr algn="l"/>
            <a:r>
              <a:rPr lang="en-US" dirty="0"/>
              <a:t>Frequent media wording:</a:t>
            </a:r>
          </a:p>
          <a:p>
            <a:pPr algn="l"/>
            <a:r>
              <a:rPr lang="en-US" dirty="0"/>
              <a:t>Transgender rights</a:t>
            </a:r>
          </a:p>
          <a:p>
            <a:pPr algn="l"/>
            <a:endParaRPr lang="en-US" dirty="0"/>
          </a:p>
          <a:p>
            <a:pPr algn="l"/>
            <a:r>
              <a:rPr lang="en-US" dirty="0"/>
              <a:t>Really:</a:t>
            </a:r>
          </a:p>
          <a:p>
            <a:pPr algn="l"/>
            <a:r>
              <a:rPr lang="en-US" dirty="0"/>
              <a:t>Gender privacy protection</a:t>
            </a:r>
          </a:p>
        </p:txBody>
      </p:sp>
    </p:spTree>
    <p:extLst>
      <p:ext uri="{BB962C8B-B14F-4D97-AF65-F5344CB8AC3E}">
        <p14:creationId xmlns:p14="http://schemas.microsoft.com/office/powerpoint/2010/main" val="316528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534400" cy="4648200"/>
          </a:xfrm>
        </p:spPr>
        <p:txBody>
          <a:bodyPr>
            <a:normAutofit/>
          </a:bodyPr>
          <a:lstStyle/>
          <a:p>
            <a:pPr algn="l"/>
            <a:r>
              <a:rPr lang="en-US" dirty="0"/>
              <a:t>Frequent media wording:</a:t>
            </a:r>
          </a:p>
          <a:p>
            <a:pPr algn="l"/>
            <a:r>
              <a:rPr lang="en-US" dirty="0"/>
              <a:t>Israeli settlements causing terrorism, intifada, Oct. 7 attack</a:t>
            </a:r>
          </a:p>
          <a:p>
            <a:pPr algn="l"/>
            <a:endParaRPr lang="en-US" sz="2800" dirty="0"/>
          </a:p>
          <a:p>
            <a:pPr algn="l"/>
            <a:r>
              <a:rPr lang="en-US" dirty="0"/>
              <a:t>Rather:</a:t>
            </a:r>
          </a:p>
          <a:p>
            <a:pPr algn="l"/>
            <a:r>
              <a:rPr lang="en-US" dirty="0"/>
              <a:t>Palestinian refusal, incitement causing terrorism, intifada</a:t>
            </a:r>
          </a:p>
        </p:txBody>
      </p:sp>
    </p:spTree>
    <p:extLst>
      <p:ext uri="{BB962C8B-B14F-4D97-AF65-F5344CB8AC3E}">
        <p14:creationId xmlns:p14="http://schemas.microsoft.com/office/powerpoint/2010/main" val="700416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534400" cy="4648200"/>
          </a:xfrm>
        </p:spPr>
        <p:txBody>
          <a:bodyPr>
            <a:normAutofit lnSpcReduction="10000"/>
          </a:bodyPr>
          <a:lstStyle/>
          <a:p>
            <a:pPr algn="l"/>
            <a:r>
              <a:rPr lang="en-US" dirty="0"/>
              <a:t>In December 2000, Israeli and Palestinian negotiators were brought to Washington. And on December 23, President Clinton presented a new plan to them. The Palestinians would get 97 percent of the West Bank, Arab neighborhoods in East Jerusalem</a:t>
            </a:r>
          </a:p>
        </p:txBody>
      </p:sp>
    </p:spTree>
    <p:extLst>
      <p:ext uri="{BB962C8B-B14F-4D97-AF65-F5344CB8AC3E}">
        <p14:creationId xmlns:p14="http://schemas.microsoft.com/office/powerpoint/2010/main" val="2079532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133350"/>
            <a:ext cx="8534400" cy="4800600"/>
          </a:xfrm>
        </p:spPr>
        <p:txBody>
          <a:bodyPr>
            <a:normAutofit fontScale="92500" lnSpcReduction="10000"/>
          </a:bodyPr>
          <a:lstStyle/>
          <a:p>
            <a:pPr algn="l"/>
            <a:r>
              <a:rPr lang="en-US" dirty="0"/>
              <a:t>would become the capital of the new Palestinian state, refugees would be allowed to return to Palestine but not Israel, and a $30 billion fund would be established to compensate refugees. This was the final offer: The separated cantons were gone and a land link to Gaza was included.</a:t>
            </a:r>
          </a:p>
        </p:txBody>
      </p:sp>
    </p:spTree>
    <p:extLst>
      <p:ext uri="{BB962C8B-B14F-4D97-AF65-F5344CB8AC3E}">
        <p14:creationId xmlns:p14="http://schemas.microsoft.com/office/powerpoint/2010/main" val="1070989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133350"/>
            <a:ext cx="8534400" cy="4800600"/>
          </a:xfrm>
        </p:spPr>
        <p:txBody>
          <a:bodyPr>
            <a:normAutofit lnSpcReduction="10000"/>
          </a:bodyPr>
          <a:lstStyle/>
          <a:p>
            <a:pPr algn="l"/>
            <a:r>
              <a:rPr lang="en-US" dirty="0"/>
              <a:t>After Clinton left the meeting, Dennis Ross stayed behind to make certain the Palestinian negotiators had gotten "every single word." They had. A footnote: Ross insists the Palestinian negotiators were ready to accept the offer. </a:t>
            </a:r>
          </a:p>
        </p:txBody>
      </p:sp>
    </p:spTree>
    <p:extLst>
      <p:ext uri="{BB962C8B-B14F-4D97-AF65-F5344CB8AC3E}">
        <p14:creationId xmlns:p14="http://schemas.microsoft.com/office/powerpoint/2010/main" val="87380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6CF27CE-DD9E-018A-751A-20EBD1397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000250" y="0"/>
            <a:ext cx="5143500" cy="5143500"/>
          </a:xfrm>
          <a:prstGeom prst="rect">
            <a:avLst/>
          </a:prstGeom>
        </p:spPr>
      </p:pic>
    </p:spTree>
    <p:extLst>
      <p:ext uri="{BB962C8B-B14F-4D97-AF65-F5344CB8AC3E}">
        <p14:creationId xmlns:p14="http://schemas.microsoft.com/office/powerpoint/2010/main" val="3545675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534400" cy="4724400"/>
          </a:xfrm>
        </p:spPr>
        <p:txBody>
          <a:bodyPr>
            <a:normAutofit/>
          </a:bodyPr>
          <a:lstStyle/>
          <a:p>
            <a:pPr algn="l"/>
            <a:r>
              <a:rPr lang="en-US" dirty="0"/>
              <a:t>They "understood this was the best they were ever going to get. They wanted [Arafat] to accept it." He refused. Why? Ross believes Arafat simply didn't want to end the conflict with Israel. </a:t>
            </a:r>
          </a:p>
        </p:txBody>
      </p:sp>
    </p:spTree>
    <p:extLst>
      <p:ext uri="{BB962C8B-B14F-4D97-AF65-F5344CB8AC3E}">
        <p14:creationId xmlns:p14="http://schemas.microsoft.com/office/powerpoint/2010/main" val="133687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09550"/>
            <a:ext cx="8287809" cy="4933950"/>
          </a:xfrm>
        </p:spPr>
        <p:txBody>
          <a:bodyPr>
            <a:normAutofit/>
          </a:bodyPr>
          <a:lstStyle/>
          <a:p>
            <a:pPr algn="l"/>
            <a:r>
              <a:rPr lang="en-US" dirty="0"/>
              <a:t>His career was governed by struggle and leaving his options open. "For him to end the conflict is to end himself," Ross said.</a:t>
            </a:r>
          </a:p>
        </p:txBody>
      </p:sp>
    </p:spTree>
    <p:extLst>
      <p:ext uri="{BB962C8B-B14F-4D97-AF65-F5344CB8AC3E}">
        <p14:creationId xmlns:p14="http://schemas.microsoft.com/office/powerpoint/2010/main" val="1302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02035" y="0"/>
            <a:ext cx="8266774" cy="5143500"/>
          </a:xfrm>
        </p:spPr>
        <p:txBody>
          <a:bodyPr>
            <a:normAutofit/>
          </a:bodyPr>
          <a:lstStyle/>
          <a:p>
            <a:pPr algn="l"/>
            <a:r>
              <a:rPr lang="en-US" dirty="0"/>
              <a:t>Frequent media wording:</a:t>
            </a:r>
          </a:p>
          <a:p>
            <a:pPr algn="l"/>
            <a:r>
              <a:rPr lang="en-US" dirty="0"/>
              <a:t>Israeli settlements causing intifada</a:t>
            </a:r>
          </a:p>
          <a:p>
            <a:pPr algn="l"/>
            <a:endParaRPr lang="en-US" dirty="0"/>
          </a:p>
          <a:p>
            <a:pPr algn="l"/>
            <a:r>
              <a:rPr lang="en-US" dirty="0"/>
              <a:t>Rather:</a:t>
            </a:r>
          </a:p>
          <a:p>
            <a:pPr algn="l"/>
            <a:r>
              <a:rPr lang="en-US" dirty="0"/>
              <a:t>Palestinian refusal, incitement causing terrorism, intifada</a:t>
            </a:r>
          </a:p>
        </p:txBody>
      </p:sp>
    </p:spTree>
    <p:extLst>
      <p:ext uri="{BB962C8B-B14F-4D97-AF65-F5344CB8AC3E}">
        <p14:creationId xmlns:p14="http://schemas.microsoft.com/office/powerpoint/2010/main" val="1169051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458200" cy="4495800"/>
          </a:xfrm>
        </p:spPr>
        <p:txBody>
          <a:bodyPr>
            <a:normAutofit/>
          </a:bodyPr>
          <a:lstStyle/>
          <a:p>
            <a:pPr algn="l"/>
            <a:r>
              <a:rPr lang="en-US" dirty="0"/>
              <a:t>Frequent media wording:</a:t>
            </a:r>
          </a:p>
          <a:p>
            <a:pPr algn="l"/>
            <a:r>
              <a:rPr lang="en-US" dirty="0"/>
              <a:t>Anti-Islam</a:t>
            </a:r>
          </a:p>
          <a:p>
            <a:pPr algn="l"/>
            <a:endParaRPr lang="en-US" dirty="0"/>
          </a:p>
          <a:p>
            <a:pPr algn="l"/>
            <a:r>
              <a:rPr lang="en-US" dirty="0"/>
              <a:t>Really:</a:t>
            </a:r>
          </a:p>
          <a:p>
            <a:pPr algn="l"/>
            <a:r>
              <a:rPr lang="en-US" dirty="0"/>
              <a:t>Anti-Islamist</a:t>
            </a:r>
          </a:p>
        </p:txBody>
      </p:sp>
    </p:spTree>
    <p:extLst>
      <p:ext uri="{BB962C8B-B14F-4D97-AF65-F5344CB8AC3E}">
        <p14:creationId xmlns:p14="http://schemas.microsoft.com/office/powerpoint/2010/main" val="2342930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1" y="209550"/>
            <a:ext cx="8305800" cy="4572000"/>
          </a:xfrm>
        </p:spPr>
        <p:txBody>
          <a:bodyPr>
            <a:normAutofit lnSpcReduction="10000"/>
          </a:bodyPr>
          <a:lstStyle/>
          <a:p>
            <a:pPr algn="l"/>
            <a:r>
              <a:rPr lang="en-US" dirty="0"/>
              <a:t> In Western media usage the term tends to refer to groups who aim to establish a </a:t>
            </a:r>
            <a:r>
              <a:rPr lang="en-US" dirty="0">
                <a:solidFill>
                  <a:srgbClr val="FFFF99"/>
                </a:solidFill>
              </a:rPr>
              <a:t>sharia-based</a:t>
            </a:r>
            <a:r>
              <a:rPr lang="en-US" dirty="0"/>
              <a:t> Islamic state, often with implication of </a:t>
            </a:r>
            <a:r>
              <a:rPr lang="en-US" dirty="0">
                <a:solidFill>
                  <a:srgbClr val="FFFF99"/>
                </a:solidFill>
              </a:rPr>
              <a:t>violent tactics </a:t>
            </a:r>
            <a:r>
              <a:rPr lang="en-US" dirty="0"/>
              <a:t>and </a:t>
            </a:r>
            <a:r>
              <a:rPr lang="en-US" dirty="0">
                <a:solidFill>
                  <a:srgbClr val="FFFF99"/>
                </a:solidFill>
              </a:rPr>
              <a:t>human rights violations</a:t>
            </a:r>
            <a:r>
              <a:rPr lang="en-US" dirty="0"/>
              <a:t>, and has acquired connotations of </a:t>
            </a:r>
            <a:r>
              <a:rPr lang="en-US" dirty="0">
                <a:solidFill>
                  <a:srgbClr val="FFFF99"/>
                </a:solidFill>
              </a:rPr>
              <a:t>political extremism</a:t>
            </a:r>
            <a:r>
              <a:rPr lang="en-US" dirty="0"/>
              <a:t>.</a:t>
            </a:r>
          </a:p>
        </p:txBody>
      </p:sp>
    </p:spTree>
    <p:extLst>
      <p:ext uri="{BB962C8B-B14F-4D97-AF65-F5344CB8AC3E}">
        <p14:creationId xmlns:p14="http://schemas.microsoft.com/office/powerpoint/2010/main" val="629927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361950"/>
            <a:ext cx="8458200" cy="4495800"/>
          </a:xfrm>
        </p:spPr>
        <p:txBody>
          <a:bodyPr>
            <a:normAutofit/>
          </a:bodyPr>
          <a:lstStyle/>
          <a:p>
            <a:pPr algn="l"/>
            <a:r>
              <a:rPr lang="en-US" dirty="0"/>
              <a:t>Frequent media wording:</a:t>
            </a:r>
          </a:p>
          <a:p>
            <a:pPr algn="l"/>
            <a:r>
              <a:rPr lang="en-US" dirty="0"/>
              <a:t>Right to die.</a:t>
            </a:r>
          </a:p>
          <a:p>
            <a:pPr algn="l"/>
            <a:endParaRPr lang="en-US" dirty="0"/>
          </a:p>
          <a:p>
            <a:pPr algn="l"/>
            <a:r>
              <a:rPr lang="en-US" dirty="0"/>
              <a:t>Really:</a:t>
            </a:r>
          </a:p>
          <a:p>
            <a:pPr algn="l"/>
            <a:r>
              <a:rPr lang="en-US" dirty="0"/>
              <a:t>Physician assisted suicide.</a:t>
            </a:r>
          </a:p>
        </p:txBody>
      </p:sp>
    </p:spTree>
    <p:extLst>
      <p:ext uri="{BB962C8B-B14F-4D97-AF65-F5344CB8AC3E}">
        <p14:creationId xmlns:p14="http://schemas.microsoft.com/office/powerpoint/2010/main" val="1515159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382001" cy="4648200"/>
          </a:xfrm>
        </p:spPr>
        <p:txBody>
          <a:bodyPr>
            <a:normAutofit fontScale="92500" lnSpcReduction="10000"/>
          </a:bodyPr>
          <a:lstStyle/>
          <a:p>
            <a:pPr algn="l"/>
            <a:r>
              <a:rPr lang="en-US" dirty="0">
                <a:solidFill>
                  <a:srgbClr val="FFFF99"/>
                </a:solidFill>
              </a:rPr>
              <a:t>End of life lies:</a:t>
            </a:r>
          </a:p>
          <a:p>
            <a:pPr algn="l"/>
            <a:r>
              <a:rPr lang="en-US" baseline="30000" dirty="0" err="1"/>
              <a:t>Thillim</a:t>
            </a:r>
            <a:r>
              <a:rPr lang="en-US" baseline="30000" dirty="0"/>
              <a:t> /Ps 116.15 NAS </a:t>
            </a:r>
            <a:r>
              <a:rPr lang="en-US" dirty="0"/>
              <a:t>Precious in the sight of </a:t>
            </a:r>
            <a:r>
              <a:rPr lang="en-US" dirty="0" err="1"/>
              <a:t>A</a:t>
            </a:r>
            <a:r>
              <a:rPr lang="en-US" cap="small" dirty="0" err="1"/>
              <a:t>doni</a:t>
            </a:r>
            <a:r>
              <a:rPr lang="en-US" dirty="0"/>
              <a:t> Is the death of His godly ones.</a:t>
            </a:r>
          </a:p>
          <a:p>
            <a:pPr algn="l"/>
            <a:r>
              <a:rPr lang="en-US" baseline="30000" dirty="0"/>
              <a:t>2 Cor. 5.6-7</a:t>
            </a:r>
            <a:r>
              <a:rPr lang="en-US" dirty="0"/>
              <a:t> So we are always confident — we know that so long as we are at home in the body, we are away from </a:t>
            </a:r>
          </a:p>
        </p:txBody>
      </p:sp>
    </p:spTree>
    <p:extLst>
      <p:ext uri="{BB962C8B-B14F-4D97-AF65-F5344CB8AC3E}">
        <p14:creationId xmlns:p14="http://schemas.microsoft.com/office/powerpoint/2010/main" val="2469304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458200" cy="4648200"/>
          </a:xfrm>
        </p:spPr>
        <p:txBody>
          <a:bodyPr>
            <a:normAutofit/>
          </a:bodyPr>
          <a:lstStyle/>
          <a:p>
            <a:pPr algn="l"/>
            <a:r>
              <a:rPr lang="en-US" dirty="0"/>
              <a:t>our home with the Lord; </a:t>
            </a:r>
            <a:r>
              <a:rPr lang="en-US" b="1" baseline="30000" dirty="0"/>
              <a:t> </a:t>
            </a:r>
            <a:r>
              <a:rPr lang="en-US" dirty="0"/>
              <a:t>for we live by trust, not by what we see. </a:t>
            </a:r>
            <a:r>
              <a:rPr lang="en-US" b="1" baseline="30000" dirty="0"/>
              <a:t> </a:t>
            </a:r>
            <a:r>
              <a:rPr lang="en-US" dirty="0"/>
              <a:t>We are confident, then, and would much prefer to leave our home in the body and come to our home with the Lord.</a:t>
            </a:r>
          </a:p>
        </p:txBody>
      </p:sp>
    </p:spTree>
    <p:extLst>
      <p:ext uri="{BB962C8B-B14F-4D97-AF65-F5344CB8AC3E}">
        <p14:creationId xmlns:p14="http://schemas.microsoft.com/office/powerpoint/2010/main" val="353255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457199" y="209550"/>
            <a:ext cx="8305801" cy="4648200"/>
          </a:xfrm>
        </p:spPr>
        <p:txBody>
          <a:bodyPr>
            <a:normAutofit/>
          </a:bodyPr>
          <a:lstStyle/>
          <a:p>
            <a:pPr algn="l"/>
            <a:r>
              <a:rPr lang="en-US" dirty="0">
                <a:solidFill>
                  <a:srgbClr val="FFFF99"/>
                </a:solidFill>
              </a:rPr>
              <a:t>End of life lies of the enemy:</a:t>
            </a:r>
          </a:p>
          <a:p>
            <a:pPr algn="l"/>
            <a:r>
              <a:rPr lang="en-US" baseline="30000" dirty="0"/>
              <a:t>Ps 73.3-4</a:t>
            </a:r>
            <a:r>
              <a:rPr lang="en-US" dirty="0"/>
              <a:t> </a:t>
            </a:r>
            <a:r>
              <a:rPr lang="en-US" baseline="30000" dirty="0"/>
              <a:t>NIV</a:t>
            </a:r>
            <a:r>
              <a:rPr lang="en-US" dirty="0"/>
              <a:t> For I envied the arrogant when I saw the prosperity of the wicked. They have no struggles at death; their bodies are healthy and strong.</a:t>
            </a:r>
          </a:p>
          <a:p>
            <a:pPr algn="l"/>
            <a:endParaRPr lang="en-US" dirty="0"/>
          </a:p>
        </p:txBody>
      </p:sp>
    </p:spTree>
    <p:extLst>
      <p:ext uri="{BB962C8B-B14F-4D97-AF65-F5344CB8AC3E}">
        <p14:creationId xmlns:p14="http://schemas.microsoft.com/office/powerpoint/2010/main" val="4004658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85750"/>
            <a:ext cx="8610600" cy="4419600"/>
          </a:xfrm>
        </p:spPr>
        <p:txBody>
          <a:bodyPr>
            <a:normAutofit lnSpcReduction="10000"/>
          </a:bodyPr>
          <a:lstStyle/>
          <a:p>
            <a:pPr algn="l"/>
            <a:r>
              <a:rPr lang="en-US" dirty="0"/>
              <a:t>So, how do we </a:t>
            </a:r>
          </a:p>
          <a:p>
            <a:pPr marL="228600" indent="-228600" algn="l">
              <a:buFont typeface="Arial" panose="020B0604020202020204" pitchFamily="34" charset="0"/>
              <a:buChar char="•"/>
            </a:pPr>
            <a:r>
              <a:rPr lang="en-US" dirty="0"/>
              <a:t>discern truth</a:t>
            </a:r>
          </a:p>
          <a:p>
            <a:pPr marL="228600" indent="-228600" algn="l">
              <a:buFont typeface="Arial" panose="020B0604020202020204" pitchFamily="34" charset="0"/>
              <a:buChar char="•"/>
            </a:pPr>
            <a:r>
              <a:rPr lang="en-US" dirty="0"/>
              <a:t>restore truth</a:t>
            </a:r>
          </a:p>
          <a:p>
            <a:pPr marL="228600" indent="-228600" algn="l">
              <a:buFont typeface="Arial" panose="020B0604020202020204" pitchFamily="34" charset="0"/>
              <a:buChar char="•"/>
            </a:pPr>
            <a:r>
              <a:rPr lang="en-US" dirty="0"/>
              <a:t>live in truth?</a:t>
            </a:r>
          </a:p>
          <a:p>
            <a:pPr marL="228600" indent="-228600" algn="l">
              <a:buFont typeface="Arial" panose="020B0604020202020204" pitchFamily="34" charset="0"/>
              <a:buChar char="•"/>
            </a:pPr>
            <a:r>
              <a:rPr lang="en-US" dirty="0"/>
              <a:t>Avoid </a:t>
            </a:r>
            <a:r>
              <a:rPr lang="en-US" altLang="en-US" dirty="0"/>
              <a:t>Perceived offense </a:t>
            </a:r>
            <a:r>
              <a:rPr lang="en-US" altLang="en-US" dirty="0">
                <a:sym typeface="Wingdings" panose="05000000000000000000" pitchFamily="2" charset="2"/>
              </a:rPr>
              <a:t> defense…lashon hara evil speaking</a:t>
            </a:r>
            <a:endParaRPr lang="en-US" altLang="en-US" dirty="0"/>
          </a:p>
          <a:p>
            <a:pPr marL="228600"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308359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1BC5A5BE-5193-F77E-95FA-1B1A1339D7E4}"/>
              </a:ext>
            </a:extLst>
          </p:cNvPr>
          <p:cNvPicPr>
            <a:picLocks noChangeAspect="1"/>
          </p:cNvPicPr>
          <p:nvPr/>
        </p:nvPicPr>
        <p:blipFill>
          <a:blip r:embed="rId3"/>
          <a:stretch>
            <a:fillRect/>
          </a:stretch>
        </p:blipFill>
        <p:spPr>
          <a:xfrm>
            <a:off x="356088" y="0"/>
            <a:ext cx="8487723" cy="5109845"/>
          </a:xfrm>
          <a:prstGeom prst="rect">
            <a:avLst/>
          </a:prstGeom>
        </p:spPr>
      </p:pic>
      <p:sp>
        <p:nvSpPr>
          <p:cNvPr id="4" name="TextBox 3">
            <a:extLst>
              <a:ext uri="{FF2B5EF4-FFF2-40B4-BE49-F238E27FC236}">
                <a16:creationId xmlns:a16="http://schemas.microsoft.com/office/drawing/2014/main" id="{152D579E-47E0-72AA-78FF-044025A5D900}"/>
              </a:ext>
            </a:extLst>
          </p:cNvPr>
          <p:cNvSpPr txBox="1"/>
          <p:nvPr/>
        </p:nvSpPr>
        <p:spPr>
          <a:xfrm>
            <a:off x="533400" y="3206284"/>
            <a:ext cx="7584878" cy="1938992"/>
          </a:xfrm>
          <a:prstGeom prst="rect">
            <a:avLst/>
          </a:prstGeom>
          <a:noFill/>
        </p:spPr>
        <p:txBody>
          <a:bodyPr wrap="square" rtlCol="0">
            <a:spAutoFit/>
          </a:bodyPr>
          <a:lstStyle/>
          <a:p>
            <a:pPr algn="l"/>
            <a:r>
              <a:rPr lang="en-US" b="0" i="0" dirty="0">
                <a:effectLst>
                  <a:outerShdw blurRad="38100" dist="38100" dir="2700000" algn="tl">
                    <a:srgbClr val="000000">
                      <a:alpha val="43137"/>
                    </a:srgbClr>
                  </a:outerShdw>
                </a:effectLst>
                <a:latin typeface="+mn-lt"/>
              </a:rPr>
              <a:t>Monday, April 8, between 1:07 and 2:46 p.m. </a:t>
            </a:r>
            <a:r>
              <a:rPr lang="en-US" dirty="0">
                <a:effectLst>
                  <a:outerShdw blurRad="38100" dist="38100" dir="2700000" algn="tl">
                    <a:srgbClr val="000000">
                      <a:alpha val="43137"/>
                    </a:srgbClr>
                  </a:outerShdw>
                </a:effectLst>
                <a:latin typeface="+mn-lt"/>
              </a:rPr>
              <a:t>C</a:t>
            </a:r>
            <a:r>
              <a:rPr lang="en-US" b="0" i="0" dirty="0">
                <a:effectLst>
                  <a:outerShdw blurRad="38100" dist="38100" dir="2700000" algn="tl">
                    <a:srgbClr val="000000">
                      <a:alpha val="43137"/>
                    </a:srgbClr>
                  </a:outerShdw>
                </a:effectLst>
                <a:latin typeface="+mn-lt"/>
              </a:rPr>
              <a:t>ST</a:t>
            </a:r>
            <a:r>
              <a:rPr lang="en-US" b="0" i="0" dirty="0">
                <a:effectLst/>
                <a:latin typeface="+mn-lt"/>
              </a:rPr>
              <a:t>, epic proportions</a:t>
            </a:r>
            <a:endParaRPr lang="en-US" dirty="0">
              <a:latin typeface="+mn-lt"/>
            </a:endParaRPr>
          </a:p>
        </p:txBody>
      </p:sp>
    </p:spTree>
    <p:extLst>
      <p:ext uri="{BB962C8B-B14F-4D97-AF65-F5344CB8AC3E}">
        <p14:creationId xmlns:p14="http://schemas.microsoft.com/office/powerpoint/2010/main" val="652972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81000" y="285750"/>
            <a:ext cx="8534400" cy="4572000"/>
          </a:xfrm>
        </p:spPr>
        <p:txBody>
          <a:bodyPr>
            <a:normAutofit fontScale="92500" lnSpcReduction="10000"/>
          </a:bodyPr>
          <a:lstStyle/>
          <a:p>
            <a:pPr algn="l"/>
            <a:r>
              <a:rPr lang="en-US" dirty="0"/>
              <a:t>Know that whenever truth is rejected, it’s NEVER 100% rejected.  First, realize:</a:t>
            </a:r>
          </a:p>
          <a:p>
            <a:pPr marL="228600" indent="-228600" algn="l">
              <a:buFont typeface="Arial" panose="020B0604020202020204" pitchFamily="34" charset="0"/>
              <a:buChar char="•"/>
            </a:pPr>
            <a:r>
              <a:rPr lang="en-US" dirty="0"/>
              <a:t>Resisting Transgender rights is NOT rejecting &amp; rudeness to transgender people.  </a:t>
            </a:r>
          </a:p>
          <a:p>
            <a:pPr marL="228600" indent="-228600" algn="l">
              <a:buFont typeface="Arial" panose="020B0604020202020204" pitchFamily="34" charset="0"/>
              <a:buChar char="•"/>
            </a:pPr>
            <a:r>
              <a:rPr lang="en-US" dirty="0"/>
              <a:t>Resisting Islamism is NOT lack of love to Muslims.  </a:t>
            </a:r>
          </a:p>
        </p:txBody>
      </p:sp>
    </p:spTree>
    <p:extLst>
      <p:ext uri="{BB962C8B-B14F-4D97-AF65-F5344CB8AC3E}">
        <p14:creationId xmlns:p14="http://schemas.microsoft.com/office/powerpoint/2010/main" val="3058806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10600" cy="4724400"/>
          </a:xfrm>
        </p:spPr>
        <p:txBody>
          <a:bodyPr>
            <a:normAutofit/>
          </a:bodyPr>
          <a:lstStyle/>
          <a:p>
            <a:pPr algn="l"/>
            <a:r>
              <a:rPr lang="en-US" dirty="0"/>
              <a:t>The BEST of actions and principles can be tainted with bad attitudes: hostility, pride, anger.</a:t>
            </a:r>
          </a:p>
          <a:p>
            <a:pPr algn="l"/>
            <a:r>
              <a:rPr lang="en-US" dirty="0"/>
              <a:t>The WORST behaviors and principles can have loving attitudes.  </a:t>
            </a:r>
          </a:p>
          <a:p>
            <a:pPr algn="l"/>
            <a:endParaRPr lang="en-US" dirty="0"/>
          </a:p>
        </p:txBody>
      </p:sp>
    </p:spTree>
    <p:extLst>
      <p:ext uri="{BB962C8B-B14F-4D97-AF65-F5344CB8AC3E}">
        <p14:creationId xmlns:p14="http://schemas.microsoft.com/office/powerpoint/2010/main" val="4221072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610600" cy="4724400"/>
          </a:xfrm>
        </p:spPr>
        <p:txBody>
          <a:bodyPr>
            <a:normAutofit/>
          </a:bodyPr>
          <a:lstStyle/>
          <a:p>
            <a:pPr algn="l"/>
            <a:r>
              <a:rPr lang="en-US" baseline="30000" dirty="0"/>
              <a:t>Ro. 11.20 </a:t>
            </a:r>
            <a:r>
              <a:rPr lang="en-US" dirty="0"/>
              <a:t>You stand by faith. Do not be arrogant, but fear.</a:t>
            </a:r>
          </a:p>
          <a:p>
            <a:pPr marL="404813" indent="-404813" algn="l">
              <a:buFont typeface="+mj-lt"/>
              <a:buAutoNum type="arabicPeriod"/>
            </a:pPr>
            <a:r>
              <a:rPr lang="en-US" dirty="0"/>
              <a:t>People who are wrong are not usually 100% wrong.  Listen and learn with humility.</a:t>
            </a:r>
          </a:p>
          <a:p>
            <a:pPr marL="404813" indent="-404813" algn="l">
              <a:buFont typeface="+mj-lt"/>
              <a:buAutoNum type="arabicPeriod"/>
            </a:pPr>
            <a:r>
              <a:rPr lang="en-US" dirty="0"/>
              <a:t>When you are doing right, it’s usually not 100% right.  </a:t>
            </a:r>
          </a:p>
        </p:txBody>
      </p:sp>
    </p:spTree>
    <p:extLst>
      <p:ext uri="{BB962C8B-B14F-4D97-AF65-F5344CB8AC3E}">
        <p14:creationId xmlns:p14="http://schemas.microsoft.com/office/powerpoint/2010/main" val="3763480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85750"/>
            <a:ext cx="8534400" cy="4572000"/>
          </a:xfrm>
        </p:spPr>
        <p:txBody>
          <a:bodyPr>
            <a:normAutofit fontScale="92500" lnSpcReduction="20000"/>
          </a:bodyPr>
          <a:lstStyle/>
          <a:p>
            <a:pPr algn="l"/>
            <a:r>
              <a:rPr lang="en-US" baseline="30000" dirty="0"/>
              <a:t>T’hillim/Ps.139.1-4 </a:t>
            </a:r>
            <a:r>
              <a:rPr lang="en-US" cap="small" dirty="0"/>
              <a:t>Adoni</a:t>
            </a:r>
            <a:r>
              <a:rPr lang="en-US" dirty="0"/>
              <a:t>, You searched me and know me. Whenever I sit down or stand up, You know it. You discern my thinking from afar. You observe my journeying and my resting and You are familiar with all my ways. Even before a word is on my tongue, behold, </a:t>
            </a:r>
            <a:r>
              <a:rPr lang="en-US" cap="small" dirty="0" err="1"/>
              <a:t>Adoni</a:t>
            </a:r>
            <a:r>
              <a:rPr lang="en-US" dirty="0"/>
              <a:t>, You know all about it.</a:t>
            </a:r>
          </a:p>
        </p:txBody>
      </p:sp>
    </p:spTree>
    <p:extLst>
      <p:ext uri="{BB962C8B-B14F-4D97-AF65-F5344CB8AC3E}">
        <p14:creationId xmlns:p14="http://schemas.microsoft.com/office/powerpoint/2010/main" val="114149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09550"/>
            <a:ext cx="8458200" cy="4648200"/>
          </a:xfrm>
        </p:spPr>
        <p:txBody>
          <a:bodyPr>
            <a:normAutofit/>
          </a:bodyPr>
          <a:lstStyle/>
          <a:p>
            <a:pPr algn="l"/>
            <a:r>
              <a:rPr lang="en-US" baseline="30000" dirty="0" err="1"/>
              <a:t>Mes</a:t>
            </a:r>
            <a:r>
              <a:rPr lang="en-US" baseline="30000" dirty="0"/>
              <a:t>. Jews/Heb.4.12-13</a:t>
            </a:r>
            <a:r>
              <a:rPr lang="en-US" dirty="0"/>
              <a:t> See, the Word of God is alive! It is at work and is sharper than any double-edged sword — it cuts right through to where soul meets spirit and joints meet marrow, and it is quick to judge</a:t>
            </a:r>
          </a:p>
        </p:txBody>
      </p:sp>
    </p:spTree>
    <p:extLst>
      <p:ext uri="{BB962C8B-B14F-4D97-AF65-F5344CB8AC3E}">
        <p14:creationId xmlns:p14="http://schemas.microsoft.com/office/powerpoint/2010/main" val="3537570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304800" y="285750"/>
            <a:ext cx="8534400" cy="4572000"/>
          </a:xfrm>
        </p:spPr>
        <p:txBody>
          <a:bodyPr>
            <a:normAutofit/>
          </a:bodyPr>
          <a:lstStyle/>
          <a:p>
            <a:pPr algn="l"/>
            <a:r>
              <a:rPr lang="en-US" baseline="30000" dirty="0" err="1"/>
              <a:t>Mes</a:t>
            </a:r>
            <a:r>
              <a:rPr lang="en-US" baseline="30000" dirty="0"/>
              <a:t>. Jews/Heb.4.12-13</a:t>
            </a:r>
            <a:r>
              <a:rPr lang="en-US" dirty="0"/>
              <a:t>  the inner reflections and attitudes of the heart. Before God, nothing created is hidden, but all things are naked and open to the eyes of him to whom we must render an account.</a:t>
            </a:r>
          </a:p>
        </p:txBody>
      </p:sp>
    </p:spTree>
    <p:extLst>
      <p:ext uri="{BB962C8B-B14F-4D97-AF65-F5344CB8AC3E}">
        <p14:creationId xmlns:p14="http://schemas.microsoft.com/office/powerpoint/2010/main" val="4057169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7933D-F11A-CC9E-DB0E-9B1D6F41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936521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dirty="0"/>
              <a:t>Evil originates from a perception of violation </a:t>
            </a:r>
            <a:r>
              <a:rPr lang="en-US" dirty="0">
                <a:sym typeface="Wingdings" panose="05000000000000000000" pitchFamily="2" charset="2"/>
              </a:rPr>
              <a:t> defense.</a:t>
            </a:r>
          </a:p>
          <a:p>
            <a:pPr algn="l"/>
            <a:r>
              <a:rPr lang="en-US" dirty="0"/>
              <a:t>2.</a:t>
            </a:r>
            <a:r>
              <a:rPr lang="en-US" u="sng" dirty="0">
                <a:solidFill>
                  <a:srgbClr val="FFFF00"/>
                </a:solidFill>
              </a:rPr>
              <a:t>Truly respond to evil with faith</a:t>
            </a:r>
          </a:p>
          <a:p>
            <a:pPr algn="l"/>
            <a:r>
              <a:rPr lang="en-US" dirty="0"/>
              <a:t>3. Address evil with Charity</a:t>
            </a:r>
          </a:p>
        </p:txBody>
      </p:sp>
    </p:spTree>
    <p:extLst>
      <p:ext uri="{BB962C8B-B14F-4D97-AF65-F5344CB8AC3E}">
        <p14:creationId xmlns:p14="http://schemas.microsoft.com/office/powerpoint/2010/main" val="2253050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dirty="0"/>
              <a:t>Haman responded with murderous rage to a contrived insult.  </a:t>
            </a:r>
          </a:p>
          <a:p>
            <a:pPr algn="l"/>
            <a:endParaRPr lang="en-US" dirty="0"/>
          </a:p>
          <a:p>
            <a:pPr algn="l"/>
            <a:r>
              <a:rPr lang="en-US" dirty="0"/>
              <a:t>Scripture on responding to apparent evil behavior…</a:t>
            </a:r>
            <a:endParaRPr lang="en-US" sz="4000" dirty="0"/>
          </a:p>
        </p:txBody>
      </p:sp>
    </p:spTree>
    <p:extLst>
      <p:ext uri="{BB962C8B-B14F-4D97-AF65-F5344CB8AC3E}">
        <p14:creationId xmlns:p14="http://schemas.microsoft.com/office/powerpoint/2010/main" val="34179612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3695700" cy="4648200"/>
          </a:xfrm>
        </p:spPr>
        <p:txBody>
          <a:bodyPr/>
          <a:lstStyle/>
          <a:p>
            <a:pPr algn="l"/>
            <a:r>
              <a:rPr lang="en-US" dirty="0"/>
              <a:t> </a:t>
            </a:r>
          </a:p>
        </p:txBody>
      </p:sp>
      <p:pic>
        <p:nvPicPr>
          <p:cNvPr id="4" name="Picture 3">
            <a:extLst>
              <a:ext uri="{FF2B5EF4-FFF2-40B4-BE49-F238E27FC236}">
                <a16:creationId xmlns:a16="http://schemas.microsoft.com/office/drawing/2014/main" id="{F45943D3-9531-56D1-55B5-D62685DE8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0500" y="38100"/>
            <a:ext cx="5143500" cy="5143500"/>
          </a:xfrm>
          <a:prstGeom prst="rect">
            <a:avLst/>
          </a:prstGeom>
        </p:spPr>
      </p:pic>
      <p:pic>
        <p:nvPicPr>
          <p:cNvPr id="2050" name="Picture 2" descr="Portrait of John Wesley (1703-1791) - The Museum of Methodism &amp; John ...">
            <a:extLst>
              <a:ext uri="{FF2B5EF4-FFF2-40B4-BE49-F238E27FC236}">
                <a16:creationId xmlns:a16="http://schemas.microsoft.com/office/drawing/2014/main" id="{AA41FEB3-9420-80BE-E511-5F34931536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13" y="38100"/>
            <a:ext cx="4105275"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DCCA1E-C345-524E-9E7C-73790CA82BDA}"/>
              </a:ext>
            </a:extLst>
          </p:cNvPr>
          <p:cNvSpPr txBox="1"/>
          <p:nvPr/>
        </p:nvSpPr>
        <p:spPr>
          <a:xfrm>
            <a:off x="474182" y="3734336"/>
            <a:ext cx="7871786" cy="1323439"/>
          </a:xfrm>
          <a:prstGeom prst="rect">
            <a:avLst/>
          </a:prstGeom>
          <a:noFill/>
        </p:spPr>
        <p:txBody>
          <a:bodyPr wrap="square" rtlCol="0">
            <a:spAutoFit/>
          </a:bodyPr>
          <a:lstStyle/>
          <a:p>
            <a:pPr algn="l"/>
            <a:r>
              <a:rPr lang="en-US" dirty="0">
                <a:effectLst>
                  <a:outerShdw blurRad="38100" dist="38100" dir="2700000" algn="tl">
                    <a:srgbClr val="000000">
                      <a:alpha val="43137"/>
                    </a:srgbClr>
                  </a:outerShdw>
                </a:effectLst>
              </a:rPr>
              <a:t>John Wesley, 1703, Epworth, England, to 1791</a:t>
            </a:r>
          </a:p>
        </p:txBody>
      </p:sp>
    </p:spTree>
    <p:extLst>
      <p:ext uri="{BB962C8B-B14F-4D97-AF65-F5344CB8AC3E}">
        <p14:creationId xmlns:p14="http://schemas.microsoft.com/office/powerpoint/2010/main" val="1793115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Dubbed the “Great North American Eclipse,” the celestial event is expected to be more impressive than the one in 2017, lasting longer, being wider, and traversing more highly populated parts of North America.</a:t>
            </a:r>
          </a:p>
        </p:txBody>
      </p:sp>
    </p:spTree>
    <p:extLst>
      <p:ext uri="{BB962C8B-B14F-4D97-AF65-F5344CB8AC3E}">
        <p14:creationId xmlns:p14="http://schemas.microsoft.com/office/powerpoint/2010/main" val="3592380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3274272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John Wesley on 1 Cor 13</a:t>
            </a:r>
          </a:p>
          <a:p>
            <a:pPr algn="l"/>
            <a:r>
              <a:rPr lang="en-US" sz="4000" u="sng" dirty="0"/>
              <a:t>Love…rejoices not in iniquity</a:t>
            </a:r>
          </a:p>
          <a:p>
            <a:pPr algn="l"/>
            <a:r>
              <a:rPr lang="en-US" sz="4000" dirty="0"/>
              <a:t>Yea, weeps at either the sin or folly of even an enemy; takes no pleasure in hearing or in repeating it, but desires it may be forgotten for ever.</a:t>
            </a:r>
          </a:p>
          <a:p>
            <a:pPr algn="l"/>
            <a:endParaRPr lang="en-US" sz="4000" dirty="0"/>
          </a:p>
        </p:txBody>
      </p:sp>
    </p:spTree>
    <p:extLst>
      <p:ext uri="{BB962C8B-B14F-4D97-AF65-F5344CB8AC3E}">
        <p14:creationId xmlns:p14="http://schemas.microsoft.com/office/powerpoint/2010/main" val="349395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John Wesley on 1 Cor 13</a:t>
            </a:r>
          </a:p>
          <a:p>
            <a:pPr algn="l"/>
            <a:r>
              <a:rPr lang="en-US" sz="4000" u="sng" dirty="0"/>
              <a:t>But rejoices in the truth</a:t>
            </a:r>
            <a:r>
              <a:rPr lang="en-US" sz="4000" dirty="0"/>
              <a:t> — Bringing forth its proper fruit, holiness of heart and life. Good in general is its glory and joy, wherever diffused in all the world.</a:t>
            </a:r>
          </a:p>
          <a:p>
            <a:pPr algn="l"/>
            <a:endParaRPr lang="en-US" sz="4000" dirty="0"/>
          </a:p>
        </p:txBody>
      </p:sp>
    </p:spTree>
    <p:extLst>
      <p:ext uri="{BB962C8B-B14F-4D97-AF65-F5344CB8AC3E}">
        <p14:creationId xmlns:p14="http://schemas.microsoft.com/office/powerpoint/2010/main" val="630168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Verse 7 </a:t>
            </a:r>
            <a:r>
              <a:rPr lang="en-US" sz="4000" u="sng" dirty="0"/>
              <a:t>Bears all things, Love </a:t>
            </a:r>
            <a:r>
              <a:rPr lang="en-US" sz="4000" u="sng" dirty="0" err="1"/>
              <a:t>covereth</a:t>
            </a:r>
            <a:r>
              <a:rPr lang="en-US" sz="4000" u="sng" dirty="0"/>
              <a:t> all things </a:t>
            </a:r>
            <a:r>
              <a:rPr lang="en-US" sz="4000" dirty="0"/>
              <a:t>- Whatever evil the lover of mankind sees, hears, or knows of any one, </a:t>
            </a:r>
            <a:r>
              <a:rPr lang="en-US" sz="4000" u="sng" dirty="0">
                <a:solidFill>
                  <a:srgbClr val="FFFF00"/>
                </a:solidFill>
              </a:rPr>
              <a:t>he mentions it to none; it never goes out of his lips, unless where absolute duty constrains to speak.</a:t>
            </a:r>
          </a:p>
        </p:txBody>
      </p:sp>
    </p:spTree>
    <p:extLst>
      <p:ext uri="{BB962C8B-B14F-4D97-AF65-F5344CB8AC3E}">
        <p14:creationId xmlns:p14="http://schemas.microsoft.com/office/powerpoint/2010/main" val="2766570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4953000" cy="4800600"/>
          </a:xfrm>
        </p:spPr>
        <p:txBody>
          <a:bodyPr>
            <a:normAutofit/>
          </a:bodyPr>
          <a:lstStyle/>
          <a:p>
            <a:pPr algn="l"/>
            <a:r>
              <a:rPr lang="en-US" altLang="en-US" sz="4000" dirty="0"/>
              <a:t>I would like to offer something novel that will address evil speaking.  </a:t>
            </a:r>
          </a:p>
          <a:p>
            <a:pPr algn="l"/>
            <a:r>
              <a:rPr lang="en-US" sz="4000" dirty="0"/>
              <a:t> </a:t>
            </a:r>
          </a:p>
        </p:txBody>
      </p:sp>
      <p:pic>
        <p:nvPicPr>
          <p:cNvPr id="3" name="Picture 2">
            <a:extLst>
              <a:ext uri="{FF2B5EF4-FFF2-40B4-BE49-F238E27FC236}">
                <a16:creationId xmlns:a16="http://schemas.microsoft.com/office/drawing/2014/main" id="{30AC6935-0ACB-A89A-D5F8-E23D05267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1798766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810000" cy="4800600"/>
          </a:xfrm>
        </p:spPr>
        <p:txBody>
          <a:bodyPr>
            <a:normAutofit/>
          </a:bodyPr>
          <a:lstStyle/>
          <a:p>
            <a:pPr algn="r" rtl="1"/>
            <a:r>
              <a:rPr lang="he-IL" sz="4400" b="1" dirty="0">
                <a:latin typeface="David" panose="020E0502060401010101" pitchFamily="34" charset="-79"/>
                <a:cs typeface="David" panose="020E0502060401010101" pitchFamily="34" charset="-79"/>
              </a:rPr>
              <a:t>אזור חופשי לשון הרע</a:t>
            </a:r>
            <a:endParaRPr lang="en-US" sz="4400" b="1" dirty="0">
              <a:latin typeface="David" panose="020E0502060401010101" pitchFamily="34" charset="-79"/>
              <a:cs typeface="David" panose="020E0502060401010101" pitchFamily="34" charset="-79"/>
            </a:endParaRPr>
          </a:p>
          <a:p>
            <a:pPr algn="l"/>
            <a:r>
              <a:rPr lang="en-US" sz="4000" i="1" dirty="0" err="1"/>
              <a:t>Azor</a:t>
            </a:r>
            <a:r>
              <a:rPr lang="en-US" sz="4000" i="1" dirty="0"/>
              <a:t> </a:t>
            </a:r>
            <a:r>
              <a:rPr lang="en-US" sz="4000" i="1" dirty="0" err="1"/>
              <a:t>khofshi</a:t>
            </a:r>
            <a:endParaRPr lang="en-US" sz="4000" i="1" dirty="0"/>
          </a:p>
          <a:p>
            <a:pPr algn="l"/>
            <a:r>
              <a:rPr lang="en-US" sz="4000" i="1" dirty="0"/>
              <a:t>Lashon </a:t>
            </a:r>
            <a:r>
              <a:rPr lang="en-US" sz="4000" i="1" dirty="0" err="1"/>
              <a:t>HaRa</a:t>
            </a:r>
            <a:endParaRPr lang="en-US" sz="4000" i="1" dirty="0"/>
          </a:p>
          <a:p>
            <a:pPr algn="l"/>
            <a:r>
              <a:rPr lang="en-US" sz="4000" dirty="0"/>
              <a:t>Defamation free zone</a:t>
            </a:r>
          </a:p>
          <a:p>
            <a:pPr algn="l"/>
            <a:endParaRPr lang="en-US" sz="4000" dirty="0"/>
          </a:p>
        </p:txBody>
      </p:sp>
      <p:pic>
        <p:nvPicPr>
          <p:cNvPr id="3" name="Picture 2">
            <a:extLst>
              <a:ext uri="{FF2B5EF4-FFF2-40B4-BE49-F238E27FC236}">
                <a16:creationId xmlns:a16="http://schemas.microsoft.com/office/drawing/2014/main" id="{7A83121B-32A9-B711-88A4-1A3108C9E2DC}"/>
              </a:ext>
            </a:extLst>
          </p:cNvPr>
          <p:cNvPicPr>
            <a:picLocks noChangeAspect="1"/>
          </p:cNvPicPr>
          <p:nvPr/>
        </p:nvPicPr>
        <p:blipFill>
          <a:blip r:embed="rId3"/>
          <a:stretch>
            <a:fillRect/>
          </a:stretch>
        </p:blipFill>
        <p:spPr>
          <a:xfrm>
            <a:off x="4038600" y="9525"/>
            <a:ext cx="5029199" cy="4677814"/>
          </a:xfrm>
          <a:prstGeom prst="rect">
            <a:avLst/>
          </a:prstGeom>
        </p:spPr>
      </p:pic>
    </p:spTree>
    <p:extLst>
      <p:ext uri="{BB962C8B-B14F-4D97-AF65-F5344CB8AC3E}">
        <p14:creationId xmlns:p14="http://schemas.microsoft.com/office/powerpoint/2010/main" val="16731489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Verse 7 </a:t>
            </a:r>
            <a:r>
              <a:rPr lang="en-US" sz="4000" u="sng" dirty="0"/>
              <a:t>Bears all things, Love </a:t>
            </a:r>
            <a:r>
              <a:rPr lang="en-US" sz="4000" u="sng" dirty="0" err="1"/>
              <a:t>covereth</a:t>
            </a:r>
            <a:r>
              <a:rPr lang="en-US" sz="4000" u="sng" dirty="0"/>
              <a:t> all things </a:t>
            </a:r>
            <a:r>
              <a:rPr lang="en-US" sz="4000" dirty="0"/>
              <a:t>- Whatever evil the lover of mankind sees, hears, or knows of any one, </a:t>
            </a:r>
            <a:r>
              <a:rPr lang="en-US" sz="4000" u="sng" dirty="0">
                <a:solidFill>
                  <a:srgbClr val="FFFF00"/>
                </a:solidFill>
              </a:rPr>
              <a:t>he mentions it to none; it never goes out of his lips, unless where absolute duty constrains to speak.</a:t>
            </a:r>
          </a:p>
        </p:txBody>
      </p:sp>
    </p:spTree>
    <p:extLst>
      <p:ext uri="{BB962C8B-B14F-4D97-AF65-F5344CB8AC3E}">
        <p14:creationId xmlns:p14="http://schemas.microsoft.com/office/powerpoint/2010/main" val="662136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If someone starts to tell you negative information, say:</a:t>
            </a:r>
          </a:p>
          <a:p>
            <a:pPr marL="231775" indent="-231775" algn="l">
              <a:buFont typeface="Arial" panose="020B0604020202020204" pitchFamily="34" charset="0"/>
              <a:buChar char="•"/>
            </a:pPr>
            <a:r>
              <a:rPr lang="en-US" sz="4000" dirty="0"/>
              <a:t>Why are you telling me this?</a:t>
            </a:r>
          </a:p>
        </p:txBody>
      </p:sp>
    </p:spTree>
    <p:extLst>
      <p:ext uri="{BB962C8B-B14F-4D97-AF65-F5344CB8AC3E}">
        <p14:creationId xmlns:p14="http://schemas.microsoft.com/office/powerpoint/2010/main" val="19996675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If someone starts to tell you negative information, say:</a:t>
            </a:r>
          </a:p>
          <a:p>
            <a:pPr marL="231775" indent="-231775" algn="l">
              <a:buFont typeface="Arial" panose="020B0604020202020204" pitchFamily="34" charset="0"/>
              <a:buChar char="•"/>
            </a:pPr>
            <a:r>
              <a:rPr lang="en-US" sz="4000" dirty="0"/>
              <a:t>Why are you telling me this?</a:t>
            </a:r>
          </a:p>
          <a:p>
            <a:pPr marL="231775" indent="-231775" algn="l">
              <a:buFont typeface="Arial" panose="020B0604020202020204" pitchFamily="34" charset="0"/>
              <a:buChar char="•"/>
            </a:pPr>
            <a:r>
              <a:rPr lang="en-US" dirty="0"/>
              <a:t>Can we verify this with the party you are talking about?  He’s over there.  Or…let me phone him/her.</a:t>
            </a:r>
          </a:p>
        </p:txBody>
      </p:sp>
    </p:spTree>
    <p:extLst>
      <p:ext uri="{BB962C8B-B14F-4D97-AF65-F5344CB8AC3E}">
        <p14:creationId xmlns:p14="http://schemas.microsoft.com/office/powerpoint/2010/main" val="1800105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If someone starts to tell you negative information, say:</a:t>
            </a:r>
          </a:p>
          <a:p>
            <a:pPr marL="231775" indent="-231775" algn="l">
              <a:buFont typeface="Arial" panose="020B0604020202020204" pitchFamily="34" charset="0"/>
              <a:buChar char="•"/>
            </a:pPr>
            <a:r>
              <a:rPr lang="en-US" sz="4000" dirty="0"/>
              <a:t>Why are you telling me this?</a:t>
            </a:r>
          </a:p>
          <a:p>
            <a:pPr marL="231775" indent="-231775" algn="l">
              <a:buFont typeface="Arial" panose="020B0604020202020204" pitchFamily="34" charset="0"/>
              <a:buChar char="•"/>
            </a:pPr>
            <a:r>
              <a:rPr lang="en-US" dirty="0"/>
              <a:t>Can I verify this with the party you are talking about?</a:t>
            </a:r>
          </a:p>
          <a:p>
            <a:pPr marL="231775" indent="-231775" algn="l">
              <a:buFont typeface="Arial" panose="020B0604020202020204" pitchFamily="34" charset="0"/>
              <a:buChar char="•"/>
            </a:pPr>
            <a:r>
              <a:rPr lang="en-US" sz="4000" dirty="0"/>
              <a:t>How can we help the party you are talking about?  </a:t>
            </a:r>
          </a:p>
        </p:txBody>
      </p:sp>
    </p:spTree>
    <p:extLst>
      <p:ext uri="{BB962C8B-B14F-4D97-AF65-F5344CB8AC3E}">
        <p14:creationId xmlns:p14="http://schemas.microsoft.com/office/powerpoint/2010/main" val="339260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On April 8, it will begin over the South Pacific Ocean and move across North America, spanning across Mexico, the United States, and Canada. The 2024 event will move in a different direction than the 2017 event, marking a cross on the United States.</a:t>
            </a:r>
          </a:p>
        </p:txBody>
      </p:sp>
    </p:spTree>
    <p:extLst>
      <p:ext uri="{BB962C8B-B14F-4D97-AF65-F5344CB8AC3E}">
        <p14:creationId xmlns:p14="http://schemas.microsoft.com/office/powerpoint/2010/main" val="3114308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u="sng" dirty="0"/>
              <a:t>Believeth all things</a:t>
            </a:r>
            <a:r>
              <a:rPr lang="en-US" sz="4000" dirty="0"/>
              <a:t> — Puts the most </a:t>
            </a:r>
            <a:r>
              <a:rPr lang="en-US" sz="4000" dirty="0" err="1"/>
              <a:t>favourable</a:t>
            </a:r>
            <a:r>
              <a:rPr lang="en-US" sz="4000" dirty="0"/>
              <a:t> construction on everything, and is ever ready to believe whatever may tend to the advantage of any one character. </a:t>
            </a:r>
          </a:p>
        </p:txBody>
      </p:sp>
    </p:spTree>
    <p:extLst>
      <p:ext uri="{BB962C8B-B14F-4D97-AF65-F5344CB8AC3E}">
        <p14:creationId xmlns:p14="http://schemas.microsoft.com/office/powerpoint/2010/main" val="159839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when it can no longer believe well, </a:t>
            </a:r>
            <a:r>
              <a:rPr lang="en-US" sz="4000" u="sng" dirty="0"/>
              <a:t>it hopes whatever may excuse or extenuate</a:t>
            </a:r>
            <a:r>
              <a:rPr lang="en-US" sz="4000" dirty="0"/>
              <a:t> the fault which cannot be denied. Where it cannot even excuse, it hopes God will at length give repentance unto life.</a:t>
            </a:r>
          </a:p>
        </p:txBody>
      </p:sp>
    </p:spTree>
    <p:extLst>
      <p:ext uri="{BB962C8B-B14F-4D97-AF65-F5344CB8AC3E}">
        <p14:creationId xmlns:p14="http://schemas.microsoft.com/office/powerpoint/2010/main" val="1015881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Meantime </a:t>
            </a:r>
            <a:r>
              <a:rPr lang="en-US" sz="4000" u="sng" dirty="0"/>
              <a:t>it endures all things</a:t>
            </a:r>
            <a:r>
              <a:rPr lang="en-US" sz="4000" dirty="0"/>
              <a:t> — Whatever the injustice, the malice, the cruelty of men can inflict. He can not only do, but likewise suffer, all things, through Messiah who strengthens him.</a:t>
            </a:r>
          </a:p>
        </p:txBody>
      </p:sp>
    </p:spTree>
    <p:extLst>
      <p:ext uri="{BB962C8B-B14F-4D97-AF65-F5344CB8AC3E}">
        <p14:creationId xmlns:p14="http://schemas.microsoft.com/office/powerpoint/2010/main" val="3230132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Charity / love never fails: but whether there be prophecies, they shall fail; whether there be tongues, they shall cease; whether there be knowledge, it shall vanish away.</a:t>
            </a:r>
          </a:p>
          <a:p>
            <a:pPr algn="l"/>
            <a:r>
              <a:rPr lang="en-US" sz="4000" u="sng" dirty="0"/>
              <a:t>Love never fails</a:t>
            </a:r>
            <a:r>
              <a:rPr lang="en-US" sz="4000" dirty="0"/>
              <a:t> — It accompanies to, and adorns us in, eternity; it prepares us for, and constitutes, heaven.</a:t>
            </a:r>
          </a:p>
        </p:txBody>
      </p:sp>
    </p:spTree>
    <p:extLst>
      <p:ext uri="{BB962C8B-B14F-4D97-AF65-F5344CB8AC3E}">
        <p14:creationId xmlns:p14="http://schemas.microsoft.com/office/powerpoint/2010/main" val="3078487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810000" cy="4800600"/>
          </a:xfrm>
        </p:spPr>
        <p:txBody>
          <a:bodyPr>
            <a:normAutofit/>
          </a:bodyPr>
          <a:lstStyle/>
          <a:p>
            <a:pPr algn="r" rtl="1"/>
            <a:r>
              <a:rPr lang="he-IL" sz="4400" b="1" dirty="0">
                <a:latin typeface="David" panose="020E0502060401010101" pitchFamily="34" charset="-79"/>
                <a:cs typeface="David" panose="020E0502060401010101" pitchFamily="34" charset="-79"/>
              </a:rPr>
              <a:t>אזור חופשי לשון הרע</a:t>
            </a:r>
            <a:endParaRPr lang="en-US" sz="4400" b="1" dirty="0">
              <a:latin typeface="David" panose="020E0502060401010101" pitchFamily="34" charset="-79"/>
              <a:cs typeface="David" panose="020E0502060401010101" pitchFamily="34" charset="-79"/>
            </a:endParaRPr>
          </a:p>
          <a:p>
            <a:pPr algn="l"/>
            <a:r>
              <a:rPr lang="en-US" sz="4000" i="1" dirty="0" err="1"/>
              <a:t>Azor</a:t>
            </a:r>
            <a:r>
              <a:rPr lang="en-US" sz="4000" i="1" dirty="0"/>
              <a:t> </a:t>
            </a:r>
            <a:r>
              <a:rPr lang="en-US" sz="4000" i="1" dirty="0" err="1"/>
              <a:t>khofshi</a:t>
            </a:r>
            <a:endParaRPr lang="en-US" sz="4000" i="1" dirty="0"/>
          </a:p>
          <a:p>
            <a:pPr algn="l"/>
            <a:r>
              <a:rPr lang="en-US" sz="4000" i="1" dirty="0"/>
              <a:t>Lashon </a:t>
            </a:r>
            <a:r>
              <a:rPr lang="en-US" sz="4000" i="1" dirty="0" err="1"/>
              <a:t>HaRa</a:t>
            </a:r>
            <a:endParaRPr lang="en-US" sz="4000" i="1" dirty="0"/>
          </a:p>
          <a:p>
            <a:pPr algn="l"/>
            <a:r>
              <a:rPr lang="en-US" sz="4000" dirty="0"/>
              <a:t>Defamation free zone</a:t>
            </a:r>
          </a:p>
          <a:p>
            <a:pPr algn="l"/>
            <a:endParaRPr lang="en-US" sz="4000" dirty="0"/>
          </a:p>
        </p:txBody>
      </p:sp>
      <p:pic>
        <p:nvPicPr>
          <p:cNvPr id="3" name="Picture 2">
            <a:extLst>
              <a:ext uri="{FF2B5EF4-FFF2-40B4-BE49-F238E27FC236}">
                <a16:creationId xmlns:a16="http://schemas.microsoft.com/office/drawing/2014/main" id="{7A83121B-32A9-B711-88A4-1A3108C9E2DC}"/>
              </a:ext>
            </a:extLst>
          </p:cNvPr>
          <p:cNvPicPr>
            <a:picLocks noChangeAspect="1"/>
          </p:cNvPicPr>
          <p:nvPr/>
        </p:nvPicPr>
        <p:blipFill>
          <a:blip r:embed="rId3"/>
          <a:stretch>
            <a:fillRect/>
          </a:stretch>
        </p:blipFill>
        <p:spPr>
          <a:xfrm>
            <a:off x="4038600" y="9525"/>
            <a:ext cx="5029199" cy="4677814"/>
          </a:xfrm>
          <a:prstGeom prst="rect">
            <a:avLst/>
          </a:prstGeom>
        </p:spPr>
      </p:pic>
    </p:spTree>
    <p:extLst>
      <p:ext uri="{BB962C8B-B14F-4D97-AF65-F5344CB8AC3E}">
        <p14:creationId xmlns:p14="http://schemas.microsoft.com/office/powerpoint/2010/main" val="38246255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4D7933D-F11A-CC9E-DB0E-9B1D6F41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9968443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4" name="Picture 3">
            <a:extLst>
              <a:ext uri="{FF2B5EF4-FFF2-40B4-BE49-F238E27FC236}">
                <a16:creationId xmlns:a16="http://schemas.microsoft.com/office/drawing/2014/main" id="{A4B4C63C-B7D4-0B8B-1DE4-A2EF63683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 y="15281"/>
            <a:ext cx="9144000" cy="5142857"/>
          </a:xfrm>
          <a:prstGeom prst="rect">
            <a:avLst/>
          </a:prstGeom>
        </p:spPr>
      </p:pic>
      <p:sp>
        <p:nvSpPr>
          <p:cNvPr id="2" name="TextBox 1">
            <a:extLst>
              <a:ext uri="{FF2B5EF4-FFF2-40B4-BE49-F238E27FC236}">
                <a16:creationId xmlns:a16="http://schemas.microsoft.com/office/drawing/2014/main" id="{92E3FD7F-4AF5-91F3-0E81-CB3993190244}"/>
              </a:ext>
            </a:extLst>
          </p:cNvPr>
          <p:cNvSpPr txBox="1"/>
          <p:nvPr/>
        </p:nvSpPr>
        <p:spPr>
          <a:xfrm>
            <a:off x="381000" y="438150"/>
            <a:ext cx="8382001" cy="3785652"/>
          </a:xfrm>
          <a:prstGeom prst="rect">
            <a:avLst/>
          </a:prstGeom>
          <a:noFill/>
        </p:spPr>
        <p:txBody>
          <a:bodyPr wrap="square" rtlCol="0">
            <a:spAutoFit/>
          </a:bodyPr>
          <a:lstStyle/>
          <a:p>
            <a:pPr algn="l"/>
            <a:r>
              <a:rPr lang="en-US" u="sng" dirty="0">
                <a:solidFill>
                  <a:srgbClr val="FFFF00"/>
                </a:solidFill>
              </a:rPr>
              <a:t>Purim: a Lashon </a:t>
            </a:r>
            <a:r>
              <a:rPr lang="en-US" u="sng" dirty="0" err="1">
                <a:solidFill>
                  <a:srgbClr val="FFFF00"/>
                </a:solidFill>
              </a:rPr>
              <a:t>HaRa</a:t>
            </a:r>
            <a:r>
              <a:rPr lang="en-US" u="sng" dirty="0">
                <a:solidFill>
                  <a:srgbClr val="FFFF00"/>
                </a:solidFill>
              </a:rPr>
              <a:t> Event</a:t>
            </a:r>
          </a:p>
          <a:p>
            <a:pPr marL="461963" indent="-461963" algn="l">
              <a:buFont typeface="+mj-lt"/>
              <a:buAutoNum type="arabicPeriod"/>
            </a:pPr>
            <a:r>
              <a:rPr lang="en-US" dirty="0"/>
              <a:t>Evil originates from a perception of violation </a:t>
            </a:r>
            <a:r>
              <a:rPr lang="en-US" dirty="0">
                <a:sym typeface="Wingdings" panose="05000000000000000000" pitchFamily="2" charset="2"/>
              </a:rPr>
              <a:t> defense.</a:t>
            </a:r>
          </a:p>
          <a:p>
            <a:pPr algn="l"/>
            <a:r>
              <a:rPr lang="en-US" dirty="0"/>
              <a:t>2.Truly respond to evil with faith</a:t>
            </a:r>
          </a:p>
          <a:p>
            <a:pPr algn="l"/>
            <a:r>
              <a:rPr lang="en-US" dirty="0"/>
              <a:t>3. </a:t>
            </a:r>
            <a:r>
              <a:rPr lang="en-US" u="sng" dirty="0">
                <a:solidFill>
                  <a:srgbClr val="FFFF00"/>
                </a:solidFill>
              </a:rPr>
              <a:t>Address evil with Charity</a:t>
            </a:r>
          </a:p>
        </p:txBody>
      </p:sp>
    </p:spTree>
    <p:extLst>
      <p:ext uri="{BB962C8B-B14F-4D97-AF65-F5344CB8AC3E}">
        <p14:creationId xmlns:p14="http://schemas.microsoft.com/office/powerpoint/2010/main" val="34620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fontScale="92500" lnSpcReduction="20000"/>
          </a:bodyPr>
          <a:lstStyle/>
          <a:p>
            <a:pPr algn="l"/>
            <a:r>
              <a:rPr lang="en-US" u="sng" dirty="0"/>
              <a:t>Rabbi trail</a:t>
            </a:r>
            <a:r>
              <a:rPr lang="en-US" dirty="0"/>
              <a:t>: Why are we paying no attention to Good Friday and the Resurrection this weekend?</a:t>
            </a:r>
          </a:p>
          <a:p>
            <a:pPr algn="l"/>
            <a:r>
              <a:rPr lang="en-US" dirty="0"/>
              <a:t>Exactly this issue.  The Jews and the Jewish New Moon calendar has been negated and the Jews slandered at the Council of Nicaea, etc.  </a:t>
            </a:r>
          </a:p>
          <a:p>
            <a:pPr algn="l"/>
            <a:r>
              <a:rPr lang="en-US" dirty="0"/>
              <a:t>What do we have to say? NOTHING.  Just walk in truth.</a:t>
            </a:r>
          </a:p>
        </p:txBody>
      </p:sp>
    </p:spTree>
    <p:extLst>
      <p:ext uri="{BB962C8B-B14F-4D97-AF65-F5344CB8AC3E}">
        <p14:creationId xmlns:p14="http://schemas.microsoft.com/office/powerpoint/2010/main" val="2422503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baseline="30000" dirty="0"/>
              <a:t>Mtt 18.15-17</a:t>
            </a:r>
            <a:r>
              <a:rPr lang="en-US" dirty="0"/>
              <a:t>  “Moreover, if your brother commits a sin against you, go and show him his fault — but privately, just between the two of you. If he listens to you, you have won back your brother. </a:t>
            </a:r>
          </a:p>
        </p:txBody>
      </p:sp>
    </p:spTree>
    <p:extLst>
      <p:ext uri="{BB962C8B-B14F-4D97-AF65-F5344CB8AC3E}">
        <p14:creationId xmlns:p14="http://schemas.microsoft.com/office/powerpoint/2010/main" val="1178103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Gal 6.1-2</a:t>
            </a:r>
            <a:r>
              <a:rPr lang="en-US" sz="4000" dirty="0"/>
              <a:t> Brothers, suppose someone is caught doing something wrong. You who have the Spirit should set him right, but </a:t>
            </a:r>
            <a:r>
              <a:rPr lang="en-US" sz="4000" u="sng" dirty="0">
                <a:solidFill>
                  <a:srgbClr val="FFFF00"/>
                </a:solidFill>
              </a:rPr>
              <a:t>in a spirit of humility, keeping an eye on yourselves </a:t>
            </a:r>
            <a:r>
              <a:rPr lang="en-US" sz="4000" dirty="0"/>
              <a:t>so that you won’t be tempted too. </a:t>
            </a:r>
            <a:r>
              <a:rPr lang="en-US" sz="4000" u="sng" dirty="0">
                <a:solidFill>
                  <a:srgbClr val="FFFF00"/>
                </a:solidFill>
              </a:rPr>
              <a:t>Bear one another’s burdens</a:t>
            </a:r>
            <a:r>
              <a:rPr lang="en-US" sz="4000" dirty="0"/>
              <a:t> — in this way you will be fulfilling the Torah’s true meaning, which the Messiah upholds.</a:t>
            </a:r>
          </a:p>
        </p:txBody>
      </p:sp>
    </p:spTree>
    <p:extLst>
      <p:ext uri="{BB962C8B-B14F-4D97-AF65-F5344CB8AC3E}">
        <p14:creationId xmlns:p14="http://schemas.microsoft.com/office/powerpoint/2010/main" val="79486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The moon’s shadow will create a relatively narrow ribbon—the path of totality—of about 100 miles over Earth’s surface. To experience a 100 percent total solar eclipse, viewers should be located in this narrow band. This will reveal “the star’s outer atmosphere, called the corona,” according to NASA.</a:t>
            </a:r>
          </a:p>
        </p:txBody>
      </p:sp>
    </p:spTree>
    <p:extLst>
      <p:ext uri="{BB962C8B-B14F-4D97-AF65-F5344CB8AC3E}">
        <p14:creationId xmlns:p14="http://schemas.microsoft.com/office/powerpoint/2010/main" val="26687776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fontScale="92500" lnSpcReduction="20000"/>
          </a:bodyPr>
          <a:lstStyle/>
          <a:p>
            <a:pPr algn="l"/>
            <a:r>
              <a:rPr lang="en-US" baseline="30000" dirty="0"/>
              <a:t>Mtt 18.15-17</a:t>
            </a:r>
            <a:r>
              <a:rPr lang="en-US" dirty="0"/>
              <a:t>  If he doesn’t listen, take one or two others with you so that every accusation can be supported by the testimony of two or three witnesses. If he refuses to hear them, tell the congregation; and if he refuses to listen even to the congregation, treat him as you would a pagan or a tax-collector</a:t>
            </a:r>
          </a:p>
        </p:txBody>
      </p:sp>
    </p:spTree>
    <p:extLst>
      <p:ext uri="{BB962C8B-B14F-4D97-AF65-F5344CB8AC3E}">
        <p14:creationId xmlns:p14="http://schemas.microsoft.com/office/powerpoint/2010/main" val="3212012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Wesley’s commentary: </a:t>
            </a:r>
          </a:p>
          <a:p>
            <a:pPr algn="l"/>
            <a:endParaRPr lang="en-US" dirty="0"/>
          </a:p>
          <a:p>
            <a:pPr algn="l"/>
            <a:r>
              <a:rPr lang="en-US" dirty="0"/>
              <a:t>But how can we avoid giving offence to some? or being offended at others! </a:t>
            </a:r>
          </a:p>
        </p:txBody>
      </p:sp>
    </p:spTree>
    <p:extLst>
      <p:ext uri="{BB962C8B-B14F-4D97-AF65-F5344CB8AC3E}">
        <p14:creationId xmlns:p14="http://schemas.microsoft.com/office/powerpoint/2010/main" val="595942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fontScale="92500" lnSpcReduction="20000"/>
          </a:bodyPr>
          <a:lstStyle/>
          <a:p>
            <a:pPr algn="l"/>
            <a:r>
              <a:rPr lang="en-US" dirty="0"/>
              <a:t>Wesley’s commentary: </a:t>
            </a:r>
          </a:p>
          <a:p>
            <a:pPr algn="l"/>
            <a:r>
              <a:rPr lang="en-US" dirty="0"/>
              <a:t>Especially suppose they are quite in the wrong? Suppose they commit a known sin? Our Lord here teaches us how: he lays down a sure method of avoiding all offences. Whosoever closely observes this threefold rule, will seldom offend others, and never be offended himself. </a:t>
            </a:r>
          </a:p>
        </p:txBody>
      </p:sp>
    </p:spTree>
    <p:extLst>
      <p:ext uri="{BB962C8B-B14F-4D97-AF65-F5344CB8AC3E}">
        <p14:creationId xmlns:p14="http://schemas.microsoft.com/office/powerpoint/2010/main" val="27941554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Wesley’s commentary: </a:t>
            </a:r>
          </a:p>
          <a:p>
            <a:pPr algn="l"/>
            <a:r>
              <a:rPr lang="en-US" dirty="0"/>
              <a:t>If any do any thing amiss, of which you are an eye or ear witness, thus saith the Lord, </a:t>
            </a:r>
          </a:p>
        </p:txBody>
      </p:sp>
    </p:spTree>
    <p:extLst>
      <p:ext uri="{BB962C8B-B14F-4D97-AF65-F5344CB8AC3E}">
        <p14:creationId xmlns:p14="http://schemas.microsoft.com/office/powerpoint/2010/main" val="25621545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lnSpcReduction="10000"/>
          </a:bodyPr>
          <a:lstStyle/>
          <a:p>
            <a:pPr algn="l"/>
            <a:r>
              <a:rPr lang="en-US" dirty="0"/>
              <a:t>Go and reprove him alone — If it may be in person; if that cannot so well be done, by your messenger [phone, zoom]; or in writing [text, email HAZARDOUS!!]. Observe, our Lord gives no liberty to omit this; or to exchange it for either of the following steps. </a:t>
            </a:r>
          </a:p>
        </p:txBody>
      </p:sp>
    </p:spTree>
    <p:extLst>
      <p:ext uri="{BB962C8B-B14F-4D97-AF65-F5344CB8AC3E}">
        <p14:creationId xmlns:p14="http://schemas.microsoft.com/office/powerpoint/2010/main" val="1802606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If this does not succeed, </a:t>
            </a:r>
          </a:p>
          <a:p>
            <a:pPr algn="l"/>
            <a:r>
              <a:rPr lang="en-US" dirty="0"/>
              <a:t>2. Take with you one or two more — Men whom he esteems or loves, who may then confirm and enforce what you say; and afterward, if need require, bear witness of what was spoken. </a:t>
            </a:r>
          </a:p>
        </p:txBody>
      </p:sp>
    </p:spTree>
    <p:extLst>
      <p:ext uri="{BB962C8B-B14F-4D97-AF65-F5344CB8AC3E}">
        <p14:creationId xmlns:p14="http://schemas.microsoft.com/office/powerpoint/2010/main" val="7789461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If even this does not succeed, then, and not before, </a:t>
            </a:r>
          </a:p>
          <a:p>
            <a:pPr algn="l"/>
            <a:r>
              <a:rPr lang="en-US" dirty="0"/>
              <a:t>3. Tell it to the elders of the congregation - Lay the whole matter open before those who watch over yours and his soul. </a:t>
            </a:r>
          </a:p>
        </p:txBody>
      </p:sp>
    </p:spTree>
    <p:extLst>
      <p:ext uri="{BB962C8B-B14F-4D97-AF65-F5344CB8AC3E}">
        <p14:creationId xmlns:p14="http://schemas.microsoft.com/office/powerpoint/2010/main" val="35864675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4. If all this avail not, have no farther interaction with him, only such as you have with heathens. Can any thing be plainer? </a:t>
            </a:r>
          </a:p>
        </p:txBody>
      </p:sp>
    </p:spTree>
    <p:extLst>
      <p:ext uri="{BB962C8B-B14F-4D97-AF65-F5344CB8AC3E}">
        <p14:creationId xmlns:p14="http://schemas.microsoft.com/office/powerpoint/2010/main" val="1223303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a:bodyPr>
          <a:lstStyle/>
          <a:p>
            <a:pPr algn="l"/>
            <a:r>
              <a:rPr lang="en-US" dirty="0"/>
              <a:t>Messiah does here as expressly command all believers who see a brother do evil, to take this way, not another, and to take these steps, in this order, as he does to </a:t>
            </a:r>
            <a:r>
              <a:rPr lang="en-US" dirty="0" err="1"/>
              <a:t>honour</a:t>
            </a:r>
            <a:r>
              <a:rPr lang="en-US" dirty="0"/>
              <a:t> their father and mother. </a:t>
            </a:r>
          </a:p>
        </p:txBody>
      </p:sp>
    </p:spTree>
    <p:extLst>
      <p:ext uri="{BB962C8B-B14F-4D97-AF65-F5344CB8AC3E}">
        <p14:creationId xmlns:p14="http://schemas.microsoft.com/office/powerpoint/2010/main" val="3825904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70FBB80-2DB2-DEEF-B051-5C5178D00CF1}"/>
              </a:ext>
            </a:extLst>
          </p:cNvPr>
          <p:cNvSpPr>
            <a:spLocks noGrp="1"/>
          </p:cNvSpPr>
          <p:nvPr>
            <p:ph type="subTitle" idx="1"/>
          </p:nvPr>
        </p:nvSpPr>
        <p:spPr>
          <a:xfrm>
            <a:off x="304800" y="285750"/>
            <a:ext cx="8610600" cy="4648200"/>
          </a:xfrm>
        </p:spPr>
        <p:txBody>
          <a:bodyPr>
            <a:normAutofit fontScale="85000" lnSpcReduction="10000"/>
          </a:bodyPr>
          <a:lstStyle/>
          <a:p>
            <a:pPr algn="l"/>
            <a:r>
              <a:rPr lang="en-US" dirty="0"/>
              <a:t>If we proceed from the private carriage of man to man, to proceedings of a more public nature, in what galaxy are believers conformed to this rule? Is this the form in which ecclesiastical judgments appear? Are these the methods used even by those who boast the most loudly of the authority of Messiah to confirm their sentences? </a:t>
            </a:r>
          </a:p>
        </p:txBody>
      </p:sp>
    </p:spTree>
    <p:extLst>
      <p:ext uri="{BB962C8B-B14F-4D97-AF65-F5344CB8AC3E}">
        <p14:creationId xmlns:p14="http://schemas.microsoft.com/office/powerpoint/2010/main" val="160373939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219716</TotalTime>
  <Words>5774</Words>
  <Application>Microsoft Office PowerPoint</Application>
  <PresentationFormat>On-screen Show (16:9)</PresentationFormat>
  <Paragraphs>630</Paragraphs>
  <Slides>106</Slides>
  <Notes>106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106</vt:i4>
      </vt:variant>
    </vt:vector>
  </HeadingPairs>
  <TitlesOfParts>
    <vt:vector size="112" baseType="lpstr">
      <vt:lpstr>Arial</vt:lpstr>
      <vt:lpstr>Arial Rounded MT Bold</vt:lpstr>
      <vt:lpstr>David</vt:lpstr>
      <vt:lpstr>Wingdings</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5118</cp:revision>
  <dcterms:created xsi:type="dcterms:W3CDTF">2006-04-21T19:34:43Z</dcterms:created>
  <dcterms:modified xsi:type="dcterms:W3CDTF">2024-03-23T13:32:30Z</dcterms:modified>
</cp:coreProperties>
</file>