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slideLayouts/slideLayout32.xml" ContentType="application/vnd.openxmlformats-officedocument.presentationml.slideLayout+xml"/>
  <Override PartName="/ppt/theme/theme22.xml" ContentType="application/vnd.openxmlformats-officedocument.theme+xml"/>
  <Override PartName="/ppt/slideLayouts/slideLayout33.xml" ContentType="application/vnd.openxmlformats-officedocument.presentationml.slideLayout+xml"/>
  <Override PartName="/ppt/theme/theme23.xml" ContentType="application/vnd.openxmlformats-officedocument.theme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Override PartName="/ppt/slideLayouts/slideLayout35.xml" ContentType="application/vnd.openxmlformats-officedocument.presentationml.slideLayout+xml"/>
  <Override PartName="/ppt/theme/theme25.xml" ContentType="application/vnd.openxmlformats-officedocument.theme+xml"/>
  <Override PartName="/ppt/slideLayouts/slideLayout36.xml" ContentType="application/vnd.openxmlformats-officedocument.presentationml.slideLayout+xml"/>
  <Override PartName="/ppt/theme/theme26.xml" ContentType="application/vnd.openxmlformats-officedocument.theme+xml"/>
  <Override PartName="/ppt/slideLayouts/slideLayout37.xml" ContentType="application/vnd.openxmlformats-officedocument.presentationml.slideLayout+xml"/>
  <Override PartName="/ppt/theme/theme27.xml" ContentType="application/vnd.openxmlformats-officedocument.theme+xml"/>
  <Override PartName="/ppt/slideLayouts/slideLayout38.xml" ContentType="application/vnd.openxmlformats-officedocument.presentationml.slideLayout+xml"/>
  <Override PartName="/ppt/theme/theme28.xml" ContentType="application/vnd.openxmlformats-officedocument.theme+xml"/>
  <Override PartName="/ppt/slideLayouts/slideLayout39.xml" ContentType="application/vnd.openxmlformats-officedocument.presentationml.slideLayout+xml"/>
  <Override PartName="/ppt/theme/theme29.xml" ContentType="application/vnd.openxmlformats-officedocument.theme+xml"/>
  <Override PartName="/ppt/slideLayouts/slideLayout40.xml" ContentType="application/vnd.openxmlformats-officedocument.presentationml.slideLayout+xml"/>
  <Override PartName="/ppt/theme/theme30.xml" ContentType="application/vnd.openxmlformats-officedocument.theme+xml"/>
  <Override PartName="/ppt/slideLayouts/slideLayout41.xml" ContentType="application/vnd.openxmlformats-officedocument.presentationml.slideLayout+xml"/>
  <Override PartName="/ppt/theme/theme31.xml" ContentType="application/vnd.openxmlformats-officedocument.theme+xml"/>
  <Override PartName="/ppt/slideLayouts/slideLayout42.xml" ContentType="application/vnd.openxmlformats-officedocument.presentationml.slideLayout+xml"/>
  <Override PartName="/ppt/theme/theme32.xml" ContentType="application/vnd.openxmlformats-officedocument.theme+xml"/>
  <Override PartName="/ppt/slideLayouts/slideLayout43.xml" ContentType="application/vnd.openxmlformats-officedocument.presentationml.slideLayout+xml"/>
  <Override PartName="/ppt/theme/theme33.xml" ContentType="application/vnd.openxmlformats-officedocument.theme+xml"/>
  <Override PartName="/ppt/slideLayouts/slideLayout44.xml" ContentType="application/vnd.openxmlformats-officedocument.presentationml.slideLayout+xml"/>
  <Override PartName="/ppt/theme/theme34.xml" ContentType="application/vnd.openxmlformats-officedocument.theme+xml"/>
  <Override PartName="/ppt/slideLayouts/slideLayout45.xml" ContentType="application/vnd.openxmlformats-officedocument.presentationml.slideLayout+xml"/>
  <Override PartName="/ppt/theme/theme35.xml" ContentType="application/vnd.openxmlformats-officedocument.theme+xml"/>
  <Override PartName="/ppt/slideLayouts/slideLayout46.xml" ContentType="application/vnd.openxmlformats-officedocument.presentationml.slideLayout+xml"/>
  <Override PartName="/ppt/theme/theme36.xml" ContentType="application/vnd.openxmlformats-officedocument.theme+xml"/>
  <Override PartName="/ppt/slideLayouts/slideLayout47.xml" ContentType="application/vnd.openxmlformats-officedocument.presentationml.slideLayout+xml"/>
  <Override PartName="/ppt/theme/theme37.xml" ContentType="application/vnd.openxmlformats-officedocument.theme+xml"/>
  <Override PartName="/ppt/slideLayouts/slideLayout48.xml" ContentType="application/vnd.openxmlformats-officedocument.presentationml.slideLayout+xml"/>
  <Override PartName="/ppt/theme/theme38.xml" ContentType="application/vnd.openxmlformats-officedocument.theme+xml"/>
  <Override PartName="/ppt/slideLayouts/slideLayout49.xml" ContentType="application/vnd.openxmlformats-officedocument.presentationml.slideLayout+xml"/>
  <Override PartName="/ppt/theme/theme39.xml" ContentType="application/vnd.openxmlformats-officedocument.theme+xml"/>
  <Override PartName="/ppt/slideLayouts/slideLayout50.xml" ContentType="application/vnd.openxmlformats-officedocument.presentationml.slideLayout+xml"/>
  <Override PartName="/ppt/theme/theme40.xml" ContentType="application/vnd.openxmlformats-officedocument.theme+xml"/>
  <Override PartName="/ppt/slideLayouts/slideLayout51.xml" ContentType="application/vnd.openxmlformats-officedocument.presentationml.slideLayout+xml"/>
  <Override PartName="/ppt/theme/theme41.xml" ContentType="application/vnd.openxmlformats-officedocument.theme+xml"/>
  <Override PartName="/ppt/slideLayouts/slideLayout52.xml" ContentType="application/vnd.openxmlformats-officedocument.presentationml.slideLayout+xml"/>
  <Override PartName="/ppt/theme/theme42.xml" ContentType="application/vnd.openxmlformats-officedocument.theme+xml"/>
  <Override PartName="/ppt/slideLayouts/slideLayout53.xml" ContentType="application/vnd.openxmlformats-officedocument.presentationml.slideLayout+xml"/>
  <Override PartName="/ppt/theme/theme43.xml" ContentType="application/vnd.openxmlformats-officedocument.theme+xml"/>
  <Override PartName="/ppt/slideLayouts/slideLayout54.xml" ContentType="application/vnd.openxmlformats-officedocument.presentationml.slideLayout+xml"/>
  <Override PartName="/ppt/theme/theme44.xml" ContentType="application/vnd.openxmlformats-officedocument.theme+xml"/>
  <Override PartName="/ppt/slideLayouts/slideLayout55.xml" ContentType="application/vnd.openxmlformats-officedocument.presentationml.slideLayout+xml"/>
  <Override PartName="/ppt/theme/theme4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6.xml" ContentType="application/vnd.openxmlformats-officedocument.theme+xml"/>
  <Override PartName="/ppt/slideLayouts/slideLayout58.xml" ContentType="application/vnd.openxmlformats-officedocument.presentationml.slideLayout+xml"/>
  <Override PartName="/ppt/theme/theme47.xml" ContentType="application/vnd.openxmlformats-officedocument.theme+xml"/>
  <Override PartName="/ppt/slideLayouts/slideLayout59.xml" ContentType="application/vnd.openxmlformats-officedocument.presentationml.slideLayout+xml"/>
  <Override PartName="/ppt/theme/theme48.xml" ContentType="application/vnd.openxmlformats-officedocument.theme+xml"/>
  <Override PartName="/ppt/slideLayouts/slideLayout60.xml" ContentType="application/vnd.openxmlformats-officedocument.presentationml.slideLayout+xml"/>
  <Override PartName="/ppt/theme/theme4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0.xml" ContentType="application/vnd.openxmlformats-officedocument.theme+xml"/>
  <Override PartName="/ppt/slideLayouts/slideLayout63.xml" ContentType="application/vnd.openxmlformats-officedocument.presentationml.slideLayout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  <p:sldMasterId id="2147483665" r:id="rId2"/>
    <p:sldMasterId id="2147483683" r:id="rId3"/>
    <p:sldMasterId id="2147483685" r:id="rId4"/>
    <p:sldMasterId id="2147483687" r:id="rId5"/>
    <p:sldMasterId id="2147483689" r:id="rId6"/>
    <p:sldMasterId id="2147483691" r:id="rId7"/>
    <p:sldMasterId id="2147483693" r:id="rId8"/>
    <p:sldMasterId id="2147483695" r:id="rId9"/>
    <p:sldMasterId id="2147483697" r:id="rId10"/>
    <p:sldMasterId id="2147483699" r:id="rId11"/>
    <p:sldMasterId id="2147483701" r:id="rId12"/>
    <p:sldMasterId id="2147483703" r:id="rId13"/>
    <p:sldMasterId id="2147483705" r:id="rId14"/>
    <p:sldMasterId id="2147483707" r:id="rId15"/>
    <p:sldMasterId id="2147483709" r:id="rId16"/>
    <p:sldMasterId id="2147483711" r:id="rId17"/>
    <p:sldMasterId id="2147483713" r:id="rId18"/>
    <p:sldMasterId id="2147483715" r:id="rId19"/>
    <p:sldMasterId id="2147483717" r:id="rId20"/>
    <p:sldMasterId id="2147483719" r:id="rId21"/>
    <p:sldMasterId id="2147483721" r:id="rId22"/>
    <p:sldMasterId id="2147483723" r:id="rId23"/>
    <p:sldMasterId id="2147483725" r:id="rId24"/>
    <p:sldMasterId id="2147483727" r:id="rId25"/>
    <p:sldMasterId id="2147483729" r:id="rId26"/>
    <p:sldMasterId id="2147483731" r:id="rId27"/>
    <p:sldMasterId id="2147483733" r:id="rId28"/>
    <p:sldMasterId id="2147483735" r:id="rId29"/>
    <p:sldMasterId id="2147483737" r:id="rId30"/>
    <p:sldMasterId id="2147483739" r:id="rId31"/>
    <p:sldMasterId id="2147483741" r:id="rId32"/>
    <p:sldMasterId id="2147483743" r:id="rId33"/>
    <p:sldMasterId id="2147483745" r:id="rId34"/>
    <p:sldMasterId id="2147483747" r:id="rId35"/>
    <p:sldMasterId id="2147483749" r:id="rId36"/>
    <p:sldMasterId id="2147483751" r:id="rId37"/>
    <p:sldMasterId id="2147483753" r:id="rId38"/>
    <p:sldMasterId id="2147483755" r:id="rId39"/>
    <p:sldMasterId id="2147483757" r:id="rId40"/>
    <p:sldMasterId id="2147483759" r:id="rId41"/>
    <p:sldMasterId id="2147483761" r:id="rId42"/>
    <p:sldMasterId id="2147483763" r:id="rId43"/>
    <p:sldMasterId id="2147483765" r:id="rId44"/>
    <p:sldMasterId id="2147483767" r:id="rId45"/>
    <p:sldMasterId id="2147483769" r:id="rId46"/>
    <p:sldMasterId id="2147483771" r:id="rId47"/>
    <p:sldMasterId id="2147483773" r:id="rId48"/>
    <p:sldMasterId id="2147483775" r:id="rId49"/>
    <p:sldMasterId id="2147483778" r:id="rId50"/>
    <p:sldMasterId id="2147483781" r:id="rId51"/>
  </p:sldMasterIdLst>
  <p:notesMasterIdLst>
    <p:notesMasterId r:id="rId132"/>
  </p:notesMasterIdLst>
  <p:handoutMasterIdLst>
    <p:handoutMasterId r:id="rId133"/>
  </p:handoutMasterIdLst>
  <p:sldIdLst>
    <p:sldId id="1712" r:id="rId52"/>
    <p:sldId id="1692" r:id="rId53"/>
    <p:sldId id="1704" r:id="rId54"/>
    <p:sldId id="1695" r:id="rId55"/>
    <p:sldId id="1706" r:id="rId56"/>
    <p:sldId id="1705" r:id="rId57"/>
    <p:sldId id="1696" r:id="rId58"/>
    <p:sldId id="1713" r:id="rId59"/>
    <p:sldId id="1714" r:id="rId60"/>
    <p:sldId id="1715" r:id="rId61"/>
    <p:sldId id="1716" r:id="rId62"/>
    <p:sldId id="1717" r:id="rId63"/>
    <p:sldId id="1778" r:id="rId64"/>
    <p:sldId id="1699" r:id="rId65"/>
    <p:sldId id="1779" r:id="rId66"/>
    <p:sldId id="1702" r:id="rId67"/>
    <p:sldId id="1789" r:id="rId68"/>
    <p:sldId id="1701" r:id="rId69"/>
    <p:sldId id="1777" r:id="rId70"/>
    <p:sldId id="1790" r:id="rId71"/>
    <p:sldId id="1791" r:id="rId72"/>
    <p:sldId id="1792" r:id="rId73"/>
    <p:sldId id="1773" r:id="rId74"/>
    <p:sldId id="1698" r:id="rId75"/>
    <p:sldId id="1785" r:id="rId76"/>
    <p:sldId id="1774" r:id="rId77"/>
    <p:sldId id="1795" r:id="rId78"/>
    <p:sldId id="1782" r:id="rId79"/>
    <p:sldId id="1794" r:id="rId80"/>
    <p:sldId id="1724" r:id="rId81"/>
    <p:sldId id="1725" r:id="rId82"/>
    <p:sldId id="1726" r:id="rId83"/>
    <p:sldId id="1727" r:id="rId84"/>
    <p:sldId id="1728" r:id="rId85"/>
    <p:sldId id="1729" r:id="rId86"/>
    <p:sldId id="1730" r:id="rId87"/>
    <p:sldId id="1731" r:id="rId88"/>
    <p:sldId id="1732" r:id="rId89"/>
    <p:sldId id="1733" r:id="rId90"/>
    <p:sldId id="1734" r:id="rId91"/>
    <p:sldId id="1735" r:id="rId92"/>
    <p:sldId id="1736" r:id="rId93"/>
    <p:sldId id="1737" r:id="rId94"/>
    <p:sldId id="1738" r:id="rId95"/>
    <p:sldId id="1739" r:id="rId96"/>
    <p:sldId id="1740" r:id="rId97"/>
    <p:sldId id="1741" r:id="rId98"/>
    <p:sldId id="1742" r:id="rId99"/>
    <p:sldId id="1743" r:id="rId100"/>
    <p:sldId id="1744" r:id="rId101"/>
    <p:sldId id="1745" r:id="rId102"/>
    <p:sldId id="1746" r:id="rId103"/>
    <p:sldId id="1747" r:id="rId104"/>
    <p:sldId id="1748" r:id="rId105"/>
    <p:sldId id="1749" r:id="rId106"/>
    <p:sldId id="1750" r:id="rId107"/>
    <p:sldId id="1751" r:id="rId108"/>
    <p:sldId id="1752" r:id="rId109"/>
    <p:sldId id="1753" r:id="rId110"/>
    <p:sldId id="1754" r:id="rId111"/>
    <p:sldId id="1755" r:id="rId112"/>
    <p:sldId id="1756" r:id="rId113"/>
    <p:sldId id="1757" r:id="rId114"/>
    <p:sldId id="1758" r:id="rId115"/>
    <p:sldId id="1759" r:id="rId116"/>
    <p:sldId id="1760" r:id="rId117"/>
    <p:sldId id="1761" r:id="rId118"/>
    <p:sldId id="1762" r:id="rId119"/>
    <p:sldId id="1763" r:id="rId120"/>
    <p:sldId id="1764" r:id="rId121"/>
    <p:sldId id="1765" r:id="rId122"/>
    <p:sldId id="1766" r:id="rId123"/>
    <p:sldId id="1767" r:id="rId124"/>
    <p:sldId id="1768" r:id="rId125"/>
    <p:sldId id="1769" r:id="rId126"/>
    <p:sldId id="1770" r:id="rId127"/>
    <p:sldId id="1771" r:id="rId128"/>
    <p:sldId id="1772" r:id="rId129"/>
    <p:sldId id="1793" r:id="rId130"/>
    <p:sldId id="1718" r:id="rId131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4000" kern="1200">
        <a:solidFill>
          <a:schemeClr val="bg1"/>
        </a:solidFill>
        <a:latin typeface="r" charset="0"/>
        <a:ea typeface="+mn-ea"/>
        <a:cs typeface="Arial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4000" kern="1200">
        <a:solidFill>
          <a:schemeClr val="bg1"/>
        </a:solidFill>
        <a:latin typeface="r" charset="0"/>
        <a:ea typeface="+mn-ea"/>
        <a:cs typeface="Arial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4000" kern="1200">
        <a:solidFill>
          <a:schemeClr val="bg1"/>
        </a:solidFill>
        <a:latin typeface="r" charset="0"/>
        <a:ea typeface="+mn-ea"/>
        <a:cs typeface="Arial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4000" kern="1200">
        <a:solidFill>
          <a:schemeClr val="bg1"/>
        </a:solidFill>
        <a:latin typeface="r" charset="0"/>
        <a:ea typeface="+mn-ea"/>
        <a:cs typeface="Arial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4000" kern="1200">
        <a:solidFill>
          <a:schemeClr val="bg1"/>
        </a:solidFill>
        <a:latin typeface="r" charset="0"/>
        <a:ea typeface="+mn-ea"/>
        <a:cs typeface="Arial" charset="0"/>
      </a:defRPr>
    </a:lvl5pPr>
    <a:lvl6pPr marL="2286000" algn="l" defTabSz="914400" rtl="0" eaLnBrk="1" latinLnBrk="0" hangingPunct="1">
      <a:defRPr sz="4000" kern="1200">
        <a:solidFill>
          <a:schemeClr val="bg1"/>
        </a:solidFill>
        <a:latin typeface="r" charset="0"/>
        <a:ea typeface="+mn-ea"/>
        <a:cs typeface="Arial" charset="0"/>
      </a:defRPr>
    </a:lvl6pPr>
    <a:lvl7pPr marL="2743200" algn="l" defTabSz="914400" rtl="0" eaLnBrk="1" latinLnBrk="0" hangingPunct="1">
      <a:defRPr sz="4000" kern="1200">
        <a:solidFill>
          <a:schemeClr val="bg1"/>
        </a:solidFill>
        <a:latin typeface="r" charset="0"/>
        <a:ea typeface="+mn-ea"/>
        <a:cs typeface="Arial" charset="0"/>
      </a:defRPr>
    </a:lvl7pPr>
    <a:lvl8pPr marL="3200400" algn="l" defTabSz="914400" rtl="0" eaLnBrk="1" latinLnBrk="0" hangingPunct="1">
      <a:defRPr sz="4000" kern="1200">
        <a:solidFill>
          <a:schemeClr val="bg1"/>
        </a:solidFill>
        <a:latin typeface="r" charset="0"/>
        <a:ea typeface="+mn-ea"/>
        <a:cs typeface="Arial" charset="0"/>
      </a:defRPr>
    </a:lvl8pPr>
    <a:lvl9pPr marL="3657600" algn="l" defTabSz="914400" rtl="0" eaLnBrk="1" latinLnBrk="0" hangingPunct="1">
      <a:defRPr sz="4000" kern="1200">
        <a:solidFill>
          <a:schemeClr val="bg1"/>
        </a:solidFill>
        <a:latin typeface="r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9" autoAdjust="0"/>
    <p:restoredTop sz="82312" autoAdjust="0"/>
  </p:normalViewPr>
  <p:slideViewPr>
    <p:cSldViewPr>
      <p:cViewPr>
        <p:scale>
          <a:sx n="91" d="100"/>
          <a:sy n="91" d="100"/>
        </p:scale>
        <p:origin x="-948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890"/>
    </p:cViewPr>
  </p:sorterViewPr>
  <p:notesViewPr>
    <p:cSldViewPr>
      <p:cViewPr varScale="1">
        <p:scale>
          <a:sx n="66" d="100"/>
          <a:sy n="66" d="100"/>
        </p:scale>
        <p:origin x="-1603" y="-91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6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2.xml"/><Relationship Id="rId68" Type="http://schemas.openxmlformats.org/officeDocument/2006/relationships/slide" Target="slides/slide17.xml"/><Relationship Id="rId84" Type="http://schemas.openxmlformats.org/officeDocument/2006/relationships/slide" Target="slides/slide33.xml"/><Relationship Id="rId89" Type="http://schemas.openxmlformats.org/officeDocument/2006/relationships/slide" Target="slides/slide38.xml"/><Relationship Id="rId112" Type="http://schemas.openxmlformats.org/officeDocument/2006/relationships/slide" Target="slides/slide61.xml"/><Relationship Id="rId133" Type="http://schemas.openxmlformats.org/officeDocument/2006/relationships/handoutMaster" Target="handoutMasters/handout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2.xml"/><Relationship Id="rId58" Type="http://schemas.openxmlformats.org/officeDocument/2006/relationships/slide" Target="slides/slide7.xml"/><Relationship Id="rId74" Type="http://schemas.openxmlformats.org/officeDocument/2006/relationships/slide" Target="slides/slide23.xml"/><Relationship Id="rId79" Type="http://schemas.openxmlformats.org/officeDocument/2006/relationships/slide" Target="slides/slide28.xml"/><Relationship Id="rId102" Type="http://schemas.openxmlformats.org/officeDocument/2006/relationships/slide" Target="slides/slide51.xml"/><Relationship Id="rId123" Type="http://schemas.openxmlformats.org/officeDocument/2006/relationships/slide" Target="slides/slide72.xml"/><Relationship Id="rId128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9.xml"/><Relationship Id="rId95" Type="http://schemas.openxmlformats.org/officeDocument/2006/relationships/slide" Target="slides/slide44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5.xml"/><Relationship Id="rId64" Type="http://schemas.openxmlformats.org/officeDocument/2006/relationships/slide" Target="slides/slide13.xml"/><Relationship Id="rId69" Type="http://schemas.openxmlformats.org/officeDocument/2006/relationships/slide" Target="slides/slide18.xml"/><Relationship Id="rId77" Type="http://schemas.openxmlformats.org/officeDocument/2006/relationships/slide" Target="slides/slide26.xml"/><Relationship Id="rId100" Type="http://schemas.openxmlformats.org/officeDocument/2006/relationships/slide" Target="slides/slide49.xml"/><Relationship Id="rId105" Type="http://schemas.openxmlformats.org/officeDocument/2006/relationships/slide" Target="slides/slide54.xml"/><Relationship Id="rId113" Type="http://schemas.openxmlformats.org/officeDocument/2006/relationships/slide" Target="slides/slide62.xml"/><Relationship Id="rId118" Type="http://schemas.openxmlformats.org/officeDocument/2006/relationships/slide" Target="slides/slide67.xml"/><Relationship Id="rId126" Type="http://schemas.openxmlformats.org/officeDocument/2006/relationships/slide" Target="slides/slide75.xml"/><Relationship Id="rId13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1.xml"/><Relationship Id="rId80" Type="http://schemas.openxmlformats.org/officeDocument/2006/relationships/slide" Target="slides/slide29.xml"/><Relationship Id="rId85" Type="http://schemas.openxmlformats.org/officeDocument/2006/relationships/slide" Target="slides/slide34.xml"/><Relationship Id="rId93" Type="http://schemas.openxmlformats.org/officeDocument/2006/relationships/slide" Target="slides/slide42.xml"/><Relationship Id="rId98" Type="http://schemas.openxmlformats.org/officeDocument/2006/relationships/slide" Target="slides/slide47.xml"/><Relationship Id="rId121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8.xml"/><Relationship Id="rId67" Type="http://schemas.openxmlformats.org/officeDocument/2006/relationships/slide" Target="slides/slide16.xml"/><Relationship Id="rId103" Type="http://schemas.openxmlformats.org/officeDocument/2006/relationships/slide" Target="slides/slide52.xml"/><Relationship Id="rId108" Type="http://schemas.openxmlformats.org/officeDocument/2006/relationships/slide" Target="slides/slide57.xml"/><Relationship Id="rId116" Type="http://schemas.openxmlformats.org/officeDocument/2006/relationships/slide" Target="slides/slide65.xml"/><Relationship Id="rId124" Type="http://schemas.openxmlformats.org/officeDocument/2006/relationships/slide" Target="slides/slide73.xml"/><Relationship Id="rId129" Type="http://schemas.openxmlformats.org/officeDocument/2006/relationships/slide" Target="slides/slide78.xml"/><Relationship Id="rId13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3.xml"/><Relationship Id="rId62" Type="http://schemas.openxmlformats.org/officeDocument/2006/relationships/slide" Target="slides/slide11.xml"/><Relationship Id="rId70" Type="http://schemas.openxmlformats.org/officeDocument/2006/relationships/slide" Target="slides/slide19.xml"/><Relationship Id="rId75" Type="http://schemas.openxmlformats.org/officeDocument/2006/relationships/slide" Target="slides/slide24.xml"/><Relationship Id="rId83" Type="http://schemas.openxmlformats.org/officeDocument/2006/relationships/slide" Target="slides/slide32.xml"/><Relationship Id="rId88" Type="http://schemas.openxmlformats.org/officeDocument/2006/relationships/slide" Target="slides/slide37.xml"/><Relationship Id="rId91" Type="http://schemas.openxmlformats.org/officeDocument/2006/relationships/slide" Target="slides/slide40.xml"/><Relationship Id="rId96" Type="http://schemas.openxmlformats.org/officeDocument/2006/relationships/slide" Target="slides/slide45.xml"/><Relationship Id="rId111" Type="http://schemas.openxmlformats.org/officeDocument/2006/relationships/slide" Target="slides/slide6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6.xml"/><Relationship Id="rId106" Type="http://schemas.openxmlformats.org/officeDocument/2006/relationships/slide" Target="slides/slide55.xml"/><Relationship Id="rId114" Type="http://schemas.openxmlformats.org/officeDocument/2006/relationships/slide" Target="slides/slide63.xml"/><Relationship Id="rId119" Type="http://schemas.openxmlformats.org/officeDocument/2006/relationships/slide" Target="slides/slide68.xml"/><Relationship Id="rId127" Type="http://schemas.openxmlformats.org/officeDocument/2006/relationships/slide" Target="slides/slide7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1.xml"/><Relationship Id="rId60" Type="http://schemas.openxmlformats.org/officeDocument/2006/relationships/slide" Target="slides/slide9.xml"/><Relationship Id="rId65" Type="http://schemas.openxmlformats.org/officeDocument/2006/relationships/slide" Target="slides/slide14.xml"/><Relationship Id="rId73" Type="http://schemas.openxmlformats.org/officeDocument/2006/relationships/slide" Target="slides/slide22.xml"/><Relationship Id="rId78" Type="http://schemas.openxmlformats.org/officeDocument/2006/relationships/slide" Target="slides/slide27.xml"/><Relationship Id="rId81" Type="http://schemas.openxmlformats.org/officeDocument/2006/relationships/slide" Target="slides/slide30.xml"/><Relationship Id="rId86" Type="http://schemas.openxmlformats.org/officeDocument/2006/relationships/slide" Target="slides/slide35.xml"/><Relationship Id="rId94" Type="http://schemas.openxmlformats.org/officeDocument/2006/relationships/slide" Target="slides/slide43.xml"/><Relationship Id="rId99" Type="http://schemas.openxmlformats.org/officeDocument/2006/relationships/slide" Target="slides/slide48.xml"/><Relationship Id="rId101" Type="http://schemas.openxmlformats.org/officeDocument/2006/relationships/slide" Target="slides/slide50.xml"/><Relationship Id="rId122" Type="http://schemas.openxmlformats.org/officeDocument/2006/relationships/slide" Target="slides/slide71.xml"/><Relationship Id="rId130" Type="http://schemas.openxmlformats.org/officeDocument/2006/relationships/slide" Target="slides/slide79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8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4.xml"/><Relationship Id="rId76" Type="http://schemas.openxmlformats.org/officeDocument/2006/relationships/slide" Target="slides/slide25.xml"/><Relationship Id="rId97" Type="http://schemas.openxmlformats.org/officeDocument/2006/relationships/slide" Target="slides/slide46.xml"/><Relationship Id="rId104" Type="http://schemas.openxmlformats.org/officeDocument/2006/relationships/slide" Target="slides/slide53.xml"/><Relationship Id="rId120" Type="http://schemas.openxmlformats.org/officeDocument/2006/relationships/slide" Target="slides/slide69.xml"/><Relationship Id="rId125" Type="http://schemas.openxmlformats.org/officeDocument/2006/relationships/slide" Target="slides/slide7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0.xml"/><Relationship Id="rId92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5.xml"/><Relationship Id="rId87" Type="http://schemas.openxmlformats.org/officeDocument/2006/relationships/slide" Target="slides/slide36.xml"/><Relationship Id="rId110" Type="http://schemas.openxmlformats.org/officeDocument/2006/relationships/slide" Target="slides/slide59.xml"/><Relationship Id="rId115" Type="http://schemas.openxmlformats.org/officeDocument/2006/relationships/slide" Target="slides/slide64.xml"/><Relationship Id="rId131" Type="http://schemas.openxmlformats.org/officeDocument/2006/relationships/slide" Target="slides/slide80.xml"/><Relationship Id="rId136" Type="http://schemas.openxmlformats.org/officeDocument/2006/relationships/theme" Target="theme/theme1.xml"/><Relationship Id="rId61" Type="http://schemas.openxmlformats.org/officeDocument/2006/relationships/slide" Target="slides/slide10.xml"/><Relationship Id="rId82" Type="http://schemas.openxmlformats.org/officeDocument/2006/relationships/slide" Target="slides/slide31.xml"/><Relationship Id="rId19" Type="http://schemas.openxmlformats.org/officeDocument/2006/relationships/slideMaster" Target="slideMasters/slideMaster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4341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4341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341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C187D6EC-8464-4802-BC05-136DD8967FC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12797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4103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228600" y="4114800"/>
            <a:ext cx="6477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endParaRPr lang="en-US" altLang="en-US" dirty="0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EB046E99-C8B1-4CDD-A73C-F6E7A10563D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696439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defTabSz="457200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000" kern="1200">
        <a:solidFill>
          <a:srgbClr val="000000"/>
        </a:solidFill>
        <a:latin typeface="Arial Rounded MT Bold" pitchFamily="34" charset="0"/>
        <a:ea typeface="+mn-ea"/>
        <a:cs typeface="Arial" charset="0"/>
      </a:defRPr>
    </a:lvl1pPr>
    <a:lvl2pPr marL="742950" indent="-285750" algn="l" defTabSz="457200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57200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57200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57200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1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Hebrew thinking, this is not just a greeting.  It’s a blessing.  Communication of shalom: wholeness, wellness, prosperity, tranquility.  People have come into our home and said it felt peaceful.  Even with our Chihuahua.  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4638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Parallel or similar instructions in Luke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0988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10.11-15 Seek household of Peace</a:t>
            </a:r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Jan, 2, 2016  5776</a:t>
            </a:r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>
                <a:solidFill>
                  <a:prstClr val="white"/>
                </a:solidFill>
              </a:rPr>
              <a:pPr/>
              <a:t>12</a:t>
            </a:fld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10.11-15 Seek household of Peace</a:t>
            </a:r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Jan, 2, 2016  5776</a:t>
            </a:r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>
                <a:solidFill>
                  <a:prstClr val="white"/>
                </a:solidFill>
              </a:rPr>
              <a:pPr/>
              <a:t>13</a:t>
            </a:fld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No</a:t>
            </a:r>
            <a:r>
              <a:rPr lang="en-US" altLang="en-US" baseline="0" dirty="0" smtClean="0"/>
              <a:t> one is really inherently worthy, but we can resist or receive the wooing of the </a:t>
            </a:r>
            <a:r>
              <a:rPr lang="en-US" altLang="en-US" baseline="0" dirty="0" err="1" smtClean="0"/>
              <a:t>Ruakh</a:t>
            </a:r>
            <a:r>
              <a:rPr lang="en-US" altLang="en-US" baseline="0" dirty="0" smtClean="0"/>
              <a:t>.  </a:t>
            </a:r>
          </a:p>
          <a:p>
            <a:r>
              <a:rPr lang="en-US" sz="2000" b="0" i="0" kern="1200" dirty="0" err="1" smtClean="0">
                <a:solidFill>
                  <a:srgbClr val="000000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Yn</a:t>
            </a:r>
            <a:r>
              <a:rPr lang="en-US" sz="2000" b="0" i="0" kern="1200" dirty="0" smtClean="0">
                <a:solidFill>
                  <a:srgbClr val="000000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 6.44 No one can come to me unless the </a:t>
            </a:r>
            <a:r>
              <a:rPr lang="en-US" sz="2000" b="1" i="0" kern="1200" dirty="0" smtClean="0">
                <a:solidFill>
                  <a:srgbClr val="000000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Father</a:t>
            </a:r>
            <a:r>
              <a:rPr lang="en-US" sz="2000" b="0" i="0" kern="1200" dirty="0" smtClean="0">
                <a:solidFill>
                  <a:srgbClr val="000000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 — the One who sent me — </a:t>
            </a:r>
            <a:r>
              <a:rPr lang="en-US" sz="2000" b="1" i="0" kern="1200" dirty="0" smtClean="0">
                <a:solidFill>
                  <a:srgbClr val="000000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draw</a:t>
            </a:r>
            <a:r>
              <a:rPr lang="en-US" sz="2000" b="0" i="0" kern="1200" dirty="0" smtClean="0">
                <a:solidFill>
                  <a:srgbClr val="000000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s </a:t>
            </a:r>
            <a:r>
              <a:rPr lang="en-US" sz="2000" b="1" i="0" kern="1200" dirty="0" smtClean="0">
                <a:solidFill>
                  <a:srgbClr val="000000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him</a:t>
            </a:r>
            <a:r>
              <a:rPr lang="en-US" sz="2000" b="0" i="0" kern="1200" dirty="0" smtClean="0">
                <a:solidFill>
                  <a:srgbClr val="000000"/>
                </a:solidFill>
                <a:effectLst/>
                <a:latin typeface="Arial Rounded MT Bold" pitchFamily="34" charset="0"/>
                <a:ea typeface="+mn-ea"/>
                <a:cs typeface="Arial" charset="0"/>
              </a:rPr>
              <a:t>.</a:t>
            </a:r>
          </a:p>
          <a:p>
            <a:r>
              <a:rPr lang="en-US" altLang="en-US" dirty="0" smtClean="0"/>
              <a:t>Two basic theological grids in the Kingdom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G-d predestines those who follow Him and who don’t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/>
              <a:t>G-d opens our hearts so we choose to receive His Kingdome.  Not worthy of it.  Just willing.  Called Arminianism.  David Stern says closer to Messianic Judaism than other.  </a:t>
            </a:r>
          </a:p>
          <a:p>
            <a:r>
              <a:rPr lang="en-US" altLang="en-US" dirty="0" smtClean="0"/>
              <a:t>Do what when in such a home: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Supernatural </a:t>
            </a:r>
            <a:r>
              <a:rPr lang="en-US" altLang="en-US" dirty="0" err="1" smtClean="0"/>
              <a:t>endument</a:t>
            </a:r>
            <a:r>
              <a:rPr lang="en-US" altLang="en-US" dirty="0" smtClean="0"/>
              <a:t> to heal.  Tell them: King’s power is here.  King is here, or coming soon.</a:t>
            </a:r>
            <a:r>
              <a:rPr lang="en-US" altLang="en-US" baseline="0" dirty="0" smtClean="0"/>
              <a:t>  Cf “yoke of the Kingdom of Heaven” rabbinic term, LIBERTY, the King</a:t>
            </a:r>
            <a:r>
              <a:rPr lang="en-US" altLang="en-US" dirty="0" smtClean="0"/>
              <a:t> is near.  Power of the King!</a:t>
            </a:r>
          </a:p>
          <a:p>
            <a:endParaRPr lang="en-US" altLang="en-US" dirty="0"/>
          </a:p>
          <a:p>
            <a:r>
              <a:rPr lang="en-US" altLang="en-US" dirty="0" smtClean="0"/>
              <a:t>Did it happen?  People drawn to power of the King at His home?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People seemed to be used to gathering for help at </a:t>
            </a:r>
            <a:r>
              <a:rPr lang="en-US" altLang="en-US" dirty="0" err="1" smtClean="0"/>
              <a:t>Yeshua’s</a:t>
            </a:r>
            <a:r>
              <a:rPr lang="en-US" altLang="en-US" dirty="0" smtClean="0"/>
              <a:t> home/headquarters</a:t>
            </a:r>
            <a:r>
              <a:rPr lang="en-US" altLang="en-US" baseline="0" dirty="0" smtClean="0"/>
              <a:t> in KfarNahum.  </a:t>
            </a:r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Another example of a home centered ministry: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17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Seems not out of order that a</a:t>
            </a:r>
            <a:r>
              <a:rPr lang="en-US" altLang="en-US" baseline="0" dirty="0" smtClean="0"/>
              <a:t> crowd would converge.  Maybe this was His home base in Yehuda.  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82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So,</a:t>
            </a:r>
            <a:r>
              <a:rPr lang="en-US" altLang="en-US" baseline="0" dirty="0" smtClean="0"/>
              <a:t> Cornelius was such</a:t>
            </a:r>
            <a:r>
              <a:rPr lang="en-US" altLang="en-US" dirty="0" smtClean="0"/>
              <a:t> a</a:t>
            </a:r>
            <a:r>
              <a:rPr lang="en-US" altLang="en-US" baseline="0" dirty="0" smtClean="0"/>
              <a:t> “man of peace.”  Faith branched out from there.  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2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Ethnicity:  G-d</a:t>
            </a:r>
            <a:r>
              <a:rPr lang="en-US" altLang="en-US" baseline="0" dirty="0" smtClean="0"/>
              <a:t> fearer, not fully converted to Judaism.  Really tempted to define ethnicity by last line.  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Home base to home base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Key bases for</a:t>
            </a:r>
            <a:r>
              <a:rPr lang="en-US" altLang="en-US" baseline="0" dirty="0" smtClean="0"/>
              <a:t> growth.  Paul would seek the Jews or G-d fearers whose hearts were open, and set up base ther</a:t>
            </a:r>
            <a:r>
              <a:rPr lang="en-US" altLang="en-US" dirty="0" smtClean="0"/>
              <a:t>e.</a:t>
            </a:r>
            <a:r>
              <a:rPr lang="en-US" altLang="en-US" baseline="0" dirty="0" smtClean="0"/>
              <a:t> 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In</a:t>
            </a:r>
            <a:r>
              <a:rPr lang="en-US" altLang="en-US" baseline="0" dirty="0" smtClean="0"/>
              <a:t> eastern cultures, village cultures, this still works well.  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26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27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March of Remembrance sort of like this.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4986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From</a:t>
            </a:r>
            <a:r>
              <a:rPr lang="en-US" altLang="en-US" baseline="0" dirty="0" smtClean="0"/>
              <a:t> Suzanne </a:t>
            </a:r>
            <a:r>
              <a:rPr lang="en-US" altLang="en-US" baseline="0" dirty="0" err="1" smtClean="0"/>
              <a:t>Alongi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3380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29736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5605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0378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8936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83908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2146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36741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87922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56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358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16129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715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59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69560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60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94909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61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11014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62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54688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80477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56263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65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43118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66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0014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5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67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68058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68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38763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69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90362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70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30380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71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41319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72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25139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77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04280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Mtt. 10.11-15 Seek household of Peace</a:t>
            </a:r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>
                <a:solidFill>
                  <a:prstClr val="white"/>
                </a:solidFill>
              </a:rPr>
              <a:t>Jan, 2, 2016  5776</a:t>
            </a:r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>
                <a:solidFill>
                  <a:prstClr val="white"/>
                </a:solidFill>
              </a:rPr>
              <a:pPr/>
              <a:t>79</a:t>
            </a:fld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80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r>
              <a:rPr lang="en-US" altLang="en-US" dirty="0" smtClean="0"/>
              <a:t>It’s the first service of 2016.  My Dad used to take inventory every year.  Count all the tools</a:t>
            </a:r>
            <a:r>
              <a:rPr lang="en-US" altLang="en-US" baseline="0" dirty="0" smtClean="0"/>
              <a:t> and cotton buffing wheels he had.  Take inventory: have you lead anyone to Yeshua this year?  More important, have you tried?  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6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46CCDC-493D-468F-B01F-C0D70D43E59E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44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304800"/>
            <a:ext cx="5080000" cy="3810000"/>
          </a:xfrm>
          <a:ln/>
        </p:spPr>
      </p:sp>
      <p:sp>
        <p:nvSpPr>
          <p:cNvPr id="44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6553200" cy="4876800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ln/>
        </p:spPr>
      </p:sp>
      <p:sp>
        <p:nvSpPr>
          <p:cNvPr id="358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cs typeface="Arial" pitchFamily="34" charset="0"/>
              </a:rPr>
              <a:t>Last Shabbat, message on…sending with little provision, physical resources, in faith.  Various interpretations of living in poverty, in wealth.</a:t>
            </a:r>
          </a:p>
          <a:p>
            <a:r>
              <a:rPr lang="en-US" altLang="en-US" dirty="0" smtClean="0">
                <a:cs typeface="Arial" pitchFamily="34" charset="0"/>
              </a:rPr>
              <a:t>This week, what they’re to do when then go.</a:t>
            </a:r>
          </a:p>
          <a:p>
            <a:r>
              <a:rPr lang="en-US" altLang="en-US" dirty="0" smtClean="0">
                <a:cs typeface="Arial" pitchFamily="34" charset="0"/>
              </a:rPr>
              <a:t>In order</a:t>
            </a:r>
            <a:r>
              <a:rPr lang="en-US" altLang="en-US" baseline="0" dirty="0" smtClean="0">
                <a:cs typeface="Arial" pitchFamily="34" charset="0"/>
              </a:rPr>
              <a:t> to understand this passage, we need to look at a similar passage in Luke.  There Y is sending 70 with almost the same instructions, but a few details added. </a:t>
            </a:r>
            <a:endParaRPr lang="en-US" altLang="en-US" dirty="0" smtClean="0">
              <a:cs typeface="Arial" pitchFamily="34" charset="0"/>
            </a:endParaRPr>
          </a:p>
        </p:txBody>
      </p:sp>
      <p:sp>
        <p:nvSpPr>
          <p:cNvPr id="358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7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29057" indent="-280406" defTabSz="914437">
              <a:defRPr sz="7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1626" indent="-224325" defTabSz="914437">
              <a:defRPr sz="7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0276" indent="-224325" defTabSz="914437">
              <a:defRPr sz="7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18927" indent="-224325" defTabSz="914437">
              <a:defRPr sz="7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2575946-FF88-4607-84B3-BD41D727A529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Someone trustworthy?? 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altLang="en-US" smtClean="0"/>
              <a:t>Mtt. 10.11-15 Seek household of Peace</a:t>
            </a:r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en-US" smtClean="0"/>
              <a:t>Jan, 2, 2016  5776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B046E99-C8B1-4CDD-A73C-F6E7A10563DD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7338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94EAD-2B65-47CD-AC45-55EAE89AD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30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50B60-D88B-4DFB-9B81-C258B5E652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7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3CDAC-B97F-4553-B0A3-6022618E01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4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BB817-41BB-44F8-9941-B99578ACE1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50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8494A-D8D2-4E44-AFB4-513FBB521F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15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31A1F-6F77-4BB2-A841-0DED74F903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44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D6A51-693E-419B-9C78-1710E1AF88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51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20B12-0B2C-48BA-AF43-0AABD11976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12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8494A-D8D2-4E44-AFB4-513FBB521F8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5127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DC984-EB8A-4FE4-806F-5FD0F59CDE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33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033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8494A-D8D2-4E44-AFB4-513FBB521F8A}" type="slidenum">
              <a:rPr lang="en-US" alt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36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0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6DBC5-1193-4621-84A9-939E370A82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8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F00E6-DF55-4E4D-B20A-48D5EF5DFE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0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6E136-440D-481F-B489-EBAEDE852B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1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5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5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5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5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54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55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theme" Target="../theme/theme4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58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59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theme" Target="../theme/theme50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AE338B13-FECE-4CCB-BFEC-365179F6A1EC}" type="slidenum">
              <a:rPr lang="en-US" altLang="en-US" smtClean="0">
                <a:latin typeface="Arial" pitchFamily="34" charset="0"/>
                <a:cs typeface="Arial" pitchFamily="34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73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Rounded MT Bold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4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fld id="{36F56942-7D11-4B9F-B7E9-921EF9C8F0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1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4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910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21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51CFB3A-5749-40A5-9F59-437ACD1D2E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2/8/2016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07F3B3B-B6B3-4B4E-9C3B-4074773C50A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shtag/auschwitz70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/>
            <a:r>
              <a:rPr lang="en-US" altLang="en-US" dirty="0" smtClean="0"/>
              <a:t> </a:t>
            </a:r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0" b="75475"/>
          <a:stretch/>
        </p:blipFill>
        <p:spPr bwMode="auto">
          <a:xfrm>
            <a:off x="18615" y="1295400"/>
            <a:ext cx="9125385" cy="170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6477000"/>
          </a:xfrm>
        </p:spPr>
        <p:txBody>
          <a:bodyPr/>
          <a:lstStyle/>
          <a:p>
            <a:pPr marL="0" indent="0" algn="just" rtl="1" eaLnBrk="1" hangingPunct="1">
              <a:lnSpc>
                <a:spcPct val="80000"/>
              </a:lnSpc>
            </a:pPr>
            <a:r>
              <a:rPr lang="he-IL" altLang="en-US" sz="5400" b="1" dirty="0" smtClean="0">
                <a:latin typeface="David" pitchFamily="34" charset="-79"/>
                <a:cs typeface="David" pitchFamily="34" charset="-79"/>
              </a:rPr>
              <a:t>כְּשֶׁאַתֶּם נִכְנָסִים לְבַיִת </a:t>
            </a:r>
            <a:r>
              <a:rPr lang="he-IL" altLang="en-US" sz="5400" b="1" dirty="0" smtClean="0">
                <a:solidFill>
                  <a:srgbClr val="FFFF66"/>
                </a:solidFill>
                <a:latin typeface="David" pitchFamily="34" charset="-79"/>
                <a:cs typeface="David" pitchFamily="34" charset="-79"/>
              </a:rPr>
              <a:t>בָּרְכו</a:t>
            </a:r>
            <a:r>
              <a:rPr lang="he-IL" altLang="en-US" sz="5400" b="1" dirty="0" smtClean="0">
                <a:latin typeface="David" pitchFamily="34" charset="-79"/>
                <a:cs typeface="David" pitchFamily="34" charset="-79"/>
              </a:rPr>
              <a:t>ּהוּ בְּ'שָׁלוֹם'.</a:t>
            </a:r>
            <a:endParaRPr lang="en-US" altLang="en-US" sz="5400" b="1" dirty="0" smtClean="0">
              <a:latin typeface="David" pitchFamily="34" charset="-79"/>
              <a:cs typeface="David" pitchFamily="34" charset="-79"/>
            </a:endParaRPr>
          </a:p>
          <a:p>
            <a:pPr marL="0" indent="0" algn="just" eaLnBrk="1" hangingPunct="1">
              <a:lnSpc>
                <a:spcPct val="80000"/>
              </a:lnSpc>
            </a:pPr>
            <a:endParaRPr lang="en-US" altLang="en-US" sz="1400" dirty="0" smtClean="0"/>
          </a:p>
          <a:p>
            <a:pPr marL="0" indent="0" algn="just" eaLnBrk="1" hangingPunct="1">
              <a:lnSpc>
                <a:spcPct val="80000"/>
              </a:lnSpc>
            </a:pPr>
            <a:r>
              <a:rPr lang="en-US" altLang="en-US" sz="4000" dirty="0" smtClean="0"/>
              <a:t>When you enter someone's household, say, 'Shalom </a:t>
            </a:r>
            <a:r>
              <a:rPr lang="en-US" altLang="en-US" sz="4000" dirty="0" err="1" smtClean="0"/>
              <a:t>aleikhem</a:t>
            </a:r>
            <a:r>
              <a:rPr lang="en-US" altLang="en-US" sz="4000" dirty="0" smtClean="0"/>
              <a:t>!'</a:t>
            </a:r>
            <a:endParaRPr lang="en-US" altLang="en-US" sz="3200" b="1" dirty="0" smtClean="0">
              <a:solidFill>
                <a:srgbClr val="FFFF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604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563562"/>
          </a:xfrm>
        </p:spPr>
        <p:txBody>
          <a:bodyPr/>
          <a:lstStyle/>
          <a:p>
            <a:pPr algn="r" rtl="1" eaLnBrk="1" hangingPunct="1"/>
            <a:r>
              <a:rPr lang="en-US" altLang="en-US" sz="3200" smtClean="0">
                <a:solidFill>
                  <a:srgbClr val="FFFF00"/>
                </a:solidFill>
              </a:rPr>
              <a:t>Mattityahu (Matthew) 10.12</a:t>
            </a:r>
            <a:endParaRPr lang="en-US" altLang="en-US" sz="3200" smtClean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36118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6477000"/>
          </a:xfrm>
        </p:spPr>
        <p:txBody>
          <a:bodyPr/>
          <a:lstStyle/>
          <a:p>
            <a:pPr marL="0" indent="0" algn="just" rtl="1" eaLnBrk="1" hangingPunct="1">
              <a:lnSpc>
                <a:spcPct val="80000"/>
              </a:lnSpc>
            </a:pPr>
            <a:r>
              <a:rPr lang="he-IL" altLang="en-US" sz="5400" b="1" dirty="0" smtClean="0">
                <a:latin typeface="David" pitchFamily="34" charset="-79"/>
                <a:cs typeface="David" pitchFamily="34" charset="-79"/>
              </a:rPr>
              <a:t>אִם </a:t>
            </a:r>
            <a:r>
              <a:rPr lang="he-IL" altLang="en-US" sz="5400" b="1" dirty="0" smtClean="0">
                <a:solidFill>
                  <a:srgbClr val="FFFF66"/>
                </a:solidFill>
                <a:latin typeface="David" pitchFamily="34" charset="-79"/>
                <a:cs typeface="David" pitchFamily="34" charset="-79"/>
              </a:rPr>
              <a:t>רָאוּי </a:t>
            </a:r>
            <a:r>
              <a:rPr lang="he-IL" altLang="en-US" sz="5400" b="1" dirty="0" smtClean="0">
                <a:latin typeface="David" pitchFamily="34" charset="-79"/>
                <a:cs typeface="David" pitchFamily="34" charset="-79"/>
              </a:rPr>
              <a:t>הַבַּיִת יָבוֹא עָלָיו הַ'שָּׁלוֹם' שֶׁלָּכֶם, אַךְ אִם אֵינֶנּוּ רָאוּי יָשׁוּב הַ'שָּׁלוֹם' שֶׁלָּכֶם אֲלֵיכֶם.</a:t>
            </a:r>
            <a:endParaRPr lang="en-US" altLang="en-US" sz="5400" b="1" dirty="0" smtClean="0">
              <a:latin typeface="David" pitchFamily="34" charset="-79"/>
              <a:cs typeface="David" pitchFamily="34" charset="-79"/>
            </a:endParaRPr>
          </a:p>
          <a:p>
            <a:pPr marL="0" indent="0" algn="just" eaLnBrk="1" hangingPunct="1">
              <a:lnSpc>
                <a:spcPct val="80000"/>
              </a:lnSpc>
            </a:pPr>
            <a:endParaRPr lang="en-US" altLang="en-US" sz="1400" dirty="0" smtClean="0"/>
          </a:p>
          <a:p>
            <a:pPr marL="0" indent="0" algn="just" eaLnBrk="1" hangingPunct="1"/>
            <a:r>
              <a:rPr lang="en-US" altLang="en-US" sz="4000" dirty="0" smtClean="0"/>
              <a:t>If the home </a:t>
            </a:r>
            <a:r>
              <a:rPr lang="en-US" altLang="en-US" sz="4000" dirty="0" smtClean="0">
                <a:solidFill>
                  <a:srgbClr val="FFFF66"/>
                </a:solidFill>
              </a:rPr>
              <a:t>deserves</a:t>
            </a:r>
            <a:r>
              <a:rPr lang="en-US" altLang="en-US" sz="4000" dirty="0" smtClean="0"/>
              <a:t> it, let your shalom rest on it; if not, let your shalom return to you.</a:t>
            </a:r>
            <a:r>
              <a:rPr lang="en-US" altLang="en-US" sz="2800" dirty="0" smtClean="0"/>
              <a:t>"</a:t>
            </a:r>
            <a:endParaRPr lang="en-US" altLang="en-US" sz="2800" b="1" dirty="0" smtClean="0">
              <a:solidFill>
                <a:srgbClr val="FFFF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614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563562"/>
          </a:xfrm>
        </p:spPr>
        <p:txBody>
          <a:bodyPr/>
          <a:lstStyle/>
          <a:p>
            <a:pPr algn="r" rtl="1" eaLnBrk="1" hangingPunct="1"/>
            <a:r>
              <a:rPr lang="en-US" altLang="en-US" sz="3200" dirty="0" smtClean="0">
                <a:solidFill>
                  <a:srgbClr val="FFFF00"/>
                </a:solidFill>
              </a:rPr>
              <a:t>Mattityahu (Matthew) 10.13</a:t>
            </a:r>
            <a:endParaRPr lang="en-US" altLang="en-US" sz="3200" dirty="0" smtClean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24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baseline="30000" dirty="0" smtClean="0"/>
              <a:t>Lk. 10.6</a:t>
            </a:r>
            <a:r>
              <a:rPr lang="en-US" dirty="0"/>
              <a:t> If a </a:t>
            </a:r>
            <a:r>
              <a:rPr lang="en-US" dirty="0">
                <a:solidFill>
                  <a:srgbClr val="FFFF66"/>
                </a:solidFill>
              </a:rPr>
              <a:t>seeker of shalom </a:t>
            </a:r>
            <a:r>
              <a:rPr lang="en-US" dirty="0"/>
              <a:t>is there, your `Shalom!' will find its rest with him; and if there isn't, it will return to </a:t>
            </a:r>
            <a:r>
              <a:rPr lang="en-US" dirty="0" smtClean="0"/>
              <a:t>you </a:t>
            </a:r>
          </a:p>
          <a:p>
            <a:pPr algn="l"/>
            <a:r>
              <a:rPr lang="en-US" dirty="0" smtClean="0"/>
              <a:t>“</a:t>
            </a:r>
            <a:r>
              <a:rPr lang="en-US" dirty="0"/>
              <a:t>son of </a:t>
            </a:r>
            <a:r>
              <a:rPr lang="en-US" dirty="0" smtClean="0"/>
              <a:t>shalom [peace]”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Means?</a:t>
            </a:r>
          </a:p>
          <a:p>
            <a:pPr marL="742950" indent="-742950" algn="l">
              <a:buAutoNum type="arabicParenBoth"/>
            </a:pPr>
            <a:r>
              <a:rPr lang="en-US" dirty="0" smtClean="0"/>
              <a:t>a </a:t>
            </a:r>
            <a:r>
              <a:rPr lang="en-US" dirty="0"/>
              <a:t>person who has a peaceable nature, or </a:t>
            </a:r>
            <a:endParaRPr lang="en-US" dirty="0" smtClean="0"/>
          </a:p>
          <a:p>
            <a:pPr algn="l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06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(2) “</a:t>
            </a:r>
            <a:r>
              <a:rPr lang="en-US" dirty="0"/>
              <a:t>a man worthy </a:t>
            </a:r>
            <a:r>
              <a:rPr lang="en-US" dirty="0" smtClean="0"/>
              <a:t>of, destined </a:t>
            </a:r>
            <a:r>
              <a:rPr lang="en-US" dirty="0"/>
              <a:t>for </a:t>
            </a:r>
            <a:r>
              <a:rPr lang="en-US" dirty="0" smtClean="0"/>
              <a:t>shalom.” …an individual </a:t>
            </a:r>
            <a:r>
              <a:rPr lang="en-US" dirty="0"/>
              <a:t>who is willing to receive </a:t>
            </a:r>
            <a:r>
              <a:rPr lang="en-US" dirty="0" smtClean="0"/>
              <a:t>salvation, an individual </a:t>
            </a:r>
            <a:r>
              <a:rPr lang="en-US" dirty="0"/>
              <a:t>“whose heart is ready to welcome the kingdom</a:t>
            </a:r>
            <a:r>
              <a:rPr lang="en-US" dirty="0" smtClean="0"/>
              <a:t>.”  A person of influence and integrity. </a:t>
            </a:r>
          </a:p>
        </p:txBody>
      </p:sp>
    </p:spTree>
    <p:extLst>
      <p:ext uri="{BB962C8B-B14F-4D97-AF65-F5344CB8AC3E}">
        <p14:creationId xmlns:p14="http://schemas.microsoft.com/office/powerpoint/2010/main" val="247627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baseline="30000" dirty="0" smtClean="0"/>
              <a:t>Lk. 10.9-10</a:t>
            </a:r>
            <a:r>
              <a:rPr lang="en-US" altLang="en-US" sz="4000" dirty="0" smtClean="0"/>
              <a:t> </a:t>
            </a:r>
            <a:r>
              <a:rPr lang="en-US" altLang="en-US" sz="4000" dirty="0"/>
              <a:t>"Whenever you come into a town where they make you welcome, eat what is put in front of you. </a:t>
            </a:r>
            <a:r>
              <a:rPr lang="en-US" altLang="en-US" sz="4000" dirty="0" smtClean="0"/>
              <a:t> </a:t>
            </a:r>
            <a:r>
              <a:rPr lang="en-US" altLang="en-US" sz="4000" dirty="0"/>
              <a:t>Heal the sick there, and tell them, `The Kingdom of God is near you.' </a:t>
            </a:r>
            <a:r>
              <a:rPr lang="en-US" altLang="en-US" sz="4000" dirty="0" smtClean="0"/>
              <a:t> </a:t>
            </a:r>
          </a:p>
          <a:p>
            <a:pPr algn="l"/>
            <a:endParaRPr lang="en-US" altLang="en-US" sz="4000" dirty="0"/>
          </a:p>
          <a:p>
            <a:pPr algn="l"/>
            <a:r>
              <a:rPr lang="en-US" altLang="en-US" sz="4000" dirty="0" smtClean="0"/>
              <a:t>Publish the presence of the King, and power of joy coming.  </a:t>
            </a:r>
          </a:p>
          <a:p>
            <a:pPr algn="l"/>
            <a:r>
              <a:rPr lang="en-US" altLang="en-US" sz="4000" dirty="0" smtClean="0"/>
              <a:t>Home based community.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8852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baseline="30000" dirty="0"/>
              <a:t>Mtt. </a:t>
            </a:r>
            <a:r>
              <a:rPr lang="en-US" altLang="en-US" sz="4000" baseline="30000" dirty="0" smtClean="0"/>
              <a:t>9.1-2</a:t>
            </a:r>
            <a:r>
              <a:rPr lang="en-US" altLang="en-US" sz="4000" dirty="0" smtClean="0"/>
              <a:t>  </a:t>
            </a:r>
            <a:r>
              <a:rPr lang="en-US" altLang="en-US" sz="4000" dirty="0"/>
              <a:t>So he stepped into a boat, crossed the lake again and came to his own town. </a:t>
            </a:r>
            <a:r>
              <a:rPr lang="en-US" altLang="en-US" sz="4000" dirty="0" smtClean="0"/>
              <a:t>Some </a:t>
            </a:r>
            <a:r>
              <a:rPr lang="en-US" altLang="en-US" sz="4000" dirty="0"/>
              <a:t>people brought him a paralyzed man lying on a mattress. </a:t>
            </a:r>
          </a:p>
        </p:txBody>
      </p:sp>
    </p:spTree>
    <p:extLst>
      <p:ext uri="{BB962C8B-B14F-4D97-AF65-F5344CB8AC3E}">
        <p14:creationId xmlns:p14="http://schemas.microsoft.com/office/powerpoint/2010/main" val="371599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baseline="30000" dirty="0"/>
              <a:t>Mtt. </a:t>
            </a:r>
            <a:r>
              <a:rPr lang="en-US" altLang="en-US" sz="4000" baseline="30000" dirty="0" smtClean="0"/>
              <a:t>9.9-10  </a:t>
            </a:r>
            <a:r>
              <a:rPr lang="en-US" altLang="en-US" sz="4000" dirty="0"/>
              <a:t>As Yeshua passed on from there he spotted a tax-collector named Mattityahu sitting in his collection booth. He said to him, "Follow me!" and he got up and followed him. </a:t>
            </a:r>
            <a:r>
              <a:rPr lang="en-US" altLang="en-US" sz="4000" dirty="0" smtClean="0"/>
              <a:t> While Yeshua </a:t>
            </a:r>
            <a:r>
              <a:rPr lang="en-US" altLang="en-US" sz="4000" dirty="0"/>
              <a:t>was in the house eating, </a:t>
            </a:r>
            <a:r>
              <a:rPr lang="en-US" altLang="en-US" sz="4000" dirty="0">
                <a:solidFill>
                  <a:srgbClr val="FFFF66"/>
                </a:solidFill>
              </a:rPr>
              <a:t>many tax-collectors and sinners came and joined him and his talmidim at the meal. </a:t>
            </a:r>
          </a:p>
        </p:txBody>
      </p:sp>
    </p:spTree>
    <p:extLst>
      <p:ext uri="{BB962C8B-B14F-4D97-AF65-F5344CB8AC3E}">
        <p14:creationId xmlns:p14="http://schemas.microsoft.com/office/powerpoint/2010/main" val="3926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sz="4000" baseline="30000" dirty="0" err="1" smtClean="0"/>
              <a:t>Yn</a:t>
            </a:r>
            <a:r>
              <a:rPr lang="en-US" sz="4000" baseline="30000" dirty="0" smtClean="0"/>
              <a:t> 12.1-2, 9</a:t>
            </a:r>
            <a:r>
              <a:rPr lang="en-US" sz="4000" dirty="0" smtClean="0"/>
              <a:t> Six </a:t>
            </a:r>
            <a:r>
              <a:rPr lang="en-US" sz="4000" dirty="0"/>
              <a:t>days before Pesach, Yeshua came to Beit-</a:t>
            </a:r>
            <a:r>
              <a:rPr lang="en-US" sz="4000" dirty="0" err="1"/>
              <a:t>Anyah</a:t>
            </a:r>
            <a:r>
              <a:rPr lang="en-US" sz="4000" dirty="0"/>
              <a:t>, where </a:t>
            </a:r>
            <a:r>
              <a:rPr lang="en-US" sz="4000" dirty="0" err="1"/>
              <a:t>El`azar</a:t>
            </a:r>
            <a:r>
              <a:rPr lang="en-US" sz="4000" dirty="0"/>
              <a:t> lived, the man Yeshua had raised from the dead; </a:t>
            </a:r>
            <a:r>
              <a:rPr lang="en-US" sz="4000" dirty="0" smtClean="0"/>
              <a:t>so </a:t>
            </a:r>
            <a:r>
              <a:rPr lang="en-US" sz="4000" dirty="0"/>
              <a:t>they gave a dinner there in his </a:t>
            </a:r>
            <a:r>
              <a:rPr lang="en-US" sz="4000" dirty="0" smtClean="0">
                <a:solidFill>
                  <a:srgbClr val="FFFF66"/>
                </a:solidFill>
              </a:rPr>
              <a:t>honor…A </a:t>
            </a:r>
            <a:r>
              <a:rPr lang="en-US" sz="4000" dirty="0">
                <a:solidFill>
                  <a:srgbClr val="FFFF66"/>
                </a:solidFill>
              </a:rPr>
              <a:t>large crowd of Judeans learned that he was there</a:t>
            </a:r>
            <a:r>
              <a:rPr lang="en-US" sz="4000" dirty="0"/>
              <a:t>; and they came not only because of Yeshua, but also so that they could see </a:t>
            </a:r>
            <a:r>
              <a:rPr lang="en-US" sz="4000" dirty="0" err="1"/>
              <a:t>El`azar</a:t>
            </a:r>
            <a:r>
              <a:rPr lang="en-US" sz="4000" dirty="0"/>
              <a:t>, whom he had raised from the dead</a:t>
            </a:r>
            <a:r>
              <a:rPr lang="en-US" sz="4000" dirty="0" smtClean="0"/>
              <a:t>.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4682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dirty="0" smtClean="0"/>
              <a:t>Ever done this way since </a:t>
            </a:r>
            <a:r>
              <a:rPr lang="en-US" altLang="en-US" sz="4000" dirty="0" err="1" smtClean="0"/>
              <a:t>Yeshua’s</a:t>
            </a:r>
            <a:r>
              <a:rPr lang="en-US" altLang="en-US" sz="4000" dirty="0" smtClean="0"/>
              <a:t> time?</a:t>
            </a:r>
          </a:p>
          <a:p>
            <a:pPr algn="l"/>
            <a:r>
              <a:rPr lang="en-US" sz="4000" baseline="30000" dirty="0" smtClean="0"/>
              <a:t>Acts 10.22-24 </a:t>
            </a:r>
            <a:r>
              <a:rPr lang="en-US" sz="4000" dirty="0" smtClean="0"/>
              <a:t>"Cornelius...a </a:t>
            </a:r>
            <a:r>
              <a:rPr lang="en-US" sz="4000" dirty="0"/>
              <a:t>Roman army officer, an upright man and a God-fearer, a man highly regarded by the whole Jewish </a:t>
            </a:r>
            <a:r>
              <a:rPr lang="en-US" sz="4000" dirty="0" smtClean="0"/>
              <a:t>nation…was </a:t>
            </a:r>
            <a:r>
              <a:rPr lang="en-US" sz="4000" dirty="0"/>
              <a:t>told by a holy angel to have you come to his house and listen to what you have to say." </a:t>
            </a:r>
            <a:endParaRPr lang="en-US" altLang="en-US" sz="4000" dirty="0" smtClean="0"/>
          </a:p>
          <a:p>
            <a:pPr algn="l"/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1521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sz="4000" baseline="30000" dirty="0" smtClean="0"/>
              <a:t>Acts 10.22-24 </a:t>
            </a:r>
            <a:r>
              <a:rPr lang="en-US" sz="4000" dirty="0"/>
              <a:t> </a:t>
            </a:r>
            <a:r>
              <a:rPr lang="en-US" sz="4000" dirty="0" smtClean="0"/>
              <a:t> So </a:t>
            </a:r>
            <a:r>
              <a:rPr lang="en-US" sz="4000" dirty="0"/>
              <a:t>Kefa </a:t>
            </a:r>
            <a:r>
              <a:rPr lang="en-US" sz="4000" dirty="0" smtClean="0"/>
              <a:t>…arrived </a:t>
            </a:r>
            <a:r>
              <a:rPr lang="en-US" sz="4000" dirty="0"/>
              <a:t>at Caesarea the day after that. Cornelius was expecting them - </a:t>
            </a:r>
            <a:r>
              <a:rPr lang="en-US" sz="4000" dirty="0">
                <a:solidFill>
                  <a:srgbClr val="FFFF66"/>
                </a:solidFill>
              </a:rPr>
              <a:t>he had already called together his relatives and close friends.</a:t>
            </a:r>
          </a:p>
          <a:p>
            <a:pPr algn="l"/>
            <a:endParaRPr lang="en-US" altLang="en-US" sz="4000" dirty="0" smtClean="0"/>
          </a:p>
          <a:p>
            <a:pPr algn="l"/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614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/>
            <a:r>
              <a:rPr lang="en-US" altLang="en-US" dirty="0" smtClean="0"/>
              <a:t> </a:t>
            </a:r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4" b="52403"/>
          <a:stretch/>
        </p:blipFill>
        <p:spPr bwMode="auto">
          <a:xfrm>
            <a:off x="22339" y="1509822"/>
            <a:ext cx="9125385" cy="283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baseline="30000" dirty="0" smtClean="0"/>
              <a:t>Acts 16.14-15 </a:t>
            </a:r>
            <a:r>
              <a:rPr lang="en-US" altLang="en-US" sz="4000" dirty="0"/>
              <a:t>One of those listening was a woman from the city of Thyatira named Lydia, a dealer in fine purple cloth. She was already a "God-fearer," and the Lord opened up her heart to respond to what </a:t>
            </a:r>
            <a:r>
              <a:rPr lang="en-US" altLang="en-US" sz="4000" dirty="0" err="1"/>
              <a:t>Sha'ul</a:t>
            </a:r>
            <a:r>
              <a:rPr lang="en-US" altLang="en-US" sz="4000" dirty="0"/>
              <a:t> was saying. </a:t>
            </a:r>
            <a:r>
              <a:rPr lang="en-US" altLang="en-US" sz="4000" dirty="0" smtClean="0"/>
              <a:t>After </a:t>
            </a:r>
            <a:r>
              <a:rPr lang="en-US" altLang="en-US" sz="4000" dirty="0"/>
              <a:t>she and the </a:t>
            </a:r>
            <a:r>
              <a:rPr lang="en-US" altLang="en-US" sz="4000" dirty="0">
                <a:solidFill>
                  <a:srgbClr val="FFFF66"/>
                </a:solidFill>
              </a:rPr>
              <a:t>members of her household had been immersed, </a:t>
            </a:r>
          </a:p>
        </p:txBody>
      </p:sp>
    </p:spTree>
    <p:extLst>
      <p:ext uri="{BB962C8B-B14F-4D97-AF65-F5344CB8AC3E}">
        <p14:creationId xmlns:p14="http://schemas.microsoft.com/office/powerpoint/2010/main" val="25375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baseline="30000" dirty="0" smtClean="0"/>
              <a:t>Acts 16.14-15  </a:t>
            </a:r>
            <a:r>
              <a:rPr lang="en-US" altLang="en-US" sz="4000" dirty="0" smtClean="0"/>
              <a:t>she </a:t>
            </a:r>
            <a:r>
              <a:rPr lang="en-US" altLang="en-US" sz="4000" dirty="0"/>
              <a:t>gave us this invitation: "If you consider me to be faithful to the Lord, come and stay in my house</a:t>
            </a:r>
            <a:r>
              <a:rPr lang="en-US" altLang="en-US" sz="4000" dirty="0" smtClean="0"/>
              <a:t>.“</a:t>
            </a:r>
            <a:r>
              <a:rPr lang="en-US" sz="4000" dirty="0"/>
              <a:t> And she insisted till we went. 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7456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baseline="30000" dirty="0" smtClean="0"/>
              <a:t>1 </a:t>
            </a:r>
            <a:r>
              <a:rPr lang="en-US" altLang="en-US" sz="4000" baseline="30000" dirty="0" err="1" smtClean="0"/>
              <a:t>Cor</a:t>
            </a:r>
            <a:r>
              <a:rPr lang="en-US" altLang="en-US" sz="4000" baseline="30000" dirty="0" smtClean="0"/>
              <a:t> 1.16  </a:t>
            </a:r>
            <a:r>
              <a:rPr lang="en-US" sz="4000" dirty="0"/>
              <a:t> I did also immerse </a:t>
            </a:r>
            <a:r>
              <a:rPr lang="en-US" sz="4000" dirty="0" err="1"/>
              <a:t>Stephanas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FF66"/>
                </a:solidFill>
              </a:rPr>
              <a:t>and </a:t>
            </a:r>
            <a:r>
              <a:rPr lang="en-US" sz="4000" dirty="0" smtClean="0">
                <a:solidFill>
                  <a:srgbClr val="FFFF66"/>
                </a:solidFill>
              </a:rPr>
              <a:t>his household</a:t>
            </a:r>
          </a:p>
          <a:p>
            <a:pPr algn="l"/>
            <a:r>
              <a:rPr lang="en-US" altLang="en-US" sz="4000" baseline="30000" dirty="0"/>
              <a:t>Acts </a:t>
            </a:r>
            <a:r>
              <a:rPr lang="en-US" altLang="en-US" sz="4000" baseline="30000" dirty="0" smtClean="0"/>
              <a:t>5.32 </a:t>
            </a:r>
          </a:p>
          <a:p>
            <a:pPr algn="l"/>
            <a:r>
              <a:rPr lang="en-US" altLang="en-US" sz="4000" baseline="30000" dirty="0" smtClean="0"/>
              <a:t>Acts 20.20  </a:t>
            </a:r>
            <a:r>
              <a:rPr lang="en-US" sz="4000" dirty="0"/>
              <a:t>I taught you both in public and </a:t>
            </a:r>
            <a:r>
              <a:rPr lang="en-US" sz="4000" dirty="0">
                <a:solidFill>
                  <a:srgbClr val="FFFF66"/>
                </a:solidFill>
              </a:rPr>
              <a:t>from house to </a:t>
            </a:r>
            <a:r>
              <a:rPr lang="en-US" sz="4000" dirty="0" smtClean="0">
                <a:solidFill>
                  <a:srgbClr val="FFFF66"/>
                </a:solidFill>
              </a:rPr>
              <a:t>house</a:t>
            </a:r>
          </a:p>
          <a:p>
            <a:pPr algn="l"/>
            <a:endParaRPr lang="en-US" altLang="en-US" sz="40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l"/>
            <a:r>
              <a:rPr lang="en-US" altLang="en-US" sz="4000" dirty="0" smtClean="0"/>
              <a:t>How did they find the “ben shalom, man of peace”??</a:t>
            </a:r>
          </a:p>
          <a:p>
            <a:pPr algn="l"/>
            <a:r>
              <a:rPr lang="en-US" altLang="en-US" sz="4000" baseline="30000" dirty="0" smtClean="0"/>
              <a:t>Mtt. 9.39-38 </a:t>
            </a:r>
            <a:r>
              <a:rPr lang="en-US" altLang="en-US" sz="4000" dirty="0" smtClean="0"/>
              <a:t>When </a:t>
            </a:r>
            <a:r>
              <a:rPr lang="en-US" altLang="en-US" sz="4000" dirty="0"/>
              <a:t>he saw the crowds, he had compassion on them because they were harried and helpless, like sheep without a </a:t>
            </a:r>
            <a:r>
              <a:rPr lang="en-US" altLang="en-US" sz="4000" dirty="0" smtClean="0"/>
              <a:t>shepherd. </a:t>
            </a:r>
            <a:r>
              <a:rPr lang="en-US" altLang="en-US" sz="4000" dirty="0"/>
              <a:t>Then he said to his talmidim, "The harvest is rich, but the workers are few. </a:t>
            </a:r>
            <a:r>
              <a:rPr lang="en-US" altLang="en-US" sz="4000" dirty="0" smtClean="0"/>
              <a:t>Pray </a:t>
            </a:r>
            <a:r>
              <a:rPr lang="en-US" altLang="en-US" sz="4000" dirty="0"/>
              <a:t>that the Lord of the harvest will </a:t>
            </a:r>
            <a:r>
              <a:rPr lang="en-US" altLang="en-US" sz="4000" dirty="0">
                <a:solidFill>
                  <a:srgbClr val="FFFF66"/>
                </a:solidFill>
              </a:rPr>
              <a:t>send out workers to gather in his harvest</a:t>
            </a:r>
            <a:r>
              <a:rPr lang="en-US" altLang="en-US" sz="4000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2295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742950" indent="-742950" algn="l">
              <a:buAutoNum type="arabicParenBoth"/>
            </a:pPr>
            <a:r>
              <a:rPr lang="en-US" sz="4000" dirty="0" smtClean="0"/>
              <a:t>“</a:t>
            </a:r>
            <a:r>
              <a:rPr lang="en-US" sz="4000" dirty="0"/>
              <a:t>in the ancient Jewish, </a:t>
            </a:r>
            <a:r>
              <a:rPr lang="en-US" sz="4000" dirty="0" smtClean="0"/>
              <a:t>Messianic, and </a:t>
            </a:r>
            <a:r>
              <a:rPr lang="en-US" sz="4000" dirty="0"/>
              <a:t>Hellenistic world, a private home often provided the meeting place </a:t>
            </a:r>
            <a:r>
              <a:rPr lang="en-US" sz="4000" dirty="0" smtClean="0"/>
              <a:t>for religious </a:t>
            </a:r>
            <a:r>
              <a:rPr lang="en-US" sz="4000" dirty="0"/>
              <a:t>and intellectual dialogue and instruction”; </a:t>
            </a:r>
            <a:r>
              <a:rPr lang="en-US" sz="4000" dirty="0" smtClean="0"/>
              <a:t>the </a:t>
            </a:r>
            <a:r>
              <a:rPr lang="en-US" sz="4000" i="1" dirty="0" err="1"/>
              <a:t>oikos</a:t>
            </a:r>
            <a:r>
              <a:rPr lang="en-US" sz="4000" i="1" dirty="0"/>
              <a:t> </a:t>
            </a:r>
            <a:r>
              <a:rPr lang="en-US" sz="4000" dirty="0"/>
              <a:t>(household</a:t>
            </a:r>
            <a:r>
              <a:rPr lang="en-US" sz="4000" dirty="0" smtClean="0"/>
              <a:t>)</a:t>
            </a:r>
          </a:p>
          <a:p>
            <a:pPr marL="742950" indent="-742950" algn="l">
              <a:buFontTx/>
              <a:buAutoNum type="arabicParenBoth"/>
            </a:pPr>
            <a:r>
              <a:rPr lang="en-US" sz="4000" dirty="0" smtClean="0"/>
              <a:t>Some formal synagogues </a:t>
            </a:r>
            <a:r>
              <a:rPr lang="en-US" sz="4000" dirty="0"/>
              <a:t>were located in private houses.</a:t>
            </a:r>
            <a:endParaRPr lang="en-US" altLang="en-US" sz="4000" dirty="0"/>
          </a:p>
          <a:p>
            <a:pPr marL="742950" indent="-742950" algn="l">
              <a:buAutoNum type="arabicParenBoth"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72403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4000" dirty="0" smtClean="0"/>
              <a:t>Does this model of outreach fit? What can we learn from this “man of shalom” model?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4000" dirty="0" smtClean="0"/>
              <a:t>Was this example descriptive, or prescriptive?  [</a:t>
            </a:r>
            <a:r>
              <a:rPr lang="en-US" altLang="en-US" sz="4000" dirty="0" err="1" smtClean="0"/>
              <a:t>Shaul</a:t>
            </a:r>
            <a:r>
              <a:rPr lang="en-US" altLang="en-US" sz="4000" dirty="0" smtClean="0"/>
              <a:t> preached till midnight…]</a:t>
            </a:r>
          </a:p>
          <a:p>
            <a:pPr algn="l"/>
            <a:endParaRPr lang="en-US" altLang="en-US" sz="4000" dirty="0"/>
          </a:p>
          <a:p>
            <a:pPr algn="l"/>
            <a:r>
              <a:rPr lang="en-US" altLang="en-US" sz="4000" dirty="0" smtClean="0"/>
              <a:t>Culture in ancient Israel was collectivist / community</a:t>
            </a:r>
          </a:p>
          <a:p>
            <a:pPr algn="l"/>
            <a:r>
              <a:rPr lang="en-US" altLang="en-US" sz="4000" dirty="0" smtClean="0"/>
              <a:t>Western culture is individualistic.</a:t>
            </a:r>
          </a:p>
          <a:p>
            <a:pPr algn="l"/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03452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dirty="0" smtClean="0"/>
              <a:t>One missionary </a:t>
            </a:r>
            <a:r>
              <a:rPr lang="en-US" altLang="en-US" sz="4000" dirty="0"/>
              <a:t>in Asia, following the instructions of </a:t>
            </a:r>
            <a:r>
              <a:rPr lang="en-US" altLang="en-US" sz="4000" dirty="0" smtClean="0"/>
              <a:t>Yeshua </a:t>
            </a:r>
            <a:r>
              <a:rPr lang="en-US" altLang="en-US" sz="4000" dirty="0"/>
              <a:t>in Luke 10, declared, “</a:t>
            </a:r>
            <a:r>
              <a:rPr lang="en-US" altLang="en-US" sz="4000" dirty="0" smtClean="0"/>
              <a:t>We prayed</a:t>
            </a:r>
            <a:r>
              <a:rPr lang="en-US" altLang="en-US" sz="4000" dirty="0"/>
              <a:t>, ‘God we know you’re at work here </a:t>
            </a:r>
            <a:r>
              <a:rPr lang="en-US" altLang="en-US" sz="4000" dirty="0" smtClean="0"/>
              <a:t>... </a:t>
            </a:r>
            <a:r>
              <a:rPr lang="en-US" altLang="en-US" sz="4000" dirty="0"/>
              <a:t>We need a </a:t>
            </a:r>
            <a:r>
              <a:rPr lang="en-US" altLang="en-US" sz="4000" dirty="0" smtClean="0"/>
              <a:t>man of peace...I </a:t>
            </a:r>
            <a:r>
              <a:rPr lang="en-US" altLang="en-US" sz="4000" dirty="0"/>
              <a:t>started my stopwatch. We walked into the </a:t>
            </a:r>
            <a:r>
              <a:rPr lang="en-US" altLang="en-US" sz="4000" dirty="0" smtClean="0"/>
              <a:t>center of </a:t>
            </a:r>
            <a:r>
              <a:rPr lang="en-US" altLang="en-US" sz="4000" dirty="0"/>
              <a:t>the village where the well was. A person approached me out of nowhere </a:t>
            </a:r>
            <a:r>
              <a:rPr lang="en-US" altLang="en-US" sz="4000" dirty="0" smtClean="0"/>
              <a:t>and said</a:t>
            </a:r>
            <a:r>
              <a:rPr lang="en-US" altLang="en-US" sz="4000" dirty="0"/>
              <a:t>, ‘Have you eaten</a:t>
            </a:r>
            <a:r>
              <a:rPr lang="en-US" altLang="en-US" sz="4000" dirty="0" smtClean="0"/>
              <a:t>?’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423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dirty="0" smtClean="0"/>
              <a:t>We </a:t>
            </a:r>
            <a:r>
              <a:rPr lang="en-US" altLang="en-US" sz="4000" dirty="0"/>
              <a:t>said, ‘Not yet.’ He said, ‘Well, come to my home.’ </a:t>
            </a:r>
            <a:r>
              <a:rPr lang="en-US" altLang="en-US" sz="4000" dirty="0" smtClean="0"/>
              <a:t>His name </a:t>
            </a:r>
            <a:r>
              <a:rPr lang="en-US" altLang="en-US" sz="4000" dirty="0"/>
              <a:t>was Li, and he was the person of peace we wanted. I stopped my </a:t>
            </a:r>
            <a:r>
              <a:rPr lang="en-US" altLang="en-US" sz="4000" dirty="0" smtClean="0"/>
              <a:t>watch: three </a:t>
            </a:r>
            <a:r>
              <a:rPr lang="en-US" altLang="en-US" sz="4000" dirty="0"/>
              <a:t>minutes, 21 seconds</a:t>
            </a:r>
            <a:r>
              <a:rPr lang="en-US" altLang="en-US" sz="4000" dirty="0" smtClean="0"/>
              <a:t>.” </a:t>
            </a:r>
            <a:r>
              <a:rPr lang="en-US" altLang="en-US" sz="4000" dirty="0"/>
              <a:t>Of course, this is not always the case.</a:t>
            </a:r>
          </a:p>
        </p:txBody>
      </p:sp>
    </p:spTree>
    <p:extLst>
      <p:ext uri="{BB962C8B-B14F-4D97-AF65-F5344CB8AC3E}">
        <p14:creationId xmlns:p14="http://schemas.microsoft.com/office/powerpoint/2010/main" val="270893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dirty="0" smtClean="0"/>
              <a:t>Another organization meets needs, and engages people, until they find their man of peace.</a:t>
            </a:r>
          </a:p>
          <a:p>
            <a:pPr algn="l"/>
            <a:r>
              <a:rPr lang="en-US" altLang="en-US" sz="4000" dirty="0" smtClean="0"/>
              <a:t>Boris </a:t>
            </a:r>
            <a:r>
              <a:rPr lang="en-US" sz="4000" dirty="0" err="1" smtClean="0"/>
              <a:t>Grysenko</a:t>
            </a:r>
            <a:r>
              <a:rPr lang="en-US" altLang="en-US" sz="4000" dirty="0" smtClean="0"/>
              <a:t>, in Kiev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797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</a:t>
            </a:r>
          </a:p>
        </p:txBody>
      </p:sp>
      <p:pic>
        <p:nvPicPr>
          <p:cNvPr id="12290" name="Picture 2" descr="https://upload.wikimedia.org/wikipedia/commons/thumb/5/5c/Flag-map_of_Rwanda.svg/1168px-Flag-map_of_Rwand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392" y="427104"/>
            <a:ext cx="6476608" cy="54402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1524000"/>
            <a:ext cx="609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8000" dirty="0" smtClean="0">
                <a:solidFill>
                  <a:prstClr val="black"/>
                </a:solidFill>
                <a:latin typeface="Calibri"/>
              </a:rPr>
              <a:t>RWANDA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</a:rPr>
              <a:t>Peace Through Reconciliation and Forgiveness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77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/>
            <a:r>
              <a:rPr lang="en-US" altLang="en-US" dirty="0" smtClean="0"/>
              <a:t> </a:t>
            </a:r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7" b="11660"/>
          <a:stretch/>
        </p:blipFill>
        <p:spPr bwMode="auto">
          <a:xfrm>
            <a:off x="24809" y="0"/>
            <a:ext cx="893618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9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anda-location-ma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wanda_ma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0963"/>
            <a:ext cx="9144000" cy="66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6_1418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6_1418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3_1309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4600" y="5638800"/>
            <a:ext cx="411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+mn-cs"/>
              </a:rPr>
              <a:t>http://ellel.org/za/about/ellel-rwanda/</a:t>
            </a:r>
            <a:endParaRPr lang="en-US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5_0946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0" y="61722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+mn-cs"/>
              </a:rPr>
              <a:t>Teaching a course on Israel and the Church.</a:t>
            </a:r>
            <a:endParaRPr lang="en-US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3_1316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gali 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35013"/>
            <a:ext cx="9144000" cy="5386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gali 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gali 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68363"/>
            <a:ext cx="9144000" cy="51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The leader of the Palestinian terrorist organization Hamas, </a:t>
            </a:r>
            <a:r>
              <a:rPr lang="en-US" sz="4000" dirty="0" err="1"/>
              <a:t>K</a:t>
            </a:r>
            <a:r>
              <a:rPr lang="en-US" sz="4000" dirty="0" err="1" smtClean="0"/>
              <a:t>aled</a:t>
            </a:r>
            <a:r>
              <a:rPr lang="en-US" sz="4000" dirty="0" smtClean="0"/>
              <a:t> </a:t>
            </a:r>
            <a:r>
              <a:rPr lang="en-US" sz="4000" dirty="0" err="1" smtClean="0"/>
              <a:t>Mashal</a:t>
            </a:r>
            <a:r>
              <a:rPr lang="en-US" sz="4000" dirty="0"/>
              <a:t>, sent a gift to the Prime Minister of Israel, Benjamin Netanyahu, in a fancy box with a note. After being </a:t>
            </a:r>
            <a:r>
              <a:rPr lang="en-US" sz="4000" dirty="0" smtClean="0"/>
              <a:t>inspected </a:t>
            </a:r>
            <a:r>
              <a:rPr lang="en-US" sz="4000" dirty="0"/>
              <a:t>for reasons of security, Prime Minister Netanyahu opened the box and saw that the content was cow manure. He opened the note, handwritten in Arabic by the own </a:t>
            </a:r>
            <a:r>
              <a:rPr lang="en-US" sz="4000" dirty="0" err="1"/>
              <a:t>Mashal</a:t>
            </a:r>
            <a:r>
              <a:rPr lang="en-US" sz="4000" dirty="0"/>
              <a:t>, saying</a:t>
            </a:r>
            <a:r>
              <a:rPr lang="en-US" sz="4000" dirty="0" smtClean="0"/>
              <a:t>: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868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gali 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2438"/>
            <a:ext cx="9144000" cy="595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3_0955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6_1309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6_1308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9_1433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9_1428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6_1402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6_1307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6_1307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7_1753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"</a:t>
            </a:r>
            <a:r>
              <a:rPr lang="en-US" sz="4000" dirty="0"/>
              <a:t>For you and those proud of the Zionist entity". PM Netanyahu thought of what would be the best way to respond</a:t>
            </a:r>
            <a:r>
              <a:rPr lang="en-US" sz="4000" dirty="0" smtClean="0"/>
              <a:t>.</a:t>
            </a:r>
          </a:p>
          <a:p>
            <a:pPr algn="l"/>
            <a:r>
              <a:rPr lang="en-US" sz="4000" dirty="0"/>
              <a:t>He sent the leader of Hamas, a very nice package, also with a personal note. Mr. </a:t>
            </a:r>
            <a:r>
              <a:rPr lang="en-US" sz="4000" dirty="0" err="1"/>
              <a:t>Mashal</a:t>
            </a:r>
            <a:r>
              <a:rPr lang="en-US" sz="4000" dirty="0"/>
              <a:t> and his subordinates of Hamas were very surprised to receive the package and opened it carefully, suspecting that it might contain a bomb.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0605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7_1302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7_1017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6_1719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7_1113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7_1643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7_1724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8_1425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8_1116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8_1234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8_1252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But </a:t>
            </a:r>
            <a:r>
              <a:rPr lang="en-US" sz="4000" dirty="0"/>
              <a:t>to their surprise, they saw that it contained a small computer Pen Drive. It was rechargeable with solar energy, had a 1.8 terabyte memory, and had a 3D screen hologram capable of running on any type of mobile phone, tablet or laptop. It was one of the most advanced technologies in the world, and came with a small label, "invented and produced in Israel</a:t>
            </a:r>
            <a:r>
              <a:rPr lang="en-US" sz="4000" dirty="0" smtClean="0"/>
              <a:t>."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126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9_0918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9_1805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1_1748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2_0651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252663"/>
            <a:ext cx="9144000" cy="2351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2_0650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2_074100_Richtone(HDR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1_1732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2_071654_Richtone(HDR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2_074734_Richtone(HDR)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2_0835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The note of Netanyahu, hand-written personally and in Arabic, Hebrew, French and English, said politely: "each leader can only give the best that his people can produce."</a:t>
            </a:r>
          </a:p>
          <a:p>
            <a:pPr algn="l"/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4583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2_0855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2_1136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4_1422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3400" y="1447800"/>
            <a:ext cx="1828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/>
                <a:cs typeface="+mn-cs"/>
              </a:rPr>
              <a:t>For more </a:t>
            </a:r>
            <a:r>
              <a:rPr lang="en-US" sz="2400" b="1" dirty="0">
                <a:solidFill>
                  <a:schemeClr val="tx1"/>
                </a:solidFill>
                <a:latin typeface="Calibri"/>
                <a:cs typeface="+mn-cs"/>
              </a:rPr>
              <a:t>info:   </a:t>
            </a:r>
            <a:endParaRPr lang="en-US" sz="2400" b="1" dirty="0" smtClean="0">
              <a:solidFill>
                <a:schemeClr val="tx1"/>
              </a:solidFill>
              <a:latin typeface="Calibri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2400" b="1" dirty="0">
              <a:solidFill>
                <a:schemeClr val="tx1"/>
              </a:solidFill>
              <a:latin typeface="Calibri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/>
                <a:cs typeface="+mn-cs"/>
              </a:rPr>
              <a:t>Genocide </a:t>
            </a:r>
            <a:r>
              <a:rPr lang="en-US" sz="2400" b="1" dirty="0">
                <a:solidFill>
                  <a:schemeClr val="tx1"/>
                </a:solidFill>
                <a:latin typeface="Calibri"/>
                <a:cs typeface="+mn-cs"/>
              </a:rPr>
              <a:t>Archive of Rwanda    </a:t>
            </a:r>
            <a:endParaRPr lang="en-US" sz="2400" b="1" dirty="0" smtClean="0">
              <a:solidFill>
                <a:schemeClr val="tx1"/>
              </a:solidFill>
              <a:latin typeface="Calibri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2400" b="1" dirty="0">
              <a:solidFill>
                <a:schemeClr val="tx1"/>
              </a:solidFill>
              <a:latin typeface="Calibri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Calibri"/>
                <a:cs typeface="+mn-cs"/>
              </a:rPr>
              <a:t>http</a:t>
            </a:r>
            <a:r>
              <a:rPr lang="en-US" sz="2400" b="1" dirty="0">
                <a:solidFill>
                  <a:schemeClr val="tx1"/>
                </a:solidFill>
                <a:latin typeface="Calibri"/>
                <a:cs typeface="+mn-cs"/>
              </a:rPr>
              <a:t>://www.genocidearchiverwanda.org.rw/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4_1423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ocide memori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ocide memorial 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9600" y="6477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Lt. Gen. Romeo Dallaire, former commander of the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+mn-cs"/>
              </a:rPr>
              <a:t>UN Force during the genocide</a:t>
            </a:r>
            <a:endParaRPr lang="en-US" sz="1800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ocide Memorial 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00200" y="457200"/>
            <a:ext cx="525780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+mn-cs"/>
              </a:rPr>
              <a:t>April 2015. In 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partnership with the German and Israel Embassies, The Kigali Genocide Memorial hosted an event for </a:t>
            </a:r>
            <a:r>
              <a:rPr lang="en-US" sz="1800" u="sng" dirty="0">
                <a:solidFill>
                  <a:prstClr val="black"/>
                </a:solidFill>
                <a:latin typeface="Calibri"/>
                <a:cs typeface="+mn-cs"/>
                <a:hlinkClick r:id="rId3"/>
              </a:rPr>
              <a:t>#Auschwitz70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+mn-cs"/>
              </a:rPr>
              <a:t> The holocaust international commemoration day; happening for the first time in Rwanda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endParaRPr lang="en-US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32" y="762000"/>
            <a:ext cx="905653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</a:t>
            </a:r>
          </a:p>
        </p:txBody>
      </p:sp>
      <p:pic>
        <p:nvPicPr>
          <p:cNvPr id="12290" name="Picture 2" descr="https://upload.wikimedia.org/wikipedia/commons/thumb/5/5c/Flag-map_of_Rwanda.svg/1168px-Flag-map_of_Rwand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392" y="427104"/>
            <a:ext cx="6476608" cy="544029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1524000"/>
            <a:ext cx="609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8000" dirty="0" smtClean="0">
                <a:solidFill>
                  <a:prstClr val="black"/>
                </a:solidFill>
                <a:latin typeface="Calibri"/>
                <a:cs typeface="+mn-cs"/>
              </a:rPr>
              <a:t>RWANDA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Peace Through Reconciliation and Forgiveness 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r"/>
            <a:r>
              <a:rPr lang="en-US" altLang="en-US" sz="4000" dirty="0">
                <a:solidFill>
                  <a:srgbClr val="FFFF00"/>
                </a:solidFill>
              </a:rPr>
              <a:t>Mattityahu (Matthew) </a:t>
            </a:r>
            <a:r>
              <a:rPr lang="en-US" altLang="en-US" sz="4000" dirty="0" smtClean="0">
                <a:solidFill>
                  <a:srgbClr val="FFFF00"/>
                </a:solidFill>
              </a:rPr>
              <a:t>10.14-15</a:t>
            </a:r>
            <a:endParaRPr lang="en-US" altLang="en-US" sz="4000" dirty="0" smtClean="0"/>
          </a:p>
          <a:p>
            <a:pPr algn="l"/>
            <a:r>
              <a:rPr lang="en-US" altLang="en-US" sz="4000" dirty="0" smtClean="0"/>
              <a:t>But </a:t>
            </a:r>
            <a:r>
              <a:rPr lang="en-US" altLang="en-US" sz="4000" dirty="0"/>
              <a:t>if the people of a house or town will not welcome you or listen to you, leave it and shake its dust from your feet! </a:t>
            </a:r>
            <a:r>
              <a:rPr lang="en-US" altLang="en-US" sz="4000" dirty="0" smtClean="0"/>
              <a:t>Yes</a:t>
            </a:r>
            <a:r>
              <a:rPr lang="en-US" altLang="en-US" sz="4000" dirty="0"/>
              <a:t>, I tell you, it will be more tolerable on the Day of Judgment for the people of </a:t>
            </a:r>
            <a:r>
              <a:rPr lang="en-US" altLang="en-US" sz="4000" dirty="0" err="1"/>
              <a:t>S'dom</a:t>
            </a:r>
            <a:r>
              <a:rPr lang="en-US" altLang="en-US" sz="4000" dirty="0"/>
              <a:t> and `</a:t>
            </a:r>
            <a:r>
              <a:rPr lang="en-US" altLang="en-US" sz="4000" dirty="0" err="1"/>
              <a:t>Amora</a:t>
            </a:r>
            <a:r>
              <a:rPr lang="en-US" altLang="en-US" sz="4000" dirty="0"/>
              <a:t> than for that town! </a:t>
            </a:r>
          </a:p>
        </p:txBody>
      </p:sp>
    </p:spTree>
    <p:extLst>
      <p:ext uri="{BB962C8B-B14F-4D97-AF65-F5344CB8AC3E}">
        <p14:creationId xmlns:p14="http://schemas.microsoft.com/office/powerpoint/2010/main" val="11559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419600"/>
            <a:ext cx="8839200" cy="2286000"/>
          </a:xfrm>
        </p:spPr>
        <p:txBody>
          <a:bodyPr/>
          <a:lstStyle/>
          <a:p>
            <a:pPr algn="r" rtl="1" eaLnBrk="1" hangingPunct="1"/>
            <a:r>
              <a:rPr lang="he-IL" altLang="en-US" sz="7200" b="1" smtClean="0">
                <a:cs typeface="David" pitchFamily="34" charset="-79"/>
              </a:rPr>
              <a:t>מַתִּתְיָהוּ</a:t>
            </a:r>
            <a:r>
              <a:rPr lang="en-US" altLang="en-US" sz="4800" smtClean="0"/>
              <a:t> Mattityahu  </a:t>
            </a:r>
          </a:p>
          <a:p>
            <a:pPr algn="r" eaLnBrk="1" hangingPunct="1"/>
            <a:r>
              <a:rPr lang="en-US" altLang="en-US" sz="4800" smtClean="0"/>
              <a:t>(Matthew) 10:11-13</a:t>
            </a:r>
          </a:p>
        </p:txBody>
      </p:sp>
    </p:spTree>
    <p:extLst>
      <p:ext uri="{BB962C8B-B14F-4D97-AF65-F5344CB8AC3E}">
        <p14:creationId xmlns:p14="http://schemas.microsoft.com/office/powerpoint/2010/main" val="236989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0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l"/>
            <a:r>
              <a:rPr lang="en-US" altLang="en-US" sz="4000" dirty="0" smtClean="0"/>
              <a:t>Someone onetime said, “There is one department in this congregation, the department of outreach.”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4000" dirty="0" smtClean="0"/>
              <a:t>Are we a man/woman of shalom, influencing a community?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4000" dirty="0" smtClean="0"/>
              <a:t>Are we seeking such, to bless a community? 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934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91600" cy="6096000"/>
          </a:xfrm>
        </p:spPr>
        <p:txBody>
          <a:bodyPr/>
          <a:lstStyle/>
          <a:p>
            <a:pPr marL="0" indent="0" algn="just" rtl="1" eaLnBrk="1" hangingPunct="1">
              <a:lnSpc>
                <a:spcPct val="80000"/>
              </a:lnSpc>
            </a:pPr>
            <a:r>
              <a:rPr lang="he-IL" altLang="en-US" sz="5400" b="1" dirty="0" smtClean="0">
                <a:latin typeface="David" pitchFamily="34" charset="-79"/>
                <a:cs typeface="David" pitchFamily="34" charset="-79"/>
              </a:rPr>
              <a:t>בְּכָל עִיר וּכְפָר שֶׁתִּכָּנְסוּ אֲלֵיהֶם בָּרְרוּ מִי </a:t>
            </a:r>
            <a:r>
              <a:rPr lang="he-IL" altLang="en-US" sz="5400" b="1" dirty="0" smtClean="0">
                <a:solidFill>
                  <a:srgbClr val="FFFF66"/>
                </a:solidFill>
                <a:latin typeface="David" pitchFamily="34" charset="-79"/>
                <a:cs typeface="David" pitchFamily="34" charset="-79"/>
              </a:rPr>
              <a:t>רָאוּי</a:t>
            </a:r>
            <a:r>
              <a:rPr lang="he-IL" altLang="en-US" sz="5400" b="1" dirty="0" smtClean="0">
                <a:latin typeface="David" pitchFamily="34" charset="-79"/>
                <a:cs typeface="David" pitchFamily="34" charset="-79"/>
              </a:rPr>
              <a:t> בְּתוֹכָם וּשְׁבוּ שָׁם עַד צֵאתְכֶם.</a:t>
            </a:r>
            <a:endParaRPr lang="en-US" altLang="en-US" sz="1400" b="1" dirty="0" smtClean="0">
              <a:latin typeface="David" pitchFamily="34" charset="-79"/>
              <a:cs typeface="David" pitchFamily="34" charset="-79"/>
            </a:endParaRPr>
          </a:p>
          <a:p>
            <a:pPr marL="0" indent="0" algn="just" eaLnBrk="1" hangingPunct="1">
              <a:lnSpc>
                <a:spcPct val="80000"/>
              </a:lnSpc>
            </a:pPr>
            <a:endParaRPr lang="en-US" altLang="en-US" sz="1400" dirty="0" smtClean="0"/>
          </a:p>
          <a:p>
            <a:pPr marL="0" indent="0" algn="just" eaLnBrk="1" hangingPunct="1"/>
            <a:r>
              <a:rPr lang="en-US" altLang="en-US" sz="4000" dirty="0" smtClean="0"/>
              <a:t>"When you come to a town or village, look for someone </a:t>
            </a:r>
            <a:r>
              <a:rPr lang="en-US" altLang="en-US" sz="4000" dirty="0" smtClean="0">
                <a:solidFill>
                  <a:srgbClr val="FFFF66"/>
                </a:solidFill>
              </a:rPr>
              <a:t>trustworthy</a:t>
            </a:r>
            <a:r>
              <a:rPr lang="en-US" altLang="en-US" sz="4000" dirty="0" smtClean="0"/>
              <a:t> and stay with him until you leave.</a:t>
            </a:r>
          </a:p>
          <a:p>
            <a:pPr marL="0" indent="0" algn="just" eaLnBrk="1" hangingPunct="1"/>
            <a:endParaRPr lang="en-US" altLang="en-US" sz="4000" b="1" dirty="0" smtClean="0">
              <a:solidFill>
                <a:srgbClr val="FFFF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594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63563"/>
          </a:xfrm>
        </p:spPr>
        <p:txBody>
          <a:bodyPr/>
          <a:lstStyle/>
          <a:p>
            <a:pPr algn="r" rtl="1" eaLnBrk="1" hangingPunct="1"/>
            <a:r>
              <a:rPr lang="en-US" altLang="en-US" sz="3200" smtClean="0">
                <a:solidFill>
                  <a:srgbClr val="FFFF00"/>
                </a:solidFill>
              </a:rPr>
              <a:t>Mattityahu (Matthew) 10.11</a:t>
            </a:r>
            <a:endParaRPr lang="en-US" altLang="en-US" sz="3200" smtClean="0">
              <a:solidFill>
                <a:srgbClr val="FFFF00"/>
              </a:solidFill>
              <a:cs typeface="Viln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68311291"/>
      </p:ext>
    </p:extLst>
  </p:cSld>
  <p:clrMapOvr>
    <a:masterClrMapping/>
  </p:clrMapOvr>
</p:sld>
</file>

<file path=ppt/theme/theme1.xml><?xml version="1.0" encoding="utf-8"?>
<a:theme xmlns:a="http://schemas.openxmlformats.org/drawingml/2006/main" name="12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B8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4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4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4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5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Rounded MT Bold"/>
        <a:ea typeface=""/>
        <a:cs typeface="Arial"/>
      </a:majorFont>
      <a:minorFont>
        <a:latin typeface="Arial Rounded MT Bol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5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65852</TotalTime>
  <Words>2451</Words>
  <Application>Microsoft Office PowerPoint</Application>
  <PresentationFormat>On-screen Show (4:3)</PresentationFormat>
  <Paragraphs>273</Paragraphs>
  <Slides>80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51</vt:i4>
      </vt:variant>
      <vt:variant>
        <vt:lpstr>Slide Titles</vt:lpstr>
      </vt:variant>
      <vt:variant>
        <vt:i4>80</vt:i4>
      </vt:variant>
    </vt:vector>
  </HeadingPairs>
  <TitlesOfParts>
    <vt:vector size="131" baseType="lpstr">
      <vt:lpstr>128_Default Design</vt:lpstr>
      <vt:lpstr>2_Default Design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44_Office Theme</vt:lpstr>
      <vt:lpstr>45_Office Theme</vt:lpstr>
      <vt:lpstr>46_Office Theme</vt:lpstr>
      <vt:lpstr>47_Office Theme</vt:lpstr>
      <vt:lpstr>48_Office Theme</vt:lpstr>
      <vt:lpstr>49_Office Theme</vt:lpstr>
      <vt:lpstr>50_Office Theme</vt:lpstr>
      <vt:lpstr>51_Office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Mattityahu (Matthew) 10.11</vt:lpstr>
      <vt:lpstr>Mattityahu (Matthew) 10.12</vt:lpstr>
      <vt:lpstr>Mattityahu (Matthew) 10.13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Shmuel Wolkenfeld</dc:creator>
  <cp:lastModifiedBy>Tyrone Lewis</cp:lastModifiedBy>
  <cp:revision>808</cp:revision>
  <cp:lastPrinted>1601-01-01T00:00:00Z</cp:lastPrinted>
  <dcterms:created xsi:type="dcterms:W3CDTF">2010-04-16T23:47:56Z</dcterms:created>
  <dcterms:modified xsi:type="dcterms:W3CDTF">2016-02-09T00:10:13Z</dcterms:modified>
</cp:coreProperties>
</file>