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698" r:id="rId3"/>
    <p:sldMasterId id="2147483700" r:id="rId4"/>
  </p:sldMasterIdLst>
  <p:notesMasterIdLst>
    <p:notesMasterId r:id="rId89"/>
  </p:notesMasterIdLst>
  <p:handoutMasterIdLst>
    <p:handoutMasterId r:id="rId90"/>
  </p:handoutMasterIdLst>
  <p:sldIdLst>
    <p:sldId id="1476" r:id="rId5"/>
    <p:sldId id="1525" r:id="rId6"/>
    <p:sldId id="1524" r:id="rId7"/>
    <p:sldId id="1871" r:id="rId8"/>
    <p:sldId id="1873" r:id="rId9"/>
    <p:sldId id="1747" r:id="rId10"/>
    <p:sldId id="1748" r:id="rId11"/>
    <p:sldId id="1749" r:id="rId12"/>
    <p:sldId id="1759" r:id="rId13"/>
    <p:sldId id="1765" r:id="rId14"/>
    <p:sldId id="1766" r:id="rId15"/>
    <p:sldId id="1746" r:id="rId16"/>
    <p:sldId id="1872" r:id="rId17"/>
    <p:sldId id="1758" r:id="rId18"/>
    <p:sldId id="1813" r:id="rId19"/>
    <p:sldId id="1814" r:id="rId20"/>
    <p:sldId id="1822" r:id="rId21"/>
    <p:sldId id="1823" r:id="rId22"/>
    <p:sldId id="1820" r:id="rId23"/>
    <p:sldId id="1830" r:id="rId24"/>
    <p:sldId id="1767" r:id="rId25"/>
    <p:sldId id="1787" r:id="rId26"/>
    <p:sldId id="1786" r:id="rId27"/>
    <p:sldId id="1785" r:id="rId28"/>
    <p:sldId id="1790" r:id="rId29"/>
    <p:sldId id="1821" r:id="rId30"/>
    <p:sldId id="1770" r:id="rId31"/>
    <p:sldId id="1762" r:id="rId32"/>
    <p:sldId id="1776" r:id="rId33"/>
    <p:sldId id="1780" r:id="rId34"/>
    <p:sldId id="1791" r:id="rId35"/>
    <p:sldId id="1768" r:id="rId36"/>
    <p:sldId id="1781" r:id="rId37"/>
    <p:sldId id="1784" r:id="rId38"/>
    <p:sldId id="1792" r:id="rId39"/>
    <p:sldId id="1771" r:id="rId40"/>
    <p:sldId id="1795" r:id="rId41"/>
    <p:sldId id="1796" r:id="rId42"/>
    <p:sldId id="1797" r:id="rId43"/>
    <p:sldId id="1798" r:id="rId44"/>
    <p:sldId id="1799" r:id="rId45"/>
    <p:sldId id="1800" r:id="rId46"/>
    <p:sldId id="1824" r:id="rId47"/>
    <p:sldId id="1816" r:id="rId48"/>
    <p:sldId id="1848" r:id="rId49"/>
    <p:sldId id="1849" r:id="rId50"/>
    <p:sldId id="1850" r:id="rId51"/>
    <p:sldId id="1817" r:id="rId52"/>
    <p:sldId id="1831" r:id="rId53"/>
    <p:sldId id="1832" r:id="rId54"/>
    <p:sldId id="1839" r:id="rId55"/>
    <p:sldId id="1845" r:id="rId56"/>
    <p:sldId id="1846" r:id="rId57"/>
    <p:sldId id="1847" r:id="rId58"/>
    <p:sldId id="1825" r:id="rId59"/>
    <p:sldId id="1827" r:id="rId60"/>
    <p:sldId id="1829" r:id="rId61"/>
    <p:sldId id="1826" r:id="rId62"/>
    <p:sldId id="1836" r:id="rId63"/>
    <p:sldId id="1837" r:id="rId64"/>
    <p:sldId id="1838" r:id="rId65"/>
    <p:sldId id="1828" r:id="rId66"/>
    <p:sldId id="1868" r:id="rId67"/>
    <p:sldId id="1843" r:id="rId68"/>
    <p:sldId id="1867" r:id="rId69"/>
    <p:sldId id="1851" r:id="rId70"/>
    <p:sldId id="1852" r:id="rId71"/>
    <p:sldId id="1854" r:id="rId72"/>
    <p:sldId id="1853" r:id="rId73"/>
    <p:sldId id="1855" r:id="rId74"/>
    <p:sldId id="1856" r:id="rId75"/>
    <p:sldId id="1858" r:id="rId76"/>
    <p:sldId id="1857" r:id="rId77"/>
    <p:sldId id="1859" r:id="rId78"/>
    <p:sldId id="1862" r:id="rId79"/>
    <p:sldId id="1860" r:id="rId80"/>
    <p:sldId id="1861" r:id="rId81"/>
    <p:sldId id="1863" r:id="rId82"/>
    <p:sldId id="1866" r:id="rId83"/>
    <p:sldId id="1865" r:id="rId84"/>
    <p:sldId id="1874" r:id="rId85"/>
    <p:sldId id="1869" r:id="rId86"/>
    <p:sldId id="1870" r:id="rId87"/>
    <p:sldId id="1834" r:id="rId88"/>
  </p:sldIdLst>
  <p:sldSz cx="8778875" cy="5143500"/>
  <p:notesSz cx="6858000" cy="9144000"/>
  <p:defaultTextStyle>
    <a:defPPr>
      <a:defRPr lang="en-US"/>
    </a:defPPr>
    <a:lvl1pPr algn="ctr" rtl="0" fontAlgn="base">
      <a:spcBef>
        <a:spcPct val="0"/>
      </a:spcBef>
      <a:spcAft>
        <a:spcPct val="0"/>
      </a:spcAft>
      <a:defRPr sz="4000" kern="1200">
        <a:solidFill>
          <a:schemeClr val="bg1"/>
        </a:solidFill>
        <a:latin typeface="Arial Rounded MT Bold" pitchFamily="34" charset="0"/>
        <a:ea typeface="+mn-ea"/>
        <a:cs typeface="Arial" charset="0"/>
      </a:defRPr>
    </a:lvl1pPr>
    <a:lvl2pPr marL="417100" algn="ctr" rtl="0" fontAlgn="base">
      <a:spcBef>
        <a:spcPct val="0"/>
      </a:spcBef>
      <a:spcAft>
        <a:spcPct val="0"/>
      </a:spcAft>
      <a:defRPr sz="4000" kern="1200">
        <a:solidFill>
          <a:schemeClr val="bg1"/>
        </a:solidFill>
        <a:latin typeface="Arial Rounded MT Bold" pitchFamily="34" charset="0"/>
        <a:ea typeface="+mn-ea"/>
        <a:cs typeface="Arial" charset="0"/>
      </a:defRPr>
    </a:lvl2pPr>
    <a:lvl3pPr marL="834395" algn="ctr" rtl="0" fontAlgn="base">
      <a:spcBef>
        <a:spcPct val="0"/>
      </a:spcBef>
      <a:spcAft>
        <a:spcPct val="0"/>
      </a:spcAft>
      <a:defRPr sz="4000" kern="1200">
        <a:solidFill>
          <a:schemeClr val="bg1"/>
        </a:solidFill>
        <a:latin typeface="Arial Rounded MT Bold" pitchFamily="34" charset="0"/>
        <a:ea typeface="+mn-ea"/>
        <a:cs typeface="Arial" charset="0"/>
      </a:defRPr>
    </a:lvl3pPr>
    <a:lvl4pPr marL="1251466" algn="ctr" rtl="0" fontAlgn="base">
      <a:spcBef>
        <a:spcPct val="0"/>
      </a:spcBef>
      <a:spcAft>
        <a:spcPct val="0"/>
      </a:spcAft>
      <a:defRPr sz="4000" kern="1200">
        <a:solidFill>
          <a:schemeClr val="bg1"/>
        </a:solidFill>
        <a:latin typeface="Arial Rounded MT Bold" pitchFamily="34" charset="0"/>
        <a:ea typeface="+mn-ea"/>
        <a:cs typeface="Arial" charset="0"/>
      </a:defRPr>
    </a:lvl4pPr>
    <a:lvl5pPr marL="1668700" algn="ctr" rtl="0" fontAlgn="base">
      <a:spcBef>
        <a:spcPct val="0"/>
      </a:spcBef>
      <a:spcAft>
        <a:spcPct val="0"/>
      </a:spcAft>
      <a:defRPr sz="4000" kern="1200">
        <a:solidFill>
          <a:schemeClr val="bg1"/>
        </a:solidFill>
        <a:latin typeface="Arial Rounded MT Bold" pitchFamily="34" charset="0"/>
        <a:ea typeface="+mn-ea"/>
        <a:cs typeface="Arial" charset="0"/>
      </a:defRPr>
    </a:lvl5pPr>
    <a:lvl6pPr marL="2085662" algn="l" defTabSz="834395" rtl="0" eaLnBrk="1" latinLnBrk="0" hangingPunct="1">
      <a:defRPr sz="4000" kern="1200">
        <a:solidFill>
          <a:schemeClr val="bg1"/>
        </a:solidFill>
        <a:latin typeface="Arial Rounded MT Bold" pitchFamily="34" charset="0"/>
        <a:ea typeface="+mn-ea"/>
        <a:cs typeface="Arial" charset="0"/>
      </a:defRPr>
    </a:lvl6pPr>
    <a:lvl7pPr marL="2502794" algn="l" defTabSz="834395" rtl="0" eaLnBrk="1" latinLnBrk="0" hangingPunct="1">
      <a:defRPr sz="4000" kern="1200">
        <a:solidFill>
          <a:schemeClr val="bg1"/>
        </a:solidFill>
        <a:latin typeface="Arial Rounded MT Bold" pitchFamily="34" charset="0"/>
        <a:ea typeface="+mn-ea"/>
        <a:cs typeface="Arial" charset="0"/>
      </a:defRPr>
    </a:lvl7pPr>
    <a:lvl8pPr marL="2919963" algn="l" defTabSz="834395" rtl="0" eaLnBrk="1" latinLnBrk="0" hangingPunct="1">
      <a:defRPr sz="4000" kern="1200">
        <a:solidFill>
          <a:schemeClr val="bg1"/>
        </a:solidFill>
        <a:latin typeface="Arial Rounded MT Bold" pitchFamily="34" charset="0"/>
        <a:ea typeface="+mn-ea"/>
        <a:cs typeface="Arial" charset="0"/>
      </a:defRPr>
    </a:lvl8pPr>
    <a:lvl9pPr marL="3337154" algn="l" defTabSz="834395" rtl="0" eaLnBrk="1" latinLnBrk="0" hangingPunct="1">
      <a:defRPr sz="4000" kern="1200">
        <a:solidFill>
          <a:schemeClr val="bg1"/>
        </a:solidFill>
        <a:latin typeface="Arial Rounded MT Bold" pitchFamily="34" charset="0"/>
        <a:ea typeface="+mn-ea"/>
        <a:cs typeface="Arial" charset="0"/>
      </a:defRPr>
    </a:lvl9pPr>
  </p:defaultTextStyle>
  <p:extLst>
    <p:ext uri="{EFAFB233-063F-42B5-8137-9DF3F51BA10A}">
      <p15:sldGuideLst xmlns="" xmlns:p15="http://schemas.microsoft.com/office/powerpoint/2012/main">
        <p15:guide id="1" orient="horz" pos="1620">
          <p15:clr>
            <a:srgbClr val="A4A3A4"/>
          </p15:clr>
        </p15:guide>
        <p15:guide id="2" pos="2765">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85414" autoAdjust="0"/>
  </p:normalViewPr>
  <p:slideViewPr>
    <p:cSldViewPr>
      <p:cViewPr varScale="1">
        <p:scale>
          <a:sx n="108" d="100"/>
          <a:sy n="108" d="100"/>
        </p:scale>
        <p:origin x="-84" y="-360"/>
      </p:cViewPr>
      <p:guideLst>
        <p:guide orient="horz" pos="1620"/>
        <p:guide pos="276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2408"/>
    </p:cViewPr>
  </p:sorterViewPr>
  <p:notesViewPr>
    <p:cSldViewPr>
      <p:cViewPr varScale="1">
        <p:scale>
          <a:sx n="84" d="100"/>
          <a:sy n="84" d="100"/>
        </p:scale>
        <p:origin x="-188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handoutMaster" Target="handoutMasters/handout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Purim Ester 3.8 Good Construed as Evil</a:t>
            </a:r>
            <a:endParaRPr lang="en-US" altLang="en-US"/>
          </a:p>
        </p:txBody>
      </p:sp>
      <p:sp>
        <p:nvSpPr>
          <p:cNvPr id="29699"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March 11 2017  5777</a:t>
            </a:r>
            <a:endParaRPr lang="en-US" altLang="en-US"/>
          </a:p>
        </p:txBody>
      </p:sp>
      <p:sp>
        <p:nvSpPr>
          <p:cNvPr id="29700"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29701"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743E3E74-A71D-4F9E-A274-799584BDC6E6}" type="slidenum">
              <a:rPr lang="en-US" altLang="en-US"/>
              <a:pPr/>
              <a:t>‹#›</a:t>
            </a:fld>
            <a:endParaRPr lang="en-US" altLang="en-US"/>
          </a:p>
        </p:txBody>
      </p:sp>
    </p:spTree>
    <p:extLst>
      <p:ext uri="{BB962C8B-B14F-4D97-AF65-F5344CB8AC3E}">
        <p14:creationId xmlns:p14="http://schemas.microsoft.com/office/powerpoint/2010/main" val="208859284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Arial" charset="0"/>
              </a:defRPr>
            </a:lvl1pPr>
          </a:lstStyle>
          <a:p>
            <a:r>
              <a:rPr lang="en-US" altLang="en-US" smtClean="0"/>
              <a:t>Purim Ester 3.8 Good Construed as Evil</a:t>
            </a:r>
            <a:endParaRPr lang="en-US" altLang="en-US"/>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Arial" charset="0"/>
              </a:defRPr>
            </a:lvl1pPr>
          </a:lstStyle>
          <a:p>
            <a:r>
              <a:rPr lang="en-US" altLang="en-US" smtClean="0"/>
              <a:t>March 11 2017  5777</a:t>
            </a:r>
            <a:endParaRPr lang="en-US" altLang="en-US"/>
          </a:p>
        </p:txBody>
      </p:sp>
      <p:sp>
        <p:nvSpPr>
          <p:cNvPr id="5124" name="Rectangle 4"/>
          <p:cNvSpPr>
            <a:spLocks noGrp="1" noRot="1" noChangeAspect="1" noChangeArrowheads="1" noTextEdit="1"/>
          </p:cNvSpPr>
          <p:nvPr>
            <p:ph type="sldImg" idx="2"/>
          </p:nvPr>
        </p:nvSpPr>
        <p:spPr bwMode="auto">
          <a:xfrm>
            <a:off x="503238" y="685800"/>
            <a:ext cx="5851525"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Arial" charset="0"/>
              </a:defRPr>
            </a:lvl1pPr>
          </a:lstStyle>
          <a:p>
            <a:endParaRPr lang="en-US" altLang="en-US"/>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charset="0"/>
              </a:defRPr>
            </a:lvl1pPr>
          </a:lstStyle>
          <a:p>
            <a:fld id="{00E9F95B-100C-4401-AFC8-043CE70D51A5}" type="slidenum">
              <a:rPr lang="en-US" altLang="en-US"/>
              <a:pPr/>
              <a:t>‹#›</a:t>
            </a:fld>
            <a:endParaRPr lang="en-US" altLang="en-US"/>
          </a:p>
        </p:txBody>
      </p:sp>
    </p:spTree>
    <p:extLst>
      <p:ext uri="{BB962C8B-B14F-4D97-AF65-F5344CB8AC3E}">
        <p14:creationId xmlns:p14="http://schemas.microsoft.com/office/powerpoint/2010/main" val="3266379074"/>
      </p:ext>
    </p:extLst>
  </p:cSld>
  <p:clrMap bg1="lt1" tx1="dk1" bg2="lt2" tx2="dk2" accent1="accent1" accent2="accent2" accent3="accent3" accent4="accent4" accent5="accent5" accent6="accent6" hlink="hlink" folHlink="folHlink"/>
  <p:hf ftr="0"/>
  <p:notesStyle>
    <a:lvl1pPr algn="l" rtl="0" fontAlgn="base">
      <a:spcBef>
        <a:spcPct val="30000"/>
      </a:spcBef>
      <a:spcAft>
        <a:spcPct val="0"/>
      </a:spcAft>
      <a:defRPr sz="2000" kern="1200">
        <a:solidFill>
          <a:schemeClr val="tx1"/>
        </a:solidFill>
        <a:latin typeface="Arial Rounded MT Bold" pitchFamily="34" charset="0"/>
        <a:ea typeface="+mn-ea"/>
        <a:cs typeface="Arial" charset="0"/>
      </a:defRPr>
    </a:lvl1pPr>
    <a:lvl2pPr marL="417100" algn="l" rtl="0" fontAlgn="base">
      <a:spcBef>
        <a:spcPct val="30000"/>
      </a:spcBef>
      <a:spcAft>
        <a:spcPct val="0"/>
      </a:spcAft>
      <a:defRPr sz="2000" kern="1200">
        <a:solidFill>
          <a:schemeClr val="tx1"/>
        </a:solidFill>
        <a:latin typeface="Arial Rounded MT Bold" pitchFamily="34" charset="0"/>
        <a:ea typeface="+mn-ea"/>
        <a:cs typeface="Arial" charset="0"/>
      </a:defRPr>
    </a:lvl2pPr>
    <a:lvl3pPr marL="834395" algn="l" rtl="0" fontAlgn="base">
      <a:spcBef>
        <a:spcPct val="30000"/>
      </a:spcBef>
      <a:spcAft>
        <a:spcPct val="0"/>
      </a:spcAft>
      <a:defRPr sz="1200" kern="1200">
        <a:solidFill>
          <a:schemeClr val="tx1"/>
        </a:solidFill>
        <a:latin typeface="Arial" charset="0"/>
        <a:ea typeface="+mn-ea"/>
        <a:cs typeface="Arial" charset="0"/>
      </a:defRPr>
    </a:lvl3pPr>
    <a:lvl4pPr marL="1251466" algn="l" rtl="0" fontAlgn="base">
      <a:spcBef>
        <a:spcPct val="30000"/>
      </a:spcBef>
      <a:spcAft>
        <a:spcPct val="0"/>
      </a:spcAft>
      <a:defRPr sz="1200" kern="1200">
        <a:solidFill>
          <a:schemeClr val="tx1"/>
        </a:solidFill>
        <a:latin typeface="Arial" charset="0"/>
        <a:ea typeface="+mn-ea"/>
        <a:cs typeface="Arial" charset="0"/>
      </a:defRPr>
    </a:lvl4pPr>
    <a:lvl5pPr marL="1668700" algn="l" rtl="0" fontAlgn="base">
      <a:spcBef>
        <a:spcPct val="30000"/>
      </a:spcBef>
      <a:spcAft>
        <a:spcPct val="0"/>
      </a:spcAft>
      <a:defRPr sz="1200" kern="1200">
        <a:solidFill>
          <a:schemeClr val="tx1"/>
        </a:solidFill>
        <a:latin typeface="Arial" charset="0"/>
        <a:ea typeface="+mn-ea"/>
        <a:cs typeface="Arial" charset="0"/>
      </a:defRPr>
    </a:lvl5pPr>
    <a:lvl6pPr marL="2085662" algn="l" defTabSz="834395" rtl="0" eaLnBrk="1" latinLnBrk="0" hangingPunct="1">
      <a:defRPr sz="1200" kern="1200">
        <a:solidFill>
          <a:schemeClr val="tx1"/>
        </a:solidFill>
        <a:latin typeface="+mn-lt"/>
        <a:ea typeface="+mn-ea"/>
        <a:cs typeface="+mn-cs"/>
      </a:defRPr>
    </a:lvl6pPr>
    <a:lvl7pPr marL="2502794" algn="l" defTabSz="834395" rtl="0" eaLnBrk="1" latinLnBrk="0" hangingPunct="1">
      <a:defRPr sz="1200" kern="1200">
        <a:solidFill>
          <a:schemeClr val="tx1"/>
        </a:solidFill>
        <a:latin typeface="+mn-lt"/>
        <a:ea typeface="+mn-ea"/>
        <a:cs typeface="+mn-cs"/>
      </a:defRPr>
    </a:lvl7pPr>
    <a:lvl8pPr marL="2919963" algn="l" defTabSz="834395" rtl="0" eaLnBrk="1" latinLnBrk="0" hangingPunct="1">
      <a:defRPr sz="1200" kern="1200">
        <a:solidFill>
          <a:schemeClr val="tx1"/>
        </a:solidFill>
        <a:latin typeface="+mn-lt"/>
        <a:ea typeface="+mn-ea"/>
        <a:cs typeface="+mn-cs"/>
      </a:defRPr>
    </a:lvl8pPr>
    <a:lvl9pPr marL="3337154" algn="l" defTabSz="8343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jewishvirtuallibrary.org/president-john-adams-embraces-a-jewish-homeland-1819-2"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pinterest.com/explore/good-slogan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en.wikipedia.org/wiki/Islamism"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3" Type="http://schemas.openxmlformats.org/officeDocument/2006/relationships/hyperlink" Target="https://clarionproject.org/irans-regime-of-terror-by-the-numbers/"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dirty="0" smtClean="0">
                <a:solidFill>
                  <a:prstClr val="white"/>
                </a:solidFill>
              </a:rPr>
              <a:t>Construed </a:t>
            </a:r>
            <a:r>
              <a:rPr lang="en-US" altLang="en-US" dirty="0">
                <a:solidFill>
                  <a:prstClr val="white"/>
                </a:solidFill>
              </a:rPr>
              <a:t>as Evil</a:t>
            </a:r>
            <a:endParaRPr lang="en-US" altLang="en-US" dirty="0">
              <a:solidFill>
                <a:prstClr val="white"/>
              </a:solidFill>
            </a:endParaRPr>
          </a:p>
        </p:txBody>
      </p:sp>
      <p:sp>
        <p:nvSpPr>
          <p:cNvPr id="5" name="Rectangle 3"/>
          <p:cNvSpPr>
            <a:spLocks noGrp="1" noChangeArrowheads="1"/>
          </p:cNvSpPr>
          <p:nvPr>
            <p:ph type="dt" idx="1"/>
          </p:nvPr>
        </p:nvSpPr>
        <p:spPr>
          <a:ln/>
        </p:spPr>
        <p:txBody>
          <a:bodyPr/>
          <a:lstStyle/>
          <a:p>
            <a:r>
              <a:rPr lang="en-US" altLang="en-US" dirty="0" smtClean="0">
                <a:solidFill>
                  <a:prstClr val="white"/>
                </a:solidFill>
              </a:rPr>
              <a:t>March 11 2017  5777</a:t>
            </a:r>
            <a:endParaRPr lang="en-US" altLang="en-US" dirty="0">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hlinkClick r:id="rId3"/>
              </a:rPr>
              <a:t>http://www.jewishvirtuallibrary.org/president-john-adams-embraces-a-jewish-homeland-1819-2</a:t>
            </a:r>
            <a:endParaRPr lang="en-US" altLang="en-US" sz="1050" dirty="0" smtClean="0"/>
          </a:p>
          <a:p>
            <a:r>
              <a:rPr lang="en-US" altLang="en-US" dirty="0" smtClean="0"/>
              <a:t>Learned today from David Barton that the Declaration of Independence was actually a collection of sermon topics!  Preachers of the day would bring Bible truth to apply to the headlines.</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http://www.jewishvirtuallibrary.org/president-john-adams-embraces-a-jewish-homeland-1819-2</a:t>
            </a:r>
            <a:endParaRPr lang="en-US" altLang="en-US" sz="11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19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I’m going to make what may be controversial applications of this.</a:t>
            </a:r>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Satanic</a:t>
            </a:r>
            <a:r>
              <a:rPr lang="en-US" altLang="en-US" baseline="0" dirty="0" smtClean="0"/>
              <a:t> light pretends to be Divine light.</a:t>
            </a:r>
          </a:p>
          <a:p>
            <a:r>
              <a:rPr lang="en-US" altLang="en-US" baseline="0" dirty="0" smtClean="0"/>
              <a:t>Humanistic righteousness pretends to be G-d’s righteousness.  </a:t>
            </a:r>
            <a:endParaRPr lang="en-US" altLang="en-US" dirty="0" smtClean="0"/>
          </a:p>
          <a:p>
            <a:endParaRPr lang="en-US" altLang="en-US" dirty="0" smtClean="0"/>
          </a:p>
          <a:p>
            <a:r>
              <a:rPr lang="en-US" altLang="en-US" dirty="0" smtClean="0"/>
              <a:t>Purim </a:t>
            </a:r>
            <a:r>
              <a:rPr lang="en-US" altLang="en-US" dirty="0" smtClean="0"/>
              <a:t>time.  Lots of masquerades.</a:t>
            </a:r>
            <a:r>
              <a:rPr lang="en-US" altLang="en-US" baseline="0" dirty="0" smtClean="0"/>
              <a:t>  </a:t>
            </a:r>
            <a:endParaRPr lang="en-US" altLang="en-US" baseline="0" dirty="0" smtClean="0"/>
          </a:p>
          <a:p>
            <a:r>
              <a:rPr lang="en-US" altLang="en-US" dirty="0" smtClean="0"/>
              <a:t>I’m going to comment on the headlines of the day.  Like our founding fathers, many preachers!</a:t>
            </a:r>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Makes anti-abortionists look like negativists.  Against choice.</a:t>
            </a:r>
            <a:endParaRPr lang="en-US"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https://www.pinterest.com/explore/good-slogans/</a:t>
            </a:r>
            <a:endParaRPr lang="en-US" altLang="en-US" sz="1100" dirty="0" smtClean="0"/>
          </a:p>
          <a:p>
            <a:r>
              <a:rPr lang="en-US" altLang="en-US" dirty="0" smtClean="0"/>
              <a:t>Seems reasonable</a:t>
            </a:r>
            <a:endParaRPr lang="en-US"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Female body.</a:t>
            </a:r>
          </a:p>
          <a:p>
            <a:r>
              <a:rPr lang="en-US" altLang="en-US" dirty="0" smtClean="0"/>
              <a:t>Really??</a:t>
            </a:r>
            <a:endParaRPr lang="en-US"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G-d chose the unborn.</a:t>
            </a:r>
            <a:endParaRPr lang="en-US"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dirty="0"/>
              <a:t>The </a:t>
            </a:r>
            <a:r>
              <a:rPr lang="en-US" b="1" dirty="0"/>
              <a:t>Women's </a:t>
            </a:r>
            <a:r>
              <a:rPr lang="en-US" b="1" dirty="0" smtClean="0"/>
              <a:t>March</a:t>
            </a:r>
            <a:r>
              <a:rPr lang="en-US" baseline="30000" dirty="0" smtClean="0"/>
              <a:t>[</a:t>
            </a:r>
            <a:r>
              <a:rPr lang="en-US" dirty="0" smtClean="0"/>
              <a:t> was </a:t>
            </a:r>
            <a:r>
              <a:rPr lang="en-US" dirty="0"/>
              <a:t>a worldwide protest on January 21, 2017, to advocate legislation and policies regarding human rights and other </a:t>
            </a:r>
            <a:r>
              <a:rPr lang="en-US" dirty="0"/>
              <a:t>issues. </a:t>
            </a:r>
            <a:r>
              <a:rPr lang="en-US" dirty="0" smtClean="0"/>
              <a:t>Huge media coverage.  500k </a:t>
            </a:r>
            <a:r>
              <a:rPr lang="en-US" sz="1050" dirty="0" smtClean="0"/>
              <a:t>https</a:t>
            </a:r>
            <a:r>
              <a:rPr lang="en-US" sz="1050" dirty="0"/>
              <a:t>://en.wikipedia.org/wiki/2017_Women's_March</a:t>
            </a:r>
            <a:endParaRPr lang="en-US" dirty="0"/>
          </a:p>
          <a:p>
            <a:r>
              <a:rPr lang="en-US" dirty="0" smtClean="0"/>
              <a:t>The </a:t>
            </a:r>
            <a:r>
              <a:rPr lang="en-US" dirty="0"/>
              <a:t>March for Life is an annual rally protesting abortion, held in Washington, D.C., on or around the anniversary of the United States Supreme Court's decision legalizing abortion in the case Roe v. </a:t>
            </a:r>
            <a:r>
              <a:rPr lang="en-US" dirty="0" smtClean="0"/>
              <a:t>Wade… </a:t>
            </a:r>
            <a:r>
              <a:rPr lang="en-US" dirty="0" smtClean="0">
                <a:solidFill>
                  <a:srgbClr val="C00000"/>
                </a:solidFill>
              </a:rPr>
              <a:t>The </a:t>
            </a:r>
            <a:r>
              <a:rPr lang="en-US" dirty="0">
                <a:solidFill>
                  <a:srgbClr val="C00000"/>
                </a:solidFill>
              </a:rPr>
              <a:t>March for Life has received relatively little media attention over the </a:t>
            </a:r>
            <a:r>
              <a:rPr lang="en-US" dirty="0" smtClean="0">
                <a:solidFill>
                  <a:srgbClr val="C00000"/>
                </a:solidFill>
              </a:rPr>
              <a:t>years.</a:t>
            </a:r>
            <a:r>
              <a:rPr lang="en-US" dirty="0">
                <a:solidFill>
                  <a:srgbClr val="C00000"/>
                </a:solidFill>
              </a:rPr>
              <a:t> The typical coverage consists of a “story with a tiny little comment from one individual marcher”, </a:t>
            </a:r>
            <a:r>
              <a:rPr lang="en-US" dirty="0"/>
              <a:t>Gray has said</a:t>
            </a:r>
            <a:r>
              <a:rPr lang="en-US" dirty="0"/>
              <a:t>. </a:t>
            </a:r>
            <a:r>
              <a:rPr lang="en-US" sz="1050" dirty="0"/>
              <a:t>https://en.wikipedia.org/wiki/March_for_Life_(Washington,_D.C.)</a:t>
            </a:r>
            <a:endParaRPr lang="en-US" altLang="en-US" sz="105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baseline="0" dirty="0" smtClean="0"/>
              <a:t>Good construed as evil.   Whatever you may think of Pres. Trump’s immigration policies…</a:t>
            </a:r>
            <a:endParaRPr lang="en-US" altLang="en-US" dirty="0" smtClean="0"/>
          </a:p>
          <a:p>
            <a:endParaRPr lang="en-US"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Truth</a:t>
            </a:r>
            <a:r>
              <a:rPr lang="en-US" altLang="en-US" baseline="0" dirty="0" smtClean="0"/>
              <a:t> construed as a lie.  Good construed as evil.</a:t>
            </a:r>
            <a:endParaRPr lang="en-US"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1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https://en.wikipedia.org/wiki/Muslim_world#Islamic_states</a:t>
            </a:r>
          </a:p>
          <a:p>
            <a:endParaRPr lang="en-US"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29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https://en.wikipedia.org/wiki/Muslim_world#Islamic_states</a:t>
            </a:r>
            <a:endParaRPr lang="en-US" altLang="en-US" sz="11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In</a:t>
            </a:r>
            <a:r>
              <a:rPr lang="en-US" altLang="en-US" baseline="0" dirty="0" smtClean="0"/>
              <a:t> 2008 I was asked to speak in </a:t>
            </a:r>
            <a:r>
              <a:rPr lang="en-US" altLang="en-US" baseline="0" dirty="0" err="1" smtClean="0"/>
              <a:t>Nurenberg</a:t>
            </a:r>
            <a:r>
              <a:rPr lang="en-US" altLang="en-US" baseline="0" dirty="0" smtClean="0"/>
              <a:t>, Germany, by a pastor who is a great lover of Israel.  I have said before that everything about the country to me was toxic and enemy: street signs, cars, sound of the language.  I had a great transformation there.  Want to play a clip of a German language rap inserted into the </a:t>
            </a:r>
            <a:r>
              <a:rPr lang="en-US" altLang="en-US" baseline="0" dirty="0" err="1" smtClean="0"/>
              <a:t>Hatikvah</a:t>
            </a:r>
            <a:r>
              <a:rPr lang="en-US" altLang="en-US" baseline="0" dirty="0" smtClean="0"/>
              <a:t>.  </a:t>
            </a:r>
            <a:r>
              <a:rPr lang="en-US" altLang="en-US" baseline="0" dirty="0" err="1" smtClean="0"/>
              <a:t>Mordekhi</a:t>
            </a:r>
            <a:r>
              <a:rPr lang="en-US" altLang="en-US" baseline="0" dirty="0" smtClean="0"/>
              <a:t> brilliantly inserted “Come O Come,</a:t>
            </a:r>
            <a:r>
              <a:rPr lang="en-US" altLang="en-US" dirty="0" smtClean="0"/>
              <a:t> Immanuel” into the </a:t>
            </a:r>
            <a:r>
              <a:rPr lang="en-US" altLang="en-US" dirty="0" err="1" smtClean="0"/>
              <a:t>Hatikvah</a:t>
            </a:r>
            <a:r>
              <a:rPr lang="en-US" altLang="en-US" dirty="0" smtClean="0"/>
              <a:t>, great impact.  This similarly redemptive.  From the founder of the March of Remembrance.  On line, or tomorrow at Purim Party, buy tickets!!</a:t>
            </a:r>
          </a:p>
          <a:p>
            <a:r>
              <a:rPr lang="en-US" altLang="en-US" dirty="0" smtClean="0"/>
              <a:t>OH bought 59 last year.  Need to double!</a:t>
            </a:r>
            <a:endParaRPr lang="en-US"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Headlines IMPLY prejudice, unreasonable policy.</a:t>
            </a:r>
            <a:endParaRPr lang="en-US"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“Protect transgender people”</a:t>
            </a:r>
            <a:endParaRPr lang="en-US" altLang="en-US" baseline="0" dirty="0" smtClean="0"/>
          </a:p>
          <a:p>
            <a:r>
              <a:rPr lang="en-US" altLang="en-US" dirty="0" smtClean="0"/>
              <a:t>Seems reasonable.</a:t>
            </a:r>
            <a:endParaRPr lang="en-US"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a:t>Hard to find a good illustration that wasn’t  obscene.</a:t>
            </a:r>
            <a:endParaRPr lang="en-US" altLang="en-US" dirty="0" smtClean="0"/>
          </a:p>
          <a:p>
            <a:r>
              <a:rPr lang="en-US" altLang="en-US" dirty="0" smtClean="0"/>
              <a:t>I am pretty regularly in a locker room at the</a:t>
            </a:r>
            <a:r>
              <a:rPr lang="en-US" altLang="en-US" baseline="0" dirty="0" smtClean="0"/>
              <a:t> J.  The</a:t>
            </a:r>
            <a:r>
              <a:rPr lang="en-US" altLang="en-US" dirty="0" smtClean="0"/>
              <a:t> standard attire…</a:t>
            </a:r>
            <a:r>
              <a:rPr lang="en-US" altLang="en-US" dirty="0" smtClean="0"/>
              <a:t>Women in there who think they are guys!!</a:t>
            </a:r>
          </a:p>
          <a:p>
            <a:r>
              <a:rPr lang="en-US" altLang="en-US" dirty="0" smtClean="0"/>
              <a:t>Note: Seat up or seat down.</a:t>
            </a:r>
            <a:endParaRPr lang="en-US"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Headline makes for a policy bias.  Transgender rights?  Safety.  </a:t>
            </a:r>
            <a:endParaRPr lang="en-US"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http://www.weeklystandard.com/myths-of-the-intifada/article/2461</a:t>
            </a:r>
            <a:endParaRPr lang="en-US" altLang="en-US" sz="105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http://www.weeklystandard.com/myths-of-the-intifada/article/2461</a:t>
            </a:r>
            <a:endParaRPr lang="en-US" altLang="en-US" sz="11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39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http://www.weeklystandard.com/myths-of-the-intifada/article/2461</a:t>
            </a:r>
          </a:p>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http://www.weeklystandard.com/myths-of-the-intifada/article/2461</a:t>
            </a:r>
          </a:p>
          <a:p>
            <a:endParaRPr lang="en-US" alt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Arial Rounded MT Bold" pitchFamily="34" charset="0"/>
                <a:ea typeface="+mn-ea"/>
                <a:cs typeface="Arial" charset="0"/>
              </a:rPr>
              <a:t>http://www.weeklystandard.com/myths-of-the-intifada/article/2461</a:t>
            </a:r>
          </a:p>
          <a:p>
            <a:endParaRPr lang="en-US" alt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One more…</a:t>
            </a:r>
            <a:endParaRPr lang="en-US" alt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https://en.wikipedia.org/wiki/Islamism</a:t>
            </a:r>
            <a:endParaRPr lang="en-US" altLang="en-US" sz="1100" dirty="0" smtClean="0"/>
          </a:p>
          <a:p>
            <a:r>
              <a:rPr lang="en-US" altLang="en-US" dirty="0" smtClean="0"/>
              <a:t>Islamism is dangerous.  Islam is not, per se.  Can be poetic.  Sufi mystics.  </a:t>
            </a:r>
            <a:r>
              <a:rPr lang="en-US" altLang="en-US" dirty="0"/>
              <a:t>Poem The </a:t>
            </a:r>
            <a:r>
              <a:rPr lang="en-US" altLang="en-US" dirty="0" err="1"/>
              <a:t>Rubaiyat</a:t>
            </a:r>
            <a:r>
              <a:rPr lang="en-US" altLang="en-US" dirty="0"/>
              <a:t> </a:t>
            </a:r>
            <a:r>
              <a:rPr lang="en-US" altLang="en-US" dirty="0" smtClean="0"/>
              <a:t> By </a:t>
            </a:r>
            <a:r>
              <a:rPr lang="en-US" altLang="en-US" dirty="0"/>
              <a:t>Omar Khayyam </a:t>
            </a:r>
            <a:endParaRPr lang="en-US" altLang="en-US" dirty="0" smtClean="0"/>
          </a:p>
          <a:p>
            <a:r>
              <a:rPr lang="en-US" dirty="0"/>
              <a:t>A Jug of Wine, a Loaf of Bread--and Thou </a:t>
            </a:r>
            <a:r>
              <a:rPr lang="en-US" dirty="0"/>
              <a:t/>
            </a:r>
            <a:br>
              <a:rPr lang="en-US" dirty="0"/>
            </a:br>
            <a:r>
              <a:rPr lang="en-US" dirty="0"/>
              <a:t>Beside me singing in the Wilderness-- </a:t>
            </a:r>
            <a:r>
              <a:rPr lang="en-US" dirty="0"/>
              <a:t/>
            </a:r>
            <a:br>
              <a:rPr lang="en-US" dirty="0"/>
            </a:br>
            <a:r>
              <a:rPr lang="en-US" dirty="0"/>
              <a:t>Oh, Wilderness were Paradise </a:t>
            </a:r>
            <a:r>
              <a:rPr lang="en-US" dirty="0" err="1"/>
              <a:t>enow</a:t>
            </a:r>
            <a:r>
              <a:rPr lang="en-US" dirty="0" smtClean="0"/>
              <a:t>!</a:t>
            </a:r>
          </a:p>
          <a:p>
            <a:endParaRPr lang="en-US" altLang="en-US" dirty="0"/>
          </a:p>
          <a:p>
            <a:r>
              <a:rPr lang="en-US" altLang="en-US" dirty="0" smtClean="0"/>
              <a:t>Similar truth reversal though not headlines, private: </a:t>
            </a:r>
            <a:endParaRPr lang="en-US" alt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End of life Satanic attack: accusations, condemnation.   </a:t>
            </a:r>
            <a:r>
              <a:rPr lang="en-US" altLang="en-US" dirty="0" smtClean="0"/>
              <a:t>Encourage resting in </a:t>
            </a:r>
            <a:r>
              <a:rPr lang="en-US" altLang="en-US" dirty="0" err="1" smtClean="0"/>
              <a:t>Yeshua</a:t>
            </a:r>
            <a:r>
              <a:rPr lang="en-US" altLang="en-US" dirty="0" smtClean="0"/>
              <a:t>, trusting in His Blood Atonement, mercy!!</a:t>
            </a:r>
            <a:endParaRPr lang="en-US" alt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49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By hidden reality underlying the reversal.</a:t>
            </a:r>
            <a:endParaRPr lang="en-US" alt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Always a bit of mixture that seems to undermine clear thinking and differentiation. </a:t>
            </a:r>
            <a:endParaRPr lang="en-US" alt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marL="282575" indent="-282575">
              <a:buAutoNum type="arabicPeriod"/>
            </a:pPr>
            <a:r>
              <a:rPr lang="en-US" altLang="en-US" dirty="0" smtClean="0"/>
              <a:t>Consider someone</a:t>
            </a:r>
            <a:r>
              <a:rPr lang="en-US" altLang="en-US" baseline="0" dirty="0" smtClean="0"/>
              <a:t> who irritates you.  Try to respect and learn from them.  Don’t cut people off.  Don’t reject </a:t>
            </a:r>
            <a:r>
              <a:rPr lang="en-US" altLang="en-US" u="sng" baseline="0" dirty="0" smtClean="0"/>
              <a:t>people</a:t>
            </a:r>
            <a:r>
              <a:rPr lang="en-US" altLang="en-US" baseline="0" dirty="0" smtClean="0"/>
              <a:t>!</a:t>
            </a:r>
          </a:p>
          <a:p>
            <a:pPr marL="282575" indent="-282575">
              <a:buAutoNum type="arabicPeriod"/>
            </a:pPr>
            <a:r>
              <a:rPr lang="en-US" altLang="en-US" dirty="0" smtClean="0"/>
              <a:t>When you are doing right, and being corrected, don’t resent it.  Learn and do better!</a:t>
            </a:r>
            <a:endParaRPr lang="en-US" altLang="en-US" baseline="0" dirty="0" smtClean="0"/>
          </a:p>
          <a:p>
            <a:pPr marL="457200" indent="-457200">
              <a:buAutoNum type="arabicPeriod"/>
            </a:pPr>
            <a:endParaRPr lang="en-US" alt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ltLang="en-US" smtClean="0"/>
              <a:t>Purim Ester 3.8 Good Construed as Evil</a:t>
            </a:r>
            <a:endParaRPr lang="en-US" altLang="en-US"/>
          </a:p>
        </p:txBody>
      </p:sp>
      <p:sp>
        <p:nvSpPr>
          <p:cNvPr id="5" name="Rectangle 3"/>
          <p:cNvSpPr>
            <a:spLocks noGrp="1" noChangeArrowheads="1"/>
          </p:cNvSpPr>
          <p:nvPr>
            <p:ph type="dt"/>
          </p:nvPr>
        </p:nvSpPr>
        <p:spPr>
          <a:ln/>
        </p:spPr>
        <p:txBody>
          <a:bodyPr/>
          <a:lstStyle/>
          <a:p>
            <a:r>
              <a:rPr lang="en-US" altLang="en-US" smtClean="0"/>
              <a:t>March 11 2017  5777</a:t>
            </a:r>
            <a:endParaRPr lang="en-US" altLang="en-US"/>
          </a:p>
        </p:txBody>
      </p:sp>
      <p:sp>
        <p:nvSpPr>
          <p:cNvPr id="7" name="Rectangle 7"/>
          <p:cNvSpPr>
            <a:spLocks noGrp="1" noChangeArrowheads="1"/>
          </p:cNvSpPr>
          <p:nvPr>
            <p:ph type="sldNum"/>
          </p:nvPr>
        </p:nvSpPr>
        <p:spPr>
          <a:ln/>
        </p:spPr>
        <p:txBody>
          <a:bodyPr/>
          <a:lstStyle/>
          <a:p>
            <a:fld id="{B88A45DC-C513-4A12-88F4-EAD64B149780}" type="slidenum">
              <a:rPr lang="en-US" altLang="en-US"/>
              <a:pPr/>
              <a:t>55</a:t>
            </a:fld>
            <a:endParaRPr lang="en-US" altLang="en-US"/>
          </a:p>
        </p:txBody>
      </p:sp>
      <p:sp>
        <p:nvSpPr>
          <p:cNvPr id="963586" name="Rectangle 2"/>
          <p:cNvSpPr>
            <a:spLocks noGrp="1" noChangeArrowheads="1" noTextEdit="1"/>
          </p:cNvSpPr>
          <p:nvPr>
            <p:ph type="sldImg"/>
          </p:nvPr>
        </p:nvSpPr>
        <p:spPr>
          <a:xfrm>
            <a:off x="203200" y="304800"/>
            <a:ext cx="6502400" cy="3810000"/>
          </a:xfrm>
          <a:ln/>
        </p:spPr>
      </p:sp>
      <p:sp>
        <p:nvSpPr>
          <p:cNvPr id="963587"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ltLang="en-US" smtClean="0"/>
              <a:t>Purim Ester 3.8 Good Construed as Evil</a:t>
            </a:r>
            <a:endParaRPr lang="en-US" altLang="en-US"/>
          </a:p>
        </p:txBody>
      </p:sp>
      <p:sp>
        <p:nvSpPr>
          <p:cNvPr id="5" name="Rectangle 3"/>
          <p:cNvSpPr>
            <a:spLocks noGrp="1" noChangeArrowheads="1"/>
          </p:cNvSpPr>
          <p:nvPr>
            <p:ph type="dt"/>
          </p:nvPr>
        </p:nvSpPr>
        <p:spPr>
          <a:ln/>
        </p:spPr>
        <p:txBody>
          <a:bodyPr/>
          <a:lstStyle/>
          <a:p>
            <a:r>
              <a:rPr lang="en-US" altLang="en-US" smtClean="0"/>
              <a:t>March 11 2017  5777</a:t>
            </a:r>
            <a:endParaRPr lang="en-US" altLang="en-US"/>
          </a:p>
        </p:txBody>
      </p:sp>
      <p:sp>
        <p:nvSpPr>
          <p:cNvPr id="7" name="Rectangle 7"/>
          <p:cNvSpPr>
            <a:spLocks noGrp="1" noChangeArrowheads="1"/>
          </p:cNvSpPr>
          <p:nvPr>
            <p:ph type="sldNum"/>
          </p:nvPr>
        </p:nvSpPr>
        <p:spPr>
          <a:ln/>
        </p:spPr>
        <p:txBody>
          <a:bodyPr/>
          <a:lstStyle/>
          <a:p>
            <a:fld id="{B88A45DC-C513-4A12-88F4-EAD64B149780}" type="slidenum">
              <a:rPr lang="en-US" altLang="en-US"/>
              <a:pPr/>
              <a:t>57</a:t>
            </a:fld>
            <a:endParaRPr lang="en-US" altLang="en-US"/>
          </a:p>
        </p:txBody>
      </p:sp>
      <p:sp>
        <p:nvSpPr>
          <p:cNvPr id="963586" name="Rectangle 2"/>
          <p:cNvSpPr>
            <a:spLocks noGrp="1" noChangeArrowheads="1" noTextEdit="1"/>
          </p:cNvSpPr>
          <p:nvPr>
            <p:ph type="sldImg"/>
          </p:nvPr>
        </p:nvSpPr>
        <p:spPr>
          <a:xfrm>
            <a:off x="203200" y="304800"/>
            <a:ext cx="6502400" cy="3810000"/>
          </a:xfrm>
          <a:ln/>
        </p:spPr>
      </p:sp>
      <p:sp>
        <p:nvSpPr>
          <p:cNvPr id="963587" name="Rectangle 3"/>
          <p:cNvSpPr>
            <a:spLocks noGrp="1" noChangeArrowheads="1"/>
          </p:cNvSpPr>
          <p:nvPr>
            <p:ph type="body" idx="1"/>
          </p:nvPr>
        </p:nvSpPr>
        <p:spPr>
          <a:xfrm>
            <a:off x="152400" y="4114800"/>
            <a:ext cx="6553200" cy="4876800"/>
          </a:xfrm>
        </p:spPr>
        <p:txBody>
          <a:bodyPr/>
          <a:lstStyle/>
          <a:p>
            <a:endParaRPr lang="en-US" altLang="en-US" sz="2000">
              <a:latin typeface="Arial Rounded MT Bold" pitchFamily="34"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ltLang="en-US" smtClean="0"/>
              <a:t>Purim Ester 3.8 Good Construed as Evil</a:t>
            </a:r>
            <a:endParaRPr lang="en-US" altLang="en-US"/>
          </a:p>
        </p:txBody>
      </p:sp>
      <p:sp>
        <p:nvSpPr>
          <p:cNvPr id="5" name="Rectangle 3"/>
          <p:cNvSpPr>
            <a:spLocks noGrp="1" noChangeArrowheads="1"/>
          </p:cNvSpPr>
          <p:nvPr>
            <p:ph type="dt"/>
          </p:nvPr>
        </p:nvSpPr>
        <p:spPr>
          <a:ln/>
        </p:spPr>
        <p:txBody>
          <a:bodyPr/>
          <a:lstStyle/>
          <a:p>
            <a:r>
              <a:rPr lang="en-US" altLang="en-US" smtClean="0"/>
              <a:t>March 11 2017  5777</a:t>
            </a:r>
            <a:endParaRPr lang="en-US" altLang="en-US"/>
          </a:p>
        </p:txBody>
      </p:sp>
      <p:sp>
        <p:nvSpPr>
          <p:cNvPr id="7" name="Rectangle 7"/>
          <p:cNvSpPr>
            <a:spLocks noGrp="1" noChangeArrowheads="1"/>
          </p:cNvSpPr>
          <p:nvPr>
            <p:ph type="sldNum"/>
          </p:nvPr>
        </p:nvSpPr>
        <p:spPr>
          <a:ln/>
        </p:spPr>
        <p:txBody>
          <a:bodyPr/>
          <a:lstStyle/>
          <a:p>
            <a:fld id="{B88A45DC-C513-4A12-88F4-EAD64B149780}" type="slidenum">
              <a:rPr lang="en-US" altLang="en-US"/>
              <a:pPr/>
              <a:t>58</a:t>
            </a:fld>
            <a:endParaRPr lang="en-US" altLang="en-US"/>
          </a:p>
        </p:txBody>
      </p:sp>
      <p:sp>
        <p:nvSpPr>
          <p:cNvPr id="963586" name="Rectangle 2"/>
          <p:cNvSpPr>
            <a:spLocks noGrp="1" noChangeArrowheads="1" noTextEdit="1"/>
          </p:cNvSpPr>
          <p:nvPr>
            <p:ph type="sldImg"/>
          </p:nvPr>
        </p:nvSpPr>
        <p:spPr>
          <a:xfrm>
            <a:off x="203200" y="304800"/>
            <a:ext cx="6502400" cy="3810000"/>
          </a:xfrm>
          <a:ln/>
        </p:spPr>
      </p:sp>
      <p:sp>
        <p:nvSpPr>
          <p:cNvPr id="963587"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59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http://www.ulpanor.com/</a:t>
            </a:r>
            <a:endParaRPr lang="en-US" altLang="en-US" sz="11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Purim Ester 3.8 Good Construed as Evil</a:t>
            </a:r>
            <a:endParaRPr lang="en-US" altLang="en-US"/>
          </a:p>
        </p:txBody>
      </p:sp>
      <p:sp>
        <p:nvSpPr>
          <p:cNvPr id="5" name="Date Placeholder 4"/>
          <p:cNvSpPr>
            <a:spLocks noGrp="1"/>
          </p:cNvSpPr>
          <p:nvPr>
            <p:ph type="dt" idx="11"/>
          </p:nvPr>
        </p:nvSpPr>
        <p:spPr/>
        <p:txBody>
          <a:bodyPr/>
          <a:lstStyle/>
          <a:p>
            <a:r>
              <a:rPr lang="en-US" altLang="en-US" smtClean="0"/>
              <a:t>March 11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6</a:t>
            </a:fld>
            <a:endParaRPr lang="en-US" altLang="en-US"/>
          </a:p>
        </p:txBody>
      </p:sp>
    </p:spTree>
    <p:extLst>
      <p:ext uri="{BB962C8B-B14F-4D97-AF65-F5344CB8AC3E}">
        <p14:creationId xmlns:p14="http://schemas.microsoft.com/office/powerpoint/2010/main" val="350165621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http://www.ulpanor.com/</a:t>
            </a:r>
            <a:endParaRPr lang="en-US" altLang="en-US" sz="1100"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How is it that </a:t>
            </a:r>
            <a:r>
              <a:rPr lang="en-US" altLang="en-US" dirty="0" err="1" smtClean="0"/>
              <a:t>Akhashverosh</a:t>
            </a:r>
            <a:r>
              <a:rPr lang="en-US" altLang="en-US" dirty="0" smtClean="0"/>
              <a:t> couldn’t</a:t>
            </a:r>
            <a:r>
              <a:rPr lang="en-US" altLang="en-US" baseline="0" dirty="0" smtClean="0"/>
              <a:t> sleep that particular night, and the journal he had read was about the incident with </a:t>
            </a:r>
            <a:r>
              <a:rPr lang="en-US" altLang="en-US" baseline="0" dirty="0" err="1" smtClean="0"/>
              <a:t>Mordekhi</a:t>
            </a:r>
            <a:r>
              <a:rPr lang="en-US" altLang="en-US" baseline="0" dirty="0" smtClean="0"/>
              <a:t>?</a:t>
            </a:r>
          </a:p>
          <a:p>
            <a:r>
              <a:rPr lang="en-US" altLang="en-US" baseline="0" dirty="0" smtClean="0"/>
              <a:t>Hidden power! </a:t>
            </a:r>
          </a:p>
          <a:p>
            <a:r>
              <a:rPr lang="en-US" altLang="en-US" dirty="0" smtClean="0"/>
              <a:t>Some of us did a three day fast, or three day diminution of eating.  I can fast fine until bedtime.  Just get a feeding frenzy then.</a:t>
            </a:r>
            <a:r>
              <a:rPr lang="en-US" altLang="en-US" baseline="0" dirty="0" smtClean="0"/>
              <a:t> </a:t>
            </a:r>
            <a:endParaRPr lang="en-US" alt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Concerning the modern threat of Iran, the same nation as ancient Persia, developing N weapons, threatening Israel, sponsoring 80% of </a:t>
            </a:r>
            <a:r>
              <a:rPr lang="en-US" altLang="en-US" dirty="0" err="1" smtClean="0"/>
              <a:t>Israels</a:t>
            </a:r>
            <a:r>
              <a:rPr lang="en-US" altLang="en-US" dirty="0" smtClean="0"/>
              <a:t> terrorism threats, according to </a:t>
            </a:r>
            <a:r>
              <a:rPr lang="en-US" altLang="en-US" dirty="0" err="1" smtClean="0"/>
              <a:t>Benj</a:t>
            </a:r>
            <a:r>
              <a:rPr lang="en-US" altLang="en-US" dirty="0" smtClean="0"/>
              <a:t> Netanyahu.  Some encouraging hidden possible huge breakthroughs…</a:t>
            </a:r>
            <a:endParaRPr lang="en-US" alt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https://clarionproject.org/irans-regime-of-terror-by-the-numbers</a:t>
            </a:r>
            <a:r>
              <a:rPr lang="en-US" altLang="en-US" dirty="0" smtClean="0"/>
              <a:t>/</a:t>
            </a:r>
            <a:endParaRPr lang="en-US" alt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https://clarionproject.org/irans-regime-of-terror-by-the-numbers/</a:t>
            </a:r>
            <a:endParaRPr lang="en-US" altLang="en-US" sz="1050"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https://clarionproject.org/irans-regime-of-terror-by-the-numbers/</a:t>
            </a:r>
            <a:endParaRPr lang="en-US" altLang="en-US" sz="1050"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https://clarionproject.org/irans-regime-of-terror-by-the-numbers/</a:t>
            </a:r>
            <a:endParaRPr lang="en-US" altLang="en-US" sz="1050"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sz="1050" dirty="0">
                <a:solidFill>
                  <a:srgbClr val="000000"/>
                </a:solidFill>
              </a:rPr>
              <a:t>https://clarionproject.org/irans-regime-of-terror-by-the-numbers/</a:t>
            </a:r>
          </a:p>
          <a:p>
            <a:endParaRPr lang="en-US" altLang="en-US"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69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https://clarionproject.org/irans-regime-of-terror-by-the-numbers</a:t>
            </a:r>
            <a:r>
              <a:rPr lang="en-US" altLang="en-US" dirty="0" smtClean="0"/>
              <a:t>/</a:t>
            </a:r>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Purim Ester 3.8 Good Construed as Evil</a:t>
            </a:r>
            <a:endParaRPr lang="en-US" altLang="en-US"/>
          </a:p>
        </p:txBody>
      </p:sp>
      <p:sp>
        <p:nvSpPr>
          <p:cNvPr id="5" name="Date Placeholder 4"/>
          <p:cNvSpPr>
            <a:spLocks noGrp="1"/>
          </p:cNvSpPr>
          <p:nvPr>
            <p:ph type="dt" idx="11"/>
          </p:nvPr>
        </p:nvSpPr>
        <p:spPr/>
        <p:txBody>
          <a:bodyPr/>
          <a:lstStyle/>
          <a:p>
            <a:r>
              <a:rPr lang="en-US" altLang="en-US" smtClean="0"/>
              <a:t>March 11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7</a:t>
            </a:fld>
            <a:endParaRPr lang="en-US" altLang="en-US"/>
          </a:p>
        </p:txBody>
      </p:sp>
    </p:spTree>
    <p:extLst>
      <p:ext uri="{BB962C8B-B14F-4D97-AF65-F5344CB8AC3E}">
        <p14:creationId xmlns:p14="http://schemas.microsoft.com/office/powerpoint/2010/main" val="201558756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https://clarionproject.org/irans-regime-of-terror-by-the-numbers/</a:t>
            </a:r>
            <a:endParaRPr lang="en-US" altLang="en-US" sz="1050"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71</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hlinkClick r:id="rId3"/>
              </a:rPr>
              <a:t>https://clarionproject.org/irans-regime-of-terror-by-the-numbers/</a:t>
            </a:r>
            <a:endParaRPr lang="en-US" altLang="en-US" sz="1100" dirty="0" smtClean="0"/>
          </a:p>
          <a:p>
            <a:endParaRPr lang="en-US" altLang="en-US" sz="1100" dirty="0"/>
          </a:p>
          <a:p>
            <a:r>
              <a:rPr lang="en-US" altLang="en-US" dirty="0" smtClean="0"/>
              <a:t>2 billion x $50 = $100 billion </a:t>
            </a:r>
            <a:endParaRPr lang="en-US" altLang="en-US"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050" dirty="0" smtClean="0"/>
              <a:t>https://clarionproject.org/irans-regime-of-terror-by-the-numbers/</a:t>
            </a:r>
            <a:endParaRPr lang="en-US" altLang="en-US" sz="1050"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a:t>
            </a:r>
            <a:r>
              <a:rPr lang="en-US" altLang="en-US" sz="1100" dirty="0" smtClean="0"/>
              <a:t>clarionproject.org/irans-regime-of-terror-by-the-numbers</a:t>
            </a:r>
            <a:r>
              <a:rPr lang="en-US" altLang="en-US" dirty="0" smtClean="0"/>
              <a:t>/</a:t>
            </a:r>
            <a:endParaRPr lang="en-US" alt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a:t>
            </a:r>
            <a:r>
              <a:rPr lang="en-US" altLang="en-US" sz="1100" dirty="0" smtClean="0"/>
              <a:t>clarionproject.org/irans-regime-of-terror-by-the-numbers</a:t>
            </a:r>
            <a:r>
              <a:rPr lang="en-US" altLang="en-US" dirty="0" smtClean="0"/>
              <a:t>/</a:t>
            </a:r>
            <a:endParaRPr lang="en-US" alt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75</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a:t>
            </a:r>
            <a:r>
              <a:rPr lang="en-US" altLang="en-US" sz="1100" dirty="0" smtClean="0"/>
              <a:t>clarionproject.org/irans-regime-of-terror-by-the-numbers</a:t>
            </a:r>
            <a:r>
              <a:rPr lang="en-US" altLang="en-US" dirty="0" smtClean="0"/>
              <a:t>/</a:t>
            </a:r>
            <a:endParaRPr lang="en-US" alt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76</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pPr lvl="0"/>
            <a:r>
              <a:rPr lang="en-US" altLang="en-US" sz="1050" dirty="0">
                <a:solidFill>
                  <a:srgbClr val="000000"/>
                </a:solidFill>
              </a:rPr>
              <a:t>https://clarionproject.org/irans-regime-of-terror-by-the-numbers</a:t>
            </a:r>
            <a:r>
              <a:rPr lang="en-US" altLang="en-US" sz="1050" dirty="0" smtClean="0">
                <a:solidFill>
                  <a:srgbClr val="000000"/>
                </a:solidFill>
              </a:rPr>
              <a:t>/</a:t>
            </a:r>
            <a:endParaRPr lang="en-US" altLang="en-US" dirty="0" smtClean="0"/>
          </a:p>
          <a:p>
            <a:r>
              <a:rPr lang="en-US" altLang="en-US" dirty="0" smtClean="0"/>
              <a:t>Israelis used to maintain the water system in the days</a:t>
            </a:r>
            <a:r>
              <a:rPr lang="en-US" altLang="en-US" baseline="0" dirty="0" smtClean="0"/>
              <a:t> of the Shah.</a:t>
            </a:r>
            <a:endParaRPr lang="en-US" alt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77</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a:t>
            </a:r>
            <a:r>
              <a:rPr lang="en-US" altLang="en-US" sz="1100" dirty="0" smtClean="0"/>
              <a:t>clarionproject.org/irans-regime-of-terror-by-the-numbers</a:t>
            </a:r>
            <a:r>
              <a:rPr lang="en-US" altLang="en-US" dirty="0" smtClean="0"/>
              <a:t>/</a:t>
            </a:r>
            <a:endParaRPr lang="en-US" alt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78</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a:t>
            </a:r>
            <a:r>
              <a:rPr lang="en-US" altLang="en-US" sz="1100" dirty="0" smtClean="0"/>
              <a:t>clarionproject.org/irans-regime-of-terror-by-the-numbers</a:t>
            </a:r>
            <a:r>
              <a:rPr lang="en-US" altLang="en-US" dirty="0" smtClean="0"/>
              <a:t>/</a:t>
            </a:r>
            <a:endParaRPr lang="en-US" alt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79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a:t>
            </a:r>
            <a:r>
              <a:rPr lang="en-US" altLang="en-US" sz="1100" dirty="0" smtClean="0"/>
              <a:t>clarionproject.org/irans-regime-of-terror-by-the-numbers</a:t>
            </a:r>
            <a:r>
              <a:rPr lang="en-US" altLang="en-US" dirty="0" smtClean="0"/>
              <a:t>/</a:t>
            </a:r>
            <a:endParaRPr lang="en-US"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ltLang="en-US" smtClean="0"/>
              <a:t>Purim Ester 3.8 Good Construed as Evil</a:t>
            </a:r>
            <a:endParaRPr lang="en-US" altLang="en-US"/>
          </a:p>
        </p:txBody>
      </p:sp>
      <p:sp>
        <p:nvSpPr>
          <p:cNvPr id="5" name="Date Placeholder 4"/>
          <p:cNvSpPr>
            <a:spLocks noGrp="1"/>
          </p:cNvSpPr>
          <p:nvPr>
            <p:ph type="dt" idx="11"/>
          </p:nvPr>
        </p:nvSpPr>
        <p:spPr/>
        <p:txBody>
          <a:bodyPr/>
          <a:lstStyle/>
          <a:p>
            <a:r>
              <a:rPr lang="en-US" altLang="en-US" smtClean="0"/>
              <a:t>March 11 2017  5777</a:t>
            </a:r>
            <a:endParaRPr lang="en-US" altLang="en-US"/>
          </a:p>
        </p:txBody>
      </p:sp>
      <p:sp>
        <p:nvSpPr>
          <p:cNvPr id="6" name="Slide Number Placeholder 5"/>
          <p:cNvSpPr>
            <a:spLocks noGrp="1"/>
          </p:cNvSpPr>
          <p:nvPr>
            <p:ph type="sldNum" sz="quarter" idx="12"/>
          </p:nvPr>
        </p:nvSpPr>
        <p:spPr/>
        <p:txBody>
          <a:bodyPr/>
          <a:lstStyle/>
          <a:p>
            <a:fld id="{00E9F95B-100C-4401-AFC8-043CE70D51A5}" type="slidenum">
              <a:rPr lang="en-US" altLang="en-US" smtClean="0"/>
              <a:pPr/>
              <a:t>8</a:t>
            </a:fld>
            <a:endParaRPr lang="en-US" altLang="en-US"/>
          </a:p>
        </p:txBody>
      </p:sp>
    </p:spTree>
    <p:extLst>
      <p:ext uri="{BB962C8B-B14F-4D97-AF65-F5344CB8AC3E}">
        <p14:creationId xmlns:p14="http://schemas.microsoft.com/office/powerpoint/2010/main" val="135958359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80</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https://</a:t>
            </a:r>
            <a:r>
              <a:rPr lang="en-US" altLang="en-US" sz="1100" dirty="0" smtClean="0"/>
              <a:t>clarionproject.org/irans-regime-of-terror-by-the-numbers</a:t>
            </a:r>
            <a:r>
              <a:rPr lang="en-US" altLang="en-US" dirty="0" smtClean="0"/>
              <a:t>/</a:t>
            </a:r>
            <a:endParaRPr lang="en-US" alt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ltLang="en-US" smtClean="0"/>
              <a:t>Purim Ester 3.8 Good Construed as Evil</a:t>
            </a:r>
            <a:endParaRPr lang="en-US" altLang="en-US"/>
          </a:p>
        </p:txBody>
      </p:sp>
      <p:sp>
        <p:nvSpPr>
          <p:cNvPr id="5" name="Rectangle 3"/>
          <p:cNvSpPr>
            <a:spLocks noGrp="1" noChangeArrowheads="1"/>
          </p:cNvSpPr>
          <p:nvPr>
            <p:ph type="dt"/>
          </p:nvPr>
        </p:nvSpPr>
        <p:spPr>
          <a:ln/>
        </p:spPr>
        <p:txBody>
          <a:bodyPr/>
          <a:lstStyle/>
          <a:p>
            <a:r>
              <a:rPr lang="en-US" altLang="en-US" smtClean="0"/>
              <a:t>March 11 2017  5777</a:t>
            </a:r>
            <a:endParaRPr lang="en-US" altLang="en-US"/>
          </a:p>
        </p:txBody>
      </p:sp>
      <p:sp>
        <p:nvSpPr>
          <p:cNvPr id="7" name="Rectangle 7"/>
          <p:cNvSpPr>
            <a:spLocks noGrp="1" noChangeArrowheads="1"/>
          </p:cNvSpPr>
          <p:nvPr>
            <p:ph type="sldNum"/>
          </p:nvPr>
        </p:nvSpPr>
        <p:spPr>
          <a:ln/>
        </p:spPr>
        <p:txBody>
          <a:bodyPr/>
          <a:lstStyle/>
          <a:p>
            <a:fld id="{B88A45DC-C513-4A12-88F4-EAD64B149780}" type="slidenum">
              <a:rPr lang="en-US" altLang="en-US"/>
              <a:pPr/>
              <a:t>81</a:t>
            </a:fld>
            <a:endParaRPr lang="en-US" altLang="en-US"/>
          </a:p>
        </p:txBody>
      </p:sp>
      <p:sp>
        <p:nvSpPr>
          <p:cNvPr id="963586" name="Rectangle 2"/>
          <p:cNvSpPr>
            <a:spLocks noGrp="1" noChangeArrowheads="1" noTextEdit="1"/>
          </p:cNvSpPr>
          <p:nvPr>
            <p:ph type="sldImg"/>
          </p:nvPr>
        </p:nvSpPr>
        <p:spPr>
          <a:xfrm>
            <a:off x="203200" y="304800"/>
            <a:ext cx="6502400" cy="3810000"/>
          </a:xfrm>
          <a:ln/>
        </p:spPr>
      </p:sp>
      <p:sp>
        <p:nvSpPr>
          <p:cNvPr id="963587" name="Rectangle 3"/>
          <p:cNvSpPr>
            <a:spLocks noGrp="1" noChangeArrowheads="1"/>
          </p:cNvSpPr>
          <p:nvPr>
            <p:ph type="body" idx="1"/>
          </p:nvPr>
        </p:nvSpPr>
        <p:spPr>
          <a:xfrm>
            <a:off x="152400" y="4114800"/>
            <a:ext cx="6553200" cy="4876800"/>
          </a:xfrm>
        </p:spPr>
        <p:txBody>
          <a:bodyPr/>
          <a:lstStyle/>
          <a:p>
            <a:endParaRPr lang="en-US" altLang="en-US" sz="2000" dirty="0">
              <a:latin typeface="Arial Rounded MT Bold" pitchFamily="34"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82</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sz="1100" dirty="0" smtClean="0"/>
              <a:t>http://www.ulpanor.com/</a:t>
            </a:r>
            <a:endParaRPr lang="en-US" altLang="en-US" sz="1100"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83</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r>
              <a:rPr lang="en-US" altLang="en-US" dirty="0" smtClean="0"/>
              <a:t>How is it that </a:t>
            </a:r>
            <a:r>
              <a:rPr lang="en-US" altLang="en-US" dirty="0" err="1" smtClean="0"/>
              <a:t>Akhashverosh</a:t>
            </a:r>
            <a:r>
              <a:rPr lang="en-US" altLang="en-US" dirty="0" smtClean="0"/>
              <a:t> couldn’t</a:t>
            </a:r>
            <a:r>
              <a:rPr lang="en-US" altLang="en-US" baseline="0" dirty="0" smtClean="0"/>
              <a:t> sleep that particular night, and the journal he had read was about the incident with </a:t>
            </a:r>
            <a:r>
              <a:rPr lang="en-US" altLang="en-US" baseline="0" dirty="0" err="1" smtClean="0"/>
              <a:t>Mordekhi</a:t>
            </a:r>
            <a:r>
              <a:rPr lang="en-US" altLang="en-US" baseline="0" dirty="0" smtClean="0"/>
              <a:t>?</a:t>
            </a:r>
          </a:p>
          <a:p>
            <a:r>
              <a:rPr lang="en-US" altLang="en-US" baseline="0" dirty="0" smtClean="0"/>
              <a:t>Hidden power!  </a:t>
            </a:r>
            <a:endParaRPr lang="en-US" alt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84</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en-US" smtClean="0">
                <a:solidFill>
                  <a:prstClr val="white"/>
                </a:solidFill>
              </a:rPr>
              <a:t>Purim Ester 3.8 Good Construed as Evil</a:t>
            </a:r>
            <a:endParaRPr lang="en-US" altLang="en-US">
              <a:solidFill>
                <a:prstClr val="white"/>
              </a:solidFill>
            </a:endParaRPr>
          </a:p>
        </p:txBody>
      </p:sp>
      <p:sp>
        <p:nvSpPr>
          <p:cNvPr id="5" name="Rectangle 3"/>
          <p:cNvSpPr>
            <a:spLocks noGrp="1" noChangeArrowheads="1"/>
          </p:cNvSpPr>
          <p:nvPr>
            <p:ph type="dt" idx="1"/>
          </p:nvPr>
        </p:nvSpPr>
        <p:spPr>
          <a:ln/>
        </p:spPr>
        <p:txBody>
          <a:bodyPr/>
          <a:lstStyle/>
          <a:p>
            <a:r>
              <a:rPr lang="en-US" altLang="en-US" smtClean="0">
                <a:solidFill>
                  <a:prstClr val="white"/>
                </a:solidFill>
              </a:rPr>
              <a:t>March 11 2017  5777</a:t>
            </a:r>
            <a:endParaRPr lang="en-US" altLang="en-US">
              <a:solidFill>
                <a:prstClr val="white"/>
              </a:solidFill>
            </a:endParaRPr>
          </a:p>
        </p:txBody>
      </p:sp>
      <p:sp>
        <p:nvSpPr>
          <p:cNvPr id="6" name="Rectangle 7"/>
          <p:cNvSpPr>
            <a:spLocks noGrp="1" noChangeArrowheads="1"/>
          </p:cNvSpPr>
          <p:nvPr>
            <p:ph type="sldNum" sz="quarter" idx="5"/>
          </p:nvPr>
        </p:nvSpPr>
        <p:spPr>
          <a:ln/>
        </p:spPr>
        <p:txBody>
          <a:bodyPr/>
          <a:lstStyle/>
          <a:p>
            <a:fld id="{8E6CE499-F156-423F-B67F-0AD8D4D9AE7B}" type="slidenum">
              <a:rPr lang="en-US" altLang="en-US">
                <a:solidFill>
                  <a:prstClr val="white"/>
                </a:solidFill>
              </a:rPr>
              <a:pPr/>
              <a:t>9</a:t>
            </a:fld>
            <a:endParaRPr lang="en-US" altLang="en-US">
              <a:solidFill>
                <a:prstClr val="white"/>
              </a:solidFill>
            </a:endParaRPr>
          </a:p>
        </p:txBody>
      </p:sp>
      <p:sp>
        <p:nvSpPr>
          <p:cNvPr id="840706" name="Rectangle 2"/>
          <p:cNvSpPr>
            <a:spLocks noGrp="1" noRot="1" noChangeAspect="1" noChangeArrowheads="1" noTextEdit="1"/>
          </p:cNvSpPr>
          <p:nvPr>
            <p:ph type="sldImg"/>
          </p:nvPr>
        </p:nvSpPr>
        <p:spPr>
          <a:xfrm>
            <a:off x="503238" y="685800"/>
            <a:ext cx="5851525" cy="3429000"/>
          </a:xfrm>
          <a:ln/>
        </p:spPr>
      </p:sp>
      <p:sp>
        <p:nvSpPr>
          <p:cNvPr id="840707" name="Rectangle 3"/>
          <p:cNvSpPr>
            <a:spLocks noGrp="1" noChangeArrowheads="1"/>
          </p:cNvSpPr>
          <p:nvPr>
            <p:ph type="body" idx="1"/>
          </p:nvPr>
        </p:nvSpPr>
        <p:spPr>
          <a:xfrm>
            <a:off x="152400" y="4114800"/>
            <a:ext cx="6553200" cy="4876800"/>
          </a:xfrm>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416" y="1599365"/>
            <a:ext cx="7462044" cy="1102519"/>
          </a:xfrm>
        </p:spPr>
        <p:txBody>
          <a:bodyPr/>
          <a:lstStyle/>
          <a:p>
            <a:r>
              <a:rPr lang="en-US"/>
              <a:t>Click to edit Master title style</a:t>
            </a:r>
          </a:p>
        </p:txBody>
      </p:sp>
      <p:sp>
        <p:nvSpPr>
          <p:cNvPr id="3" name="Subtitle 2"/>
          <p:cNvSpPr>
            <a:spLocks noGrp="1"/>
          </p:cNvSpPr>
          <p:nvPr>
            <p:ph type="subTitle" idx="1"/>
          </p:nvPr>
        </p:nvSpPr>
        <p:spPr>
          <a:xfrm>
            <a:off x="1317668" y="2914650"/>
            <a:ext cx="6145213" cy="1314450"/>
          </a:xfrm>
        </p:spPr>
        <p:txBody>
          <a:bodyPr/>
          <a:lstStyle>
            <a:lvl1pPr marL="0" indent="0" algn="ctr">
              <a:buNone/>
              <a:defRPr/>
            </a:lvl1pPr>
            <a:lvl2pPr marL="417100" indent="0" algn="ctr">
              <a:buNone/>
              <a:defRPr/>
            </a:lvl2pPr>
            <a:lvl3pPr marL="834395" indent="0" algn="ctr">
              <a:buNone/>
              <a:defRPr/>
            </a:lvl3pPr>
            <a:lvl4pPr marL="1251466" indent="0" algn="ctr">
              <a:buNone/>
              <a:defRPr/>
            </a:lvl4pPr>
            <a:lvl5pPr marL="1668700" indent="0" algn="ctr">
              <a:buNone/>
              <a:defRPr/>
            </a:lvl5pPr>
            <a:lvl6pPr marL="2085662" indent="0" algn="ctr">
              <a:buNone/>
              <a:defRPr/>
            </a:lvl6pPr>
            <a:lvl7pPr marL="2502794" indent="0" algn="ctr">
              <a:buNone/>
              <a:defRPr/>
            </a:lvl7pPr>
            <a:lvl8pPr marL="2919963" indent="0" algn="ctr">
              <a:buNone/>
              <a:defRPr/>
            </a:lvl8pPr>
            <a:lvl9pPr marL="3337154"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26EB06D-C9AC-4BAA-90E1-11627B68CA4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7528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36C97D-7EB4-4470-B36A-8CE1DF35336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97738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64684" y="205992"/>
            <a:ext cx="1975247"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38944" y="205992"/>
            <a:ext cx="5779426"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A1C997-1C84-4E42-B804-9E6F0693A6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393724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80073272-2272-440C-9B08-1D1484ED2AE6}" type="slidenum">
              <a:rPr lang="en-US" altLang="en-US"/>
              <a:pPr>
                <a:defRPr/>
              </a:pPr>
              <a:t>‹#›</a:t>
            </a:fld>
            <a:endParaRPr lang="en-US" altLang="en-US"/>
          </a:p>
        </p:txBody>
      </p:sp>
    </p:spTree>
    <p:extLst>
      <p:ext uri="{BB962C8B-B14F-4D97-AF65-F5344CB8AC3E}">
        <p14:creationId xmlns:p14="http://schemas.microsoft.com/office/powerpoint/2010/main" val="1498732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80073272-2272-440C-9B08-1D1484ED2AE6}" type="slidenum">
              <a:rPr lang="en-US" altLang="en-US"/>
              <a:pPr>
                <a:defRPr/>
              </a:pPr>
              <a:t>‹#›</a:t>
            </a:fld>
            <a:endParaRPr lang="en-US" altLang="en-US"/>
          </a:p>
        </p:txBody>
      </p:sp>
    </p:spTree>
    <p:extLst>
      <p:ext uri="{BB962C8B-B14F-4D97-AF65-F5344CB8AC3E}">
        <p14:creationId xmlns:p14="http://schemas.microsoft.com/office/powerpoint/2010/main" val="14987325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smtClean="0"/>
            </a:lvl1pPr>
          </a:lstStyle>
          <a:p>
            <a:pPr>
              <a:defRPr/>
            </a:pPr>
            <a:fld id="{80073272-2272-440C-9B08-1D1484ED2AE6}" type="slidenum">
              <a:rPr lang="en-US" altLang="en-US"/>
              <a:pPr>
                <a:defRPr/>
              </a:pPr>
              <a:t>‹#›</a:t>
            </a:fld>
            <a:endParaRPr lang="en-US" altLang="en-US"/>
          </a:p>
        </p:txBody>
      </p:sp>
    </p:spTree>
    <p:extLst>
      <p:ext uri="{BB962C8B-B14F-4D97-AF65-F5344CB8AC3E}">
        <p14:creationId xmlns:p14="http://schemas.microsoft.com/office/powerpoint/2010/main" val="1498732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62809BE-4F75-4AE8-85BB-D151C4B7CC4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2506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93471" y="3305191"/>
            <a:ext cx="7462044"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93471" y="2180035"/>
            <a:ext cx="7462044" cy="1125140"/>
          </a:xfrm>
        </p:spPr>
        <p:txBody>
          <a:bodyPr anchor="b"/>
          <a:lstStyle>
            <a:lvl1pPr marL="0" indent="0">
              <a:buNone/>
              <a:defRPr sz="2000"/>
            </a:lvl1pPr>
            <a:lvl2pPr marL="417100" indent="0">
              <a:buNone/>
              <a:defRPr sz="1800"/>
            </a:lvl2pPr>
            <a:lvl3pPr marL="834395" indent="0">
              <a:buNone/>
              <a:defRPr sz="1600"/>
            </a:lvl3pPr>
            <a:lvl4pPr marL="1251466" indent="0">
              <a:buNone/>
              <a:defRPr sz="1400"/>
            </a:lvl4pPr>
            <a:lvl5pPr marL="1668700" indent="0">
              <a:buNone/>
              <a:defRPr sz="1400"/>
            </a:lvl5pPr>
            <a:lvl6pPr marL="2085662" indent="0">
              <a:buNone/>
              <a:defRPr sz="1400"/>
            </a:lvl6pPr>
            <a:lvl7pPr marL="2502794" indent="0">
              <a:buNone/>
              <a:defRPr sz="1400"/>
            </a:lvl7pPr>
            <a:lvl8pPr marL="2919963" indent="0">
              <a:buNone/>
              <a:defRPr sz="1400"/>
            </a:lvl8pPr>
            <a:lvl9pPr marL="3337154"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7AE4B22-24C9-4BD8-A2D6-8E3898629F9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325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894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62595" y="1200155"/>
            <a:ext cx="3877336"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B11E98B-EED2-4B67-A443-F4B6B35947A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16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39074" y="1151335"/>
            <a:ext cx="3878861" cy="479822"/>
          </a:xfrm>
        </p:spPr>
        <p:txBody>
          <a:bodyPr anchor="b"/>
          <a:lstStyle>
            <a:lvl1pPr marL="0" indent="0">
              <a:buNone/>
              <a:defRPr sz="2400" b="1"/>
            </a:lvl1pPr>
            <a:lvl2pPr marL="417100" indent="0">
              <a:buNone/>
              <a:defRPr sz="2000" b="1"/>
            </a:lvl2pPr>
            <a:lvl3pPr marL="834395" indent="0">
              <a:buNone/>
              <a:defRPr sz="1800" b="1"/>
            </a:lvl3pPr>
            <a:lvl4pPr marL="1251466" indent="0">
              <a:buNone/>
              <a:defRPr sz="1600" b="1"/>
            </a:lvl4pPr>
            <a:lvl5pPr marL="1668700" indent="0">
              <a:buNone/>
              <a:defRPr sz="1600" b="1"/>
            </a:lvl5pPr>
            <a:lvl6pPr marL="2085662" indent="0">
              <a:buNone/>
              <a:defRPr sz="1600" b="1"/>
            </a:lvl6pPr>
            <a:lvl7pPr marL="2502794" indent="0">
              <a:buNone/>
              <a:defRPr sz="1600" b="1"/>
            </a:lvl7pPr>
            <a:lvl8pPr marL="2919963" indent="0">
              <a:buNone/>
              <a:defRPr sz="1600" b="1"/>
            </a:lvl8pPr>
            <a:lvl9pPr marL="3337154" indent="0">
              <a:buNone/>
              <a:defRPr sz="1600" b="1"/>
            </a:lvl9pPr>
          </a:lstStyle>
          <a:p>
            <a:pPr lvl="0"/>
            <a:r>
              <a:rPr lang="en-US"/>
              <a:t>Click to edit Master text styles</a:t>
            </a:r>
          </a:p>
        </p:txBody>
      </p:sp>
      <p:sp>
        <p:nvSpPr>
          <p:cNvPr id="4" name="Content Placeholder 3"/>
          <p:cNvSpPr>
            <a:spLocks noGrp="1"/>
          </p:cNvSpPr>
          <p:nvPr>
            <p:ph sz="half" idx="2"/>
          </p:nvPr>
        </p:nvSpPr>
        <p:spPr>
          <a:xfrm>
            <a:off x="439074" y="1631156"/>
            <a:ext cx="3878861"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460649" y="1151335"/>
            <a:ext cx="3880385" cy="479822"/>
          </a:xfrm>
        </p:spPr>
        <p:txBody>
          <a:bodyPr anchor="b"/>
          <a:lstStyle>
            <a:lvl1pPr marL="0" indent="0">
              <a:buNone/>
              <a:defRPr sz="2400" b="1"/>
            </a:lvl1pPr>
            <a:lvl2pPr marL="417100" indent="0">
              <a:buNone/>
              <a:defRPr sz="2000" b="1"/>
            </a:lvl2pPr>
            <a:lvl3pPr marL="834395" indent="0">
              <a:buNone/>
              <a:defRPr sz="1800" b="1"/>
            </a:lvl3pPr>
            <a:lvl4pPr marL="1251466" indent="0">
              <a:buNone/>
              <a:defRPr sz="1600" b="1"/>
            </a:lvl4pPr>
            <a:lvl5pPr marL="1668700" indent="0">
              <a:buNone/>
              <a:defRPr sz="1600" b="1"/>
            </a:lvl5pPr>
            <a:lvl6pPr marL="2085662" indent="0">
              <a:buNone/>
              <a:defRPr sz="1600" b="1"/>
            </a:lvl6pPr>
            <a:lvl7pPr marL="2502794" indent="0">
              <a:buNone/>
              <a:defRPr sz="1600" b="1"/>
            </a:lvl7pPr>
            <a:lvl8pPr marL="2919963" indent="0">
              <a:buNone/>
              <a:defRPr sz="1600" b="1"/>
            </a:lvl8pPr>
            <a:lvl9pPr marL="333715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60649" y="1631156"/>
            <a:ext cx="388038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65CDC162-1900-40CE-9BEB-10030CC81F0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10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4CB589C-4D57-407B-91A2-640CFE24FC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4998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46F5A7C8-905E-4755-8782-9AD9A4FE91F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9864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9800" y="204787"/>
            <a:ext cx="2888189"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432415" y="206333"/>
            <a:ext cx="4907635"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39800" y="1076328"/>
            <a:ext cx="2888189" cy="3518297"/>
          </a:xfrm>
        </p:spPr>
        <p:txBody>
          <a:bodyPr/>
          <a:lstStyle>
            <a:lvl1pPr marL="0" indent="0">
              <a:buNone/>
              <a:defRPr sz="1400"/>
            </a:lvl1pPr>
            <a:lvl2pPr marL="417100" indent="0">
              <a:buNone/>
              <a:defRPr sz="1200"/>
            </a:lvl2pPr>
            <a:lvl3pPr marL="834395" indent="0">
              <a:buNone/>
              <a:defRPr sz="1000"/>
            </a:lvl3pPr>
            <a:lvl4pPr marL="1251466" indent="0">
              <a:buNone/>
              <a:defRPr sz="900"/>
            </a:lvl4pPr>
            <a:lvl5pPr marL="1668700" indent="0">
              <a:buNone/>
              <a:defRPr sz="900"/>
            </a:lvl5pPr>
            <a:lvl6pPr marL="2085662" indent="0">
              <a:buNone/>
              <a:defRPr sz="900"/>
            </a:lvl6pPr>
            <a:lvl7pPr marL="2502794" indent="0">
              <a:buNone/>
              <a:defRPr sz="900"/>
            </a:lvl7pPr>
            <a:lvl8pPr marL="2919963" indent="0">
              <a:buNone/>
              <a:defRPr sz="900"/>
            </a:lvl8pPr>
            <a:lvl9pPr marL="33371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C47A99C-07AA-42E0-A17B-9B37B53AD97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5370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20732" y="3600451"/>
            <a:ext cx="5267325"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20732" y="459581"/>
            <a:ext cx="5267325" cy="3086100"/>
          </a:xfrm>
        </p:spPr>
        <p:txBody>
          <a:bodyPr/>
          <a:lstStyle>
            <a:lvl1pPr marL="0" indent="0">
              <a:buNone/>
              <a:defRPr sz="3200"/>
            </a:lvl1pPr>
            <a:lvl2pPr marL="417100" indent="0">
              <a:buNone/>
              <a:defRPr sz="2800"/>
            </a:lvl2pPr>
            <a:lvl3pPr marL="834395" indent="0">
              <a:buNone/>
              <a:defRPr sz="2400"/>
            </a:lvl3pPr>
            <a:lvl4pPr marL="1251466" indent="0">
              <a:buNone/>
              <a:defRPr sz="2000"/>
            </a:lvl4pPr>
            <a:lvl5pPr marL="1668700" indent="0">
              <a:buNone/>
              <a:defRPr sz="2000"/>
            </a:lvl5pPr>
            <a:lvl6pPr marL="2085662" indent="0">
              <a:buNone/>
              <a:defRPr sz="2000"/>
            </a:lvl6pPr>
            <a:lvl7pPr marL="2502794" indent="0">
              <a:buNone/>
              <a:defRPr sz="2000"/>
            </a:lvl7pPr>
            <a:lvl8pPr marL="2919963" indent="0">
              <a:buNone/>
              <a:defRPr sz="2000"/>
            </a:lvl8pPr>
            <a:lvl9pPr marL="3337154" indent="0">
              <a:buNone/>
              <a:defRPr sz="2000"/>
            </a:lvl9pPr>
          </a:lstStyle>
          <a:p>
            <a:endParaRPr lang="en-US"/>
          </a:p>
        </p:txBody>
      </p:sp>
      <p:sp>
        <p:nvSpPr>
          <p:cNvPr id="4" name="Text Placeholder 3"/>
          <p:cNvSpPr>
            <a:spLocks noGrp="1"/>
          </p:cNvSpPr>
          <p:nvPr>
            <p:ph type="body" sz="half" idx="2"/>
          </p:nvPr>
        </p:nvSpPr>
        <p:spPr>
          <a:xfrm>
            <a:off x="1720732" y="4027035"/>
            <a:ext cx="5267325" cy="603647"/>
          </a:xfrm>
        </p:spPr>
        <p:txBody>
          <a:bodyPr/>
          <a:lstStyle>
            <a:lvl1pPr marL="0" indent="0">
              <a:buNone/>
              <a:defRPr sz="1400"/>
            </a:lvl1pPr>
            <a:lvl2pPr marL="417100" indent="0">
              <a:buNone/>
              <a:defRPr sz="1200"/>
            </a:lvl2pPr>
            <a:lvl3pPr marL="834395" indent="0">
              <a:buNone/>
              <a:defRPr sz="1000"/>
            </a:lvl3pPr>
            <a:lvl4pPr marL="1251466" indent="0">
              <a:buNone/>
              <a:defRPr sz="900"/>
            </a:lvl4pPr>
            <a:lvl5pPr marL="1668700" indent="0">
              <a:buNone/>
              <a:defRPr sz="900"/>
            </a:lvl5pPr>
            <a:lvl6pPr marL="2085662" indent="0">
              <a:buNone/>
              <a:defRPr sz="900"/>
            </a:lvl6pPr>
            <a:lvl7pPr marL="2502794" indent="0">
              <a:buNone/>
              <a:defRPr sz="900"/>
            </a:lvl7pPr>
            <a:lvl8pPr marL="2919963" indent="0">
              <a:buNone/>
              <a:defRPr sz="900"/>
            </a:lvl8pPr>
            <a:lvl9pPr marL="333715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DAB7C7D-F77A-452E-A8B2-BE455B7E510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89394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38944" y="205979"/>
            <a:ext cx="7900988"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698" rIns="83473" bIns="41698"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38944" y="1200155"/>
            <a:ext cx="7900988"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698" rIns="83473" bIns="4169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698" rIns="83473" bIns="41698" numCol="1" anchor="t" anchorCtr="0" compatLnSpc="1">
            <a:prstTxWarp prst="textNoShape">
              <a:avLst/>
            </a:prstTxWarp>
          </a:bodyPr>
          <a:lstStyle>
            <a:lvl1pPr algn="l">
              <a:defRPr sz="1400">
                <a:solidFill>
                  <a:schemeClr val="tx1"/>
                </a:solidFill>
                <a:latin typeface="+mj-lt"/>
              </a:defRPr>
            </a:lvl1pPr>
          </a:lstStyle>
          <a:p>
            <a:endParaRPr lang="en-US" altLang="en-US">
              <a:solidFill>
                <a:srgbClr val="000000"/>
              </a:solidFill>
            </a:endParaRPr>
          </a:p>
        </p:txBody>
      </p:sp>
      <p:sp>
        <p:nvSpPr>
          <p:cNvPr id="1029" name="Rectangle 5"/>
          <p:cNvSpPr>
            <a:spLocks noGrp="1" noChangeArrowheads="1"/>
          </p:cNvSpPr>
          <p:nvPr>
            <p:ph type="ftr" sz="quarter" idx="3"/>
          </p:nvPr>
        </p:nvSpPr>
        <p:spPr bwMode="auto">
          <a:xfrm>
            <a:off x="2999461"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698" rIns="83473" bIns="41698" numCol="1" anchor="t" anchorCtr="0" compatLnSpc="1">
            <a:prstTxWarp prst="textNoShape">
              <a:avLst/>
            </a:prstTxWarp>
          </a:bodyPr>
          <a:lstStyle>
            <a:lvl1pPr>
              <a:defRPr sz="1400">
                <a:solidFill>
                  <a:schemeClr val="tx1"/>
                </a:solidFill>
                <a:latin typeface="+mj-lt"/>
              </a:defRPr>
            </a:lvl1pPr>
          </a:lstStyle>
          <a:p>
            <a:endParaRPr lang="en-US" altLang="en-US">
              <a:solidFill>
                <a:srgbClr val="000000"/>
              </a:solidFill>
            </a:endParaRPr>
          </a:p>
        </p:txBody>
      </p:sp>
      <p:sp>
        <p:nvSpPr>
          <p:cNvPr id="1030"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3473" tIns="41698" rIns="83473" bIns="41698" numCol="1" anchor="t" anchorCtr="0" compatLnSpc="1">
            <a:prstTxWarp prst="textNoShape">
              <a:avLst/>
            </a:prstTxWarp>
          </a:bodyPr>
          <a:lstStyle>
            <a:lvl1pPr algn="r">
              <a:defRPr sz="1400">
                <a:solidFill>
                  <a:schemeClr val="tx1"/>
                </a:solidFill>
                <a:latin typeface="+mj-lt"/>
              </a:defRPr>
            </a:lvl1pPr>
          </a:lstStyle>
          <a:p>
            <a:fld id="{2B47646A-D41E-4824-8B47-F9447472355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827919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27">
                                            <p:txEl>
                                              <p:pRg st="0" end="0"/>
                                            </p:txEl>
                                          </p:spTgt>
                                        </p:tgtEl>
                                        <p:attrNameLst>
                                          <p:attrName>style.visibility</p:attrName>
                                        </p:attrNameLst>
                                      </p:cBhvr>
                                      <p:to>
                                        <p:strVal val="visible"/>
                                      </p:to>
                                    </p:set>
                                    <p:animEffect transition="in" filter="wipe(left)">
                                      <p:cBhvr>
                                        <p:cTn id="12" dur="500"/>
                                        <p:tgtEl>
                                          <p:spTgt spid="1027">
                                            <p:txEl>
                                              <p:pRg st="0" end="0"/>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027">
                                            <p:txEl>
                                              <p:pRg st="1" end="1"/>
                                            </p:txEl>
                                          </p:spTgt>
                                        </p:tgtEl>
                                        <p:attrNameLst>
                                          <p:attrName>style.visibility</p:attrName>
                                        </p:attrNameLst>
                                      </p:cBhvr>
                                      <p:to>
                                        <p:strVal val="visible"/>
                                      </p:to>
                                    </p:set>
                                    <p:animEffect transition="in" filter="wipe(left)">
                                      <p:cBhvr>
                                        <p:cTn id="15" dur="500"/>
                                        <p:tgtEl>
                                          <p:spTgt spid="1027">
                                            <p:txEl>
                                              <p:pRg st="1" end="1"/>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1027">
                                            <p:txEl>
                                              <p:pRg st="2" end="2"/>
                                            </p:txEl>
                                          </p:spTgt>
                                        </p:tgtEl>
                                        <p:attrNameLst>
                                          <p:attrName>style.visibility</p:attrName>
                                        </p:attrNameLst>
                                      </p:cBhvr>
                                      <p:to>
                                        <p:strVal val="visible"/>
                                      </p:to>
                                    </p:set>
                                    <p:animEffect transition="in" filter="wipe(left)">
                                      <p:cBhvr>
                                        <p:cTn id="18" dur="500"/>
                                        <p:tgtEl>
                                          <p:spTgt spid="1027">
                                            <p:txEl>
                                              <p:pRg st="2" end="2"/>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027">
                                            <p:txEl>
                                              <p:pRg st="3" end="3"/>
                                            </p:txEl>
                                          </p:spTgt>
                                        </p:tgtEl>
                                        <p:attrNameLst>
                                          <p:attrName>style.visibility</p:attrName>
                                        </p:attrNameLst>
                                      </p:cBhvr>
                                      <p:to>
                                        <p:strVal val="visible"/>
                                      </p:to>
                                    </p:set>
                                    <p:animEffect transition="in" filter="wipe(left)">
                                      <p:cBhvr>
                                        <p:cTn id="21" dur="500"/>
                                        <p:tgtEl>
                                          <p:spTgt spid="1027">
                                            <p:txEl>
                                              <p:pRg st="3" end="3"/>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027">
                                            <p:txEl>
                                              <p:pRg st="4" end="4"/>
                                            </p:txEl>
                                          </p:spTgt>
                                        </p:tgtEl>
                                        <p:attrNameLst>
                                          <p:attrName>style.visibility</p:attrName>
                                        </p:attrNameLst>
                                      </p:cBhvr>
                                      <p:to>
                                        <p:strVal val="visible"/>
                                      </p:to>
                                    </p:set>
                                    <p:animEffect transition="in" filter="wipe(left)">
                                      <p:cBhvr>
                                        <p:cTn id="24"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17100" algn="ctr" rtl="0" fontAlgn="base">
        <a:spcBef>
          <a:spcPct val="0"/>
        </a:spcBef>
        <a:spcAft>
          <a:spcPct val="0"/>
        </a:spcAft>
        <a:defRPr sz="4400">
          <a:solidFill>
            <a:schemeClr val="tx2"/>
          </a:solidFill>
          <a:latin typeface="Arial" charset="0"/>
          <a:cs typeface="Arial" charset="0"/>
        </a:defRPr>
      </a:lvl6pPr>
      <a:lvl7pPr marL="834395" algn="ctr" rtl="0" fontAlgn="base">
        <a:spcBef>
          <a:spcPct val="0"/>
        </a:spcBef>
        <a:spcAft>
          <a:spcPct val="0"/>
        </a:spcAft>
        <a:defRPr sz="4400">
          <a:solidFill>
            <a:schemeClr val="tx2"/>
          </a:solidFill>
          <a:latin typeface="Arial" charset="0"/>
          <a:cs typeface="Arial" charset="0"/>
        </a:defRPr>
      </a:lvl7pPr>
      <a:lvl8pPr marL="1251466" algn="ctr" rtl="0" fontAlgn="base">
        <a:spcBef>
          <a:spcPct val="0"/>
        </a:spcBef>
        <a:spcAft>
          <a:spcPct val="0"/>
        </a:spcAft>
        <a:defRPr sz="4400">
          <a:solidFill>
            <a:schemeClr val="tx2"/>
          </a:solidFill>
          <a:latin typeface="Arial" charset="0"/>
          <a:cs typeface="Arial" charset="0"/>
        </a:defRPr>
      </a:lvl8pPr>
      <a:lvl9pPr marL="1668700" algn="ctr" rtl="0" fontAlgn="base">
        <a:spcBef>
          <a:spcPct val="0"/>
        </a:spcBef>
        <a:spcAft>
          <a:spcPct val="0"/>
        </a:spcAft>
        <a:defRPr sz="4400">
          <a:solidFill>
            <a:schemeClr val="tx2"/>
          </a:solidFill>
          <a:latin typeface="Arial" charset="0"/>
          <a:cs typeface="Arial" charset="0"/>
        </a:defRPr>
      </a:lvl9pPr>
    </p:titleStyle>
    <p:bodyStyle>
      <a:lvl1pPr marL="312769" indent="-312769" algn="l" rtl="0" fontAlgn="base">
        <a:spcBef>
          <a:spcPct val="20000"/>
        </a:spcBef>
        <a:spcAft>
          <a:spcPct val="0"/>
        </a:spcAft>
        <a:buChar char="•"/>
        <a:defRPr sz="4000">
          <a:solidFill>
            <a:schemeClr val="bg1"/>
          </a:solidFill>
          <a:latin typeface="+mn-lt"/>
          <a:ea typeface="+mn-ea"/>
          <a:cs typeface="+mn-cs"/>
        </a:defRPr>
      </a:lvl1pPr>
      <a:lvl2pPr marL="677979" indent="-260761" algn="l" rtl="0" fontAlgn="base">
        <a:spcBef>
          <a:spcPct val="20000"/>
        </a:spcBef>
        <a:spcAft>
          <a:spcPct val="0"/>
        </a:spcAft>
        <a:buChar char="–"/>
        <a:defRPr sz="4000">
          <a:solidFill>
            <a:schemeClr val="bg1"/>
          </a:solidFill>
          <a:latin typeface="+mn-lt"/>
        </a:defRPr>
      </a:lvl2pPr>
      <a:lvl3pPr marL="1042838" indent="-208487" algn="l" rtl="0" fontAlgn="base">
        <a:spcBef>
          <a:spcPct val="20000"/>
        </a:spcBef>
        <a:spcAft>
          <a:spcPct val="0"/>
        </a:spcAft>
        <a:buChar char="•"/>
        <a:defRPr sz="2400">
          <a:solidFill>
            <a:schemeClr val="tx1"/>
          </a:solidFill>
          <a:latin typeface="+mj-lt"/>
          <a:cs typeface="+mj-cs"/>
        </a:defRPr>
      </a:lvl3pPr>
      <a:lvl4pPr marL="1460097" indent="-208487" algn="l" rtl="0" fontAlgn="base">
        <a:spcBef>
          <a:spcPct val="20000"/>
        </a:spcBef>
        <a:spcAft>
          <a:spcPct val="0"/>
        </a:spcAft>
        <a:buChar char="–"/>
        <a:defRPr sz="2000">
          <a:solidFill>
            <a:schemeClr val="tx1"/>
          </a:solidFill>
          <a:latin typeface="+mj-lt"/>
          <a:cs typeface="+mj-cs"/>
        </a:defRPr>
      </a:lvl4pPr>
      <a:lvl5pPr marL="1877199" indent="-208487" algn="l" rtl="0" fontAlgn="base">
        <a:spcBef>
          <a:spcPct val="20000"/>
        </a:spcBef>
        <a:spcAft>
          <a:spcPct val="0"/>
        </a:spcAft>
        <a:buChar char="»"/>
        <a:defRPr sz="2000">
          <a:solidFill>
            <a:schemeClr val="tx1"/>
          </a:solidFill>
          <a:latin typeface="+mj-lt"/>
          <a:cs typeface="+mj-cs"/>
        </a:defRPr>
      </a:lvl5pPr>
      <a:lvl6pPr marL="2294157" indent="-208487" algn="l" rtl="0" fontAlgn="base">
        <a:spcBef>
          <a:spcPct val="20000"/>
        </a:spcBef>
        <a:spcAft>
          <a:spcPct val="0"/>
        </a:spcAft>
        <a:buChar char="»"/>
        <a:defRPr sz="2000">
          <a:solidFill>
            <a:schemeClr val="tx1"/>
          </a:solidFill>
          <a:latin typeface="+mj-lt"/>
          <a:cs typeface="+mj-cs"/>
        </a:defRPr>
      </a:lvl6pPr>
      <a:lvl7pPr marL="2711416" indent="-208487" algn="l" rtl="0" fontAlgn="base">
        <a:spcBef>
          <a:spcPct val="20000"/>
        </a:spcBef>
        <a:spcAft>
          <a:spcPct val="0"/>
        </a:spcAft>
        <a:buChar char="»"/>
        <a:defRPr sz="2000">
          <a:solidFill>
            <a:schemeClr val="tx1"/>
          </a:solidFill>
          <a:latin typeface="+mj-lt"/>
          <a:cs typeface="+mj-cs"/>
        </a:defRPr>
      </a:lvl7pPr>
      <a:lvl8pPr marL="3128568" indent="-208487" algn="l" rtl="0" fontAlgn="base">
        <a:spcBef>
          <a:spcPct val="20000"/>
        </a:spcBef>
        <a:spcAft>
          <a:spcPct val="0"/>
        </a:spcAft>
        <a:buChar char="»"/>
        <a:defRPr sz="2000">
          <a:solidFill>
            <a:schemeClr val="tx1"/>
          </a:solidFill>
          <a:latin typeface="+mj-lt"/>
          <a:cs typeface="+mj-cs"/>
        </a:defRPr>
      </a:lvl8pPr>
      <a:lvl9pPr marL="3545769" indent="-208487" algn="l" rtl="0" fontAlgn="base">
        <a:spcBef>
          <a:spcPct val="20000"/>
        </a:spcBef>
        <a:spcAft>
          <a:spcPct val="0"/>
        </a:spcAft>
        <a:buChar char="»"/>
        <a:defRPr sz="2000">
          <a:solidFill>
            <a:schemeClr val="tx1"/>
          </a:solidFill>
          <a:latin typeface="+mj-lt"/>
          <a:cs typeface="+mj-cs"/>
        </a:defRPr>
      </a:lvl9pPr>
    </p:bodyStyle>
    <p:otherStyle>
      <a:defPPr>
        <a:defRPr lang="en-US"/>
      </a:defPPr>
      <a:lvl1pPr marL="0" algn="l" defTabSz="834395" rtl="0" eaLnBrk="1" latinLnBrk="0" hangingPunct="1">
        <a:defRPr sz="1800" kern="1200">
          <a:solidFill>
            <a:schemeClr val="tx1"/>
          </a:solidFill>
          <a:latin typeface="+mn-lt"/>
          <a:ea typeface="+mn-ea"/>
          <a:cs typeface="+mn-cs"/>
        </a:defRPr>
      </a:lvl1pPr>
      <a:lvl2pPr marL="417100" algn="l" defTabSz="834395" rtl="0" eaLnBrk="1" latinLnBrk="0" hangingPunct="1">
        <a:defRPr sz="1800" kern="1200">
          <a:solidFill>
            <a:schemeClr val="tx1"/>
          </a:solidFill>
          <a:latin typeface="+mn-lt"/>
          <a:ea typeface="+mn-ea"/>
          <a:cs typeface="+mn-cs"/>
        </a:defRPr>
      </a:lvl2pPr>
      <a:lvl3pPr marL="834395" algn="l" defTabSz="834395" rtl="0" eaLnBrk="1" latinLnBrk="0" hangingPunct="1">
        <a:defRPr sz="1800" kern="1200">
          <a:solidFill>
            <a:schemeClr val="tx1"/>
          </a:solidFill>
          <a:latin typeface="+mn-lt"/>
          <a:ea typeface="+mn-ea"/>
          <a:cs typeface="+mn-cs"/>
        </a:defRPr>
      </a:lvl3pPr>
      <a:lvl4pPr marL="1251466" algn="l" defTabSz="834395" rtl="0" eaLnBrk="1" latinLnBrk="0" hangingPunct="1">
        <a:defRPr sz="1800" kern="1200">
          <a:solidFill>
            <a:schemeClr val="tx1"/>
          </a:solidFill>
          <a:latin typeface="+mn-lt"/>
          <a:ea typeface="+mn-ea"/>
          <a:cs typeface="+mn-cs"/>
        </a:defRPr>
      </a:lvl4pPr>
      <a:lvl5pPr marL="1668700" algn="l" defTabSz="834395" rtl="0" eaLnBrk="1" latinLnBrk="0" hangingPunct="1">
        <a:defRPr sz="1800" kern="1200">
          <a:solidFill>
            <a:schemeClr val="tx1"/>
          </a:solidFill>
          <a:latin typeface="+mn-lt"/>
          <a:ea typeface="+mn-ea"/>
          <a:cs typeface="+mn-cs"/>
        </a:defRPr>
      </a:lvl5pPr>
      <a:lvl6pPr marL="2085662" algn="l" defTabSz="834395" rtl="0" eaLnBrk="1" latinLnBrk="0" hangingPunct="1">
        <a:defRPr sz="1800" kern="1200">
          <a:solidFill>
            <a:schemeClr val="tx1"/>
          </a:solidFill>
          <a:latin typeface="+mn-lt"/>
          <a:ea typeface="+mn-ea"/>
          <a:cs typeface="+mn-cs"/>
        </a:defRPr>
      </a:lvl6pPr>
      <a:lvl7pPr marL="2502794" algn="l" defTabSz="834395" rtl="0" eaLnBrk="1" latinLnBrk="0" hangingPunct="1">
        <a:defRPr sz="1800" kern="1200">
          <a:solidFill>
            <a:schemeClr val="tx1"/>
          </a:solidFill>
          <a:latin typeface="+mn-lt"/>
          <a:ea typeface="+mn-ea"/>
          <a:cs typeface="+mn-cs"/>
        </a:defRPr>
      </a:lvl7pPr>
      <a:lvl8pPr marL="2919963" algn="l" defTabSz="834395" rtl="0" eaLnBrk="1" latinLnBrk="0" hangingPunct="1">
        <a:defRPr sz="1800" kern="1200">
          <a:solidFill>
            <a:schemeClr val="tx1"/>
          </a:solidFill>
          <a:latin typeface="+mn-lt"/>
          <a:ea typeface="+mn-ea"/>
          <a:cs typeface="+mn-cs"/>
        </a:defRPr>
      </a:lvl8pPr>
      <a:lvl9pPr marL="3337154" algn="l" defTabSz="83439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6629" tIns="33309" rIns="66629" bIns="33309"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6629" tIns="33309" rIns="66629" bIns="3330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29" tIns="33309" rIns="66629" bIns="33309"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lt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29" tIns="33309" rIns="66629" bIns="33309"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lt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29" tIns="33309" rIns="66629" bIns="33309" numCol="1" anchor="t" anchorCtr="0" compatLnSpc="1">
            <a:prstTxWarp prst="textNoShape">
              <a:avLst/>
            </a:prstTxWarp>
          </a:bodyPr>
          <a:lstStyle>
            <a:lvl1pPr algn="r" eaLnBrk="1" hangingPunct="1">
              <a:defRPr sz="1000" smtClean="0">
                <a:solidFill>
                  <a:srgbClr val="000000"/>
                </a:solidFill>
                <a:latin typeface="Arial" panose="020B0604020202020204" pitchFamily="34" charset="0"/>
              </a:defRPr>
            </a:lvl1pPr>
          </a:lstStyle>
          <a:p>
            <a:pPr>
              <a:defRPr/>
            </a:pPr>
            <a:fld id="{CDA149D8-AB03-4B79-8E12-C52FC600CD45}"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3598037883"/>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109" algn="ctr" rtl="0" fontAlgn="base">
        <a:spcBef>
          <a:spcPct val="0"/>
        </a:spcBef>
        <a:spcAft>
          <a:spcPct val="0"/>
        </a:spcAft>
        <a:defRPr sz="3200">
          <a:solidFill>
            <a:schemeClr val="bg1"/>
          </a:solidFill>
          <a:latin typeface="Arial Rounded MT Bold" pitchFamily="34" charset="0"/>
          <a:cs typeface="Arial" charset="0"/>
        </a:defRPr>
      </a:lvl6pPr>
      <a:lvl7pPr marL="666229" algn="ctr" rtl="0" fontAlgn="base">
        <a:spcBef>
          <a:spcPct val="0"/>
        </a:spcBef>
        <a:spcAft>
          <a:spcPct val="0"/>
        </a:spcAft>
        <a:defRPr sz="3200">
          <a:solidFill>
            <a:schemeClr val="bg1"/>
          </a:solidFill>
          <a:latin typeface="Arial Rounded MT Bold" pitchFamily="34" charset="0"/>
          <a:cs typeface="Arial" charset="0"/>
        </a:defRPr>
      </a:lvl7pPr>
      <a:lvl8pPr marL="999365" algn="ctr" rtl="0" fontAlgn="base">
        <a:spcBef>
          <a:spcPct val="0"/>
        </a:spcBef>
        <a:spcAft>
          <a:spcPct val="0"/>
        </a:spcAft>
        <a:defRPr sz="3200">
          <a:solidFill>
            <a:schemeClr val="bg1"/>
          </a:solidFill>
          <a:latin typeface="Arial Rounded MT Bold" pitchFamily="34" charset="0"/>
          <a:cs typeface="Arial" charset="0"/>
        </a:defRPr>
      </a:lvl8pPr>
      <a:lvl9pPr marL="1332458"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9852" indent="-249852" algn="l" rtl="0" eaLnBrk="0" fontAlgn="base" hangingPunct="0">
        <a:spcBef>
          <a:spcPct val="20000"/>
        </a:spcBef>
        <a:spcAft>
          <a:spcPct val="0"/>
        </a:spcAft>
        <a:defRPr sz="3200">
          <a:solidFill>
            <a:schemeClr val="bg1"/>
          </a:solidFill>
          <a:latin typeface="+mn-lt"/>
          <a:ea typeface="+mn-ea"/>
          <a:cs typeface="+mn-cs"/>
        </a:defRPr>
      </a:lvl1pPr>
      <a:lvl2pPr marL="541323" indent="-208209" algn="l" rtl="0" eaLnBrk="0" fontAlgn="base" hangingPunct="0">
        <a:spcBef>
          <a:spcPct val="20000"/>
        </a:spcBef>
        <a:spcAft>
          <a:spcPct val="0"/>
        </a:spcAft>
        <a:buChar char="–"/>
        <a:defRPr sz="2000">
          <a:solidFill>
            <a:schemeClr val="tx1"/>
          </a:solidFill>
          <a:latin typeface="Arial" charset="0"/>
          <a:cs typeface="+mn-cs"/>
        </a:defRPr>
      </a:lvl2pPr>
      <a:lvl3pPr marL="832826" indent="-166547" algn="l" rtl="0" eaLnBrk="0" fontAlgn="base" hangingPunct="0">
        <a:spcBef>
          <a:spcPct val="20000"/>
        </a:spcBef>
        <a:spcAft>
          <a:spcPct val="0"/>
        </a:spcAft>
        <a:buChar char="•"/>
        <a:defRPr sz="1800">
          <a:solidFill>
            <a:schemeClr val="tx1"/>
          </a:solidFill>
          <a:latin typeface="Arial" charset="0"/>
          <a:cs typeface="+mn-cs"/>
        </a:defRPr>
      </a:lvl3pPr>
      <a:lvl4pPr marL="1165914" indent="-166547" algn="l" rtl="0" eaLnBrk="0" fontAlgn="base" hangingPunct="0">
        <a:spcBef>
          <a:spcPct val="20000"/>
        </a:spcBef>
        <a:spcAft>
          <a:spcPct val="0"/>
        </a:spcAft>
        <a:buChar char="–"/>
        <a:defRPr sz="1500">
          <a:solidFill>
            <a:schemeClr val="tx1"/>
          </a:solidFill>
          <a:latin typeface="Arial" charset="0"/>
          <a:cs typeface="+mn-cs"/>
        </a:defRPr>
      </a:lvl4pPr>
      <a:lvl5pPr marL="1499019" indent="-166547" algn="l" rtl="0" eaLnBrk="0" fontAlgn="base" hangingPunct="0">
        <a:spcBef>
          <a:spcPct val="20000"/>
        </a:spcBef>
        <a:spcAft>
          <a:spcPct val="0"/>
        </a:spcAft>
        <a:buChar char="»"/>
        <a:defRPr sz="1500">
          <a:solidFill>
            <a:schemeClr val="tx1"/>
          </a:solidFill>
          <a:latin typeface="Arial" charset="0"/>
          <a:cs typeface="+mn-cs"/>
        </a:defRPr>
      </a:lvl5pPr>
      <a:lvl6pPr marL="1832145" indent="-166547" algn="l" rtl="0" fontAlgn="base">
        <a:spcBef>
          <a:spcPct val="20000"/>
        </a:spcBef>
        <a:spcAft>
          <a:spcPct val="0"/>
        </a:spcAft>
        <a:buChar char="»"/>
        <a:defRPr sz="1500">
          <a:solidFill>
            <a:schemeClr val="tx1"/>
          </a:solidFill>
          <a:latin typeface="Arial" charset="0"/>
          <a:cs typeface="+mn-cs"/>
        </a:defRPr>
      </a:lvl6pPr>
      <a:lvl7pPr marL="2165262" indent="-166547" algn="l" rtl="0" fontAlgn="base">
        <a:spcBef>
          <a:spcPct val="20000"/>
        </a:spcBef>
        <a:spcAft>
          <a:spcPct val="0"/>
        </a:spcAft>
        <a:buChar char="»"/>
        <a:defRPr sz="1500">
          <a:solidFill>
            <a:schemeClr val="tx1"/>
          </a:solidFill>
          <a:latin typeface="Arial" charset="0"/>
          <a:cs typeface="+mn-cs"/>
        </a:defRPr>
      </a:lvl7pPr>
      <a:lvl8pPr marL="2498373" indent="-166547" algn="l" rtl="0" fontAlgn="base">
        <a:spcBef>
          <a:spcPct val="20000"/>
        </a:spcBef>
        <a:spcAft>
          <a:spcPct val="0"/>
        </a:spcAft>
        <a:buChar char="»"/>
        <a:defRPr sz="1500">
          <a:solidFill>
            <a:schemeClr val="tx1"/>
          </a:solidFill>
          <a:latin typeface="Arial" charset="0"/>
          <a:cs typeface="+mn-cs"/>
        </a:defRPr>
      </a:lvl8pPr>
      <a:lvl9pPr marL="2831493" indent="-166547"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6229" rtl="0" eaLnBrk="1" latinLnBrk="0" hangingPunct="1">
        <a:defRPr sz="1300" kern="1200">
          <a:solidFill>
            <a:schemeClr val="tx1"/>
          </a:solidFill>
          <a:latin typeface="+mn-lt"/>
          <a:ea typeface="+mn-ea"/>
          <a:cs typeface="+mn-cs"/>
        </a:defRPr>
      </a:lvl1pPr>
      <a:lvl2pPr marL="333109" algn="l" defTabSz="666229" rtl="0" eaLnBrk="1" latinLnBrk="0" hangingPunct="1">
        <a:defRPr sz="1300" kern="1200">
          <a:solidFill>
            <a:schemeClr val="tx1"/>
          </a:solidFill>
          <a:latin typeface="+mn-lt"/>
          <a:ea typeface="+mn-ea"/>
          <a:cs typeface="+mn-cs"/>
        </a:defRPr>
      </a:lvl2pPr>
      <a:lvl3pPr marL="666229" algn="l" defTabSz="666229" rtl="0" eaLnBrk="1" latinLnBrk="0" hangingPunct="1">
        <a:defRPr sz="1300" kern="1200">
          <a:solidFill>
            <a:schemeClr val="tx1"/>
          </a:solidFill>
          <a:latin typeface="+mn-lt"/>
          <a:ea typeface="+mn-ea"/>
          <a:cs typeface="+mn-cs"/>
        </a:defRPr>
      </a:lvl3pPr>
      <a:lvl4pPr marL="999365" algn="l" defTabSz="666229" rtl="0" eaLnBrk="1" latinLnBrk="0" hangingPunct="1">
        <a:defRPr sz="1300" kern="1200">
          <a:solidFill>
            <a:schemeClr val="tx1"/>
          </a:solidFill>
          <a:latin typeface="+mn-lt"/>
          <a:ea typeface="+mn-ea"/>
          <a:cs typeface="+mn-cs"/>
        </a:defRPr>
      </a:lvl4pPr>
      <a:lvl5pPr marL="1332458" algn="l" defTabSz="666229" rtl="0" eaLnBrk="1" latinLnBrk="0" hangingPunct="1">
        <a:defRPr sz="1300" kern="1200">
          <a:solidFill>
            <a:schemeClr val="tx1"/>
          </a:solidFill>
          <a:latin typeface="+mn-lt"/>
          <a:ea typeface="+mn-ea"/>
          <a:cs typeface="+mn-cs"/>
        </a:defRPr>
      </a:lvl5pPr>
      <a:lvl6pPr marL="1665579" algn="l" defTabSz="666229" rtl="0" eaLnBrk="1" latinLnBrk="0" hangingPunct="1">
        <a:defRPr sz="1300" kern="1200">
          <a:solidFill>
            <a:schemeClr val="tx1"/>
          </a:solidFill>
          <a:latin typeface="+mn-lt"/>
          <a:ea typeface="+mn-ea"/>
          <a:cs typeface="+mn-cs"/>
        </a:defRPr>
      </a:lvl6pPr>
      <a:lvl7pPr marL="1998696" algn="l" defTabSz="666229" rtl="0" eaLnBrk="1" latinLnBrk="0" hangingPunct="1">
        <a:defRPr sz="1300" kern="1200">
          <a:solidFill>
            <a:schemeClr val="tx1"/>
          </a:solidFill>
          <a:latin typeface="+mn-lt"/>
          <a:ea typeface="+mn-ea"/>
          <a:cs typeface="+mn-cs"/>
        </a:defRPr>
      </a:lvl7pPr>
      <a:lvl8pPr marL="2331808" algn="l" defTabSz="666229" rtl="0" eaLnBrk="1" latinLnBrk="0" hangingPunct="1">
        <a:defRPr sz="1300" kern="1200">
          <a:solidFill>
            <a:schemeClr val="tx1"/>
          </a:solidFill>
          <a:latin typeface="+mn-lt"/>
          <a:ea typeface="+mn-ea"/>
          <a:cs typeface="+mn-cs"/>
        </a:defRPr>
      </a:lvl8pPr>
      <a:lvl9pPr marL="2664930" algn="l" defTabSz="666229"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6632" tIns="33311" rIns="66632" bIns="33311"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6632" tIns="33311" rIns="66632" bIns="3331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32" tIns="33311" rIns="66632" bIns="33311"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lt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32" tIns="33311" rIns="66632" bIns="33311"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lt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32" tIns="33311" rIns="66632" bIns="33311" numCol="1" anchor="t" anchorCtr="0" compatLnSpc="1">
            <a:prstTxWarp prst="textNoShape">
              <a:avLst/>
            </a:prstTxWarp>
          </a:bodyPr>
          <a:lstStyle>
            <a:lvl1pPr algn="r" eaLnBrk="1" hangingPunct="1">
              <a:defRPr sz="1000" smtClean="0">
                <a:solidFill>
                  <a:srgbClr val="000000"/>
                </a:solidFill>
                <a:latin typeface="Arial" panose="020B0604020202020204" pitchFamily="34" charset="0"/>
              </a:defRPr>
            </a:lvl1pPr>
          </a:lstStyle>
          <a:p>
            <a:pPr>
              <a:defRPr/>
            </a:pPr>
            <a:fld id="{CDA149D8-AB03-4B79-8E12-C52FC600CD45}"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3598037883"/>
      </p:ext>
    </p:extLst>
  </p:cSld>
  <p:clrMap bg1="lt1" tx1="dk1" bg2="lt2" tx2="dk2" accent1="accent1" accent2="accent2" accent3="accent3" accent4="accent4" accent5="accent5" accent6="accent6" hlink="hlink" folHlink="folHlink"/>
  <p:sldLayoutIdLst>
    <p:sldLayoutId id="2147483699"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124" algn="ctr" rtl="0" fontAlgn="base">
        <a:spcBef>
          <a:spcPct val="0"/>
        </a:spcBef>
        <a:spcAft>
          <a:spcPct val="0"/>
        </a:spcAft>
        <a:defRPr sz="3200">
          <a:solidFill>
            <a:schemeClr val="bg1"/>
          </a:solidFill>
          <a:latin typeface="Arial Rounded MT Bold" pitchFamily="34" charset="0"/>
          <a:cs typeface="Arial" charset="0"/>
        </a:defRPr>
      </a:lvl6pPr>
      <a:lvl7pPr marL="666260" algn="ctr" rtl="0" fontAlgn="base">
        <a:spcBef>
          <a:spcPct val="0"/>
        </a:spcBef>
        <a:spcAft>
          <a:spcPct val="0"/>
        </a:spcAft>
        <a:defRPr sz="3200">
          <a:solidFill>
            <a:schemeClr val="bg1"/>
          </a:solidFill>
          <a:latin typeface="Arial Rounded MT Bold" pitchFamily="34" charset="0"/>
          <a:cs typeface="Arial" charset="0"/>
        </a:defRPr>
      </a:lvl7pPr>
      <a:lvl8pPr marL="999411" algn="ctr" rtl="0" fontAlgn="base">
        <a:spcBef>
          <a:spcPct val="0"/>
        </a:spcBef>
        <a:spcAft>
          <a:spcPct val="0"/>
        </a:spcAft>
        <a:defRPr sz="3200">
          <a:solidFill>
            <a:schemeClr val="bg1"/>
          </a:solidFill>
          <a:latin typeface="Arial Rounded MT Bold" pitchFamily="34" charset="0"/>
          <a:cs typeface="Arial" charset="0"/>
        </a:defRPr>
      </a:lvl8pPr>
      <a:lvl9pPr marL="1332520"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9863" indent="-249863" algn="l" rtl="0" eaLnBrk="0" fontAlgn="base" hangingPunct="0">
        <a:spcBef>
          <a:spcPct val="20000"/>
        </a:spcBef>
        <a:spcAft>
          <a:spcPct val="0"/>
        </a:spcAft>
        <a:defRPr sz="3200">
          <a:solidFill>
            <a:schemeClr val="bg1"/>
          </a:solidFill>
          <a:latin typeface="+mn-lt"/>
          <a:ea typeface="+mn-ea"/>
          <a:cs typeface="+mn-cs"/>
        </a:defRPr>
      </a:lvl1pPr>
      <a:lvl2pPr marL="541348" indent="-208218" algn="l" rtl="0" eaLnBrk="0" fontAlgn="base" hangingPunct="0">
        <a:spcBef>
          <a:spcPct val="20000"/>
        </a:spcBef>
        <a:spcAft>
          <a:spcPct val="0"/>
        </a:spcAft>
        <a:buChar char="–"/>
        <a:defRPr sz="2000">
          <a:solidFill>
            <a:schemeClr val="tx1"/>
          </a:solidFill>
          <a:latin typeface="Arial" charset="0"/>
          <a:cs typeface="+mn-cs"/>
        </a:defRPr>
      </a:lvl2pPr>
      <a:lvl3pPr marL="832864" indent="-166555" algn="l" rtl="0" eaLnBrk="0" fontAlgn="base" hangingPunct="0">
        <a:spcBef>
          <a:spcPct val="20000"/>
        </a:spcBef>
        <a:spcAft>
          <a:spcPct val="0"/>
        </a:spcAft>
        <a:buChar char="•"/>
        <a:defRPr sz="1800">
          <a:solidFill>
            <a:schemeClr val="tx1"/>
          </a:solidFill>
          <a:latin typeface="Arial" charset="0"/>
          <a:cs typeface="+mn-cs"/>
        </a:defRPr>
      </a:lvl3pPr>
      <a:lvl4pPr marL="1165968" indent="-166555" algn="l" rtl="0" eaLnBrk="0" fontAlgn="base" hangingPunct="0">
        <a:spcBef>
          <a:spcPct val="20000"/>
        </a:spcBef>
        <a:spcAft>
          <a:spcPct val="0"/>
        </a:spcAft>
        <a:buChar char="–"/>
        <a:defRPr sz="1500">
          <a:solidFill>
            <a:schemeClr val="tx1"/>
          </a:solidFill>
          <a:latin typeface="Arial" charset="0"/>
          <a:cs typeface="+mn-cs"/>
        </a:defRPr>
      </a:lvl4pPr>
      <a:lvl5pPr marL="1499089" indent="-166555" algn="l" rtl="0" eaLnBrk="0" fontAlgn="base" hangingPunct="0">
        <a:spcBef>
          <a:spcPct val="20000"/>
        </a:spcBef>
        <a:spcAft>
          <a:spcPct val="0"/>
        </a:spcAft>
        <a:buChar char="»"/>
        <a:defRPr sz="1500">
          <a:solidFill>
            <a:schemeClr val="tx1"/>
          </a:solidFill>
          <a:latin typeface="Arial" charset="0"/>
          <a:cs typeface="+mn-cs"/>
        </a:defRPr>
      </a:lvl5pPr>
      <a:lvl6pPr marL="1832230" indent="-166555" algn="l" rtl="0" fontAlgn="base">
        <a:spcBef>
          <a:spcPct val="20000"/>
        </a:spcBef>
        <a:spcAft>
          <a:spcPct val="0"/>
        </a:spcAft>
        <a:buChar char="»"/>
        <a:defRPr sz="1500">
          <a:solidFill>
            <a:schemeClr val="tx1"/>
          </a:solidFill>
          <a:latin typeface="Arial" charset="0"/>
          <a:cs typeface="+mn-cs"/>
        </a:defRPr>
      </a:lvl6pPr>
      <a:lvl7pPr marL="2165363" indent="-166555" algn="l" rtl="0" fontAlgn="base">
        <a:spcBef>
          <a:spcPct val="20000"/>
        </a:spcBef>
        <a:spcAft>
          <a:spcPct val="0"/>
        </a:spcAft>
        <a:buChar char="»"/>
        <a:defRPr sz="1500">
          <a:solidFill>
            <a:schemeClr val="tx1"/>
          </a:solidFill>
          <a:latin typeface="Arial" charset="0"/>
          <a:cs typeface="+mn-cs"/>
        </a:defRPr>
      </a:lvl7pPr>
      <a:lvl8pPr marL="2498489" indent="-166555" algn="l" rtl="0" fontAlgn="base">
        <a:spcBef>
          <a:spcPct val="20000"/>
        </a:spcBef>
        <a:spcAft>
          <a:spcPct val="0"/>
        </a:spcAft>
        <a:buChar char="»"/>
        <a:defRPr sz="1500">
          <a:solidFill>
            <a:schemeClr val="tx1"/>
          </a:solidFill>
          <a:latin typeface="Arial" charset="0"/>
          <a:cs typeface="+mn-cs"/>
        </a:defRPr>
      </a:lvl8pPr>
      <a:lvl9pPr marL="2831625" indent="-166555"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6260" rtl="0" eaLnBrk="1" latinLnBrk="0" hangingPunct="1">
        <a:defRPr sz="1300" kern="1200">
          <a:solidFill>
            <a:schemeClr val="tx1"/>
          </a:solidFill>
          <a:latin typeface="+mn-lt"/>
          <a:ea typeface="+mn-ea"/>
          <a:cs typeface="+mn-cs"/>
        </a:defRPr>
      </a:lvl1pPr>
      <a:lvl2pPr marL="333124" algn="l" defTabSz="666260" rtl="0" eaLnBrk="1" latinLnBrk="0" hangingPunct="1">
        <a:defRPr sz="1300" kern="1200">
          <a:solidFill>
            <a:schemeClr val="tx1"/>
          </a:solidFill>
          <a:latin typeface="+mn-lt"/>
          <a:ea typeface="+mn-ea"/>
          <a:cs typeface="+mn-cs"/>
        </a:defRPr>
      </a:lvl2pPr>
      <a:lvl3pPr marL="666260" algn="l" defTabSz="666260" rtl="0" eaLnBrk="1" latinLnBrk="0" hangingPunct="1">
        <a:defRPr sz="1300" kern="1200">
          <a:solidFill>
            <a:schemeClr val="tx1"/>
          </a:solidFill>
          <a:latin typeface="+mn-lt"/>
          <a:ea typeface="+mn-ea"/>
          <a:cs typeface="+mn-cs"/>
        </a:defRPr>
      </a:lvl3pPr>
      <a:lvl4pPr marL="999411" algn="l" defTabSz="666260" rtl="0" eaLnBrk="1" latinLnBrk="0" hangingPunct="1">
        <a:defRPr sz="1300" kern="1200">
          <a:solidFill>
            <a:schemeClr val="tx1"/>
          </a:solidFill>
          <a:latin typeface="+mn-lt"/>
          <a:ea typeface="+mn-ea"/>
          <a:cs typeface="+mn-cs"/>
        </a:defRPr>
      </a:lvl4pPr>
      <a:lvl5pPr marL="1332520" algn="l" defTabSz="666260" rtl="0" eaLnBrk="1" latinLnBrk="0" hangingPunct="1">
        <a:defRPr sz="1300" kern="1200">
          <a:solidFill>
            <a:schemeClr val="tx1"/>
          </a:solidFill>
          <a:latin typeface="+mn-lt"/>
          <a:ea typeface="+mn-ea"/>
          <a:cs typeface="+mn-cs"/>
        </a:defRPr>
      </a:lvl5pPr>
      <a:lvl6pPr marL="1665657" algn="l" defTabSz="666260" rtl="0" eaLnBrk="1" latinLnBrk="0" hangingPunct="1">
        <a:defRPr sz="1300" kern="1200">
          <a:solidFill>
            <a:schemeClr val="tx1"/>
          </a:solidFill>
          <a:latin typeface="+mn-lt"/>
          <a:ea typeface="+mn-ea"/>
          <a:cs typeface="+mn-cs"/>
        </a:defRPr>
      </a:lvl6pPr>
      <a:lvl7pPr marL="1998788" algn="l" defTabSz="666260" rtl="0" eaLnBrk="1" latinLnBrk="0" hangingPunct="1">
        <a:defRPr sz="1300" kern="1200">
          <a:solidFill>
            <a:schemeClr val="tx1"/>
          </a:solidFill>
          <a:latin typeface="+mn-lt"/>
          <a:ea typeface="+mn-ea"/>
          <a:cs typeface="+mn-cs"/>
        </a:defRPr>
      </a:lvl7pPr>
      <a:lvl8pPr marL="2331916" algn="l" defTabSz="666260" rtl="0" eaLnBrk="1" latinLnBrk="0" hangingPunct="1">
        <a:defRPr sz="1300" kern="1200">
          <a:solidFill>
            <a:schemeClr val="tx1"/>
          </a:solidFill>
          <a:latin typeface="+mn-lt"/>
          <a:ea typeface="+mn-ea"/>
          <a:cs typeface="+mn-cs"/>
        </a:defRPr>
      </a:lvl8pPr>
      <a:lvl9pPr marL="2665054" algn="l" defTabSz="666260"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38944" y="205979"/>
            <a:ext cx="7900988" cy="8572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6638" tIns="33314" rIns="66638" bIns="33314"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nvPr>
        </p:nvSpPr>
        <p:spPr bwMode="auto">
          <a:xfrm>
            <a:off x="438944" y="1200151"/>
            <a:ext cx="7900988" cy="3394472"/>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66638" tIns="33314" rIns="66638" bIns="3331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6" name="Rectangle 4"/>
          <p:cNvSpPr>
            <a:spLocks noGrp="1" noChangeArrowheads="1"/>
          </p:cNvSpPr>
          <p:nvPr>
            <p:ph type="dt" sz="half" idx="2"/>
          </p:nvPr>
        </p:nvSpPr>
        <p:spPr bwMode="auto">
          <a:xfrm>
            <a:off x="438944"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38" tIns="33314" rIns="66638" bIns="33314" numCol="1" anchor="t" anchorCtr="0" compatLnSpc="1">
            <a:prstTxWarp prst="textNoShape">
              <a:avLst/>
            </a:prstTxWarp>
          </a:bodyPr>
          <a:lstStyle>
            <a:lvl1pPr eaLnBrk="1" hangingPunct="1">
              <a:defRPr sz="1000">
                <a:solidFill>
                  <a:srgbClr val="000000"/>
                </a:solidFill>
                <a:latin typeface="Arial" charset="0"/>
                <a:cs typeface="Arial" charset="0"/>
              </a:defRPr>
            </a:lvl1pPr>
          </a:lstStyle>
          <a:p>
            <a:pPr algn="l">
              <a:defRPr/>
            </a:pPr>
            <a:endParaRPr lang="en-US" altLang="en-US"/>
          </a:p>
        </p:txBody>
      </p:sp>
      <p:sp>
        <p:nvSpPr>
          <p:cNvPr id="3077" name="Rectangle 5"/>
          <p:cNvSpPr>
            <a:spLocks noGrp="1" noChangeArrowheads="1"/>
          </p:cNvSpPr>
          <p:nvPr>
            <p:ph type="ftr" sz="quarter" idx="3"/>
          </p:nvPr>
        </p:nvSpPr>
        <p:spPr bwMode="auto">
          <a:xfrm>
            <a:off x="2999450" y="4683919"/>
            <a:ext cx="2779977"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38" tIns="33314" rIns="66638" bIns="33314" numCol="1" anchor="t" anchorCtr="0" compatLnSpc="1">
            <a:prstTxWarp prst="textNoShape">
              <a:avLst/>
            </a:prstTxWarp>
          </a:bodyPr>
          <a:lstStyle>
            <a:lvl1pPr algn="ctr" eaLnBrk="1" hangingPunct="1">
              <a:defRPr sz="1000">
                <a:solidFill>
                  <a:srgbClr val="000000"/>
                </a:solidFill>
                <a:latin typeface="Arial" charset="0"/>
                <a:cs typeface="Arial" charset="0"/>
              </a:defRPr>
            </a:lvl1pPr>
          </a:lstStyle>
          <a:p>
            <a:pPr>
              <a:defRPr/>
            </a:pPr>
            <a:endParaRPr lang="en-US" altLang="en-US"/>
          </a:p>
        </p:txBody>
      </p:sp>
      <p:sp>
        <p:nvSpPr>
          <p:cNvPr id="3078" name="Rectangle 6"/>
          <p:cNvSpPr>
            <a:spLocks noGrp="1" noChangeArrowheads="1"/>
          </p:cNvSpPr>
          <p:nvPr>
            <p:ph type="sldNum" sz="quarter" idx="4"/>
          </p:nvPr>
        </p:nvSpPr>
        <p:spPr bwMode="auto">
          <a:xfrm>
            <a:off x="6291527" y="4683919"/>
            <a:ext cx="2048404"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6638" tIns="33314" rIns="66638" bIns="33314" numCol="1" anchor="t" anchorCtr="0" compatLnSpc="1">
            <a:prstTxWarp prst="textNoShape">
              <a:avLst/>
            </a:prstTxWarp>
          </a:bodyPr>
          <a:lstStyle>
            <a:lvl1pPr algn="r" eaLnBrk="1" hangingPunct="1">
              <a:defRPr sz="1000" smtClean="0">
                <a:solidFill>
                  <a:srgbClr val="000000"/>
                </a:solidFill>
                <a:latin typeface="Arial" panose="020B0604020202020204" pitchFamily="34" charset="0"/>
              </a:defRPr>
            </a:lvl1pPr>
          </a:lstStyle>
          <a:p>
            <a:pPr>
              <a:defRPr/>
            </a:pPr>
            <a:fld id="{CDA149D8-AB03-4B79-8E12-C52FC600CD45}" type="slidenum">
              <a:rPr lang="en-US" altLang="en-US">
                <a:cs typeface="Arial" pitchFamily="34" charset="0"/>
              </a:rPr>
              <a:pPr>
                <a:defRPr/>
              </a:pPr>
              <a:t>‹#›</a:t>
            </a:fld>
            <a:endParaRPr lang="en-US" altLang="en-US">
              <a:cs typeface="Arial" pitchFamily="34" charset="0"/>
            </a:endParaRPr>
          </a:p>
        </p:txBody>
      </p:sp>
    </p:spTree>
    <p:extLst>
      <p:ext uri="{BB962C8B-B14F-4D97-AF65-F5344CB8AC3E}">
        <p14:creationId xmlns:p14="http://schemas.microsoft.com/office/powerpoint/2010/main" val="3598037883"/>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0" fontAlgn="base" hangingPunct="0">
        <a:spcBef>
          <a:spcPct val="0"/>
        </a:spcBef>
        <a:spcAft>
          <a:spcPct val="0"/>
        </a:spcAft>
        <a:defRPr sz="3200">
          <a:solidFill>
            <a:schemeClr val="bg1"/>
          </a:solidFill>
          <a:latin typeface="+mj-lt"/>
          <a:ea typeface="+mj-ea"/>
          <a:cs typeface="+mj-cs"/>
        </a:defRPr>
      </a:lvl1pPr>
      <a:lvl2pPr algn="ctr" rtl="0" eaLnBrk="0" fontAlgn="base" hangingPunct="0">
        <a:spcBef>
          <a:spcPct val="0"/>
        </a:spcBef>
        <a:spcAft>
          <a:spcPct val="0"/>
        </a:spcAft>
        <a:defRPr sz="3200">
          <a:solidFill>
            <a:schemeClr val="bg1"/>
          </a:solidFill>
          <a:latin typeface="Arial Rounded MT Bold" pitchFamily="34" charset="0"/>
          <a:cs typeface="Arial" charset="0"/>
        </a:defRPr>
      </a:lvl2pPr>
      <a:lvl3pPr algn="ctr" rtl="0" eaLnBrk="0" fontAlgn="base" hangingPunct="0">
        <a:spcBef>
          <a:spcPct val="0"/>
        </a:spcBef>
        <a:spcAft>
          <a:spcPct val="0"/>
        </a:spcAft>
        <a:defRPr sz="3200">
          <a:solidFill>
            <a:schemeClr val="bg1"/>
          </a:solidFill>
          <a:latin typeface="Arial Rounded MT Bold" pitchFamily="34" charset="0"/>
          <a:cs typeface="Arial" charset="0"/>
        </a:defRPr>
      </a:lvl3pPr>
      <a:lvl4pPr algn="ctr" rtl="0" eaLnBrk="0" fontAlgn="base" hangingPunct="0">
        <a:spcBef>
          <a:spcPct val="0"/>
        </a:spcBef>
        <a:spcAft>
          <a:spcPct val="0"/>
        </a:spcAft>
        <a:defRPr sz="3200">
          <a:solidFill>
            <a:schemeClr val="bg1"/>
          </a:solidFill>
          <a:latin typeface="Arial Rounded MT Bold" pitchFamily="34" charset="0"/>
          <a:cs typeface="Arial" charset="0"/>
        </a:defRPr>
      </a:lvl4pPr>
      <a:lvl5pPr algn="ctr" rtl="0" eaLnBrk="0" fontAlgn="base" hangingPunct="0">
        <a:spcBef>
          <a:spcPct val="0"/>
        </a:spcBef>
        <a:spcAft>
          <a:spcPct val="0"/>
        </a:spcAft>
        <a:defRPr sz="3200">
          <a:solidFill>
            <a:schemeClr val="bg1"/>
          </a:solidFill>
          <a:latin typeface="Arial Rounded MT Bold" pitchFamily="34" charset="0"/>
          <a:cs typeface="Arial" charset="0"/>
        </a:defRPr>
      </a:lvl5pPr>
      <a:lvl6pPr marL="333155" algn="ctr" rtl="0" fontAlgn="base">
        <a:spcBef>
          <a:spcPct val="0"/>
        </a:spcBef>
        <a:spcAft>
          <a:spcPct val="0"/>
        </a:spcAft>
        <a:defRPr sz="3200">
          <a:solidFill>
            <a:schemeClr val="bg1"/>
          </a:solidFill>
          <a:latin typeface="Arial Rounded MT Bold" pitchFamily="34" charset="0"/>
          <a:cs typeface="Arial" charset="0"/>
        </a:defRPr>
      </a:lvl6pPr>
      <a:lvl7pPr marL="666322" algn="ctr" rtl="0" fontAlgn="base">
        <a:spcBef>
          <a:spcPct val="0"/>
        </a:spcBef>
        <a:spcAft>
          <a:spcPct val="0"/>
        </a:spcAft>
        <a:defRPr sz="3200">
          <a:solidFill>
            <a:schemeClr val="bg1"/>
          </a:solidFill>
          <a:latin typeface="Arial Rounded MT Bold" pitchFamily="34" charset="0"/>
          <a:cs typeface="Arial" charset="0"/>
        </a:defRPr>
      </a:lvl7pPr>
      <a:lvl8pPr marL="999503" algn="ctr" rtl="0" fontAlgn="base">
        <a:spcBef>
          <a:spcPct val="0"/>
        </a:spcBef>
        <a:spcAft>
          <a:spcPct val="0"/>
        </a:spcAft>
        <a:defRPr sz="3200">
          <a:solidFill>
            <a:schemeClr val="bg1"/>
          </a:solidFill>
          <a:latin typeface="Arial Rounded MT Bold" pitchFamily="34" charset="0"/>
          <a:cs typeface="Arial" charset="0"/>
        </a:defRPr>
      </a:lvl8pPr>
      <a:lvl9pPr marL="1332644" algn="ctr" rtl="0" fontAlgn="base">
        <a:spcBef>
          <a:spcPct val="0"/>
        </a:spcBef>
        <a:spcAft>
          <a:spcPct val="0"/>
        </a:spcAft>
        <a:defRPr sz="3200">
          <a:solidFill>
            <a:schemeClr val="bg1"/>
          </a:solidFill>
          <a:latin typeface="Arial Rounded MT Bold" pitchFamily="34" charset="0"/>
          <a:cs typeface="Arial" charset="0"/>
        </a:defRPr>
      </a:lvl9pPr>
    </p:titleStyle>
    <p:bodyStyle>
      <a:lvl1pPr marL="249885" indent="-249885" algn="l" rtl="0" eaLnBrk="0" fontAlgn="base" hangingPunct="0">
        <a:spcBef>
          <a:spcPct val="20000"/>
        </a:spcBef>
        <a:spcAft>
          <a:spcPct val="0"/>
        </a:spcAft>
        <a:defRPr sz="3200">
          <a:solidFill>
            <a:schemeClr val="bg1"/>
          </a:solidFill>
          <a:latin typeface="+mn-lt"/>
          <a:ea typeface="+mn-ea"/>
          <a:cs typeface="+mn-cs"/>
        </a:defRPr>
      </a:lvl1pPr>
      <a:lvl2pPr marL="541398" indent="-208237" algn="l" rtl="0" eaLnBrk="0" fontAlgn="base" hangingPunct="0">
        <a:spcBef>
          <a:spcPct val="20000"/>
        </a:spcBef>
        <a:spcAft>
          <a:spcPct val="0"/>
        </a:spcAft>
        <a:buChar char="–"/>
        <a:defRPr sz="2000">
          <a:solidFill>
            <a:schemeClr val="tx1"/>
          </a:solidFill>
          <a:latin typeface="Arial" charset="0"/>
          <a:cs typeface="+mn-cs"/>
        </a:defRPr>
      </a:lvl2pPr>
      <a:lvl3pPr marL="832940" indent="-166571" algn="l" rtl="0" eaLnBrk="0" fontAlgn="base" hangingPunct="0">
        <a:spcBef>
          <a:spcPct val="20000"/>
        </a:spcBef>
        <a:spcAft>
          <a:spcPct val="0"/>
        </a:spcAft>
        <a:buChar char="•"/>
        <a:defRPr sz="1800">
          <a:solidFill>
            <a:schemeClr val="tx1"/>
          </a:solidFill>
          <a:latin typeface="Arial" charset="0"/>
          <a:cs typeface="+mn-cs"/>
        </a:defRPr>
      </a:lvl3pPr>
      <a:lvl4pPr marL="1166076" indent="-166571" algn="l" rtl="0" eaLnBrk="0" fontAlgn="base" hangingPunct="0">
        <a:spcBef>
          <a:spcPct val="20000"/>
        </a:spcBef>
        <a:spcAft>
          <a:spcPct val="0"/>
        </a:spcAft>
        <a:buChar char="–"/>
        <a:defRPr sz="1500">
          <a:solidFill>
            <a:schemeClr val="tx1"/>
          </a:solidFill>
          <a:latin typeface="Arial" charset="0"/>
          <a:cs typeface="+mn-cs"/>
        </a:defRPr>
      </a:lvl4pPr>
      <a:lvl5pPr marL="1499228" indent="-166571" algn="l" rtl="0" eaLnBrk="0" fontAlgn="base" hangingPunct="0">
        <a:spcBef>
          <a:spcPct val="20000"/>
        </a:spcBef>
        <a:spcAft>
          <a:spcPct val="0"/>
        </a:spcAft>
        <a:buChar char="»"/>
        <a:defRPr sz="1500">
          <a:solidFill>
            <a:schemeClr val="tx1"/>
          </a:solidFill>
          <a:latin typeface="Arial" charset="0"/>
          <a:cs typeface="+mn-cs"/>
        </a:defRPr>
      </a:lvl5pPr>
      <a:lvl6pPr marL="1832400" indent="-166571" algn="l" rtl="0" fontAlgn="base">
        <a:spcBef>
          <a:spcPct val="20000"/>
        </a:spcBef>
        <a:spcAft>
          <a:spcPct val="0"/>
        </a:spcAft>
        <a:buChar char="»"/>
        <a:defRPr sz="1500">
          <a:solidFill>
            <a:schemeClr val="tx1"/>
          </a:solidFill>
          <a:latin typeface="Arial" charset="0"/>
          <a:cs typeface="+mn-cs"/>
        </a:defRPr>
      </a:lvl6pPr>
      <a:lvl7pPr marL="2165564" indent="-166571" algn="l" rtl="0" fontAlgn="base">
        <a:spcBef>
          <a:spcPct val="20000"/>
        </a:spcBef>
        <a:spcAft>
          <a:spcPct val="0"/>
        </a:spcAft>
        <a:buChar char="»"/>
        <a:defRPr sz="1500">
          <a:solidFill>
            <a:schemeClr val="tx1"/>
          </a:solidFill>
          <a:latin typeface="Arial" charset="0"/>
          <a:cs typeface="+mn-cs"/>
        </a:defRPr>
      </a:lvl7pPr>
      <a:lvl8pPr marL="2498721" indent="-166571" algn="l" rtl="0" fontAlgn="base">
        <a:spcBef>
          <a:spcPct val="20000"/>
        </a:spcBef>
        <a:spcAft>
          <a:spcPct val="0"/>
        </a:spcAft>
        <a:buChar char="»"/>
        <a:defRPr sz="1500">
          <a:solidFill>
            <a:schemeClr val="tx1"/>
          </a:solidFill>
          <a:latin typeface="Arial" charset="0"/>
          <a:cs typeface="+mn-cs"/>
        </a:defRPr>
      </a:lvl8pPr>
      <a:lvl9pPr marL="2831888" indent="-166571" algn="l" rtl="0" fontAlgn="base">
        <a:spcBef>
          <a:spcPct val="20000"/>
        </a:spcBef>
        <a:spcAft>
          <a:spcPct val="0"/>
        </a:spcAft>
        <a:buChar char="»"/>
        <a:defRPr sz="1500">
          <a:solidFill>
            <a:schemeClr val="tx1"/>
          </a:solidFill>
          <a:latin typeface="Arial" charset="0"/>
          <a:cs typeface="+mn-cs"/>
        </a:defRPr>
      </a:lvl9pPr>
    </p:bodyStyle>
    <p:otherStyle>
      <a:defPPr>
        <a:defRPr lang="en-US"/>
      </a:defPPr>
      <a:lvl1pPr marL="0" algn="l" defTabSz="666322" rtl="0" eaLnBrk="1" latinLnBrk="0" hangingPunct="1">
        <a:defRPr sz="1300" kern="1200">
          <a:solidFill>
            <a:schemeClr val="tx1"/>
          </a:solidFill>
          <a:latin typeface="+mn-lt"/>
          <a:ea typeface="+mn-ea"/>
          <a:cs typeface="+mn-cs"/>
        </a:defRPr>
      </a:lvl1pPr>
      <a:lvl2pPr marL="333155" algn="l" defTabSz="666322" rtl="0" eaLnBrk="1" latinLnBrk="0" hangingPunct="1">
        <a:defRPr sz="1300" kern="1200">
          <a:solidFill>
            <a:schemeClr val="tx1"/>
          </a:solidFill>
          <a:latin typeface="+mn-lt"/>
          <a:ea typeface="+mn-ea"/>
          <a:cs typeface="+mn-cs"/>
        </a:defRPr>
      </a:lvl2pPr>
      <a:lvl3pPr marL="666322" algn="l" defTabSz="666322" rtl="0" eaLnBrk="1" latinLnBrk="0" hangingPunct="1">
        <a:defRPr sz="1300" kern="1200">
          <a:solidFill>
            <a:schemeClr val="tx1"/>
          </a:solidFill>
          <a:latin typeface="+mn-lt"/>
          <a:ea typeface="+mn-ea"/>
          <a:cs typeface="+mn-cs"/>
        </a:defRPr>
      </a:lvl3pPr>
      <a:lvl4pPr marL="999503" algn="l" defTabSz="666322" rtl="0" eaLnBrk="1" latinLnBrk="0" hangingPunct="1">
        <a:defRPr sz="1300" kern="1200">
          <a:solidFill>
            <a:schemeClr val="tx1"/>
          </a:solidFill>
          <a:latin typeface="+mn-lt"/>
          <a:ea typeface="+mn-ea"/>
          <a:cs typeface="+mn-cs"/>
        </a:defRPr>
      </a:lvl4pPr>
      <a:lvl5pPr marL="1332644" algn="l" defTabSz="666322" rtl="0" eaLnBrk="1" latinLnBrk="0" hangingPunct="1">
        <a:defRPr sz="1300" kern="1200">
          <a:solidFill>
            <a:schemeClr val="tx1"/>
          </a:solidFill>
          <a:latin typeface="+mn-lt"/>
          <a:ea typeface="+mn-ea"/>
          <a:cs typeface="+mn-cs"/>
        </a:defRPr>
      </a:lvl5pPr>
      <a:lvl6pPr marL="1665811" algn="l" defTabSz="666322" rtl="0" eaLnBrk="1" latinLnBrk="0" hangingPunct="1">
        <a:defRPr sz="1300" kern="1200">
          <a:solidFill>
            <a:schemeClr val="tx1"/>
          </a:solidFill>
          <a:latin typeface="+mn-lt"/>
          <a:ea typeface="+mn-ea"/>
          <a:cs typeface="+mn-cs"/>
        </a:defRPr>
      </a:lvl6pPr>
      <a:lvl7pPr marL="1998973" algn="l" defTabSz="666322" rtl="0" eaLnBrk="1" latinLnBrk="0" hangingPunct="1">
        <a:defRPr sz="1300" kern="1200">
          <a:solidFill>
            <a:schemeClr val="tx1"/>
          </a:solidFill>
          <a:latin typeface="+mn-lt"/>
          <a:ea typeface="+mn-ea"/>
          <a:cs typeface="+mn-cs"/>
        </a:defRPr>
      </a:lvl7pPr>
      <a:lvl8pPr marL="2332132" algn="l" defTabSz="666322" rtl="0" eaLnBrk="1" latinLnBrk="0" hangingPunct="1">
        <a:defRPr sz="1300" kern="1200">
          <a:solidFill>
            <a:schemeClr val="tx1"/>
          </a:solidFill>
          <a:latin typeface="+mn-lt"/>
          <a:ea typeface="+mn-ea"/>
          <a:cs typeface="+mn-cs"/>
        </a:defRPr>
      </a:lvl8pPr>
      <a:lvl9pPr marL="2665301" algn="l" defTabSz="666322" rtl="0" eaLnBrk="1" latinLnBrk="0" hangingPunct="1">
        <a:defRPr sz="1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T885WA_PGJI"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To easily follow these notes, log on to our </a:t>
            </a:r>
            <a:r>
              <a:rPr lang="en-US" dirty="0" err="1"/>
              <a:t>Wifi</a:t>
            </a:r>
            <a:r>
              <a:rPr lang="en-US" dirty="0"/>
              <a:t> </a:t>
            </a:r>
          </a:p>
          <a:p>
            <a:r>
              <a:rPr lang="en-US" dirty="0" err="1"/>
              <a:t>Wifi</a:t>
            </a:r>
            <a:r>
              <a:rPr lang="en-US" dirty="0"/>
              <a:t>: </a:t>
            </a:r>
            <a:r>
              <a:rPr lang="en-US" dirty="0">
                <a:solidFill>
                  <a:srgbClr val="FFFF66"/>
                </a:solidFill>
              </a:rPr>
              <a:t>mycci01</a:t>
            </a:r>
            <a:r>
              <a:rPr lang="en-US" dirty="0"/>
              <a:t/>
            </a:r>
            <a:br>
              <a:rPr lang="en-US" dirty="0"/>
            </a:br>
            <a:r>
              <a:rPr lang="en-US" dirty="0"/>
              <a:t>p/w: </a:t>
            </a:r>
            <a:r>
              <a:rPr lang="en-US" dirty="0">
                <a:solidFill>
                  <a:srgbClr val="FFFF66"/>
                </a:solidFill>
              </a:rPr>
              <a:t>ancientquail060</a:t>
            </a:r>
          </a:p>
          <a:p>
            <a:r>
              <a:rPr lang="en-US" dirty="0"/>
              <a:t>Go to </a:t>
            </a:r>
            <a:r>
              <a:rPr lang="en-US" dirty="0">
                <a:solidFill>
                  <a:srgbClr val="FFFF66"/>
                </a:solidFill>
              </a:rPr>
              <a:t>OrHaOlam.com</a:t>
            </a:r>
          </a:p>
          <a:p>
            <a:r>
              <a:rPr lang="en-US" dirty="0"/>
              <a:t>Click on</a:t>
            </a:r>
            <a:r>
              <a:rPr lang="en-US" dirty="0">
                <a:solidFill>
                  <a:srgbClr val="FFFF66"/>
                </a:solidFill>
              </a:rPr>
              <a:t> downloads, messages, 2017</a:t>
            </a:r>
          </a:p>
        </p:txBody>
      </p:sp>
    </p:spTree>
    <p:extLst>
      <p:ext uri="{BB962C8B-B14F-4D97-AF65-F5344CB8AC3E}">
        <p14:creationId xmlns:p14="http://schemas.microsoft.com/office/powerpoint/2010/main" val="108423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Yermiyahu</a:t>
            </a:r>
            <a:r>
              <a:rPr lang="en-US" baseline="30000" dirty="0" smtClean="0"/>
              <a:t>/</a:t>
            </a:r>
            <a:r>
              <a:rPr lang="en-US" baseline="30000" dirty="0" err="1" smtClean="0"/>
              <a:t>Jer</a:t>
            </a:r>
            <a:r>
              <a:rPr lang="en-US" baseline="30000" dirty="0" smtClean="0"/>
              <a:t> 29.4-7</a:t>
            </a:r>
            <a:r>
              <a:rPr lang="en-US" b="1" dirty="0" smtClean="0"/>
              <a:t> </a:t>
            </a:r>
            <a:r>
              <a:rPr lang="en-US" b="1" baseline="30000" dirty="0"/>
              <a:t> </a:t>
            </a:r>
            <a:r>
              <a:rPr lang="en-US" dirty="0"/>
              <a:t>“Here is what </a:t>
            </a:r>
            <a:r>
              <a:rPr lang="en-US" cap="small" dirty="0"/>
              <a:t>Adonai</a:t>
            </a:r>
            <a:r>
              <a:rPr lang="en-US" dirty="0"/>
              <a:t>-</a:t>
            </a:r>
            <a:r>
              <a:rPr lang="en-US" dirty="0" err="1"/>
              <a:t>Tzva’ot</a:t>
            </a:r>
            <a:r>
              <a:rPr lang="en-US" dirty="0"/>
              <a:t>, the God of </a:t>
            </a:r>
            <a:r>
              <a:rPr lang="en-US" dirty="0" err="1"/>
              <a:t>Isra’el</a:t>
            </a:r>
            <a:r>
              <a:rPr lang="en-US" dirty="0"/>
              <a:t>, says to all those in exile, whom I have caused to be carried off captive from </a:t>
            </a:r>
            <a:r>
              <a:rPr lang="en-US" dirty="0" err="1"/>
              <a:t>Yerushalayim</a:t>
            </a:r>
            <a:r>
              <a:rPr lang="en-US" dirty="0"/>
              <a:t> to </a:t>
            </a:r>
            <a:r>
              <a:rPr lang="en-US" dirty="0" err="1"/>
              <a:t>Bavel</a:t>
            </a:r>
            <a:r>
              <a:rPr lang="en-US" dirty="0"/>
              <a:t>: </a:t>
            </a:r>
            <a:r>
              <a:rPr lang="en-US" dirty="0" smtClean="0"/>
              <a:t>‘</a:t>
            </a:r>
            <a:r>
              <a:rPr lang="en-US" dirty="0"/>
              <a:t>Build yourselves houses, and live in them. Plant gardens, and eat what they produce</a:t>
            </a:r>
            <a:r>
              <a:rPr lang="en-US" dirty="0" smtClean="0"/>
              <a:t>.</a:t>
            </a:r>
            <a:endParaRPr lang="en-US" dirty="0"/>
          </a:p>
        </p:txBody>
      </p:sp>
    </p:spTree>
    <p:extLst>
      <p:ext uri="{BB962C8B-B14F-4D97-AF65-F5344CB8AC3E}">
        <p14:creationId xmlns:p14="http://schemas.microsoft.com/office/powerpoint/2010/main" val="2370926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Yermiyahu</a:t>
            </a:r>
            <a:r>
              <a:rPr lang="en-US" baseline="30000" dirty="0" smtClean="0"/>
              <a:t>/</a:t>
            </a:r>
            <a:r>
              <a:rPr lang="en-US" baseline="30000" dirty="0" err="1" smtClean="0"/>
              <a:t>Jer</a:t>
            </a:r>
            <a:r>
              <a:rPr lang="en-US" baseline="30000" dirty="0" smtClean="0"/>
              <a:t> 29.4-7</a:t>
            </a:r>
            <a:r>
              <a:rPr lang="en-US" b="1" dirty="0" smtClean="0"/>
              <a:t> </a:t>
            </a:r>
            <a:r>
              <a:rPr lang="en-US" b="1" baseline="30000" dirty="0"/>
              <a:t> </a:t>
            </a:r>
            <a:r>
              <a:rPr lang="en-US" dirty="0"/>
              <a:t> Choose women to marry, and have sons and </a:t>
            </a:r>
            <a:r>
              <a:rPr lang="en-US" dirty="0" smtClean="0"/>
              <a:t>daughters…</a:t>
            </a:r>
            <a:r>
              <a:rPr lang="en-US" dirty="0" smtClean="0">
                <a:solidFill>
                  <a:srgbClr val="FFFF66"/>
                </a:solidFill>
              </a:rPr>
              <a:t>Seek </a:t>
            </a:r>
            <a:r>
              <a:rPr lang="en-US" dirty="0">
                <a:solidFill>
                  <a:srgbClr val="FFFF66"/>
                </a:solidFill>
              </a:rPr>
              <a:t>the welfare of the city </a:t>
            </a:r>
            <a:r>
              <a:rPr lang="en-US" dirty="0"/>
              <a:t>to which I have caused you to go in exile, and </a:t>
            </a:r>
            <a:r>
              <a:rPr lang="en-US" dirty="0">
                <a:solidFill>
                  <a:srgbClr val="FFFF66"/>
                </a:solidFill>
              </a:rPr>
              <a:t>pray to </a:t>
            </a:r>
            <a:r>
              <a:rPr lang="en-US" cap="small" dirty="0" err="1" smtClean="0">
                <a:solidFill>
                  <a:srgbClr val="FFFF66"/>
                </a:solidFill>
              </a:rPr>
              <a:t>Adoni</a:t>
            </a:r>
            <a:r>
              <a:rPr lang="en-US" dirty="0">
                <a:solidFill>
                  <a:srgbClr val="FFFF66"/>
                </a:solidFill>
              </a:rPr>
              <a:t> on its behalf; for your welfare is bound up in its welfare.’</a:t>
            </a:r>
          </a:p>
        </p:txBody>
      </p:sp>
    </p:spTree>
    <p:extLst>
      <p:ext uri="{BB962C8B-B14F-4D97-AF65-F5344CB8AC3E}">
        <p14:creationId xmlns:p14="http://schemas.microsoft.com/office/powerpoint/2010/main" val="29050507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baseline="30000" dirty="0" err="1" smtClean="0"/>
              <a:t>Kohelet</a:t>
            </a:r>
            <a:r>
              <a:rPr lang="en-US" baseline="30000" dirty="0" smtClean="0"/>
              <a:t>/Eccles 8.2-4</a:t>
            </a:r>
            <a:r>
              <a:rPr lang="en-US" dirty="0" smtClean="0"/>
              <a:t> </a:t>
            </a:r>
            <a:r>
              <a:rPr lang="en-US" dirty="0" smtClean="0">
                <a:solidFill>
                  <a:srgbClr val="FFFF66"/>
                </a:solidFill>
              </a:rPr>
              <a:t>Keep </a:t>
            </a:r>
            <a:r>
              <a:rPr lang="en-US" dirty="0">
                <a:solidFill>
                  <a:srgbClr val="FFFF66"/>
                </a:solidFill>
              </a:rPr>
              <a:t>the king’s </a:t>
            </a:r>
            <a:r>
              <a:rPr lang="en-US" dirty="0" smtClean="0">
                <a:solidFill>
                  <a:srgbClr val="FFFF66"/>
                </a:solidFill>
              </a:rPr>
              <a:t>command</a:t>
            </a:r>
            <a:r>
              <a:rPr lang="en-US" dirty="0" smtClean="0"/>
              <a:t> because </a:t>
            </a:r>
            <a:r>
              <a:rPr lang="en-US" dirty="0"/>
              <a:t>of the oath before </a:t>
            </a:r>
            <a:r>
              <a:rPr lang="en-US" dirty="0" smtClean="0"/>
              <a:t>God. Don’t </a:t>
            </a:r>
            <a:r>
              <a:rPr lang="en-US" dirty="0"/>
              <a:t>be quick to leave his </a:t>
            </a:r>
            <a:r>
              <a:rPr lang="en-US" dirty="0" smtClean="0"/>
              <a:t>presence, and </a:t>
            </a:r>
            <a:r>
              <a:rPr lang="en-US" dirty="0"/>
              <a:t>don’t persist in doing what is </a:t>
            </a:r>
            <a:r>
              <a:rPr lang="en-US" dirty="0" smtClean="0"/>
              <a:t>wrong, for </a:t>
            </a:r>
            <a:r>
              <a:rPr lang="en-US" dirty="0"/>
              <a:t>he does whatever he </a:t>
            </a:r>
            <a:r>
              <a:rPr lang="en-US" dirty="0" smtClean="0"/>
              <a:t>pleases. After </a:t>
            </a:r>
            <a:r>
              <a:rPr lang="en-US" dirty="0"/>
              <a:t>all, </a:t>
            </a:r>
            <a:r>
              <a:rPr lang="en-US" dirty="0">
                <a:solidFill>
                  <a:srgbClr val="FFFF66"/>
                </a:solidFill>
              </a:rPr>
              <a:t>his word is </a:t>
            </a:r>
            <a:r>
              <a:rPr lang="en-US" dirty="0" smtClean="0">
                <a:solidFill>
                  <a:srgbClr val="FFFF66"/>
                </a:solidFill>
              </a:rPr>
              <a:t>final; </a:t>
            </a:r>
            <a:r>
              <a:rPr lang="en-US" dirty="0" smtClean="0"/>
              <a:t>who </a:t>
            </a:r>
            <a:r>
              <a:rPr lang="en-US" dirty="0"/>
              <a:t>can challenge him, “Why are you doing that?”</a:t>
            </a:r>
          </a:p>
        </p:txBody>
      </p:sp>
    </p:spTree>
    <p:extLst>
      <p:ext uri="{BB962C8B-B14F-4D97-AF65-F5344CB8AC3E}">
        <p14:creationId xmlns:p14="http://schemas.microsoft.com/office/powerpoint/2010/main" val="415449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Jews were defined as a threat BECAUSE they kept Torah.</a:t>
            </a:r>
          </a:p>
          <a:p>
            <a:pPr algn="l"/>
            <a:r>
              <a:rPr lang="en-US" dirty="0" smtClean="0"/>
              <a:t>Reversal.  They were a blessing because they did so.</a:t>
            </a:r>
            <a:endParaRPr lang="en-US" dirty="0"/>
          </a:p>
        </p:txBody>
      </p:sp>
    </p:spTree>
    <p:extLst>
      <p:ext uri="{BB962C8B-B14F-4D97-AF65-F5344CB8AC3E}">
        <p14:creationId xmlns:p14="http://schemas.microsoft.com/office/powerpoint/2010/main" val="9979265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Yeshayahu</a:t>
            </a:r>
            <a:r>
              <a:rPr lang="en-US" baseline="30000" dirty="0" smtClean="0"/>
              <a:t>/Is 5.20-21</a:t>
            </a:r>
            <a:r>
              <a:rPr lang="en-US" dirty="0" smtClean="0"/>
              <a:t> </a:t>
            </a:r>
            <a:r>
              <a:rPr lang="en-US" i="1" dirty="0" err="1"/>
              <a:t>Oy</a:t>
            </a:r>
            <a:r>
              <a:rPr lang="en-US" dirty="0"/>
              <a:t> to those who call </a:t>
            </a:r>
            <a:r>
              <a:rPr lang="en-US" dirty="0">
                <a:solidFill>
                  <a:srgbClr val="FFFF66"/>
                </a:solidFill>
              </a:rPr>
              <a:t>evil </a:t>
            </a:r>
            <a:r>
              <a:rPr lang="en-US" dirty="0" smtClean="0">
                <a:solidFill>
                  <a:srgbClr val="FFFF66"/>
                </a:solidFill>
              </a:rPr>
              <a:t>good and </a:t>
            </a:r>
            <a:r>
              <a:rPr lang="en-US" dirty="0">
                <a:solidFill>
                  <a:srgbClr val="FFFF66"/>
                </a:solidFill>
              </a:rPr>
              <a:t>good </a:t>
            </a:r>
            <a:r>
              <a:rPr lang="en-US" dirty="0" smtClean="0">
                <a:solidFill>
                  <a:srgbClr val="FFFF66"/>
                </a:solidFill>
              </a:rPr>
              <a:t>evil</a:t>
            </a:r>
            <a:r>
              <a:rPr lang="en-US" dirty="0" smtClean="0"/>
              <a:t>, who present </a:t>
            </a:r>
            <a:r>
              <a:rPr lang="en-US" dirty="0">
                <a:solidFill>
                  <a:srgbClr val="FFFF66"/>
                </a:solidFill>
              </a:rPr>
              <a:t>darkness as </a:t>
            </a:r>
            <a:r>
              <a:rPr lang="en-US" dirty="0" smtClean="0">
                <a:solidFill>
                  <a:srgbClr val="FFFF66"/>
                </a:solidFill>
              </a:rPr>
              <a:t>light and </a:t>
            </a:r>
            <a:r>
              <a:rPr lang="en-US" dirty="0">
                <a:solidFill>
                  <a:srgbClr val="FFFF66"/>
                </a:solidFill>
              </a:rPr>
              <a:t>light as </a:t>
            </a:r>
            <a:r>
              <a:rPr lang="en-US" dirty="0" smtClean="0">
                <a:solidFill>
                  <a:srgbClr val="FFFF66"/>
                </a:solidFill>
              </a:rPr>
              <a:t>darkness</a:t>
            </a:r>
            <a:r>
              <a:rPr lang="en-US" dirty="0" smtClean="0"/>
              <a:t>, who </a:t>
            </a:r>
            <a:r>
              <a:rPr lang="en-US" dirty="0"/>
              <a:t>present bitter as </a:t>
            </a:r>
            <a:r>
              <a:rPr lang="en-US" dirty="0" smtClean="0"/>
              <a:t>sweet, and </a:t>
            </a:r>
            <a:r>
              <a:rPr lang="en-US" dirty="0"/>
              <a:t>sweet as </a:t>
            </a:r>
            <a:r>
              <a:rPr lang="en-US" dirty="0" smtClean="0"/>
              <a:t>bitter! </a:t>
            </a:r>
            <a:r>
              <a:rPr lang="en-US" i="1" dirty="0" err="1" smtClean="0"/>
              <a:t>Oy</a:t>
            </a:r>
            <a:r>
              <a:rPr lang="en-US" dirty="0"/>
              <a:t> to those who are wise in their own </a:t>
            </a:r>
            <a:r>
              <a:rPr lang="en-US" dirty="0" smtClean="0"/>
              <a:t>eyes, and </a:t>
            </a:r>
            <a:r>
              <a:rPr lang="en-US" dirty="0"/>
              <a:t>clever in their own sight!</a:t>
            </a:r>
          </a:p>
        </p:txBody>
      </p:sp>
    </p:spTree>
    <p:extLst>
      <p:ext uri="{BB962C8B-B14F-4D97-AF65-F5344CB8AC3E}">
        <p14:creationId xmlns:p14="http://schemas.microsoft.com/office/powerpoint/2010/main" val="2148205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smtClean="0"/>
              <a:t>Benefits of following </a:t>
            </a:r>
            <a:r>
              <a:rPr lang="en-US" u="sng" dirty="0" err="1" smtClean="0"/>
              <a:t>Tanakh</a:t>
            </a:r>
            <a:endParaRPr lang="en-US" u="sng" dirty="0" smtClean="0"/>
          </a:p>
          <a:p>
            <a:pPr marL="176213" indent="-176213" algn="l">
              <a:buFont typeface="Arial" panose="020B0604020202020204" pitchFamily="34" charset="0"/>
              <a:buChar char="•"/>
            </a:pPr>
            <a:r>
              <a:rPr lang="en-US" dirty="0" smtClean="0">
                <a:solidFill>
                  <a:srgbClr val="FFFF66"/>
                </a:solidFill>
              </a:rPr>
              <a:t>Literacy</a:t>
            </a:r>
            <a:r>
              <a:rPr lang="en-US" dirty="0" smtClean="0"/>
              <a:t>  </a:t>
            </a:r>
            <a:r>
              <a:rPr lang="en-US" baseline="30000" dirty="0" smtClean="0"/>
              <a:t>Ro 3.1-2 </a:t>
            </a:r>
            <a:r>
              <a:rPr lang="en-US" dirty="0" smtClean="0"/>
              <a:t>Then </a:t>
            </a:r>
            <a:r>
              <a:rPr lang="en-US" dirty="0"/>
              <a:t>what is the advantage of being Jewish? Or what is the benefit of circumcision? </a:t>
            </a:r>
            <a:r>
              <a:rPr lang="en-US" b="1" baseline="30000" dirty="0"/>
              <a:t> </a:t>
            </a:r>
            <a:r>
              <a:rPr lang="en-US" dirty="0"/>
              <a:t>Much in every way. First of all, they were entrusted with </a:t>
            </a:r>
            <a:r>
              <a:rPr lang="en-US" dirty="0" smtClean="0"/>
              <a:t>very words of </a:t>
            </a:r>
            <a:r>
              <a:rPr lang="en-US" dirty="0"/>
              <a:t>God.</a:t>
            </a:r>
            <a:endParaRPr lang="en-US" dirty="0"/>
          </a:p>
        </p:txBody>
      </p:sp>
    </p:spTree>
    <p:extLst>
      <p:ext uri="{BB962C8B-B14F-4D97-AF65-F5344CB8AC3E}">
        <p14:creationId xmlns:p14="http://schemas.microsoft.com/office/powerpoint/2010/main" val="762388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u="sng" dirty="0" smtClean="0"/>
              <a:t>Benefits of following </a:t>
            </a:r>
            <a:r>
              <a:rPr lang="en-US" u="sng" dirty="0" err="1" smtClean="0"/>
              <a:t>Tanakh</a:t>
            </a:r>
            <a:endParaRPr lang="en-US" u="sng" dirty="0" smtClean="0"/>
          </a:p>
          <a:p>
            <a:pPr marL="176213" indent="-176213" algn="l">
              <a:buFont typeface="Arial" panose="020B0604020202020204" pitchFamily="34" charset="0"/>
              <a:buChar char="•"/>
            </a:pPr>
            <a:r>
              <a:rPr lang="en-US" dirty="0" smtClean="0">
                <a:solidFill>
                  <a:srgbClr val="FFFF66"/>
                </a:solidFill>
              </a:rPr>
              <a:t>Compassion</a:t>
            </a:r>
            <a:r>
              <a:rPr lang="en-US" dirty="0" smtClean="0"/>
              <a:t> [hospitals, educ.]</a:t>
            </a:r>
          </a:p>
          <a:p>
            <a:pPr marL="176213" indent="-176213" algn="l">
              <a:buFont typeface="Arial" panose="020B0604020202020204" pitchFamily="34" charset="0"/>
              <a:buChar char="•"/>
            </a:pPr>
            <a:r>
              <a:rPr lang="en-US" dirty="0" smtClean="0">
                <a:solidFill>
                  <a:srgbClr val="FFFF66"/>
                </a:solidFill>
              </a:rPr>
              <a:t>Hope &gt;&gt; visible distress </a:t>
            </a:r>
            <a:r>
              <a:rPr lang="en-US" dirty="0" smtClean="0"/>
              <a:t>“For </a:t>
            </a:r>
            <a:r>
              <a:rPr lang="en-US" dirty="0"/>
              <a:t>everything written in the past was written to teach us, so that with the encouragement of </a:t>
            </a:r>
            <a:r>
              <a:rPr lang="en-US" dirty="0" smtClean="0"/>
              <a:t>the </a:t>
            </a:r>
            <a:r>
              <a:rPr lang="en-US" i="1" dirty="0" err="1" smtClean="0"/>
              <a:t>Tanakh</a:t>
            </a:r>
            <a:r>
              <a:rPr lang="en-US" dirty="0" smtClean="0"/>
              <a:t> we </a:t>
            </a:r>
            <a:r>
              <a:rPr lang="en-US" dirty="0"/>
              <a:t>might patiently hold on to our hope</a:t>
            </a:r>
            <a:r>
              <a:rPr lang="en-US" dirty="0" smtClean="0"/>
              <a:t>.” </a:t>
            </a:r>
            <a:r>
              <a:rPr lang="en-US" baseline="30000" dirty="0" smtClean="0"/>
              <a:t>Ro 15.4</a:t>
            </a:r>
            <a:endParaRPr lang="en-US" baseline="30000" dirty="0"/>
          </a:p>
        </p:txBody>
      </p:sp>
    </p:spTree>
    <p:extLst>
      <p:ext uri="{BB962C8B-B14F-4D97-AF65-F5344CB8AC3E}">
        <p14:creationId xmlns:p14="http://schemas.microsoft.com/office/powerpoint/2010/main" val="32221809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In an 1808 </a:t>
            </a:r>
            <a:r>
              <a:rPr lang="en-US" dirty="0" smtClean="0"/>
              <a:t>letter, President John Adams </a:t>
            </a:r>
            <a:r>
              <a:rPr lang="en-US" dirty="0"/>
              <a:t>expressed his respect for ancient Jewry. Adams wrote of Voltaire, "How is it possible [that he] should represent the Hebrews in such a contemptible light? They are the most glorious nation that ever inhabited this Earth. </a:t>
            </a:r>
            <a:endParaRPr lang="en-US" dirty="0"/>
          </a:p>
        </p:txBody>
      </p:sp>
    </p:spTree>
    <p:extLst>
      <p:ext uri="{BB962C8B-B14F-4D97-AF65-F5344CB8AC3E}">
        <p14:creationId xmlns:p14="http://schemas.microsoft.com/office/powerpoint/2010/main" val="16916457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a:t>
            </a:r>
            <a:r>
              <a:rPr lang="en-US" dirty="0"/>
              <a:t>Romans and their Empire were but a Bauble in comparison of the Jews. They have given religion to three quarters of the Globe and have influenced the affairs of Mankind more, and more happily, than any other Nation ancient or modern."</a:t>
            </a:r>
            <a:endParaRPr lang="en-US" dirty="0"/>
          </a:p>
        </p:txBody>
      </p:sp>
    </p:spTree>
    <p:extLst>
      <p:ext uri="{BB962C8B-B14F-4D97-AF65-F5344CB8AC3E}">
        <p14:creationId xmlns:p14="http://schemas.microsoft.com/office/powerpoint/2010/main" val="3611930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Jews were defined as a threat BECAUSE they kept Torah.</a:t>
            </a:r>
          </a:p>
          <a:p>
            <a:pPr algn="l"/>
            <a:r>
              <a:rPr lang="en-US" dirty="0" smtClean="0"/>
              <a:t>Reversal.  They were a blessing because they did so.</a:t>
            </a:r>
            <a:endParaRPr lang="en-US" dirty="0"/>
          </a:p>
        </p:txBody>
      </p:sp>
    </p:spTree>
    <p:extLst>
      <p:ext uri="{BB962C8B-B14F-4D97-AF65-F5344CB8AC3E}">
        <p14:creationId xmlns:p14="http://schemas.microsoft.com/office/powerpoint/2010/main" val="2388862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0899"/>
          <a:stretch/>
        </p:blipFill>
        <p:spPr bwMode="auto">
          <a:xfrm>
            <a:off x="325438" y="0"/>
            <a:ext cx="812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8225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2 Cor.11.4-15</a:t>
            </a:r>
            <a:r>
              <a:rPr lang="en-US" dirty="0"/>
              <a:t> </a:t>
            </a:r>
            <a:r>
              <a:rPr lang="en-US" dirty="0" smtClean="0">
                <a:solidFill>
                  <a:srgbClr val="FFFF66"/>
                </a:solidFill>
              </a:rPr>
              <a:t>Satan </a:t>
            </a:r>
            <a:r>
              <a:rPr lang="en-US" dirty="0">
                <a:solidFill>
                  <a:srgbClr val="FFFF66"/>
                </a:solidFill>
              </a:rPr>
              <a:t>masquerades as an angel of </a:t>
            </a:r>
            <a:r>
              <a:rPr lang="en-US" dirty="0" smtClean="0">
                <a:solidFill>
                  <a:srgbClr val="FFFF66"/>
                </a:solidFill>
              </a:rPr>
              <a:t>light. </a:t>
            </a:r>
            <a:r>
              <a:rPr lang="en-US" dirty="0" smtClean="0"/>
              <a:t>It </a:t>
            </a:r>
            <a:r>
              <a:rPr lang="en-US" dirty="0"/>
              <a:t>is no great thing therefore if his servants also masquerade as servants of righteousness. Their end will be according to their deeds.</a:t>
            </a:r>
          </a:p>
        </p:txBody>
      </p:sp>
    </p:spTree>
    <p:extLst>
      <p:ext uri="{BB962C8B-B14F-4D97-AF65-F5344CB8AC3E}">
        <p14:creationId xmlns:p14="http://schemas.microsoft.com/office/powerpoint/2010/main" val="13558043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u="sng" dirty="0" smtClean="0"/>
              <a:t>We have a world of moral terminology </a:t>
            </a:r>
            <a:r>
              <a:rPr lang="en-US" u="sng" dirty="0" smtClean="0">
                <a:solidFill>
                  <a:srgbClr val="FFFF66"/>
                </a:solidFill>
              </a:rPr>
              <a:t>reversals</a:t>
            </a:r>
            <a:r>
              <a:rPr lang="en-US" u="sng" dirty="0" smtClean="0"/>
              <a:t>.</a:t>
            </a:r>
          </a:p>
          <a:p>
            <a:pPr algn="l"/>
            <a:r>
              <a:rPr lang="en-US" dirty="0" smtClean="0"/>
              <a:t>Frequent media wording:</a:t>
            </a:r>
          </a:p>
          <a:p>
            <a:pPr algn="l"/>
            <a:r>
              <a:rPr lang="en-US" dirty="0" smtClean="0"/>
              <a:t>Pro-choice or anti-abortion</a:t>
            </a:r>
          </a:p>
          <a:p>
            <a:pPr algn="l"/>
            <a:endParaRPr lang="en-US" sz="2000" dirty="0" smtClean="0"/>
          </a:p>
          <a:p>
            <a:pPr algn="l"/>
            <a:r>
              <a:rPr lang="en-US" dirty="0" smtClean="0"/>
              <a:t>Really:</a:t>
            </a:r>
            <a:endParaRPr lang="en-US" dirty="0" smtClean="0"/>
          </a:p>
          <a:p>
            <a:pPr algn="l"/>
            <a:endParaRPr lang="en-US" sz="1800" dirty="0"/>
          </a:p>
          <a:p>
            <a:pPr algn="l"/>
            <a:r>
              <a:rPr lang="en-US" dirty="0" smtClean="0"/>
              <a:t>Pro-life  </a:t>
            </a:r>
            <a:r>
              <a:rPr lang="en-US" dirty="0" smtClean="0"/>
              <a:t>or pro-abortion</a:t>
            </a:r>
          </a:p>
        </p:txBody>
      </p:sp>
    </p:spTree>
    <p:extLst>
      <p:ext uri="{BB962C8B-B14F-4D97-AF65-F5344CB8AC3E}">
        <p14:creationId xmlns:p14="http://schemas.microsoft.com/office/powerpoint/2010/main" val="3089767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1037" y="19959"/>
            <a:ext cx="4133849" cy="50866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531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3425" y="1"/>
            <a:ext cx="51435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1778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24" t="23901" r="19270" b="13784"/>
          <a:stretch/>
        </p:blipFill>
        <p:spPr bwMode="auto">
          <a:xfrm>
            <a:off x="1112837" y="0"/>
            <a:ext cx="6019800" cy="5129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1122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Frequent </a:t>
            </a:r>
            <a:r>
              <a:rPr lang="en-US" dirty="0" smtClean="0"/>
              <a:t>media wording:</a:t>
            </a:r>
          </a:p>
          <a:p>
            <a:pPr marL="228600" indent="-228600" algn="l">
              <a:buFont typeface="Arial" panose="020B0604020202020204" pitchFamily="34" charset="0"/>
              <a:buChar char="•"/>
            </a:pPr>
            <a:endParaRPr lang="en-US" dirty="0" smtClean="0"/>
          </a:p>
          <a:p>
            <a:pPr marL="228600" indent="-228600" algn="l">
              <a:buFont typeface="Arial" panose="020B0604020202020204" pitchFamily="34" charset="0"/>
              <a:buChar char="•"/>
            </a:pPr>
            <a:r>
              <a:rPr lang="en-US" dirty="0" smtClean="0"/>
              <a:t>Pro-choice </a:t>
            </a:r>
            <a:r>
              <a:rPr lang="en-US" dirty="0" smtClean="0"/>
              <a:t>or anti-abortion</a:t>
            </a:r>
          </a:p>
          <a:p>
            <a:pPr algn="l"/>
            <a:endParaRPr lang="en-US" dirty="0" smtClean="0"/>
          </a:p>
          <a:p>
            <a:pPr algn="l"/>
            <a:r>
              <a:rPr lang="en-US" dirty="0" smtClean="0"/>
              <a:t>Really:</a:t>
            </a:r>
            <a:endParaRPr lang="en-US" dirty="0" smtClean="0"/>
          </a:p>
          <a:p>
            <a:pPr marL="228600" indent="-228600" algn="l">
              <a:buFont typeface="Arial" panose="020B0604020202020204" pitchFamily="34" charset="0"/>
              <a:buChar char="•"/>
              <a:tabLst>
                <a:tab pos="176213" algn="l"/>
              </a:tabLst>
            </a:pPr>
            <a:endParaRPr lang="en-US" dirty="0" smtClean="0"/>
          </a:p>
          <a:p>
            <a:pPr marL="228600" indent="-228600" algn="l">
              <a:buFont typeface="Arial" panose="020B0604020202020204" pitchFamily="34" charset="0"/>
              <a:buChar char="•"/>
              <a:tabLst>
                <a:tab pos="176213" algn="l"/>
              </a:tabLst>
            </a:pPr>
            <a:r>
              <a:rPr lang="en-US" dirty="0" smtClean="0"/>
              <a:t>Pro-life  </a:t>
            </a:r>
            <a:r>
              <a:rPr lang="en-US" dirty="0" smtClean="0"/>
              <a:t>or pro-abortion</a:t>
            </a:r>
          </a:p>
        </p:txBody>
      </p:sp>
    </p:spTree>
    <p:extLst>
      <p:ext uri="{BB962C8B-B14F-4D97-AF65-F5344CB8AC3E}">
        <p14:creationId xmlns:p14="http://schemas.microsoft.com/office/powerpoint/2010/main" val="29373709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Jews were defined as a threat BECAUSE they kept Torah.</a:t>
            </a:r>
          </a:p>
          <a:p>
            <a:pPr algn="l"/>
            <a:r>
              <a:rPr lang="en-US" dirty="0" smtClean="0"/>
              <a:t>Reversal.  They were a blessing because they did so.</a:t>
            </a:r>
            <a:endParaRPr lang="en-US" dirty="0"/>
          </a:p>
        </p:txBody>
      </p:sp>
    </p:spTree>
    <p:extLst>
      <p:ext uri="{BB962C8B-B14F-4D97-AF65-F5344CB8AC3E}">
        <p14:creationId xmlns:p14="http://schemas.microsoft.com/office/powerpoint/2010/main" val="23888620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Frequent m</a:t>
            </a:r>
            <a:r>
              <a:rPr lang="en-US" dirty="0" smtClean="0"/>
              <a:t>edia wording:</a:t>
            </a:r>
          </a:p>
          <a:p>
            <a:pPr algn="l"/>
            <a:r>
              <a:rPr lang="en-US" dirty="0" smtClean="0"/>
              <a:t>Immigration ban from </a:t>
            </a:r>
            <a:r>
              <a:rPr lang="en-US" dirty="0" smtClean="0">
                <a:solidFill>
                  <a:srgbClr val="FFFF66"/>
                </a:solidFill>
              </a:rPr>
              <a:t>Muslim majority </a:t>
            </a:r>
            <a:r>
              <a:rPr lang="en-US" dirty="0" smtClean="0">
                <a:solidFill>
                  <a:srgbClr val="FFFF66"/>
                </a:solidFill>
              </a:rPr>
              <a:t>countries.</a:t>
            </a:r>
            <a:endParaRPr lang="en-US" dirty="0" smtClean="0">
              <a:solidFill>
                <a:srgbClr val="FFFF66"/>
              </a:solidFill>
            </a:endParaRPr>
          </a:p>
          <a:p>
            <a:pPr algn="l"/>
            <a:endParaRPr lang="en-US" dirty="0"/>
          </a:p>
          <a:p>
            <a:pPr algn="l"/>
            <a:r>
              <a:rPr lang="en-US" dirty="0" smtClean="0"/>
              <a:t>Really:</a:t>
            </a:r>
            <a:endParaRPr lang="en-US" dirty="0" smtClean="0"/>
          </a:p>
          <a:p>
            <a:pPr algn="l"/>
            <a:r>
              <a:rPr lang="en-US" dirty="0" smtClean="0"/>
              <a:t>Immigration ban from </a:t>
            </a:r>
            <a:r>
              <a:rPr lang="en-US" dirty="0" smtClean="0"/>
              <a:t>failed or hostile </a:t>
            </a:r>
            <a:r>
              <a:rPr lang="en-US" dirty="0" smtClean="0"/>
              <a:t>states, vetting impossible</a:t>
            </a:r>
            <a:endParaRPr lang="en-US" dirty="0"/>
          </a:p>
        </p:txBody>
      </p:sp>
    </p:spTree>
    <p:extLst>
      <p:ext uri="{BB962C8B-B14F-4D97-AF65-F5344CB8AC3E}">
        <p14:creationId xmlns:p14="http://schemas.microsoft.com/office/powerpoint/2010/main" val="270245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29" t="19921" r="1462" b="13846"/>
          <a:stretch/>
        </p:blipFill>
        <p:spPr bwMode="auto">
          <a:xfrm>
            <a:off x="350837" y="676002"/>
            <a:ext cx="8229600" cy="44674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27037" y="2266950"/>
            <a:ext cx="1295400" cy="1524000"/>
          </a:xfrm>
          <a:prstGeom prst="rect">
            <a:avLst/>
          </a:prstGeom>
          <a:noFill/>
          <a:ln w="38100" cap="flat" cmpd="sng" algn="ctr">
            <a:solidFill>
              <a:srgbClr val="FFC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000" b="0" i="0" u="none" strike="noStrike" cap="none" normalizeH="0" baseline="0" smtClean="0">
              <a:ln>
                <a:noFill/>
              </a:ln>
              <a:solidFill>
                <a:schemeClr val="bg1"/>
              </a:solidFill>
              <a:effectLst/>
              <a:latin typeface="Arial Rounded MT Bold" pitchFamily="34" charset="0"/>
              <a:cs typeface="Arial" charset="0"/>
            </a:endParaRPr>
          </a:p>
        </p:txBody>
      </p:sp>
    </p:spTree>
    <p:extLst>
      <p:ext uri="{BB962C8B-B14F-4D97-AF65-F5344CB8AC3E}">
        <p14:creationId xmlns:p14="http://schemas.microsoft.com/office/powerpoint/2010/main" val="2352920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421" t="17849" r="20865" b="30263"/>
          <a:stretch/>
        </p:blipFill>
        <p:spPr bwMode="auto">
          <a:xfrm>
            <a:off x="270228" y="0"/>
            <a:ext cx="7894953"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255837" y="590550"/>
            <a:ext cx="2739917" cy="707886"/>
          </a:xfrm>
          <a:prstGeom prst="rect">
            <a:avLst/>
          </a:prstGeom>
          <a:noFill/>
          <a:ln w="38100">
            <a:solidFill>
              <a:srgbClr val="FFC000"/>
            </a:solidFill>
          </a:ln>
        </p:spPr>
        <p:txBody>
          <a:bodyPr wrap="none" rtlCol="0">
            <a:spAutoFit/>
          </a:bodyPr>
          <a:lstStyle/>
          <a:p>
            <a:pPr algn="l"/>
            <a:r>
              <a:rPr lang="en-US" dirty="0" smtClean="0">
                <a:solidFill>
                  <a:schemeClr val="tx1"/>
                </a:solidFill>
              </a:rPr>
              <a:t>29 nations</a:t>
            </a:r>
            <a:endParaRPr lang="en-US" dirty="0">
              <a:solidFill>
                <a:schemeClr val="tx1"/>
              </a:solidFill>
            </a:endParaRPr>
          </a:p>
        </p:txBody>
      </p:sp>
    </p:spTree>
    <p:extLst>
      <p:ext uri="{BB962C8B-B14F-4D97-AF65-F5344CB8AC3E}">
        <p14:creationId xmlns:p14="http://schemas.microsoft.com/office/powerpoint/2010/main" val="1278829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8269" y="1389863"/>
            <a:ext cx="4724353" cy="37794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13009" y="211"/>
            <a:ext cx="5734216" cy="1320341"/>
          </a:xfrm>
          <a:prstGeom prst="rect">
            <a:avLst/>
          </a:prstGeom>
          <a:noFill/>
          <a:ln w="38100">
            <a:solidFill>
              <a:srgbClr val="FFC000"/>
            </a:solidFill>
          </a:ln>
        </p:spPr>
        <p:txBody>
          <a:bodyPr wrap="none" lIns="88369" tIns="44186" rIns="88369" bIns="44186" rtlCol="0">
            <a:spAutoFit/>
          </a:bodyPr>
          <a:lstStyle/>
          <a:p>
            <a:pPr algn="l"/>
            <a:r>
              <a:rPr lang="en-US" dirty="0"/>
              <a:t>Downloads\messages\</a:t>
            </a:r>
          </a:p>
          <a:p>
            <a:pPr algn="l"/>
            <a:r>
              <a:rPr lang="en-US" dirty="0"/>
              <a:t>2017 Messages</a:t>
            </a:r>
          </a:p>
        </p:txBody>
      </p:sp>
    </p:spTree>
    <p:extLst>
      <p:ext uri="{BB962C8B-B14F-4D97-AF65-F5344CB8AC3E}">
        <p14:creationId xmlns:p14="http://schemas.microsoft.com/office/powerpoint/2010/main" val="1967408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3627"/>
          <a:stretch/>
        </p:blipFill>
        <p:spPr bwMode="auto">
          <a:xfrm>
            <a:off x="1341437" y="-6134"/>
            <a:ext cx="6317882" cy="5149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341437" y="541407"/>
            <a:ext cx="5377241" cy="646331"/>
          </a:xfrm>
          <a:prstGeom prst="rect">
            <a:avLst/>
          </a:prstGeom>
          <a:noFill/>
        </p:spPr>
        <p:txBody>
          <a:bodyPr wrap="none" rtlCol="0">
            <a:spAutoFit/>
          </a:bodyPr>
          <a:lstStyle/>
          <a:p>
            <a:pPr algn="l"/>
            <a:r>
              <a:rPr lang="en-US" sz="3200" dirty="0" smtClean="0">
                <a:solidFill>
                  <a:schemeClr val="tx1"/>
                </a:solidFill>
              </a:rPr>
              <a:t>Six failed or hostile states</a:t>
            </a:r>
            <a:r>
              <a:rPr lang="en-US" sz="3600" dirty="0" smtClean="0">
                <a:solidFill>
                  <a:schemeClr val="tx1"/>
                </a:solidFill>
              </a:rPr>
              <a:t> </a:t>
            </a:r>
            <a:endParaRPr lang="en-US" sz="3600" dirty="0">
              <a:solidFill>
                <a:schemeClr val="tx1"/>
              </a:solidFill>
            </a:endParaRPr>
          </a:p>
        </p:txBody>
      </p:sp>
    </p:spTree>
    <p:extLst>
      <p:ext uri="{BB962C8B-B14F-4D97-AF65-F5344CB8AC3E}">
        <p14:creationId xmlns:p14="http://schemas.microsoft.com/office/powerpoint/2010/main" val="41477344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Frequent m</a:t>
            </a:r>
            <a:r>
              <a:rPr lang="en-US" dirty="0" smtClean="0"/>
              <a:t>edia wording:</a:t>
            </a:r>
          </a:p>
          <a:p>
            <a:pPr algn="l"/>
            <a:r>
              <a:rPr lang="en-US" dirty="0" smtClean="0"/>
              <a:t>Immigration ban from </a:t>
            </a:r>
            <a:r>
              <a:rPr lang="en-US" dirty="0" smtClean="0">
                <a:solidFill>
                  <a:srgbClr val="FFFF66"/>
                </a:solidFill>
              </a:rPr>
              <a:t>Muslim majority countries</a:t>
            </a:r>
          </a:p>
          <a:p>
            <a:pPr algn="l"/>
            <a:endParaRPr lang="en-US" dirty="0"/>
          </a:p>
          <a:p>
            <a:pPr algn="l"/>
            <a:r>
              <a:rPr lang="en-US" dirty="0" smtClean="0"/>
              <a:t>Rather:</a:t>
            </a:r>
          </a:p>
          <a:p>
            <a:pPr algn="l"/>
            <a:r>
              <a:rPr lang="en-US" dirty="0" smtClean="0"/>
              <a:t>Immigration ban from </a:t>
            </a:r>
            <a:r>
              <a:rPr lang="en-US" dirty="0" smtClean="0"/>
              <a:t>failed or hostile </a:t>
            </a:r>
            <a:r>
              <a:rPr lang="en-US" dirty="0" smtClean="0"/>
              <a:t>states, vetting impossible</a:t>
            </a:r>
            <a:endParaRPr lang="en-US" dirty="0"/>
          </a:p>
        </p:txBody>
      </p:sp>
    </p:spTree>
    <p:extLst>
      <p:ext uri="{BB962C8B-B14F-4D97-AF65-F5344CB8AC3E}">
        <p14:creationId xmlns:p14="http://schemas.microsoft.com/office/powerpoint/2010/main" val="2339356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Frequent m</a:t>
            </a:r>
            <a:r>
              <a:rPr lang="en-US" dirty="0" smtClean="0"/>
              <a:t>edia wording:</a:t>
            </a:r>
          </a:p>
          <a:p>
            <a:pPr algn="l"/>
            <a:r>
              <a:rPr lang="en-US" dirty="0" smtClean="0"/>
              <a:t>Transgender rights</a:t>
            </a:r>
          </a:p>
          <a:p>
            <a:pPr algn="l"/>
            <a:endParaRPr lang="en-US" dirty="0"/>
          </a:p>
          <a:p>
            <a:pPr algn="l"/>
            <a:r>
              <a:rPr lang="en-US" dirty="0" smtClean="0"/>
              <a:t>Really:</a:t>
            </a:r>
            <a:endParaRPr lang="en-US" dirty="0" smtClean="0"/>
          </a:p>
          <a:p>
            <a:pPr algn="l"/>
            <a:r>
              <a:rPr lang="en-US" dirty="0" smtClean="0"/>
              <a:t>Gender </a:t>
            </a:r>
            <a:r>
              <a:rPr lang="en-US" dirty="0" smtClean="0"/>
              <a:t>privacy protection</a:t>
            </a:r>
            <a:endParaRPr lang="en-US" dirty="0"/>
          </a:p>
        </p:txBody>
      </p:sp>
    </p:spTree>
    <p:extLst>
      <p:ext uri="{BB962C8B-B14F-4D97-AF65-F5344CB8AC3E}">
        <p14:creationId xmlns:p14="http://schemas.microsoft.com/office/powerpoint/2010/main" val="8236822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1813" y="0"/>
            <a:ext cx="7515225"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535054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 </a:t>
            </a:r>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7037" y="27389"/>
            <a:ext cx="8039455" cy="51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65207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Frequent m</a:t>
            </a:r>
            <a:r>
              <a:rPr lang="en-US" dirty="0" smtClean="0"/>
              <a:t>edia wording:</a:t>
            </a:r>
          </a:p>
          <a:p>
            <a:pPr algn="l"/>
            <a:r>
              <a:rPr lang="en-US" dirty="0" smtClean="0"/>
              <a:t>Transgender rights</a:t>
            </a:r>
          </a:p>
          <a:p>
            <a:pPr algn="l"/>
            <a:endParaRPr lang="en-US" dirty="0"/>
          </a:p>
          <a:p>
            <a:pPr algn="l"/>
            <a:r>
              <a:rPr lang="en-US" dirty="0" smtClean="0"/>
              <a:t>Really:</a:t>
            </a:r>
            <a:endParaRPr lang="en-US" dirty="0" smtClean="0"/>
          </a:p>
          <a:p>
            <a:pPr algn="l"/>
            <a:r>
              <a:rPr lang="en-US" dirty="0" smtClean="0"/>
              <a:t>Gender privacy</a:t>
            </a:r>
            <a:endParaRPr lang="en-US" dirty="0"/>
          </a:p>
        </p:txBody>
      </p:sp>
    </p:spTree>
    <p:extLst>
      <p:ext uri="{BB962C8B-B14F-4D97-AF65-F5344CB8AC3E}">
        <p14:creationId xmlns:p14="http://schemas.microsoft.com/office/powerpoint/2010/main" val="316528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Frequent m</a:t>
            </a:r>
            <a:r>
              <a:rPr lang="en-US" dirty="0" smtClean="0"/>
              <a:t>edia wording:</a:t>
            </a:r>
          </a:p>
          <a:p>
            <a:pPr algn="l"/>
            <a:r>
              <a:rPr lang="en-US" dirty="0" smtClean="0"/>
              <a:t>Israeli settlements causing terrorism, intifada</a:t>
            </a:r>
            <a:endParaRPr lang="en-US" dirty="0" smtClean="0"/>
          </a:p>
          <a:p>
            <a:pPr algn="l"/>
            <a:endParaRPr lang="en-US" dirty="0"/>
          </a:p>
          <a:p>
            <a:pPr algn="l"/>
            <a:r>
              <a:rPr lang="en-US" dirty="0" smtClean="0"/>
              <a:t>Rather:</a:t>
            </a:r>
          </a:p>
          <a:p>
            <a:pPr algn="l"/>
            <a:r>
              <a:rPr lang="en-US" dirty="0" smtClean="0"/>
              <a:t>Palestinian refusal, incitement causing terrorism, intifada</a:t>
            </a:r>
            <a:endParaRPr lang="en-US" dirty="0"/>
          </a:p>
        </p:txBody>
      </p:sp>
    </p:spTree>
    <p:extLst>
      <p:ext uri="{BB962C8B-B14F-4D97-AF65-F5344CB8AC3E}">
        <p14:creationId xmlns:p14="http://schemas.microsoft.com/office/powerpoint/2010/main" val="700416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In December 2000, Israeli and Palestinian negotiators were brought to Washington. And on December 23, President Clinton presented a new plan to them. The Palestinians would get 97 percent of the West Bank, Arab neighborhoods in East </a:t>
            </a:r>
            <a:r>
              <a:rPr lang="en-US" dirty="0" smtClean="0"/>
              <a:t>Jerusalem</a:t>
            </a:r>
            <a:endParaRPr lang="en-US" dirty="0"/>
          </a:p>
        </p:txBody>
      </p:sp>
    </p:spTree>
    <p:extLst>
      <p:ext uri="{BB962C8B-B14F-4D97-AF65-F5344CB8AC3E}">
        <p14:creationId xmlns:p14="http://schemas.microsoft.com/office/powerpoint/2010/main" val="20795324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dirty="0" smtClean="0"/>
              <a:t>would </a:t>
            </a:r>
            <a:r>
              <a:rPr lang="en-US" dirty="0"/>
              <a:t>become the capital of the new Palestinian state, refugees would be allowed to return to Palestine but not Israel, and a $30 billion fund would be established to compensate refugees. This was the final offer: The </a:t>
            </a:r>
            <a:r>
              <a:rPr lang="en-US" dirty="0" smtClean="0"/>
              <a:t>separated cantons </a:t>
            </a:r>
            <a:r>
              <a:rPr lang="en-US" dirty="0"/>
              <a:t>were gone and a land link to Gaza was included.</a:t>
            </a:r>
            <a:endParaRPr lang="en-US" dirty="0"/>
          </a:p>
        </p:txBody>
      </p:sp>
    </p:spTree>
    <p:extLst>
      <p:ext uri="{BB962C8B-B14F-4D97-AF65-F5344CB8AC3E}">
        <p14:creationId xmlns:p14="http://schemas.microsoft.com/office/powerpoint/2010/main" val="10709893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After Clinton left the meeting, </a:t>
            </a:r>
            <a:r>
              <a:rPr lang="en-US" dirty="0" smtClean="0"/>
              <a:t>Dennis Ross </a:t>
            </a:r>
            <a:r>
              <a:rPr lang="en-US" dirty="0"/>
              <a:t>stayed behind to make certain the Palestinian negotiators had gotten "every single word." They had. A footnote: Ross insists the Palestinian negotiators were ready to accept the offer. </a:t>
            </a:r>
            <a:endParaRPr lang="en-US" dirty="0"/>
          </a:p>
        </p:txBody>
      </p:sp>
    </p:spTree>
    <p:extLst>
      <p:ext uri="{BB962C8B-B14F-4D97-AF65-F5344CB8AC3E}">
        <p14:creationId xmlns:p14="http://schemas.microsoft.com/office/powerpoint/2010/main" val="87380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smtClean="0"/>
              <a:t>Play </a:t>
            </a:r>
          </a:p>
          <a:p>
            <a:r>
              <a:rPr lang="en-US" dirty="0">
                <a:hlinkClick r:id="rId3"/>
              </a:rPr>
              <a:t>https://</a:t>
            </a:r>
            <a:r>
              <a:rPr lang="en-US" dirty="0" smtClean="0">
                <a:hlinkClick r:id="rId3"/>
              </a:rPr>
              <a:t>www.youtube.com/watch?v=T885WA_PGJI</a:t>
            </a:r>
            <a:endParaRPr lang="en-US" dirty="0" smtClean="0"/>
          </a:p>
          <a:p>
            <a:endParaRPr lang="en-US" dirty="0"/>
          </a:p>
          <a:p>
            <a:r>
              <a:rPr lang="en-US" dirty="0" smtClean="0"/>
              <a:t>Buy March of Remembrance tickets </a:t>
            </a:r>
            <a:r>
              <a:rPr lang="en-US" dirty="0" err="1" smtClean="0"/>
              <a:t>manana</a:t>
            </a:r>
            <a:r>
              <a:rPr lang="en-US" dirty="0" smtClean="0"/>
              <a:t>!</a:t>
            </a:r>
            <a:endParaRPr lang="en-US" dirty="0"/>
          </a:p>
        </p:txBody>
      </p:sp>
    </p:spTree>
    <p:extLst>
      <p:ext uri="{BB962C8B-B14F-4D97-AF65-F5344CB8AC3E}">
        <p14:creationId xmlns:p14="http://schemas.microsoft.com/office/powerpoint/2010/main" val="29400872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They </a:t>
            </a:r>
            <a:r>
              <a:rPr lang="en-US" dirty="0"/>
              <a:t>"understood this was the best they were ever going to get. They wanted [Arafat] to accept it." He refused. Why? Ross believes Arafat simply </a:t>
            </a:r>
            <a:r>
              <a:rPr lang="en-US" dirty="0" smtClean="0"/>
              <a:t>didn't </a:t>
            </a:r>
            <a:r>
              <a:rPr lang="en-US" dirty="0"/>
              <a:t>want to end the conflict with Israel. </a:t>
            </a:r>
            <a:endParaRPr lang="en-US" dirty="0"/>
          </a:p>
        </p:txBody>
      </p:sp>
    </p:spTree>
    <p:extLst>
      <p:ext uri="{BB962C8B-B14F-4D97-AF65-F5344CB8AC3E}">
        <p14:creationId xmlns:p14="http://schemas.microsoft.com/office/powerpoint/2010/main" val="1336878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His </a:t>
            </a:r>
            <a:r>
              <a:rPr lang="en-US" dirty="0"/>
              <a:t>career </a:t>
            </a:r>
            <a:r>
              <a:rPr lang="en-US" dirty="0" smtClean="0"/>
              <a:t>was </a:t>
            </a:r>
            <a:r>
              <a:rPr lang="en-US" dirty="0"/>
              <a:t>governed by struggle and leaving his options open. "For him to end the conflict is to end himself," Ross said.</a:t>
            </a:r>
            <a:endParaRPr lang="en-US" dirty="0"/>
          </a:p>
        </p:txBody>
      </p:sp>
    </p:spTree>
    <p:extLst>
      <p:ext uri="{BB962C8B-B14F-4D97-AF65-F5344CB8AC3E}">
        <p14:creationId xmlns:p14="http://schemas.microsoft.com/office/powerpoint/2010/main" val="130258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Frequent m</a:t>
            </a:r>
            <a:r>
              <a:rPr lang="en-US" dirty="0" smtClean="0"/>
              <a:t>edia wording:</a:t>
            </a:r>
          </a:p>
          <a:p>
            <a:pPr algn="l"/>
            <a:r>
              <a:rPr lang="en-US" dirty="0" smtClean="0"/>
              <a:t>Israeli settlements causing intifada</a:t>
            </a:r>
            <a:endParaRPr lang="en-US" dirty="0" smtClean="0"/>
          </a:p>
          <a:p>
            <a:pPr algn="l"/>
            <a:endParaRPr lang="en-US" dirty="0"/>
          </a:p>
          <a:p>
            <a:pPr algn="l"/>
            <a:r>
              <a:rPr lang="en-US" dirty="0" smtClean="0"/>
              <a:t>Rather:</a:t>
            </a:r>
          </a:p>
          <a:p>
            <a:pPr algn="l"/>
            <a:r>
              <a:rPr lang="en-US" dirty="0"/>
              <a:t>Palestinian refusal, incitement causing terrorism, intifada</a:t>
            </a:r>
            <a:endParaRPr lang="en-US" dirty="0"/>
          </a:p>
        </p:txBody>
      </p:sp>
    </p:spTree>
    <p:extLst>
      <p:ext uri="{BB962C8B-B14F-4D97-AF65-F5344CB8AC3E}">
        <p14:creationId xmlns:p14="http://schemas.microsoft.com/office/powerpoint/2010/main" val="116905147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Frequent m</a:t>
            </a:r>
            <a:r>
              <a:rPr lang="en-US" dirty="0" smtClean="0"/>
              <a:t>edia wording:</a:t>
            </a:r>
          </a:p>
          <a:p>
            <a:pPr algn="l"/>
            <a:r>
              <a:rPr lang="en-US" dirty="0" smtClean="0"/>
              <a:t>Anti-Islam</a:t>
            </a:r>
            <a:endParaRPr lang="en-US" dirty="0" smtClean="0"/>
          </a:p>
          <a:p>
            <a:pPr algn="l"/>
            <a:endParaRPr lang="en-US" dirty="0"/>
          </a:p>
          <a:p>
            <a:pPr algn="l"/>
            <a:r>
              <a:rPr lang="en-US" dirty="0" smtClean="0"/>
              <a:t>Really:</a:t>
            </a:r>
          </a:p>
          <a:p>
            <a:pPr algn="l"/>
            <a:r>
              <a:rPr lang="en-US" dirty="0" smtClean="0"/>
              <a:t>Anti-Islamist</a:t>
            </a:r>
            <a:endParaRPr lang="en-US" dirty="0"/>
          </a:p>
        </p:txBody>
      </p:sp>
    </p:spTree>
    <p:extLst>
      <p:ext uri="{BB962C8B-B14F-4D97-AF65-F5344CB8AC3E}">
        <p14:creationId xmlns:p14="http://schemas.microsoft.com/office/powerpoint/2010/main" val="23429303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t> In Western media usage the term tends to refer to groups who aim to establish a </a:t>
            </a:r>
            <a:r>
              <a:rPr lang="en-US" dirty="0">
                <a:solidFill>
                  <a:srgbClr val="FFFF99"/>
                </a:solidFill>
              </a:rPr>
              <a:t>sharia-based</a:t>
            </a:r>
            <a:r>
              <a:rPr lang="en-US" dirty="0"/>
              <a:t> Islamic state, often with implication of </a:t>
            </a:r>
            <a:r>
              <a:rPr lang="en-US" dirty="0">
                <a:solidFill>
                  <a:srgbClr val="FFFF99"/>
                </a:solidFill>
              </a:rPr>
              <a:t>violent tactics </a:t>
            </a:r>
            <a:r>
              <a:rPr lang="en-US" dirty="0"/>
              <a:t>and </a:t>
            </a:r>
            <a:r>
              <a:rPr lang="en-US" dirty="0">
                <a:solidFill>
                  <a:srgbClr val="FFFF99"/>
                </a:solidFill>
              </a:rPr>
              <a:t>human rights violations</a:t>
            </a:r>
            <a:r>
              <a:rPr lang="en-US" dirty="0"/>
              <a:t>, and has acquired connotations of </a:t>
            </a:r>
            <a:r>
              <a:rPr lang="en-US" dirty="0">
                <a:solidFill>
                  <a:srgbClr val="FFFF99"/>
                </a:solidFill>
              </a:rPr>
              <a:t>political extremism</a:t>
            </a:r>
            <a:r>
              <a:rPr lang="en-US" dirty="0"/>
              <a:t>.</a:t>
            </a:r>
            <a:endParaRPr lang="en-US" dirty="0"/>
          </a:p>
        </p:txBody>
      </p:sp>
    </p:spTree>
    <p:extLst>
      <p:ext uri="{BB962C8B-B14F-4D97-AF65-F5344CB8AC3E}">
        <p14:creationId xmlns:p14="http://schemas.microsoft.com/office/powerpoint/2010/main" val="6299272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solidFill>
                  <a:srgbClr val="FFFF99"/>
                </a:solidFill>
              </a:rPr>
              <a:t>End of life lies:</a:t>
            </a:r>
          </a:p>
          <a:p>
            <a:pPr algn="l"/>
            <a:r>
              <a:rPr lang="en-US" baseline="30000" dirty="0" err="1" smtClean="0"/>
              <a:t>Thillim</a:t>
            </a:r>
            <a:r>
              <a:rPr lang="en-US" baseline="30000" dirty="0" smtClean="0"/>
              <a:t> /Ps 116.15 NAS </a:t>
            </a:r>
            <a:r>
              <a:rPr lang="en-US" dirty="0" smtClean="0"/>
              <a:t>Precious </a:t>
            </a:r>
            <a:r>
              <a:rPr lang="en-US" dirty="0"/>
              <a:t>in the sight of </a:t>
            </a:r>
            <a:r>
              <a:rPr lang="en-US" dirty="0" err="1" smtClean="0"/>
              <a:t>A</a:t>
            </a:r>
            <a:r>
              <a:rPr lang="en-US" cap="small" dirty="0" err="1" smtClean="0"/>
              <a:t>doni</a:t>
            </a:r>
            <a:r>
              <a:rPr lang="en-US" dirty="0" smtClean="0"/>
              <a:t> Is </a:t>
            </a:r>
            <a:r>
              <a:rPr lang="en-US" dirty="0"/>
              <a:t>the death of His godly ones</a:t>
            </a:r>
            <a:r>
              <a:rPr lang="en-US" dirty="0" smtClean="0"/>
              <a:t>.</a:t>
            </a:r>
          </a:p>
          <a:p>
            <a:pPr algn="l"/>
            <a:r>
              <a:rPr lang="en-US" baseline="30000" dirty="0" smtClean="0"/>
              <a:t>2 Cor</a:t>
            </a:r>
            <a:r>
              <a:rPr lang="en-US" baseline="30000" dirty="0" smtClean="0"/>
              <a:t>. 5.6-7</a:t>
            </a:r>
            <a:r>
              <a:rPr lang="en-US" dirty="0" smtClean="0"/>
              <a:t> </a:t>
            </a:r>
            <a:r>
              <a:rPr lang="en-US" dirty="0"/>
              <a:t>So we are always confident — we know that so long as we are at home in the body, </a:t>
            </a:r>
            <a:r>
              <a:rPr lang="en-US" dirty="0"/>
              <a:t>we are away from </a:t>
            </a:r>
            <a:endParaRPr lang="en-US" dirty="0"/>
          </a:p>
        </p:txBody>
      </p:sp>
    </p:spTree>
    <p:extLst>
      <p:ext uri="{BB962C8B-B14F-4D97-AF65-F5344CB8AC3E}">
        <p14:creationId xmlns:p14="http://schemas.microsoft.com/office/powerpoint/2010/main" val="24693043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solidFill>
                  <a:srgbClr val="FFFF99"/>
                </a:solidFill>
              </a:rPr>
              <a:t>End of life lies of the enemy:</a:t>
            </a:r>
          </a:p>
          <a:p>
            <a:pPr algn="l"/>
            <a:r>
              <a:rPr lang="en-US" dirty="0" smtClean="0"/>
              <a:t>our </a:t>
            </a:r>
            <a:r>
              <a:rPr lang="en-US" dirty="0"/>
              <a:t>home with the Lord; </a:t>
            </a:r>
            <a:r>
              <a:rPr lang="en-US" b="1" baseline="30000" dirty="0"/>
              <a:t> </a:t>
            </a:r>
            <a:r>
              <a:rPr lang="en-US" dirty="0"/>
              <a:t>for we live by trust, not by what we see. </a:t>
            </a:r>
            <a:r>
              <a:rPr lang="en-US" b="1" baseline="30000" dirty="0"/>
              <a:t> </a:t>
            </a:r>
            <a:r>
              <a:rPr lang="en-US" dirty="0"/>
              <a:t>We are confident, then, and would much prefer to leave our home in the body and come to our home with the Lord.</a:t>
            </a:r>
            <a:endParaRPr lang="en-US" dirty="0"/>
          </a:p>
        </p:txBody>
      </p:sp>
    </p:spTree>
    <p:extLst>
      <p:ext uri="{BB962C8B-B14F-4D97-AF65-F5344CB8AC3E}">
        <p14:creationId xmlns:p14="http://schemas.microsoft.com/office/powerpoint/2010/main" val="3532556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a:solidFill>
                  <a:srgbClr val="FFFF99"/>
                </a:solidFill>
              </a:rPr>
              <a:t>End of </a:t>
            </a:r>
            <a:r>
              <a:rPr lang="en-US" dirty="0" smtClean="0">
                <a:solidFill>
                  <a:srgbClr val="FFFF99"/>
                </a:solidFill>
              </a:rPr>
              <a:t>life lies of the enemy:</a:t>
            </a:r>
          </a:p>
          <a:p>
            <a:pPr algn="l"/>
            <a:r>
              <a:rPr lang="en-US" baseline="30000" dirty="0"/>
              <a:t>Ps </a:t>
            </a:r>
            <a:r>
              <a:rPr lang="en-US" baseline="30000" dirty="0" smtClean="0"/>
              <a:t>73.3-4</a:t>
            </a:r>
            <a:r>
              <a:rPr lang="en-US" dirty="0" smtClean="0"/>
              <a:t> </a:t>
            </a:r>
            <a:r>
              <a:rPr lang="en-US" baseline="30000" dirty="0"/>
              <a:t>NIV</a:t>
            </a:r>
            <a:r>
              <a:rPr lang="en-US" dirty="0"/>
              <a:t> For I envied the arrogant when I saw the prosperity of the wicked. </a:t>
            </a:r>
            <a:r>
              <a:rPr lang="en-US" dirty="0" smtClean="0"/>
              <a:t>They </a:t>
            </a:r>
            <a:r>
              <a:rPr lang="en-US" dirty="0"/>
              <a:t>have no </a:t>
            </a:r>
            <a:r>
              <a:rPr lang="en-US" dirty="0" smtClean="0"/>
              <a:t>struggles at death; </a:t>
            </a:r>
            <a:r>
              <a:rPr lang="en-US" dirty="0"/>
              <a:t>their bodies are healthy and strong.</a:t>
            </a:r>
          </a:p>
          <a:p>
            <a:pPr algn="l"/>
            <a:endParaRPr lang="en-US" dirty="0"/>
          </a:p>
        </p:txBody>
      </p:sp>
    </p:spTree>
    <p:extLst>
      <p:ext uri="{BB962C8B-B14F-4D97-AF65-F5344CB8AC3E}">
        <p14:creationId xmlns:p14="http://schemas.microsoft.com/office/powerpoint/2010/main" val="40046589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So, how do we </a:t>
            </a:r>
          </a:p>
          <a:p>
            <a:pPr marL="228600" indent="-228600" algn="l">
              <a:buFont typeface="Arial" panose="020B0604020202020204" pitchFamily="34" charset="0"/>
              <a:buChar char="•"/>
            </a:pPr>
            <a:r>
              <a:rPr lang="en-US" dirty="0" smtClean="0"/>
              <a:t>discern truth</a:t>
            </a:r>
          </a:p>
          <a:p>
            <a:pPr marL="228600" indent="-228600" algn="l">
              <a:buFont typeface="Arial" panose="020B0604020202020204" pitchFamily="34" charset="0"/>
              <a:buChar char="•"/>
            </a:pPr>
            <a:r>
              <a:rPr lang="en-US" dirty="0" smtClean="0"/>
              <a:t>restore truth</a:t>
            </a:r>
          </a:p>
          <a:p>
            <a:pPr marL="228600" indent="-228600" algn="l">
              <a:buFont typeface="Arial" panose="020B0604020202020204" pitchFamily="34" charset="0"/>
              <a:buChar char="•"/>
            </a:pPr>
            <a:r>
              <a:rPr lang="en-US" dirty="0" smtClean="0"/>
              <a:t>live in truth?</a:t>
            </a:r>
            <a:endParaRPr lang="en-US" dirty="0"/>
          </a:p>
        </p:txBody>
      </p:sp>
    </p:spTree>
    <p:extLst>
      <p:ext uri="{BB962C8B-B14F-4D97-AF65-F5344CB8AC3E}">
        <p14:creationId xmlns:p14="http://schemas.microsoft.com/office/powerpoint/2010/main" val="30835998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smtClean="0"/>
              <a:t>Know that whenever truth is reversed, it’s NEVER 100% reversed.  First, realize:</a:t>
            </a:r>
          </a:p>
          <a:p>
            <a:pPr marL="228600" indent="-228600" algn="l">
              <a:buFont typeface="Arial" panose="020B0604020202020204" pitchFamily="34" charset="0"/>
              <a:buChar char="•"/>
            </a:pPr>
            <a:r>
              <a:rPr lang="en-US" dirty="0" smtClean="0"/>
              <a:t>Resisting Transgender rights is NOT rejecting &amp; rudeness to transgender people.  </a:t>
            </a:r>
          </a:p>
          <a:p>
            <a:pPr marL="228600" indent="-228600" algn="l">
              <a:buFont typeface="Arial" panose="020B0604020202020204" pitchFamily="34" charset="0"/>
              <a:buChar char="•"/>
            </a:pPr>
            <a:r>
              <a:rPr lang="en-US" dirty="0" smtClean="0"/>
              <a:t>Resisting Islamism is NOT lack of love to Muslims.  </a:t>
            </a:r>
            <a:endParaRPr lang="en-US" dirty="0"/>
          </a:p>
        </p:txBody>
      </p:sp>
    </p:spTree>
    <p:extLst>
      <p:ext uri="{BB962C8B-B14F-4D97-AF65-F5344CB8AC3E}">
        <p14:creationId xmlns:p14="http://schemas.microsoft.com/office/powerpoint/2010/main" val="30588063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endParaRPr lang="en-US" dirty="0" smtClean="0"/>
          </a:p>
          <a:p>
            <a:r>
              <a:rPr lang="en-US" dirty="0" smtClean="0"/>
              <a:t>Good construed as evil, </a:t>
            </a:r>
          </a:p>
          <a:p>
            <a:r>
              <a:rPr lang="en-US" dirty="0" smtClean="0"/>
              <a:t>and its reversal</a:t>
            </a:r>
            <a:endParaRPr lang="en-US" dirty="0"/>
          </a:p>
        </p:txBody>
      </p:sp>
    </p:spTree>
    <p:extLst>
      <p:ext uri="{BB962C8B-B14F-4D97-AF65-F5344CB8AC3E}">
        <p14:creationId xmlns:p14="http://schemas.microsoft.com/office/powerpoint/2010/main" val="30761770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The BEST of actions and principles can be tainted with bad attitudes: hostility, pride, anger.</a:t>
            </a:r>
          </a:p>
          <a:p>
            <a:pPr algn="l"/>
            <a:r>
              <a:rPr lang="en-US" dirty="0" smtClean="0"/>
              <a:t>The WORST behaviors and principles can have loving attitudes.  </a:t>
            </a:r>
            <a:endParaRPr lang="en-US" dirty="0" smtClean="0"/>
          </a:p>
          <a:p>
            <a:pPr algn="l"/>
            <a:endParaRPr lang="en-US" dirty="0"/>
          </a:p>
        </p:txBody>
      </p:sp>
    </p:spTree>
    <p:extLst>
      <p:ext uri="{BB962C8B-B14F-4D97-AF65-F5344CB8AC3E}">
        <p14:creationId xmlns:p14="http://schemas.microsoft.com/office/powerpoint/2010/main" val="42210728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Ro. 11.20 </a:t>
            </a:r>
            <a:r>
              <a:rPr lang="en-US" dirty="0" smtClean="0"/>
              <a:t>You </a:t>
            </a:r>
            <a:r>
              <a:rPr lang="en-US" dirty="0"/>
              <a:t>stand by faith. Do not be arrogant, but </a:t>
            </a:r>
            <a:r>
              <a:rPr lang="en-US" dirty="0" smtClean="0"/>
              <a:t>fear.</a:t>
            </a:r>
          </a:p>
          <a:p>
            <a:pPr marL="404813" indent="-404813" algn="l">
              <a:buFont typeface="+mj-lt"/>
              <a:buAutoNum type="arabicPeriod"/>
            </a:pPr>
            <a:r>
              <a:rPr lang="en-US" dirty="0" smtClean="0"/>
              <a:t>People who are wrong are not usually 100% wrong.  Listen and learn with humility.</a:t>
            </a:r>
          </a:p>
          <a:p>
            <a:pPr marL="404813" indent="-404813" algn="l">
              <a:buFont typeface="+mj-lt"/>
              <a:buAutoNum type="arabicPeriod"/>
            </a:pPr>
            <a:r>
              <a:rPr lang="en-US" dirty="0" smtClean="0"/>
              <a:t>When you are doing right, it’s usually not 100% right.  </a:t>
            </a:r>
            <a:endParaRPr lang="en-US" dirty="0"/>
          </a:p>
        </p:txBody>
      </p:sp>
    </p:spTree>
    <p:extLst>
      <p:ext uri="{BB962C8B-B14F-4D97-AF65-F5344CB8AC3E}">
        <p14:creationId xmlns:p14="http://schemas.microsoft.com/office/powerpoint/2010/main" val="37634807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baseline="30000" dirty="0" err="1" smtClean="0"/>
              <a:t>T’hillim</a:t>
            </a:r>
            <a:r>
              <a:rPr lang="en-US" baseline="30000" dirty="0" smtClean="0"/>
              <a:t>/Ps.139.1-4</a:t>
            </a:r>
            <a:r>
              <a:rPr lang="en-US" cap="small" dirty="0" smtClean="0"/>
              <a:t>Adoni</a:t>
            </a:r>
            <a:r>
              <a:rPr lang="en-US" dirty="0"/>
              <a:t>, You searched me and know </a:t>
            </a:r>
            <a:r>
              <a:rPr lang="en-US" dirty="0" smtClean="0"/>
              <a:t>me. Whenever </a:t>
            </a:r>
            <a:r>
              <a:rPr lang="en-US" dirty="0"/>
              <a:t>I sit down or stand up, You know </a:t>
            </a:r>
            <a:r>
              <a:rPr lang="en-US" dirty="0" smtClean="0"/>
              <a:t>it. You </a:t>
            </a:r>
            <a:r>
              <a:rPr lang="en-US" dirty="0"/>
              <a:t>discern my thinking from </a:t>
            </a:r>
            <a:r>
              <a:rPr lang="en-US" dirty="0" smtClean="0"/>
              <a:t>afar. You </a:t>
            </a:r>
            <a:r>
              <a:rPr lang="en-US" dirty="0"/>
              <a:t>observe my journeying and my </a:t>
            </a:r>
            <a:r>
              <a:rPr lang="en-US" dirty="0" smtClean="0"/>
              <a:t>resting and </a:t>
            </a:r>
            <a:r>
              <a:rPr lang="en-US" dirty="0"/>
              <a:t>You are familiar with all my </a:t>
            </a:r>
            <a:r>
              <a:rPr lang="en-US" dirty="0" smtClean="0"/>
              <a:t>ways. Even </a:t>
            </a:r>
            <a:r>
              <a:rPr lang="en-US" dirty="0"/>
              <a:t>before a word is on my </a:t>
            </a:r>
            <a:r>
              <a:rPr lang="en-US" dirty="0" smtClean="0"/>
              <a:t>tongue, behold</a:t>
            </a:r>
            <a:r>
              <a:rPr lang="en-US" dirty="0"/>
              <a:t>, </a:t>
            </a:r>
            <a:r>
              <a:rPr lang="en-US" cap="small" dirty="0" err="1" smtClean="0"/>
              <a:t>Adoni</a:t>
            </a:r>
            <a:r>
              <a:rPr lang="en-US" dirty="0"/>
              <a:t>, You know all about it.</a:t>
            </a:r>
          </a:p>
        </p:txBody>
      </p:sp>
    </p:spTree>
    <p:extLst>
      <p:ext uri="{BB962C8B-B14F-4D97-AF65-F5344CB8AC3E}">
        <p14:creationId xmlns:p14="http://schemas.microsoft.com/office/powerpoint/2010/main" val="11414928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Mes</a:t>
            </a:r>
            <a:r>
              <a:rPr lang="en-US" baseline="30000" dirty="0" smtClean="0"/>
              <a:t>. Jews/Heb.4.12-13</a:t>
            </a:r>
            <a:r>
              <a:rPr lang="en-US" dirty="0" smtClean="0"/>
              <a:t> See</a:t>
            </a:r>
            <a:r>
              <a:rPr lang="en-US" dirty="0"/>
              <a:t>, the Word of God is alive! It is at work and is sharper than any double-edged sword — it cuts right through to where soul meets spirit and joints meet marrow, and it is quick to </a:t>
            </a:r>
            <a:r>
              <a:rPr lang="en-US" dirty="0" smtClean="0"/>
              <a:t>judge</a:t>
            </a:r>
            <a:endParaRPr lang="en-US" dirty="0"/>
          </a:p>
        </p:txBody>
      </p:sp>
    </p:spTree>
    <p:extLst>
      <p:ext uri="{BB962C8B-B14F-4D97-AF65-F5344CB8AC3E}">
        <p14:creationId xmlns:p14="http://schemas.microsoft.com/office/powerpoint/2010/main" val="353757071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err="1" smtClean="0"/>
              <a:t>Mes</a:t>
            </a:r>
            <a:r>
              <a:rPr lang="en-US" baseline="30000" dirty="0" smtClean="0"/>
              <a:t>. </a:t>
            </a:r>
            <a:r>
              <a:rPr lang="en-US" baseline="30000" smtClean="0"/>
              <a:t>Jews/Heb.4.12-13</a:t>
            </a:r>
            <a:r>
              <a:rPr lang="en-US" smtClean="0"/>
              <a:t>  the </a:t>
            </a:r>
            <a:r>
              <a:rPr lang="en-US" dirty="0"/>
              <a:t>inner reflections and attitudes of the heart. </a:t>
            </a:r>
            <a:r>
              <a:rPr lang="en-US" dirty="0" smtClean="0"/>
              <a:t>Before </a:t>
            </a:r>
            <a:r>
              <a:rPr lang="en-US" dirty="0"/>
              <a:t>God, nothing created is hidden, but all things are naked and open to the eyes of him to whom we must render an account.</a:t>
            </a:r>
          </a:p>
        </p:txBody>
      </p:sp>
    </p:spTree>
    <p:extLst>
      <p:ext uri="{BB962C8B-B14F-4D97-AF65-F5344CB8AC3E}">
        <p14:creationId xmlns:p14="http://schemas.microsoft.com/office/powerpoint/2010/main" val="40571693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subTitle" idx="1"/>
          </p:nvPr>
        </p:nvSpPr>
        <p:spPr>
          <a:xfrm>
            <a:off x="0" y="0"/>
            <a:ext cx="8778875" cy="5143500"/>
          </a:xfrm>
        </p:spPr>
        <p:txBody>
          <a:bodyPr/>
          <a:lstStyle/>
          <a:p>
            <a:pPr rtl="1">
              <a:lnSpc>
                <a:spcPct val="90000"/>
              </a:lnSpc>
            </a:pPr>
            <a:r>
              <a:rPr lang="en-US" altLang="en-US" sz="4200" dirty="0" smtClean="0">
                <a:solidFill>
                  <a:srgbClr val="FFFF99"/>
                </a:solidFill>
                <a:cs typeface="Vilna" pitchFamily="2" charset="-79"/>
              </a:rPr>
              <a:t>Use the Purim method</a:t>
            </a:r>
          </a:p>
          <a:p>
            <a:pPr rtl="1">
              <a:lnSpc>
                <a:spcPct val="90000"/>
              </a:lnSpc>
            </a:pPr>
            <a:r>
              <a:rPr lang="en-US" altLang="en-US" sz="4200" dirty="0" smtClean="0">
                <a:solidFill>
                  <a:srgbClr val="FFFF99"/>
                </a:solidFill>
                <a:cs typeface="Vilna" pitchFamily="2" charset="-79"/>
              </a:rPr>
              <a:t>Supernatural Reversal</a:t>
            </a:r>
          </a:p>
          <a:p>
            <a:pPr rtl="1">
              <a:lnSpc>
                <a:spcPct val="90000"/>
              </a:lnSpc>
            </a:pPr>
            <a:r>
              <a:rPr lang="he-IL" altLang="en-US" sz="4800" b="1" dirty="0" smtClean="0">
                <a:cs typeface="Vilna" pitchFamily="2" charset="-79"/>
              </a:rPr>
              <a:t>וְנַהֲפוֹךְ </a:t>
            </a:r>
            <a:r>
              <a:rPr lang="he-IL" altLang="en-US" sz="4800" b="1" dirty="0">
                <a:cs typeface="Vilna" pitchFamily="2" charset="-79"/>
              </a:rPr>
              <a:t>הוּא</a:t>
            </a:r>
            <a:r>
              <a:rPr lang="en-US" altLang="en-US" sz="4800" b="1" dirty="0">
                <a:cs typeface="Vilna" pitchFamily="2" charset="-79"/>
              </a:rPr>
              <a:t>  </a:t>
            </a:r>
            <a:r>
              <a:rPr lang="en-US" altLang="en-US" i="1" dirty="0" err="1">
                <a:cs typeface="Vilna" pitchFamily="2" charset="-79"/>
              </a:rPr>
              <a:t>v</a:t>
            </a:r>
            <a:r>
              <a:rPr lang="en-US" altLang="en-US" i="1" dirty="0" err="1">
                <a:latin typeface="Arial"/>
                <a:cs typeface="Vilna" pitchFamily="2" charset="-79"/>
              </a:rPr>
              <a:t>’</a:t>
            </a:r>
            <a:r>
              <a:rPr lang="en-US" altLang="en-US" i="1" dirty="0" err="1">
                <a:cs typeface="Vilna" pitchFamily="2" charset="-79"/>
              </a:rPr>
              <a:t>nahafokh</a:t>
            </a:r>
            <a:r>
              <a:rPr lang="en-US" altLang="en-US" i="1" dirty="0">
                <a:cs typeface="Vilna" pitchFamily="2" charset="-79"/>
              </a:rPr>
              <a:t> </a:t>
            </a:r>
            <a:r>
              <a:rPr lang="en-US" altLang="en-US" i="1" dirty="0" err="1">
                <a:cs typeface="Vilna" pitchFamily="2" charset="-79"/>
              </a:rPr>
              <a:t>hu</a:t>
            </a:r>
            <a:r>
              <a:rPr lang="en-US" altLang="en-US" i="1" dirty="0">
                <a:cs typeface="Vilna" pitchFamily="2" charset="-79"/>
              </a:rPr>
              <a:t> </a:t>
            </a:r>
            <a:r>
              <a:rPr lang="en-US" altLang="en-US" sz="4400" dirty="0">
                <a:cs typeface="Vilna" pitchFamily="2" charset="-79"/>
              </a:rPr>
              <a:t> </a:t>
            </a:r>
            <a:endParaRPr lang="en-US" altLang="en-US" sz="4800" dirty="0">
              <a:cs typeface="Vilna" pitchFamily="2" charset="-79"/>
            </a:endParaRPr>
          </a:p>
          <a:p>
            <a:pPr algn="l">
              <a:lnSpc>
                <a:spcPct val="90000"/>
              </a:lnSpc>
            </a:pPr>
            <a:r>
              <a:rPr lang="en-US" altLang="en-US" dirty="0" smtClean="0">
                <a:cs typeface="Vilna" pitchFamily="2" charset="-79"/>
              </a:rPr>
              <a:t>= On </a:t>
            </a:r>
            <a:r>
              <a:rPr lang="en-US" altLang="en-US" dirty="0">
                <a:cs typeface="Vilna" pitchFamily="2" charset="-79"/>
              </a:rPr>
              <a:t>the </a:t>
            </a:r>
            <a:r>
              <a:rPr lang="en-US" altLang="en-US" dirty="0" smtClean="0">
                <a:cs typeface="Vilna" pitchFamily="2" charset="-79"/>
              </a:rPr>
              <a:t>contrary; </a:t>
            </a:r>
            <a:r>
              <a:rPr lang="en-US" altLang="en-US" dirty="0">
                <a:cs typeface="Vilna" pitchFamily="2" charset="-79"/>
              </a:rPr>
              <a:t>the reverse is </a:t>
            </a:r>
            <a:r>
              <a:rPr lang="en-US" altLang="en-US" dirty="0" smtClean="0">
                <a:cs typeface="Vilna" pitchFamily="2" charset="-79"/>
              </a:rPr>
              <a:t>true</a:t>
            </a:r>
            <a:endParaRPr lang="en-US" altLang="en-US" dirty="0">
              <a:cs typeface="Vilna" pitchFamily="2" charset="-79"/>
            </a:endParaRPr>
          </a:p>
        </p:txBody>
      </p:sp>
    </p:spTree>
    <p:extLst>
      <p:ext uri="{BB962C8B-B14F-4D97-AF65-F5344CB8AC3E}">
        <p14:creationId xmlns:p14="http://schemas.microsoft.com/office/powerpoint/2010/main" val="14737400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r" rtl="1"/>
            <a:r>
              <a:rPr lang="he-IL" dirty="0"/>
              <a:t> </a:t>
            </a:r>
            <a:r>
              <a:rPr lang="he-IL" sz="4300" b="1" dirty="0" smtClean="0">
                <a:latin typeface="David" panose="020E0502060401010101" pitchFamily="34" charset="-79"/>
                <a:cs typeface="David" panose="020E0502060401010101" pitchFamily="34" charset="-79"/>
              </a:rPr>
              <a:t>בַּיּוֹם </a:t>
            </a:r>
            <a:r>
              <a:rPr lang="he-IL" sz="4300" b="1" dirty="0">
                <a:latin typeface="David" panose="020E0502060401010101" pitchFamily="34" charset="-79"/>
                <a:cs typeface="David" panose="020E0502060401010101" pitchFamily="34" charset="-79"/>
              </a:rPr>
              <a:t>אֲשֶׁר שִׂבְּרוּ אֹיְבֵי הַיְּהוּדִים לִשְׁלוֹט בָּהֶם, </a:t>
            </a:r>
            <a:r>
              <a:rPr lang="he-IL" sz="4300" b="1" dirty="0">
                <a:solidFill>
                  <a:srgbClr val="FFFF66"/>
                </a:solidFill>
                <a:latin typeface="David" panose="020E0502060401010101" pitchFamily="34" charset="-79"/>
                <a:cs typeface="David" panose="020E0502060401010101" pitchFamily="34" charset="-79"/>
              </a:rPr>
              <a:t>וְנַהֲפוֹךְ הוּא</a:t>
            </a:r>
            <a:r>
              <a:rPr lang="he-IL" sz="4300" b="1" dirty="0">
                <a:latin typeface="David" panose="020E0502060401010101" pitchFamily="34" charset="-79"/>
                <a:cs typeface="David" panose="020E0502060401010101" pitchFamily="34" charset="-79"/>
              </a:rPr>
              <a:t>, אֲשֶׁר יִשְׁלְטוּ הַיְּהוּדִים הֵמָּה </a:t>
            </a:r>
            <a:r>
              <a:rPr lang="he-IL" sz="4300" b="1" dirty="0" smtClean="0">
                <a:latin typeface="David" panose="020E0502060401010101" pitchFamily="34" charset="-79"/>
                <a:cs typeface="David" panose="020E0502060401010101" pitchFamily="34" charset="-79"/>
              </a:rPr>
              <a:t>בְּשֹׂנְאֵיהֶם</a:t>
            </a:r>
            <a:endParaRPr lang="en-US" sz="4300" b="1" dirty="0" smtClean="0">
              <a:latin typeface="David" panose="020E0502060401010101" pitchFamily="34" charset="-79"/>
              <a:cs typeface="David" panose="020E0502060401010101" pitchFamily="34" charset="-79"/>
            </a:endParaRPr>
          </a:p>
          <a:p>
            <a:pPr algn="l"/>
            <a:r>
              <a:rPr lang="en-US" dirty="0" smtClean="0"/>
              <a:t>On the day </a:t>
            </a:r>
            <a:r>
              <a:rPr lang="en-US" dirty="0"/>
              <a:t>when the enemies of the Jews hoped to overpower them. But, as it turned out, the </a:t>
            </a:r>
            <a:r>
              <a:rPr lang="en-US" dirty="0">
                <a:solidFill>
                  <a:srgbClr val="FFFF66"/>
                </a:solidFill>
              </a:rPr>
              <a:t>opposite took </a:t>
            </a:r>
            <a:r>
              <a:rPr lang="en-US" dirty="0" smtClean="0">
                <a:solidFill>
                  <a:srgbClr val="FFFF66"/>
                </a:solidFill>
              </a:rPr>
              <a:t>place </a:t>
            </a:r>
            <a:r>
              <a:rPr lang="en-US" dirty="0" smtClean="0"/>
              <a:t>— </a:t>
            </a:r>
            <a:r>
              <a:rPr lang="en-US" dirty="0"/>
              <a:t>the </a:t>
            </a:r>
            <a:r>
              <a:rPr lang="en-US" dirty="0" smtClean="0"/>
              <a:t>Jews overpowered </a:t>
            </a:r>
            <a:r>
              <a:rPr lang="en-US" dirty="0"/>
              <a:t>those who hated them.</a:t>
            </a:r>
            <a:endParaRPr lang="en-US" b="1" dirty="0">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3953698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subTitle" idx="1"/>
          </p:nvPr>
        </p:nvSpPr>
        <p:spPr>
          <a:xfrm>
            <a:off x="0" y="0"/>
            <a:ext cx="8778875" cy="5143500"/>
          </a:xfrm>
        </p:spPr>
        <p:txBody>
          <a:bodyPr/>
          <a:lstStyle/>
          <a:p>
            <a:pPr marL="228600" indent="-228600" algn="l">
              <a:lnSpc>
                <a:spcPct val="90000"/>
              </a:lnSpc>
              <a:buFont typeface="Arial" panose="020B0604020202020204" pitchFamily="34" charset="0"/>
              <a:buChar char="•"/>
            </a:pPr>
            <a:r>
              <a:rPr lang="en-US" altLang="en-US" dirty="0" smtClean="0">
                <a:cs typeface="Vilna" pitchFamily="2" charset="-79"/>
              </a:rPr>
              <a:t>The </a:t>
            </a:r>
            <a:r>
              <a:rPr lang="en-US" altLang="en-US" dirty="0">
                <a:cs typeface="Vilna" pitchFamily="2" charset="-79"/>
              </a:rPr>
              <a:t>Scroll of Ester is about a </a:t>
            </a:r>
            <a:r>
              <a:rPr lang="en-US" altLang="en-US" dirty="0">
                <a:solidFill>
                  <a:srgbClr val="FFFF66"/>
                </a:solidFill>
                <a:cs typeface="Vilna" pitchFamily="2" charset="-79"/>
              </a:rPr>
              <a:t>Hidden </a:t>
            </a:r>
            <a:r>
              <a:rPr lang="en-US" altLang="en-US" dirty="0" smtClean="0">
                <a:solidFill>
                  <a:srgbClr val="FFFF66"/>
                </a:solidFill>
                <a:cs typeface="Vilna" pitchFamily="2" charset="-79"/>
              </a:rPr>
              <a:t>miracle, a reversal based on hidden power.</a:t>
            </a:r>
          </a:p>
          <a:p>
            <a:pPr marL="228600" indent="-228600" algn="l">
              <a:lnSpc>
                <a:spcPct val="90000"/>
              </a:lnSpc>
              <a:buFont typeface="Arial" panose="020B0604020202020204" pitchFamily="34" charset="0"/>
              <a:buChar char="•"/>
            </a:pPr>
            <a:r>
              <a:rPr lang="en-US" altLang="en-US" dirty="0" smtClean="0">
                <a:cs typeface="Vilna" pitchFamily="2" charset="-79"/>
              </a:rPr>
              <a:t>The </a:t>
            </a:r>
            <a:r>
              <a:rPr lang="en-US" altLang="en-US" dirty="0">
                <a:cs typeface="Vilna" pitchFamily="2" charset="-79"/>
              </a:rPr>
              <a:t>word Ester in Persian means star, in Hebrew is </a:t>
            </a:r>
            <a:r>
              <a:rPr lang="he-IL" altLang="ja-JP" b="1" dirty="0">
                <a:cs typeface="Vilna" pitchFamily="2" charset="-79"/>
              </a:rPr>
              <a:t>הֶסְתֵּר</a:t>
            </a:r>
            <a:r>
              <a:rPr lang="en-US" altLang="ja-JP" b="1" dirty="0">
                <a:ea typeface="ＭＳ Ｐゴシック" charset="-128"/>
                <a:cs typeface="Vilna" pitchFamily="2" charset="-79"/>
              </a:rPr>
              <a:t> </a:t>
            </a:r>
            <a:r>
              <a:rPr lang="en-US" altLang="ja-JP" dirty="0">
                <a:ea typeface="ＭＳ Ｐゴシック" charset="-128"/>
                <a:cs typeface="Vilna" pitchFamily="2" charset="-79"/>
              </a:rPr>
              <a:t>related to</a:t>
            </a:r>
            <a:r>
              <a:rPr lang="en-US" altLang="ja-JP" dirty="0">
                <a:ea typeface="ＭＳ Ｐゴシック" charset="-128"/>
              </a:rPr>
              <a:t> secret, hiding, </a:t>
            </a:r>
            <a:r>
              <a:rPr lang="en-US" altLang="ja-JP" dirty="0" smtClean="0">
                <a:ea typeface="ＭＳ Ｐゴシック" charset="-128"/>
              </a:rPr>
              <a:t>concealing</a:t>
            </a:r>
            <a:endParaRPr lang="en-US" altLang="en-US" dirty="0">
              <a:cs typeface="Vilna" pitchFamily="2" charset="-79"/>
            </a:endParaRPr>
          </a:p>
        </p:txBody>
      </p:sp>
    </p:spTree>
    <p:extLst>
      <p:ext uri="{BB962C8B-B14F-4D97-AF65-F5344CB8AC3E}">
        <p14:creationId xmlns:p14="http://schemas.microsoft.com/office/powerpoint/2010/main" val="1898088152"/>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subTitle" idx="1"/>
          </p:nvPr>
        </p:nvSpPr>
        <p:spPr>
          <a:xfrm>
            <a:off x="0" y="0"/>
            <a:ext cx="8778875" cy="5143500"/>
          </a:xfrm>
        </p:spPr>
        <p:txBody>
          <a:bodyPr/>
          <a:lstStyle/>
          <a:p>
            <a:pPr rtl="1">
              <a:lnSpc>
                <a:spcPct val="90000"/>
              </a:lnSpc>
            </a:pPr>
            <a:r>
              <a:rPr lang="he-IL" altLang="en-US" sz="4200" b="1" dirty="0">
                <a:cs typeface="Vilna" pitchFamily="2" charset="-79"/>
              </a:rPr>
              <a:t>וְנַהֲפוֹךְ הוּא</a:t>
            </a:r>
            <a:r>
              <a:rPr lang="en-US" altLang="en-US" sz="4200" b="1" dirty="0">
                <a:cs typeface="Vilna" pitchFamily="2" charset="-79"/>
              </a:rPr>
              <a:t>  </a:t>
            </a:r>
            <a:r>
              <a:rPr lang="en-US" altLang="en-US" sz="3200" i="1" dirty="0" err="1">
                <a:cs typeface="Vilna" pitchFamily="2" charset="-79"/>
              </a:rPr>
              <a:t>v</a:t>
            </a:r>
            <a:r>
              <a:rPr lang="en-US" altLang="en-US" sz="3200" i="1" dirty="0" err="1">
                <a:latin typeface="Arial"/>
                <a:cs typeface="Vilna" pitchFamily="2" charset="-79"/>
              </a:rPr>
              <a:t>’</a:t>
            </a:r>
            <a:r>
              <a:rPr lang="en-US" altLang="en-US" sz="3200" i="1" dirty="0" err="1">
                <a:cs typeface="Vilna" pitchFamily="2" charset="-79"/>
              </a:rPr>
              <a:t>nahafokh</a:t>
            </a:r>
            <a:r>
              <a:rPr lang="en-US" altLang="en-US" sz="3200" i="1" dirty="0">
                <a:cs typeface="Vilna" pitchFamily="2" charset="-79"/>
              </a:rPr>
              <a:t> </a:t>
            </a:r>
            <a:r>
              <a:rPr lang="en-US" altLang="en-US" sz="3200" i="1" dirty="0" err="1">
                <a:cs typeface="Vilna" pitchFamily="2" charset="-79"/>
              </a:rPr>
              <a:t>hu</a:t>
            </a:r>
            <a:r>
              <a:rPr lang="en-US" altLang="en-US" sz="3200" i="1" dirty="0">
                <a:cs typeface="Vilna" pitchFamily="2" charset="-79"/>
              </a:rPr>
              <a:t> </a:t>
            </a:r>
            <a:r>
              <a:rPr lang="en-US" altLang="en-US" sz="3600" dirty="0">
                <a:cs typeface="Vilna" pitchFamily="2" charset="-79"/>
              </a:rPr>
              <a:t> </a:t>
            </a:r>
            <a:endParaRPr lang="en-US" altLang="en-US" sz="4200" dirty="0">
              <a:cs typeface="Vilna" pitchFamily="2" charset="-79"/>
            </a:endParaRPr>
          </a:p>
          <a:p>
            <a:pPr marL="176213" indent="-176213" algn="l">
              <a:lnSpc>
                <a:spcPct val="90000"/>
              </a:lnSpc>
              <a:buFont typeface="Arial" panose="020B0604020202020204" pitchFamily="34" charset="0"/>
              <a:buChar char="•"/>
            </a:pPr>
            <a:r>
              <a:rPr lang="en-US" altLang="en-US" dirty="0" smtClean="0">
                <a:cs typeface="Vilna" pitchFamily="2" charset="-79"/>
              </a:rPr>
              <a:t>The </a:t>
            </a:r>
            <a:r>
              <a:rPr lang="en-US" altLang="en-US" dirty="0">
                <a:cs typeface="Vilna" pitchFamily="2" charset="-79"/>
              </a:rPr>
              <a:t>Book of Ester has NO mention of any of the names of G-d </a:t>
            </a:r>
            <a:endParaRPr lang="en-US" altLang="en-US" dirty="0" smtClean="0">
              <a:cs typeface="Vilna" pitchFamily="2" charset="-79"/>
            </a:endParaRPr>
          </a:p>
          <a:p>
            <a:pPr marL="176213" indent="-176213" algn="l">
              <a:lnSpc>
                <a:spcPct val="90000"/>
              </a:lnSpc>
              <a:buFont typeface="Arial" panose="020B0604020202020204" pitchFamily="34" charset="0"/>
              <a:buChar char="•"/>
            </a:pPr>
            <a:r>
              <a:rPr lang="en-US" altLang="en-US" dirty="0" smtClean="0">
                <a:cs typeface="Vilna" pitchFamily="2" charset="-79"/>
              </a:rPr>
              <a:t>Costumes </a:t>
            </a:r>
            <a:r>
              <a:rPr lang="en-US" altLang="en-US" dirty="0">
                <a:cs typeface="Vilna" pitchFamily="2" charset="-79"/>
              </a:rPr>
              <a:t>are about hidden identity</a:t>
            </a:r>
          </a:p>
        </p:txBody>
      </p:sp>
    </p:spTree>
    <p:extLst>
      <p:ext uri="{BB962C8B-B14F-4D97-AF65-F5344CB8AC3E}">
        <p14:creationId xmlns:p14="http://schemas.microsoft.com/office/powerpoint/2010/main" val="327980834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r" rtl="1"/>
            <a:r>
              <a:rPr lang="en-US" baseline="30000" dirty="0"/>
              <a:t> (</a:t>
            </a:r>
            <a:r>
              <a:rPr lang="en-US" baseline="30000" dirty="0" err="1"/>
              <a:t>Devarim</a:t>
            </a:r>
            <a:r>
              <a:rPr lang="en-US" baseline="30000" dirty="0"/>
              <a:t> 31:18</a:t>
            </a:r>
            <a:r>
              <a:rPr lang="en-US" baseline="30000" dirty="0" smtClean="0"/>
              <a:t>): </a:t>
            </a:r>
            <a:r>
              <a:rPr lang="he-IL" b="1" dirty="0" smtClean="0">
                <a:latin typeface="David" panose="020E0502060401010101" pitchFamily="34" charset="-79"/>
                <a:cs typeface="David" panose="020E0502060401010101" pitchFamily="34" charset="-79"/>
              </a:rPr>
              <a:t>וְאָנֹכִי</a:t>
            </a:r>
            <a:r>
              <a:rPr lang="he-IL" b="1" dirty="0">
                <a:latin typeface="David" panose="020E0502060401010101" pitchFamily="34" charset="-79"/>
                <a:cs typeface="David" panose="020E0502060401010101" pitchFamily="34" charset="-79"/>
              </a:rPr>
              <a:t>, </a:t>
            </a:r>
            <a:r>
              <a:rPr lang="he-IL" b="1" dirty="0">
                <a:solidFill>
                  <a:srgbClr val="FFFF99"/>
                </a:solidFill>
                <a:latin typeface="David" panose="020E0502060401010101" pitchFamily="34" charset="-79"/>
                <a:cs typeface="David" panose="020E0502060401010101" pitchFamily="34" charset="-79"/>
              </a:rPr>
              <a:t>הַסְתֵּר אַסְתִּיר </a:t>
            </a:r>
            <a:r>
              <a:rPr lang="he-IL" b="1" dirty="0">
                <a:latin typeface="David" panose="020E0502060401010101" pitchFamily="34" charset="-79"/>
                <a:cs typeface="David" panose="020E0502060401010101" pitchFamily="34" charset="-79"/>
              </a:rPr>
              <a:t>פָּנַי בַּיּוֹם הַהוּא</a:t>
            </a:r>
          </a:p>
          <a:p>
            <a:pPr algn="l"/>
            <a:r>
              <a:rPr lang="he-IL" dirty="0"/>
              <a:t> </a:t>
            </a:r>
            <a:r>
              <a:rPr lang="he-IL" dirty="0" smtClean="0"/>
              <a:t>"</a:t>
            </a:r>
            <a:r>
              <a:rPr lang="en-US" dirty="0" err="1" smtClean="0"/>
              <a:t>V'anokhi</a:t>
            </a:r>
            <a:r>
              <a:rPr lang="en-US" dirty="0" smtClean="0"/>
              <a:t> </a:t>
            </a:r>
            <a:r>
              <a:rPr lang="en-US" dirty="0" err="1"/>
              <a:t>haster</a:t>
            </a:r>
            <a:r>
              <a:rPr lang="en-US" dirty="0"/>
              <a:t> </a:t>
            </a:r>
            <a:r>
              <a:rPr lang="en-US" dirty="0" err="1"/>
              <a:t>asteer</a:t>
            </a:r>
            <a:r>
              <a:rPr lang="en-US" dirty="0"/>
              <a:t>...", </a:t>
            </a:r>
            <a:endParaRPr lang="en-US" dirty="0" smtClean="0"/>
          </a:p>
          <a:p>
            <a:pPr algn="l"/>
            <a:r>
              <a:rPr lang="en-US" dirty="0" smtClean="0"/>
              <a:t>I </a:t>
            </a:r>
            <a:r>
              <a:rPr lang="en-US" dirty="0"/>
              <a:t>am </a:t>
            </a:r>
            <a:r>
              <a:rPr lang="en-US" dirty="0" err="1" smtClean="0"/>
              <a:t>A</a:t>
            </a:r>
            <a:r>
              <a:rPr lang="en-US" cap="small" dirty="0" err="1" smtClean="0"/>
              <a:t>doni</a:t>
            </a:r>
            <a:r>
              <a:rPr lang="en-US" dirty="0" smtClean="0"/>
              <a:t> who </a:t>
            </a:r>
            <a:r>
              <a:rPr lang="en-US" dirty="0"/>
              <a:t>will </a:t>
            </a:r>
            <a:r>
              <a:rPr lang="en-US" dirty="0">
                <a:solidFill>
                  <a:srgbClr val="FFFF99"/>
                </a:solidFill>
              </a:rPr>
              <a:t>surely </a:t>
            </a:r>
            <a:r>
              <a:rPr lang="en-US" dirty="0" smtClean="0">
                <a:solidFill>
                  <a:srgbClr val="FFFF99"/>
                </a:solidFill>
              </a:rPr>
              <a:t>conceal</a:t>
            </a:r>
            <a:r>
              <a:rPr lang="en-US" dirty="0" smtClean="0"/>
              <a:t> my face... </a:t>
            </a:r>
            <a:r>
              <a:rPr lang="en-US" dirty="0"/>
              <a:t>”</a:t>
            </a:r>
          </a:p>
          <a:p>
            <a:pPr algn="l"/>
            <a:r>
              <a:rPr lang="en-US" dirty="0"/>
              <a:t>”</a:t>
            </a:r>
            <a:r>
              <a:rPr lang="en-US" dirty="0" err="1"/>
              <a:t>asteer</a:t>
            </a:r>
            <a:r>
              <a:rPr lang="en-US" dirty="0"/>
              <a:t>” ” I will hide, is composed of the same letters as the name Ester. </a:t>
            </a:r>
          </a:p>
          <a:p>
            <a:pPr algn="l"/>
            <a:endParaRPr lang="en-US" sz="2100" dirty="0" smtClean="0"/>
          </a:p>
        </p:txBody>
      </p:sp>
    </p:spTree>
    <p:extLst>
      <p:ext uri="{BB962C8B-B14F-4D97-AF65-F5344CB8AC3E}">
        <p14:creationId xmlns:p14="http://schemas.microsoft.com/office/powerpoint/2010/main" val="2684651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426633" y="57150"/>
            <a:ext cx="5925741" cy="400050"/>
          </a:xfrm>
        </p:spPr>
        <p:txBody>
          <a:bodyPr/>
          <a:lstStyle/>
          <a:p>
            <a:pPr algn="r" rtl="1" eaLnBrk="1" hangingPunct="1"/>
            <a:r>
              <a:rPr lang="en-US" altLang="en-US" sz="2000">
                <a:solidFill>
                  <a:srgbClr val="FFFF00"/>
                </a:solidFill>
              </a:rPr>
              <a:t>Ester (Esther) 3.8a</a:t>
            </a:r>
          </a:p>
        </p:txBody>
      </p:sp>
      <p:pic>
        <p:nvPicPr>
          <p:cNvPr id="645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1963" y="548878"/>
            <a:ext cx="6309816" cy="373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97674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sz="2100" dirty="0" smtClean="0"/>
          </a:p>
          <a:p>
            <a:pPr algn="l"/>
            <a:r>
              <a:rPr lang="en-US" dirty="0" smtClean="0"/>
              <a:t>So</a:t>
            </a:r>
            <a:r>
              <a:rPr lang="en-US" dirty="0"/>
              <a:t>, the name Ester carries in it the meaning of: </a:t>
            </a:r>
            <a:r>
              <a:rPr lang="en-US" dirty="0" smtClean="0"/>
              <a:t> </a:t>
            </a:r>
            <a:r>
              <a:rPr lang="en-US" dirty="0"/>
              <a:t>hiding/concealing - holding a secret</a:t>
            </a:r>
          </a:p>
          <a:p>
            <a:pPr algn="l"/>
            <a:r>
              <a:rPr lang="en-US" dirty="0"/>
              <a:t> </a:t>
            </a:r>
            <a:endParaRPr lang="en-US" dirty="0"/>
          </a:p>
        </p:txBody>
      </p:sp>
    </p:spTree>
    <p:extLst>
      <p:ext uri="{BB962C8B-B14F-4D97-AF65-F5344CB8AC3E}">
        <p14:creationId xmlns:p14="http://schemas.microsoft.com/office/powerpoint/2010/main" val="55013886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Mtt.6.6</a:t>
            </a:r>
            <a:r>
              <a:rPr lang="en-US" dirty="0" smtClean="0"/>
              <a:t> When </a:t>
            </a:r>
            <a:r>
              <a:rPr lang="en-US" dirty="0"/>
              <a:t>you pray, go into your inner room; and when you have shut your door, pray to your Father who is in secret. And your Father, who sees in secret, shall reward you.</a:t>
            </a:r>
            <a:endParaRPr lang="en-US" dirty="0"/>
          </a:p>
        </p:txBody>
      </p:sp>
    </p:spTree>
    <p:extLst>
      <p:ext uri="{BB962C8B-B14F-4D97-AF65-F5344CB8AC3E}">
        <p14:creationId xmlns:p14="http://schemas.microsoft.com/office/powerpoint/2010/main" val="428927107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Acts 26.18</a:t>
            </a:r>
            <a:r>
              <a:rPr lang="en-US" dirty="0"/>
              <a:t> I am sending </a:t>
            </a:r>
            <a:r>
              <a:rPr lang="en-US" dirty="0" smtClean="0"/>
              <a:t>you,</a:t>
            </a:r>
            <a:r>
              <a:rPr lang="en-US" dirty="0"/>
              <a:t> </a:t>
            </a:r>
            <a:r>
              <a:rPr lang="en-US" dirty="0" smtClean="0"/>
              <a:t>to </a:t>
            </a:r>
            <a:r>
              <a:rPr lang="en-US" dirty="0"/>
              <a:t>open their eyes—so they may turn from </a:t>
            </a:r>
            <a:r>
              <a:rPr lang="en-US" dirty="0">
                <a:solidFill>
                  <a:srgbClr val="FFFF66"/>
                </a:solidFill>
              </a:rPr>
              <a:t>darkness to </a:t>
            </a:r>
            <a:r>
              <a:rPr lang="en-US" dirty="0" smtClean="0">
                <a:solidFill>
                  <a:srgbClr val="FFFF66"/>
                </a:solidFill>
              </a:rPr>
              <a:t>light</a:t>
            </a:r>
            <a:r>
              <a:rPr lang="en-US" dirty="0"/>
              <a:t> and from the </a:t>
            </a:r>
            <a:r>
              <a:rPr lang="en-US" dirty="0">
                <a:solidFill>
                  <a:srgbClr val="FFFF66"/>
                </a:solidFill>
              </a:rPr>
              <a:t>power of </a:t>
            </a:r>
            <a:r>
              <a:rPr lang="en-US" dirty="0" err="1">
                <a:solidFill>
                  <a:srgbClr val="FFFF66"/>
                </a:solidFill>
              </a:rPr>
              <a:t>satan</a:t>
            </a:r>
            <a:r>
              <a:rPr lang="en-US" dirty="0">
                <a:solidFill>
                  <a:srgbClr val="FFFF66"/>
                </a:solidFill>
              </a:rPr>
              <a:t> to God</a:t>
            </a:r>
            <a:r>
              <a:rPr lang="en-US" dirty="0"/>
              <a:t>, that they may receive release from sins as well as a place among those who are made holy through trusting in Me.’</a:t>
            </a:r>
            <a:endParaRPr lang="en-US" dirty="0"/>
          </a:p>
        </p:txBody>
      </p:sp>
    </p:spTree>
    <p:extLst>
      <p:ext uri="{BB962C8B-B14F-4D97-AF65-F5344CB8AC3E}">
        <p14:creationId xmlns:p14="http://schemas.microsoft.com/office/powerpoint/2010/main" val="383819198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smtClean="0"/>
          </a:p>
          <a:p>
            <a:pPr algn="l"/>
            <a:r>
              <a:rPr lang="en-US" dirty="0" smtClean="0"/>
              <a:t>Unpublicized, </a:t>
            </a:r>
            <a:r>
              <a:rPr lang="en-US" dirty="0" smtClean="0">
                <a:solidFill>
                  <a:srgbClr val="FFFF99"/>
                </a:solidFill>
              </a:rPr>
              <a:t>hidden</a:t>
            </a:r>
            <a:r>
              <a:rPr lang="en-US" dirty="0" smtClean="0"/>
              <a:t> impending disaster in Persia / Iran.</a:t>
            </a:r>
          </a:p>
          <a:p>
            <a:pPr algn="l"/>
            <a:r>
              <a:rPr lang="en-US" dirty="0" smtClean="0"/>
              <a:t>May soon fall as precipitously as did the evil empire, the Soviet Union.</a:t>
            </a:r>
            <a:endParaRPr lang="en-US" dirty="0"/>
          </a:p>
        </p:txBody>
      </p:sp>
    </p:spTree>
    <p:extLst>
      <p:ext uri="{BB962C8B-B14F-4D97-AF65-F5344CB8AC3E}">
        <p14:creationId xmlns:p14="http://schemas.microsoft.com/office/powerpoint/2010/main" val="15442383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algn="l"/>
            <a:r>
              <a:rPr lang="en-US" dirty="0"/>
              <a:t>The mullahs now ruling Iran were able to hijack the revolution that sacked the U.S.-backed Shah regime back in February 1979. However, the </a:t>
            </a:r>
            <a:r>
              <a:rPr lang="en-US" b="1" dirty="0"/>
              <a:t>38</a:t>
            </a:r>
            <a:r>
              <a:rPr lang="en-US" dirty="0"/>
              <a:t>-year report card left by the mullahs has only raised extreme anger throughout the Iranian society</a:t>
            </a:r>
            <a:r>
              <a:rPr lang="en-US" dirty="0" smtClean="0"/>
              <a:t>.</a:t>
            </a:r>
            <a:endParaRPr lang="en-US" dirty="0"/>
          </a:p>
        </p:txBody>
      </p:sp>
    </p:spTree>
    <p:extLst>
      <p:ext uri="{BB962C8B-B14F-4D97-AF65-F5344CB8AC3E}">
        <p14:creationId xmlns:p14="http://schemas.microsoft.com/office/powerpoint/2010/main" val="40751984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Numbers </a:t>
            </a:r>
            <a:r>
              <a:rPr lang="en-US" dirty="0"/>
              <a:t>are very vivid in revealing the undeniable atrocities caused by the mullahs’ disastrous policies</a:t>
            </a:r>
            <a:r>
              <a:rPr lang="en-US" dirty="0" smtClean="0"/>
              <a:t>.</a:t>
            </a:r>
            <a:endParaRPr lang="en-US" dirty="0"/>
          </a:p>
        </p:txBody>
      </p:sp>
    </p:spTree>
    <p:extLst>
      <p:ext uri="{BB962C8B-B14F-4D97-AF65-F5344CB8AC3E}">
        <p14:creationId xmlns:p14="http://schemas.microsoft.com/office/powerpoint/2010/main" val="25318767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61913" indent="-61913" algn="l">
              <a:buFont typeface="Arial" panose="020B0604020202020204" pitchFamily="34" charset="0"/>
              <a:buChar char="•"/>
            </a:pPr>
            <a:r>
              <a:rPr lang="en-US" dirty="0" smtClean="0"/>
              <a:t>The </a:t>
            </a:r>
            <a:r>
              <a:rPr lang="en-US" dirty="0"/>
              <a:t>daily trend of continuous executions in Iran has raised anger amongst the international community for years. Iran is </a:t>
            </a:r>
            <a:r>
              <a:rPr lang="en-US" dirty="0" smtClean="0"/>
              <a:t>considered the number </a:t>
            </a:r>
            <a:r>
              <a:rPr lang="en-US" dirty="0" smtClean="0">
                <a:solidFill>
                  <a:srgbClr val="FFFF99"/>
                </a:solidFill>
              </a:rPr>
              <a:t>one</a:t>
            </a:r>
            <a:r>
              <a:rPr lang="en-US" dirty="0" smtClean="0"/>
              <a:t> executioner </a:t>
            </a:r>
            <a:r>
              <a:rPr lang="en-US" dirty="0"/>
              <a:t>per </a:t>
            </a:r>
            <a:r>
              <a:rPr lang="en-US" dirty="0" smtClean="0"/>
              <a:t>capita. </a:t>
            </a:r>
            <a:endParaRPr lang="en-US" dirty="0"/>
          </a:p>
        </p:txBody>
      </p:sp>
    </p:spTree>
    <p:extLst>
      <p:ext uri="{BB962C8B-B14F-4D97-AF65-F5344CB8AC3E}">
        <p14:creationId xmlns:p14="http://schemas.microsoft.com/office/powerpoint/2010/main" val="7094716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61913" indent="-61913" algn="l">
              <a:buFont typeface="Arial" panose="020B0604020202020204" pitchFamily="34" charset="0"/>
              <a:buChar char="•"/>
            </a:pPr>
            <a:r>
              <a:rPr lang="en-US" u="sng" dirty="0" smtClean="0"/>
              <a:t>Suicides</a:t>
            </a:r>
            <a:r>
              <a:rPr lang="en-US" dirty="0" smtClean="0"/>
              <a:t> </a:t>
            </a:r>
            <a:r>
              <a:rPr lang="en-US" dirty="0"/>
              <a:t>are also on the rise, especially amongst women, ranking Iran </a:t>
            </a:r>
            <a:r>
              <a:rPr lang="en-US" dirty="0">
                <a:solidFill>
                  <a:srgbClr val="FFFF99"/>
                </a:solidFill>
              </a:rPr>
              <a:t>first</a:t>
            </a:r>
            <a:r>
              <a:rPr lang="en-US" dirty="0"/>
              <a:t> in the Middle East and </a:t>
            </a:r>
            <a:r>
              <a:rPr lang="en-US" dirty="0">
                <a:solidFill>
                  <a:srgbClr val="FFFF99"/>
                </a:solidFill>
              </a:rPr>
              <a:t>third</a:t>
            </a:r>
            <a:r>
              <a:rPr lang="en-US" dirty="0"/>
              <a:t> in the world. There are also reports of a growing number of teenagers committing </a:t>
            </a:r>
            <a:r>
              <a:rPr lang="en-US" dirty="0" smtClean="0"/>
              <a:t>suicide.</a:t>
            </a:r>
            <a:endParaRPr lang="en-US" dirty="0"/>
          </a:p>
        </p:txBody>
      </p:sp>
    </p:spTree>
    <p:extLst>
      <p:ext uri="{BB962C8B-B14F-4D97-AF65-F5344CB8AC3E}">
        <p14:creationId xmlns:p14="http://schemas.microsoft.com/office/powerpoint/2010/main" val="180511701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marL="61913" indent="-61913" algn="l">
              <a:buFont typeface="Arial" panose="020B0604020202020204" pitchFamily="34" charset="0"/>
              <a:buChar char="•"/>
            </a:pPr>
            <a:r>
              <a:rPr lang="en-US" dirty="0" smtClean="0"/>
              <a:t>Drug </a:t>
            </a:r>
            <a:r>
              <a:rPr lang="en-US" dirty="0"/>
              <a:t>addiction is yet another disastrous result of the mullahs’ rule in Iran. The amount of drugs spreading amongst women and teenagers is skyrocketing and state-run media are citing experts estimating at least </a:t>
            </a:r>
            <a:r>
              <a:rPr lang="en-US" dirty="0" smtClean="0">
                <a:solidFill>
                  <a:srgbClr val="FFFF99"/>
                </a:solidFill>
              </a:rPr>
              <a:t>8 million </a:t>
            </a:r>
            <a:r>
              <a:rPr lang="en-US" dirty="0" smtClean="0"/>
              <a:t>Iranians </a:t>
            </a:r>
            <a:r>
              <a:rPr lang="en-US" dirty="0"/>
              <a:t>are suffering from this dreadful </a:t>
            </a:r>
            <a:r>
              <a:rPr lang="en-US" dirty="0" smtClean="0"/>
              <a:t>phenomenon. </a:t>
            </a:r>
            <a:endParaRPr lang="en-US" dirty="0"/>
          </a:p>
        </p:txBody>
      </p:sp>
    </p:spTree>
    <p:extLst>
      <p:ext uri="{BB962C8B-B14F-4D97-AF65-F5344CB8AC3E}">
        <p14:creationId xmlns:p14="http://schemas.microsoft.com/office/powerpoint/2010/main" val="4071452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marL="61913" indent="-61913" algn="l">
              <a:buFont typeface="Arial" panose="020B0604020202020204" pitchFamily="34" charset="0"/>
              <a:buChar char="•"/>
            </a:pPr>
            <a:r>
              <a:rPr lang="en-US" dirty="0" smtClean="0"/>
              <a:t>Iran’s </a:t>
            </a:r>
            <a:r>
              <a:rPr lang="en-US" dirty="0"/>
              <a:t>roads are even considered very dangerous, as the mullahs refuse to allocate the necessary budget to provide safe passages.</a:t>
            </a:r>
            <a:r>
              <a:rPr lang="en-US" dirty="0">
                <a:solidFill>
                  <a:srgbClr val="FFFF99"/>
                </a:solidFill>
              </a:rPr>
              <a:t> 20,000 people die each year in Iran and 300,000 injured (150% more than the global average)</a:t>
            </a:r>
            <a:r>
              <a:rPr lang="en-US" dirty="0"/>
              <a:t>. Iran’s annual road accident casualty statistics are even compared to an all-out </a:t>
            </a:r>
            <a:r>
              <a:rPr lang="en-US" dirty="0" smtClean="0"/>
              <a:t>war.</a:t>
            </a:r>
            <a:endParaRPr lang="en-US" dirty="0"/>
          </a:p>
        </p:txBody>
      </p:sp>
    </p:spTree>
    <p:extLst>
      <p:ext uri="{BB962C8B-B14F-4D97-AF65-F5344CB8AC3E}">
        <p14:creationId xmlns:p14="http://schemas.microsoft.com/office/powerpoint/2010/main" val="2210630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426632" y="57150"/>
            <a:ext cx="5925741" cy="400050"/>
          </a:xfrm>
        </p:spPr>
        <p:txBody>
          <a:bodyPr/>
          <a:lstStyle/>
          <a:p>
            <a:pPr algn="r" rtl="1" eaLnBrk="1" hangingPunct="1"/>
            <a:r>
              <a:rPr lang="en-US" altLang="en-US" sz="2000">
                <a:solidFill>
                  <a:srgbClr val="FFFF00"/>
                </a:solidFill>
              </a:rPr>
              <a:t>Ester (Esther) 3.8b</a:t>
            </a:r>
          </a:p>
        </p:txBody>
      </p:sp>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096" y="473935"/>
            <a:ext cx="6364684" cy="3926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974168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61913" indent="-61913" algn="l">
              <a:buFont typeface="Arial" panose="020B0604020202020204" pitchFamily="34" charset="0"/>
              <a:buChar char="•"/>
            </a:pPr>
            <a:r>
              <a:rPr lang="en-US" dirty="0" smtClean="0"/>
              <a:t>Poverty </a:t>
            </a:r>
            <a:r>
              <a:rPr lang="en-US" dirty="0"/>
              <a:t>has increased to an extent that many Iranians have resorted to gathering recyclable products, food stuffs and other trash to make ends meet, and the homeless sleeping in pre-dug </a:t>
            </a:r>
            <a:r>
              <a:rPr lang="en-US" dirty="0" smtClean="0"/>
              <a:t>graves.</a:t>
            </a:r>
            <a:endParaRPr lang="en-US" dirty="0"/>
          </a:p>
        </p:txBody>
      </p:sp>
    </p:spTree>
    <p:extLst>
      <p:ext uri="{BB962C8B-B14F-4D97-AF65-F5344CB8AC3E}">
        <p14:creationId xmlns:p14="http://schemas.microsoft.com/office/powerpoint/2010/main" val="270419101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61913" indent="-61913" algn="l">
              <a:buFont typeface="Arial" panose="020B0604020202020204" pitchFamily="34" charset="0"/>
              <a:buChar char="•"/>
            </a:pPr>
            <a:r>
              <a:rPr lang="en-US" dirty="0" smtClean="0"/>
              <a:t>All </a:t>
            </a:r>
            <a:r>
              <a:rPr lang="en-US" dirty="0"/>
              <a:t>the while Iran is a country sitting on a vast sea of crude oil and natural gas, with new reports of</a:t>
            </a:r>
            <a:r>
              <a:rPr lang="en-US" dirty="0">
                <a:solidFill>
                  <a:srgbClr val="FFFF99"/>
                </a:solidFill>
              </a:rPr>
              <a:t> 2 billion</a:t>
            </a:r>
            <a:r>
              <a:rPr lang="en-US" dirty="0"/>
              <a:t> barrels of shell oil discovered in western </a:t>
            </a:r>
            <a:r>
              <a:rPr lang="en-US" dirty="0" smtClean="0"/>
              <a:t>Iran.</a:t>
            </a:r>
            <a:endParaRPr lang="en-US" dirty="0"/>
          </a:p>
        </p:txBody>
      </p:sp>
    </p:spTree>
    <p:extLst>
      <p:ext uri="{BB962C8B-B14F-4D97-AF65-F5344CB8AC3E}">
        <p14:creationId xmlns:p14="http://schemas.microsoft.com/office/powerpoint/2010/main" val="118187822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61913" indent="-61913" algn="l">
              <a:buFont typeface="Arial" panose="020B0604020202020204" pitchFamily="34" charset="0"/>
              <a:buChar char="•"/>
            </a:pPr>
            <a:r>
              <a:rPr lang="en-US" dirty="0" smtClean="0"/>
              <a:t>The </a:t>
            </a:r>
            <a:r>
              <a:rPr lang="en-US" dirty="0"/>
              <a:t>country’s economy, however, has nosedived to such an extent that more than </a:t>
            </a:r>
            <a:r>
              <a:rPr lang="en-US" b="1" dirty="0"/>
              <a:t>50%</a:t>
            </a:r>
            <a:r>
              <a:rPr lang="en-US" dirty="0"/>
              <a:t> of the industrial units have gone bankrupt or are on the verge of </a:t>
            </a:r>
            <a:r>
              <a:rPr lang="en-US" dirty="0" smtClean="0"/>
              <a:t>bankruptcy.</a:t>
            </a:r>
            <a:endParaRPr lang="en-US" dirty="0"/>
          </a:p>
        </p:txBody>
      </p:sp>
    </p:spTree>
    <p:extLst>
      <p:ext uri="{BB962C8B-B14F-4D97-AF65-F5344CB8AC3E}">
        <p14:creationId xmlns:p14="http://schemas.microsoft.com/office/powerpoint/2010/main" val="302452183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marL="61913" indent="-61913" algn="l">
              <a:buFont typeface="Arial" panose="020B0604020202020204" pitchFamily="34" charset="0"/>
              <a:buChar char="•"/>
            </a:pPr>
            <a:r>
              <a:rPr lang="en-US" dirty="0" smtClean="0"/>
              <a:t>Unemployment</a:t>
            </a:r>
            <a:r>
              <a:rPr lang="en-US" dirty="0"/>
              <a:t> is now a critical and increasing crisis. Nearly </a:t>
            </a:r>
            <a:r>
              <a:rPr lang="en-US" dirty="0">
                <a:solidFill>
                  <a:srgbClr val="FFFF99"/>
                </a:solidFill>
              </a:rPr>
              <a:t>15 million</a:t>
            </a:r>
            <a:r>
              <a:rPr lang="en-US" dirty="0"/>
              <a:t> people are unemployed in Iran, according to an Iranian economy expert</a:t>
            </a:r>
            <a:r>
              <a:rPr lang="en-US" dirty="0" smtClean="0"/>
              <a:t>.</a:t>
            </a:r>
            <a:endParaRPr lang="en-US" dirty="0"/>
          </a:p>
        </p:txBody>
      </p:sp>
    </p:spTree>
    <p:extLst>
      <p:ext uri="{BB962C8B-B14F-4D97-AF65-F5344CB8AC3E}">
        <p14:creationId xmlns:p14="http://schemas.microsoft.com/office/powerpoint/2010/main" val="5365109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85000" lnSpcReduction="20000"/>
          </a:bodyPr>
          <a:lstStyle/>
          <a:p>
            <a:pPr marL="61913" indent="-61913" algn="l">
              <a:buFont typeface="Arial" panose="020B0604020202020204" pitchFamily="34" charset="0"/>
              <a:buChar char="•"/>
            </a:pPr>
            <a:r>
              <a:rPr lang="en-US" dirty="0" smtClean="0"/>
              <a:t>The </a:t>
            </a:r>
            <a:r>
              <a:rPr lang="en-US" dirty="0"/>
              <a:t>mullahs’ policies have literally destroyed the entire “middle class” in Iran, leaving the population divided between a small percentage with massive riches, and a high percentage living in poverty</a:t>
            </a:r>
            <a:r>
              <a:rPr lang="en-US" dirty="0" smtClean="0"/>
              <a:t>.</a:t>
            </a:r>
          </a:p>
          <a:p>
            <a:pPr marL="61913" indent="-61913" algn="l">
              <a:buFont typeface="Arial" panose="020B0604020202020204" pitchFamily="34" charset="0"/>
              <a:buChar char="•"/>
            </a:pPr>
            <a:r>
              <a:rPr lang="en-US" dirty="0" smtClean="0"/>
              <a:t>“</a:t>
            </a:r>
            <a:r>
              <a:rPr lang="en-US" b="1" dirty="0"/>
              <a:t>30%</a:t>
            </a:r>
            <a:r>
              <a:rPr lang="en-US" dirty="0"/>
              <a:t> of the country’s population is hungry and have no bread to eat,” said Ali Akbar </a:t>
            </a:r>
            <a:r>
              <a:rPr lang="en-US" dirty="0" err="1"/>
              <a:t>Sayari</a:t>
            </a:r>
            <a:r>
              <a:rPr lang="en-US" dirty="0"/>
              <a:t>, Deputy Health Minister in the cabinet of Iranian President Hassan </a:t>
            </a:r>
            <a:r>
              <a:rPr lang="en-US" dirty="0" err="1" smtClean="0"/>
              <a:t>Rouhani</a:t>
            </a:r>
            <a:r>
              <a:rPr lang="en-US" dirty="0" smtClean="0"/>
              <a:t>.</a:t>
            </a:r>
            <a:endParaRPr lang="en-US" dirty="0"/>
          </a:p>
        </p:txBody>
      </p:sp>
    </p:spTree>
    <p:extLst>
      <p:ext uri="{BB962C8B-B14F-4D97-AF65-F5344CB8AC3E}">
        <p14:creationId xmlns:p14="http://schemas.microsoft.com/office/powerpoint/2010/main" val="20479833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lnSpcReduction="10000"/>
          </a:bodyPr>
          <a:lstStyle/>
          <a:p>
            <a:pPr marL="61913" indent="-61913" algn="l">
              <a:buFont typeface="Arial" panose="020B0604020202020204" pitchFamily="34" charset="0"/>
              <a:buChar char="•"/>
            </a:pPr>
            <a:r>
              <a:rPr lang="en-US" dirty="0" smtClean="0"/>
              <a:t>Financial </a:t>
            </a:r>
            <a:r>
              <a:rPr lang="en-US" dirty="0"/>
              <a:t>corruption is spreading throughout society like cancer. The numbers have become massive and even unimaginable. Above all is the apparatus linked to Iranian Supreme Leader Ali Khamenei, whose riches value at </a:t>
            </a:r>
            <a:r>
              <a:rPr lang="en-US" dirty="0">
                <a:solidFill>
                  <a:srgbClr val="FFFF99"/>
                </a:solidFill>
              </a:rPr>
              <a:t>$95 </a:t>
            </a:r>
            <a:r>
              <a:rPr lang="en-US" dirty="0" smtClean="0">
                <a:solidFill>
                  <a:srgbClr val="FFFF99"/>
                </a:solidFill>
              </a:rPr>
              <a:t>billion.</a:t>
            </a:r>
            <a:endParaRPr lang="en-US" dirty="0">
              <a:solidFill>
                <a:srgbClr val="FFFF99"/>
              </a:solidFill>
            </a:endParaRPr>
          </a:p>
        </p:txBody>
      </p:sp>
    </p:spTree>
    <p:extLst>
      <p:ext uri="{BB962C8B-B14F-4D97-AF65-F5344CB8AC3E}">
        <p14:creationId xmlns:p14="http://schemas.microsoft.com/office/powerpoint/2010/main" val="147534186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marL="61913" indent="-61913" algn="l">
              <a:buFont typeface="Arial" panose="020B0604020202020204" pitchFamily="34" charset="0"/>
              <a:buChar char="•"/>
            </a:pPr>
            <a:r>
              <a:rPr lang="en-US" dirty="0" smtClean="0"/>
              <a:t>Iran’s </a:t>
            </a:r>
            <a:r>
              <a:rPr lang="en-US" dirty="0"/>
              <a:t>environment is also on the verge of complete annihilation</a:t>
            </a:r>
            <a:r>
              <a:rPr lang="en-US" dirty="0" smtClean="0"/>
              <a:t>. “</a:t>
            </a:r>
            <a:r>
              <a:rPr lang="en-US" dirty="0"/>
              <a:t>If the water crisis in Iran continues, the country will soon become very similar to Somalia and </a:t>
            </a:r>
            <a:r>
              <a:rPr lang="en-US" dirty="0">
                <a:solidFill>
                  <a:srgbClr val="FFFF99"/>
                </a:solidFill>
              </a:rPr>
              <a:t>50 million </a:t>
            </a:r>
            <a:r>
              <a:rPr lang="en-US" dirty="0" smtClean="0">
                <a:solidFill>
                  <a:srgbClr val="FFFF99"/>
                </a:solidFill>
              </a:rPr>
              <a:t>Iranians </a:t>
            </a:r>
            <a:r>
              <a:rPr lang="en-US" dirty="0">
                <a:solidFill>
                  <a:srgbClr val="FFFF99"/>
                </a:solidFill>
              </a:rPr>
              <a:t>will be forced to leave the country</a:t>
            </a:r>
            <a:r>
              <a:rPr lang="en-US" dirty="0"/>
              <a:t>,” said Isa </a:t>
            </a:r>
            <a:r>
              <a:rPr lang="en-US" dirty="0" err="1"/>
              <a:t>Kalantari</a:t>
            </a:r>
            <a:r>
              <a:rPr lang="en-US" dirty="0"/>
              <a:t>, </a:t>
            </a:r>
            <a:r>
              <a:rPr lang="en-US" dirty="0" err="1"/>
              <a:t>Rouhani’s</a:t>
            </a:r>
            <a:r>
              <a:rPr lang="en-US" dirty="0"/>
              <a:t> advisor in water and agricultural </a:t>
            </a:r>
            <a:r>
              <a:rPr lang="en-US" dirty="0" smtClean="0"/>
              <a:t>matters</a:t>
            </a:r>
            <a:endParaRPr lang="en-US" dirty="0"/>
          </a:p>
        </p:txBody>
      </p:sp>
    </p:spTree>
    <p:extLst>
      <p:ext uri="{BB962C8B-B14F-4D97-AF65-F5344CB8AC3E}">
        <p14:creationId xmlns:p14="http://schemas.microsoft.com/office/powerpoint/2010/main" val="11402588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marL="61913" indent="-61913" algn="l">
              <a:buFont typeface="Arial" panose="020B0604020202020204" pitchFamily="34" charset="0"/>
              <a:buChar char="•"/>
            </a:pPr>
            <a:r>
              <a:rPr lang="en-US" dirty="0" smtClean="0"/>
              <a:t>Even </a:t>
            </a:r>
            <a:r>
              <a:rPr lang="en-US" dirty="0"/>
              <a:t>the workplace is considered unsafe under the mullahs’ rule, as Iran ranks first in the world in workplace incidents</a:t>
            </a:r>
            <a:r>
              <a:rPr lang="en-US" dirty="0" smtClean="0"/>
              <a:t>. “</a:t>
            </a:r>
            <a:r>
              <a:rPr lang="en-US" dirty="0">
                <a:solidFill>
                  <a:srgbClr val="FFFF99"/>
                </a:solidFill>
              </a:rPr>
              <a:t>Iran is the world record holder </a:t>
            </a:r>
            <a:r>
              <a:rPr lang="en-US" dirty="0" smtClean="0">
                <a:solidFill>
                  <a:srgbClr val="FFFF99"/>
                </a:solidFill>
              </a:rPr>
              <a:t>in construction accidents</a:t>
            </a:r>
            <a:r>
              <a:rPr lang="en-US" dirty="0"/>
              <a:t>,” said Akbar </a:t>
            </a:r>
            <a:r>
              <a:rPr lang="en-US" dirty="0" err="1"/>
              <a:t>Shokat</a:t>
            </a:r>
            <a:r>
              <a:rPr lang="en-US" dirty="0"/>
              <a:t>, head of the Construction Workers’ Guild Center in an interview with the state-run ISNA news </a:t>
            </a:r>
            <a:r>
              <a:rPr lang="en-US" dirty="0" smtClean="0"/>
              <a:t>agency.</a:t>
            </a:r>
            <a:endParaRPr lang="en-US" dirty="0"/>
          </a:p>
        </p:txBody>
      </p:sp>
    </p:spTree>
    <p:extLst>
      <p:ext uri="{BB962C8B-B14F-4D97-AF65-F5344CB8AC3E}">
        <p14:creationId xmlns:p14="http://schemas.microsoft.com/office/powerpoint/2010/main" val="40164372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marL="61913" indent="-61913" algn="l">
              <a:buFont typeface="Arial" panose="020B0604020202020204" pitchFamily="34" charset="0"/>
              <a:buChar char="•"/>
            </a:pPr>
            <a:r>
              <a:rPr lang="en-US" dirty="0" smtClean="0"/>
              <a:t>Illiteracy </a:t>
            </a:r>
            <a:r>
              <a:rPr lang="en-US" dirty="0"/>
              <a:t>is plaguing millions of Iranian children, depriving them of education due to their family’s economic and social problems. Iran has a population of </a:t>
            </a:r>
            <a:r>
              <a:rPr lang="en-US" dirty="0">
                <a:solidFill>
                  <a:srgbClr val="FFFF99"/>
                </a:solidFill>
              </a:rPr>
              <a:t>10 million illiterates and 10 million low-literates</a:t>
            </a:r>
            <a:r>
              <a:rPr lang="en-US" dirty="0"/>
              <a:t>, according to </a:t>
            </a:r>
            <a:r>
              <a:rPr lang="en-US" dirty="0" err="1"/>
              <a:t>Rouhani’s</a:t>
            </a:r>
            <a:r>
              <a:rPr lang="en-US" dirty="0"/>
              <a:t> Deputy Education </a:t>
            </a:r>
            <a:r>
              <a:rPr lang="en-US" dirty="0" smtClean="0"/>
              <a:t>Minister.</a:t>
            </a:r>
            <a:endParaRPr lang="en-US" dirty="0"/>
          </a:p>
        </p:txBody>
      </p:sp>
    </p:spTree>
    <p:extLst>
      <p:ext uri="{BB962C8B-B14F-4D97-AF65-F5344CB8AC3E}">
        <p14:creationId xmlns:p14="http://schemas.microsoft.com/office/powerpoint/2010/main" val="20466006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20000"/>
          </a:bodyPr>
          <a:lstStyle/>
          <a:p>
            <a:pPr marL="61913" indent="-61913" algn="l">
              <a:buFont typeface="Arial" panose="020B0604020202020204" pitchFamily="34" charset="0"/>
              <a:buChar char="•"/>
            </a:pPr>
            <a:r>
              <a:rPr lang="en-US" dirty="0" smtClean="0"/>
              <a:t>Yet </a:t>
            </a:r>
            <a:r>
              <a:rPr lang="en-US" dirty="0"/>
              <a:t>another repulsive custom rendered from the mullahs’ regime has been child marriages. Poverty forces families to give off their young daughters, leaving them to face unthinkable spiritual and physical damages from arranged marriages</a:t>
            </a:r>
            <a:r>
              <a:rPr lang="en-US" dirty="0" smtClean="0"/>
              <a:t>. “</a:t>
            </a:r>
            <a:r>
              <a:rPr lang="en-US" dirty="0">
                <a:solidFill>
                  <a:srgbClr val="FFFF99"/>
                </a:solidFill>
              </a:rPr>
              <a:t>43,000 girls between the ages of 10 to 15 are currently married in Iran</a:t>
            </a:r>
            <a:r>
              <a:rPr lang="en-US" dirty="0"/>
              <a:t>,” according to regime officials</a:t>
            </a:r>
            <a:r>
              <a:rPr lang="en-US" dirty="0" smtClean="0"/>
              <a:t>. </a:t>
            </a:r>
            <a:r>
              <a:rPr lang="en-US" dirty="0"/>
              <a:t> </a:t>
            </a:r>
            <a:endParaRPr lang="en-US" dirty="0"/>
          </a:p>
        </p:txBody>
      </p:sp>
    </p:spTree>
    <p:extLst>
      <p:ext uri="{BB962C8B-B14F-4D97-AF65-F5344CB8AC3E}">
        <p14:creationId xmlns:p14="http://schemas.microsoft.com/office/powerpoint/2010/main" val="1500543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426630" y="57150"/>
            <a:ext cx="5925741" cy="400050"/>
          </a:xfrm>
        </p:spPr>
        <p:txBody>
          <a:bodyPr/>
          <a:lstStyle/>
          <a:p>
            <a:pPr algn="r" rtl="1" eaLnBrk="1" hangingPunct="1"/>
            <a:r>
              <a:rPr lang="en-US" altLang="en-US" sz="2000">
                <a:solidFill>
                  <a:srgbClr val="FFFF00"/>
                </a:solidFill>
              </a:rPr>
              <a:t>Ester (Esther) 3.8c</a:t>
            </a:r>
          </a:p>
        </p:txBody>
      </p:sp>
      <p:pic>
        <p:nvPicPr>
          <p:cNvPr id="665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831" y="503699"/>
            <a:ext cx="6200080" cy="2582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9002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fontScale="92500" lnSpcReduction="10000"/>
          </a:bodyPr>
          <a:lstStyle/>
          <a:p>
            <a:pPr algn="l"/>
            <a:r>
              <a:rPr lang="en-US" i="1" dirty="0" err="1" smtClean="0"/>
              <a:t>Heshmat</a:t>
            </a:r>
            <a:r>
              <a:rPr lang="en-US" i="1" dirty="0" smtClean="0"/>
              <a:t> </a:t>
            </a:r>
            <a:r>
              <a:rPr lang="en-US" i="1" dirty="0" err="1"/>
              <a:t>Alavi</a:t>
            </a:r>
            <a:r>
              <a:rPr lang="en-US" i="1" dirty="0"/>
              <a:t> is a political and rights activist. His writing focuses on Iran, ranging from human rights violations, social crackdown, the regime’s support for terrorism and meddling in foreign countries, and the controversial nuclear program.</a:t>
            </a:r>
            <a:endParaRPr lang="en-US" dirty="0"/>
          </a:p>
          <a:p>
            <a:pPr algn="l"/>
            <a:r>
              <a:rPr lang="en-US" i="1" dirty="0"/>
              <a:t>He tweets at @</a:t>
            </a:r>
            <a:r>
              <a:rPr lang="en-US" i="1" dirty="0" err="1"/>
              <a:t>HeshmatAlavi</a:t>
            </a:r>
            <a:r>
              <a:rPr lang="en-US" i="1" dirty="0"/>
              <a:t> &amp; blogs at </a:t>
            </a:r>
            <a:r>
              <a:rPr lang="en-US" i="1" dirty="0" err="1" smtClean="0"/>
              <a:t>IranCommentary</a:t>
            </a:r>
            <a:endParaRPr lang="en-US" dirty="0"/>
          </a:p>
          <a:p>
            <a:pPr algn="l"/>
            <a:endParaRPr lang="en-US" dirty="0"/>
          </a:p>
        </p:txBody>
      </p:sp>
    </p:spTree>
    <p:extLst>
      <p:ext uri="{BB962C8B-B14F-4D97-AF65-F5344CB8AC3E}">
        <p14:creationId xmlns:p14="http://schemas.microsoft.com/office/powerpoint/2010/main" val="389725923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62" name="Rectangle 2"/>
          <p:cNvSpPr>
            <a:spLocks noGrp="1" noChangeArrowheads="1"/>
          </p:cNvSpPr>
          <p:nvPr>
            <p:ph type="subTitle" idx="1"/>
          </p:nvPr>
        </p:nvSpPr>
        <p:spPr>
          <a:xfrm>
            <a:off x="0" y="0"/>
            <a:ext cx="8778875" cy="5143500"/>
          </a:xfrm>
        </p:spPr>
        <p:txBody>
          <a:bodyPr/>
          <a:lstStyle/>
          <a:p>
            <a:pPr rtl="1">
              <a:lnSpc>
                <a:spcPct val="90000"/>
              </a:lnSpc>
            </a:pPr>
            <a:r>
              <a:rPr lang="en-US" altLang="en-US" sz="4200" dirty="0" smtClean="0">
                <a:solidFill>
                  <a:srgbClr val="FFFF99"/>
                </a:solidFill>
                <a:cs typeface="Vilna" pitchFamily="2" charset="-79"/>
              </a:rPr>
              <a:t>Use the Purim method</a:t>
            </a:r>
          </a:p>
          <a:p>
            <a:pPr rtl="1">
              <a:lnSpc>
                <a:spcPct val="90000"/>
              </a:lnSpc>
            </a:pPr>
            <a:r>
              <a:rPr lang="en-US" altLang="en-US" sz="4200" dirty="0" smtClean="0">
                <a:solidFill>
                  <a:srgbClr val="FFFF99"/>
                </a:solidFill>
                <a:cs typeface="Vilna" pitchFamily="2" charset="-79"/>
              </a:rPr>
              <a:t>Supernatural Reversal</a:t>
            </a:r>
          </a:p>
          <a:p>
            <a:pPr rtl="1">
              <a:lnSpc>
                <a:spcPct val="90000"/>
              </a:lnSpc>
            </a:pPr>
            <a:r>
              <a:rPr lang="he-IL" altLang="en-US" sz="4800" b="1" dirty="0" smtClean="0">
                <a:cs typeface="Vilna" pitchFamily="2" charset="-79"/>
              </a:rPr>
              <a:t>וְנַהֲפוֹךְ </a:t>
            </a:r>
            <a:r>
              <a:rPr lang="he-IL" altLang="en-US" sz="4800" b="1" dirty="0">
                <a:cs typeface="Vilna" pitchFamily="2" charset="-79"/>
              </a:rPr>
              <a:t>הוּא</a:t>
            </a:r>
            <a:r>
              <a:rPr lang="en-US" altLang="en-US" sz="4800" b="1" dirty="0">
                <a:cs typeface="Vilna" pitchFamily="2" charset="-79"/>
              </a:rPr>
              <a:t>  </a:t>
            </a:r>
            <a:r>
              <a:rPr lang="en-US" altLang="en-US" i="1" dirty="0" err="1">
                <a:cs typeface="Vilna" pitchFamily="2" charset="-79"/>
              </a:rPr>
              <a:t>v</a:t>
            </a:r>
            <a:r>
              <a:rPr lang="en-US" altLang="en-US" i="1" dirty="0" err="1">
                <a:latin typeface="Arial"/>
                <a:cs typeface="Vilna" pitchFamily="2" charset="-79"/>
              </a:rPr>
              <a:t>’</a:t>
            </a:r>
            <a:r>
              <a:rPr lang="en-US" altLang="en-US" i="1" dirty="0" err="1">
                <a:cs typeface="Vilna" pitchFamily="2" charset="-79"/>
              </a:rPr>
              <a:t>nahafokh</a:t>
            </a:r>
            <a:r>
              <a:rPr lang="en-US" altLang="en-US" i="1" dirty="0">
                <a:cs typeface="Vilna" pitchFamily="2" charset="-79"/>
              </a:rPr>
              <a:t> </a:t>
            </a:r>
            <a:r>
              <a:rPr lang="en-US" altLang="en-US" i="1" dirty="0" err="1">
                <a:cs typeface="Vilna" pitchFamily="2" charset="-79"/>
              </a:rPr>
              <a:t>hu</a:t>
            </a:r>
            <a:r>
              <a:rPr lang="en-US" altLang="en-US" i="1" dirty="0">
                <a:cs typeface="Vilna" pitchFamily="2" charset="-79"/>
              </a:rPr>
              <a:t> </a:t>
            </a:r>
            <a:r>
              <a:rPr lang="en-US" altLang="en-US" sz="4400" dirty="0">
                <a:cs typeface="Vilna" pitchFamily="2" charset="-79"/>
              </a:rPr>
              <a:t> </a:t>
            </a:r>
            <a:endParaRPr lang="en-US" altLang="en-US" sz="4800" dirty="0">
              <a:cs typeface="Vilna" pitchFamily="2" charset="-79"/>
            </a:endParaRPr>
          </a:p>
          <a:p>
            <a:pPr algn="l">
              <a:lnSpc>
                <a:spcPct val="90000"/>
              </a:lnSpc>
            </a:pPr>
            <a:r>
              <a:rPr lang="en-US" altLang="en-US" dirty="0" smtClean="0">
                <a:cs typeface="Vilna" pitchFamily="2" charset="-79"/>
              </a:rPr>
              <a:t>= On </a:t>
            </a:r>
            <a:r>
              <a:rPr lang="en-US" altLang="en-US" dirty="0">
                <a:cs typeface="Vilna" pitchFamily="2" charset="-79"/>
              </a:rPr>
              <a:t>the </a:t>
            </a:r>
            <a:r>
              <a:rPr lang="en-US" altLang="en-US" dirty="0" smtClean="0">
                <a:cs typeface="Vilna" pitchFamily="2" charset="-79"/>
              </a:rPr>
              <a:t>contrary; </a:t>
            </a:r>
            <a:r>
              <a:rPr lang="en-US" altLang="en-US" dirty="0">
                <a:cs typeface="Vilna" pitchFamily="2" charset="-79"/>
              </a:rPr>
              <a:t>the reverse is </a:t>
            </a:r>
            <a:r>
              <a:rPr lang="en-US" altLang="en-US" dirty="0" smtClean="0">
                <a:cs typeface="Vilna" pitchFamily="2" charset="-79"/>
              </a:rPr>
              <a:t>true</a:t>
            </a:r>
            <a:endParaRPr lang="en-US" altLang="en-US" dirty="0">
              <a:cs typeface="Vilna" pitchFamily="2" charset="-79"/>
            </a:endParaRPr>
          </a:p>
        </p:txBody>
      </p:sp>
    </p:spTree>
    <p:extLst>
      <p:ext uri="{BB962C8B-B14F-4D97-AF65-F5344CB8AC3E}">
        <p14:creationId xmlns:p14="http://schemas.microsoft.com/office/powerpoint/2010/main" val="30136429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sz="2100" dirty="0" smtClean="0"/>
          </a:p>
          <a:p>
            <a:pPr algn="l"/>
            <a:r>
              <a:rPr lang="en-US" dirty="0" smtClean="0"/>
              <a:t>So</a:t>
            </a:r>
            <a:r>
              <a:rPr lang="en-US" dirty="0"/>
              <a:t>, the name Ester carries in it the meaning of: </a:t>
            </a:r>
            <a:r>
              <a:rPr lang="en-US" dirty="0" smtClean="0"/>
              <a:t> </a:t>
            </a:r>
            <a:r>
              <a:rPr lang="en-US" dirty="0"/>
              <a:t>hiding/concealing - holding a secret</a:t>
            </a:r>
          </a:p>
          <a:p>
            <a:pPr algn="l"/>
            <a:r>
              <a:rPr lang="en-US" dirty="0"/>
              <a:t> </a:t>
            </a:r>
            <a:endParaRPr lang="en-US" dirty="0"/>
          </a:p>
        </p:txBody>
      </p:sp>
    </p:spTree>
    <p:extLst>
      <p:ext uri="{BB962C8B-B14F-4D97-AF65-F5344CB8AC3E}">
        <p14:creationId xmlns:p14="http://schemas.microsoft.com/office/powerpoint/2010/main" val="3884345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baseline="30000" dirty="0" smtClean="0"/>
              <a:t>Mtt.6.6</a:t>
            </a:r>
            <a:r>
              <a:rPr lang="en-US" dirty="0" smtClean="0"/>
              <a:t> When </a:t>
            </a:r>
            <a:r>
              <a:rPr lang="en-US" dirty="0"/>
              <a:t>you pray, go into your inner room; and when you have shut your door, pray to your Father who is in secret. And your Father, who sees in secret, shall reward you.</a:t>
            </a:r>
            <a:endParaRPr lang="en-US" dirty="0"/>
          </a:p>
        </p:txBody>
      </p:sp>
    </p:spTree>
    <p:extLst>
      <p:ext uri="{BB962C8B-B14F-4D97-AF65-F5344CB8AC3E}">
        <p14:creationId xmlns:p14="http://schemas.microsoft.com/office/powerpoint/2010/main" val="403149442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endParaRPr lang="en-US" dirty="0"/>
          </a:p>
        </p:txBody>
      </p:sp>
    </p:spTree>
    <p:extLst>
      <p:ext uri="{BB962C8B-B14F-4D97-AF65-F5344CB8AC3E}">
        <p14:creationId xmlns:p14="http://schemas.microsoft.com/office/powerpoint/2010/main" val="3625076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82" name="Rectangle 2"/>
          <p:cNvSpPr>
            <a:spLocks noGrp="1" noChangeArrowheads="1"/>
          </p:cNvSpPr>
          <p:nvPr>
            <p:ph type="subTitle" idx="1"/>
          </p:nvPr>
        </p:nvSpPr>
        <p:spPr>
          <a:xfrm>
            <a:off x="219472" y="0"/>
            <a:ext cx="8266774" cy="5143500"/>
          </a:xfrm>
        </p:spPr>
        <p:txBody>
          <a:bodyPr>
            <a:normAutofit/>
          </a:bodyPr>
          <a:lstStyle/>
          <a:p>
            <a:pPr algn="l"/>
            <a:r>
              <a:rPr lang="en-US" dirty="0" smtClean="0"/>
              <a:t>Jews were defined as a threat BECAUSE they kept Torah.</a:t>
            </a:r>
          </a:p>
          <a:p>
            <a:pPr algn="l"/>
            <a:r>
              <a:rPr lang="en-US" dirty="0" smtClean="0"/>
              <a:t>Reversal.  They were a blessing because they did so.</a:t>
            </a:r>
            <a:endParaRPr lang="en-US" dirty="0"/>
          </a:p>
        </p:txBody>
      </p:sp>
    </p:spTree>
    <p:extLst>
      <p:ext uri="{BB962C8B-B14F-4D97-AF65-F5344CB8AC3E}">
        <p14:creationId xmlns:p14="http://schemas.microsoft.com/office/powerpoint/2010/main" val="470400475"/>
      </p:ext>
    </p:extLst>
  </p:cSld>
  <p:clrMapOvr>
    <a:masterClrMapping/>
  </p:clrMapOvr>
</p:sld>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000" b="0" i="0" u="none" strike="noStrike" cap="none" normalizeH="0" baseline="0" smtClean="0">
            <a:ln>
              <a:noFill/>
            </a:ln>
            <a:solidFill>
              <a:schemeClr val="bg1"/>
            </a:solidFill>
            <a:effectLst/>
            <a:latin typeface="Arial Rounded MT Bold"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5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6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efault Design">
      <a:majorFont>
        <a:latin typeface="Arial Rounded MT Bold"/>
        <a:ea typeface=""/>
        <a:cs typeface="Arial"/>
      </a:majorFont>
      <a:minorFont>
        <a:latin typeface="Arial Rounded MT Bol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36902</TotalTime>
  <Words>3517</Words>
  <Application>Microsoft Office PowerPoint</Application>
  <PresentationFormat>Custom</PresentationFormat>
  <Paragraphs>503</Paragraphs>
  <Slides>84</Slides>
  <Notes>84</Notes>
  <HiddenSlides>0</HiddenSlides>
  <MMClips>0</MMClips>
  <ScaleCrop>false</ScaleCrop>
  <HeadingPairs>
    <vt:vector size="4" baseType="variant">
      <vt:variant>
        <vt:lpstr>Theme</vt:lpstr>
      </vt:variant>
      <vt:variant>
        <vt:i4>4</vt:i4>
      </vt:variant>
      <vt:variant>
        <vt:lpstr>Slide Titles</vt:lpstr>
      </vt:variant>
      <vt:variant>
        <vt:i4>84</vt:i4>
      </vt:variant>
    </vt:vector>
  </HeadingPairs>
  <TitlesOfParts>
    <vt:vector size="88" baseType="lpstr">
      <vt:lpstr>1_Default Design</vt:lpstr>
      <vt:lpstr>35_Default Design</vt:lpstr>
      <vt:lpstr>36_Default Design</vt:lpstr>
      <vt:lpstr>37_Default Design</vt:lpstr>
      <vt:lpstr>PowerPoint Presentation</vt:lpstr>
      <vt:lpstr>PowerPoint Presentation</vt:lpstr>
      <vt:lpstr>PowerPoint Presentation</vt:lpstr>
      <vt:lpstr>PowerPoint Presentation</vt:lpstr>
      <vt:lpstr>PowerPoint Presentation</vt:lpstr>
      <vt:lpstr>Ester (Esther) 3.8a</vt:lpstr>
      <vt:lpstr>Ester (Esther) 3.8b</vt:lpstr>
      <vt:lpstr>Ester (Esther) 3.8c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Or HaOlam Messianic Congregation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Shmuel Wolkenfeld</dc:creator>
  <cp:lastModifiedBy>Shmuel</cp:lastModifiedBy>
  <cp:revision>1004</cp:revision>
  <dcterms:created xsi:type="dcterms:W3CDTF">2006-04-21T19:34:43Z</dcterms:created>
  <dcterms:modified xsi:type="dcterms:W3CDTF">2017-03-11T14:44:01Z</dcterms:modified>
</cp:coreProperties>
</file>