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 id="2147483704" r:id="rId3"/>
  </p:sldMasterIdLst>
  <p:notesMasterIdLst>
    <p:notesMasterId r:id="rId117"/>
  </p:notesMasterIdLst>
  <p:handoutMasterIdLst>
    <p:handoutMasterId r:id="rId118"/>
  </p:handoutMasterIdLst>
  <p:sldIdLst>
    <p:sldId id="2045" r:id="rId4"/>
    <p:sldId id="57434" r:id="rId5"/>
    <p:sldId id="57431" r:id="rId6"/>
    <p:sldId id="57378" r:id="rId7"/>
    <p:sldId id="57432" r:id="rId8"/>
    <p:sldId id="57439" r:id="rId9"/>
    <p:sldId id="57440" r:id="rId10"/>
    <p:sldId id="57433" r:id="rId11"/>
    <p:sldId id="57245" r:id="rId12"/>
    <p:sldId id="57246" r:id="rId13"/>
    <p:sldId id="57247" r:id="rId14"/>
    <p:sldId id="57386" r:id="rId15"/>
    <p:sldId id="57443" r:id="rId16"/>
    <p:sldId id="57444" r:id="rId17"/>
    <p:sldId id="56113" r:id="rId18"/>
    <p:sldId id="55943" r:id="rId19"/>
    <p:sldId id="57399" r:id="rId20"/>
    <p:sldId id="57397" r:id="rId21"/>
    <p:sldId id="57435" r:id="rId22"/>
    <p:sldId id="57504" r:id="rId23"/>
    <p:sldId id="56886" r:id="rId24"/>
    <p:sldId id="57388" r:id="rId25"/>
    <p:sldId id="57061" r:id="rId26"/>
    <p:sldId id="57491" r:id="rId27"/>
    <p:sldId id="57427" r:id="rId28"/>
    <p:sldId id="57389" r:id="rId29"/>
    <p:sldId id="57390" r:id="rId30"/>
    <p:sldId id="57392" r:id="rId31"/>
    <p:sldId id="57391" r:id="rId32"/>
    <p:sldId id="57393" r:id="rId33"/>
    <p:sldId id="57394" r:id="rId34"/>
    <p:sldId id="57395" r:id="rId35"/>
    <p:sldId id="57396" r:id="rId36"/>
    <p:sldId id="57409" r:id="rId37"/>
    <p:sldId id="57410" r:id="rId38"/>
    <p:sldId id="57412" r:id="rId39"/>
    <p:sldId id="57411" r:id="rId40"/>
    <p:sldId id="57417" r:id="rId41"/>
    <p:sldId id="57418" r:id="rId42"/>
    <p:sldId id="57419" r:id="rId43"/>
    <p:sldId id="57420" r:id="rId44"/>
    <p:sldId id="57422" r:id="rId45"/>
    <p:sldId id="57414" r:id="rId46"/>
    <p:sldId id="57415" r:id="rId47"/>
    <p:sldId id="57416" r:id="rId48"/>
    <p:sldId id="57502" r:id="rId49"/>
    <p:sldId id="57494" r:id="rId50"/>
    <p:sldId id="57495" r:id="rId51"/>
    <p:sldId id="57421" r:id="rId52"/>
    <p:sldId id="57499" r:id="rId53"/>
    <p:sldId id="57449" r:id="rId54"/>
    <p:sldId id="57450" r:id="rId55"/>
    <p:sldId id="57382" r:id="rId56"/>
    <p:sldId id="57451" r:id="rId57"/>
    <p:sldId id="57453" r:id="rId58"/>
    <p:sldId id="57452" r:id="rId59"/>
    <p:sldId id="57454" r:id="rId60"/>
    <p:sldId id="57455" r:id="rId61"/>
    <p:sldId id="57500" r:id="rId62"/>
    <p:sldId id="57383" r:id="rId63"/>
    <p:sldId id="57445" r:id="rId64"/>
    <p:sldId id="57446" r:id="rId65"/>
    <p:sldId id="57447" r:id="rId66"/>
    <p:sldId id="57448" r:id="rId67"/>
    <p:sldId id="57501" r:id="rId68"/>
    <p:sldId id="57462" r:id="rId69"/>
    <p:sldId id="57387" r:id="rId70"/>
    <p:sldId id="57291" r:id="rId71"/>
    <p:sldId id="57293" r:id="rId72"/>
    <p:sldId id="57456" r:id="rId73"/>
    <p:sldId id="57459" r:id="rId74"/>
    <p:sldId id="57460" r:id="rId75"/>
    <p:sldId id="57457" r:id="rId76"/>
    <p:sldId id="57464" r:id="rId77"/>
    <p:sldId id="57461" r:id="rId78"/>
    <p:sldId id="57497" r:id="rId79"/>
    <p:sldId id="57413" r:id="rId80"/>
    <p:sldId id="57493" r:id="rId81"/>
    <p:sldId id="57496" r:id="rId82"/>
    <p:sldId id="57469" r:id="rId83"/>
    <p:sldId id="57470" r:id="rId84"/>
    <p:sldId id="57471" r:id="rId85"/>
    <p:sldId id="57474" r:id="rId86"/>
    <p:sldId id="57473" r:id="rId87"/>
    <p:sldId id="57475" r:id="rId88"/>
    <p:sldId id="57476" r:id="rId89"/>
    <p:sldId id="57490" r:id="rId90"/>
    <p:sldId id="57480" r:id="rId91"/>
    <p:sldId id="57472" r:id="rId92"/>
    <p:sldId id="57477" r:id="rId93"/>
    <p:sldId id="57478" r:id="rId94"/>
    <p:sldId id="57481" r:id="rId95"/>
    <p:sldId id="57479" r:id="rId96"/>
    <p:sldId id="57485" r:id="rId97"/>
    <p:sldId id="57487" r:id="rId98"/>
    <p:sldId id="57486" r:id="rId99"/>
    <p:sldId id="57482" r:id="rId100"/>
    <p:sldId id="57488" r:id="rId101"/>
    <p:sldId id="57489" r:id="rId102"/>
    <p:sldId id="57483" r:id="rId103"/>
    <p:sldId id="57498" r:id="rId104"/>
    <p:sldId id="57425" r:id="rId105"/>
    <p:sldId id="57442" r:id="rId106"/>
    <p:sldId id="57428" r:id="rId107"/>
    <p:sldId id="57429" r:id="rId108"/>
    <p:sldId id="57438" r:id="rId109"/>
    <p:sldId id="57426" r:id="rId110"/>
    <p:sldId id="57441" r:id="rId111"/>
    <p:sldId id="57430" r:id="rId112"/>
    <p:sldId id="57436" r:id="rId113"/>
    <p:sldId id="57437" r:id="rId114"/>
    <p:sldId id="57503" r:id="rId115"/>
    <p:sldId id="57463" r:id="rId116"/>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5554" autoAdjust="0"/>
  </p:normalViewPr>
  <p:slideViewPr>
    <p:cSldViewPr>
      <p:cViewPr varScale="1">
        <p:scale>
          <a:sx n="103" d="100"/>
          <a:sy n="103" d="100"/>
        </p:scale>
        <p:origin x="102" y="324"/>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046"/>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notesMaster" Target="notesMasters/notesMaster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25.019-23 Reward Criteria</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24, 2018  5779</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25.019-23 Reward Criteria</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24, 2018  5779</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thrivetoday.org/"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25.019-23 Reward Criteria</a:t>
            </a:r>
          </a:p>
        </p:txBody>
      </p:sp>
      <p:sp>
        <p:nvSpPr>
          <p:cNvPr id="5" name="Rectangle 3"/>
          <p:cNvSpPr>
            <a:spLocks noGrp="1" noChangeArrowheads="1"/>
          </p:cNvSpPr>
          <p:nvPr>
            <p:ph type="dt" idx="1"/>
          </p:nvPr>
        </p:nvSpPr>
        <p:spPr>
          <a:ln/>
        </p:spPr>
        <p:txBody>
          <a:bodyPr/>
          <a:lstStyle/>
          <a:p>
            <a:r>
              <a:rPr lang="en-US" altLang="en-US">
                <a:solidFill>
                  <a:prstClr val="white"/>
                </a:solidFill>
              </a:rPr>
              <a:t>Nov. 24,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7404200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https://www.yeshuaisrael.com/the-first-hebrew-family/</a:t>
            </a:r>
          </a:p>
          <a:p>
            <a:r>
              <a:rPr lang="en-US" altLang="en-US" sz="1050" dirty="0"/>
              <a:t>I met his third sister, </a:t>
            </a:r>
            <a:r>
              <a:rPr lang="en-US" altLang="en-US" sz="1050" dirty="0" err="1"/>
              <a:t>Dola</a:t>
            </a:r>
            <a:r>
              <a:rPr lang="en-US" altLang="en-US" sz="1050" dirty="0"/>
              <a:t>, in 1971 in Jerusalem.  </a:t>
            </a:r>
          </a:p>
        </p:txBody>
      </p:sp>
    </p:spTree>
    <p:extLst>
      <p:ext uri="{BB962C8B-B14F-4D97-AF65-F5344CB8AC3E}">
        <p14:creationId xmlns:p14="http://schemas.microsoft.com/office/powerpoint/2010/main" val="18806519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2000" dirty="0"/>
          </a:p>
        </p:txBody>
      </p:sp>
    </p:spTree>
    <p:extLst>
      <p:ext uri="{BB962C8B-B14F-4D97-AF65-F5344CB8AC3E}">
        <p14:creationId xmlns:p14="http://schemas.microsoft.com/office/powerpoint/2010/main" val="122679744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9380963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1886618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9754818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6321752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0064372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https://en.wikipedia.org/wiki/Michmash</a:t>
            </a:r>
          </a:p>
        </p:txBody>
      </p:sp>
    </p:spTree>
    <p:extLst>
      <p:ext uri="{BB962C8B-B14F-4D97-AF65-F5344CB8AC3E}">
        <p14:creationId xmlns:p14="http://schemas.microsoft.com/office/powerpoint/2010/main" val="38412319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https://en.wikipedia.org/wiki/Michmash</a:t>
            </a:r>
          </a:p>
        </p:txBody>
      </p:sp>
    </p:spTree>
    <p:extLst>
      <p:ext uri="{BB962C8B-B14F-4D97-AF65-F5344CB8AC3E}">
        <p14:creationId xmlns:p14="http://schemas.microsoft.com/office/powerpoint/2010/main" val="85518395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https://patternsofevidence.com/blog/2018/11/16/wwi-victory-gained-using-bible/?utm_source=Email&amp;utm_medium=Thinker131Victory&amp;utm_term=&amp;utm_content=&amp;utm_campaign=Thinker131Victory&amp;inf_contact_key=9d777475af5abb8bf25ece8368f20b70b5b5447d07a92a41c23c4dca8701d61a</a:t>
            </a:r>
          </a:p>
        </p:txBody>
      </p:sp>
    </p:spTree>
    <p:extLst>
      <p:ext uri="{BB962C8B-B14F-4D97-AF65-F5344CB8AC3E}">
        <p14:creationId xmlns:p14="http://schemas.microsoft.com/office/powerpoint/2010/main" val="1482519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2443276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https://patternsofevidence.com/blog/2018/11/16/wwi-victory-gained-using-bible/?utm_source=Email&amp;utm_medium=Thinker131Victory&amp;utm_term=&amp;utm_content=&amp;utm_campaign=Thinker131Victory&amp;inf_contact_key=9d777475af5abb8bf25ece8368f20b70b5b5447d07a92a41c23c4dca8701d61a</a:t>
            </a:r>
          </a:p>
        </p:txBody>
      </p:sp>
    </p:spTree>
    <p:extLst>
      <p:ext uri="{BB962C8B-B14F-4D97-AF65-F5344CB8AC3E}">
        <p14:creationId xmlns:p14="http://schemas.microsoft.com/office/powerpoint/2010/main" val="282262474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https://patternsofevidence.com/blog/2018/11/16/wwi-victory-gained-using-bible/?utm_source=Email&amp;utm_medium=Thinker131Victory&amp;utm_term=&amp;utm_content=&amp;utm_campaign=Thinker131Victory&amp;inf_contact_key=9d777475af5abb8bf25ece8368f20b70b5b5447d07a92a41c23c4dca8701d61a</a:t>
            </a:r>
          </a:p>
        </p:txBody>
      </p:sp>
    </p:spTree>
    <p:extLst>
      <p:ext uri="{BB962C8B-B14F-4D97-AF65-F5344CB8AC3E}">
        <p14:creationId xmlns:p14="http://schemas.microsoft.com/office/powerpoint/2010/main" val="425764958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Send me a testimony of praise, thanksgiving</a:t>
            </a:r>
          </a:p>
        </p:txBody>
      </p:sp>
    </p:spTree>
    <p:extLst>
      <p:ext uri="{BB962C8B-B14F-4D97-AF65-F5344CB8AC3E}">
        <p14:creationId xmlns:p14="http://schemas.microsoft.com/office/powerpoint/2010/main" val="366314957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05187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https://www.lc.org/newsroom/details/112018-male-teacher-will-not-supervise-girl-in-shower</a:t>
            </a:r>
          </a:p>
        </p:txBody>
      </p:sp>
    </p:spTree>
    <p:extLst>
      <p:ext uri="{BB962C8B-B14F-4D97-AF65-F5344CB8AC3E}">
        <p14:creationId xmlns:p14="http://schemas.microsoft.com/office/powerpoint/2010/main" val="4046642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https://www.lc.org/newsroom/details/112018-male-teacher-will-not-supervise-girl-in-shower</a:t>
            </a:r>
          </a:p>
        </p:txBody>
      </p:sp>
    </p:spTree>
    <p:extLst>
      <p:ext uri="{BB962C8B-B14F-4D97-AF65-F5344CB8AC3E}">
        <p14:creationId xmlns:p14="http://schemas.microsoft.com/office/powerpoint/2010/main" val="1591091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https://www.lc.org/newsroom/details/112018-male-teacher-will-not-supervise-girl-in-shower</a:t>
            </a:r>
          </a:p>
          <a:p>
            <a:endParaRPr lang="en-US" altLang="en-US" dirty="0"/>
          </a:p>
          <a:p>
            <a:r>
              <a:rPr lang="en-US" altLang="en-US" dirty="0"/>
              <a:t>Other side says this is hype, since the showers aren’t used in any case.   For how long?</a:t>
            </a:r>
          </a:p>
          <a:p>
            <a:endParaRPr lang="en-US" altLang="en-US" dirty="0"/>
          </a:p>
          <a:p>
            <a:r>
              <a:rPr lang="en-US" altLang="en-US" dirty="0"/>
              <a:t>The Massachusetts Gender Identity Anti-Discrimination Initiative is a state-wide referendum passed by Massachusetts voters in the November 2018 mid-term election that prohibits discrimination in public accommodations on the basis of gender identity</a:t>
            </a:r>
          </a:p>
        </p:txBody>
      </p:sp>
    </p:spTree>
    <p:extLst>
      <p:ext uri="{BB962C8B-B14F-4D97-AF65-F5344CB8AC3E}">
        <p14:creationId xmlns:p14="http://schemas.microsoft.com/office/powerpoint/2010/main" val="3595790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xfrm>
            <a:off x="504825" y="4267200"/>
            <a:ext cx="5972175"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Previously: customized, specialized, HUGE gifts  “You are wealthy, I am wealthy!”</a:t>
            </a:r>
          </a:p>
          <a:p>
            <a:r>
              <a:rPr lang="en-US" altLang="en-US" dirty="0">
                <a:cs typeface="Arial" pitchFamily="34" charset="0"/>
              </a:rPr>
              <a:t>How to use your vast gift for max reward??</a:t>
            </a: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15</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61897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800"/>
            <a:ext cx="6232525" cy="4495800"/>
          </a:xfrm>
        </p:spPr>
        <p:txBody>
          <a:bodyPr/>
          <a:lstStyle/>
          <a:p>
            <a:r>
              <a:rPr lang="en-US" dirty="0"/>
              <a:t>Long time.   2000 years!  Early followers of Y thought imminent, then in 70,. </a:t>
            </a:r>
          </a:p>
          <a:p>
            <a:endParaRPr lang="en-US" dirty="0"/>
          </a:p>
          <a:p>
            <a:r>
              <a:rPr lang="en-US" dirty="0"/>
              <a:t>1969 thought imminent.  Jews retook Jerusalem.  Lk 21, Gentile age over…</a:t>
            </a:r>
          </a:p>
          <a:p>
            <a:r>
              <a:rPr lang="en-US" dirty="0"/>
              <a:t>Years went by.  I still believe in Messiah’s Return, but…</a:t>
            </a:r>
          </a:p>
          <a:p>
            <a:endParaRPr lang="en-US" dirty="0"/>
          </a:p>
          <a:p>
            <a:r>
              <a:rPr lang="en-US" dirty="0"/>
              <a:t>Great scene from movie, Prince of Egypt that illustrates LOOOOOONG time.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178136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https://www.youtube.com/watch?v=smSY6P7QBLk</a:t>
            </a:r>
          </a:p>
        </p:txBody>
      </p:sp>
    </p:spTree>
    <p:extLst>
      <p:ext uri="{BB962C8B-B14F-4D97-AF65-F5344CB8AC3E}">
        <p14:creationId xmlns:p14="http://schemas.microsoft.com/office/powerpoint/2010/main" val="4145127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Ever feel that way?  Praying…accomplishing anything??</a:t>
            </a:r>
          </a:p>
          <a:p>
            <a:r>
              <a:rPr lang="en-US" altLang="en-US" sz="1050" dirty="0"/>
              <a:t>They prayed, and things got worse.  Our 40 days…</a:t>
            </a:r>
          </a:p>
        </p:txBody>
      </p:sp>
    </p:spTree>
    <p:extLst>
      <p:ext uri="{BB962C8B-B14F-4D97-AF65-F5344CB8AC3E}">
        <p14:creationId xmlns:p14="http://schemas.microsoft.com/office/powerpoint/2010/main" val="1261123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So, after a long time</a:t>
            </a:r>
          </a:p>
        </p:txBody>
      </p:sp>
    </p:spTree>
    <p:extLst>
      <p:ext uri="{BB962C8B-B14F-4D97-AF65-F5344CB8AC3E}">
        <p14:creationId xmlns:p14="http://schemas.microsoft.com/office/powerpoint/2010/main" val="53537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45084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800"/>
            <a:ext cx="6232525" cy="4495800"/>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551681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103783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106156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 of an aside…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217892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Yeshua thought in the language forms of His people.  Thinking Hebraic even </a:t>
            </a:r>
            <a:r>
              <a:rPr lang="en-US" altLang="en-US" sz="2000" dirty="0" err="1"/>
              <a:t>tho</a:t>
            </a:r>
            <a:r>
              <a:rPr lang="en-US" altLang="en-US" sz="2000" dirty="0"/>
              <a:t> writing is Greek.</a:t>
            </a:r>
          </a:p>
        </p:txBody>
      </p:sp>
    </p:spTree>
    <p:extLst>
      <p:ext uri="{BB962C8B-B14F-4D97-AF65-F5344CB8AC3E}">
        <p14:creationId xmlns:p14="http://schemas.microsoft.com/office/powerpoint/2010/main" val="1399421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50604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25747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7899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52190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28600" indent="-228600">
              <a:buFont typeface="+mj-lt"/>
              <a:buAutoNum type="arabicPeriod"/>
            </a:pPr>
            <a:r>
              <a:rPr lang="en-US" altLang="en-US" dirty="0"/>
              <a:t>Jealousy is pointless.  You can get the same reward as Paul Wilbur, Jonathan </a:t>
            </a:r>
            <a:r>
              <a:rPr lang="en-US" altLang="en-US" dirty="0" err="1"/>
              <a:t>Bernis</a:t>
            </a:r>
            <a:r>
              <a:rPr lang="en-US" altLang="en-US" dirty="0"/>
              <a:t>, shakers and movers, Joseph Rabinowitz [who?]</a:t>
            </a:r>
          </a:p>
          <a:p>
            <a:pPr marL="228600" indent="-228600">
              <a:buFont typeface="+mj-lt"/>
              <a:buAutoNum type="arabicPeriod"/>
            </a:pPr>
            <a:r>
              <a:rPr lang="en-US" altLang="en-US" dirty="0"/>
              <a:t>What are you and I entrusted with?</a:t>
            </a:r>
          </a:p>
        </p:txBody>
      </p:sp>
    </p:spTree>
    <p:extLst>
      <p:ext uri="{BB962C8B-B14F-4D97-AF65-F5344CB8AC3E}">
        <p14:creationId xmlns:p14="http://schemas.microsoft.com/office/powerpoint/2010/main" val="376381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27041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Unpack all that.  Consider the words of the word.  If any heritage of attendance at Or </a:t>
            </a:r>
            <a:r>
              <a:rPr lang="en-US" altLang="en-US" sz="2000" dirty="0" err="1"/>
              <a:t>HaOlam</a:t>
            </a:r>
            <a:r>
              <a:rPr lang="en-US" altLang="en-US" sz="2000" dirty="0"/>
              <a:t>, attendance = pay attention words of the Word.   After all, Messiah Yeshua is the Word, Logos, </a:t>
            </a:r>
            <a:r>
              <a:rPr lang="en-US" altLang="en-US" sz="2000" dirty="0" err="1"/>
              <a:t>Davar</a:t>
            </a:r>
            <a:r>
              <a:rPr lang="en-US" altLang="en-US" sz="2000" dirty="0"/>
              <a:t>, </a:t>
            </a:r>
            <a:r>
              <a:rPr lang="en-US" altLang="en-US" sz="2000" dirty="0" err="1"/>
              <a:t>Memra</a:t>
            </a:r>
            <a:r>
              <a:rPr lang="en-US" altLang="en-US" sz="2000" dirty="0"/>
              <a:t>.   Love the Word and the words.  When the Torah is carried around the room, it is a representation of Messiah walking through the congregation.  </a:t>
            </a:r>
          </a:p>
        </p:txBody>
      </p:sp>
    </p:spTree>
    <p:extLst>
      <p:ext uri="{BB962C8B-B14F-4D97-AF65-F5344CB8AC3E}">
        <p14:creationId xmlns:p14="http://schemas.microsoft.com/office/powerpoint/2010/main" val="3542987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0364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527845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https://biblehub.com/greek/4103.htm</a:t>
            </a:r>
          </a:p>
        </p:txBody>
      </p:sp>
    </p:spTree>
    <p:extLst>
      <p:ext uri="{BB962C8B-B14F-4D97-AF65-F5344CB8AC3E}">
        <p14:creationId xmlns:p14="http://schemas.microsoft.com/office/powerpoint/2010/main" val="3180665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62890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91093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Drinking in </a:t>
            </a:r>
            <a:r>
              <a:rPr lang="en-US" altLang="en-US" sz="1050" dirty="0" err="1"/>
              <a:t>Yeshua’s</a:t>
            </a:r>
            <a:r>
              <a:rPr lang="en-US" altLang="en-US" sz="1050" dirty="0"/>
              <a:t> faithfulness</a:t>
            </a:r>
          </a:p>
        </p:txBody>
      </p:sp>
    </p:spTree>
    <p:extLst>
      <p:ext uri="{BB962C8B-B14F-4D97-AF65-F5344CB8AC3E}">
        <p14:creationId xmlns:p14="http://schemas.microsoft.com/office/powerpoint/2010/main" val="2385948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85281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Getting the point: Hang in there.  Attention to tasks.  Do.  Pray, love serve.</a:t>
            </a:r>
          </a:p>
        </p:txBody>
      </p:sp>
    </p:spTree>
    <p:extLst>
      <p:ext uri="{BB962C8B-B14F-4D97-AF65-F5344CB8AC3E}">
        <p14:creationId xmlns:p14="http://schemas.microsoft.com/office/powerpoint/2010/main" val="30097421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Further reasons for faithfulness…</a:t>
            </a:r>
          </a:p>
        </p:txBody>
      </p:sp>
    </p:spTree>
    <p:extLst>
      <p:ext uri="{BB962C8B-B14F-4D97-AF65-F5344CB8AC3E}">
        <p14:creationId xmlns:p14="http://schemas.microsoft.com/office/powerpoint/2010/main" val="889965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366828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Insights from BlaineRobison.com</a:t>
            </a:r>
          </a:p>
          <a:p>
            <a:r>
              <a:rPr lang="en-US" altLang="en-US" sz="1050" dirty="0"/>
              <a:t>G-d owns everything</a:t>
            </a:r>
          </a:p>
        </p:txBody>
      </p:sp>
    </p:spTree>
    <p:extLst>
      <p:ext uri="{BB962C8B-B14F-4D97-AF65-F5344CB8AC3E}">
        <p14:creationId xmlns:p14="http://schemas.microsoft.com/office/powerpoint/2010/main" val="13498426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080515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386401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https://www.cnn.com/2018/11/19/business/carlos-ghosn-nissan-renault/index.html</a:t>
            </a:r>
          </a:p>
          <a:p>
            <a:r>
              <a:rPr lang="en-US" altLang="en-US" sz="2000" dirty="0"/>
              <a:t>Net worth: $100 Million Carlos Ghosn's Salary: $17 Million</a:t>
            </a:r>
          </a:p>
        </p:txBody>
      </p:sp>
    </p:spTree>
    <p:extLst>
      <p:ext uri="{BB962C8B-B14F-4D97-AF65-F5344CB8AC3E}">
        <p14:creationId xmlns:p14="http://schemas.microsoft.com/office/powerpoint/2010/main" val="31871473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https://www.cnn.com/2018/11/19/business/carlos-ghosn-nissan-renault/index.html</a:t>
            </a:r>
          </a:p>
        </p:txBody>
      </p:sp>
    </p:spTree>
    <p:extLst>
      <p:ext uri="{BB962C8B-B14F-4D97-AF65-F5344CB8AC3E}">
        <p14:creationId xmlns:p14="http://schemas.microsoft.com/office/powerpoint/2010/main" val="27253709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https://www.cnn.com/2018/11/22/business/carlos-ghosn-nissan-board/index.html</a:t>
            </a:r>
          </a:p>
          <a:p>
            <a:pPr algn="l"/>
            <a:r>
              <a:rPr lang="en-US" altLang="en-US" sz="2000" dirty="0"/>
              <a:t>Net worth: $100 Million </a:t>
            </a:r>
          </a:p>
          <a:p>
            <a:pPr algn="l"/>
            <a:r>
              <a:rPr lang="en-US" altLang="en-US" sz="2000" dirty="0"/>
              <a:t>Salary: $17 Million</a:t>
            </a:r>
          </a:p>
          <a:p>
            <a:endParaRPr lang="en-US" altLang="en-US" sz="1050" dirty="0"/>
          </a:p>
        </p:txBody>
      </p:sp>
    </p:spTree>
    <p:extLst>
      <p:ext uri="{BB962C8B-B14F-4D97-AF65-F5344CB8AC3E}">
        <p14:creationId xmlns:p14="http://schemas.microsoft.com/office/powerpoint/2010/main" val="5986283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Ghosn messed up with a relatively small amount…</a:t>
            </a:r>
          </a:p>
        </p:txBody>
      </p:sp>
    </p:spTree>
    <p:extLst>
      <p:ext uri="{BB962C8B-B14F-4D97-AF65-F5344CB8AC3E}">
        <p14:creationId xmlns:p14="http://schemas.microsoft.com/office/powerpoint/2010/main" val="21446648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Master’s Happiness: banquet, eye contact 6x/sec exchange of dopamine rush.</a:t>
            </a:r>
          </a:p>
          <a:p>
            <a:r>
              <a:rPr lang="en-US" altLang="en-US" sz="2000" dirty="0"/>
              <a:t>Task joy, relational joy</a:t>
            </a:r>
          </a:p>
          <a:p>
            <a:r>
              <a:rPr lang="en-US" altLang="en-US" sz="2000" dirty="0"/>
              <a:t>How do these combine: 7 illustrations!</a:t>
            </a:r>
          </a:p>
          <a:p>
            <a:endParaRPr lang="en-US" altLang="en-US" sz="2000" dirty="0"/>
          </a:p>
          <a:p>
            <a:r>
              <a:rPr lang="en-US" altLang="en-US" sz="2000" dirty="0"/>
              <a:t>Thanksgiving weekend: good time to consider the value of gratitude.</a:t>
            </a:r>
          </a:p>
        </p:txBody>
      </p:sp>
    </p:spTree>
    <p:extLst>
      <p:ext uri="{BB962C8B-B14F-4D97-AF65-F5344CB8AC3E}">
        <p14:creationId xmlns:p14="http://schemas.microsoft.com/office/powerpoint/2010/main" val="11783410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Apparently lost, or doubted their vision.   Found it again.  </a:t>
            </a:r>
          </a:p>
          <a:p>
            <a:endParaRPr lang="en-US" altLang="en-US" sz="2000" dirty="0"/>
          </a:p>
          <a:p>
            <a:r>
              <a:rPr lang="en-US" altLang="en-US" sz="2000" dirty="0"/>
              <a:t>Vision + Presence </a:t>
            </a:r>
            <a:r>
              <a:rPr lang="en-US" altLang="en-US" sz="2000" dirty="0">
                <a:sym typeface="Wingdings" panose="05000000000000000000" pitchFamily="2" charset="2"/>
              </a:rPr>
              <a:t> GREAT JOY</a:t>
            </a:r>
          </a:p>
          <a:p>
            <a:r>
              <a:rPr lang="en-US" altLang="en-US" sz="2000" dirty="0">
                <a:sym typeface="Wingdings" panose="05000000000000000000" pitchFamily="2" charset="2"/>
              </a:rPr>
              <a:t>On task, but with joy!</a:t>
            </a:r>
            <a:endParaRPr lang="en-US" altLang="en-US" sz="2000" dirty="0"/>
          </a:p>
        </p:txBody>
      </p:sp>
    </p:spTree>
    <p:extLst>
      <p:ext uri="{BB962C8B-B14F-4D97-AF65-F5344CB8AC3E}">
        <p14:creationId xmlns:p14="http://schemas.microsoft.com/office/powerpoint/2010/main" val="28687808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56968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304328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Send me a testimony of praise, thanksgiving</a:t>
            </a:r>
          </a:p>
          <a:p>
            <a:endParaRPr lang="en-US" altLang="en-US" sz="2000" dirty="0"/>
          </a:p>
        </p:txBody>
      </p:sp>
    </p:spTree>
    <p:extLst>
      <p:ext uri="{BB962C8B-B14F-4D97-AF65-F5344CB8AC3E}">
        <p14:creationId xmlns:p14="http://schemas.microsoft.com/office/powerpoint/2010/main" val="11768380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s://drjamesdobson.org/news/commentaries/archives/2018/november-newsletter-2018-em?sc=FEM&amp;mc=FEM1118NL&amp;utm_source=SilverpopMailing&amp;utm_campaign=20181119%20-%20November%20Newsletter%20(FEM1118NL)%20(3)&amp;spMailingID=20591000&amp;spUserID=MTk2NDM5NTE5MAS2&amp;spJobID=1381318796&amp;spReportId=MTM4MTMxODc5NgS2</a:t>
            </a:r>
            <a:endParaRPr lang="en-US" altLang="en-US" sz="1050" dirty="0"/>
          </a:p>
        </p:txBody>
      </p:sp>
    </p:spTree>
    <p:extLst>
      <p:ext uri="{BB962C8B-B14F-4D97-AF65-F5344CB8AC3E}">
        <p14:creationId xmlns:p14="http://schemas.microsoft.com/office/powerpoint/2010/main" val="9674865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s://drjamesdobson.org/news/commentaries/archives/2018/november-newsletter-2018-em?sc=FEM&amp;mc=FEM1118NL&amp;utm_source=SilverpopMailing&amp;utm_campaign=20181119%20-%20November%20Newsletter%20(FEM1118NL)%20(3)&amp;spMailingID=20591000&amp;spUserID=MTk2NDM5NTE5MAS2&amp;spJobID=1381318796&amp;spReportId=MTM4MTMxODc5NgS2</a:t>
            </a:r>
            <a:endParaRPr lang="en-US" altLang="en-US" sz="1050" dirty="0"/>
          </a:p>
        </p:txBody>
      </p:sp>
    </p:spTree>
    <p:extLst>
      <p:ext uri="{BB962C8B-B14F-4D97-AF65-F5344CB8AC3E}">
        <p14:creationId xmlns:p14="http://schemas.microsoft.com/office/powerpoint/2010/main" val="35818558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s://drjamesdobson.org/news/commentaries/archives/2018/november-newsletter-2018-em?sc=FEM&amp;mc=FEM1118NL&amp;utm_source=SilverpopMailing&amp;utm_campaign=20181119%20-%20November%20Newsletter%20(FEM1118NL)%20(3)&amp;spMailingID=20591000&amp;spUserID=MTk2NDM5NTE5MAS2&amp;spJobID=1381318796&amp;spReportId=MTM4MTMxODc5NgS2</a:t>
            </a:r>
            <a:endParaRPr lang="en-US" altLang="en-US" sz="1050" dirty="0"/>
          </a:p>
        </p:txBody>
      </p:sp>
    </p:spTree>
    <p:extLst>
      <p:ext uri="{BB962C8B-B14F-4D97-AF65-F5344CB8AC3E}">
        <p14:creationId xmlns:p14="http://schemas.microsoft.com/office/powerpoint/2010/main" val="11737412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s://drjamesdobson.org/news/commentaries/archives/2018/november-newsletter-2018-em?sc=FEM&amp;mc=FEM1118NL&amp;utm_source=SilverpopMailing&amp;utm_campaign=20181119%20-%20November%20Newsletter%20(FEM1118NL)%20(3)&amp;spMailingID=20591000&amp;spUserID=MTk2NDM5NTE5MAS2&amp;spJobID=1381318796&amp;spReportId=MTM4MTMxODc5NgS2</a:t>
            </a:r>
            <a:endParaRPr lang="en-US" altLang="en-US" sz="1050" dirty="0"/>
          </a:p>
        </p:txBody>
      </p:sp>
    </p:spTree>
    <p:extLst>
      <p:ext uri="{BB962C8B-B14F-4D97-AF65-F5344CB8AC3E}">
        <p14:creationId xmlns:p14="http://schemas.microsoft.com/office/powerpoint/2010/main" val="2371279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s://drjamesdobson.org/news/commentaries/archives/2018/november-newsletter-2018-em?sc=FEM&amp;mc=FEM1118NL&amp;utm_source=SilverpopMailing&amp;utm_campaign=20181119%20-%20November%20Newsletter%20(FEM1118NL)%20(3)&amp;spMailingID=20591000&amp;spUserID=MTk2NDM5NTE5MAS2&amp;spJobID=1381318796&amp;spReportId=MTM4MTMxODc5NgS2</a:t>
            </a:r>
            <a:endParaRPr lang="en-US" altLang="en-US" sz="1050" dirty="0"/>
          </a:p>
        </p:txBody>
      </p:sp>
    </p:spTree>
    <p:extLst>
      <p:ext uri="{BB962C8B-B14F-4D97-AF65-F5344CB8AC3E}">
        <p14:creationId xmlns:p14="http://schemas.microsoft.com/office/powerpoint/2010/main" val="23356379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s://drjamesdobson.org/news/commentaries/archives/2018/november-newsletter-2018-em?sc=FEM&amp;mc=FEM1118NL&amp;utm_source=SilverpopMailing&amp;utm_campaign=20181119%20-%20November%20Newsletter%20(FEM1118NL)%20(3)&amp;spMailingID=20591000&amp;spUserID=MTk2NDM5NTE5MAS2&amp;spJobID=1381318796&amp;spReportId=MTM4MTMxODc5NgS2</a:t>
            </a:r>
            <a:endParaRPr lang="en-US" altLang="en-US" sz="1050" dirty="0"/>
          </a:p>
        </p:txBody>
      </p:sp>
    </p:spTree>
    <p:extLst>
      <p:ext uri="{BB962C8B-B14F-4D97-AF65-F5344CB8AC3E}">
        <p14:creationId xmlns:p14="http://schemas.microsoft.com/office/powerpoint/2010/main" val="4917657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s://drjamesdobson.org/news/commentaries/archives/2018/november-newsletter-2018-em?sc=FEM&amp;mc=FEM1118NL&amp;utm_source=SilverpopMailing&amp;utm_campaign=20181119%20-%20November%20Newsletter%20(FEM1118NL)%20(3)&amp;spMailingID=20591000&amp;spUserID=MTk2NDM5NTE5MAS2&amp;spJobID=1381318796&amp;spReportId=MTM4MTMxODc5NgS2</a:t>
            </a:r>
            <a:endParaRPr lang="en-US" altLang="en-US" sz="1050" dirty="0"/>
          </a:p>
        </p:txBody>
      </p:sp>
    </p:spTree>
    <p:extLst>
      <p:ext uri="{BB962C8B-B14F-4D97-AF65-F5344CB8AC3E}">
        <p14:creationId xmlns:p14="http://schemas.microsoft.com/office/powerpoint/2010/main" val="28207673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drjamesdobson.org/news/commentaries/archives/2018/november-newsletter-2018-em?sc=FEM&amp;mc=FEM1118NL&amp;utm_source=SilverpopMailing&amp;utm_campaign=20181119%20-%20November%20Newsletter%20(FEM1118NL)%20(3)&amp;spMailingID=20591000&amp;spUserID=MTk2NDM5NTE5MAS2&amp;spJobID=1381318796&amp;spReportId=MTM4MTMxODc5NgS2</a:t>
            </a:r>
          </a:p>
          <a:p>
            <a:endParaRPr lang="en-US" altLang="en-US" sz="1050" dirty="0"/>
          </a:p>
          <a:p>
            <a:r>
              <a:rPr lang="en-US" altLang="en-US" sz="1050" dirty="0"/>
              <a:t>Great heritage of America!  Task plus gratitude.   If time, gratitude at close, or else email me, admin@OrHaOlam.com</a:t>
            </a:r>
          </a:p>
        </p:txBody>
      </p:sp>
    </p:spTree>
    <p:extLst>
      <p:ext uri="{BB962C8B-B14F-4D97-AF65-F5344CB8AC3E}">
        <p14:creationId xmlns:p14="http://schemas.microsoft.com/office/powerpoint/2010/main" val="8562298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Send me a testimony of praise, thanksgiving</a:t>
            </a:r>
          </a:p>
          <a:p>
            <a:endParaRPr lang="en-US" altLang="en-US" sz="2000" dirty="0"/>
          </a:p>
        </p:txBody>
      </p:sp>
    </p:spTree>
    <p:extLst>
      <p:ext uri="{BB962C8B-B14F-4D97-AF65-F5344CB8AC3E}">
        <p14:creationId xmlns:p14="http://schemas.microsoft.com/office/powerpoint/2010/main" val="1397712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02004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https://www.charismanews.com/opinion/74120-the-real-reason-you-can-t-quit-porn-has-nothing-to-do-with-sex?utm_source=Charisma%20News%20Daily&amp;utm_medium=email&amp;utm_content=subscriber_id:5160390&amp;utm_campaign=CNO%20daily%20-%202018-11-20</a:t>
            </a:r>
          </a:p>
        </p:txBody>
      </p:sp>
    </p:spTree>
    <p:extLst>
      <p:ext uri="{BB962C8B-B14F-4D97-AF65-F5344CB8AC3E}">
        <p14:creationId xmlns:p14="http://schemas.microsoft.com/office/powerpoint/2010/main" val="32583593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https://www.charismanews.com/opinion/74120-the-real-reason-you-can-t-quit-porn-has-nothing-to-do-with-sex?utm_source=Charisma%20News%20Daily&amp;utm_medium=email&amp;utm_content=subscriber_id:5160390&amp;utm_campaign=CNO%20daily%20-%202018-11-20</a:t>
            </a:r>
          </a:p>
        </p:txBody>
      </p:sp>
    </p:spTree>
    <p:extLst>
      <p:ext uri="{BB962C8B-B14F-4D97-AF65-F5344CB8AC3E}">
        <p14:creationId xmlns:p14="http://schemas.microsoft.com/office/powerpoint/2010/main" val="20112493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https://www.charismanews.com/opinion/74120-the-real-reason-you-can-t-quit-porn-has-nothing-to-do-with-sex?utm_source=Charisma%20News%20Daily&amp;utm_medium=email&amp;utm_content=subscriber_id:5160390&amp;utm_campaign=CNO%20daily%20-%202018-11-20</a:t>
            </a:r>
          </a:p>
        </p:txBody>
      </p:sp>
    </p:spTree>
    <p:extLst>
      <p:ext uri="{BB962C8B-B14F-4D97-AF65-F5344CB8AC3E}">
        <p14:creationId xmlns:p14="http://schemas.microsoft.com/office/powerpoint/2010/main" val="41903773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https://www.charismanews.com/opinion/74120-the-real-reason-you-can-t-quit-porn-has-nothing-to-do-with-sex?utm_source=Charisma%20News%20Daily&amp;utm_medium=email&amp;utm_content=subscriber_id:5160390&amp;utm_campaign=CNO%20daily%20-%202018-11-20</a:t>
            </a:r>
          </a:p>
        </p:txBody>
      </p:sp>
    </p:spTree>
    <p:extLst>
      <p:ext uri="{BB962C8B-B14F-4D97-AF65-F5344CB8AC3E}">
        <p14:creationId xmlns:p14="http://schemas.microsoft.com/office/powerpoint/2010/main" val="29413144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https://www.charismanews.com/opinion/74120-the-real-reason-you-can-t-quit-porn-has-nothing-to-do-with-sex?utm_source=Charisma%20News%20Daily&amp;utm_medium=email&amp;utm_content=subscriber_id:5160390&amp;utm_campaign=CNO%20daily%20-%202018-11-20</a:t>
            </a:r>
          </a:p>
        </p:txBody>
      </p:sp>
    </p:spTree>
    <p:extLst>
      <p:ext uri="{BB962C8B-B14F-4D97-AF65-F5344CB8AC3E}">
        <p14:creationId xmlns:p14="http://schemas.microsoft.com/office/powerpoint/2010/main" val="38105368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Send me a testimony of praise, thanksgiving</a:t>
            </a:r>
          </a:p>
          <a:p>
            <a:endParaRPr lang="en-US" altLang="en-US" sz="2000" dirty="0"/>
          </a:p>
        </p:txBody>
      </p:sp>
    </p:spTree>
    <p:extLst>
      <p:ext uri="{BB962C8B-B14F-4D97-AF65-F5344CB8AC3E}">
        <p14:creationId xmlns:p14="http://schemas.microsoft.com/office/powerpoint/2010/main" val="41878839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https://thrivetoday.org/change-the-course-of-your-morning/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Mar. 9, Chris </a:t>
            </a:r>
            <a:r>
              <a:rPr lang="en-US" sz="1050" dirty="0" err="1"/>
              <a:t>Coursey</a:t>
            </a:r>
            <a:r>
              <a:rPr lang="en-US" sz="1050" dirty="0"/>
              <a:t> presents Thrive: True Identity </a:t>
            </a:r>
            <a:r>
              <a:rPr lang="en-US" sz="1050" b="1" dirty="0">
                <a:hlinkClick r:id="rId3"/>
              </a:rPr>
              <a:t>https://thrivetoday.org/</a:t>
            </a:r>
            <a:endParaRPr 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050" dirty="0"/>
          </a:p>
          <a:p>
            <a:endParaRPr lang="en-US" altLang="en-US" sz="1050" dirty="0"/>
          </a:p>
        </p:txBody>
      </p:sp>
    </p:spTree>
    <p:extLst>
      <p:ext uri="{BB962C8B-B14F-4D97-AF65-F5344CB8AC3E}">
        <p14:creationId xmlns:p14="http://schemas.microsoft.com/office/powerpoint/2010/main" val="3272025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https://thrivetoday.org/the-brains-relational-real-estate/</a:t>
            </a:r>
          </a:p>
        </p:txBody>
      </p:sp>
    </p:spTree>
    <p:extLst>
      <p:ext uri="{BB962C8B-B14F-4D97-AF65-F5344CB8AC3E}">
        <p14:creationId xmlns:p14="http://schemas.microsoft.com/office/powerpoint/2010/main" val="17572690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https://thrivetoday.org/change-the-course-of-your-morning/</a:t>
            </a:r>
          </a:p>
        </p:txBody>
      </p:sp>
    </p:spTree>
    <p:extLst>
      <p:ext uri="{BB962C8B-B14F-4D97-AF65-F5344CB8AC3E}">
        <p14:creationId xmlns:p14="http://schemas.microsoft.com/office/powerpoint/2010/main" val="1504276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https://thrivetoday.org/change-the-course-of-your-morning/</a:t>
            </a:r>
          </a:p>
        </p:txBody>
      </p:sp>
    </p:spTree>
    <p:extLst>
      <p:ext uri="{BB962C8B-B14F-4D97-AF65-F5344CB8AC3E}">
        <p14:creationId xmlns:p14="http://schemas.microsoft.com/office/powerpoint/2010/main" val="631324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436364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https://thrivetoday.org/change-the-course-of-your-morning/</a:t>
            </a:r>
          </a:p>
        </p:txBody>
      </p:sp>
    </p:spTree>
    <p:extLst>
      <p:ext uri="{BB962C8B-B14F-4D97-AF65-F5344CB8AC3E}">
        <p14:creationId xmlns:p14="http://schemas.microsoft.com/office/powerpoint/2010/main" val="38594457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https://thrivetoday.org/change-the-course-of-your-morning/</a:t>
            </a:r>
          </a:p>
        </p:txBody>
      </p:sp>
    </p:spTree>
    <p:extLst>
      <p:ext uri="{BB962C8B-B14F-4D97-AF65-F5344CB8AC3E}">
        <p14:creationId xmlns:p14="http://schemas.microsoft.com/office/powerpoint/2010/main" val="17308458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https://thrivetoday.org/change-the-course-of-your-morning/</a:t>
            </a:r>
          </a:p>
        </p:txBody>
      </p:sp>
    </p:spTree>
    <p:extLst>
      <p:ext uri="{BB962C8B-B14F-4D97-AF65-F5344CB8AC3E}">
        <p14:creationId xmlns:p14="http://schemas.microsoft.com/office/powerpoint/2010/main" val="13168156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https://thrivetoday.org/change-the-course-of-your-morning/</a:t>
            </a:r>
          </a:p>
          <a:p>
            <a:endParaRPr lang="en-US" altLang="en-US" sz="1050" dirty="0"/>
          </a:p>
        </p:txBody>
      </p:sp>
    </p:spTree>
    <p:extLst>
      <p:ext uri="{BB962C8B-B14F-4D97-AF65-F5344CB8AC3E}">
        <p14:creationId xmlns:p14="http://schemas.microsoft.com/office/powerpoint/2010/main" val="15389472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https://thrivetoday.org/change-the-course-of-your-morning/</a:t>
            </a:r>
          </a:p>
          <a:p>
            <a:endParaRPr lang="en-US" altLang="en-US" sz="1050" dirty="0"/>
          </a:p>
        </p:txBody>
      </p:sp>
    </p:spTree>
    <p:extLst>
      <p:ext uri="{BB962C8B-B14F-4D97-AF65-F5344CB8AC3E}">
        <p14:creationId xmlns:p14="http://schemas.microsoft.com/office/powerpoint/2010/main" val="24256665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https://thrivetoday.org/change-the-course-of-your-morning/</a:t>
            </a:r>
          </a:p>
          <a:p>
            <a:endParaRPr lang="en-US" altLang="en-US" sz="1050" dirty="0"/>
          </a:p>
        </p:txBody>
      </p:sp>
    </p:spTree>
    <p:extLst>
      <p:ext uri="{BB962C8B-B14F-4D97-AF65-F5344CB8AC3E}">
        <p14:creationId xmlns:p14="http://schemas.microsoft.com/office/powerpoint/2010/main" val="36691475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Send me a testimony of praise, thanksgiving</a:t>
            </a:r>
          </a:p>
        </p:txBody>
      </p:sp>
    </p:spTree>
    <p:extLst>
      <p:ext uri="{BB962C8B-B14F-4D97-AF65-F5344CB8AC3E}">
        <p14:creationId xmlns:p14="http://schemas.microsoft.com/office/powerpoint/2010/main" val="8358869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1" u="none" strike="noStrike" kern="1200" dirty="0">
                <a:solidFill>
                  <a:schemeClr val="tx1"/>
                </a:solidFill>
                <a:effectLst/>
                <a:latin typeface="Arial Rounded MT Bold" pitchFamily="34" charset="0"/>
                <a:ea typeface="+mn-ea"/>
                <a:cs typeface="Arial" charset="0"/>
              </a:rPr>
              <a:t>Jeremy </a:t>
            </a:r>
            <a:r>
              <a:rPr lang="en-US" sz="2000" b="0" i="1" u="none" strike="noStrike" kern="1200" dirty="0" err="1">
                <a:solidFill>
                  <a:schemeClr val="tx1"/>
                </a:solidFill>
                <a:effectLst/>
                <a:latin typeface="Arial Rounded MT Bold" pitchFamily="34" charset="0"/>
                <a:ea typeface="+mn-ea"/>
                <a:cs typeface="Arial" charset="0"/>
              </a:rPr>
              <a:t>Lelek</a:t>
            </a:r>
            <a:r>
              <a:rPr lang="en-US" sz="2000" b="0" i="1" u="none" strike="noStrike" kern="1200" dirty="0">
                <a:solidFill>
                  <a:schemeClr val="tx1"/>
                </a:solidFill>
                <a:effectLst/>
                <a:latin typeface="Arial Rounded MT Bold" pitchFamily="34" charset="0"/>
                <a:ea typeface="+mn-ea"/>
                <a:cs typeface="Arial" charset="0"/>
              </a:rPr>
              <a:t>  </a:t>
            </a:r>
            <a:r>
              <a:rPr lang="en-US" altLang="en-US" sz="1050" dirty="0"/>
              <a:t>https://www.biblestudytools.com/blogs/association-of-biblical-counselors/3-powerful-gospel-truths-for-addressing-homosexuality.html</a:t>
            </a:r>
          </a:p>
        </p:txBody>
      </p:sp>
    </p:spTree>
    <p:extLst>
      <p:ext uri="{BB962C8B-B14F-4D97-AF65-F5344CB8AC3E}">
        <p14:creationId xmlns:p14="http://schemas.microsoft.com/office/powerpoint/2010/main" val="25574339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1" u="none" strike="noStrike" kern="1200" dirty="0">
                <a:solidFill>
                  <a:schemeClr val="tx1"/>
                </a:solidFill>
                <a:effectLst/>
                <a:latin typeface="Arial Rounded MT Bold" pitchFamily="34" charset="0"/>
                <a:ea typeface="+mn-ea"/>
                <a:cs typeface="Arial" charset="0"/>
              </a:rPr>
              <a:t>Jeremy </a:t>
            </a:r>
            <a:r>
              <a:rPr lang="en-US" sz="2000" b="0" i="1" u="none" strike="noStrike" kern="1200" dirty="0" err="1">
                <a:solidFill>
                  <a:schemeClr val="tx1"/>
                </a:solidFill>
                <a:effectLst/>
                <a:latin typeface="Arial Rounded MT Bold" pitchFamily="34" charset="0"/>
                <a:ea typeface="+mn-ea"/>
                <a:cs typeface="Arial" charset="0"/>
              </a:rPr>
              <a:t>Lelek</a:t>
            </a:r>
            <a:r>
              <a:rPr lang="en-US" sz="2000" b="0" i="1" u="none" strike="noStrike" kern="1200" dirty="0">
                <a:solidFill>
                  <a:schemeClr val="tx1"/>
                </a:solidFill>
                <a:effectLst/>
                <a:latin typeface="Arial Rounded MT Bold" pitchFamily="34" charset="0"/>
                <a:ea typeface="+mn-ea"/>
                <a:cs typeface="Arial" charset="0"/>
              </a:rPr>
              <a:t>  </a:t>
            </a:r>
            <a:r>
              <a:rPr lang="en-US" altLang="en-US" sz="1050" dirty="0"/>
              <a:t>https://www.biblestudytools.com/blogs/association-of-biblical-counselors/3-powerful-gospel-truths-for-addressing-homosexuality.html</a:t>
            </a:r>
          </a:p>
        </p:txBody>
      </p:sp>
    </p:spTree>
    <p:extLst>
      <p:ext uri="{BB962C8B-B14F-4D97-AF65-F5344CB8AC3E}">
        <p14:creationId xmlns:p14="http://schemas.microsoft.com/office/powerpoint/2010/main" val="17334917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2000" dirty="0"/>
          </a:p>
        </p:txBody>
      </p:sp>
    </p:spTree>
    <p:extLst>
      <p:ext uri="{BB962C8B-B14F-4D97-AF65-F5344CB8AC3E}">
        <p14:creationId xmlns:p14="http://schemas.microsoft.com/office/powerpoint/2010/main" val="3078092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257129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812342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https://www.yeshuaisrael.com/father-of-the-modern-hebrew-language-part-1/</a:t>
            </a:r>
          </a:p>
          <a:p>
            <a:r>
              <a:rPr lang="en-US" altLang="en-US" sz="1050" dirty="0"/>
              <a:t>Age 4, his father died of TB.   He was passed around to religious boarding schools.</a:t>
            </a:r>
          </a:p>
        </p:txBody>
      </p:sp>
    </p:spTree>
    <p:extLst>
      <p:ext uri="{BB962C8B-B14F-4D97-AF65-F5344CB8AC3E}">
        <p14:creationId xmlns:p14="http://schemas.microsoft.com/office/powerpoint/2010/main" val="14239065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https://www.yeshuaisrael.com/father-of-the-modern-hebrew-language-part-1/</a:t>
            </a:r>
          </a:p>
        </p:txBody>
      </p:sp>
    </p:spTree>
    <p:extLst>
      <p:ext uri="{BB962C8B-B14F-4D97-AF65-F5344CB8AC3E}">
        <p14:creationId xmlns:p14="http://schemas.microsoft.com/office/powerpoint/2010/main" val="26002127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https://www.yeshuaisrael.com/father-of-the-modern-hebrew-language-part-1/</a:t>
            </a:r>
          </a:p>
          <a:p>
            <a:endParaRPr lang="en-US" sz="2000" b="0" i="0" kern="1200" dirty="0">
              <a:solidFill>
                <a:schemeClr val="tx1"/>
              </a:solidFill>
              <a:effectLst/>
              <a:latin typeface="Arial Rounded MT Bold" pitchFamily="34" charset="0"/>
              <a:ea typeface="+mn-ea"/>
              <a:cs typeface="Arial" charset="0"/>
            </a:endParaRPr>
          </a:p>
          <a:p>
            <a:r>
              <a:rPr lang="en-US" sz="2000" b="0" i="0" kern="1200" dirty="0">
                <a:solidFill>
                  <a:schemeClr val="tx1"/>
                </a:solidFill>
                <a:effectLst/>
                <a:latin typeface="Arial Rounded MT Bold" pitchFamily="34" charset="0"/>
                <a:ea typeface="+mn-ea"/>
                <a:cs typeface="Arial" charset="0"/>
              </a:rPr>
              <a:t>His ultra-religious uncle with whom he lived was horrified that his nephew was straying into areas outside rabbinical literature, and in a rage, threw the 14-year-old boy out of his house, telling him never to return.  He wandered and fell asleep in a synagogue.  A Jewish businessman, Solomon Jonas—more secular than traditional—approached him and invited him to his home.</a:t>
            </a:r>
            <a:endParaRPr lang="en-US" altLang="en-US" sz="1050" dirty="0"/>
          </a:p>
        </p:txBody>
      </p:sp>
    </p:spTree>
    <p:extLst>
      <p:ext uri="{BB962C8B-B14F-4D97-AF65-F5344CB8AC3E}">
        <p14:creationId xmlns:p14="http://schemas.microsoft.com/office/powerpoint/2010/main" val="16558734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616577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https://www.yeshuaisrael.com/father-of-the-modern-hebrew-language-part-1/</a:t>
            </a:r>
          </a:p>
        </p:txBody>
      </p:sp>
    </p:spTree>
    <p:extLst>
      <p:ext uri="{BB962C8B-B14F-4D97-AF65-F5344CB8AC3E}">
        <p14:creationId xmlns:p14="http://schemas.microsoft.com/office/powerpoint/2010/main" val="315056257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https://www.yeshuaisrael.com/father-of-the-modern-hebrew-language-part-1/</a:t>
            </a:r>
          </a:p>
          <a:p>
            <a:endParaRPr lang="en-US" altLang="en-US" sz="1050" dirty="0"/>
          </a:p>
        </p:txBody>
      </p:sp>
    </p:spTree>
    <p:extLst>
      <p:ext uri="{BB962C8B-B14F-4D97-AF65-F5344CB8AC3E}">
        <p14:creationId xmlns:p14="http://schemas.microsoft.com/office/powerpoint/2010/main" val="11516111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https://www.yeshuaisrael.com/father-of-the-modern-hebrew-language-part-1/</a:t>
            </a:r>
          </a:p>
          <a:p>
            <a:endParaRPr lang="en-US" altLang="en-US" sz="1050" dirty="0"/>
          </a:p>
        </p:txBody>
      </p:sp>
    </p:spTree>
    <p:extLst>
      <p:ext uri="{BB962C8B-B14F-4D97-AF65-F5344CB8AC3E}">
        <p14:creationId xmlns:p14="http://schemas.microsoft.com/office/powerpoint/2010/main" val="25421320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https://www.yeshuaisrael.com/father-of-the-modern-hebrew-language-part-1/</a:t>
            </a:r>
          </a:p>
        </p:txBody>
      </p:sp>
    </p:spTree>
    <p:extLst>
      <p:ext uri="{BB962C8B-B14F-4D97-AF65-F5344CB8AC3E}">
        <p14:creationId xmlns:p14="http://schemas.microsoft.com/office/powerpoint/2010/main" val="30162672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https://www.yeshuaisrael.com/father-of-the-modern-hebrew-language-part-1/</a:t>
            </a:r>
          </a:p>
        </p:txBody>
      </p:sp>
    </p:spTree>
    <p:extLst>
      <p:ext uri="{BB962C8B-B14F-4D97-AF65-F5344CB8AC3E}">
        <p14:creationId xmlns:p14="http://schemas.microsoft.com/office/powerpoint/2010/main" val="987374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In a YouTube, but it goes somewhat fast.</a:t>
            </a:r>
          </a:p>
        </p:txBody>
      </p:sp>
    </p:spTree>
    <p:extLst>
      <p:ext uri="{BB962C8B-B14F-4D97-AF65-F5344CB8AC3E}">
        <p14:creationId xmlns:p14="http://schemas.microsoft.com/office/powerpoint/2010/main" val="15728391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https://www.yeshuaisrael.com/father-of-the-modern-hebrew-language-part-1/</a:t>
            </a:r>
          </a:p>
        </p:txBody>
      </p:sp>
    </p:spTree>
    <p:extLst>
      <p:ext uri="{BB962C8B-B14F-4D97-AF65-F5344CB8AC3E}">
        <p14:creationId xmlns:p14="http://schemas.microsoft.com/office/powerpoint/2010/main" val="240744411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https://www.yeshuaisrael.com/the-first-hebrew-family/</a:t>
            </a:r>
          </a:p>
        </p:txBody>
      </p:sp>
    </p:spTree>
    <p:extLst>
      <p:ext uri="{BB962C8B-B14F-4D97-AF65-F5344CB8AC3E}">
        <p14:creationId xmlns:p14="http://schemas.microsoft.com/office/powerpoint/2010/main" val="196207733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https://www.yeshuaisrael.com/the-first-hebrew-family/</a:t>
            </a:r>
          </a:p>
        </p:txBody>
      </p:sp>
    </p:spTree>
    <p:extLst>
      <p:ext uri="{BB962C8B-B14F-4D97-AF65-F5344CB8AC3E}">
        <p14:creationId xmlns:p14="http://schemas.microsoft.com/office/powerpoint/2010/main" val="2622821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https://www.yeshuaisrael.com/the-first-hebrew-family/</a:t>
            </a:r>
          </a:p>
        </p:txBody>
      </p:sp>
    </p:spTree>
    <p:extLst>
      <p:ext uri="{BB962C8B-B14F-4D97-AF65-F5344CB8AC3E}">
        <p14:creationId xmlns:p14="http://schemas.microsoft.com/office/powerpoint/2010/main" val="180943504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https://www.yeshuaisrael.com/the-first-hebrew-family/</a:t>
            </a:r>
          </a:p>
        </p:txBody>
      </p:sp>
    </p:spTree>
    <p:extLst>
      <p:ext uri="{BB962C8B-B14F-4D97-AF65-F5344CB8AC3E}">
        <p14:creationId xmlns:p14="http://schemas.microsoft.com/office/powerpoint/2010/main" val="15350951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https://www.yeshuaisrael.com/the-first-hebrew-family/</a:t>
            </a:r>
          </a:p>
        </p:txBody>
      </p:sp>
    </p:spTree>
    <p:extLst>
      <p:ext uri="{BB962C8B-B14F-4D97-AF65-F5344CB8AC3E}">
        <p14:creationId xmlns:p14="http://schemas.microsoft.com/office/powerpoint/2010/main" val="169403083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https://www.yeshuaisrael.com/the-first-hebrew-family/</a:t>
            </a:r>
          </a:p>
          <a:p>
            <a:endParaRPr lang="en-US" altLang="en-US" sz="1050" dirty="0"/>
          </a:p>
          <a:p>
            <a:r>
              <a:rPr lang="en-US" altLang="en-US" sz="1050" dirty="0"/>
              <a:t>They had a son, called Ben Zion, to whom they ONLY spoke Hebrew.</a:t>
            </a:r>
          </a:p>
        </p:txBody>
      </p:sp>
    </p:spTree>
    <p:extLst>
      <p:ext uri="{BB962C8B-B14F-4D97-AF65-F5344CB8AC3E}">
        <p14:creationId xmlns:p14="http://schemas.microsoft.com/office/powerpoint/2010/main" val="200264810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https://www.yeshuaisrael.com/the-first-hebrew-family/</a:t>
            </a:r>
          </a:p>
        </p:txBody>
      </p:sp>
    </p:spTree>
    <p:extLst>
      <p:ext uri="{BB962C8B-B14F-4D97-AF65-F5344CB8AC3E}">
        <p14:creationId xmlns:p14="http://schemas.microsoft.com/office/powerpoint/2010/main" val="27026485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https://www.yeshuaisrael.com/the-first-hebrew-family/</a:t>
            </a:r>
          </a:p>
        </p:txBody>
      </p:sp>
    </p:spTree>
    <p:extLst>
      <p:ext uri="{BB962C8B-B14F-4D97-AF65-F5344CB8AC3E}">
        <p14:creationId xmlns:p14="http://schemas.microsoft.com/office/powerpoint/2010/main" val="175668277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https://www.yeshuaisrael.com/the-first-hebrew-family/</a:t>
            </a:r>
          </a:p>
        </p:txBody>
      </p:sp>
    </p:spTree>
    <p:extLst>
      <p:ext uri="{BB962C8B-B14F-4D97-AF65-F5344CB8AC3E}">
        <p14:creationId xmlns:p14="http://schemas.microsoft.com/office/powerpoint/2010/main" val="209683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423369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39742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1204989595"/>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988030759"/>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ideo" Target="https://www.youtube.com/embed/-o5Aweqc4Ns" TargetMode="External"/><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o5Aweqc4Ns&amp;feature=youtu.b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www.youtube.com/embed/vJoCb1GyiwY" TargetMode="Externa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vJoCb1GyiwY"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2018</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Calev</a:t>
            </a:r>
            <a:r>
              <a:rPr lang="en-US" dirty="0"/>
              <a:t> Myers on the UN and Israel</a:t>
            </a:r>
          </a:p>
        </p:txBody>
      </p:sp>
      <p:pic>
        <p:nvPicPr>
          <p:cNvPr id="2" name="Online Media 1">
            <a:hlinkClick r:id="" action="ppaction://media"/>
            <a:extLst>
              <a:ext uri="{FF2B5EF4-FFF2-40B4-BE49-F238E27FC236}">
                <a16:creationId xmlns:a16="http://schemas.microsoft.com/office/drawing/2014/main" id="{827DD8A1-CB60-44EE-9579-8B886F2446CB}"/>
              </a:ext>
            </a:extLst>
          </p:cNvPr>
          <p:cNvPicPr>
            <a:picLocks noRot="1" noChangeAspect="1"/>
          </p:cNvPicPr>
          <p:nvPr>
            <a:videoFile r:link="rId1"/>
          </p:nvPr>
        </p:nvPicPr>
        <p:blipFill>
          <a:blip r:embed="rId4"/>
          <a:stretch>
            <a:fillRect/>
          </a:stretch>
        </p:blipFill>
        <p:spPr>
          <a:xfrm>
            <a:off x="350837" y="771525"/>
            <a:ext cx="7772400" cy="4371975"/>
          </a:xfrm>
          <a:prstGeom prst="rect">
            <a:avLst/>
          </a:prstGeom>
        </p:spPr>
      </p:pic>
    </p:spTree>
    <p:extLst>
      <p:ext uri="{BB962C8B-B14F-4D97-AF65-F5344CB8AC3E}">
        <p14:creationId xmlns:p14="http://schemas.microsoft.com/office/powerpoint/2010/main" val="457983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950498" y="-1639387"/>
            <a:ext cx="15327084" cy="8399826"/>
          </a:xfrm>
        </p:spPr>
        <p:txBody>
          <a:bodyPr>
            <a:normAutofit/>
          </a:bodyPr>
          <a:lstStyle/>
          <a:p>
            <a:pPr algn="l"/>
            <a:r>
              <a:rPr lang="en-US" dirty="0"/>
              <a:t> </a:t>
            </a:r>
          </a:p>
        </p:txBody>
      </p:sp>
      <p:pic>
        <p:nvPicPr>
          <p:cNvPr id="4098" name="Picture 2" descr="https://www.yeshuaisrael.com/wp-content/uploads/2018/11/1-2-245x300.png">
            <a:extLst>
              <a:ext uri="{FF2B5EF4-FFF2-40B4-BE49-F238E27FC236}">
                <a16:creationId xmlns:a16="http://schemas.microsoft.com/office/drawing/2014/main" id="{2481C76B-DDED-4127-BEC6-B629BDAB3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1" y="1"/>
            <a:ext cx="420052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D9AEFE-65C4-4FCA-9DA0-21060B22BF1F}"/>
              </a:ext>
            </a:extLst>
          </p:cNvPr>
          <p:cNvSpPr txBox="1"/>
          <p:nvPr/>
        </p:nvSpPr>
        <p:spPr>
          <a:xfrm>
            <a:off x="4986031" y="438150"/>
            <a:ext cx="2963312" cy="3170099"/>
          </a:xfrm>
          <a:prstGeom prst="rect">
            <a:avLst/>
          </a:prstGeom>
          <a:noFill/>
        </p:spPr>
        <p:txBody>
          <a:bodyPr wrap="none" rtlCol="0">
            <a:spAutoFit/>
          </a:bodyPr>
          <a:lstStyle/>
          <a:p>
            <a:pPr algn="l"/>
            <a:r>
              <a:rPr lang="en-US" dirty="0"/>
              <a:t>Flag of the </a:t>
            </a:r>
          </a:p>
          <a:p>
            <a:pPr algn="l"/>
            <a:r>
              <a:rPr lang="en-US" dirty="0"/>
              <a:t>camp of </a:t>
            </a:r>
          </a:p>
          <a:p>
            <a:pPr algn="l"/>
            <a:r>
              <a:rPr lang="en-US" dirty="0"/>
              <a:t>Yehuda, of</a:t>
            </a:r>
          </a:p>
          <a:p>
            <a:pPr algn="l"/>
            <a:r>
              <a:rPr lang="en-US" dirty="0"/>
              <a:t>the army of</a:t>
            </a:r>
          </a:p>
          <a:p>
            <a:pPr algn="l"/>
            <a:r>
              <a:rPr lang="en-US" dirty="0" err="1"/>
              <a:t>Yisrael</a:t>
            </a:r>
            <a:endParaRPr lang="en-US" dirty="0"/>
          </a:p>
        </p:txBody>
      </p:sp>
      <p:sp>
        <p:nvSpPr>
          <p:cNvPr id="3" name="TextBox 2">
            <a:extLst>
              <a:ext uri="{FF2B5EF4-FFF2-40B4-BE49-F238E27FC236}">
                <a16:creationId xmlns:a16="http://schemas.microsoft.com/office/drawing/2014/main" id="{EB6DCE13-59D8-4BB0-90E0-80FFFDC9C33B}"/>
              </a:ext>
            </a:extLst>
          </p:cNvPr>
          <p:cNvSpPr txBox="1"/>
          <p:nvPr/>
        </p:nvSpPr>
        <p:spPr>
          <a:xfrm>
            <a:off x="599037" y="0"/>
            <a:ext cx="2385589"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Ben Zion</a:t>
            </a:r>
          </a:p>
        </p:txBody>
      </p:sp>
    </p:spTree>
    <p:extLst>
      <p:ext uri="{BB962C8B-B14F-4D97-AF65-F5344CB8AC3E}">
        <p14:creationId xmlns:p14="http://schemas.microsoft.com/office/powerpoint/2010/main" val="4804461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338137" lvl="1" algn="l"/>
            <a:r>
              <a:rPr lang="en-US" dirty="0"/>
              <a:t>Two criteria for reward:</a:t>
            </a:r>
          </a:p>
          <a:p>
            <a:pPr marL="625475" lvl="1" indent="-288925" algn="l">
              <a:buFont typeface="Arial" panose="020B0604020202020204" pitchFamily="34" charset="0"/>
              <a:buChar char="•"/>
            </a:pPr>
            <a:r>
              <a:rPr lang="en-US" dirty="0">
                <a:solidFill>
                  <a:srgbClr val="FFFF99"/>
                </a:solidFill>
              </a:rPr>
              <a:t>Commitment</a:t>
            </a:r>
            <a:r>
              <a:rPr lang="en-US" dirty="0"/>
              <a:t> to vision</a:t>
            </a:r>
          </a:p>
          <a:p>
            <a:pPr marL="625475" lvl="1" indent="-288925" algn="l">
              <a:buFont typeface="Arial" panose="020B0604020202020204" pitchFamily="34" charset="0"/>
              <a:buChar char="•"/>
            </a:pPr>
            <a:r>
              <a:rPr lang="en-US" dirty="0"/>
              <a:t>Gratitude &amp; Joy in the pursuit</a:t>
            </a:r>
          </a:p>
          <a:p>
            <a:pPr marL="336550" lvl="1" algn="l"/>
            <a:r>
              <a:rPr lang="en-US" dirty="0"/>
              <a:t> </a:t>
            </a:r>
          </a:p>
          <a:p>
            <a:pPr marL="336550" lvl="1" algn="l"/>
            <a:r>
              <a:rPr lang="en-US" altLang="en-US" dirty="0"/>
              <a:t>Task joy, relational joy</a:t>
            </a:r>
          </a:p>
          <a:p>
            <a:pPr marL="336550" lvl="1" algn="l"/>
            <a:r>
              <a:rPr lang="en-US" dirty="0"/>
              <a:t>6. Difficult military situation, and the Word</a:t>
            </a:r>
          </a:p>
        </p:txBody>
      </p:sp>
    </p:spTree>
    <p:extLst>
      <p:ext uri="{BB962C8B-B14F-4D97-AF65-F5344CB8AC3E}">
        <p14:creationId xmlns:p14="http://schemas.microsoft.com/office/powerpoint/2010/main" val="2051181781"/>
      </p:ext>
    </p:extLst>
  </p:cSld>
  <p:clrMapOvr>
    <a:masterClrMapping/>
  </p:clrMapOvr>
  <p:transition spd="slow">
    <p:push dir="u"/>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Shmuel 13.5-6 </a:t>
            </a:r>
            <a:r>
              <a:rPr lang="en-US" dirty="0"/>
              <a:t> The </a:t>
            </a:r>
            <a:r>
              <a:rPr lang="en-US" dirty="0" err="1"/>
              <a:t>P’lishtim</a:t>
            </a:r>
            <a:r>
              <a:rPr lang="en-US" dirty="0"/>
              <a:t> assembled themselves together to make war on </a:t>
            </a:r>
            <a:r>
              <a:rPr lang="en-US" dirty="0" err="1"/>
              <a:t>Isra’el</a:t>
            </a:r>
            <a:r>
              <a:rPr lang="en-US" dirty="0"/>
              <a:t> — 30,000 chariots, 6,000 horsemen and an army as large as the number of sand grains on the seashore. They came up and pitched camp at </a:t>
            </a:r>
            <a:r>
              <a:rPr lang="en-US" dirty="0" err="1"/>
              <a:t>Mikhmas</a:t>
            </a:r>
            <a:r>
              <a:rPr lang="en-US" dirty="0"/>
              <a:t>,</a:t>
            </a:r>
          </a:p>
        </p:txBody>
      </p:sp>
    </p:spTree>
    <p:extLst>
      <p:ext uri="{BB962C8B-B14F-4D97-AF65-F5344CB8AC3E}">
        <p14:creationId xmlns:p14="http://schemas.microsoft.com/office/powerpoint/2010/main" val="29811228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Shmuel 13.5-6 </a:t>
            </a:r>
            <a:r>
              <a:rPr lang="en-US" dirty="0"/>
              <a:t> east of Beit-</a:t>
            </a:r>
            <a:r>
              <a:rPr lang="en-US" dirty="0" err="1"/>
              <a:t>Aven</a:t>
            </a:r>
            <a:r>
              <a:rPr lang="en-US" dirty="0"/>
              <a:t>. The men of </a:t>
            </a:r>
            <a:r>
              <a:rPr lang="en-US" dirty="0" err="1"/>
              <a:t>Isra’el</a:t>
            </a:r>
            <a:r>
              <a:rPr lang="en-US" dirty="0"/>
              <a:t> saw that their options were limited and that the people felt so hard pressed that they were hiding themselves in caves, thickets, crevices, watchtowers and cisterns;</a:t>
            </a:r>
          </a:p>
        </p:txBody>
      </p:sp>
    </p:spTree>
    <p:extLst>
      <p:ext uri="{BB962C8B-B14F-4D97-AF65-F5344CB8AC3E}">
        <p14:creationId xmlns:p14="http://schemas.microsoft.com/office/powerpoint/2010/main" val="22968902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99B0C-8831-4025-B45C-40BDE050D3DA}"/>
              </a:ext>
            </a:extLst>
          </p:cNvPr>
          <p:cNvPicPr>
            <a:picLocks noChangeAspect="1"/>
          </p:cNvPicPr>
          <p:nvPr/>
        </p:nvPicPr>
        <p:blipFill rotWithShape="1">
          <a:blip r:embed="rId3"/>
          <a:srcRect l="30063"/>
          <a:stretch/>
        </p:blipFill>
        <p:spPr>
          <a:xfrm>
            <a:off x="655637" y="0"/>
            <a:ext cx="3614988"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7310304F-7835-4CC5-BFFE-66A8DF6C011B}"/>
              </a:ext>
            </a:extLst>
          </p:cNvPr>
          <p:cNvPicPr>
            <a:picLocks noChangeAspect="1"/>
          </p:cNvPicPr>
          <p:nvPr/>
        </p:nvPicPr>
        <p:blipFill>
          <a:blip r:embed="rId4"/>
          <a:stretch>
            <a:fillRect/>
          </a:stretch>
        </p:blipFill>
        <p:spPr>
          <a:xfrm>
            <a:off x="4508251" y="1166"/>
            <a:ext cx="3941802" cy="5143500"/>
          </a:xfrm>
          <a:prstGeom prst="rect">
            <a:avLst/>
          </a:prstGeom>
        </p:spPr>
      </p:pic>
    </p:spTree>
    <p:extLst>
      <p:ext uri="{BB962C8B-B14F-4D97-AF65-F5344CB8AC3E}">
        <p14:creationId xmlns:p14="http://schemas.microsoft.com/office/powerpoint/2010/main" val="40113635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a:t>1 Samuel 14.4-6 </a:t>
            </a:r>
            <a:r>
              <a:rPr lang="en-US" dirty="0"/>
              <a:t>Between the passes by which </a:t>
            </a:r>
            <a:r>
              <a:rPr lang="en-US" dirty="0" err="1"/>
              <a:t>Y’honatan</a:t>
            </a:r>
            <a:r>
              <a:rPr lang="en-US" dirty="0"/>
              <a:t> was trying to cross to the garrison of the </a:t>
            </a:r>
            <a:r>
              <a:rPr lang="en-US" dirty="0" err="1"/>
              <a:t>P’lishtim</a:t>
            </a:r>
            <a:r>
              <a:rPr lang="en-US" dirty="0"/>
              <a:t>, there was a rocky spur on one side and another rocky spur on the other side; the name of the one was </a:t>
            </a:r>
            <a:r>
              <a:rPr lang="en-US" dirty="0" err="1"/>
              <a:t>Botzetz</a:t>
            </a:r>
            <a:r>
              <a:rPr lang="en-US" dirty="0"/>
              <a:t>, and of the other, </a:t>
            </a:r>
            <a:r>
              <a:rPr lang="en-US" dirty="0" err="1"/>
              <a:t>Seneh</a:t>
            </a:r>
            <a:r>
              <a:rPr lang="en-US" dirty="0"/>
              <a:t>.</a:t>
            </a:r>
            <a:r>
              <a:rPr lang="en-US" b="1" baseline="30000" dirty="0"/>
              <a:t> </a:t>
            </a:r>
            <a:r>
              <a:rPr lang="en-US" dirty="0"/>
              <a:t>The one spur rose up on the north, in front of </a:t>
            </a:r>
            <a:r>
              <a:rPr lang="en-US" dirty="0" err="1"/>
              <a:t>Mikhmas</a:t>
            </a:r>
            <a:r>
              <a:rPr lang="en-US" dirty="0"/>
              <a:t>, </a:t>
            </a:r>
          </a:p>
        </p:txBody>
      </p:sp>
    </p:spTree>
    <p:extLst>
      <p:ext uri="{BB962C8B-B14F-4D97-AF65-F5344CB8AC3E}">
        <p14:creationId xmlns:p14="http://schemas.microsoft.com/office/powerpoint/2010/main" val="19014793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a:t>1 Samuel 14.4-6 </a:t>
            </a:r>
            <a:r>
              <a:rPr lang="en-US" dirty="0"/>
              <a:t>and the other on the south, in front of </a:t>
            </a:r>
            <a:r>
              <a:rPr lang="en-US" dirty="0" err="1"/>
              <a:t>Geva</a:t>
            </a:r>
            <a:r>
              <a:rPr lang="en-US" dirty="0"/>
              <a:t>. </a:t>
            </a:r>
            <a:r>
              <a:rPr lang="en-US" dirty="0" err="1"/>
              <a:t>Y’honatan</a:t>
            </a:r>
            <a:r>
              <a:rPr lang="en-US" dirty="0"/>
              <a:t> said to his armor-bearer, “Come on, let’s go across to the garrison of these uncircumcised people. Maybe </a:t>
            </a:r>
            <a:r>
              <a:rPr lang="en-US" cap="small" dirty="0"/>
              <a:t>Adoni</a:t>
            </a:r>
            <a:r>
              <a:rPr lang="en-US" dirty="0"/>
              <a:t> will do something for us, since </a:t>
            </a:r>
            <a:r>
              <a:rPr lang="en-US" cap="small" dirty="0"/>
              <a:t>Adoni</a:t>
            </a:r>
            <a:r>
              <a:rPr lang="en-US" dirty="0"/>
              <a:t> can rescue with a few people as easily as with many.”</a:t>
            </a:r>
          </a:p>
        </p:txBody>
      </p:sp>
    </p:spTree>
    <p:extLst>
      <p:ext uri="{BB962C8B-B14F-4D97-AF65-F5344CB8AC3E}">
        <p14:creationId xmlns:p14="http://schemas.microsoft.com/office/powerpoint/2010/main" val="28429882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During World War I, British forces under the command of General Allenby were to face the Turks at the same location. Major Vivian Gilbert of the British army relates the story of an unnamed brigade major who was reading his Bible while contemplating the situation</a:t>
            </a:r>
          </a:p>
        </p:txBody>
      </p:sp>
    </p:spTree>
    <p:extLst>
      <p:ext uri="{BB962C8B-B14F-4D97-AF65-F5344CB8AC3E}">
        <p14:creationId xmlns:p14="http://schemas.microsoft.com/office/powerpoint/2010/main" val="1727955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against the Ottoman forces. The brigade major remembered a town by the name of </a:t>
            </a:r>
            <a:r>
              <a:rPr lang="en-US" dirty="0" err="1"/>
              <a:t>Michmash</a:t>
            </a:r>
            <a:r>
              <a:rPr lang="en-US" dirty="0"/>
              <a:t> mentioned somewhere in the Bible. He found the verses, and woke the brigadier general.</a:t>
            </a:r>
          </a:p>
        </p:txBody>
      </p:sp>
    </p:spTree>
    <p:extLst>
      <p:ext uri="{BB962C8B-B14F-4D97-AF65-F5344CB8AC3E}">
        <p14:creationId xmlns:p14="http://schemas.microsoft.com/office/powerpoint/2010/main" val="26683201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 </a:t>
            </a:r>
            <a:r>
              <a:rPr lang="en-US" dirty="0" err="1"/>
              <a:t>the</a:t>
            </a:r>
            <a:r>
              <a:rPr lang="en-US" dirty="0"/>
              <a:t> general sent out scouts, who came back and reported finding the pass, thinly held by the Turks, with rocky crags on either side–obviously </a:t>
            </a:r>
            <a:r>
              <a:rPr lang="en-US" dirty="0" err="1"/>
              <a:t>Bozez</a:t>
            </a:r>
            <a:r>
              <a:rPr lang="en-US" dirty="0"/>
              <a:t> and </a:t>
            </a:r>
            <a:r>
              <a:rPr lang="en-US" dirty="0" err="1"/>
              <a:t>Seneh</a:t>
            </a:r>
            <a:r>
              <a:rPr lang="en-US" dirty="0"/>
              <a:t>; whilst in the distance, high up in </a:t>
            </a:r>
            <a:r>
              <a:rPr lang="en-US" dirty="0" err="1"/>
              <a:t>Mickmash</a:t>
            </a:r>
            <a:r>
              <a:rPr lang="en-US" dirty="0"/>
              <a:t> the moonlight was shining on a flat piece of ground.</a:t>
            </a:r>
          </a:p>
        </p:txBody>
      </p:sp>
    </p:spTree>
    <p:extLst>
      <p:ext uri="{BB962C8B-B14F-4D97-AF65-F5344CB8AC3E}">
        <p14:creationId xmlns:p14="http://schemas.microsoft.com/office/powerpoint/2010/main" val="1571500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Back up link on Israel and the UN:</a:t>
            </a:r>
          </a:p>
          <a:p>
            <a:pPr algn="l"/>
            <a:r>
              <a:rPr lang="en-US" dirty="0">
                <a:hlinkClick r:id="rId3"/>
              </a:rPr>
              <a:t>https://www.youtube.com/watch?v=-o5Aweqc4Ns&amp;feature=youtu.be</a:t>
            </a:r>
            <a:r>
              <a:rPr lang="en-US" dirty="0"/>
              <a:t>  </a:t>
            </a:r>
          </a:p>
        </p:txBody>
      </p:sp>
    </p:spTree>
    <p:extLst>
      <p:ext uri="{BB962C8B-B14F-4D97-AF65-F5344CB8AC3E}">
        <p14:creationId xmlns:p14="http://schemas.microsoft.com/office/powerpoint/2010/main" val="7076518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general decided then and there to change the plan of attack, and instead of the whole brigade, one infantry company alone advanced at dead of night along the pass of </a:t>
            </a:r>
            <a:r>
              <a:rPr lang="en-US" dirty="0" err="1"/>
              <a:t>Mickmash</a:t>
            </a:r>
            <a:r>
              <a:rPr lang="en-US" dirty="0"/>
              <a:t>. A few Turks met were silently dealt with. </a:t>
            </a:r>
          </a:p>
        </p:txBody>
      </p:sp>
    </p:spTree>
    <p:extLst>
      <p:ext uri="{BB962C8B-B14F-4D97-AF65-F5344CB8AC3E}">
        <p14:creationId xmlns:p14="http://schemas.microsoft.com/office/powerpoint/2010/main" val="3967826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passed between </a:t>
            </a:r>
            <a:r>
              <a:rPr lang="en-US" dirty="0" err="1"/>
              <a:t>Bozez</a:t>
            </a:r>
            <a:r>
              <a:rPr lang="en-US" dirty="0"/>
              <a:t> and </a:t>
            </a:r>
            <a:r>
              <a:rPr lang="en-US" dirty="0" err="1"/>
              <a:t>Seneh</a:t>
            </a:r>
            <a:r>
              <a:rPr lang="en-US" dirty="0"/>
              <a:t>, climbed the hillside and, just before dawn, found ourselves on the flat piece of ground. The Turks who were sleeping awoke, thought they were surrounded by the armies of Allenby and fled in disorder.</a:t>
            </a:r>
          </a:p>
          <a:p>
            <a:pPr algn="l"/>
            <a:endParaRPr lang="en-US" dirty="0"/>
          </a:p>
        </p:txBody>
      </p:sp>
    </p:spTree>
    <p:extLst>
      <p:ext uri="{BB962C8B-B14F-4D97-AF65-F5344CB8AC3E}">
        <p14:creationId xmlns:p14="http://schemas.microsoft.com/office/powerpoint/2010/main" val="1633693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338137" lvl="1" algn="l"/>
            <a:r>
              <a:rPr lang="en-US" dirty="0"/>
              <a:t>Two criteria for reward:</a:t>
            </a:r>
          </a:p>
          <a:p>
            <a:pPr marL="625475" lvl="1" indent="-288925" algn="l">
              <a:buFont typeface="Arial" panose="020B0604020202020204" pitchFamily="34" charset="0"/>
              <a:buChar char="•"/>
            </a:pPr>
            <a:r>
              <a:rPr lang="en-US" dirty="0">
                <a:solidFill>
                  <a:srgbClr val="FFFF99"/>
                </a:solidFill>
              </a:rPr>
              <a:t>Commitment</a:t>
            </a:r>
            <a:r>
              <a:rPr lang="en-US" dirty="0"/>
              <a:t> to vision</a:t>
            </a:r>
          </a:p>
          <a:p>
            <a:pPr marL="625475" lvl="1" indent="-288925" algn="l">
              <a:buFont typeface="Arial" panose="020B0604020202020204" pitchFamily="34" charset="0"/>
              <a:buChar char="•"/>
            </a:pPr>
            <a:r>
              <a:rPr lang="en-US" dirty="0"/>
              <a:t>Gratitude &amp; Joy in the pursuit</a:t>
            </a:r>
          </a:p>
          <a:p>
            <a:pPr marL="336550" lvl="1" algn="l"/>
            <a:endParaRPr lang="en-US" dirty="0"/>
          </a:p>
          <a:p>
            <a:pPr marL="336550" lvl="1" algn="l"/>
            <a:r>
              <a:rPr lang="en-US" altLang="en-US" dirty="0"/>
              <a:t>Task joy, relational joy</a:t>
            </a:r>
          </a:p>
          <a:p>
            <a:pPr marL="336550" lvl="1" algn="l"/>
            <a:r>
              <a:rPr lang="en-US" dirty="0"/>
              <a:t>Send me a testimony of praise, thankfulness!</a:t>
            </a:r>
          </a:p>
        </p:txBody>
      </p:sp>
    </p:spTree>
    <p:extLst>
      <p:ext uri="{BB962C8B-B14F-4D97-AF65-F5344CB8AC3E}">
        <p14:creationId xmlns:p14="http://schemas.microsoft.com/office/powerpoint/2010/main" val="16442958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579417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Nov 20, 2018  Pasco County, Fl [just north of Tampa] -- Pasco County Public School administrators have threatened a male P.E. teacher who had a conscience-based objection to supervising a gender-confused girl who has full access to disrobe and even shower in the boys’ locker room and open showers.</a:t>
            </a:r>
          </a:p>
        </p:txBody>
      </p:sp>
    </p:spTree>
    <p:extLst>
      <p:ext uri="{BB962C8B-B14F-4D97-AF65-F5344CB8AC3E}">
        <p14:creationId xmlns:p14="http://schemas.microsoft.com/office/powerpoint/2010/main" val="1202423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Administrators tried to force the male teacher to directly supervise and observe the girl while showering naked in the boys’ open shower. The girl remains free to enter the boys’ locker room and open showers at any time.</a:t>
            </a:r>
          </a:p>
        </p:txBody>
      </p:sp>
    </p:spTree>
    <p:extLst>
      <p:ext uri="{BB962C8B-B14F-4D97-AF65-F5344CB8AC3E}">
        <p14:creationId xmlns:p14="http://schemas.microsoft.com/office/powerpoint/2010/main" val="2610467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According to the male coach, the school district lawyer warned him, “you know this might cost you your job.” “Your teacher certificate might be taken from you, to where you can no longer teach.” </a:t>
            </a:r>
          </a:p>
        </p:txBody>
      </p:sp>
    </p:spTree>
    <p:extLst>
      <p:ext uri="{BB962C8B-B14F-4D97-AF65-F5344CB8AC3E}">
        <p14:creationId xmlns:p14="http://schemas.microsoft.com/office/powerpoint/2010/main" val="1417810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25:19-21</a:t>
            </a:r>
          </a:p>
        </p:txBody>
      </p:sp>
    </p:spTree>
    <p:extLst>
      <p:ext uri="{BB962C8B-B14F-4D97-AF65-F5344CB8AC3E}">
        <p14:creationId xmlns:p14="http://schemas.microsoft.com/office/powerpoint/2010/main" val="4051622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אַחֲרֵי </a:t>
            </a:r>
            <a:r>
              <a:rPr lang="he-IL" sz="4321" b="1" dirty="0">
                <a:solidFill>
                  <a:srgbClr val="FFFF99"/>
                </a:solidFill>
                <a:latin typeface="David" panose="020E0502060401010101" pitchFamily="34" charset="-79"/>
                <a:cs typeface="David" panose="020E0502060401010101" pitchFamily="34" charset="-79"/>
              </a:rPr>
              <a:t>זְמַן רַב </a:t>
            </a:r>
            <a:r>
              <a:rPr lang="he-IL" sz="4321" b="1" dirty="0">
                <a:latin typeface="David" panose="020E0502060401010101" pitchFamily="34" charset="-79"/>
                <a:cs typeface="David" panose="020E0502060401010101" pitchFamily="34" charset="-79"/>
              </a:rPr>
              <a:t>בָּא הָאָדוֹן שֶׁל הָעֲבָדִים הָהֵם וְעָרַךְ עִמָּהֶם חֶשְׁבּוֹן. </a:t>
            </a:r>
            <a:r>
              <a:rPr lang="en-US" baseline="30000" dirty="0"/>
              <a:t>    </a:t>
            </a:r>
          </a:p>
          <a:p>
            <a:r>
              <a:rPr lang="en-US" baseline="30000" dirty="0"/>
              <a:t>    </a:t>
            </a:r>
          </a:p>
          <a:p>
            <a:r>
              <a:rPr lang="en-US" sz="3168" baseline="30000" dirty="0"/>
              <a:t>   </a:t>
            </a:r>
            <a:r>
              <a:rPr lang="en-US" sz="4000" dirty="0"/>
              <a:t>“After </a:t>
            </a:r>
            <a:r>
              <a:rPr lang="en-US" sz="4000" dirty="0">
                <a:solidFill>
                  <a:srgbClr val="FFFF99"/>
                </a:solidFill>
              </a:rPr>
              <a:t>a long time</a:t>
            </a:r>
            <a:r>
              <a:rPr lang="en-US" sz="4000" dirty="0"/>
              <a:t>, the master of those servants returned to settle accounts with them.</a:t>
            </a:r>
            <a:endParaRPr lang="en-US" sz="3168"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25:19</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624205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89CD85-0454-42A4-AF3F-7428EA358052}"/>
              </a:ext>
            </a:extLst>
          </p:cNvPr>
          <p:cNvPicPr>
            <a:picLocks noChangeAspect="1"/>
          </p:cNvPicPr>
          <p:nvPr/>
        </p:nvPicPr>
        <p:blipFill>
          <a:blip r:embed="rId3"/>
          <a:stretch>
            <a:fillRect/>
          </a:stretch>
        </p:blipFill>
        <p:spPr>
          <a:xfrm>
            <a:off x="236887" y="0"/>
            <a:ext cx="8305101"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Prince of </a:t>
            </a:r>
          </a:p>
          <a:p>
            <a:pPr algn="l"/>
            <a:r>
              <a:rPr lang="en-US" dirty="0"/>
              <a:t>Egypt movie</a:t>
            </a:r>
          </a:p>
          <a:p>
            <a:pPr algn="l"/>
            <a:endParaRPr lang="en-US" dirty="0"/>
          </a:p>
          <a:p>
            <a:pPr algn="l"/>
            <a:endParaRPr lang="en-US" dirty="0"/>
          </a:p>
          <a:p>
            <a:pPr algn="l"/>
            <a:endParaRPr lang="en-US" dirty="0"/>
          </a:p>
          <a:p>
            <a:pPr algn="l"/>
            <a:r>
              <a:rPr lang="en-US" dirty="0"/>
              <a:t>Miriam encouraging Moshe </a:t>
            </a:r>
          </a:p>
        </p:txBody>
      </p:sp>
    </p:spTree>
    <p:extLst>
      <p:ext uri="{BB962C8B-B14F-4D97-AF65-F5344CB8AC3E}">
        <p14:creationId xmlns:p14="http://schemas.microsoft.com/office/powerpoint/2010/main" val="1552483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Many nights we've prayed</a:t>
            </a:r>
            <a:br>
              <a:rPr lang="en-US" dirty="0"/>
            </a:br>
            <a:r>
              <a:rPr lang="en-US" dirty="0">
                <a:solidFill>
                  <a:srgbClr val="FFFF99"/>
                </a:solidFill>
              </a:rPr>
              <a:t>With no proof anyone could hear</a:t>
            </a:r>
            <a:br>
              <a:rPr lang="en-US" dirty="0"/>
            </a:br>
            <a:r>
              <a:rPr lang="en-US" dirty="0"/>
              <a:t>In our hearts, a hopeful song</a:t>
            </a:r>
            <a:br>
              <a:rPr lang="en-US" dirty="0"/>
            </a:br>
            <a:r>
              <a:rPr lang="en-US" dirty="0"/>
              <a:t>We barely understood</a:t>
            </a:r>
          </a:p>
          <a:p>
            <a:pPr algn="l"/>
            <a:endParaRPr lang="en-US" dirty="0"/>
          </a:p>
          <a:p>
            <a:pPr algn="l"/>
            <a:r>
              <a:rPr lang="en-US" dirty="0"/>
              <a:t>400 years: good life </a:t>
            </a:r>
            <a:r>
              <a:rPr lang="en-US" dirty="0">
                <a:sym typeface="Wingdings" panose="05000000000000000000" pitchFamily="2" charset="2"/>
              </a:rPr>
              <a:t> enslavement</a:t>
            </a:r>
            <a:br>
              <a:rPr lang="en-US" dirty="0"/>
            </a:br>
            <a:endParaRPr lang="en-US" sz="1900" dirty="0"/>
          </a:p>
        </p:txBody>
      </p:sp>
    </p:spTree>
    <p:extLst>
      <p:ext uri="{BB962C8B-B14F-4D97-AF65-F5344CB8AC3E}">
        <p14:creationId xmlns:p14="http://schemas.microsoft.com/office/powerpoint/2010/main" val="1820381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Now we are not afraid, Although we know there's much to fear.</a:t>
            </a:r>
            <a:br>
              <a:rPr lang="en-US" dirty="0"/>
            </a:br>
            <a:r>
              <a:rPr lang="en-US" dirty="0">
                <a:solidFill>
                  <a:srgbClr val="FFFF99"/>
                </a:solidFill>
              </a:rPr>
              <a:t>G-d was moving mountains long</a:t>
            </a:r>
            <a:br>
              <a:rPr lang="en-US" dirty="0">
                <a:solidFill>
                  <a:srgbClr val="FFFF99"/>
                </a:solidFill>
              </a:rPr>
            </a:br>
            <a:r>
              <a:rPr lang="en-US" dirty="0">
                <a:solidFill>
                  <a:srgbClr val="FFFF99"/>
                </a:solidFill>
              </a:rPr>
              <a:t>Before we knew He could</a:t>
            </a:r>
            <a:r>
              <a:rPr lang="en-US" dirty="0"/>
              <a:t>…</a:t>
            </a:r>
          </a:p>
        </p:txBody>
      </p:sp>
    </p:spTree>
    <p:extLst>
      <p:ext uri="{BB962C8B-B14F-4D97-AF65-F5344CB8AC3E}">
        <p14:creationId xmlns:p14="http://schemas.microsoft.com/office/powerpoint/2010/main" val="609710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13EFE558-FE91-4010-909B-E5128C0A0FC3}"/>
              </a:ext>
            </a:extLst>
          </p:cNvPr>
          <p:cNvPicPr>
            <a:picLocks noChangeAspect="1"/>
          </p:cNvPicPr>
          <p:nvPr/>
        </p:nvPicPr>
        <p:blipFill>
          <a:blip r:embed="rId3"/>
          <a:stretch>
            <a:fillRect/>
          </a:stretch>
        </p:blipFill>
        <p:spPr>
          <a:xfrm>
            <a:off x="269940" y="29158"/>
            <a:ext cx="8240383" cy="3456992"/>
          </a:xfrm>
          <a:prstGeom prst="rect">
            <a:avLst/>
          </a:prstGeom>
        </p:spPr>
      </p:pic>
    </p:spTree>
    <p:extLst>
      <p:ext uri="{BB962C8B-B14F-4D97-AF65-F5344CB8AC3E}">
        <p14:creationId xmlns:p14="http://schemas.microsoft.com/office/powerpoint/2010/main" val="3294864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אַחֲרֵי </a:t>
            </a:r>
            <a:r>
              <a:rPr lang="he-IL" sz="4321" b="1" dirty="0">
                <a:solidFill>
                  <a:srgbClr val="FFFF99"/>
                </a:solidFill>
                <a:latin typeface="David" panose="020E0502060401010101" pitchFamily="34" charset="-79"/>
                <a:cs typeface="David" panose="020E0502060401010101" pitchFamily="34" charset="-79"/>
              </a:rPr>
              <a:t>זְמַן רַב </a:t>
            </a:r>
            <a:r>
              <a:rPr lang="he-IL" sz="4321" b="1" dirty="0">
                <a:latin typeface="David" panose="020E0502060401010101" pitchFamily="34" charset="-79"/>
                <a:cs typeface="David" panose="020E0502060401010101" pitchFamily="34" charset="-79"/>
              </a:rPr>
              <a:t>בָּא הָאָדוֹן שֶׁל הָעֲבָדִים הָהֵם וְעָרַךְ עִמָּהֶם חֶשְׁבּוֹן. </a:t>
            </a:r>
            <a:r>
              <a:rPr lang="en-US" baseline="30000" dirty="0"/>
              <a:t>    </a:t>
            </a:r>
          </a:p>
          <a:p>
            <a:r>
              <a:rPr lang="en-US" baseline="30000" dirty="0"/>
              <a:t>    </a:t>
            </a:r>
          </a:p>
          <a:p>
            <a:r>
              <a:rPr lang="en-US" sz="3168" baseline="30000" dirty="0"/>
              <a:t>   </a:t>
            </a:r>
            <a:r>
              <a:rPr lang="en-US" sz="4000" dirty="0"/>
              <a:t>“After </a:t>
            </a:r>
            <a:r>
              <a:rPr lang="en-US" sz="4000" dirty="0">
                <a:solidFill>
                  <a:srgbClr val="FFFF99"/>
                </a:solidFill>
              </a:rPr>
              <a:t>a long time</a:t>
            </a:r>
            <a:r>
              <a:rPr lang="en-US" sz="4000" dirty="0"/>
              <a:t>, the master of those servants returned to settle accounts with them.</a:t>
            </a:r>
            <a:endParaRPr lang="en-US" sz="3168"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25:19</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098726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3601" b="1" dirty="0">
                <a:latin typeface="David" panose="020E0502060401010101" pitchFamily="34" charset="-79"/>
                <a:cs typeface="David" panose="020E0502060401010101" pitchFamily="34" charset="-79"/>
              </a:rPr>
              <a:t>כַּאֲשֶׁר נִגַּשׁ זֶה שֶׁקִּבֵּל חָמֵשׁ כִּכָּרִים הֵבִיא חָמֵשׁ כִּכָּרִים נוֹסָפוֹת וְאָמַר, נוֹסָפוֹת‘.</a:t>
            </a:r>
            <a:r>
              <a:rPr lang="he-IL" sz="3601" dirty="0"/>
              <a:t> </a:t>
            </a:r>
            <a:r>
              <a:rPr lang="en-US" baseline="30000" dirty="0"/>
              <a:t>    </a:t>
            </a:r>
          </a:p>
          <a:p>
            <a:r>
              <a:rPr lang="en-US" baseline="30000" dirty="0"/>
              <a:t>  </a:t>
            </a:r>
            <a:r>
              <a:rPr lang="en-US" sz="4000" baseline="30000" dirty="0"/>
              <a:t>  </a:t>
            </a:r>
            <a:r>
              <a:rPr lang="en-US" sz="4000" dirty="0"/>
              <a:t>“The one who had received </a:t>
            </a:r>
            <a:r>
              <a:rPr lang="en-US" sz="4000" dirty="0">
                <a:solidFill>
                  <a:srgbClr val="FFFF99"/>
                </a:solidFill>
              </a:rPr>
              <a:t>five</a:t>
            </a:r>
            <a:r>
              <a:rPr lang="en-US" sz="4000" dirty="0"/>
              <a:t> talents came forward bringing the other five and said, </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25:20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171851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198437" y="743634"/>
            <a:ext cx="8229600" cy="4444305"/>
          </a:xfrm>
        </p:spPr>
        <p:txBody>
          <a:bodyPr>
            <a:normAutofit lnSpcReduction="10000"/>
          </a:bodyPr>
          <a:lstStyle/>
          <a:p>
            <a:pPr algn="r"/>
            <a:r>
              <a:rPr lang="he-IL" sz="3601" b="1" dirty="0">
                <a:latin typeface="David" panose="020E0502060401010101" pitchFamily="34" charset="-79"/>
                <a:cs typeface="David" panose="020E0502060401010101" pitchFamily="34" charset="-79"/>
              </a:rPr>
              <a:t>’אֲדוֹנִי, חָמֵשׁ כִּכָּרִים הִפְקַדְתָּ בְּיָדִי, הִנֵּה הִרְוַחְתִּי חָמֵשׁ כִּכָּרִים נוֹסָפוֹת‘.</a:t>
            </a:r>
            <a:r>
              <a:rPr lang="he-IL" sz="3601" dirty="0"/>
              <a:t> </a:t>
            </a:r>
            <a:r>
              <a:rPr lang="en-US" baseline="30000" dirty="0"/>
              <a:t>    </a:t>
            </a:r>
          </a:p>
          <a:p>
            <a:r>
              <a:rPr lang="en-US" baseline="30000" dirty="0"/>
              <a:t>   </a:t>
            </a:r>
            <a:r>
              <a:rPr lang="en-US" sz="4000" dirty="0"/>
              <a:t>‘Sir, you gave me five talents; here, I have made five more.’</a:t>
            </a:r>
          </a:p>
          <a:p>
            <a:r>
              <a:rPr lang="en-US" sz="4000" dirty="0"/>
              <a:t>Last week calculated: </a:t>
            </a:r>
            <a:r>
              <a:rPr lang="en-US" sz="4000" dirty="0">
                <a:solidFill>
                  <a:srgbClr val="FFFF99"/>
                </a:solidFill>
              </a:rPr>
              <a:t>$5 million</a:t>
            </a:r>
          </a:p>
          <a:p>
            <a:r>
              <a:rPr lang="en-US" sz="4000" dirty="0"/>
              <a:t>MJ Literal Trans: 5 decades’ worth of wages.</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25:20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180970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lnSpcReduction="10000"/>
          </a:bodyPr>
          <a:lstStyle/>
          <a:p>
            <a:pPr algn="r"/>
            <a:r>
              <a:rPr lang="he-IL" sz="4321" b="1" dirty="0">
                <a:latin typeface="David" panose="020E0502060401010101" pitchFamily="34" charset="-79"/>
                <a:cs typeface="David" panose="020E0502060401010101" pitchFamily="34" charset="-79"/>
              </a:rPr>
              <a:t>הֵשִׁיב לוֹ אֲדוֹנָיו, ’יָפֶה, עֶבֶד טוֹב וְנֶאֱמָן! הָיִיתָ נֶאֱמָן בִּמְעַט</a:t>
            </a:r>
            <a:r>
              <a:rPr lang="en-US" baseline="30000" dirty="0"/>
              <a:t>    </a:t>
            </a:r>
          </a:p>
          <a:p>
            <a:r>
              <a:rPr lang="en-US" sz="1440" baseline="30000" dirty="0"/>
              <a:t>    </a:t>
            </a:r>
          </a:p>
          <a:p>
            <a:r>
              <a:rPr lang="en-US" sz="4000" baseline="30000" dirty="0"/>
              <a:t>   </a:t>
            </a:r>
            <a:r>
              <a:rPr lang="en-US" sz="4000" dirty="0"/>
              <a:t>“His master said to him, </a:t>
            </a:r>
            <a:r>
              <a:rPr lang="en-US" sz="4000" dirty="0">
                <a:solidFill>
                  <a:srgbClr val="FFFF99"/>
                </a:solidFill>
              </a:rPr>
              <a:t>‘Excellent! You are a </a:t>
            </a:r>
            <a:r>
              <a:rPr lang="en-US" sz="4000" u="sng" dirty="0">
                <a:solidFill>
                  <a:srgbClr val="FFFF99"/>
                </a:solidFill>
              </a:rPr>
              <a:t>good and trustworthy servant</a:t>
            </a:r>
            <a:r>
              <a:rPr lang="en-US" sz="4000" dirty="0">
                <a:solidFill>
                  <a:srgbClr val="FFFF99"/>
                </a:solidFill>
              </a:rPr>
              <a:t>. You have been faithful with a small amount, </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25:21</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348827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Yeshua used phraseology common for the evaluation of </a:t>
            </a:r>
            <a:r>
              <a:rPr lang="en-US" u="sng" dirty="0"/>
              <a:t>slaves</a:t>
            </a:r>
            <a:r>
              <a:rPr lang="en-US" dirty="0"/>
              <a:t> in the Talmud….</a:t>
            </a:r>
          </a:p>
        </p:txBody>
      </p:sp>
    </p:spTree>
    <p:extLst>
      <p:ext uri="{BB962C8B-B14F-4D97-AF65-F5344CB8AC3E}">
        <p14:creationId xmlns:p14="http://schemas.microsoft.com/office/powerpoint/2010/main" val="876741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t>
            </a:r>
            <a:r>
              <a:rPr lang="en-US" baseline="30000" dirty="0"/>
              <a:t>Talmud - Mas. </a:t>
            </a:r>
            <a:r>
              <a:rPr lang="en-US" baseline="30000" dirty="0" err="1"/>
              <a:t>Berachoth</a:t>
            </a:r>
            <a:r>
              <a:rPr lang="en-US" baseline="30000" dirty="0"/>
              <a:t> 16b</a:t>
            </a:r>
            <a:r>
              <a:rPr lang="he-IL" baseline="30000" dirty="0"/>
              <a:t>  </a:t>
            </a:r>
            <a:r>
              <a:rPr lang="en-US" dirty="0"/>
              <a:t>For male and female slaves no funeral oration is said. R. Jose said: If he was a good slave, they can say over him, Alas for </a:t>
            </a:r>
            <a:r>
              <a:rPr lang="en-US" u="sng" dirty="0"/>
              <a:t>a good and faithful man</a:t>
            </a:r>
            <a:r>
              <a:rPr lang="en-US" dirty="0"/>
              <a:t>, who worked for his living!</a:t>
            </a:r>
            <a:endParaRPr lang="he-IL" dirty="0"/>
          </a:p>
          <a:p>
            <a:pPr algn="r" rtl="1"/>
            <a:r>
              <a:rPr lang="he-IL" dirty="0"/>
              <a:t>﻿</a:t>
            </a:r>
            <a:r>
              <a:rPr lang="he-IL" sz="4300" b="1" dirty="0">
                <a:latin typeface="David" panose="020E0502060401010101" pitchFamily="34" charset="-79"/>
                <a:cs typeface="David" panose="020E0502060401010101" pitchFamily="34" charset="-79"/>
              </a:rPr>
              <a:t> הוי </a:t>
            </a:r>
            <a:r>
              <a:rPr lang="he-IL" sz="4300" b="1" u="sng" dirty="0">
                <a:latin typeface="David" panose="020E0502060401010101" pitchFamily="34" charset="-79"/>
                <a:cs typeface="David" panose="020E0502060401010101" pitchFamily="34" charset="-79"/>
              </a:rPr>
              <a:t>איש טוב ונאמן</a:t>
            </a:r>
            <a:r>
              <a:rPr lang="he-IL" sz="4300" b="1" dirty="0">
                <a:latin typeface="David" panose="020E0502060401010101" pitchFamily="34" charset="-79"/>
                <a:cs typeface="David" panose="020E0502060401010101" pitchFamily="34" charset="-79"/>
              </a:rPr>
              <a:t> ונהנה מיגיעו!</a:t>
            </a:r>
          </a:p>
        </p:txBody>
      </p:sp>
    </p:spTree>
    <p:extLst>
      <p:ext uri="{BB962C8B-B14F-4D97-AF65-F5344CB8AC3E}">
        <p14:creationId xmlns:p14="http://schemas.microsoft.com/office/powerpoint/2010/main" val="3207990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אַפְקִיד אוֹתְךָ עַל הַרְבֵּה. בּוֹא אֶל שִׂמְחַת אֲדוֹנְךָ‘.</a:t>
            </a:r>
            <a:r>
              <a:rPr lang="he-IL" sz="4321" dirty="0"/>
              <a:t> </a:t>
            </a:r>
            <a:r>
              <a:rPr lang="en-US" baseline="30000" dirty="0"/>
              <a:t>    </a:t>
            </a:r>
          </a:p>
          <a:p>
            <a:r>
              <a:rPr lang="en-US" sz="1440" baseline="30000" dirty="0"/>
              <a:t>    </a:t>
            </a:r>
          </a:p>
          <a:p>
            <a:r>
              <a:rPr lang="en-US" sz="4000" dirty="0"/>
              <a:t>	</a:t>
            </a:r>
            <a:r>
              <a:rPr lang="en-US" sz="4000" dirty="0">
                <a:solidFill>
                  <a:srgbClr val="FFFF99"/>
                </a:solidFill>
              </a:rPr>
              <a:t>so I will put you in charge of a large amount. Come and join in your master’s happiness!”</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25:21</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162000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baseline="30000" dirty="0"/>
              <a:t> </a:t>
            </a:r>
            <a:r>
              <a:rPr lang="en-US" altLang="en-US" baseline="30000" dirty="0" err="1">
                <a:solidFill>
                  <a:srgbClr val="FFFF00"/>
                </a:solidFill>
              </a:rPr>
              <a:t>Mattityahu</a:t>
            </a:r>
            <a:r>
              <a:rPr lang="en-US" altLang="en-US" baseline="30000" dirty="0">
                <a:solidFill>
                  <a:srgbClr val="FFFF00"/>
                </a:solidFill>
              </a:rPr>
              <a:t> (Matthew) 25:22-23</a:t>
            </a:r>
            <a:r>
              <a:rPr lang="en-US" altLang="en-US" dirty="0">
                <a:solidFill>
                  <a:srgbClr val="FFFF00"/>
                </a:solidFill>
              </a:rPr>
              <a:t> </a:t>
            </a:r>
            <a:r>
              <a:rPr lang="en-US" dirty="0"/>
              <a:t>Also the one who had received </a:t>
            </a:r>
            <a:r>
              <a:rPr lang="en-US" dirty="0">
                <a:solidFill>
                  <a:srgbClr val="FFFF99"/>
                </a:solidFill>
              </a:rPr>
              <a:t>two </a:t>
            </a:r>
            <a:r>
              <a:rPr lang="en-US" dirty="0"/>
              <a:t>came forward and said, ‘Sir, you gave me two talents; here, I have made two more.’ </a:t>
            </a:r>
            <a:r>
              <a:rPr lang="en-US" b="1" baseline="30000" dirty="0"/>
              <a:t> </a:t>
            </a:r>
            <a:r>
              <a:rPr lang="en-US" dirty="0"/>
              <a:t>His master said to him, </a:t>
            </a:r>
          </a:p>
        </p:txBody>
      </p:sp>
    </p:spTree>
    <p:extLst>
      <p:ext uri="{BB962C8B-B14F-4D97-AF65-F5344CB8AC3E}">
        <p14:creationId xmlns:p14="http://schemas.microsoft.com/office/powerpoint/2010/main" val="2419401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baseline="30000" dirty="0"/>
              <a:t> </a:t>
            </a:r>
            <a:r>
              <a:rPr lang="en-US" altLang="en-US" baseline="30000" dirty="0" err="1">
                <a:solidFill>
                  <a:srgbClr val="FFFF00"/>
                </a:solidFill>
              </a:rPr>
              <a:t>Mattityahu</a:t>
            </a:r>
            <a:r>
              <a:rPr lang="en-US" altLang="en-US" baseline="30000" dirty="0">
                <a:solidFill>
                  <a:srgbClr val="FFFF00"/>
                </a:solidFill>
              </a:rPr>
              <a:t> (Matthew) 25:22-23</a:t>
            </a:r>
            <a:r>
              <a:rPr lang="en-US" altLang="en-US" dirty="0">
                <a:solidFill>
                  <a:srgbClr val="FFFF00"/>
                </a:solidFill>
              </a:rPr>
              <a:t>  </a:t>
            </a:r>
            <a:r>
              <a:rPr lang="en-US" dirty="0">
                <a:solidFill>
                  <a:srgbClr val="FFFF99"/>
                </a:solidFill>
              </a:rPr>
              <a:t>‘Excellent! you are a good and trustworthy servant. You have been faithful with a small amount, so I will put you in charge of a large amount. Come and join in your master’s happiness!’</a:t>
            </a:r>
          </a:p>
        </p:txBody>
      </p:sp>
    </p:spTree>
    <p:extLst>
      <p:ext uri="{BB962C8B-B14F-4D97-AF65-F5344CB8AC3E}">
        <p14:creationId xmlns:p14="http://schemas.microsoft.com/office/powerpoint/2010/main" val="212449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Observations:</a:t>
            </a:r>
          </a:p>
          <a:p>
            <a:pPr marL="512763" indent="-512763" algn="l">
              <a:buFont typeface="+mj-lt"/>
              <a:buAutoNum type="arabicPeriod"/>
            </a:pPr>
            <a:r>
              <a:rPr lang="en-US" dirty="0">
                <a:solidFill>
                  <a:srgbClr val="FFFF99"/>
                </a:solidFill>
              </a:rPr>
              <a:t>Same</a:t>
            </a:r>
            <a:r>
              <a:rPr lang="en-US" dirty="0"/>
              <a:t> </a:t>
            </a:r>
            <a:r>
              <a:rPr lang="en-US" dirty="0">
                <a:solidFill>
                  <a:srgbClr val="FFFF99"/>
                </a:solidFill>
              </a:rPr>
              <a:t>exact</a:t>
            </a:r>
            <a:r>
              <a:rPr lang="en-US" dirty="0"/>
              <a:t> words of commendation for the $5,000,000 and the $2,000,000</a:t>
            </a:r>
          </a:p>
          <a:p>
            <a:pPr marL="512763" indent="-512763" algn="l">
              <a:buFont typeface="+mj-lt"/>
              <a:buAutoNum type="arabicPeriod"/>
            </a:pPr>
            <a:r>
              <a:rPr lang="en-US" dirty="0"/>
              <a:t>Reward is for ‘a good and trustworthy servant </a:t>
            </a:r>
            <a:r>
              <a:rPr lang="he-IL" b="1" dirty="0">
                <a:latin typeface="David" panose="020E0502060401010101" pitchFamily="34" charset="-79"/>
                <a:cs typeface="David" panose="020E0502060401010101" pitchFamily="34" charset="-79"/>
              </a:rPr>
              <a:t>עֶבֶד טוֹב וְנֶאֱמָן</a:t>
            </a:r>
            <a:r>
              <a:rPr lang="en-US" sz="3600" b="1" baseline="30000" dirty="0">
                <a:latin typeface="David" panose="020E0502060401010101" pitchFamily="34" charset="-79"/>
                <a:cs typeface="David" panose="020E0502060401010101" pitchFamily="34" charset="-79"/>
              </a:rPr>
              <a:t>'</a:t>
            </a:r>
          </a:p>
        </p:txBody>
      </p:sp>
    </p:spTree>
    <p:extLst>
      <p:ext uri="{BB962C8B-B14F-4D97-AF65-F5344CB8AC3E}">
        <p14:creationId xmlns:p14="http://schemas.microsoft.com/office/powerpoint/2010/main" val="3779631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Israeli Handheld Device Kills Head Lice With Ultrasonic Waves:</a:t>
            </a:r>
            <a:r>
              <a:rPr lang="en-US" dirty="0"/>
              <a:t> Israeli start-up </a:t>
            </a:r>
            <a:r>
              <a:rPr lang="en-US" dirty="0" err="1"/>
              <a:t>ParaSonic</a:t>
            </a:r>
            <a:r>
              <a:rPr lang="en-US" dirty="0"/>
              <a:t> has developed a hand-held device that uses ultrasound technology to kill head lice and their eggs in a treatment that takes minutes. </a:t>
            </a:r>
          </a:p>
        </p:txBody>
      </p:sp>
    </p:spTree>
    <p:extLst>
      <p:ext uri="{BB962C8B-B14F-4D97-AF65-F5344CB8AC3E}">
        <p14:creationId xmlns:p14="http://schemas.microsoft.com/office/powerpoint/2010/main" val="1639557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512763" indent="-512763" algn="l">
              <a:buFont typeface="+mj-lt"/>
              <a:buAutoNum type="arabicPeriod" startAt="3"/>
            </a:pPr>
            <a:r>
              <a:rPr lang="en-US" dirty="0"/>
              <a:t>Reward is twofold: </a:t>
            </a:r>
          </a:p>
          <a:p>
            <a:pPr marL="625475" lvl="1" indent="-287338" algn="l">
              <a:buFont typeface="Arial" panose="020B0604020202020204" pitchFamily="34" charset="0"/>
              <a:buChar char="•"/>
            </a:pPr>
            <a:r>
              <a:rPr lang="en-US" dirty="0"/>
              <a:t>More responsibility</a:t>
            </a:r>
          </a:p>
          <a:p>
            <a:pPr marL="625475" lvl="1" indent="-287338" algn="l">
              <a:buFont typeface="Arial" panose="020B0604020202020204" pitchFamily="34" charset="0"/>
              <a:buChar char="•"/>
            </a:pPr>
            <a:r>
              <a:rPr lang="en-US" dirty="0"/>
              <a:t>Enter into Master’s Happiness </a:t>
            </a:r>
          </a:p>
          <a:p>
            <a:pPr algn="l"/>
            <a:endParaRPr lang="en-US" dirty="0"/>
          </a:p>
        </p:txBody>
      </p:sp>
    </p:spTree>
    <p:extLst>
      <p:ext uri="{BB962C8B-B14F-4D97-AF65-F5344CB8AC3E}">
        <p14:creationId xmlns:p14="http://schemas.microsoft.com/office/powerpoint/2010/main" val="3479597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rtl="1"/>
            <a:r>
              <a:rPr lang="he-IL" b="1" dirty="0">
                <a:latin typeface="David" panose="020E0502060401010101" pitchFamily="34" charset="-79"/>
                <a:cs typeface="David" panose="020E0502060401010101" pitchFamily="34" charset="-79"/>
              </a:rPr>
              <a:t>עֶבֶד טוֹב וְנֶאֱמָן</a:t>
            </a:r>
            <a:r>
              <a:rPr lang="en-US" b="1" dirty="0">
                <a:latin typeface="David" panose="020E0502060401010101" pitchFamily="34" charset="-79"/>
                <a:cs typeface="David" panose="020E0502060401010101" pitchFamily="34" charset="-79"/>
              </a:rPr>
              <a:t> </a:t>
            </a:r>
            <a:r>
              <a:rPr lang="en-US" i="1" dirty="0" err="1"/>
              <a:t>Eved</a:t>
            </a:r>
            <a:r>
              <a:rPr lang="en-US" i="1" dirty="0"/>
              <a:t> tov </a:t>
            </a:r>
            <a:r>
              <a:rPr lang="en-US" i="1" dirty="0" err="1"/>
              <a:t>v’ne</a:t>
            </a:r>
            <a:r>
              <a:rPr lang="en-US" i="1" dirty="0"/>
              <a:t>-e-man  </a:t>
            </a:r>
          </a:p>
          <a:p>
            <a:pPr rtl="1" fontAlgn="t"/>
            <a:r>
              <a:rPr lang="he-IL" b="1" dirty="0">
                <a:latin typeface="David" panose="020E0502060401010101" pitchFamily="34" charset="-79"/>
                <a:cs typeface="David" panose="020E0502060401010101" pitchFamily="34" charset="-79"/>
              </a:rPr>
              <a:t>נֶאֱמָן</a:t>
            </a:r>
            <a:r>
              <a:rPr lang="he-IL" dirty="0"/>
              <a:t> </a:t>
            </a:r>
            <a:r>
              <a:rPr lang="en-US" dirty="0"/>
              <a:t>adj</a:t>
            </a:r>
            <a:endParaRPr lang="he-IL" dirty="0"/>
          </a:p>
          <a:p>
            <a:pPr algn="l"/>
            <a:r>
              <a:rPr lang="en-US" dirty="0"/>
              <a:t>loyal, faithful, devoted ; reliable, trustworthy ; true to</a:t>
            </a:r>
          </a:p>
          <a:p>
            <a:pPr rtl="1"/>
            <a:endParaRPr lang="en-US" i="1" dirty="0"/>
          </a:p>
          <a:p>
            <a:pPr rtl="1"/>
            <a:endParaRPr lang="en-US" i="1" dirty="0"/>
          </a:p>
        </p:txBody>
      </p:sp>
    </p:spTree>
    <p:extLst>
      <p:ext uri="{BB962C8B-B14F-4D97-AF65-F5344CB8AC3E}">
        <p14:creationId xmlns:p14="http://schemas.microsoft.com/office/powerpoint/2010/main" val="205705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FA1917-E01C-4488-8BCD-AD9AA56B36B1}"/>
              </a:ext>
            </a:extLst>
          </p:cNvPr>
          <p:cNvPicPr>
            <a:picLocks noChangeAspect="1"/>
          </p:cNvPicPr>
          <p:nvPr/>
        </p:nvPicPr>
        <p:blipFill>
          <a:blip r:embed="rId3"/>
          <a:stretch>
            <a:fillRect/>
          </a:stretch>
        </p:blipFill>
        <p:spPr>
          <a:xfrm>
            <a:off x="244158" y="361950"/>
            <a:ext cx="8366761" cy="2614613"/>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3" name="Rectangle: Rounded Corners 2">
            <a:extLst>
              <a:ext uri="{FF2B5EF4-FFF2-40B4-BE49-F238E27FC236}">
                <a16:creationId xmlns:a16="http://schemas.microsoft.com/office/drawing/2014/main" id="{A73FF0FD-3D68-4BEE-AB78-1FADC3918E35}"/>
              </a:ext>
            </a:extLst>
          </p:cNvPr>
          <p:cNvSpPr/>
          <p:nvPr/>
        </p:nvSpPr>
        <p:spPr bwMode="auto">
          <a:xfrm>
            <a:off x="6370637" y="514350"/>
            <a:ext cx="2057400" cy="2362200"/>
          </a:xfrm>
          <a:prstGeom prst="roundRect">
            <a:avLst/>
          </a:prstGeom>
          <a:noFill/>
          <a:ln w="444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225323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tabLst>
                <a:tab pos="625475" algn="l"/>
              </a:tabLst>
            </a:pPr>
            <a:r>
              <a:rPr lang="el-GR" b="1" dirty="0"/>
              <a:t>πιστέ </a:t>
            </a:r>
            <a:r>
              <a:rPr lang="el-GR" i="1" dirty="0"/>
              <a:t>(</a:t>
            </a:r>
            <a:r>
              <a:rPr lang="en-US" i="1" dirty="0" err="1"/>
              <a:t>piste</a:t>
            </a:r>
            <a:r>
              <a:rPr lang="en-US" i="1" dirty="0"/>
              <a:t>) </a:t>
            </a:r>
            <a:r>
              <a:rPr lang="en-US" dirty="0"/>
              <a:t>faithful, reliable,</a:t>
            </a:r>
            <a:r>
              <a:rPr lang="en-US" b="1" dirty="0"/>
              <a:t> </a:t>
            </a:r>
            <a:r>
              <a:rPr lang="en-US" dirty="0"/>
              <a:t>trustworthy, faithful, believing (loyalty to faith; literally, fullness of faith); typically, of believing the faith God imparts.</a:t>
            </a:r>
          </a:p>
          <a:p>
            <a:pPr algn="l">
              <a:tabLst>
                <a:tab pos="625475" algn="l"/>
              </a:tabLst>
            </a:pPr>
            <a:r>
              <a:rPr lang="en-US" dirty="0"/>
              <a:t>Parallel usages</a:t>
            </a:r>
          </a:p>
        </p:txBody>
      </p:sp>
    </p:spTree>
    <p:extLst>
      <p:ext uri="{BB962C8B-B14F-4D97-AF65-F5344CB8AC3E}">
        <p14:creationId xmlns:p14="http://schemas.microsoft.com/office/powerpoint/2010/main" val="115876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Rev. 2.10</a:t>
            </a:r>
            <a:r>
              <a:rPr lang="en-US" dirty="0"/>
              <a:t> Do not fear what you are about to suffer. Behold, the devil is about to throw some of you into prison, so that you may be tested, and you will have tribulation for ten days. Be </a:t>
            </a:r>
            <a:r>
              <a:rPr lang="en-US" dirty="0">
                <a:solidFill>
                  <a:srgbClr val="FFFF99"/>
                </a:solidFill>
              </a:rPr>
              <a:t>faithful</a:t>
            </a:r>
            <a:r>
              <a:rPr lang="en-US" dirty="0"/>
              <a:t> until death, and I will give you the crown of life.</a:t>
            </a:r>
          </a:p>
        </p:txBody>
      </p:sp>
    </p:spTree>
    <p:extLst>
      <p:ext uri="{BB962C8B-B14F-4D97-AF65-F5344CB8AC3E}">
        <p14:creationId xmlns:p14="http://schemas.microsoft.com/office/powerpoint/2010/main" val="3499673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Rev.14.9-12 </a:t>
            </a:r>
            <a:r>
              <a:rPr lang="en-US" b="1" baseline="30000" dirty="0"/>
              <a:t> </a:t>
            </a:r>
            <a:r>
              <a:rPr lang="en-US" dirty="0"/>
              <a:t>Another angel, a third one, followed them and said in a loud voice, “If anyone worships the beast and its image and receives the mark on his forehead or on his hand, he will indeed drink the wine of God’s fury poured undiluted into the cup of his rage..</a:t>
            </a:r>
          </a:p>
        </p:txBody>
      </p:sp>
    </p:spTree>
    <p:extLst>
      <p:ext uri="{BB962C8B-B14F-4D97-AF65-F5344CB8AC3E}">
        <p14:creationId xmlns:p14="http://schemas.microsoft.com/office/powerpoint/2010/main" val="1051395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Rev.14.9-12  </a:t>
            </a:r>
            <a:r>
              <a:rPr lang="en-US" dirty="0"/>
              <a:t>He will be tormented by fire and sulfur before the holy angels and before the Lamb, and the smoke from their tormenting goes up forever and ever…This is when perseverance is needed on the part of God’s people, those </a:t>
            </a:r>
            <a:r>
              <a:rPr lang="en-US" dirty="0">
                <a:solidFill>
                  <a:srgbClr val="FFFF99"/>
                </a:solidFill>
              </a:rPr>
              <a:t>who observe his commands and exercise </a:t>
            </a:r>
            <a:r>
              <a:rPr lang="en-US" dirty="0" err="1">
                <a:solidFill>
                  <a:srgbClr val="FFFF99"/>
                </a:solidFill>
              </a:rPr>
              <a:t>Yeshua’s</a:t>
            </a:r>
            <a:r>
              <a:rPr lang="en-US" dirty="0">
                <a:solidFill>
                  <a:srgbClr val="FFFF99"/>
                </a:solidFill>
              </a:rPr>
              <a:t> faithfulness.</a:t>
            </a:r>
          </a:p>
        </p:txBody>
      </p:sp>
    </p:spTree>
    <p:extLst>
      <p:ext uri="{BB962C8B-B14F-4D97-AF65-F5344CB8AC3E}">
        <p14:creationId xmlns:p14="http://schemas.microsoft.com/office/powerpoint/2010/main" val="752732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ASV </a:t>
            </a:r>
            <a:r>
              <a:rPr lang="en-US" dirty="0"/>
              <a:t>Here, moreover, it is required in stewards, that </a:t>
            </a:r>
            <a:r>
              <a:rPr lang="en-US" dirty="0">
                <a:solidFill>
                  <a:srgbClr val="FFFF99"/>
                </a:solidFill>
              </a:rPr>
              <a:t>a man be found faithful.</a:t>
            </a:r>
          </a:p>
          <a:p>
            <a:pPr algn="l"/>
            <a:r>
              <a:rPr lang="en-US" baseline="30000" dirty="0"/>
              <a:t>Holman  </a:t>
            </a:r>
            <a:r>
              <a:rPr lang="en-US" dirty="0"/>
              <a:t>It is expected of managers that each one be </a:t>
            </a:r>
            <a:r>
              <a:rPr lang="en-US" dirty="0">
                <a:solidFill>
                  <a:srgbClr val="FFFF99"/>
                </a:solidFill>
              </a:rPr>
              <a:t>found faithful</a:t>
            </a:r>
            <a:r>
              <a:rPr lang="en-US" dirty="0"/>
              <a:t>.</a:t>
            </a:r>
          </a:p>
          <a:p>
            <a:pPr algn="l"/>
            <a:r>
              <a:rPr lang="en-US" baseline="30000" dirty="0"/>
              <a:t>Good News </a:t>
            </a:r>
            <a:r>
              <a:rPr lang="en-US" dirty="0"/>
              <a:t>The one thing required of such servants is that they be </a:t>
            </a:r>
            <a:r>
              <a:rPr lang="en-US" dirty="0">
                <a:solidFill>
                  <a:srgbClr val="FFFF99"/>
                </a:solidFill>
              </a:rPr>
              <a:t>faithful to their master</a:t>
            </a:r>
            <a:r>
              <a:rPr lang="en-US" dirty="0"/>
              <a:t>.</a:t>
            </a:r>
          </a:p>
          <a:p>
            <a:pPr algn="l"/>
            <a:endParaRPr lang="en-US" dirty="0"/>
          </a:p>
        </p:txBody>
      </p:sp>
    </p:spTree>
    <p:extLst>
      <p:ext uri="{BB962C8B-B14F-4D97-AF65-F5344CB8AC3E}">
        <p14:creationId xmlns:p14="http://schemas.microsoft.com/office/powerpoint/2010/main" val="459938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Mt 25.23 </a:t>
            </a:r>
            <a:r>
              <a:rPr lang="en-US" dirty="0"/>
              <a:t>You have been </a:t>
            </a:r>
            <a:r>
              <a:rPr lang="en-US" dirty="0">
                <a:solidFill>
                  <a:srgbClr val="FFFF99"/>
                </a:solidFill>
              </a:rPr>
              <a:t>faithful</a:t>
            </a:r>
            <a:r>
              <a:rPr lang="en-US" dirty="0"/>
              <a:t> with a small amount, so I will put you in charge of a large amount. </a:t>
            </a:r>
          </a:p>
        </p:txBody>
      </p:sp>
    </p:spTree>
    <p:extLst>
      <p:ext uri="{BB962C8B-B14F-4D97-AF65-F5344CB8AC3E}">
        <p14:creationId xmlns:p14="http://schemas.microsoft.com/office/powerpoint/2010/main" val="4066654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Lk 16.11</a:t>
            </a:r>
            <a:r>
              <a:rPr lang="en-US" b="1" baseline="30000" dirty="0"/>
              <a:t> </a:t>
            </a:r>
            <a:r>
              <a:rPr lang="en-US" dirty="0"/>
              <a:t>So if you haven’t been trustworthy in handling worldly wealth, who is going to trust you with the real thing? </a:t>
            </a:r>
          </a:p>
        </p:txBody>
      </p:sp>
    </p:spTree>
    <p:extLst>
      <p:ext uri="{BB962C8B-B14F-4D97-AF65-F5344CB8AC3E}">
        <p14:creationId xmlns:p14="http://schemas.microsoft.com/office/powerpoint/2010/main" val="2029814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Pesticide shampoos and fine-tooth combs are the only current treatments. The new device sends extremely low-intensity ultrasonic waves through the hair, said Michael </a:t>
            </a:r>
            <a:r>
              <a:rPr lang="en-US" dirty="0" err="1"/>
              <a:t>Kardosh</a:t>
            </a:r>
            <a:r>
              <a:rPr lang="en-US" dirty="0"/>
              <a:t>, </a:t>
            </a:r>
            <a:r>
              <a:rPr lang="en-US" dirty="0" err="1"/>
              <a:t>ParaSonic</a:t>
            </a:r>
            <a:r>
              <a:rPr lang="en-US" dirty="0"/>
              <a:t> VP for Technology. "We found a single frequency that applies to both the eggs [nits] and the lice."</a:t>
            </a:r>
          </a:p>
        </p:txBody>
      </p:sp>
    </p:spTree>
    <p:extLst>
      <p:ext uri="{BB962C8B-B14F-4D97-AF65-F5344CB8AC3E}">
        <p14:creationId xmlns:p14="http://schemas.microsoft.com/office/powerpoint/2010/main" val="1418950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Hag 2. 8 </a:t>
            </a:r>
            <a:r>
              <a:rPr lang="en-US" dirty="0"/>
              <a:t>“The silver is mine, and the gold is mine,” says </a:t>
            </a:r>
            <a:r>
              <a:rPr lang="en-US" cap="small" dirty="0"/>
              <a:t>Adoni</a:t>
            </a:r>
            <a:r>
              <a:rPr lang="en-US" dirty="0"/>
              <a:t>-</a:t>
            </a:r>
            <a:r>
              <a:rPr lang="en-US" dirty="0" err="1"/>
              <a:t>Tzva’ot</a:t>
            </a:r>
            <a:r>
              <a:rPr lang="en-US" dirty="0"/>
              <a:t>. </a:t>
            </a:r>
          </a:p>
          <a:p>
            <a:pPr algn="l"/>
            <a:r>
              <a:rPr lang="en-US" baseline="30000" dirty="0" err="1"/>
              <a:t>T’hillim</a:t>
            </a:r>
            <a:r>
              <a:rPr lang="en-US" baseline="30000" dirty="0"/>
              <a:t> / Ps 50 10-11</a:t>
            </a:r>
            <a:r>
              <a:rPr lang="en-US" dirty="0"/>
              <a:t> All forest creatures are mine already, as are the animals on a thousand hills;</a:t>
            </a:r>
            <a:r>
              <a:rPr lang="en-US" b="1" baseline="30000" dirty="0"/>
              <a:t> </a:t>
            </a:r>
            <a:r>
              <a:rPr lang="en-US" dirty="0"/>
              <a:t>I know all the birds in the mountains; whatever moves in the fields is mine.</a:t>
            </a:r>
          </a:p>
        </p:txBody>
      </p:sp>
    </p:spTree>
    <p:extLst>
      <p:ext uri="{BB962C8B-B14F-4D97-AF65-F5344CB8AC3E}">
        <p14:creationId xmlns:p14="http://schemas.microsoft.com/office/powerpoint/2010/main" val="1233920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 / Ps 24.1 </a:t>
            </a:r>
            <a:r>
              <a:rPr lang="en-US" dirty="0"/>
              <a:t>The earth is </a:t>
            </a:r>
            <a:r>
              <a:rPr lang="en-US" cap="small" dirty="0" err="1"/>
              <a:t>Adoni</a:t>
            </a:r>
            <a:r>
              <a:rPr lang="en-US" dirty="0" err="1"/>
              <a:t>’s</a:t>
            </a:r>
            <a:r>
              <a:rPr lang="en-US" dirty="0"/>
              <a:t>, with all that is in it.</a:t>
            </a:r>
          </a:p>
          <a:p>
            <a:pPr algn="l"/>
            <a:r>
              <a:rPr lang="en-US" baseline="30000" dirty="0" err="1"/>
              <a:t>Dvarim</a:t>
            </a:r>
            <a:r>
              <a:rPr lang="en-US" baseline="30000" dirty="0"/>
              <a:t> 8.18  </a:t>
            </a:r>
            <a:r>
              <a:rPr lang="en-US" dirty="0"/>
              <a:t>Remember </a:t>
            </a:r>
            <a:r>
              <a:rPr lang="en-US" cap="small" dirty="0"/>
              <a:t>Adoni</a:t>
            </a:r>
            <a:r>
              <a:rPr lang="en-US" dirty="0"/>
              <a:t> your God, because it is he who is giving you the power to get wealth.</a:t>
            </a:r>
          </a:p>
        </p:txBody>
      </p:sp>
    </p:spTree>
    <p:extLst>
      <p:ext uri="{BB962C8B-B14F-4D97-AF65-F5344CB8AC3E}">
        <p14:creationId xmlns:p14="http://schemas.microsoft.com/office/powerpoint/2010/main" val="246707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Tim 4.4</a:t>
            </a:r>
            <a:r>
              <a:rPr lang="en-US" b="1" baseline="30000" dirty="0"/>
              <a:t> </a:t>
            </a:r>
            <a:r>
              <a:rPr lang="en-US" dirty="0"/>
              <a:t>For everything created by God is good, and nothing </a:t>
            </a:r>
            <a:r>
              <a:rPr lang="en-US" dirty="0">
                <a:solidFill>
                  <a:srgbClr val="FFFF99"/>
                </a:solidFill>
              </a:rPr>
              <a:t>received with thanksgiving </a:t>
            </a:r>
            <a:r>
              <a:rPr lang="en-US" dirty="0"/>
              <a:t>needs to be rejected,</a:t>
            </a:r>
            <a:r>
              <a:rPr lang="en-US" b="1" baseline="30000" dirty="0"/>
              <a:t> </a:t>
            </a:r>
            <a:r>
              <a:rPr lang="en-US" dirty="0"/>
              <a:t>because the word of God and prayer make it holy.</a:t>
            </a:r>
          </a:p>
        </p:txBody>
      </p:sp>
    </p:spTree>
    <p:extLst>
      <p:ext uri="{BB962C8B-B14F-4D97-AF65-F5344CB8AC3E}">
        <p14:creationId xmlns:p14="http://schemas.microsoft.com/office/powerpoint/2010/main" val="1445322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Nissan Chairman Carlos Ghosn </a:t>
            </a:r>
            <a:r>
              <a:rPr lang="en-US" i="1" dirty="0" err="1"/>
              <a:t>gon</a:t>
            </a:r>
            <a:r>
              <a:rPr lang="en-US" dirty="0"/>
              <a:t>, one of the auto industry's most high-profile executives, has been arrested, Monday, Nov. 19, 2018, in Japan for understating his income in financial reports and misusing company assets.</a:t>
            </a:r>
          </a:p>
          <a:p>
            <a:pPr algn="l"/>
            <a:r>
              <a:rPr lang="en-US" altLang="en-US" dirty="0"/>
              <a:t>Net worth: $100 Million </a:t>
            </a:r>
          </a:p>
          <a:p>
            <a:pPr algn="l"/>
            <a:r>
              <a:rPr lang="en-US" altLang="en-US" dirty="0"/>
              <a:t>Salary: $17 Million</a:t>
            </a:r>
          </a:p>
          <a:p>
            <a:pPr algn="l"/>
            <a:endParaRPr lang="en-US" dirty="0"/>
          </a:p>
        </p:txBody>
      </p:sp>
    </p:spTree>
    <p:extLst>
      <p:ext uri="{BB962C8B-B14F-4D97-AF65-F5344CB8AC3E}">
        <p14:creationId xmlns:p14="http://schemas.microsoft.com/office/powerpoint/2010/main" val="1457384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"Nissan was something else entirely," Ghosn said, “Either we'd turn the business around or Nissan would </a:t>
            </a:r>
            <a:r>
              <a:rPr lang="en-US" u="sng" dirty="0"/>
              <a:t>cease to exist</a:t>
            </a:r>
            <a:r>
              <a:rPr lang="en-US" dirty="0"/>
              <a:t>.” He was made CEO ALSO of Renault in 2005, becoming the first executive to run two Fortune Global 500 companies simultaneously.</a:t>
            </a:r>
          </a:p>
        </p:txBody>
      </p:sp>
    </p:spTree>
    <p:extLst>
      <p:ext uri="{BB962C8B-B14F-4D97-AF65-F5344CB8AC3E}">
        <p14:creationId xmlns:p14="http://schemas.microsoft.com/office/powerpoint/2010/main" val="2736524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Ultimately, he was responsible for production of </a:t>
            </a:r>
            <a:r>
              <a:rPr lang="en-US" dirty="0">
                <a:solidFill>
                  <a:srgbClr val="FFFF99"/>
                </a:solidFill>
              </a:rPr>
              <a:t>one of every nine cars sold in the world.</a:t>
            </a:r>
          </a:p>
          <a:p>
            <a:pPr algn="l"/>
            <a:r>
              <a:rPr lang="en-US" dirty="0"/>
              <a:t>Now he is being held at a detention center, where prisoners are typically fed basic rations of rice and miso soup.</a:t>
            </a:r>
          </a:p>
        </p:txBody>
      </p:sp>
    </p:spTree>
    <p:extLst>
      <p:ext uri="{BB962C8B-B14F-4D97-AF65-F5344CB8AC3E}">
        <p14:creationId xmlns:p14="http://schemas.microsoft.com/office/powerpoint/2010/main" val="4138174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baseline="30000" dirty="0"/>
              <a:t> </a:t>
            </a:r>
            <a:r>
              <a:rPr lang="en-US" altLang="en-US" baseline="30000" dirty="0" err="1">
                <a:solidFill>
                  <a:srgbClr val="FFFF00"/>
                </a:solidFill>
              </a:rPr>
              <a:t>Mattityahu</a:t>
            </a:r>
            <a:r>
              <a:rPr lang="en-US" altLang="en-US" baseline="30000" dirty="0">
                <a:solidFill>
                  <a:srgbClr val="FFFF00"/>
                </a:solidFill>
              </a:rPr>
              <a:t> (Matthew) 25:22-23</a:t>
            </a:r>
            <a:r>
              <a:rPr lang="en-US" altLang="en-US" dirty="0">
                <a:solidFill>
                  <a:srgbClr val="FFFF00"/>
                </a:solidFill>
              </a:rPr>
              <a:t>  </a:t>
            </a:r>
            <a:r>
              <a:rPr lang="en-US" dirty="0">
                <a:solidFill>
                  <a:srgbClr val="FFFF99"/>
                </a:solidFill>
              </a:rPr>
              <a:t>‘Excellent! you are a good and trustworthy servant. You have been faithful with a small amount, so I will put you in charge of a large amount. Come and join in your master’s happiness!’</a:t>
            </a:r>
          </a:p>
        </p:txBody>
      </p:sp>
    </p:spTree>
    <p:extLst>
      <p:ext uri="{BB962C8B-B14F-4D97-AF65-F5344CB8AC3E}">
        <p14:creationId xmlns:p14="http://schemas.microsoft.com/office/powerpoint/2010/main" val="12353519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Reward is twofold: </a:t>
            </a:r>
          </a:p>
          <a:p>
            <a:pPr marL="625475" lvl="1" indent="-287338" algn="l">
              <a:buFont typeface="Arial" panose="020B0604020202020204" pitchFamily="34" charset="0"/>
              <a:buChar char="•"/>
            </a:pPr>
            <a:r>
              <a:rPr lang="en-US" dirty="0"/>
              <a:t>More responsibility</a:t>
            </a:r>
          </a:p>
          <a:p>
            <a:pPr marL="625475" lvl="1" indent="-287338" algn="l">
              <a:buFont typeface="Arial" panose="020B0604020202020204" pitchFamily="34" charset="0"/>
              <a:buChar char="•"/>
            </a:pPr>
            <a:r>
              <a:rPr lang="en-US" dirty="0"/>
              <a:t>Enter into Master’s Happiness </a:t>
            </a:r>
          </a:p>
          <a:p>
            <a:pPr marL="338137" lvl="1" algn="l"/>
            <a:r>
              <a:rPr lang="en-US" dirty="0"/>
              <a:t>Two criteria for reward:</a:t>
            </a:r>
          </a:p>
          <a:p>
            <a:pPr marL="625475" lvl="1" indent="-288925" algn="l">
              <a:buFont typeface="Arial" panose="020B0604020202020204" pitchFamily="34" charset="0"/>
              <a:buChar char="•"/>
            </a:pPr>
            <a:r>
              <a:rPr lang="en-US" dirty="0"/>
              <a:t>Commitment to vision</a:t>
            </a:r>
          </a:p>
          <a:p>
            <a:pPr marL="625475" lvl="1" indent="-288925" algn="l">
              <a:buFont typeface="Arial" panose="020B0604020202020204" pitchFamily="34" charset="0"/>
              <a:buChar char="•"/>
            </a:pPr>
            <a:r>
              <a:rPr lang="en-US" dirty="0"/>
              <a:t>Gratitude &amp; Joy in the pursuit</a:t>
            </a:r>
          </a:p>
          <a:p>
            <a:pPr algn="l"/>
            <a:endParaRPr lang="en-US" dirty="0"/>
          </a:p>
        </p:txBody>
      </p:sp>
    </p:spTree>
    <p:extLst>
      <p:ext uri="{BB962C8B-B14F-4D97-AF65-F5344CB8AC3E}">
        <p14:creationId xmlns:p14="http://schemas.microsoft.com/office/powerpoint/2010/main" val="25277261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Mat 2.9-10  After listening to the king, they went their way. And behold, the star they had seen in the east went on before them, until it came to rest over the place where the Child was. </a:t>
            </a:r>
            <a:r>
              <a:rPr lang="en-US" b="1" baseline="30000" dirty="0">
                <a:solidFill>
                  <a:srgbClr val="FFFF99"/>
                </a:solidFill>
              </a:rPr>
              <a:t> </a:t>
            </a:r>
            <a:r>
              <a:rPr lang="en-US" dirty="0">
                <a:solidFill>
                  <a:srgbClr val="FFFF99"/>
                </a:solidFill>
              </a:rPr>
              <a:t>When they saw the star, they rejoiced exceedingly with great gladness.</a:t>
            </a:r>
          </a:p>
        </p:txBody>
      </p:sp>
    </p:spTree>
    <p:extLst>
      <p:ext uri="{BB962C8B-B14F-4D97-AF65-F5344CB8AC3E}">
        <p14:creationId xmlns:p14="http://schemas.microsoft.com/office/powerpoint/2010/main" val="372766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err="1"/>
              <a:t>Dvarim</a:t>
            </a:r>
            <a:r>
              <a:rPr lang="en-US" baseline="30000" dirty="0"/>
              <a:t>/Dt 28.45-47</a:t>
            </a:r>
            <a:r>
              <a:rPr lang="en-US" b="1" baseline="30000" dirty="0"/>
              <a:t>  </a:t>
            </a:r>
            <a:r>
              <a:rPr lang="en-US" dirty="0"/>
              <a:t>“All these curses will come upon you and pursue you and overtake you until you are destroyed — because you did not listen to the voice of </a:t>
            </a:r>
            <a:r>
              <a:rPr lang="en-US" cap="small" dirty="0"/>
              <a:t>Adoni</a:t>
            </a:r>
            <a:r>
              <a:rPr lang="en-US" dirty="0"/>
              <a:t> your God, to keep His mitzvot and statutes that He commanded you…Instead of </a:t>
            </a:r>
            <a:r>
              <a:rPr lang="en-US" dirty="0">
                <a:solidFill>
                  <a:srgbClr val="FFFF99"/>
                </a:solidFill>
              </a:rPr>
              <a:t>serving </a:t>
            </a:r>
            <a:r>
              <a:rPr lang="en-US" cap="small" dirty="0">
                <a:solidFill>
                  <a:srgbClr val="FFFF99"/>
                </a:solidFill>
              </a:rPr>
              <a:t>Adoni</a:t>
            </a:r>
            <a:r>
              <a:rPr lang="en-US" dirty="0">
                <a:solidFill>
                  <a:srgbClr val="FFFF99"/>
                </a:solidFill>
              </a:rPr>
              <a:t> your God with joy and goodness of heart</a:t>
            </a:r>
            <a:r>
              <a:rPr lang="en-US" dirty="0"/>
              <a:t>, out of the abundance of everything,</a:t>
            </a:r>
          </a:p>
        </p:txBody>
      </p:sp>
    </p:spTree>
    <p:extLst>
      <p:ext uri="{BB962C8B-B14F-4D97-AF65-F5344CB8AC3E}">
        <p14:creationId xmlns:p14="http://schemas.microsoft.com/office/powerpoint/2010/main" val="3748497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company says the ultrasound technology is safe for use with children and it has already been approved for use in the USA. Its trials show 95% efficiency and the product will launch in mid-2019. (Reuters)</a:t>
            </a:r>
          </a:p>
        </p:txBody>
      </p:sp>
    </p:spTree>
    <p:extLst>
      <p:ext uri="{BB962C8B-B14F-4D97-AF65-F5344CB8AC3E}">
        <p14:creationId xmlns:p14="http://schemas.microsoft.com/office/powerpoint/2010/main" val="39628959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338137" lvl="1" algn="l"/>
            <a:r>
              <a:rPr lang="en-US" dirty="0"/>
              <a:t>Two criteria for reward:</a:t>
            </a:r>
          </a:p>
          <a:p>
            <a:pPr marL="625475" lvl="1" indent="-288925" algn="l">
              <a:buFont typeface="Arial" panose="020B0604020202020204" pitchFamily="34" charset="0"/>
              <a:buChar char="•"/>
            </a:pPr>
            <a:r>
              <a:rPr lang="en-US" dirty="0">
                <a:solidFill>
                  <a:srgbClr val="FFFF99"/>
                </a:solidFill>
              </a:rPr>
              <a:t>Commitment</a:t>
            </a:r>
            <a:r>
              <a:rPr lang="en-US" dirty="0"/>
              <a:t> to vision</a:t>
            </a:r>
          </a:p>
          <a:p>
            <a:pPr marL="625475" lvl="1" indent="-288925" algn="l">
              <a:buFont typeface="Arial" panose="020B0604020202020204" pitchFamily="34" charset="0"/>
              <a:buChar char="•"/>
            </a:pPr>
            <a:r>
              <a:rPr lang="en-US" dirty="0"/>
              <a:t>Gratitude &amp; Joy in the pursuit</a:t>
            </a:r>
          </a:p>
          <a:p>
            <a:pPr marL="336550" lvl="1" algn="l"/>
            <a:endParaRPr lang="en-US" dirty="0"/>
          </a:p>
          <a:p>
            <a:pPr marL="336550" lvl="1" algn="l"/>
            <a:r>
              <a:rPr lang="en-US" altLang="en-US" dirty="0"/>
              <a:t>Task joy, relational joy</a:t>
            </a:r>
          </a:p>
          <a:p>
            <a:pPr marL="336550" lvl="1" algn="l"/>
            <a:r>
              <a:rPr lang="en-US" dirty="0"/>
              <a:t>1. Thanksgiving holiday history</a:t>
            </a:r>
          </a:p>
        </p:txBody>
      </p:sp>
    </p:spTree>
    <p:extLst>
      <p:ext uri="{BB962C8B-B14F-4D97-AF65-F5344CB8AC3E}">
        <p14:creationId xmlns:p14="http://schemas.microsoft.com/office/powerpoint/2010/main" val="4034499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 The Pilgrims were a group of Separatists who broke away from the Church of England in an effort to return to a more biblically based way of life. They immigrated to Holland, where they enjoyed a greater degree of religious freedom but faced a host of other economic and social difficulties. After about a</a:t>
            </a:r>
          </a:p>
        </p:txBody>
      </p:sp>
    </p:spTree>
    <p:extLst>
      <p:ext uri="{BB962C8B-B14F-4D97-AF65-F5344CB8AC3E}">
        <p14:creationId xmlns:p14="http://schemas.microsoft.com/office/powerpoint/2010/main" val="32873799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decade, they returned to England and resolved to set sail for the New World. On September 16, 1620, 102 passengers boarded the </a:t>
            </a:r>
            <a:r>
              <a:rPr lang="en-US" i="1" dirty="0"/>
              <a:t>Mayflower</a:t>
            </a:r>
            <a:r>
              <a:rPr lang="en-US" dirty="0"/>
              <a:t> with the hope of finding religious freedom </a:t>
            </a:r>
            <a:r>
              <a:rPr lang="en-US" u="sng" dirty="0"/>
              <a:t>and</a:t>
            </a:r>
            <a:r>
              <a:rPr lang="en-US" dirty="0"/>
              <a:t> a better way of life. </a:t>
            </a:r>
          </a:p>
        </p:txBody>
      </p:sp>
    </p:spTree>
    <p:extLst>
      <p:ext uri="{BB962C8B-B14F-4D97-AF65-F5344CB8AC3E}">
        <p14:creationId xmlns:p14="http://schemas.microsoft.com/office/powerpoint/2010/main" val="15610470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85000" lnSpcReduction="20000"/>
          </a:bodyPr>
          <a:lstStyle/>
          <a:p>
            <a:pPr algn="l"/>
            <a:r>
              <a:rPr lang="en-US" dirty="0"/>
              <a:t>Hundreds of miles north of their original destination of Virginia, the Mayflower dropped anchor at what is now Provincetown, Massachusetts, on November 21. In December, they made their way across the bay to settle at Plymouth.</a:t>
            </a:r>
            <a:r>
              <a:rPr lang="en-US" baseline="30000" dirty="0"/>
              <a:t> </a:t>
            </a:r>
            <a:r>
              <a:rPr lang="en-US" dirty="0"/>
              <a:t> As they looked out at the gray, windswept coast on that cold November day, many of the Pilgrims must have wondered if it really was God's will for them to relocate to this desolate land.</a:t>
            </a:r>
          </a:p>
        </p:txBody>
      </p:sp>
    </p:spTree>
    <p:extLst>
      <p:ext uri="{BB962C8B-B14F-4D97-AF65-F5344CB8AC3E}">
        <p14:creationId xmlns:p14="http://schemas.microsoft.com/office/powerpoint/2010/main" val="31251011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85000" lnSpcReduction="20000"/>
          </a:bodyPr>
          <a:lstStyle/>
          <a:p>
            <a:pPr algn="l"/>
            <a:r>
              <a:rPr lang="en-US" dirty="0"/>
              <a:t>That first harsh winter was devastating to the men, women, and children who had already traveled far and sacrificed so much. Poor nutrition, inadequate housing, and the unforgiving winter took their toll. Many died. The new year brought more of the same. Eight perished in January, and 17 in February. By the time spring descended on the North Atlantic coast, nearly half of the original group was gone.</a:t>
            </a:r>
          </a:p>
        </p:txBody>
      </p:sp>
    </p:spTree>
    <p:extLst>
      <p:ext uri="{BB962C8B-B14F-4D97-AF65-F5344CB8AC3E}">
        <p14:creationId xmlns:p14="http://schemas.microsoft.com/office/powerpoint/2010/main" val="34572153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Christopher Jones, the captain of the </a:t>
            </a:r>
            <a:r>
              <a:rPr lang="en-US" i="1" dirty="0"/>
              <a:t>Mayflower</a:t>
            </a:r>
            <a:r>
              <a:rPr lang="en-US" dirty="0"/>
              <a:t>, anchored his ship in the harbor throughout the winter. He felt so sorry for the settlers that he allowed many from the colony to take refuge in the hull of his ship since shelter was scarce and the winter was so fierce.</a:t>
            </a:r>
            <a:r>
              <a:rPr lang="en-US" baseline="30000" dirty="0"/>
              <a:t> </a:t>
            </a:r>
            <a:endParaRPr lang="en-US" dirty="0"/>
          </a:p>
        </p:txBody>
      </p:sp>
    </p:spTree>
    <p:extLst>
      <p:ext uri="{BB962C8B-B14F-4D97-AF65-F5344CB8AC3E}">
        <p14:creationId xmlns:p14="http://schemas.microsoft.com/office/powerpoint/2010/main" val="14969842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Finally, on April 5, 1621, he decided that he'd had enough, and resolved to return home. I can imagine him standing before his weary passengers imploring, "You must return to England with me. You are dying. Look at the graves up there on the sandy hill. More than half who came are now dead. It's time to go back."</a:t>
            </a:r>
          </a:p>
        </p:txBody>
      </p:sp>
    </p:spTree>
    <p:extLst>
      <p:ext uri="{BB962C8B-B14F-4D97-AF65-F5344CB8AC3E}">
        <p14:creationId xmlns:p14="http://schemas.microsoft.com/office/powerpoint/2010/main" val="1583351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i="1" dirty="0">
                <a:solidFill>
                  <a:srgbClr val="FFFF99"/>
                </a:solidFill>
              </a:rPr>
              <a:t>Not one</a:t>
            </a:r>
            <a:r>
              <a:rPr lang="en-US" dirty="0">
                <a:solidFill>
                  <a:srgbClr val="FFFF99"/>
                </a:solidFill>
              </a:rPr>
              <a:t> of those remaining settlers left with Captain Jones when he set sail that day. </a:t>
            </a:r>
            <a:r>
              <a:rPr lang="en-US" dirty="0"/>
              <a:t>Each one of them felt the call of God deep within his or her heart, and as a group, they refused to go back. Undoubtedly, they were afraid, and they probably didn't have a lot of optimism</a:t>
            </a:r>
          </a:p>
        </p:txBody>
      </p:sp>
    </p:spTree>
    <p:extLst>
      <p:ext uri="{BB962C8B-B14F-4D97-AF65-F5344CB8AC3E}">
        <p14:creationId xmlns:p14="http://schemas.microsoft.com/office/powerpoint/2010/main" val="28322745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about the uncertain future lying before them. But, in essence, they said, "We would rather die here and remain true to what our Lord has called us to do than to turn our backs on Him and return to the warm hearth of England.“</a:t>
            </a:r>
          </a:p>
          <a:p>
            <a:pPr algn="l"/>
            <a:r>
              <a:rPr lang="en-US" dirty="0"/>
              <a:t>Celebrate the next Fall: Thanksgiving: Task with joy!</a:t>
            </a:r>
          </a:p>
        </p:txBody>
      </p:sp>
    </p:spTree>
    <p:extLst>
      <p:ext uri="{BB962C8B-B14F-4D97-AF65-F5344CB8AC3E}">
        <p14:creationId xmlns:p14="http://schemas.microsoft.com/office/powerpoint/2010/main" val="16469949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338137" lvl="1" algn="l"/>
            <a:r>
              <a:rPr lang="en-US" dirty="0"/>
              <a:t>Two criteria for reward:</a:t>
            </a:r>
          </a:p>
          <a:p>
            <a:pPr marL="625475" lvl="1" indent="-288925" algn="l">
              <a:buFont typeface="Arial" panose="020B0604020202020204" pitchFamily="34" charset="0"/>
              <a:buChar char="•"/>
            </a:pPr>
            <a:r>
              <a:rPr lang="en-US" dirty="0"/>
              <a:t>Commitment to vision</a:t>
            </a:r>
          </a:p>
          <a:p>
            <a:pPr marL="625475" lvl="1" indent="-288925" algn="l">
              <a:buFont typeface="Arial" panose="020B0604020202020204" pitchFamily="34" charset="0"/>
              <a:buChar char="•"/>
            </a:pPr>
            <a:r>
              <a:rPr lang="en-US" dirty="0">
                <a:solidFill>
                  <a:srgbClr val="FFFF99"/>
                </a:solidFill>
              </a:rPr>
              <a:t>Gratitude</a:t>
            </a:r>
            <a:r>
              <a:rPr lang="en-US" dirty="0"/>
              <a:t> &amp; Joy in the pursuit</a:t>
            </a:r>
          </a:p>
          <a:p>
            <a:pPr marL="336550" lvl="1" algn="l"/>
            <a:endParaRPr lang="en-US" dirty="0"/>
          </a:p>
          <a:p>
            <a:pPr marL="336550" lvl="1" algn="l"/>
            <a:r>
              <a:rPr lang="en-US" altLang="en-US" dirty="0"/>
              <a:t>Task joy, relational joy</a:t>
            </a:r>
          </a:p>
          <a:p>
            <a:pPr marL="336550" lvl="1" algn="l"/>
            <a:r>
              <a:rPr lang="en-US" dirty="0"/>
              <a:t>2. Freedom from pornography.</a:t>
            </a:r>
          </a:p>
        </p:txBody>
      </p:sp>
    </p:spTree>
    <p:extLst>
      <p:ext uri="{BB962C8B-B14F-4D97-AF65-F5344CB8AC3E}">
        <p14:creationId xmlns:p14="http://schemas.microsoft.com/office/powerpoint/2010/main" val="1936595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3200" dirty="0"/>
              <a:t> </a:t>
            </a:r>
            <a:r>
              <a:rPr lang="en-US" sz="1800" dirty="0"/>
              <a:t>wait for </a:t>
            </a:r>
            <a:r>
              <a:rPr lang="en-US" sz="3200" dirty="0"/>
              <a:t>Lice killing by Ultrasound</a:t>
            </a:r>
          </a:p>
        </p:txBody>
      </p:sp>
      <p:pic>
        <p:nvPicPr>
          <p:cNvPr id="2" name="Online Media 1">
            <a:hlinkClick r:id="" action="ppaction://media"/>
            <a:extLst>
              <a:ext uri="{FF2B5EF4-FFF2-40B4-BE49-F238E27FC236}">
                <a16:creationId xmlns:a16="http://schemas.microsoft.com/office/drawing/2014/main" id="{B0778569-1E91-47F9-A5AF-49E1867670D1}"/>
              </a:ext>
            </a:extLst>
          </p:cNvPr>
          <p:cNvPicPr>
            <a:picLocks noRot="1" noChangeAspect="1"/>
          </p:cNvPicPr>
          <p:nvPr>
            <a:videoFile r:link="rId1"/>
          </p:nvPr>
        </p:nvPicPr>
        <p:blipFill>
          <a:blip r:embed="rId4"/>
          <a:stretch>
            <a:fillRect/>
          </a:stretch>
        </p:blipFill>
        <p:spPr>
          <a:xfrm>
            <a:off x="257704" y="495300"/>
            <a:ext cx="8263466" cy="4648200"/>
          </a:xfrm>
          <a:prstGeom prst="rect">
            <a:avLst/>
          </a:prstGeom>
        </p:spPr>
      </p:pic>
    </p:spTree>
    <p:extLst>
      <p:ext uri="{BB962C8B-B14F-4D97-AF65-F5344CB8AC3E}">
        <p14:creationId xmlns:p14="http://schemas.microsoft.com/office/powerpoint/2010/main" val="711348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Dr. </a:t>
            </a:r>
            <a:r>
              <a:rPr lang="en-US" dirty="0" err="1"/>
              <a:t>Kleponis</a:t>
            </a:r>
            <a:r>
              <a:rPr lang="en-US" dirty="0"/>
              <a:t> said, "Often people who are enslaved by pornography addiction only see the problems with their lives. They are trapped in a cycle of negativity and pessimism. They live with bitterness, resentment and feel unworthy of receiving anything good in their lives, especially love."</a:t>
            </a:r>
          </a:p>
        </p:txBody>
      </p:sp>
    </p:spTree>
    <p:extLst>
      <p:ext uri="{BB962C8B-B14F-4D97-AF65-F5344CB8AC3E}">
        <p14:creationId xmlns:p14="http://schemas.microsoft.com/office/powerpoint/2010/main" val="7810445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He continued, "Overcoming this mindset is crucial for healthy recovery. To do this, people in recovery need to live their </a:t>
            </a:r>
            <a:r>
              <a:rPr lang="en-US" dirty="0">
                <a:solidFill>
                  <a:srgbClr val="FFFF99"/>
                </a:solidFill>
              </a:rPr>
              <a:t>lives with gratitude</a:t>
            </a:r>
            <a:r>
              <a:rPr lang="en-US" dirty="0"/>
              <a:t>. Every day, they need to take time to acknowledge all the ways they are blessed and be thankful for them. Keeping a gratitude list can help with this. </a:t>
            </a:r>
          </a:p>
        </p:txBody>
      </p:sp>
    </p:spTree>
    <p:extLst>
      <p:ext uri="{BB962C8B-B14F-4D97-AF65-F5344CB8AC3E}">
        <p14:creationId xmlns:p14="http://schemas.microsoft.com/office/powerpoint/2010/main" val="24177875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Try taking a few minutes every day to write down the people, things, events and situations in your life for which you are grateful. Then take a few minutes to read through your entire list and thank God for all your blessings."</a:t>
            </a:r>
          </a:p>
        </p:txBody>
      </p:sp>
    </p:spTree>
    <p:extLst>
      <p:ext uri="{BB962C8B-B14F-4D97-AF65-F5344CB8AC3E}">
        <p14:creationId xmlns:p14="http://schemas.microsoft.com/office/powerpoint/2010/main" val="19392961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Being aware of all the things you have to be thankful for will help keep you from relapsing. Focusing on all the good things God blesses you with will encourage you when temptations come your way.</a:t>
            </a:r>
          </a:p>
          <a:p>
            <a:pPr algn="l"/>
            <a:endParaRPr lang="en-US" dirty="0"/>
          </a:p>
        </p:txBody>
      </p:sp>
    </p:spTree>
    <p:extLst>
      <p:ext uri="{BB962C8B-B14F-4D97-AF65-F5344CB8AC3E}">
        <p14:creationId xmlns:p14="http://schemas.microsoft.com/office/powerpoint/2010/main" val="10412539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Amy Morin wrote in</a:t>
            </a:r>
            <a:r>
              <a:rPr lang="en-US" i="1" dirty="0"/>
              <a:t> Forbes</a:t>
            </a:r>
            <a:r>
              <a:rPr lang="en-US" dirty="0"/>
              <a:t> that </a:t>
            </a:r>
            <a:r>
              <a:rPr lang="en-US" dirty="0">
                <a:solidFill>
                  <a:srgbClr val="FFFF99"/>
                </a:solidFill>
              </a:rPr>
              <a:t>"Gratitude may be one of the most overlooked tools that we all have access to every day. </a:t>
            </a:r>
            <a:r>
              <a:rPr lang="en-US" dirty="0"/>
              <a:t>Cultivating gratitude doesn't cost any money and it certainly doesn't take much time, but the benefits are enormous."</a:t>
            </a:r>
          </a:p>
          <a:p>
            <a:pPr algn="l"/>
            <a:endParaRPr lang="en-US" dirty="0"/>
          </a:p>
        </p:txBody>
      </p:sp>
    </p:spTree>
    <p:extLst>
      <p:ext uri="{BB962C8B-B14F-4D97-AF65-F5344CB8AC3E}">
        <p14:creationId xmlns:p14="http://schemas.microsoft.com/office/powerpoint/2010/main" val="86660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338137" lvl="1" algn="l"/>
            <a:r>
              <a:rPr lang="en-US" dirty="0"/>
              <a:t>Two criteria for reward:</a:t>
            </a:r>
          </a:p>
          <a:p>
            <a:pPr marL="625475" lvl="1" indent="-288925" algn="l">
              <a:buFont typeface="Arial" panose="020B0604020202020204" pitchFamily="34" charset="0"/>
              <a:buChar char="•"/>
            </a:pPr>
            <a:r>
              <a:rPr lang="en-US" dirty="0"/>
              <a:t>Commitment to vision</a:t>
            </a:r>
          </a:p>
          <a:p>
            <a:pPr marL="625475" lvl="1" indent="-288925" algn="l">
              <a:buFont typeface="Arial" panose="020B0604020202020204" pitchFamily="34" charset="0"/>
              <a:buChar char="•"/>
            </a:pPr>
            <a:r>
              <a:rPr lang="en-US" dirty="0">
                <a:solidFill>
                  <a:srgbClr val="FFFF99"/>
                </a:solidFill>
              </a:rPr>
              <a:t>Gratitude</a:t>
            </a:r>
            <a:r>
              <a:rPr lang="en-US" dirty="0"/>
              <a:t> &amp; Joy in the pursuit</a:t>
            </a:r>
          </a:p>
          <a:p>
            <a:pPr marL="336550" lvl="1" algn="l"/>
            <a:endParaRPr lang="en-US" dirty="0"/>
          </a:p>
          <a:p>
            <a:pPr marL="336550" lvl="1" algn="l"/>
            <a:r>
              <a:rPr lang="en-US" altLang="en-US" dirty="0"/>
              <a:t>Task joy, relational joy</a:t>
            </a:r>
          </a:p>
          <a:p>
            <a:pPr marL="336550" lvl="1" algn="l"/>
            <a:r>
              <a:rPr lang="en-US" dirty="0"/>
              <a:t>3. Family tensions</a:t>
            </a:r>
          </a:p>
        </p:txBody>
      </p:sp>
    </p:spTree>
    <p:extLst>
      <p:ext uri="{BB962C8B-B14F-4D97-AF65-F5344CB8AC3E}">
        <p14:creationId xmlns:p14="http://schemas.microsoft.com/office/powerpoint/2010/main" val="2673305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9E2EAA-2727-4A9D-84DE-CA9D6974517E}"/>
              </a:ext>
            </a:extLst>
          </p:cNvPr>
          <p:cNvPicPr>
            <a:picLocks noChangeAspect="1"/>
          </p:cNvPicPr>
          <p:nvPr/>
        </p:nvPicPr>
        <p:blipFill>
          <a:blip r:embed="rId3"/>
          <a:stretch>
            <a:fillRect/>
          </a:stretch>
        </p:blipFill>
        <p:spPr>
          <a:xfrm>
            <a:off x="679450" y="171450"/>
            <a:ext cx="7419975" cy="48006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effectLst>
                  <a:outerShdw blurRad="38100" dist="38100" dir="2700000" algn="tl">
                    <a:srgbClr val="000000">
                      <a:alpha val="43137"/>
                    </a:srgbClr>
                  </a:outerShdw>
                </a:effectLst>
              </a:rPr>
              <a:t>Chris &amp; Jen </a:t>
            </a:r>
            <a:r>
              <a:rPr lang="en-US" dirty="0" err="1">
                <a:effectLst>
                  <a:outerShdw blurRad="38100" dist="38100" dir="2700000" algn="tl">
                    <a:srgbClr val="000000">
                      <a:alpha val="43137"/>
                    </a:srgbClr>
                  </a:outerShdw>
                </a:effectLst>
              </a:rPr>
              <a:t>Coursey</a:t>
            </a:r>
            <a:r>
              <a:rPr lang="en-US" dirty="0">
                <a:effectLst>
                  <a:outerShdw blurRad="38100" dist="38100" dir="2700000" algn="tl">
                    <a:srgbClr val="000000">
                      <a:alpha val="43137"/>
                    </a:srgbClr>
                  </a:outerShdw>
                </a:effectLst>
              </a:rPr>
              <a:t>, coming Mar. 9</a:t>
            </a:r>
          </a:p>
        </p:txBody>
      </p:sp>
    </p:spTree>
    <p:extLst>
      <p:ext uri="{BB962C8B-B14F-4D97-AF65-F5344CB8AC3E}">
        <p14:creationId xmlns:p14="http://schemas.microsoft.com/office/powerpoint/2010/main" val="2648050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Relational circuits are a specific part of our physical brain that, when functioning and working, help us feel connected with people. We have the </a:t>
            </a:r>
            <a:r>
              <a:rPr lang="en-US" i="1" dirty="0"/>
              <a:t>desire</a:t>
            </a:r>
            <a:r>
              <a:rPr lang="en-US" dirty="0"/>
              <a:t> to connect. When our relational circuits are dimmed or off, we lose our desire for connection and we no longer experience joy with the people around us. </a:t>
            </a:r>
          </a:p>
        </p:txBody>
      </p:sp>
    </p:spTree>
    <p:extLst>
      <p:ext uri="{BB962C8B-B14F-4D97-AF65-F5344CB8AC3E}">
        <p14:creationId xmlns:p14="http://schemas.microsoft.com/office/powerpoint/2010/main" val="23850798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hrivetoday.org/wp-content/uploads/2017/10/Turn-morning-around-blog.jpg">
            <a:extLst>
              <a:ext uri="{FF2B5EF4-FFF2-40B4-BE49-F238E27FC236}">
                <a16:creationId xmlns:a16="http://schemas.microsoft.com/office/drawing/2014/main" id="{D9D6F08C-67B5-4464-AB54-941B555A6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0"/>
            <a:ext cx="806608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r>
              <a:rPr lang="en-US" dirty="0">
                <a:effectLst>
                  <a:outerShdw blurRad="38100" dist="38100" dir="2700000" algn="tl">
                    <a:srgbClr val="000000">
                      <a:alpha val="43137"/>
                    </a:srgbClr>
                  </a:outerShdw>
                </a:effectLst>
              </a:rPr>
              <a:t>Change the Course of Your Morning</a:t>
            </a:r>
          </a:p>
          <a:p>
            <a:pPr algn="l"/>
            <a:endParaRPr lang="en-US" dirty="0"/>
          </a:p>
        </p:txBody>
      </p:sp>
    </p:spTree>
    <p:extLst>
      <p:ext uri="{BB962C8B-B14F-4D97-AF65-F5344CB8AC3E}">
        <p14:creationId xmlns:p14="http://schemas.microsoft.com/office/powerpoint/2010/main" val="36871787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It was a rough morning. My crew overslept. We woke up grumpy. From the moment our feet touched the floor we were running late. This is not how I planned to start my day. Can you relate?</a:t>
            </a:r>
          </a:p>
        </p:txBody>
      </p:sp>
    </p:spTree>
    <p:extLst>
      <p:ext uri="{BB962C8B-B14F-4D97-AF65-F5344CB8AC3E}">
        <p14:creationId xmlns:p14="http://schemas.microsoft.com/office/powerpoint/2010/main" val="2589260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Backup for lice killing</a:t>
            </a:r>
          </a:p>
          <a:p>
            <a:pPr algn="l"/>
            <a:endParaRPr lang="en-US" dirty="0"/>
          </a:p>
          <a:p>
            <a:pPr algn="l"/>
            <a:r>
              <a:rPr lang="en-US" dirty="0">
                <a:hlinkClick r:id="rId3"/>
              </a:rPr>
              <a:t>https://youtu.be/vJoCb1GyiwY</a:t>
            </a:r>
            <a:r>
              <a:rPr lang="en-US" dirty="0"/>
              <a:t>  </a:t>
            </a:r>
          </a:p>
        </p:txBody>
      </p:sp>
    </p:spTree>
    <p:extLst>
      <p:ext uri="{BB962C8B-B14F-4D97-AF65-F5344CB8AC3E}">
        <p14:creationId xmlns:p14="http://schemas.microsoft.com/office/powerpoint/2010/main" val="9396018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When we finally made it out the door and climbed into the car, the boys began snapping at each other. I started barking at them to stop. It was clear our relational circuits were OFF. Once I recognized this, I announced that we needed to take a few moments of quiet to turn on our relational circuits. After some quiet and calm, I shared that it was time for a bit of appreciation.</a:t>
            </a:r>
          </a:p>
        </p:txBody>
      </p:sp>
    </p:spTree>
    <p:extLst>
      <p:ext uri="{BB962C8B-B14F-4D97-AF65-F5344CB8AC3E}">
        <p14:creationId xmlns:p14="http://schemas.microsoft.com/office/powerpoint/2010/main" val="12802927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However, when we are relationally sinking and we need appreciation to stay afloat, it is these moments that the boys do not feel like practicing the exercise.  I must get a little creative and this morning required serious creativity.</a:t>
            </a:r>
          </a:p>
        </p:txBody>
      </p:sp>
    </p:spTree>
    <p:extLst>
      <p:ext uri="{BB962C8B-B14F-4D97-AF65-F5344CB8AC3E}">
        <p14:creationId xmlns:p14="http://schemas.microsoft.com/office/powerpoint/2010/main" val="21769918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At this stage of life my boys believe that going first on just about any activity is the most important thing in the whole world. They do not like going last. On this particular morning, I decided to use this information to my advantage. I announced we were going to share appreciation, however, this time it was my turn to go first. </a:t>
            </a:r>
          </a:p>
        </p:txBody>
      </p:sp>
    </p:spTree>
    <p:extLst>
      <p:ext uri="{BB962C8B-B14F-4D97-AF65-F5344CB8AC3E}">
        <p14:creationId xmlns:p14="http://schemas.microsoft.com/office/powerpoint/2010/main" val="14076362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Andrew jumped in and responded that I should go last because he wanted to go first. Next, Matthew quipped that he was not going to participate.  I announced that I was glad Matthew wasn’t participating because it meant I could share next. </a:t>
            </a:r>
          </a:p>
        </p:txBody>
      </p:sp>
    </p:spTree>
    <p:extLst>
      <p:ext uri="{BB962C8B-B14F-4D97-AF65-F5344CB8AC3E}">
        <p14:creationId xmlns:p14="http://schemas.microsoft.com/office/powerpoint/2010/main" val="4440628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As you can imagine, this provoked a response from Matthew. He said, “No, you have to go last!  I am sharing now!” then he launched into his own appreciation. When my turn finally arrived, the tone in the car was lighter. We were all laughing and giggling. </a:t>
            </a:r>
          </a:p>
        </p:txBody>
      </p:sp>
    </p:spTree>
    <p:extLst>
      <p:ext uri="{BB962C8B-B14F-4D97-AF65-F5344CB8AC3E}">
        <p14:creationId xmlns:p14="http://schemas.microsoft.com/office/powerpoint/2010/main" val="35348636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 dropped them off at school with a full bucket of joy instead of an empty bucket where they would feel depleted.</a:t>
            </a:r>
          </a:p>
        </p:txBody>
      </p:sp>
    </p:spTree>
    <p:extLst>
      <p:ext uri="{BB962C8B-B14F-4D97-AF65-F5344CB8AC3E}">
        <p14:creationId xmlns:p14="http://schemas.microsoft.com/office/powerpoint/2010/main" val="34341645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338137" lvl="1" algn="l"/>
            <a:r>
              <a:rPr lang="en-US" dirty="0"/>
              <a:t>Two criteria for reward:</a:t>
            </a:r>
          </a:p>
          <a:p>
            <a:pPr marL="625475" lvl="1" indent="-288925" algn="l">
              <a:buFont typeface="Arial" panose="020B0604020202020204" pitchFamily="34" charset="0"/>
              <a:buChar char="•"/>
            </a:pPr>
            <a:r>
              <a:rPr lang="en-US" dirty="0">
                <a:solidFill>
                  <a:srgbClr val="FFFF99"/>
                </a:solidFill>
              </a:rPr>
              <a:t>Commitment</a:t>
            </a:r>
            <a:r>
              <a:rPr lang="en-US" dirty="0"/>
              <a:t> to vision</a:t>
            </a:r>
          </a:p>
          <a:p>
            <a:pPr marL="625475" lvl="1" indent="-288925" algn="l">
              <a:buFont typeface="Arial" panose="020B0604020202020204" pitchFamily="34" charset="0"/>
              <a:buChar char="•"/>
            </a:pPr>
            <a:r>
              <a:rPr lang="en-US" dirty="0"/>
              <a:t>Gratitude &amp; Joy in the pursuit</a:t>
            </a:r>
          </a:p>
          <a:p>
            <a:pPr marL="336550" lvl="1" algn="l"/>
            <a:endParaRPr lang="en-US" dirty="0"/>
          </a:p>
          <a:p>
            <a:pPr marL="336550" lvl="1" algn="l"/>
            <a:r>
              <a:rPr lang="en-US" altLang="en-US" dirty="0"/>
              <a:t>Task joy, relational joy</a:t>
            </a:r>
          </a:p>
          <a:p>
            <a:pPr marL="336550" lvl="1" algn="l"/>
            <a:r>
              <a:rPr lang="en-US" dirty="0"/>
              <a:t>4. Counseling impossible transformation</a:t>
            </a:r>
          </a:p>
        </p:txBody>
      </p:sp>
    </p:spTree>
    <p:extLst>
      <p:ext uri="{BB962C8B-B14F-4D97-AF65-F5344CB8AC3E}">
        <p14:creationId xmlns:p14="http://schemas.microsoft.com/office/powerpoint/2010/main" val="3555989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When I counsel those struggling with homosexual attraction, one of the first things I want them to do is </a:t>
            </a:r>
            <a:r>
              <a:rPr lang="en-US" dirty="0">
                <a:solidFill>
                  <a:srgbClr val="FFFF99"/>
                </a:solidFill>
              </a:rPr>
              <a:t>trust God.  </a:t>
            </a:r>
            <a:r>
              <a:rPr lang="en-US" dirty="0"/>
              <a:t>It is not unusual for me to tell such a person, “It is time to </a:t>
            </a:r>
            <a:r>
              <a:rPr lang="en-US" dirty="0">
                <a:solidFill>
                  <a:srgbClr val="FFFF99"/>
                </a:solidFill>
              </a:rPr>
              <a:t>gaze upon God’s faithfulness</a:t>
            </a:r>
            <a:r>
              <a:rPr lang="en-US" dirty="0"/>
              <a:t> not your own.”</a:t>
            </a:r>
          </a:p>
        </p:txBody>
      </p:sp>
    </p:spTree>
    <p:extLst>
      <p:ext uri="{BB962C8B-B14F-4D97-AF65-F5344CB8AC3E}">
        <p14:creationId xmlns:p14="http://schemas.microsoft.com/office/powerpoint/2010/main" val="4433255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[Yeshua] knows the burden of sexual temptation, and He has profound sympathy for anyone whose hearts are captured by this issue </a:t>
            </a:r>
            <a:r>
              <a:rPr lang="en-US" sz="2300" dirty="0"/>
              <a:t>(Heb. 2:17–18; 4:14–15)</a:t>
            </a:r>
            <a:r>
              <a:rPr lang="en-US" dirty="0"/>
              <a:t>. He is also committed to saving and transforming His own so that they reflect children of glory </a:t>
            </a:r>
            <a:r>
              <a:rPr lang="en-US" sz="2300" dirty="0"/>
              <a:t>(Rom. 8:28-29; 1 Thess. 4:3)</a:t>
            </a:r>
            <a:r>
              <a:rPr lang="en-US" dirty="0"/>
              <a:t>.</a:t>
            </a:r>
          </a:p>
        </p:txBody>
      </p:sp>
    </p:spTree>
    <p:extLst>
      <p:ext uri="{BB962C8B-B14F-4D97-AF65-F5344CB8AC3E}">
        <p14:creationId xmlns:p14="http://schemas.microsoft.com/office/powerpoint/2010/main" val="7285370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338137" lvl="1" algn="l"/>
            <a:r>
              <a:rPr lang="en-US" dirty="0"/>
              <a:t>Two criteria for reward:</a:t>
            </a:r>
          </a:p>
          <a:p>
            <a:pPr marL="625475" lvl="1" indent="-288925" algn="l">
              <a:buFont typeface="Arial" panose="020B0604020202020204" pitchFamily="34" charset="0"/>
              <a:buChar char="•"/>
            </a:pPr>
            <a:r>
              <a:rPr lang="en-US" dirty="0">
                <a:solidFill>
                  <a:srgbClr val="FFFF99"/>
                </a:solidFill>
              </a:rPr>
              <a:t>Commitment</a:t>
            </a:r>
            <a:r>
              <a:rPr lang="en-US" dirty="0"/>
              <a:t> to vision</a:t>
            </a:r>
          </a:p>
          <a:p>
            <a:pPr marL="625475" lvl="1" indent="-288925" algn="l">
              <a:buFont typeface="Arial" panose="020B0604020202020204" pitchFamily="34" charset="0"/>
              <a:buChar char="•"/>
            </a:pPr>
            <a:r>
              <a:rPr lang="en-US" dirty="0"/>
              <a:t>Gratitude &amp; Joy in the pursuit</a:t>
            </a:r>
          </a:p>
          <a:p>
            <a:pPr marL="336550" lvl="1" algn="l"/>
            <a:endParaRPr lang="en-US" dirty="0"/>
          </a:p>
          <a:p>
            <a:pPr marL="336550" lvl="1" algn="l"/>
            <a:r>
              <a:rPr lang="en-US" altLang="en-US" dirty="0"/>
              <a:t>Task joy, relational joy</a:t>
            </a:r>
          </a:p>
          <a:p>
            <a:pPr marL="336550" lvl="1" algn="l"/>
            <a:r>
              <a:rPr lang="en-US" dirty="0"/>
              <a:t>5. Zionist pioneer</a:t>
            </a:r>
          </a:p>
        </p:txBody>
      </p:sp>
    </p:spTree>
    <p:extLst>
      <p:ext uri="{BB962C8B-B14F-4D97-AF65-F5344CB8AC3E}">
        <p14:creationId xmlns:p14="http://schemas.microsoft.com/office/powerpoint/2010/main" val="1716687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pic>
        <p:nvPicPr>
          <p:cNvPr id="1026" name="Picture 2" descr="https://www.israel21c.org/wp-content/uploads/2017/02/shutterstock_431162449-1000x657.jpg">
            <a:extLst>
              <a:ext uri="{FF2B5EF4-FFF2-40B4-BE49-F238E27FC236}">
                <a16:creationId xmlns:a16="http://schemas.microsoft.com/office/drawing/2014/main" id="{1BBB55B4-7599-4DEE-9491-5FA35C6CA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0"/>
            <a:ext cx="78295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8133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074" name="Picture 2" descr="https://www.yeshuaisrael.com/wp-content/uploads/2018/11/1-1024x460.jpg">
            <a:extLst>
              <a:ext uri="{FF2B5EF4-FFF2-40B4-BE49-F238E27FC236}">
                <a16:creationId xmlns:a16="http://schemas.microsoft.com/office/drawing/2014/main" id="{F42CB17B-DB43-40B7-BEBA-53B2F77255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00"/>
          <a:stretch/>
        </p:blipFill>
        <p:spPr bwMode="auto">
          <a:xfrm>
            <a:off x="235136" y="0"/>
            <a:ext cx="821013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8767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Born in Lithuania in 1858, Ben Yehuda, the youngest in his family, learned the Hebrew Scriptures on his father’s knee. He loved spending time with his father, and with a phenomenal mind, at the age of four he already knew significant portions of the Torah, the Talmud, and commentaries by heart.</a:t>
            </a:r>
          </a:p>
        </p:txBody>
      </p:sp>
    </p:spTree>
    <p:extLst>
      <p:ext uri="{BB962C8B-B14F-4D97-AF65-F5344CB8AC3E}">
        <p14:creationId xmlns:p14="http://schemas.microsoft.com/office/powerpoint/2010/main" val="9394939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At one academy, his favorite Rabbi slipped him a rare book that was not religious, but translated into Hebrew—“Robinson Crusoe.” It was that book that ignited his belief that Hebrew could be a living language once again. </a:t>
            </a:r>
          </a:p>
        </p:txBody>
      </p:sp>
    </p:spTree>
    <p:extLst>
      <p:ext uri="{BB962C8B-B14F-4D97-AF65-F5344CB8AC3E}">
        <p14:creationId xmlns:p14="http://schemas.microsoft.com/office/powerpoint/2010/main" val="5946283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In his memoirs he wrote, “I fell in love with the Hebrew tongue as a living language. This love was a great and all-consuming fire that the torrent of life could not extinguish.” The next step came when he was slipped a short volume of Hebrew grammar by his favorite Rabbi who had dared to taste of non-religious books. </a:t>
            </a:r>
          </a:p>
        </p:txBody>
      </p:sp>
    </p:spTree>
    <p:extLst>
      <p:ext uri="{BB962C8B-B14F-4D97-AF65-F5344CB8AC3E}">
        <p14:creationId xmlns:p14="http://schemas.microsoft.com/office/powerpoint/2010/main" val="22713464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Jonas’ daughter, Devora, was enlisted to teach him Russian and French—required for the state school. He taught himself mathematics and biology by reading books in his newfound languages. </a:t>
            </a:r>
          </a:p>
        </p:txBody>
      </p:sp>
    </p:spTree>
    <p:extLst>
      <p:ext uri="{BB962C8B-B14F-4D97-AF65-F5344CB8AC3E}">
        <p14:creationId xmlns:p14="http://schemas.microsoft.com/office/powerpoint/2010/main" val="9963139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Among the important events that lit a fire in this visionary was a rising “nationalist” movement among different peoples who wanted their own country. He saw how the Bulgarians were rebelling against their rulers, the Turkish Ottoman Empire,</a:t>
            </a:r>
          </a:p>
        </p:txBody>
      </p:sp>
    </p:spTree>
    <p:extLst>
      <p:ext uri="{BB962C8B-B14F-4D97-AF65-F5344CB8AC3E}">
        <p14:creationId xmlns:p14="http://schemas.microsoft.com/office/powerpoint/2010/main" val="27456114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“Suddenly, as if lightning struck, an incandescent light radiated before my eyes…and I heard a strange inner voice calling to me: ‘The revival of Israel and its language on the land of the forefathers!’ This was the dream.”</a:t>
            </a:r>
          </a:p>
        </p:txBody>
      </p:sp>
    </p:spTree>
    <p:extLst>
      <p:ext uri="{BB962C8B-B14F-4D97-AF65-F5344CB8AC3E}">
        <p14:creationId xmlns:p14="http://schemas.microsoft.com/office/powerpoint/2010/main" val="17208792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He then read a unique and controversial book by the famous author George Eliot in 1876, calling for a homeland for the Jewish people. That was the deciding factor that crystalized his mission for life.</a:t>
            </a:r>
          </a:p>
        </p:txBody>
      </p:sp>
    </p:spTree>
    <p:extLst>
      <p:ext uri="{BB962C8B-B14F-4D97-AF65-F5344CB8AC3E}">
        <p14:creationId xmlns:p14="http://schemas.microsoft.com/office/powerpoint/2010/main" val="4057691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 Let us therefore, revive the language and plant it in the mouths of our youths and they will never betray it — but we shall not be able to revive the Hebrew language except in the land where the Hebrews form a majority of the inhabitants. Let us therefore, increase the number of Jews in our desolate land; </a:t>
            </a:r>
          </a:p>
        </p:txBody>
      </p:sp>
    </p:spTree>
    <p:extLst>
      <p:ext uri="{BB962C8B-B14F-4D97-AF65-F5344CB8AC3E}">
        <p14:creationId xmlns:p14="http://schemas.microsoft.com/office/powerpoint/2010/main" val="42446758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let us return the remnant of our people to the land of their forefathers; let us bring back to life the nation—and the language will live, too! If we revive the nation and return it to its land—the Hebrew shall live, too! For in the end, this is the only path to final redemption—and without that redemption we are lost, lost forever.</a:t>
            </a:r>
          </a:p>
        </p:txBody>
      </p:sp>
    </p:spTree>
    <p:extLst>
      <p:ext uri="{BB962C8B-B14F-4D97-AF65-F5344CB8AC3E}">
        <p14:creationId xmlns:p14="http://schemas.microsoft.com/office/powerpoint/2010/main" val="3044217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8E2EE9-F9BD-4D3D-AEDA-CE2C5978063C}"/>
              </a:ext>
            </a:extLst>
          </p:cNvPr>
          <p:cNvPicPr>
            <a:picLocks noChangeAspect="1"/>
          </p:cNvPicPr>
          <p:nvPr/>
        </p:nvPicPr>
        <p:blipFill>
          <a:blip r:embed="rId3"/>
          <a:stretch>
            <a:fillRect/>
          </a:stretch>
        </p:blipFill>
        <p:spPr>
          <a:xfrm>
            <a:off x="5303837" y="0"/>
            <a:ext cx="2586967"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3" name="TextBox 2">
            <a:extLst>
              <a:ext uri="{FF2B5EF4-FFF2-40B4-BE49-F238E27FC236}">
                <a16:creationId xmlns:a16="http://schemas.microsoft.com/office/drawing/2014/main" id="{6456F5C0-8B8A-4454-9070-A1BE9FBD2114}"/>
              </a:ext>
            </a:extLst>
          </p:cNvPr>
          <p:cNvSpPr txBox="1"/>
          <p:nvPr/>
        </p:nvSpPr>
        <p:spPr>
          <a:xfrm>
            <a:off x="529370" y="438150"/>
            <a:ext cx="4404411" cy="3785652"/>
          </a:xfrm>
          <a:prstGeom prst="rect">
            <a:avLst/>
          </a:prstGeom>
          <a:noFill/>
        </p:spPr>
        <p:txBody>
          <a:bodyPr wrap="none" rtlCol="0">
            <a:spAutoFit/>
          </a:bodyPr>
          <a:lstStyle/>
          <a:p>
            <a:pPr algn="l"/>
            <a:r>
              <a:rPr lang="en-US" dirty="0"/>
              <a:t>World’s view of</a:t>
            </a:r>
          </a:p>
          <a:p>
            <a:pPr algn="l"/>
            <a:r>
              <a:rPr lang="en-US" dirty="0"/>
              <a:t>Israel [Summary</a:t>
            </a:r>
          </a:p>
          <a:p>
            <a:pPr algn="l"/>
            <a:r>
              <a:rPr lang="en-US" dirty="0"/>
              <a:t>By </a:t>
            </a:r>
            <a:r>
              <a:rPr lang="en-US" dirty="0" err="1"/>
              <a:t>Calev</a:t>
            </a:r>
            <a:r>
              <a:rPr lang="en-US" dirty="0"/>
              <a:t> MYERS,</a:t>
            </a:r>
          </a:p>
          <a:p>
            <a:pPr algn="l"/>
            <a:r>
              <a:rPr lang="en-US" dirty="0"/>
              <a:t>Jerusalem </a:t>
            </a:r>
          </a:p>
          <a:p>
            <a:pPr algn="l"/>
            <a:r>
              <a:rPr lang="en-US" dirty="0"/>
              <a:t>Institute of</a:t>
            </a:r>
          </a:p>
          <a:p>
            <a:pPr algn="l"/>
            <a:r>
              <a:rPr lang="en-US" dirty="0"/>
              <a:t>Justice]:</a:t>
            </a:r>
          </a:p>
        </p:txBody>
      </p:sp>
    </p:spTree>
    <p:extLst>
      <p:ext uri="{BB962C8B-B14F-4D97-AF65-F5344CB8AC3E}">
        <p14:creationId xmlns:p14="http://schemas.microsoft.com/office/powerpoint/2010/main" val="11625520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85000" lnSpcReduction="20000"/>
          </a:bodyPr>
          <a:lstStyle/>
          <a:p>
            <a:pPr algn="l"/>
            <a:r>
              <a:rPr lang="en-US" dirty="0"/>
              <a:t>Sadly, Eliezer knew he must terminate his relationship with Devora Jonas, the love of his life. As a man with tuberculosis, he might die at any time, or worse, pass the disease onto a wife. Anyway, he would not be able to support a wife and family. He wrote a letter to Solomon Jonas, the father of Devora, and explained that though for years he had planned to marry Devora, he now released her because of his sickness.</a:t>
            </a:r>
          </a:p>
        </p:txBody>
      </p:sp>
    </p:spTree>
    <p:extLst>
      <p:ext uri="{BB962C8B-B14F-4D97-AF65-F5344CB8AC3E}">
        <p14:creationId xmlns:p14="http://schemas.microsoft.com/office/powerpoint/2010/main" val="11405472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But when Solomon broke the news to Devora, she would not hear of it. She told her parents that she was going to marry Eliezer! She had waited for seven years to marry him and nothing was going to stop her now. Amazingly, her father finally acquiesced. </a:t>
            </a:r>
          </a:p>
          <a:p>
            <a:pPr algn="l"/>
            <a:endParaRPr lang="en-US" dirty="0"/>
          </a:p>
        </p:txBody>
      </p:sp>
    </p:spTree>
    <p:extLst>
      <p:ext uri="{BB962C8B-B14F-4D97-AF65-F5344CB8AC3E}">
        <p14:creationId xmlns:p14="http://schemas.microsoft.com/office/powerpoint/2010/main" val="16702309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He saw the love she had for her man. They arranged for her to meet Eliezer who would be in Vienna a week before he left for Jerusalem, and in two days she was smuggled out of Russia without a passport.</a:t>
            </a:r>
          </a:p>
          <a:p>
            <a:pPr algn="l"/>
            <a:endParaRPr lang="en-US" dirty="0"/>
          </a:p>
        </p:txBody>
      </p:sp>
    </p:spTree>
    <p:extLst>
      <p:ext uri="{BB962C8B-B14F-4D97-AF65-F5344CB8AC3E}">
        <p14:creationId xmlns:p14="http://schemas.microsoft.com/office/powerpoint/2010/main" val="20812622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He told his wife-to-be, “Devora, you are going to be the first Hebrew mother in nearly two thousand years. Our child will be the first infant in all these centuries who will come into the world hearing nothing but the beauty of our ancient language!”</a:t>
            </a:r>
          </a:p>
        </p:txBody>
      </p:sp>
    </p:spTree>
    <p:extLst>
      <p:ext uri="{BB962C8B-B14F-4D97-AF65-F5344CB8AC3E}">
        <p14:creationId xmlns:p14="http://schemas.microsoft.com/office/powerpoint/2010/main" val="7333927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And then came reality. He told her there were certain conditions to the success of his life’s mission. His words to Devora went something like this: “I must ask you, dear Devora, that from now on you shall speak only Hebrew.</a:t>
            </a:r>
          </a:p>
        </p:txBody>
      </p:sp>
    </p:spTree>
    <p:extLst>
      <p:ext uri="{BB962C8B-B14F-4D97-AF65-F5344CB8AC3E}">
        <p14:creationId xmlns:p14="http://schemas.microsoft.com/office/powerpoint/2010/main" val="41752103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We must set an example for our people, for those who would come after us. Hebrew must live again! It must become more than just a language of literary exercise! We must run our home in Hebrew, bring up our children in Hebrew, make love in Hebrew—and if we fight and argue, even that we must do in Hebrew.”</a:t>
            </a:r>
          </a:p>
        </p:txBody>
      </p:sp>
    </p:spTree>
    <p:extLst>
      <p:ext uri="{BB962C8B-B14F-4D97-AF65-F5344CB8AC3E}">
        <p14:creationId xmlns:p14="http://schemas.microsoft.com/office/powerpoint/2010/main" val="26423949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She answered, “But I really don’t know any Hebrew, dear!” He insisted, “Until you do—keep quiet in Hebrew.” On the spot, while still in Europe, he began teaching her words in Hebrew. This is a “tree,” a “window,” a “street,” a “lantern.”</a:t>
            </a:r>
          </a:p>
        </p:txBody>
      </p:sp>
    </p:spTree>
    <p:extLst>
      <p:ext uri="{BB962C8B-B14F-4D97-AF65-F5344CB8AC3E}">
        <p14:creationId xmlns:p14="http://schemas.microsoft.com/office/powerpoint/2010/main" val="11349635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boy was </a:t>
            </a:r>
            <a:r>
              <a:rPr lang="en-US" u="sng" dirty="0"/>
              <a:t>almost four—and completely mute</a:t>
            </a:r>
            <a:r>
              <a:rPr lang="en-US" dirty="0"/>
              <a:t>! She thought back to her own childhood in Russia, and without thinking, began singing a lullaby to her child in Russian, tears running down her face.</a:t>
            </a:r>
          </a:p>
        </p:txBody>
      </p:sp>
    </p:spTree>
    <p:extLst>
      <p:ext uri="{BB962C8B-B14F-4D97-AF65-F5344CB8AC3E}">
        <p14:creationId xmlns:p14="http://schemas.microsoft.com/office/powerpoint/2010/main" val="13866284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As fate would have it, just at that moment, Eliezer entered the house and found his wife singing this Russian song to Ben Zion. Furious, he began shouting at her. Devora, not realizing she had been singing in Russian</a:t>
            </a:r>
          </a:p>
        </p:txBody>
      </p:sp>
    </p:spTree>
    <p:extLst>
      <p:ext uri="{BB962C8B-B14F-4D97-AF65-F5344CB8AC3E}">
        <p14:creationId xmlns:p14="http://schemas.microsoft.com/office/powerpoint/2010/main" val="32859304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was confused at his outburst and not able to answer. She cried in silence, and Ben Zion, wanting to come to his mother’s help, shouted, </a:t>
            </a:r>
            <a:r>
              <a:rPr lang="he-IL" sz="4800" b="1" dirty="0">
                <a:latin typeface="David" panose="020E0502060401010101" pitchFamily="34" charset="-79"/>
                <a:cs typeface="David" panose="020E0502060401010101" pitchFamily="34" charset="-79"/>
              </a:rPr>
              <a:t>אבא אבא לא   </a:t>
            </a:r>
            <a:endParaRPr lang="en-US" b="1" dirty="0">
              <a:latin typeface="David" panose="020E0502060401010101" pitchFamily="34" charset="-79"/>
              <a:cs typeface="David" panose="020E0502060401010101" pitchFamily="34" charset="-79"/>
            </a:endParaRPr>
          </a:p>
          <a:p>
            <a:pPr algn="l"/>
            <a:r>
              <a:rPr lang="en-US" dirty="0"/>
              <a:t>“Abba, Abba, lo!” (Father, father, no!)</a:t>
            </a:r>
          </a:p>
        </p:txBody>
      </p:sp>
    </p:spTree>
    <p:extLst>
      <p:ext uri="{BB962C8B-B14F-4D97-AF65-F5344CB8AC3E}">
        <p14:creationId xmlns:p14="http://schemas.microsoft.com/office/powerpoint/2010/main" val="1586705181"/>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90922</TotalTime>
  <Words>6381</Words>
  <Application>Microsoft Office PowerPoint</Application>
  <PresentationFormat>Custom</PresentationFormat>
  <Paragraphs>650</Paragraphs>
  <Slides>113</Slides>
  <Notes>113</Notes>
  <HiddenSlides>0</HiddenSlides>
  <MMClips>2</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113</vt:i4>
      </vt:variant>
    </vt:vector>
  </HeadingPairs>
  <TitlesOfParts>
    <vt:vector size="121" baseType="lpstr">
      <vt:lpstr>Arial</vt:lpstr>
      <vt:lpstr>Arial Rounded MT Bold</vt:lpstr>
      <vt:lpstr>David</vt:lpstr>
      <vt:lpstr>Vilna</vt:lpstr>
      <vt:lpstr>Wingdings</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25:19</vt:lpstr>
      <vt:lpstr>PowerPoint Presentation</vt:lpstr>
      <vt:lpstr>PowerPoint Presentation</vt:lpstr>
      <vt:lpstr>PowerPoint Presentation</vt:lpstr>
      <vt:lpstr>Mattityahu (Matthew) 25:19</vt:lpstr>
      <vt:lpstr>Mattityahu (Matthew) 25:20</vt:lpstr>
      <vt:lpstr>Mattityahu (Matthew) 25:20</vt:lpstr>
      <vt:lpstr>Mattityahu (Matthew) 25:21</vt:lpstr>
      <vt:lpstr>PowerPoint Presentation</vt:lpstr>
      <vt:lpstr>PowerPoint Presentation</vt:lpstr>
      <vt:lpstr>Mattityahu (Matthew) 25:21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2549</cp:revision>
  <dcterms:created xsi:type="dcterms:W3CDTF">2006-04-21T19:34:43Z</dcterms:created>
  <dcterms:modified xsi:type="dcterms:W3CDTF">2018-11-24T14:59:53Z</dcterms:modified>
</cp:coreProperties>
</file>