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76"/>
  </p:notesMasterIdLst>
  <p:handoutMasterIdLst>
    <p:handoutMasterId r:id="rId77"/>
  </p:handoutMasterIdLst>
  <p:sldIdLst>
    <p:sldId id="2957" r:id="rId4"/>
    <p:sldId id="2958" r:id="rId5"/>
    <p:sldId id="2963" r:id="rId6"/>
    <p:sldId id="3011" r:id="rId7"/>
    <p:sldId id="2961" r:id="rId8"/>
    <p:sldId id="3016" r:id="rId9"/>
    <p:sldId id="3007" r:id="rId10"/>
    <p:sldId id="3008" r:id="rId11"/>
    <p:sldId id="3009" r:id="rId12"/>
    <p:sldId id="3010" r:id="rId13"/>
    <p:sldId id="3084" r:id="rId14"/>
    <p:sldId id="3012" r:id="rId15"/>
    <p:sldId id="3013" r:id="rId16"/>
    <p:sldId id="3043" r:id="rId17"/>
    <p:sldId id="3044" r:id="rId18"/>
    <p:sldId id="3014" r:id="rId19"/>
    <p:sldId id="3063" r:id="rId20"/>
    <p:sldId id="3061" r:id="rId21"/>
    <p:sldId id="3064" r:id="rId22"/>
    <p:sldId id="3065" r:id="rId23"/>
    <p:sldId id="3068" r:id="rId24"/>
    <p:sldId id="3030" r:id="rId25"/>
    <p:sldId id="3054" r:id="rId26"/>
    <p:sldId id="3055" r:id="rId27"/>
    <p:sldId id="3019" r:id="rId28"/>
    <p:sldId id="3021" r:id="rId29"/>
    <p:sldId id="3020" r:id="rId30"/>
    <p:sldId id="3015" r:id="rId31"/>
    <p:sldId id="3059" r:id="rId32"/>
    <p:sldId id="3060" r:id="rId33"/>
    <p:sldId id="3058" r:id="rId34"/>
    <p:sldId id="3049" r:id="rId35"/>
    <p:sldId id="3056" r:id="rId36"/>
    <p:sldId id="3062" r:id="rId37"/>
    <p:sldId id="3046" r:id="rId38"/>
    <p:sldId id="3047" r:id="rId39"/>
    <p:sldId id="3050" r:id="rId40"/>
    <p:sldId id="3051" r:id="rId41"/>
    <p:sldId id="3052" r:id="rId42"/>
    <p:sldId id="3070" r:id="rId43"/>
    <p:sldId id="3071" r:id="rId44"/>
    <p:sldId id="3072" r:id="rId45"/>
    <p:sldId id="3073" r:id="rId46"/>
    <p:sldId id="3074" r:id="rId47"/>
    <p:sldId id="3031" r:id="rId48"/>
    <p:sldId id="3024" r:id="rId49"/>
    <p:sldId id="3033" r:id="rId50"/>
    <p:sldId id="3032" r:id="rId51"/>
    <p:sldId id="3041" r:id="rId52"/>
    <p:sldId id="3035" r:id="rId53"/>
    <p:sldId id="3042" r:id="rId54"/>
    <p:sldId id="3034" r:id="rId55"/>
    <p:sldId id="3082" r:id="rId56"/>
    <p:sldId id="3075" r:id="rId57"/>
    <p:sldId id="3078" r:id="rId58"/>
    <p:sldId id="3079" r:id="rId59"/>
    <p:sldId id="3080" r:id="rId60"/>
    <p:sldId id="3081" r:id="rId61"/>
    <p:sldId id="3040" r:id="rId62"/>
    <p:sldId id="3025" r:id="rId63"/>
    <p:sldId id="3018" r:id="rId64"/>
    <p:sldId id="3027" r:id="rId65"/>
    <p:sldId id="3028" r:id="rId66"/>
    <p:sldId id="3026" r:id="rId67"/>
    <p:sldId id="3085" r:id="rId68"/>
    <p:sldId id="3086" r:id="rId69"/>
    <p:sldId id="3087" r:id="rId70"/>
    <p:sldId id="3088" r:id="rId71"/>
    <p:sldId id="3083" r:id="rId72"/>
    <p:sldId id="3089" r:id="rId73"/>
    <p:sldId id="3090" r:id="rId74"/>
    <p:sldId id="2969" r:id="rId7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9729" autoAdjust="0"/>
  </p:normalViewPr>
  <p:slideViewPr>
    <p:cSldViewPr>
      <p:cViewPr varScale="1">
        <p:scale>
          <a:sx n="109" d="100"/>
          <a:sy n="109" d="100"/>
        </p:scale>
        <p:origin x="92" y="42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664"/>
    </p:cViewPr>
  </p:sorterViewPr>
  <p:notesViewPr>
    <p:cSldViewPr>
      <p:cViewPr varScale="1">
        <p:scale>
          <a:sx n="83" d="100"/>
          <a:sy n="83" d="100"/>
        </p:scale>
        <p:origin x="2004"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23.01-03.Seat of Moshe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10,2018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23.01-03.Seat of Moshe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10,2018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marchoflife/videos/174482882581279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Khumra_(Judais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Rabbinical_translations_of_Matthew"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jesuswordsonly.com/books/212-matthew-232-3-in-hebrew-matthew.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frc.org/get.cfm?i=WA18A34&amp;f=WU18A12"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frc.org/get.cfm?i=WA18A34&amp;f=WU18A12"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161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Two sources: </a:t>
            </a:r>
            <a:r>
              <a:rPr lang="en-US" altLang="en-US" dirty="0" err="1"/>
              <a:t>Rukhel</a:t>
            </a:r>
            <a:r>
              <a:rPr lang="en-US" altLang="en-US" dirty="0"/>
              <a:t> Fields AND Lori Wilson!!</a:t>
            </a:r>
          </a:p>
        </p:txBody>
      </p:sp>
    </p:spTree>
    <p:extLst>
      <p:ext uri="{BB962C8B-B14F-4D97-AF65-F5344CB8AC3E}">
        <p14:creationId xmlns:p14="http://schemas.microsoft.com/office/powerpoint/2010/main" val="140657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When I was about to get married, my mother begged me to see a rabbi in Cincinnati before taking this step.   He asked me, “Why don’t you, a Jewish follower of scripture, keep Orthodox Torah?”</a:t>
            </a:r>
          </a:p>
          <a:p>
            <a:r>
              <a:rPr lang="en-US" altLang="en-US" dirty="0" err="1"/>
              <a:t>Porque</a:t>
            </a:r>
            <a:r>
              <a:rPr lang="en-US" altLang="en-US" dirty="0"/>
              <a:t> no?   </a:t>
            </a:r>
          </a:p>
        </p:txBody>
      </p:sp>
    </p:spTree>
    <p:extLst>
      <p:ext uri="{BB962C8B-B14F-4D97-AF65-F5344CB8AC3E}">
        <p14:creationId xmlns:p14="http://schemas.microsoft.com/office/powerpoint/2010/main" val="333692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7034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3400"/>
            <a:ext cx="6034086" cy="4114800"/>
          </a:xfrm>
        </p:spPr>
        <p:txBody>
          <a:bodyPr/>
          <a:lstStyle/>
          <a:p>
            <a:r>
              <a:rPr lang="en-US" dirty="0"/>
              <a:t>Final discourse Ch 23-25   analogous to opening discourse Mt 5-7</a:t>
            </a:r>
          </a:p>
          <a:p>
            <a:r>
              <a:rPr lang="en-US" dirty="0"/>
              <a:t>There 7 blessings.   Here 7 Woes.  </a:t>
            </a:r>
          </a:p>
          <a:p>
            <a:r>
              <a:rPr lang="en-US" dirty="0"/>
              <a:t>Yeshua had been under siege/interrogation since Mt 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6297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186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Four traps or fury, now response…</a:t>
            </a:r>
          </a:p>
        </p:txBody>
      </p:sp>
    </p:spTree>
    <p:extLst>
      <p:ext uri="{BB962C8B-B14F-4D97-AF65-F5344CB8AC3E}">
        <p14:creationId xmlns:p14="http://schemas.microsoft.com/office/powerpoint/2010/main" val="287015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statement of honor.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0314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878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a:t>
            </a:r>
            <a:r>
              <a:rPr lang="en-US" altLang="en-US" dirty="0" err="1"/>
              <a:t>Shaul</a:t>
            </a:r>
            <a:r>
              <a:rPr lang="en-US" altLang="en-US" dirty="0"/>
              <a:t> acknowledged his heritage past and current, and his peers acknowledged him.</a:t>
            </a:r>
          </a:p>
        </p:txBody>
      </p:sp>
    </p:spTree>
    <p:extLst>
      <p:ext uri="{BB962C8B-B14F-4D97-AF65-F5344CB8AC3E}">
        <p14:creationId xmlns:p14="http://schemas.microsoft.com/office/powerpoint/2010/main" val="264906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More like an in-house corrective, same as the prophets did!</a:t>
            </a:r>
          </a:p>
        </p:txBody>
      </p:sp>
    </p:spTree>
    <p:extLst>
      <p:ext uri="{BB962C8B-B14F-4D97-AF65-F5344CB8AC3E}">
        <p14:creationId xmlns:p14="http://schemas.microsoft.com/office/powerpoint/2010/main" val="408925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4.64 </a:t>
            </a:r>
            <a:r>
              <a:rPr lang="en-US" altLang="en-US" dirty="0" err="1"/>
              <a:t>mbps</a:t>
            </a:r>
            <a:r>
              <a:rPr lang="en-US" altLang="en-US" dirty="0"/>
              <a:t>  Should be ok, although minimal.  Best possible with Cu wires, not fiber optic.  </a:t>
            </a:r>
          </a:p>
        </p:txBody>
      </p:sp>
    </p:spTree>
    <p:extLst>
      <p:ext uri="{BB962C8B-B14F-4D97-AF65-F5344CB8AC3E}">
        <p14:creationId xmlns:p14="http://schemas.microsoft.com/office/powerpoint/2010/main" val="102153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G-d didn’t have to convince Pharaoh to let Israel go.   Couldn’t just killed him and out.  </a:t>
            </a:r>
          </a:p>
          <a:p>
            <a:endParaRPr lang="en-US" altLang="en-US" dirty="0"/>
          </a:p>
          <a:p>
            <a:r>
              <a:rPr lang="en-US" altLang="en-US" dirty="0"/>
              <a:t>6 reasons why Yeshua loved the P’rushim, and the current rabbinic successors.</a:t>
            </a:r>
          </a:p>
        </p:txBody>
      </p:sp>
    </p:spTree>
    <p:extLst>
      <p:ext uri="{BB962C8B-B14F-4D97-AF65-F5344CB8AC3E}">
        <p14:creationId xmlns:p14="http://schemas.microsoft.com/office/powerpoint/2010/main" val="321022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statement of honor.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463185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6651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aseline="30000" dirty="0"/>
              <a:t>Stern’s Commentary </a:t>
            </a:r>
            <a:endParaRPr lang="en-US" altLang="en-US" sz="1050" dirty="0"/>
          </a:p>
        </p:txBody>
      </p:sp>
    </p:spTree>
    <p:extLst>
      <p:ext uri="{BB962C8B-B14F-4D97-AF65-F5344CB8AC3E}">
        <p14:creationId xmlns:p14="http://schemas.microsoft.com/office/powerpoint/2010/main" val="117924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aseline="30000" dirty="0"/>
              <a:t>Stern’s Commentary </a:t>
            </a:r>
            <a:r>
              <a:rPr lang="en-US" sz="1050" dirty="0"/>
              <a:t>(William G. </a:t>
            </a:r>
            <a:r>
              <a:rPr lang="en-US" sz="1050" dirty="0" err="1"/>
              <a:t>Braude</a:t>
            </a:r>
            <a:r>
              <a:rPr lang="en-US" sz="1050" dirty="0"/>
              <a:t> and Israel J. </a:t>
            </a:r>
            <a:r>
              <a:rPr lang="en-US" sz="1050" dirty="0" err="1"/>
              <a:t>Kapstein</a:t>
            </a:r>
            <a:r>
              <a:rPr lang="en-US" sz="1050" dirty="0"/>
              <a:t>, </a:t>
            </a:r>
            <a:r>
              <a:rPr lang="en-US" sz="1050" dirty="0" err="1"/>
              <a:t>Pesikta</a:t>
            </a:r>
            <a:r>
              <a:rPr lang="en-US" sz="1050" dirty="0"/>
              <a:t> </a:t>
            </a:r>
            <a:r>
              <a:rPr lang="en-US" sz="1050" dirty="0" err="1"/>
              <a:t>diRav</a:t>
            </a:r>
            <a:r>
              <a:rPr lang="en-US" sz="1050" dirty="0"/>
              <a:t> </a:t>
            </a:r>
            <a:r>
              <a:rPr lang="en-US" sz="1050" dirty="0" err="1"/>
              <a:t>Kahana</a:t>
            </a:r>
            <a:r>
              <a:rPr lang="en-US" sz="1050" dirty="0"/>
              <a:t>, Philadelphia: Jewish Publication Society of America, 1975, p. 17)</a:t>
            </a:r>
            <a:br>
              <a:rPr lang="en-US" sz="1050" dirty="0"/>
            </a:br>
            <a:endParaRPr lang="en-US" sz="1050" dirty="0"/>
          </a:p>
          <a:p>
            <a:endParaRPr lang="en-US" altLang="en-US" sz="1050" dirty="0"/>
          </a:p>
        </p:txBody>
      </p:sp>
    </p:spTree>
    <p:extLst>
      <p:ext uri="{BB962C8B-B14F-4D97-AF65-F5344CB8AC3E}">
        <p14:creationId xmlns:p14="http://schemas.microsoft.com/office/powerpoint/2010/main" val="215198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https://www.google.com/search?safe=active&amp;tbm=isch&amp;q=moses+seat&amp;chips=q:moses+seat+in+synagogue,online_chips:chair&amp;sa=X&amp;ved=0ahUKEwiYnMOPh5rZAhXIwFMKHaYtAysQ4lYILygH&amp;biw=1282&amp;bih=933&amp;dpr=1#imgdii=tzzvVoEFxQgdZM:&amp;imgrc=xPwCVanN2-K1hM:</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 A </a:t>
            </a:r>
            <a:r>
              <a:rPr lang="en-US" sz="2000" b="0" i="0" kern="1200" dirty="0" err="1">
                <a:solidFill>
                  <a:schemeClr val="tx1"/>
                </a:solidFill>
                <a:effectLst/>
                <a:latin typeface="Arial Rounded MT Bold" pitchFamily="34" charset="0"/>
                <a:ea typeface="+mn-ea"/>
                <a:cs typeface="Arial" charset="0"/>
              </a:rPr>
              <a:t>talmudic</a:t>
            </a:r>
            <a:r>
              <a:rPr lang="en-US" sz="2000" b="0" i="0" kern="1200" dirty="0">
                <a:solidFill>
                  <a:schemeClr val="tx1"/>
                </a:solidFill>
                <a:effectLst/>
                <a:latin typeface="Arial Rounded MT Bold" pitchFamily="34" charset="0"/>
                <a:ea typeface="+mn-ea"/>
                <a:cs typeface="Arial" charset="0"/>
              </a:rPr>
              <a:t> village (perhaps 400 years after Yeshua) the synagogue in the center of the community - not just a place of worship but the community center as well. </a:t>
            </a:r>
            <a:endParaRPr lang="en-US" altLang="en-US" sz="1050" dirty="0"/>
          </a:p>
        </p:txBody>
      </p:sp>
    </p:spTree>
    <p:extLst>
      <p:ext uri="{BB962C8B-B14F-4D97-AF65-F5344CB8AC3E}">
        <p14:creationId xmlns:p14="http://schemas.microsoft.com/office/powerpoint/2010/main" val="332183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https://ferrelljenkins.wordpress.com/tag/bible-atlas/</a:t>
            </a:r>
          </a:p>
          <a:p>
            <a:r>
              <a:rPr lang="en-US" sz="2000" b="0" i="0" kern="1200" dirty="0">
                <a:solidFill>
                  <a:schemeClr val="tx1"/>
                </a:solidFill>
                <a:effectLst/>
                <a:latin typeface="Arial Rounded MT Bold" pitchFamily="34" charset="0"/>
                <a:ea typeface="+mn-ea"/>
                <a:cs typeface="Arial" charset="0"/>
              </a:rPr>
              <a:t>This large synagogue dates to the mid-second century B.C. Two inscriptions found in 1979-80 indicate that the worshipers here (Israelites) were likely Samaritans who revered </a:t>
            </a:r>
            <a:r>
              <a:rPr lang="en-US" sz="2000" b="0" i="1" kern="1200" dirty="0" err="1">
                <a:solidFill>
                  <a:schemeClr val="tx1"/>
                </a:solidFill>
                <a:effectLst/>
                <a:latin typeface="Arial Rounded MT Bold" pitchFamily="34" charset="0"/>
                <a:ea typeface="+mn-ea"/>
                <a:cs typeface="Arial" charset="0"/>
              </a:rPr>
              <a:t>Argarizein</a:t>
            </a:r>
            <a:r>
              <a:rPr lang="en-US" sz="2000" b="0" i="0" kern="1200" dirty="0">
                <a:solidFill>
                  <a:schemeClr val="tx1"/>
                </a:solidFill>
                <a:effectLst/>
                <a:latin typeface="Arial Rounded MT Bold" pitchFamily="34" charset="0"/>
                <a:ea typeface="+mn-ea"/>
                <a:cs typeface="Arial" charset="0"/>
              </a:rPr>
              <a:t> (Mount Gerizim). (See </a:t>
            </a:r>
            <a:r>
              <a:rPr lang="en-US" sz="2000" b="0" i="0" kern="1200" dirty="0" err="1">
                <a:solidFill>
                  <a:schemeClr val="tx1"/>
                </a:solidFill>
                <a:effectLst/>
                <a:latin typeface="Arial Rounded MT Bold" pitchFamily="34" charset="0"/>
                <a:ea typeface="+mn-ea"/>
                <a:cs typeface="Arial" charset="0"/>
              </a:rPr>
              <a:t>Kraabel</a:t>
            </a:r>
            <a:r>
              <a:rPr lang="en-US" sz="2000" b="0" i="0" kern="1200" dirty="0">
                <a:solidFill>
                  <a:schemeClr val="tx1"/>
                </a:solidFill>
                <a:effectLst/>
                <a:latin typeface="Arial Rounded MT Bold" pitchFamily="34" charset="0"/>
                <a:ea typeface="+mn-ea"/>
                <a:cs typeface="Arial" charset="0"/>
              </a:rPr>
              <a:t>, “New Evidence of the Samaritan Diaspora has been Found on Delos.” BA 47:1; 1984).</a:t>
            </a:r>
          </a:p>
          <a:p>
            <a:endParaRPr lang="en-US" altLang="en-US" dirty="0"/>
          </a:p>
          <a:p>
            <a:r>
              <a:rPr lang="en-US" altLang="en-US" dirty="0"/>
              <a:t>Close up view…</a:t>
            </a:r>
          </a:p>
        </p:txBody>
      </p:sp>
    </p:spTree>
    <p:extLst>
      <p:ext uri="{BB962C8B-B14F-4D97-AF65-F5344CB8AC3E}">
        <p14:creationId xmlns:p14="http://schemas.microsoft.com/office/powerpoint/2010/main" val="272314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http://www.bible.ca/synagogues/Moses-Seat-Metaphor-Pride-reader-leader-judge-Architectural-ancient-Synagogue-pre-70AD-standardized-typology-design-incorporated-adopted-similarities-into-church.htm</a:t>
            </a:r>
          </a:p>
        </p:txBody>
      </p:sp>
    </p:spTree>
    <p:extLst>
      <p:ext uri="{BB962C8B-B14F-4D97-AF65-F5344CB8AC3E}">
        <p14:creationId xmlns:p14="http://schemas.microsoft.com/office/powerpoint/2010/main" val="4152956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Reread that 3x.  Combine with “sit and Moshe’s seat”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64083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Came to faith in Yeshua in the  1972.   </a:t>
            </a:r>
            <a:r>
              <a:rPr lang="en-US" altLang="en-US" dirty="0" err="1"/>
              <a:t>Ph.D</a:t>
            </a:r>
            <a:r>
              <a:rPr lang="en-US" altLang="en-US" dirty="0"/>
              <a:t> in economics from Princeton. </a:t>
            </a:r>
          </a:p>
        </p:txBody>
      </p:sp>
    </p:spTree>
    <p:extLst>
      <p:ext uri="{BB962C8B-B14F-4D97-AF65-F5344CB8AC3E}">
        <p14:creationId xmlns:p14="http://schemas.microsoft.com/office/powerpoint/2010/main" val="298670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5785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70787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3559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149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Reread that 3x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1751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https://en.wikipedia.org/wiki/Khumra_(Judaism)</a:t>
            </a:r>
          </a:p>
        </p:txBody>
      </p:sp>
    </p:spTree>
    <p:extLst>
      <p:ext uri="{BB962C8B-B14F-4D97-AF65-F5344CB8AC3E}">
        <p14:creationId xmlns:p14="http://schemas.microsoft.com/office/powerpoint/2010/main" val="2077389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https://en.wikipedia.org/wiki/Khumra_(Judaism)</a:t>
            </a:r>
          </a:p>
        </p:txBody>
      </p:sp>
    </p:spTree>
    <p:extLst>
      <p:ext uri="{BB962C8B-B14F-4D97-AF65-F5344CB8AC3E}">
        <p14:creationId xmlns:p14="http://schemas.microsoft.com/office/powerpoint/2010/main" val="2838831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Might be milk from the mother of the goat meat you are eating.</a:t>
            </a:r>
          </a:p>
        </p:txBody>
      </p:sp>
    </p:spTree>
    <p:extLst>
      <p:ext uri="{BB962C8B-B14F-4D97-AF65-F5344CB8AC3E}">
        <p14:creationId xmlns:p14="http://schemas.microsoft.com/office/powerpoint/2010/main" val="338759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https://en.wikipedia.org/wiki/Khumra_(Judaism)</a:t>
            </a:r>
          </a:p>
        </p:txBody>
      </p:sp>
    </p:spTree>
    <p:extLst>
      <p:ext uri="{BB962C8B-B14F-4D97-AF65-F5344CB8AC3E}">
        <p14:creationId xmlns:p14="http://schemas.microsoft.com/office/powerpoint/2010/main" val="279536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https://en.wikipedia.org/wiki/Khumra_(Judaism)</a:t>
            </a:r>
          </a:p>
        </p:txBody>
      </p:sp>
    </p:spTree>
    <p:extLst>
      <p:ext uri="{BB962C8B-B14F-4D97-AF65-F5344CB8AC3E}">
        <p14:creationId xmlns:p14="http://schemas.microsoft.com/office/powerpoint/2010/main" val="195486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https://youtu.be/Lb5EozgOs2g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Also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hlinkClick r:id="rId3"/>
              </a:rPr>
              <a:t>https://www.facebook.com/marchoflife/videos/1744828825812790/</a:t>
            </a:r>
            <a:endParaRPr lang="en-US" sz="200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3411450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https://en.wikipedia.org/wiki/Khumra_(Judaism)</a:t>
            </a:r>
            <a:endParaRPr lang="en-US" altLang="en-US" sz="1050" dirty="0"/>
          </a:p>
          <a:p>
            <a:endParaRPr lang="en-US" altLang="en-US" dirty="0"/>
          </a:p>
          <a:p>
            <a:r>
              <a:rPr lang="en-US" altLang="en-US" dirty="0"/>
              <a:t>Then further expanded to separate plates and tableware for meat and dairy.</a:t>
            </a:r>
          </a:p>
        </p:txBody>
      </p:sp>
    </p:spTree>
    <p:extLst>
      <p:ext uri="{BB962C8B-B14F-4D97-AF65-F5344CB8AC3E}">
        <p14:creationId xmlns:p14="http://schemas.microsoft.com/office/powerpoint/2010/main" val="1148047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You could say, “I don’t care what rabbis and Talmud says.”   Really.   </a:t>
            </a:r>
          </a:p>
          <a:p>
            <a:endParaRPr lang="en-US" dirty="0"/>
          </a:p>
          <a:p>
            <a:r>
              <a:rPr lang="en-US" sz="2000" b="0" i="0" kern="1200" dirty="0">
                <a:solidFill>
                  <a:schemeClr val="tx1"/>
                </a:solidFill>
                <a:effectLst/>
                <a:latin typeface="Arial Rounded MT Bold" pitchFamily="34" charset="0"/>
                <a:ea typeface="+mn-ea"/>
                <a:cs typeface="Arial" charset="0"/>
              </a:rPr>
              <a:t>Nu is defined as a Yiddish expression to ask a simple question instead of using words such as "well" or "so."</a:t>
            </a:r>
            <a:br>
              <a:rPr lang="en-US" sz="2000" b="0" i="0" kern="1200" dirty="0">
                <a:solidFill>
                  <a:schemeClr val="tx1"/>
                </a:solidFill>
                <a:effectLst/>
                <a:latin typeface="Arial Rounded MT Bold" pitchFamily="34" charset="0"/>
                <a:ea typeface="+mn-ea"/>
                <a:cs typeface="Arial" charset="0"/>
              </a:rPr>
            </a:br>
            <a:endParaRPr lang="en-US" sz="2000" b="0" i="0" kern="1200" dirty="0">
              <a:solidFill>
                <a:schemeClr val="tx1"/>
              </a:solidFill>
              <a:effectLst/>
              <a:latin typeface="Arial Rounded MT Bold" pitchFamily="34" charset="0"/>
              <a:ea typeface="+mn-ea"/>
              <a:cs typeface="Arial" charset="0"/>
            </a:endParaRPr>
          </a:p>
          <a:p>
            <a:r>
              <a:rPr lang="en-US" sz="1050" b="0" i="0" kern="1200" dirty="0">
                <a:solidFill>
                  <a:schemeClr val="tx1"/>
                </a:solidFill>
                <a:effectLst/>
                <a:latin typeface="Arial Rounded MT Bold" pitchFamily="34" charset="0"/>
                <a:ea typeface="+mn-ea"/>
                <a:cs typeface="Arial" charset="0"/>
              </a:rPr>
              <a:t>http://www.yourdictionary.com/nu#Fq0IlFU2L25dASYP.99</a:t>
            </a:r>
            <a:endParaRPr lang="en-US"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442627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46768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 </a:t>
            </a:r>
            <a:r>
              <a:rPr lang="en-US" sz="2000" b="0" i="0" kern="1200" dirty="0">
                <a:solidFill>
                  <a:schemeClr val="tx1"/>
                </a:solidFill>
                <a:effectLst/>
                <a:latin typeface="Arial Rounded MT Bold" pitchFamily="34" charset="0"/>
                <a:ea typeface="+mn-ea"/>
                <a:cs typeface="Arial" charset="0"/>
              </a:rPr>
              <a:t>This must be restrained to things that were agreeable to the chair of Moses, in which they sat, to the law of Moses, which they read and explained, to other parts of Scripture and truth in general;</a:t>
            </a:r>
            <a:endParaRPr lang="en-US" altLang="en-US" sz="1050" dirty="0"/>
          </a:p>
        </p:txBody>
      </p:sp>
    </p:spTree>
    <p:extLst>
      <p:ext uri="{BB962C8B-B14F-4D97-AF65-F5344CB8AC3E}">
        <p14:creationId xmlns:p14="http://schemas.microsoft.com/office/powerpoint/2010/main" val="1313642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3086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https://en.wikipedia.org/wiki/Papias_of_Hierapolis</a:t>
            </a:r>
          </a:p>
        </p:txBody>
      </p:sp>
    </p:spTree>
    <p:extLst>
      <p:ext uri="{BB962C8B-B14F-4D97-AF65-F5344CB8AC3E}">
        <p14:creationId xmlns:p14="http://schemas.microsoft.com/office/powerpoint/2010/main" val="759642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60-130 CE</a:t>
            </a:r>
          </a:p>
        </p:txBody>
      </p:sp>
    </p:spTree>
    <p:extLst>
      <p:ext uri="{BB962C8B-B14F-4D97-AF65-F5344CB8AC3E}">
        <p14:creationId xmlns:p14="http://schemas.microsoft.com/office/powerpoint/2010/main" val="1382426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https://en.wikipedia.org/wiki/Papias_of_Hierapolis</a:t>
            </a:r>
          </a:p>
        </p:txBody>
      </p:sp>
    </p:spTree>
    <p:extLst>
      <p:ext uri="{BB962C8B-B14F-4D97-AF65-F5344CB8AC3E}">
        <p14:creationId xmlns:p14="http://schemas.microsoft.com/office/powerpoint/2010/main" val="479214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https://en.wikipedia.org/wiki/Papias_of_Hierapolis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So, the original Matthew was in Hebrew!!</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Do we have this Hebrew version original of Matthew.  Maybe.  Maybe not.</a:t>
            </a:r>
            <a:endParaRPr lang="en-US" altLang="en-US" sz="2000" dirty="0"/>
          </a:p>
          <a:p>
            <a:endParaRPr lang="en-US" altLang="en-US" sz="1050" dirty="0"/>
          </a:p>
        </p:txBody>
      </p:sp>
    </p:spTree>
    <p:extLst>
      <p:ext uri="{BB962C8B-B14F-4D97-AF65-F5344CB8AC3E}">
        <p14:creationId xmlns:p14="http://schemas.microsoft.com/office/powerpoint/2010/main" val="5468857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https://en.wikipedia.org/wiki/Rabbinical_translations_of_Matthew</a:t>
            </a:r>
          </a:p>
        </p:txBody>
      </p:sp>
    </p:spTree>
    <p:extLst>
      <p:ext uri="{BB962C8B-B14F-4D97-AF65-F5344CB8AC3E}">
        <p14:creationId xmlns:p14="http://schemas.microsoft.com/office/powerpoint/2010/main" val="223082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3082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https://en.wikipedia.org/wiki/Rabbinical_translations_of_Matthew</a:t>
            </a:r>
            <a:endParaRPr lang="en-US" altLang="en-US" sz="1050" dirty="0"/>
          </a:p>
          <a:p>
            <a:endParaRPr lang="en-US" altLang="en-US" sz="1050" dirty="0"/>
          </a:p>
          <a:p>
            <a:r>
              <a:rPr lang="en-US" altLang="en-US" dirty="0"/>
              <a:t>Not universally accepted that this is the real original Matthew.  Could be a translation from the Greek.  Lots of disputes.</a:t>
            </a:r>
          </a:p>
        </p:txBody>
      </p:sp>
    </p:spTree>
    <p:extLst>
      <p:ext uri="{BB962C8B-B14F-4D97-AF65-F5344CB8AC3E}">
        <p14:creationId xmlns:p14="http://schemas.microsoft.com/office/powerpoint/2010/main" val="2084764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93738"/>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https://en.wikipedia.org/wiki/Rabbinical_translations_of_Matthew</a:t>
            </a:r>
          </a:p>
        </p:txBody>
      </p:sp>
    </p:spTree>
    <p:extLst>
      <p:ext uri="{BB962C8B-B14F-4D97-AF65-F5344CB8AC3E}">
        <p14:creationId xmlns:p14="http://schemas.microsoft.com/office/powerpoint/2010/main" val="3792496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https://www.jesuswordsonly.com/books/212-matthew-232-3-in-hebrew-matthew.html</a:t>
            </a:r>
          </a:p>
          <a:p>
            <a:endParaRPr lang="en-US" altLang="en-US" sz="1050" dirty="0"/>
          </a:p>
          <a:p>
            <a:r>
              <a:rPr lang="en-US" altLang="en-US" dirty="0"/>
              <a:t>Huge difference!!</a:t>
            </a:r>
          </a:p>
        </p:txBody>
      </p:sp>
    </p:spTree>
    <p:extLst>
      <p:ext uri="{BB962C8B-B14F-4D97-AF65-F5344CB8AC3E}">
        <p14:creationId xmlns:p14="http://schemas.microsoft.com/office/powerpoint/2010/main" val="1871943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https://www.jesuswordsonly.com/books/212-matthew-232-3-in-hebrew-matthew.html</a:t>
            </a:r>
            <a:endParaRPr lang="en-US" altLang="en-US" sz="1050" dirty="0"/>
          </a:p>
          <a:p>
            <a:endParaRPr lang="en-US" altLang="en-US" sz="1050" dirty="0"/>
          </a:p>
          <a:p>
            <a:pPr marL="228600" indent="-228600">
              <a:buAutoNum type="arabicPeriod"/>
            </a:pPr>
            <a:r>
              <a:rPr lang="en-US" altLang="en-US" sz="1050" dirty="0"/>
              <a:t>Seat of Moshe could restrict their authority</a:t>
            </a:r>
          </a:p>
          <a:p>
            <a:pPr marL="228600" indent="-228600">
              <a:buAutoNum type="arabicPeriod"/>
            </a:pPr>
            <a:r>
              <a:rPr lang="en-US" altLang="en-US" sz="1050" dirty="0"/>
              <a:t>Variant reading.</a:t>
            </a:r>
          </a:p>
        </p:txBody>
      </p:sp>
    </p:spTree>
    <p:extLst>
      <p:ext uri="{BB962C8B-B14F-4D97-AF65-F5344CB8AC3E}">
        <p14:creationId xmlns:p14="http://schemas.microsoft.com/office/powerpoint/2010/main" val="341144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0678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89944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Examine ourselves</a:t>
            </a:r>
          </a:p>
          <a:p>
            <a:pPr marL="228600" indent="-228600">
              <a:buAutoNum type="arabicPeriod"/>
            </a:pPr>
            <a:r>
              <a:rPr lang="en-US" altLang="en-US" dirty="0"/>
              <a:t>Festering offense received…unforgiven.  Choice, not emotion.  G-d will work.</a:t>
            </a:r>
          </a:p>
          <a:p>
            <a:pPr marL="228600" indent="-228600">
              <a:buAutoNum type="arabicPeriod"/>
            </a:pPr>
            <a:r>
              <a:rPr lang="en-US" altLang="en-US" dirty="0"/>
              <a:t>Lingering offense given…</a:t>
            </a:r>
            <a:r>
              <a:rPr lang="en-US" altLang="en-US" dirty="0" err="1"/>
              <a:t>unapologized</a:t>
            </a:r>
            <a:r>
              <a:rPr lang="en-US" altLang="en-US" dirty="0"/>
              <a:t>.  Not ask forgiveness.  Just apologize.  </a:t>
            </a:r>
          </a:p>
        </p:txBody>
      </p:sp>
    </p:spTree>
    <p:extLst>
      <p:ext uri="{BB962C8B-B14F-4D97-AF65-F5344CB8AC3E}">
        <p14:creationId xmlns:p14="http://schemas.microsoft.com/office/powerpoint/2010/main" val="22430085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Really.  But can’t I just admire beauty?   Depends.   You can admire the beauty of the Sierra Nevada mountains.  But, you don’t usually spend cerebral energy imagining…What would they look like if the snow was off them, and they were bare?   Look in her eyes.  Smile.  Ladies, make it easier for us to do so.  Be </a:t>
            </a:r>
            <a:r>
              <a:rPr lang="en-US" altLang="en-US" u="sng" dirty="0"/>
              <a:t>elegantly</a:t>
            </a:r>
            <a:r>
              <a:rPr lang="en-US" altLang="en-US" dirty="0"/>
              <a:t> feminine, not sensually.</a:t>
            </a:r>
          </a:p>
        </p:txBody>
      </p:sp>
    </p:spTree>
    <p:extLst>
      <p:ext uri="{BB962C8B-B14F-4D97-AF65-F5344CB8AC3E}">
        <p14:creationId xmlns:p14="http://schemas.microsoft.com/office/powerpoint/2010/main" val="2463995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5077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712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5542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6844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2954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1026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9867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When we do Yeshua right…G-d will bless.</a:t>
            </a:r>
          </a:p>
        </p:txBody>
      </p:sp>
    </p:spTree>
    <p:extLst>
      <p:ext uri="{BB962C8B-B14F-4D97-AF65-F5344CB8AC3E}">
        <p14:creationId xmlns:p14="http://schemas.microsoft.com/office/powerpoint/2010/main" val="29009315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http://zionsglory.activehosted.com/index.php?action=social&amp;chash=41f1f19176d383480afa65d325c06ed0.561</a:t>
            </a:r>
            <a:endParaRPr lang="en-US" altLang="en-US" sz="1050" dirty="0"/>
          </a:p>
        </p:txBody>
      </p:sp>
    </p:spTree>
    <p:extLst>
      <p:ext uri="{BB962C8B-B14F-4D97-AF65-F5344CB8AC3E}">
        <p14:creationId xmlns:p14="http://schemas.microsoft.com/office/powerpoint/2010/main" val="1393023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http://zionsglory.activehosted.com/index.php?action=social&amp;chash=41f1f19176d383480afa65d325c06ed0.561</a:t>
            </a:r>
            <a:endParaRPr lang="en-US" altLang="en-US" sz="1050" dirty="0"/>
          </a:p>
        </p:txBody>
      </p:sp>
    </p:spTree>
    <p:extLst>
      <p:ext uri="{BB962C8B-B14F-4D97-AF65-F5344CB8AC3E}">
        <p14:creationId xmlns:p14="http://schemas.microsoft.com/office/powerpoint/2010/main" val="6267397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u="sng" kern="1200" dirty="0">
                <a:solidFill>
                  <a:schemeClr val="tx1"/>
                </a:solidFill>
                <a:effectLst/>
                <a:latin typeface="Arial Rounded MT Bold" pitchFamily="34" charset="0"/>
                <a:ea typeface="+mn-ea"/>
                <a:cs typeface="Arial" charset="0"/>
                <a:hlinkClick r:id="rId3"/>
              </a:rPr>
              <a:t>http://www.frc.org/get.cfm?i=WA18A34&amp;f=WU18A12</a:t>
            </a:r>
            <a:endParaRPr lang="en-US" sz="105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2242242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u="sng" kern="1200" dirty="0">
                <a:solidFill>
                  <a:schemeClr val="tx1"/>
                </a:solidFill>
                <a:effectLst/>
                <a:latin typeface="Arial Rounded MT Bold" pitchFamily="34" charset="0"/>
                <a:ea typeface="+mn-ea"/>
                <a:cs typeface="Arial" charset="0"/>
                <a:hlinkClick r:id="rId3"/>
              </a:rPr>
              <a:t>http://www.frc.org/get.cfm?i=WA18A34&amp;f=WU18A12</a:t>
            </a:r>
            <a:endParaRPr lang="en-US" sz="105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4064149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464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2156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Reread that 3x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339696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23.01-03.Seat of Moshe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319679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3408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https://youtu.be/6JGp7Meg42U</a:t>
            </a:r>
          </a:p>
        </p:txBody>
      </p:sp>
    </p:spTree>
    <p:extLst>
      <p:ext uri="{BB962C8B-B14F-4D97-AF65-F5344CB8AC3E}">
        <p14:creationId xmlns:p14="http://schemas.microsoft.com/office/powerpoint/2010/main" val="362768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23.01-03.Seat of Moshe</a:t>
            </a:r>
          </a:p>
        </p:txBody>
      </p:sp>
      <p:sp>
        <p:nvSpPr>
          <p:cNvPr id="5" name="Rectangle 3"/>
          <p:cNvSpPr>
            <a:spLocks noGrp="1" noChangeArrowheads="1"/>
          </p:cNvSpPr>
          <p:nvPr>
            <p:ph type="dt" idx="1"/>
          </p:nvPr>
        </p:nvSpPr>
        <p:spPr>
          <a:ln/>
        </p:spPr>
        <p:txBody>
          <a:bodyPr/>
          <a:lstStyle/>
          <a:p>
            <a:r>
              <a:rPr lang="en-US" altLang="en-US">
                <a:solidFill>
                  <a:prstClr val="white"/>
                </a:solidFill>
              </a:rPr>
              <a:t>.Feb. 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1851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fld id="{008EDFD0-AEF6-440D-A2A9-52A80FF54F5E}" type="slidenum">
              <a:rPr lang="en-US" altLang="en-US" smtClean="0">
                <a:latin typeface="Arial" pitchFamily="34" charset="0"/>
                <a:cs typeface="Arial" pitchFamily="34" charset="0"/>
              </a:rPr>
              <a:pPr defTabSz="658459"/>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8236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60936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156982530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2412243906"/>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Lb5EozgOs2g"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6JGp7Meg42U"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saw our livestream YouTube last week, it </a:t>
            </a:r>
            <a:r>
              <a:rPr lang="en-US" u="sng" dirty="0"/>
              <a:t>still</a:t>
            </a:r>
            <a:r>
              <a:rPr lang="en-US" dirty="0"/>
              <a:t> wasn’t quite HD video and audio.</a:t>
            </a:r>
          </a:p>
          <a:p>
            <a:pPr algn="l"/>
            <a:endParaRPr lang="en-US" dirty="0"/>
          </a:p>
          <a:p>
            <a:pPr algn="l"/>
            <a:r>
              <a:rPr lang="en-US" dirty="0"/>
              <a:t>Still working on it!   Adjusted more settings.  Looking into different internet provider.</a:t>
            </a:r>
          </a:p>
        </p:txBody>
      </p:sp>
    </p:spTree>
    <p:extLst>
      <p:ext uri="{BB962C8B-B14F-4D97-AF65-F5344CB8AC3E}">
        <p14:creationId xmlns:p14="http://schemas.microsoft.com/office/powerpoint/2010/main" val="98541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943C198-1DF1-4E2A-8212-0190EE1DE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476" y="0"/>
            <a:ext cx="4007922" cy="5143500"/>
          </a:xfrm>
          <a:prstGeom prst="rect">
            <a:avLst/>
          </a:prstGeom>
        </p:spPr>
      </p:pic>
    </p:spTree>
    <p:extLst>
      <p:ext uri="{BB962C8B-B14F-4D97-AF65-F5344CB8AC3E}">
        <p14:creationId xmlns:p14="http://schemas.microsoft.com/office/powerpoint/2010/main" val="38557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Should Messianics keep and observe Rabbinic law?</a:t>
            </a:r>
          </a:p>
        </p:txBody>
      </p:sp>
    </p:spTree>
    <p:extLst>
      <p:ext uri="{BB962C8B-B14F-4D97-AF65-F5344CB8AC3E}">
        <p14:creationId xmlns:p14="http://schemas.microsoft.com/office/powerpoint/2010/main" val="226015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23:1-3</a:t>
            </a:r>
          </a:p>
        </p:txBody>
      </p:sp>
    </p:spTree>
    <p:extLst>
      <p:ext uri="{BB962C8B-B14F-4D97-AF65-F5344CB8AC3E}">
        <p14:creationId xmlns:p14="http://schemas.microsoft.com/office/powerpoint/2010/main" val="1390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אָז דִבֵּר יֵשׁוּעַ אֶל הֲמוֹן הָעָם וְאֶל תַּלְמִידָיו.</a:t>
            </a:r>
            <a:endParaRPr lang="en-US" sz="720" b="1" dirty="0">
              <a:latin typeface="David" panose="020E0502060401010101" pitchFamily="34" charset="-79"/>
              <a:cs typeface="David" panose="020E0502060401010101" pitchFamily="34" charset="-79"/>
            </a:endParaRPr>
          </a:p>
          <a:p>
            <a:pPr marL="0">
              <a:spcBef>
                <a:spcPts val="0"/>
              </a:spcBef>
              <a:spcAft>
                <a:spcPts val="576"/>
              </a:spcAft>
            </a:pPr>
            <a:r>
              <a:rPr lang="en-US" sz="4000" dirty="0"/>
              <a:t>Then Yeshua addressed the crowds and his </a:t>
            </a:r>
            <a:r>
              <a:rPr lang="en-US" sz="4000" dirty="0" err="1"/>
              <a:t>talmidim</a:t>
            </a:r>
            <a:r>
              <a:rPr lang="en-US" sz="4000" dirty="0"/>
              <a: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4497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 19.3 </a:t>
            </a:r>
            <a:r>
              <a:rPr lang="en-US" dirty="0"/>
              <a:t>Some </a:t>
            </a:r>
            <a:r>
              <a:rPr lang="en-US" i="1" dirty="0"/>
              <a:t>P’rushim</a:t>
            </a:r>
            <a:r>
              <a:rPr lang="en-US" dirty="0"/>
              <a:t> came and tried </a:t>
            </a:r>
            <a:r>
              <a:rPr lang="en-US" dirty="0">
                <a:solidFill>
                  <a:srgbClr val="FFFF99"/>
                </a:solidFill>
              </a:rPr>
              <a:t>to trap h</a:t>
            </a:r>
            <a:r>
              <a:rPr lang="en-US" dirty="0"/>
              <a:t>im by asking…</a:t>
            </a:r>
          </a:p>
          <a:p>
            <a:pPr algn="l"/>
            <a:r>
              <a:rPr lang="en-US" baseline="30000" dirty="0"/>
              <a:t>Mt. 21.15 </a:t>
            </a:r>
            <a:r>
              <a:rPr lang="en-US" b="1" baseline="30000" dirty="0"/>
              <a:t> </a:t>
            </a:r>
            <a:r>
              <a:rPr lang="en-US" dirty="0"/>
              <a:t>But when the head </a:t>
            </a:r>
            <a:r>
              <a:rPr lang="en-US" i="1" dirty="0" err="1"/>
              <a:t>cohanim</a:t>
            </a:r>
            <a:r>
              <a:rPr lang="en-US" dirty="0"/>
              <a:t> and </a:t>
            </a:r>
            <a:r>
              <a:rPr lang="en-US" i="1" dirty="0"/>
              <a:t>Torah</a:t>
            </a:r>
            <a:r>
              <a:rPr lang="en-US" dirty="0"/>
              <a:t>-teachers saw the wonderful things…</a:t>
            </a:r>
            <a:r>
              <a:rPr lang="en-US" dirty="0">
                <a:solidFill>
                  <a:srgbClr val="FFFF99"/>
                </a:solidFill>
              </a:rPr>
              <a:t>they were furious.</a:t>
            </a:r>
          </a:p>
          <a:p>
            <a:pPr algn="l"/>
            <a:endParaRPr lang="en-US" dirty="0"/>
          </a:p>
        </p:txBody>
      </p:sp>
    </p:spTree>
    <p:extLst>
      <p:ext uri="{BB962C8B-B14F-4D97-AF65-F5344CB8AC3E}">
        <p14:creationId xmlns:p14="http://schemas.microsoft.com/office/powerpoint/2010/main" val="35029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22.15</a:t>
            </a:r>
            <a:r>
              <a:rPr lang="en-US" dirty="0"/>
              <a:t> Then the </a:t>
            </a:r>
            <a:r>
              <a:rPr lang="en-US" i="1" dirty="0"/>
              <a:t>P’rushim</a:t>
            </a:r>
            <a:r>
              <a:rPr lang="en-US" dirty="0"/>
              <a:t> went away and put together </a:t>
            </a:r>
            <a:r>
              <a:rPr lang="en-US" dirty="0">
                <a:solidFill>
                  <a:srgbClr val="FFFF99"/>
                </a:solidFill>
              </a:rPr>
              <a:t>a plan to trap Yeshua </a:t>
            </a:r>
            <a:r>
              <a:rPr lang="en-US" dirty="0"/>
              <a:t>with his own words</a:t>
            </a:r>
          </a:p>
          <a:p>
            <a:pPr algn="l"/>
            <a:r>
              <a:rPr lang="en-US" baseline="30000" dirty="0" err="1"/>
              <a:t>Mtt</a:t>
            </a:r>
            <a:r>
              <a:rPr lang="en-US" baseline="30000" dirty="0"/>
              <a:t>. 22.35 </a:t>
            </a:r>
            <a:r>
              <a:rPr lang="en-US" dirty="0"/>
              <a:t>and one of them who was a </a:t>
            </a:r>
            <a:r>
              <a:rPr lang="en-US" i="1" dirty="0"/>
              <a:t>Torah</a:t>
            </a:r>
            <a:r>
              <a:rPr lang="en-US" dirty="0"/>
              <a:t> expert </a:t>
            </a:r>
            <a:r>
              <a:rPr lang="en-US" dirty="0">
                <a:solidFill>
                  <a:srgbClr val="FFFF99"/>
                </a:solidFill>
              </a:rPr>
              <a:t>asked a </a:t>
            </a:r>
            <a:r>
              <a:rPr lang="en-US" i="1" dirty="0" err="1">
                <a:solidFill>
                  <a:srgbClr val="FFFF99"/>
                </a:solidFill>
              </a:rPr>
              <a:t>sh’eilah</a:t>
            </a:r>
            <a:r>
              <a:rPr lang="en-US" dirty="0">
                <a:solidFill>
                  <a:srgbClr val="FFFF99"/>
                </a:solidFill>
              </a:rPr>
              <a:t> to trap him</a:t>
            </a:r>
          </a:p>
        </p:txBody>
      </p:sp>
    </p:spTree>
    <p:extLst>
      <p:ext uri="{BB962C8B-B14F-4D97-AF65-F5344CB8AC3E}">
        <p14:creationId xmlns:p14="http://schemas.microsoft.com/office/powerpoint/2010/main" val="244196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אָמַר לָהֶם: "הַסּוֹפְרִים וְהַפְּרוּשִׁים יוֹשְׁבִים עַל כִּסֵּא מֺשֶׁה</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“The Torah-teachers [scribes] and the P'rushim,” he said, “sit in the seat of Moshe.</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8385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Scribes and Pharisees P’rushim have gotten a very negative press by Christianity. Sometimes equated them with the whole of the Jewish people.    REALLY?</a:t>
            </a:r>
          </a:p>
          <a:p>
            <a:pPr algn="l"/>
            <a:r>
              <a:rPr lang="en-US" dirty="0"/>
              <a:t>1. </a:t>
            </a:r>
            <a:r>
              <a:rPr lang="en-US" dirty="0" err="1"/>
              <a:t>Shaul</a:t>
            </a:r>
            <a:r>
              <a:rPr lang="en-US" dirty="0"/>
              <a:t>/Paul claimed his Pharisaic heritage </a:t>
            </a:r>
            <a:r>
              <a:rPr lang="en-US" dirty="0">
                <a:solidFill>
                  <a:srgbClr val="FFFF99"/>
                </a:solidFill>
              </a:rPr>
              <a:t>in the present tense</a:t>
            </a:r>
            <a:r>
              <a:rPr lang="en-US" dirty="0"/>
              <a:t>, late in his life.</a:t>
            </a:r>
          </a:p>
        </p:txBody>
      </p:sp>
    </p:spTree>
    <p:extLst>
      <p:ext uri="{BB962C8B-B14F-4D97-AF65-F5344CB8AC3E}">
        <p14:creationId xmlns:p14="http://schemas.microsoft.com/office/powerpoint/2010/main" val="386923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1. </a:t>
            </a:r>
            <a:r>
              <a:rPr lang="en-US" baseline="30000" dirty="0"/>
              <a:t>Acts 23.6 </a:t>
            </a:r>
            <a:r>
              <a:rPr lang="en-US" dirty="0" err="1"/>
              <a:t>Sha’ul</a:t>
            </a:r>
            <a:r>
              <a:rPr lang="en-US" dirty="0"/>
              <a:t> shouted, “Brothers, </a:t>
            </a:r>
            <a:r>
              <a:rPr lang="en-US" dirty="0" err="1"/>
              <a:t>a</a:t>
            </a:r>
            <a:r>
              <a:rPr lang="en-US" dirty="0" err="1">
                <a:solidFill>
                  <a:srgbClr val="FFFF99"/>
                </a:solidFill>
              </a:rPr>
              <a:t>I</a:t>
            </a:r>
            <a:r>
              <a:rPr lang="en-US" dirty="0">
                <a:solidFill>
                  <a:srgbClr val="FFFF99"/>
                </a:solidFill>
              </a:rPr>
              <a:t> myself </a:t>
            </a:r>
            <a:r>
              <a:rPr lang="en-US" u="sng" dirty="0">
                <a:solidFill>
                  <a:srgbClr val="FFFF99"/>
                </a:solidFill>
              </a:rPr>
              <a:t>am</a:t>
            </a:r>
            <a:r>
              <a:rPr lang="en-US" dirty="0">
                <a:solidFill>
                  <a:srgbClr val="FFFF99"/>
                </a:solidFill>
              </a:rPr>
              <a:t> a </a:t>
            </a:r>
            <a:r>
              <a:rPr lang="en-US" i="1" dirty="0" err="1">
                <a:solidFill>
                  <a:srgbClr val="FFFF99"/>
                </a:solidFill>
              </a:rPr>
              <a:t>Parush</a:t>
            </a:r>
            <a:r>
              <a:rPr lang="en-US" dirty="0">
                <a:solidFill>
                  <a:srgbClr val="FFFF99"/>
                </a:solidFill>
              </a:rPr>
              <a:t> and the son of </a:t>
            </a:r>
            <a:r>
              <a:rPr lang="en-US" i="1" dirty="0" err="1">
                <a:solidFill>
                  <a:srgbClr val="FFFF99"/>
                </a:solidFill>
              </a:rPr>
              <a:t>P’rushim</a:t>
            </a:r>
            <a:r>
              <a:rPr lang="en-US" dirty="0" err="1">
                <a:solidFill>
                  <a:srgbClr val="FFFF99"/>
                </a:solidFill>
              </a:rPr>
              <a:t>;</a:t>
            </a:r>
            <a:r>
              <a:rPr lang="en-US" dirty="0" err="1"/>
              <a:t>nd</a:t>
            </a:r>
            <a:r>
              <a:rPr lang="en-US" dirty="0"/>
              <a:t> it is concerning the hope of the resurrection of the dead that I am being tried!”…some…who were on the side of </a:t>
            </a:r>
            <a:r>
              <a:rPr lang="en-US" dirty="0">
                <a:solidFill>
                  <a:srgbClr val="FFFF99"/>
                </a:solidFill>
              </a:rPr>
              <a:t>the </a:t>
            </a:r>
            <a:r>
              <a:rPr lang="en-US" i="1" dirty="0">
                <a:solidFill>
                  <a:srgbClr val="FFFF99"/>
                </a:solidFill>
              </a:rPr>
              <a:t>P’rushim</a:t>
            </a:r>
            <a:r>
              <a:rPr lang="en-US" dirty="0">
                <a:solidFill>
                  <a:srgbClr val="FFFF99"/>
                </a:solidFill>
              </a:rPr>
              <a:t> </a:t>
            </a:r>
            <a:r>
              <a:rPr lang="en-US" dirty="0"/>
              <a:t>standing up and </a:t>
            </a:r>
            <a:r>
              <a:rPr lang="en-US" dirty="0">
                <a:solidFill>
                  <a:srgbClr val="FFFF99"/>
                </a:solidFill>
              </a:rPr>
              <a:t>joining in </a:t>
            </a:r>
            <a:r>
              <a:rPr lang="en-US" dirty="0"/>
              <a:t>— “We don’t find anything wrong with this man.</a:t>
            </a:r>
          </a:p>
        </p:txBody>
      </p:sp>
    </p:spTree>
    <p:extLst>
      <p:ext uri="{BB962C8B-B14F-4D97-AF65-F5344CB8AC3E}">
        <p14:creationId xmlns:p14="http://schemas.microsoft.com/office/powerpoint/2010/main" val="88062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2. </a:t>
            </a:r>
            <a:r>
              <a:rPr lang="en-US" baseline="30000" dirty="0" err="1"/>
              <a:t>Mtt</a:t>
            </a:r>
            <a:r>
              <a:rPr lang="en-US" baseline="30000" dirty="0"/>
              <a:t> 23.34</a:t>
            </a:r>
            <a:r>
              <a:rPr lang="en-US" b="1" baseline="30000" dirty="0"/>
              <a:t> </a:t>
            </a:r>
            <a:r>
              <a:rPr lang="en-US" dirty="0"/>
              <a:t>Therefore I am sending you prophets and sages and </a:t>
            </a:r>
            <a:r>
              <a:rPr lang="en-US" i="1" dirty="0">
                <a:solidFill>
                  <a:srgbClr val="FFFF99"/>
                </a:solidFill>
              </a:rPr>
              <a:t>Torah</a:t>
            </a:r>
            <a:r>
              <a:rPr lang="en-US" dirty="0">
                <a:solidFill>
                  <a:srgbClr val="FFFF99"/>
                </a:solidFill>
              </a:rPr>
              <a:t>-teachers [scribes].</a:t>
            </a:r>
          </a:p>
          <a:p>
            <a:pPr algn="l"/>
            <a:r>
              <a:rPr lang="en-US" dirty="0"/>
              <a:t>3. Yeshua still mourned for their return…“For I tell you, you will never see Me again </a:t>
            </a:r>
            <a:r>
              <a:rPr lang="en-US" dirty="0">
                <a:solidFill>
                  <a:srgbClr val="FFFF99"/>
                </a:solidFill>
              </a:rPr>
              <a:t>until </a:t>
            </a:r>
            <a:r>
              <a:rPr lang="en-US" u="sng" dirty="0">
                <a:solidFill>
                  <a:srgbClr val="FFFF99"/>
                </a:solidFill>
              </a:rPr>
              <a:t>you</a:t>
            </a:r>
            <a:r>
              <a:rPr lang="en-US" dirty="0">
                <a:solidFill>
                  <a:srgbClr val="FFFF99"/>
                </a:solidFill>
              </a:rPr>
              <a:t> say</a:t>
            </a:r>
            <a:r>
              <a:rPr lang="en-US" dirty="0"/>
              <a:t>, ‘</a:t>
            </a:r>
            <a:r>
              <a:rPr lang="en-US" i="1" dirty="0" err="1"/>
              <a:t>Barukh</a:t>
            </a:r>
            <a:r>
              <a:rPr lang="en-US" i="1" dirty="0"/>
              <a:t> ha-</a:t>
            </a:r>
            <a:r>
              <a:rPr lang="en-US" i="1" dirty="0" err="1"/>
              <a:t>ba</a:t>
            </a:r>
            <a:r>
              <a:rPr lang="en-US" i="1" dirty="0"/>
              <a:t> </a:t>
            </a:r>
            <a:r>
              <a:rPr lang="en-US" i="1" dirty="0" err="1"/>
              <a:t>b’shem</a:t>
            </a:r>
            <a:r>
              <a:rPr lang="en-US" i="1" dirty="0"/>
              <a:t> </a:t>
            </a:r>
            <a:r>
              <a:rPr lang="en-US" i="1" cap="small" dirty="0" err="1"/>
              <a:t>Adoni</a:t>
            </a:r>
            <a:r>
              <a:rPr lang="en-US" dirty="0"/>
              <a:t>. Blessed is He who comes in the name of the </a:t>
            </a:r>
            <a:r>
              <a:rPr lang="en-US" cap="small" dirty="0"/>
              <a:t>Lord</a:t>
            </a:r>
            <a:r>
              <a:rPr lang="en-US" dirty="0"/>
              <a:t>!’”</a:t>
            </a:r>
          </a:p>
          <a:p>
            <a:pPr algn="l"/>
            <a:endParaRPr lang="en-US" dirty="0">
              <a:solidFill>
                <a:srgbClr val="FFFF99"/>
              </a:solidFill>
            </a:endParaRPr>
          </a:p>
        </p:txBody>
      </p:sp>
    </p:spTree>
    <p:extLst>
      <p:ext uri="{BB962C8B-B14F-4D97-AF65-F5344CB8AC3E}">
        <p14:creationId xmlns:p14="http://schemas.microsoft.com/office/powerpoint/2010/main" val="42714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3B31DA8-1CAC-4B0F-9CB8-B5D066CAA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56" t="621" r="21356" b="12966"/>
          <a:stretch/>
        </p:blipFill>
        <p:spPr>
          <a:xfrm>
            <a:off x="1112837" y="0"/>
            <a:ext cx="6019800" cy="5107709"/>
          </a:xfrm>
          <a:prstGeom prst="rect">
            <a:avLst/>
          </a:prstGeom>
        </p:spPr>
      </p:pic>
      <p:sp>
        <p:nvSpPr>
          <p:cNvPr id="2" name="Rectangle 1">
            <a:extLst>
              <a:ext uri="{FF2B5EF4-FFF2-40B4-BE49-F238E27FC236}">
                <a16:creationId xmlns:a16="http://schemas.microsoft.com/office/drawing/2014/main" id="{CBA0D444-995C-4EC1-A600-CDA1DF17FA08}"/>
              </a:ext>
            </a:extLst>
          </p:cNvPr>
          <p:cNvSpPr/>
          <p:nvPr/>
        </p:nvSpPr>
        <p:spPr bwMode="auto">
          <a:xfrm>
            <a:off x="5227637" y="3562350"/>
            <a:ext cx="1219200" cy="7620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38536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4. There were only about 5000 P’rushim/Pharisees in Israel out of a population of ~500,000+.   </a:t>
            </a:r>
          </a:p>
          <a:p>
            <a:pPr algn="l"/>
            <a:r>
              <a:rPr lang="en-US" dirty="0"/>
              <a:t>5. Arguable that Yeshua was closest to the P’rushim, more than any other group.</a:t>
            </a:r>
          </a:p>
          <a:p>
            <a:pPr algn="l"/>
            <a:r>
              <a:rPr lang="en-US" dirty="0"/>
              <a:t>6. Yeshua loves and respects leadership.  Works with them.  </a:t>
            </a:r>
          </a:p>
        </p:txBody>
      </p:sp>
    </p:spTree>
    <p:extLst>
      <p:ext uri="{BB962C8B-B14F-4D97-AF65-F5344CB8AC3E}">
        <p14:creationId xmlns:p14="http://schemas.microsoft.com/office/powerpoint/2010/main" val="23984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אָמַר לָהֶם: "הַסּוֹפְרִים וְהַפְּרוּשִׁים יוֹשְׁבִים עַל כִּסֵּא מֺשֶׁה</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“The Torah-teachers [scribes] and the P'rushim,” he said, “sit in the seat of Moshe.</a:t>
            </a:r>
          </a:p>
          <a:p>
            <a:pPr marL="0" indent="0">
              <a:buNone/>
            </a:pPr>
            <a:r>
              <a:rPr lang="en-US" dirty="0"/>
              <a:t>Seat of Moshe?</a:t>
            </a:r>
            <a:endParaRPr lang="en-US" sz="4000"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4026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18.13</a:t>
            </a:r>
            <a:r>
              <a:rPr lang="en-US" dirty="0"/>
              <a:t> </a:t>
            </a:r>
            <a:r>
              <a:rPr lang="en-US" b="1" baseline="30000" dirty="0"/>
              <a:t> </a:t>
            </a:r>
            <a:r>
              <a:rPr lang="en-US" dirty="0"/>
              <a:t>The next day, </a:t>
            </a:r>
            <a:r>
              <a:rPr lang="en-US" dirty="0">
                <a:solidFill>
                  <a:srgbClr val="FFFF99"/>
                </a:solidFill>
              </a:rPr>
              <a:t>Moses </a:t>
            </a:r>
            <a:r>
              <a:rPr lang="en-US" u="sng" dirty="0">
                <a:solidFill>
                  <a:srgbClr val="FFFF99"/>
                </a:solidFill>
              </a:rPr>
              <a:t>sat</a:t>
            </a:r>
            <a:r>
              <a:rPr lang="en-US" dirty="0">
                <a:solidFill>
                  <a:srgbClr val="FFFF99"/>
                </a:solidFill>
              </a:rPr>
              <a:t> to judge the people</a:t>
            </a:r>
            <a:r>
              <a:rPr lang="en-US" dirty="0"/>
              <a:t>, and they stood around Moses from morning till evening.</a:t>
            </a:r>
          </a:p>
        </p:txBody>
      </p:sp>
    </p:spTree>
    <p:extLst>
      <p:ext uri="{BB962C8B-B14F-4D97-AF65-F5344CB8AC3E}">
        <p14:creationId xmlns:p14="http://schemas.microsoft.com/office/powerpoint/2010/main" val="351757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sz="4200" dirty="0"/>
              <a:t>The seat of Moshe. The Midrash Rabbah says:</a:t>
            </a:r>
            <a:br>
              <a:rPr lang="en-US" sz="4200" dirty="0"/>
            </a:br>
            <a:r>
              <a:rPr lang="en-US" sz="4200" dirty="0"/>
              <a:t>"They made for him [Moses| a </a:t>
            </a:r>
            <a:r>
              <a:rPr lang="en-US" sz="4200" dirty="0" err="1"/>
              <a:t>katedra</a:t>
            </a:r>
            <a:r>
              <a:rPr lang="en-US" sz="4200" dirty="0"/>
              <a:t> like that of the advocates, in which one sits and yet seems to be standing." </a:t>
            </a:r>
            <a:r>
              <a:rPr lang="en-US" sz="4200" baseline="30000" dirty="0"/>
              <a:t>(Exodus Rabbah 43:4) </a:t>
            </a:r>
          </a:p>
          <a:p>
            <a:pPr algn="l"/>
            <a:r>
              <a:rPr lang="en-US" sz="4200" dirty="0" err="1"/>
              <a:t>Pesiktu</a:t>
            </a:r>
            <a:r>
              <a:rPr lang="en-US" sz="4200" dirty="0"/>
              <a:t> </a:t>
            </a:r>
            <a:r>
              <a:rPr lang="en-US" sz="4200" dirty="0" err="1"/>
              <a:t>diRav</a:t>
            </a:r>
            <a:r>
              <a:rPr lang="en-US" sz="4200" dirty="0"/>
              <a:t> </a:t>
            </a:r>
            <a:r>
              <a:rPr lang="en-US" sz="4200" dirty="0" err="1"/>
              <a:t>Kahana</a:t>
            </a:r>
            <a:r>
              <a:rPr lang="en-US" sz="4200" baseline="30000" dirty="0"/>
              <a:t> 1:7 </a:t>
            </a:r>
            <a:r>
              <a:rPr lang="en-US" sz="4200" dirty="0"/>
              <a:t>mentions the seat of Moses, and the editors of the English edition comment:</a:t>
            </a:r>
            <a:endParaRPr lang="en-US" dirty="0"/>
          </a:p>
        </p:txBody>
      </p:sp>
    </p:spTree>
    <p:extLst>
      <p:ext uri="{BB962C8B-B14F-4D97-AF65-F5344CB8AC3E}">
        <p14:creationId xmlns:p14="http://schemas.microsoft.com/office/powerpoint/2010/main" val="225372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particular place in the synagogue where the leaders used to sit was known metaphorically as the seat of Moses or as the throne of Torah, symbolizing the succession of teachers of Torah down through the ages.”</a:t>
            </a:r>
          </a:p>
        </p:txBody>
      </p:sp>
    </p:spTree>
    <p:extLst>
      <p:ext uri="{BB962C8B-B14F-4D97-AF65-F5344CB8AC3E}">
        <p14:creationId xmlns:p14="http://schemas.microsoft.com/office/powerpoint/2010/main" val="89222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result for moses seat">
            <a:extLst>
              <a:ext uri="{FF2B5EF4-FFF2-40B4-BE49-F238E27FC236}">
                <a16:creationId xmlns:a16="http://schemas.microsoft.com/office/drawing/2014/main" id="{FFFB3A43-D61F-4B26-A4DD-92467565D9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3"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B18A75-1553-4041-A55B-C4C8B56CF701}"/>
              </a:ext>
            </a:extLst>
          </p:cNvPr>
          <p:cNvSpPr txBox="1"/>
          <p:nvPr/>
        </p:nvSpPr>
        <p:spPr>
          <a:xfrm>
            <a:off x="808037" y="-23998"/>
            <a:ext cx="645029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Moses’ Seat from </a:t>
            </a:r>
            <a:r>
              <a:rPr lang="en-US" dirty="0" err="1">
                <a:effectLst>
                  <a:outerShdw blurRad="38100" dist="38100" dir="2700000" algn="tl">
                    <a:srgbClr val="000000">
                      <a:alpha val="43137"/>
                    </a:srgbClr>
                  </a:outerShdw>
                </a:effectLst>
              </a:rPr>
              <a:t>Korazin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532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122041E-2938-4A3E-97B5-0D702590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7" y="-19049"/>
            <a:ext cx="68834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3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www.bible.ca/synagogues/Moses-seat-chair-Delos-limestone-ancient-synagogues-architecture-worship-features-Pharisees-archeological-1st-century-oldest-pre70AD-Christian-Mt23-2-church-50bc-James-2-3.jpg">
            <a:extLst>
              <a:ext uri="{FF2B5EF4-FFF2-40B4-BE49-F238E27FC236}">
                <a16:creationId xmlns:a16="http://schemas.microsoft.com/office/drawing/2014/main" id="{1A4A37A5-8666-468A-AC70-05FCE75A5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0"/>
            <a:ext cx="5807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4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לָכֵן כָּל אֲשֶׁר יֺאמְרוּ לָכֶם עֲשׂוּ וְשִׁמְרוּ, </a:t>
            </a:r>
            <a:endParaRPr lang="en-US" sz="4033" b="1" dirty="0">
              <a:latin typeface="David" panose="020E0502060401010101" pitchFamily="34" charset="-79"/>
              <a:cs typeface="David" panose="020E0502060401010101" pitchFamily="34" charset="-79"/>
            </a:endParaRPr>
          </a:p>
          <a:p>
            <a:pPr marL="0" indent="0"/>
            <a:r>
              <a:rPr lang="en-US" sz="4000" dirty="0"/>
              <a:t>So </a:t>
            </a:r>
            <a:r>
              <a:rPr lang="en-US" sz="4000" dirty="0">
                <a:solidFill>
                  <a:srgbClr val="FFFF99"/>
                </a:solidFill>
              </a:rPr>
              <a:t>whatever</a:t>
            </a:r>
            <a:r>
              <a:rPr lang="en-US" sz="4000" dirty="0"/>
              <a:t> they tell you, take care to </a:t>
            </a:r>
            <a:r>
              <a:rPr lang="en-US" sz="4000" dirty="0">
                <a:solidFill>
                  <a:srgbClr val="FFFF99"/>
                </a:solidFill>
              </a:rPr>
              <a:t>do it</a:t>
            </a:r>
            <a:r>
              <a:rPr lang="en-US" sz="4000" dirty="0"/>
              <a:t>.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62135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David H. Stern, born in Los Angeles in 1935, is the great-grandson of two of the city's first twenty Jews. Stern's background includes surfing, plus a Master of Divinity degree from Fuller Theological Seminary, graduate work at the University of Judaism</a:t>
            </a:r>
          </a:p>
        </p:txBody>
      </p:sp>
    </p:spTree>
    <p:extLst>
      <p:ext uri="{BB962C8B-B14F-4D97-AF65-F5344CB8AC3E}">
        <p14:creationId xmlns:p14="http://schemas.microsoft.com/office/powerpoint/2010/main" val="241307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 the top one!</a:t>
            </a:r>
          </a:p>
        </p:txBody>
      </p:sp>
    </p:spTree>
    <p:extLst>
      <p:ext uri="{BB962C8B-B14F-4D97-AF65-F5344CB8AC3E}">
        <p14:creationId xmlns:p14="http://schemas.microsoft.com/office/powerpoint/2010/main" val="294686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and at UCLA he was a professor.  In 1979 the Stern family made </a:t>
            </a:r>
            <a:r>
              <a:rPr lang="en-US" dirty="0" err="1"/>
              <a:t>aliyah</a:t>
            </a:r>
            <a:r>
              <a:rPr lang="en-US" dirty="0"/>
              <a:t> (immigrated to Israel).</a:t>
            </a:r>
          </a:p>
          <a:p>
            <a:pPr algn="l"/>
            <a:r>
              <a:rPr lang="en-US" dirty="0"/>
              <a:t>David set out to write a Messianic Jewish commentary but quickly found that first, a new translation was needed of the New Testament</a:t>
            </a:r>
          </a:p>
        </p:txBody>
      </p:sp>
    </p:spTree>
    <p:extLst>
      <p:ext uri="{BB962C8B-B14F-4D97-AF65-F5344CB8AC3E}">
        <p14:creationId xmlns:p14="http://schemas.microsoft.com/office/powerpoint/2010/main" val="145763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the ancient Greek original text, to correct mistranslations resulting from anti-Jewish theological bias. Thus was born the Complete Jewish Bible.</a:t>
            </a:r>
          </a:p>
        </p:txBody>
      </p:sp>
    </p:spTree>
    <p:extLst>
      <p:ext uri="{BB962C8B-B14F-4D97-AF65-F5344CB8AC3E}">
        <p14:creationId xmlns:p14="http://schemas.microsoft.com/office/powerpoint/2010/main" val="408632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David &amp;</a:t>
            </a:r>
          </a:p>
          <a:p>
            <a:pPr algn="l"/>
            <a:r>
              <a:rPr lang="en-US" dirty="0"/>
              <a:t>Martha</a:t>
            </a:r>
          </a:p>
          <a:p>
            <a:pPr algn="l"/>
            <a:r>
              <a:rPr lang="en-US" dirty="0"/>
              <a:t>Stern</a:t>
            </a:r>
          </a:p>
        </p:txBody>
      </p:sp>
      <p:pic>
        <p:nvPicPr>
          <p:cNvPr id="8194" name="Picture 2" descr="Image result for david stern new testament commentary online">
            <a:extLst>
              <a:ext uri="{FF2B5EF4-FFF2-40B4-BE49-F238E27FC236}">
                <a16:creationId xmlns:a16="http://schemas.microsoft.com/office/drawing/2014/main" id="{F5F0ED0D-BC85-4FDA-BF95-518962D85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7" y="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45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Stern’s Commentary </a:t>
            </a:r>
            <a:r>
              <a:rPr lang="en-US" dirty="0"/>
              <a:t>There are some who understand this verse to mean that, according to Yeshua, </a:t>
            </a:r>
            <a:r>
              <a:rPr lang="en-US" dirty="0">
                <a:solidFill>
                  <a:srgbClr val="FFFF99"/>
                </a:solidFill>
              </a:rPr>
              <a:t>the Oral Torah, as expounded in Orthodox Judaism, is binding on Messianic Jews today</a:t>
            </a:r>
            <a:r>
              <a:rPr lang="en-US" dirty="0"/>
              <a:t>.</a:t>
            </a:r>
          </a:p>
        </p:txBody>
      </p:sp>
    </p:spTree>
    <p:extLst>
      <p:ext uri="{BB962C8B-B14F-4D97-AF65-F5344CB8AC3E}">
        <p14:creationId xmlns:p14="http://schemas.microsoft.com/office/powerpoint/2010/main" val="236501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לָכֵן כָּל אֲשֶׁר יֺאמְרוּ לָכֶם עֲשׂוּ וְשִׁמְרוּ, </a:t>
            </a:r>
            <a:endParaRPr lang="en-US" sz="4033" b="1" dirty="0">
              <a:latin typeface="David" panose="020E0502060401010101" pitchFamily="34" charset="-79"/>
              <a:cs typeface="David" panose="020E0502060401010101" pitchFamily="34" charset="-79"/>
            </a:endParaRPr>
          </a:p>
          <a:p>
            <a:pPr marL="0" indent="0">
              <a:buNone/>
              <a:tabLst>
                <a:tab pos="1657350" algn="l"/>
              </a:tabLst>
            </a:pPr>
            <a:r>
              <a:rPr lang="en-US" sz="4000" dirty="0"/>
              <a:t>So </a:t>
            </a:r>
            <a:r>
              <a:rPr lang="en-US" sz="4000" dirty="0">
                <a:solidFill>
                  <a:srgbClr val="FFFF99"/>
                </a:solidFill>
              </a:rPr>
              <a:t>whatever</a:t>
            </a:r>
            <a:r>
              <a:rPr lang="en-US" sz="4000" dirty="0"/>
              <a:t> they tell you, take care to </a:t>
            </a:r>
            <a:r>
              <a:rPr lang="en-US" sz="4000" dirty="0">
                <a:solidFill>
                  <a:srgbClr val="FFFF99"/>
                </a:solidFill>
              </a:rPr>
              <a:t>do it</a:t>
            </a:r>
            <a:r>
              <a:rPr lang="en-US" sz="4000" dirty="0"/>
              <a:t>. </a:t>
            </a:r>
          </a:p>
          <a:p>
            <a:pPr marL="0" indent="0">
              <a:buNone/>
              <a:tabLst>
                <a:tab pos="1657350" algn="l"/>
              </a:tabLst>
            </a:pPr>
            <a:endParaRPr lang="en-US" dirty="0"/>
          </a:p>
          <a:p>
            <a:pPr marL="0" indent="0">
              <a:buNone/>
              <a:tabLst>
                <a:tab pos="1657350" algn="l"/>
              </a:tabLst>
            </a:pPr>
            <a:r>
              <a:rPr lang="en-US" sz="4000" dirty="0"/>
              <a:t>So, what do the P’rushim</a:t>
            </a:r>
            <a:r>
              <a:rPr lang="en-US" dirty="0"/>
              <a:t> and their successors tell us to do?</a:t>
            </a:r>
            <a:endParaRPr lang="en-US" sz="4000"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23:3</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2187317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a:t>
            </a:r>
            <a:r>
              <a:rPr lang="en-US" dirty="0" err="1"/>
              <a:t>khumra</a:t>
            </a:r>
            <a:r>
              <a:rPr lang="en-US" dirty="0"/>
              <a:t> </a:t>
            </a:r>
            <a:r>
              <a:rPr lang="he-IL" b="1" dirty="0">
                <a:latin typeface="David" panose="020E0502060401010101" pitchFamily="34" charset="-79"/>
                <a:cs typeface="David" panose="020E0502060401010101" pitchFamily="34" charset="-79"/>
              </a:rPr>
              <a:t>חומרה</a:t>
            </a:r>
            <a:r>
              <a:rPr lang="he-IL" dirty="0"/>
              <a:t>; </a:t>
            </a:r>
            <a:r>
              <a:rPr lang="en-US" dirty="0"/>
              <a:t> pl. </a:t>
            </a:r>
            <a:r>
              <a:rPr lang="he-IL" b="1" dirty="0">
                <a:latin typeface="David" panose="020E0502060401010101" pitchFamily="34" charset="-79"/>
                <a:cs typeface="David" panose="020E0502060401010101" pitchFamily="34" charset="-79"/>
              </a:rPr>
              <a:t>חומרות</a:t>
            </a:r>
            <a:r>
              <a:rPr lang="he-IL" dirty="0"/>
              <a:t>,</a:t>
            </a:r>
            <a:r>
              <a:rPr lang="en-US" dirty="0"/>
              <a:t> </a:t>
            </a:r>
            <a:r>
              <a:rPr lang="en-US" dirty="0" err="1"/>
              <a:t>khumrot</a:t>
            </a:r>
            <a:r>
              <a:rPr lang="en-US" dirty="0"/>
              <a:t>; is a prohibition or obligation in Jewish practice that exceeds the bare requirements of Halakha (Jewish laws). The rationale for a </a:t>
            </a:r>
            <a:r>
              <a:rPr lang="en-US" dirty="0" err="1"/>
              <a:t>khumra</a:t>
            </a:r>
            <a:r>
              <a:rPr lang="en-US" dirty="0"/>
              <a:t> comes from Dt 22:8, which states that when one builds a house, </a:t>
            </a:r>
          </a:p>
        </p:txBody>
      </p:sp>
    </p:spTree>
    <p:extLst>
      <p:ext uri="{BB962C8B-B14F-4D97-AF65-F5344CB8AC3E}">
        <p14:creationId xmlns:p14="http://schemas.microsoft.com/office/powerpoint/2010/main" val="96426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must build a fence around the roof in order to avoid guilt should someone fall off the roof. This has been interpreted by many as a requirement to "build a fence around the Torah" in order to protect the mitzvot.</a:t>
            </a:r>
          </a:p>
        </p:txBody>
      </p:sp>
    </p:spTree>
    <p:extLst>
      <p:ext uri="{BB962C8B-B14F-4D97-AF65-F5344CB8AC3E}">
        <p14:creationId xmlns:p14="http://schemas.microsoft.com/office/powerpoint/2010/main" val="407717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Exodus 34:26  </a:t>
            </a:r>
            <a:r>
              <a:rPr lang="en-US" dirty="0"/>
              <a:t>“You are not to boil a young goat in its mother’s milk.”</a:t>
            </a:r>
          </a:p>
          <a:p>
            <a:pPr algn="l"/>
            <a:endParaRPr lang="en-US" dirty="0"/>
          </a:p>
          <a:p>
            <a:pPr algn="l"/>
            <a:r>
              <a:rPr lang="en-US" dirty="0"/>
              <a:t>That commandment got expanded to not having milk and meat at the same meal.  </a:t>
            </a:r>
          </a:p>
        </p:txBody>
      </p:sp>
    </p:spTree>
    <p:extLst>
      <p:ext uri="{BB962C8B-B14F-4D97-AF65-F5344CB8AC3E}">
        <p14:creationId xmlns:p14="http://schemas.microsoft.com/office/powerpoint/2010/main" val="4291687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Rabbenu</a:t>
            </a:r>
            <a:r>
              <a:rPr lang="en-US" dirty="0"/>
              <a:t> Tam, in 12</a:t>
            </a:r>
            <a:r>
              <a:rPr lang="en-US" baseline="30000" dirty="0"/>
              <a:t>th</a:t>
            </a:r>
            <a:r>
              <a:rPr lang="en-US" dirty="0"/>
              <a:t>-century France, ruled that it was sufficient merely to conclude the meat meal by reciting a blessing and removing the tablecloth, and then milk could be consumed immediately. </a:t>
            </a:r>
          </a:p>
        </p:txBody>
      </p:sp>
    </p:spTree>
    <p:extLst>
      <p:ext uri="{BB962C8B-B14F-4D97-AF65-F5344CB8AC3E}">
        <p14:creationId xmlns:p14="http://schemas.microsoft.com/office/powerpoint/2010/main" val="320184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Now it is universal halakhic practice today is to wait at least one hour (and even as much as six hours) after eating meat, before consuming milk. </a:t>
            </a:r>
          </a:p>
        </p:txBody>
      </p:sp>
    </p:spTree>
    <p:extLst>
      <p:ext uri="{BB962C8B-B14F-4D97-AF65-F5344CB8AC3E}">
        <p14:creationId xmlns:p14="http://schemas.microsoft.com/office/powerpoint/2010/main" val="156499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BE4E3D2A-47BB-4841-974D-4A25F3C8E7AA}"/>
              </a:ext>
            </a:extLst>
          </p:cNvPr>
          <p:cNvPicPr>
            <a:picLocks noRot="1" noChangeAspect="1"/>
          </p:cNvPicPr>
          <p:nvPr>
            <a:videoFile r:link="rId1"/>
          </p:nvPr>
        </p:nvPicPr>
        <p:blipFill>
          <a:blip r:embed="rId4"/>
          <a:stretch>
            <a:fillRect/>
          </a:stretch>
        </p:blipFill>
        <p:spPr>
          <a:xfrm>
            <a:off x="808037" y="0"/>
            <a:ext cx="6883400" cy="5162550"/>
          </a:xfrm>
          <a:prstGeom prst="rect">
            <a:avLst/>
          </a:prstGeom>
        </p:spPr>
      </p:pic>
    </p:spTree>
    <p:extLst>
      <p:ext uri="{BB962C8B-B14F-4D97-AF65-F5344CB8AC3E}">
        <p14:creationId xmlns:p14="http://schemas.microsoft.com/office/powerpoint/2010/main" val="355903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Thus, today's universal halakhic practice of waiting between meat and milk would be considered a </a:t>
            </a:r>
            <a:r>
              <a:rPr lang="en-US" dirty="0" err="1">
                <a:solidFill>
                  <a:srgbClr val="FFFF99"/>
                </a:solidFill>
              </a:rPr>
              <a:t>khumra</a:t>
            </a:r>
            <a:r>
              <a:rPr lang="en-US" dirty="0"/>
              <a:t> in comparison to </a:t>
            </a:r>
            <a:r>
              <a:rPr lang="en-US" dirty="0" err="1"/>
              <a:t>Rabbenu</a:t>
            </a:r>
            <a:r>
              <a:rPr lang="en-US" dirty="0"/>
              <a:t> Tam's ruling.</a:t>
            </a:r>
          </a:p>
        </p:txBody>
      </p:sp>
    </p:spTree>
    <p:extLst>
      <p:ext uri="{BB962C8B-B14F-4D97-AF65-F5344CB8AC3E}">
        <p14:creationId xmlns:p14="http://schemas.microsoft.com/office/powerpoint/2010/main" val="195700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לָכֵן כָּל אֲשֶׁר יֺאמְרוּ לָכֶם עֲשׂוּ וְשִׁמְרוּ, </a:t>
            </a:r>
            <a:endParaRPr lang="en-US" sz="4033" b="1" dirty="0">
              <a:latin typeface="David" panose="020E0502060401010101" pitchFamily="34" charset="-79"/>
              <a:cs typeface="David" panose="020E0502060401010101" pitchFamily="34" charset="-79"/>
            </a:endParaRPr>
          </a:p>
          <a:p>
            <a:pPr marL="0" indent="0">
              <a:buNone/>
              <a:tabLst>
                <a:tab pos="1657350" algn="l"/>
              </a:tabLst>
            </a:pPr>
            <a:r>
              <a:rPr lang="en-US" sz="4000" dirty="0"/>
              <a:t>So </a:t>
            </a:r>
            <a:r>
              <a:rPr lang="en-US" sz="4000" dirty="0">
                <a:solidFill>
                  <a:srgbClr val="FFFF99"/>
                </a:solidFill>
              </a:rPr>
              <a:t>whatever</a:t>
            </a:r>
            <a:r>
              <a:rPr lang="en-US" sz="4000" dirty="0"/>
              <a:t> they tell you, take care to </a:t>
            </a:r>
            <a:r>
              <a:rPr lang="en-US" sz="4000" dirty="0">
                <a:solidFill>
                  <a:srgbClr val="FFFF99"/>
                </a:solidFill>
              </a:rPr>
              <a:t>do it</a:t>
            </a:r>
            <a:r>
              <a:rPr lang="en-US" sz="4000" dirty="0"/>
              <a:t>. </a:t>
            </a:r>
          </a:p>
          <a:p>
            <a:pPr marL="0" indent="0">
              <a:buNone/>
              <a:tabLst>
                <a:tab pos="1657350" algn="l"/>
              </a:tabLst>
            </a:pPr>
            <a:r>
              <a:rPr lang="en-US" dirty="0"/>
              <a:t>Nu?  </a:t>
            </a:r>
          </a:p>
          <a:p>
            <a:pPr marL="0" indent="0">
              <a:buNone/>
              <a:tabLst>
                <a:tab pos="1657350" algn="l"/>
              </a:tabLst>
            </a:pPr>
            <a:endParaRPr lang="en-US" sz="4000"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23:3</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1894068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אָמַר לָהֶם: "הַסּוֹפְרִים וְהַפְּרוּשִׁים יוֹשְׁבִים עַל כִּסֵּא מֺשֶׁה</a:t>
            </a:r>
            <a:r>
              <a:rPr lang="en-US" sz="4321"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“The Torah-teachers [scribes] and the P'rushim,” he said, “sit </a:t>
            </a:r>
            <a:r>
              <a:rPr lang="en-US" dirty="0">
                <a:solidFill>
                  <a:srgbClr val="FFFF99"/>
                </a:solidFill>
              </a:rPr>
              <a:t>in the seat of Moshe</a:t>
            </a:r>
            <a:r>
              <a:rPr lang="en-US" sz="4000" dirty="0"/>
              <a: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425487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1. The P’rushim are sitting in the seat of Moshe.  So, it can be inferred that </a:t>
            </a:r>
            <a:r>
              <a:rPr lang="en-US" dirty="0">
                <a:solidFill>
                  <a:srgbClr val="FFFF99"/>
                </a:solidFill>
              </a:rPr>
              <a:t>only what they derive legitimately from Moshe is binding. </a:t>
            </a:r>
          </a:p>
        </p:txBody>
      </p:sp>
    </p:spTree>
    <p:extLst>
      <p:ext uri="{BB962C8B-B14F-4D97-AF65-F5344CB8AC3E}">
        <p14:creationId xmlns:p14="http://schemas.microsoft.com/office/powerpoint/2010/main" val="1156118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742950" indent="-742950" algn="l">
              <a:buAutoNum type="arabicPeriod" startAt="2"/>
            </a:pPr>
            <a:r>
              <a:rPr lang="en-US" dirty="0"/>
              <a:t>Another version of the text.</a:t>
            </a:r>
          </a:p>
          <a:p>
            <a:pPr algn="l"/>
            <a:endParaRPr lang="en-US" dirty="0"/>
          </a:p>
          <a:p>
            <a:pPr algn="l"/>
            <a:r>
              <a:rPr lang="en-US" dirty="0"/>
              <a:t>Bear with a bit of a rabbi-t rail.</a:t>
            </a:r>
          </a:p>
        </p:txBody>
      </p:sp>
    </p:spTree>
    <p:extLst>
      <p:ext uri="{BB962C8B-B14F-4D97-AF65-F5344CB8AC3E}">
        <p14:creationId xmlns:p14="http://schemas.microsoft.com/office/powerpoint/2010/main" val="1820156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Papias </a:t>
            </a:r>
            <a:r>
              <a:rPr lang="en-US" dirty="0">
                <a:latin typeface="Charlesworth" panose="04060705040702020204" pitchFamily="82" charset="0"/>
              </a:rPr>
              <a:t>Παπίας</a:t>
            </a:r>
            <a:r>
              <a:rPr lang="en-US" dirty="0"/>
              <a:t> was an Apostolic Father, Bishop of Hierapolis (modern </a:t>
            </a:r>
            <a:r>
              <a:rPr lang="en-US" dirty="0" err="1"/>
              <a:t>Pamukkale</a:t>
            </a:r>
            <a:r>
              <a:rPr lang="en-US" dirty="0"/>
              <a:t>, Turkey), and author who lived c. 60–130 AD.  </a:t>
            </a:r>
            <a:endParaRPr lang="en-US" i="1" dirty="0"/>
          </a:p>
        </p:txBody>
      </p:sp>
    </p:spTree>
    <p:extLst>
      <p:ext uri="{BB962C8B-B14F-4D97-AF65-F5344CB8AC3E}">
        <p14:creationId xmlns:p14="http://schemas.microsoft.com/office/powerpoint/2010/main" val="39832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E4C96-A1AF-4CF6-8CEE-9E8A23BF77D8}"/>
              </a:ext>
            </a:extLst>
          </p:cNvPr>
          <p:cNvPicPr>
            <a:picLocks noChangeAspect="1"/>
          </p:cNvPicPr>
          <p:nvPr/>
        </p:nvPicPr>
        <p:blipFill>
          <a:blip r:embed="rId3"/>
          <a:stretch>
            <a:fillRect/>
          </a:stretch>
        </p:blipFill>
        <p:spPr>
          <a:xfrm>
            <a:off x="246874" y="12618"/>
            <a:ext cx="834099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88DA73F7-CB81-4486-A2E0-A104A66D4505}"/>
              </a:ext>
            </a:extLst>
          </p:cNvPr>
          <p:cNvSpPr txBox="1"/>
          <p:nvPr/>
        </p:nvSpPr>
        <p:spPr>
          <a:xfrm>
            <a:off x="245410" y="3580658"/>
            <a:ext cx="5583965" cy="707886"/>
          </a:xfrm>
          <a:prstGeom prst="rect">
            <a:avLst/>
          </a:prstGeom>
          <a:noFill/>
          <a:ln w="41275">
            <a:solidFill>
              <a:srgbClr val="FFC000"/>
            </a:solidFill>
          </a:ln>
        </p:spPr>
        <p:txBody>
          <a:bodyPr wrap="none" rtlCol="0">
            <a:spAutoFit/>
          </a:bodyPr>
          <a:lstStyle/>
          <a:p>
            <a:pPr algn="l"/>
            <a:r>
              <a:rPr lang="en-US" dirty="0">
                <a:solidFill>
                  <a:schemeClr val="tx1"/>
                </a:solidFill>
              </a:rPr>
              <a:t>Hierapolis-</a:t>
            </a:r>
            <a:r>
              <a:rPr lang="en-US" dirty="0" err="1">
                <a:solidFill>
                  <a:schemeClr val="tx1"/>
                </a:solidFill>
              </a:rPr>
              <a:t>Pamukkale</a:t>
            </a:r>
            <a:endParaRPr lang="en-US" dirty="0">
              <a:solidFill>
                <a:schemeClr val="tx1"/>
              </a:solidFill>
            </a:endParaRPr>
          </a:p>
        </p:txBody>
      </p:sp>
      <p:cxnSp>
        <p:nvCxnSpPr>
          <p:cNvPr id="6" name="Straight Arrow Connector 5">
            <a:extLst>
              <a:ext uri="{FF2B5EF4-FFF2-40B4-BE49-F238E27FC236}">
                <a16:creationId xmlns:a16="http://schemas.microsoft.com/office/drawing/2014/main" id="{140E7849-023C-4264-986D-BDE6973B1AF8}"/>
              </a:ext>
            </a:extLst>
          </p:cNvPr>
          <p:cNvCxnSpPr/>
          <p:nvPr/>
        </p:nvCxnSpPr>
        <p:spPr bwMode="auto">
          <a:xfrm flipV="1">
            <a:off x="2103437" y="3257550"/>
            <a:ext cx="762000" cy="304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433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was Papias who wrote the </a:t>
            </a:r>
            <a:r>
              <a:rPr lang="en-US" i="1" dirty="0"/>
              <a:t>Exposition of the Sayings of the Lord</a:t>
            </a:r>
            <a:r>
              <a:rPr lang="en-US" dirty="0"/>
              <a:t>, which is lost apart from brief excerpts of Irenaeus of Lyons (c. 180) and Eusebius of Caesarea (c. 320).</a:t>
            </a:r>
          </a:p>
        </p:txBody>
      </p:sp>
    </p:spTree>
    <p:extLst>
      <p:ext uri="{BB962C8B-B14F-4D97-AF65-F5344CB8AC3E}">
        <p14:creationId xmlns:p14="http://schemas.microsoft.com/office/powerpoint/2010/main" val="3088958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excerpt [by Papias] regarding Matthew says only:</a:t>
            </a:r>
          </a:p>
          <a:p>
            <a:pPr algn="l"/>
            <a:r>
              <a:rPr lang="en-US" dirty="0"/>
              <a:t>Therefore </a:t>
            </a:r>
            <a:r>
              <a:rPr lang="en-US" dirty="0">
                <a:solidFill>
                  <a:srgbClr val="FFFF99"/>
                </a:solidFill>
              </a:rPr>
              <a:t>Matthew put the logia [the words, story] in an ordered arrangement in the Hebrew language</a:t>
            </a:r>
            <a:r>
              <a:rPr lang="en-US" dirty="0"/>
              <a:t>, but each person interpreted them as best he could.</a:t>
            </a:r>
          </a:p>
        </p:txBody>
      </p:sp>
    </p:spTree>
    <p:extLst>
      <p:ext uri="{BB962C8B-B14F-4D97-AF65-F5344CB8AC3E}">
        <p14:creationId xmlns:p14="http://schemas.microsoft.com/office/powerpoint/2010/main" val="399765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Shem Tov Matthew consists of a complete text of Gospel of Matthew in the Hebrew language found interspersed among anti-Catholic commentary in the 12</a:t>
            </a:r>
            <a:r>
              <a:rPr lang="en-US" baseline="30000" dirty="0"/>
              <a:t>th</a:t>
            </a:r>
            <a:r>
              <a:rPr lang="en-US" dirty="0"/>
              <a:t>  volume of a polemical treatise </a:t>
            </a:r>
            <a:r>
              <a:rPr lang="en-US" i="1" dirty="0"/>
              <a:t>The Touchstone </a:t>
            </a:r>
            <a:r>
              <a:rPr lang="en-US" dirty="0"/>
              <a:t>(c.1380-85) by Shem Tov ben Isaac ben </a:t>
            </a:r>
            <a:r>
              <a:rPr lang="en-US" dirty="0" err="1"/>
              <a:t>Shaprut</a:t>
            </a:r>
            <a:r>
              <a:rPr lang="en-US" dirty="0"/>
              <a:t> (Ibn </a:t>
            </a:r>
            <a:r>
              <a:rPr lang="en-US" dirty="0" err="1"/>
              <a:t>Shaprut</a:t>
            </a:r>
            <a:r>
              <a:rPr lang="en-US" dirty="0"/>
              <a:t>), </a:t>
            </a:r>
          </a:p>
        </p:txBody>
      </p:sp>
    </p:spTree>
    <p:extLst>
      <p:ext uri="{BB962C8B-B14F-4D97-AF65-F5344CB8AC3E}">
        <p14:creationId xmlns:p14="http://schemas.microsoft.com/office/powerpoint/2010/main" val="132295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Be a part of history and prophecy!  70 years after the founding of the State is the year of Release!   </a:t>
            </a:r>
          </a:p>
          <a:p>
            <a:pPr algn="l"/>
            <a:r>
              <a:rPr lang="en-US" dirty="0"/>
              <a:t>Except </a:t>
            </a:r>
            <a:r>
              <a:rPr lang="en-US" dirty="0">
                <a:solidFill>
                  <a:srgbClr val="FFFF99"/>
                </a:solidFill>
              </a:rPr>
              <a:t>don’t register there</a:t>
            </a:r>
            <a:r>
              <a:rPr lang="en-US" dirty="0"/>
              <a:t>, just go to OrHaOlam.com</a:t>
            </a:r>
          </a:p>
          <a:p>
            <a:pPr algn="l"/>
            <a:r>
              <a:rPr lang="en-US" dirty="0">
                <a:solidFill>
                  <a:srgbClr val="FFFF99"/>
                </a:solidFill>
              </a:rPr>
              <a:t>Deadline Feb. 12 before price increase!  </a:t>
            </a:r>
            <a:r>
              <a:rPr lang="en-US" u="sng" dirty="0">
                <a:solidFill>
                  <a:srgbClr val="FFFF99"/>
                </a:solidFill>
              </a:rPr>
              <a:t>If no enrollment by then tour dropped!</a:t>
            </a:r>
          </a:p>
        </p:txBody>
      </p:sp>
    </p:spTree>
    <p:extLst>
      <p:ext uri="{BB962C8B-B14F-4D97-AF65-F5344CB8AC3E}">
        <p14:creationId xmlns:p14="http://schemas.microsoft.com/office/powerpoint/2010/main" val="830937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 Jewish physician living in Aragon, after whom the version is named. Shem Tov debated Cardinal Pedro de Luna (later Antipope Benedict XIII) on original sin and redemption in Pamplona, December 26, 1375, in the presence of bishops and learned theologians. </a:t>
            </a:r>
          </a:p>
        </p:txBody>
      </p:sp>
    </p:spTree>
    <p:extLst>
      <p:ext uri="{BB962C8B-B14F-4D97-AF65-F5344CB8AC3E}">
        <p14:creationId xmlns:p14="http://schemas.microsoft.com/office/powerpoint/2010/main" val="505519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Nine manuscripts of The Touchstone survive.</a:t>
            </a:r>
          </a:p>
          <a:p>
            <a:pPr algn="l"/>
            <a:r>
              <a:rPr lang="en-US" dirty="0"/>
              <a:t>The Hebrew version of </a:t>
            </a:r>
            <a:r>
              <a:rPr lang="en-US" dirty="0" err="1"/>
              <a:t>Mtt</a:t>
            </a:r>
            <a:r>
              <a:rPr lang="en-US" dirty="0"/>
              <a:t>. 23…</a:t>
            </a:r>
          </a:p>
        </p:txBody>
      </p:sp>
    </p:spTree>
    <p:extLst>
      <p:ext uri="{BB962C8B-B14F-4D97-AF65-F5344CB8AC3E}">
        <p14:creationId xmlns:p14="http://schemas.microsoft.com/office/powerpoint/2010/main" val="65876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Pharisees and sages sit on Moshe’s seat. Therefore, all that </a:t>
            </a:r>
            <a:r>
              <a:rPr lang="en-US" b="1" dirty="0">
                <a:solidFill>
                  <a:srgbClr val="FFFF99"/>
                </a:solidFill>
              </a:rPr>
              <a:t>he</a:t>
            </a:r>
            <a:r>
              <a:rPr lang="en-US" dirty="0"/>
              <a:t> [i.e., Moshe] says to you, diligently do, </a:t>
            </a:r>
            <a:r>
              <a:rPr lang="en-US" baseline="30000" dirty="0"/>
              <a:t>Hebrew Matt. 23:2-3 </a:t>
            </a:r>
          </a:p>
        </p:txBody>
      </p:sp>
    </p:spTree>
    <p:extLst>
      <p:ext uri="{BB962C8B-B14F-4D97-AF65-F5344CB8AC3E}">
        <p14:creationId xmlns:p14="http://schemas.microsoft.com/office/powerpoint/2010/main" val="3645014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according to their reforms [</a:t>
            </a:r>
            <a:r>
              <a:rPr lang="en-US" i="1" dirty="0"/>
              <a:t>i.e.</a:t>
            </a:r>
            <a:r>
              <a:rPr lang="en-US" dirty="0"/>
              <a:t>, additions] and their precedents [i.e., examples used to justify conduct], do not do because they talk but they do not do [Torah].” </a:t>
            </a:r>
            <a:r>
              <a:rPr lang="en-US" baseline="30000" dirty="0"/>
              <a:t>Hebrew Matt. 23:2-3 </a:t>
            </a:r>
          </a:p>
        </p:txBody>
      </p:sp>
    </p:spTree>
    <p:extLst>
      <p:ext uri="{BB962C8B-B14F-4D97-AF65-F5344CB8AC3E}">
        <p14:creationId xmlns:p14="http://schemas.microsoft.com/office/powerpoint/2010/main" val="120002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3. Yeshua has a form of </a:t>
            </a:r>
            <a:r>
              <a:rPr lang="en-US" dirty="0" err="1"/>
              <a:t>khumra</a:t>
            </a:r>
            <a:r>
              <a:rPr lang="en-US" dirty="0"/>
              <a:t>   </a:t>
            </a:r>
          </a:p>
          <a:p>
            <a:pPr algn="l"/>
            <a:r>
              <a:rPr lang="en-US" baseline="30000" dirty="0" err="1"/>
              <a:t>Mtt</a:t>
            </a:r>
            <a:r>
              <a:rPr lang="en-US" baseline="30000" dirty="0"/>
              <a:t>. 5.20</a:t>
            </a:r>
            <a:r>
              <a:rPr lang="en-US" dirty="0"/>
              <a:t> For I tell you that unless your righteousness is far greater than that of the </a:t>
            </a:r>
            <a:r>
              <a:rPr lang="en-US" i="1" dirty="0"/>
              <a:t>Torah</a:t>
            </a:r>
            <a:r>
              <a:rPr lang="en-US" dirty="0"/>
              <a:t>-teachers and </a:t>
            </a:r>
            <a:r>
              <a:rPr lang="en-US" i="1" dirty="0"/>
              <a:t>P’rushim</a:t>
            </a:r>
            <a:r>
              <a:rPr lang="en-US" dirty="0"/>
              <a:t>, you will certainly </a:t>
            </a:r>
            <a:r>
              <a:rPr lang="en-US" u="sng" dirty="0">
                <a:solidFill>
                  <a:srgbClr val="FFFF99"/>
                </a:solidFill>
              </a:rPr>
              <a:t>not enter</a:t>
            </a:r>
            <a:r>
              <a:rPr lang="en-US" dirty="0"/>
              <a:t> the Kingdom of Heaven!</a:t>
            </a:r>
          </a:p>
          <a:p>
            <a:pPr algn="l"/>
            <a:r>
              <a:rPr lang="en-US" dirty="0"/>
              <a:t>For example?</a:t>
            </a:r>
          </a:p>
        </p:txBody>
      </p:sp>
    </p:spTree>
    <p:extLst>
      <p:ext uri="{BB962C8B-B14F-4D97-AF65-F5344CB8AC3E}">
        <p14:creationId xmlns:p14="http://schemas.microsoft.com/office/powerpoint/2010/main" val="3203246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 5.21-22</a:t>
            </a:r>
            <a:r>
              <a:rPr lang="en-US" dirty="0"/>
              <a:t>“You have heard it was said to those of old, ‘You shall not murder, and whoever commits murder shall be subject to judgment.’ But I tell you that everyone who is angry with his brother shall be subject to judgment. </a:t>
            </a:r>
          </a:p>
        </p:txBody>
      </p:sp>
    </p:spTree>
    <p:extLst>
      <p:ext uri="{BB962C8B-B14F-4D97-AF65-F5344CB8AC3E}">
        <p14:creationId xmlns:p14="http://schemas.microsoft.com/office/powerpoint/2010/main" val="2071377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 5.21-22  </a:t>
            </a:r>
            <a:r>
              <a:rPr lang="en-US" dirty="0"/>
              <a:t>And whoever says to his brother, ‘</a:t>
            </a:r>
            <a:r>
              <a:rPr lang="en-US" i="1" dirty="0" err="1"/>
              <a:t>Raca</a:t>
            </a:r>
            <a:r>
              <a:rPr lang="en-US" dirty="0"/>
              <a:t>’ shall be subject to the council; and whoever says, ‘You fool!’ shall be subject to fiery Gehenna…First be reconciled to your brother, and then come and present your offering.</a:t>
            </a:r>
          </a:p>
        </p:txBody>
      </p:sp>
    </p:spTree>
    <p:extLst>
      <p:ext uri="{BB962C8B-B14F-4D97-AF65-F5344CB8AC3E}">
        <p14:creationId xmlns:p14="http://schemas.microsoft.com/office/powerpoint/2010/main" val="4022786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Mtt.5.27-28</a:t>
            </a:r>
            <a:r>
              <a:rPr lang="en-US" dirty="0"/>
              <a:t> “You have heard that it was said, ‘You shall not commit adultery.’</a:t>
            </a:r>
            <a:r>
              <a:rPr lang="en-US" b="1" baseline="30000" dirty="0"/>
              <a:t> </a:t>
            </a:r>
            <a:r>
              <a:rPr lang="en-US" dirty="0"/>
              <a:t>But I tell you that everyone who looks upon a woman to lust after her has already committed adultery with her in his heart.</a:t>
            </a:r>
          </a:p>
        </p:txBody>
      </p:sp>
    </p:spTree>
    <p:extLst>
      <p:ext uri="{BB962C8B-B14F-4D97-AF65-F5344CB8AC3E}">
        <p14:creationId xmlns:p14="http://schemas.microsoft.com/office/powerpoint/2010/main" val="764453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Yeshua has a form of </a:t>
            </a:r>
            <a:r>
              <a:rPr lang="en-US" dirty="0" err="1"/>
              <a:t>khumra</a:t>
            </a:r>
            <a:r>
              <a:rPr lang="en-US" dirty="0"/>
              <a:t>   </a:t>
            </a:r>
            <a:r>
              <a:rPr lang="en-US" baseline="30000" dirty="0" err="1"/>
              <a:t>Mtt</a:t>
            </a:r>
            <a:r>
              <a:rPr lang="en-US" baseline="30000" dirty="0"/>
              <a:t>. 5.20</a:t>
            </a:r>
            <a:r>
              <a:rPr lang="en-US" dirty="0"/>
              <a:t> For I tell you that unless your righteousness is far greater than that of the </a:t>
            </a:r>
            <a:r>
              <a:rPr lang="en-US" i="1" dirty="0"/>
              <a:t>Torah</a:t>
            </a:r>
            <a:r>
              <a:rPr lang="en-US" dirty="0"/>
              <a:t>-teachers and </a:t>
            </a:r>
            <a:r>
              <a:rPr lang="en-US" i="1" dirty="0"/>
              <a:t>P’rushim</a:t>
            </a:r>
            <a:r>
              <a:rPr lang="en-US" dirty="0"/>
              <a:t>, you will certainly </a:t>
            </a:r>
            <a:r>
              <a:rPr lang="en-US" u="sng" dirty="0">
                <a:solidFill>
                  <a:srgbClr val="FFFF99"/>
                </a:solidFill>
              </a:rPr>
              <a:t>not enter</a:t>
            </a:r>
            <a:r>
              <a:rPr lang="en-US" dirty="0"/>
              <a:t> the Kingdom of Heaven!</a:t>
            </a:r>
          </a:p>
        </p:txBody>
      </p:sp>
    </p:spTree>
    <p:extLst>
      <p:ext uri="{BB962C8B-B14F-4D97-AF65-F5344CB8AC3E}">
        <p14:creationId xmlns:p14="http://schemas.microsoft.com/office/powerpoint/2010/main" val="947945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marL="515938" indent="-515938" algn="l">
              <a:buFont typeface="+mj-lt"/>
              <a:buAutoNum type="arabicPeriod"/>
            </a:pPr>
            <a:r>
              <a:rPr lang="en-US" dirty="0"/>
              <a:t>“Seat of Moshe” designation could restrict their authority</a:t>
            </a:r>
          </a:p>
          <a:p>
            <a:pPr marL="515938" indent="-515938" algn="l">
              <a:buFont typeface="+mj-lt"/>
              <a:buAutoNum type="arabicPeriod"/>
            </a:pPr>
            <a:r>
              <a:rPr lang="en-US" dirty="0"/>
              <a:t>Variant reading</a:t>
            </a:r>
          </a:p>
          <a:p>
            <a:pPr marL="515938" indent="-515938" algn="l">
              <a:buFont typeface="+mj-lt"/>
              <a:buAutoNum type="arabicPeriod"/>
            </a:pPr>
            <a:r>
              <a:rPr lang="en-US" dirty="0"/>
              <a:t>Yeshua has a different </a:t>
            </a:r>
            <a:r>
              <a:rPr lang="en-US" dirty="0" err="1"/>
              <a:t>khumra</a:t>
            </a:r>
            <a:r>
              <a:rPr lang="en-US" dirty="0"/>
              <a:t>, fence around the Torah.</a:t>
            </a:r>
          </a:p>
        </p:txBody>
      </p:sp>
    </p:spTree>
    <p:extLst>
      <p:ext uri="{BB962C8B-B14F-4D97-AF65-F5344CB8AC3E}">
        <p14:creationId xmlns:p14="http://schemas.microsoft.com/office/powerpoint/2010/main" val="418415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ci4.googleusercontent.com/proxy/KLrbt4jM1Ykv0eCMOurZ-NU-VKyuzB29JPHECtsPGOdwDGWdUwnJrG5DAngmzSLhk8aGTWTOpmHaXuRHhtTHLkMdrJpWrT5EsobSQm1YAhqQ8GtQSVWjZM6kN6DocqR5veS-BfsI9EGZKb-Eeb7Qq_fKt6urPPhAZ-VROAU=s0-d-e1-ft#https://gallery.mailchimp.com/96477a8b2a56873d9c8b2e3d2/images/cd425400-b09e-4101-a1dc-099b37dbe4eb.jpg">
            <a:extLst>
              <a:ext uri="{FF2B5EF4-FFF2-40B4-BE49-F238E27FC236}">
                <a16:creationId xmlns:a16="http://schemas.microsoft.com/office/drawing/2014/main" id="{31455212-0AFD-4A62-BBC3-51A84F013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7C95A9-D8EC-403A-9250-6B94CD1A874F}"/>
              </a:ext>
            </a:extLst>
          </p:cNvPr>
          <p:cNvSpPr txBox="1"/>
          <p:nvPr/>
        </p:nvSpPr>
        <p:spPr>
          <a:xfrm>
            <a:off x="46037" y="3486150"/>
            <a:ext cx="8940076" cy="1323439"/>
          </a:xfrm>
          <a:prstGeom prst="rect">
            <a:avLst/>
          </a:prstGeom>
          <a:noFill/>
        </p:spPr>
        <p:txBody>
          <a:bodyPr wrap="none" rtlCol="0">
            <a:spAutoFit/>
          </a:bodyPr>
          <a:lstStyle/>
          <a:p>
            <a:pPr algn="l"/>
            <a:r>
              <a:rPr lang="en-US" dirty="0"/>
              <a:t>Week 11 &amp; Still Going Strong at the </a:t>
            </a:r>
          </a:p>
          <a:p>
            <a:pPr algn="l"/>
            <a:r>
              <a:rPr lang="en-US" dirty="0"/>
              <a:t>Glenwood Arts Theater in OP!</a:t>
            </a:r>
          </a:p>
        </p:txBody>
      </p:sp>
    </p:spTree>
    <p:extLst>
      <p:ext uri="{BB962C8B-B14F-4D97-AF65-F5344CB8AC3E}">
        <p14:creationId xmlns:p14="http://schemas.microsoft.com/office/powerpoint/2010/main" val="3047300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Repeat conclusion from last week.   May this be the trademark culture of Or </a:t>
            </a:r>
            <a:r>
              <a:rPr lang="en-US" dirty="0" err="1"/>
              <a:t>HaOlam</a:t>
            </a:r>
            <a:r>
              <a:rPr lang="en-US" dirty="0"/>
              <a:t>!</a:t>
            </a:r>
          </a:p>
          <a:p>
            <a:pPr algn="l"/>
            <a:r>
              <a:rPr lang="en-US" dirty="0" err="1"/>
              <a:t>Yeshua’s</a:t>
            </a:r>
            <a:r>
              <a:rPr lang="en-US" dirty="0"/>
              <a:t> “fence around the Torah”  His </a:t>
            </a:r>
            <a:r>
              <a:rPr lang="en-US" dirty="0" err="1"/>
              <a:t>khumra</a:t>
            </a:r>
            <a:r>
              <a:rPr lang="en-US" dirty="0"/>
              <a:t>.</a:t>
            </a:r>
          </a:p>
        </p:txBody>
      </p:sp>
    </p:spTree>
    <p:extLst>
      <p:ext uri="{BB962C8B-B14F-4D97-AF65-F5344CB8AC3E}">
        <p14:creationId xmlns:p14="http://schemas.microsoft.com/office/powerpoint/2010/main" val="3532422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New first counseling questions:</a:t>
            </a:r>
          </a:p>
          <a:p>
            <a:pPr marL="285750" indent="-285750" algn="l">
              <a:buFont typeface="Arial" panose="020B0604020202020204" pitchFamily="34" charset="0"/>
              <a:buChar char="•"/>
            </a:pPr>
            <a:r>
              <a:rPr lang="en-US" dirty="0"/>
              <a:t>Have you worshipped Messiah in this?</a:t>
            </a:r>
          </a:p>
          <a:p>
            <a:pPr marL="285750" indent="-285750" algn="l">
              <a:buFont typeface="Arial" panose="020B0604020202020204" pitchFamily="34" charset="0"/>
              <a:buChar char="•"/>
            </a:pPr>
            <a:r>
              <a:rPr lang="en-US" dirty="0"/>
              <a:t>Have you seen the death to self and power of resurrection in this?</a:t>
            </a:r>
          </a:p>
        </p:txBody>
      </p:sp>
    </p:spTree>
    <p:extLst>
      <p:ext uri="{BB962C8B-B14F-4D97-AF65-F5344CB8AC3E}">
        <p14:creationId xmlns:p14="http://schemas.microsoft.com/office/powerpoint/2010/main" val="1128900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Then fix the situation.</a:t>
            </a:r>
          </a:p>
          <a:p>
            <a:pPr algn="l"/>
            <a:r>
              <a:rPr lang="en-US" dirty="0"/>
              <a:t>We don’t fix it by fixing it.  We fix it, as Yeshua followers, by first asking for Him: death to self and resurrection power.  </a:t>
            </a:r>
          </a:p>
          <a:p>
            <a:pPr algn="l"/>
            <a:r>
              <a:rPr lang="en-US" dirty="0"/>
              <a:t>Worship = warfare.</a:t>
            </a:r>
          </a:p>
        </p:txBody>
      </p:sp>
    </p:spTree>
    <p:extLst>
      <p:ext uri="{BB962C8B-B14F-4D97-AF65-F5344CB8AC3E}">
        <p14:creationId xmlns:p14="http://schemas.microsoft.com/office/powerpoint/2010/main" val="898654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of you have heard me speak on </a:t>
            </a:r>
            <a:r>
              <a:rPr lang="en-US" dirty="0" err="1"/>
              <a:t>Tikkun</a:t>
            </a:r>
            <a:r>
              <a:rPr lang="en-US" dirty="0"/>
              <a:t>/soul correction.</a:t>
            </a:r>
          </a:p>
          <a:p>
            <a:pPr algn="l"/>
            <a:r>
              <a:rPr lang="en-US" dirty="0"/>
              <a:t>This is </a:t>
            </a:r>
            <a:r>
              <a:rPr lang="en-US" dirty="0" err="1"/>
              <a:t>Tikkun</a:t>
            </a:r>
            <a:r>
              <a:rPr lang="en-US" dirty="0"/>
              <a:t> on steroids.  Worship death of Messiah and yourself, and power of resurrection in EVERY situation first.</a:t>
            </a:r>
          </a:p>
          <a:p>
            <a:pPr algn="l"/>
            <a:endParaRPr lang="en-US" dirty="0"/>
          </a:p>
        </p:txBody>
      </p:sp>
    </p:spTree>
    <p:extLst>
      <p:ext uri="{BB962C8B-B14F-4D97-AF65-F5344CB8AC3E}">
        <p14:creationId xmlns:p14="http://schemas.microsoft.com/office/powerpoint/2010/main" val="4128954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Everything we do, everything we face, every situation of finances, health, conflict with people is an expression of G-d’s redemptive love for us.</a:t>
            </a:r>
          </a:p>
          <a:p>
            <a:pPr algn="l"/>
            <a:r>
              <a:rPr lang="en-US" dirty="0"/>
              <a:t>Must be understood in the context of spiritual warfare/worship!</a:t>
            </a:r>
          </a:p>
        </p:txBody>
      </p:sp>
    </p:spTree>
    <p:extLst>
      <p:ext uri="{BB962C8B-B14F-4D97-AF65-F5344CB8AC3E}">
        <p14:creationId xmlns:p14="http://schemas.microsoft.com/office/powerpoint/2010/main" val="2147605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solidFill>
                  <a:srgbClr val="FFFF99"/>
                </a:solidFill>
              </a:rPr>
              <a:t>Report from Jerusalem:  Our congregation is flourishing</a:t>
            </a:r>
            <a:r>
              <a:rPr lang="en-US" b="1" dirty="0"/>
              <a:t>.</a:t>
            </a:r>
            <a:r>
              <a:rPr lang="en-US" dirty="0"/>
              <a:t> It is hard to believe that it was almost 12 years ago that Asher and I along with fifteen others from Revive Israel started the work that now has a weekly attendance of about two hundred. And today, a team of young Israelis that we have helped</a:t>
            </a:r>
          </a:p>
        </p:txBody>
      </p:sp>
    </p:spTree>
    <p:extLst>
      <p:ext uri="{BB962C8B-B14F-4D97-AF65-F5344CB8AC3E}">
        <p14:creationId xmlns:p14="http://schemas.microsoft.com/office/powerpoint/2010/main" val="2121870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raise up for this very moment are carrying the responsibility for the daily operation of the congregation. It is so gratifying to see them operate with such a high level of maturity, energy, vision and most importantly, love.</a:t>
            </a:r>
          </a:p>
        </p:txBody>
      </p:sp>
    </p:spTree>
    <p:extLst>
      <p:ext uri="{BB962C8B-B14F-4D97-AF65-F5344CB8AC3E}">
        <p14:creationId xmlns:p14="http://schemas.microsoft.com/office/powerpoint/2010/main" val="1989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“When the so-called 'progressive’ congregations question the historicity of Yeshua, deny the reality of sin, support abortion, ordain clergy in same-sex relationships and perform their marriages, people desiring real faith head elsewhere.</a:t>
            </a:r>
          </a:p>
        </p:txBody>
      </p:sp>
    </p:spTree>
    <p:extLst>
      <p:ext uri="{BB962C8B-B14F-4D97-AF65-F5344CB8AC3E}">
        <p14:creationId xmlns:p14="http://schemas.microsoft.com/office/powerpoint/2010/main" val="2460133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Stanton reminds people. "Fact: evangelical congregations gain five new congregants exiled from the liberal </a:t>
            </a:r>
            <a:r>
              <a:rPr lang="en-US" dirty="0" err="1"/>
              <a:t>congregationhs</a:t>
            </a:r>
            <a:r>
              <a:rPr lang="en-US" dirty="0"/>
              <a:t> for every one they lose for any reason. They also do a better job of retaining believers from childhood to adulthood than do mainline </a:t>
            </a:r>
            <a:r>
              <a:rPr lang="en-US" dirty="0" err="1"/>
              <a:t>congs</a:t>
            </a:r>
            <a:r>
              <a:rPr lang="en-US" dirty="0"/>
              <a:t>."</a:t>
            </a:r>
          </a:p>
          <a:p>
            <a:pPr algn="l"/>
            <a:endParaRPr lang="en-US" dirty="0"/>
          </a:p>
        </p:txBody>
      </p:sp>
    </p:spTree>
    <p:extLst>
      <p:ext uri="{BB962C8B-B14F-4D97-AF65-F5344CB8AC3E}">
        <p14:creationId xmlns:p14="http://schemas.microsoft.com/office/powerpoint/2010/main" val="2644057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אַךְ כְּמַעֲשֵׂיהֶם אַל תַּעֲשׂוּ, כִּי אוֹמְרִים הֵם וְאֵינָם עוֹשִׂים.  </a:t>
            </a:r>
            <a:endParaRPr lang="en-US" sz="4033" b="1" dirty="0">
              <a:latin typeface="David" panose="020E0502060401010101" pitchFamily="34" charset="-79"/>
              <a:cs typeface="David" panose="020E0502060401010101" pitchFamily="34" charset="-79"/>
            </a:endParaRPr>
          </a:p>
          <a:p>
            <a:pPr marL="0" indent="0">
              <a:buNone/>
            </a:pPr>
            <a:r>
              <a:rPr lang="en-US" sz="4000" dirty="0"/>
              <a:t>But don't do what they do, because they talk but don't act!”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664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are some great movie lines.  </a:t>
            </a:r>
          </a:p>
          <a:p>
            <a:pPr algn="l"/>
            <a:r>
              <a:rPr lang="en-US" dirty="0"/>
              <a:t>“Inigo Montoya” can best be understood, not as crass revenge, but as overcoming the failures of past generations. </a:t>
            </a:r>
          </a:p>
          <a:p>
            <a:pPr algn="l"/>
            <a:endParaRPr lang="en-US" dirty="0"/>
          </a:p>
        </p:txBody>
      </p:sp>
    </p:spTree>
    <p:extLst>
      <p:ext uri="{BB962C8B-B14F-4D97-AF65-F5344CB8AC3E}">
        <p14:creationId xmlns:p14="http://schemas.microsoft.com/office/powerpoint/2010/main" val="658488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לָכֵן כָּל אֲשֶׁר יֺאמְרוּ לָכֶם עֲשׂוּ וְשִׁמְרוּ, </a:t>
            </a:r>
            <a:endParaRPr lang="en-US" sz="4033" b="1" dirty="0">
              <a:latin typeface="David" panose="020E0502060401010101" pitchFamily="34" charset="-79"/>
              <a:cs typeface="David" panose="020E0502060401010101" pitchFamily="34" charset="-79"/>
            </a:endParaRPr>
          </a:p>
          <a:p>
            <a:pPr marL="0" indent="0">
              <a:buNone/>
              <a:tabLst>
                <a:tab pos="1657350" algn="l"/>
              </a:tabLst>
            </a:pPr>
            <a:r>
              <a:rPr lang="en-US" sz="4000" dirty="0"/>
              <a:t>So </a:t>
            </a:r>
            <a:r>
              <a:rPr lang="en-US" sz="4000" dirty="0">
                <a:solidFill>
                  <a:srgbClr val="FFFF99"/>
                </a:solidFill>
              </a:rPr>
              <a:t>whatever</a:t>
            </a:r>
            <a:r>
              <a:rPr lang="en-US" sz="4000" dirty="0"/>
              <a:t> they tell you, take care to </a:t>
            </a:r>
            <a:r>
              <a:rPr lang="en-US" sz="4000" dirty="0">
                <a:solidFill>
                  <a:srgbClr val="FFFF99"/>
                </a:solidFill>
              </a:rPr>
              <a:t>do it</a:t>
            </a:r>
            <a:r>
              <a:rPr lang="en-US" sz="4000" dirty="0"/>
              <a:t>. </a:t>
            </a:r>
          </a:p>
          <a:p>
            <a:pPr marL="0" indent="0">
              <a:buNone/>
              <a:tabLst>
                <a:tab pos="1657350" algn="l"/>
              </a:tabLst>
            </a:pPr>
            <a:endParaRPr lang="en-US"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latin typeface="+mn-lt"/>
              </a:rPr>
              <a:t>Mattityahu</a:t>
            </a:r>
            <a:r>
              <a:rPr lang="en-US" altLang="en-US" sz="2016" dirty="0">
                <a:solidFill>
                  <a:srgbClr val="FFFF00"/>
                </a:solidFill>
                <a:latin typeface="+mn-lt"/>
              </a:rPr>
              <a:t> (Matthew) 23:3</a:t>
            </a:r>
            <a:endParaRPr lang="en-US" altLang="en-US" sz="2016" dirty="0">
              <a:solidFill>
                <a:srgbClr val="FFFF00"/>
              </a:solidFill>
              <a:latin typeface="+mn-lt"/>
              <a:cs typeface="Vilna" pitchFamily="2" charset="-79"/>
            </a:endParaRPr>
          </a:p>
        </p:txBody>
      </p:sp>
    </p:spTree>
    <p:extLst>
      <p:ext uri="{BB962C8B-B14F-4D97-AF65-F5344CB8AC3E}">
        <p14:creationId xmlns:p14="http://schemas.microsoft.com/office/powerpoint/2010/main" val="4043416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Yeshua has a form of </a:t>
            </a:r>
            <a:r>
              <a:rPr lang="en-US" dirty="0" err="1"/>
              <a:t>khumra</a:t>
            </a:r>
            <a:r>
              <a:rPr lang="en-US" dirty="0"/>
              <a:t>   </a:t>
            </a:r>
            <a:r>
              <a:rPr lang="en-US" baseline="30000" dirty="0" err="1"/>
              <a:t>Mtt</a:t>
            </a:r>
            <a:r>
              <a:rPr lang="en-US" baseline="30000" dirty="0"/>
              <a:t>. 5.20</a:t>
            </a:r>
            <a:r>
              <a:rPr lang="en-US" dirty="0"/>
              <a:t> For I tell you that unless your righteousness is far greater than that of the </a:t>
            </a:r>
            <a:r>
              <a:rPr lang="en-US" i="1" dirty="0"/>
              <a:t>Torah</a:t>
            </a:r>
            <a:r>
              <a:rPr lang="en-US" dirty="0"/>
              <a:t>-teachers and </a:t>
            </a:r>
            <a:r>
              <a:rPr lang="en-US" i="1" dirty="0"/>
              <a:t>P’rushim</a:t>
            </a:r>
            <a:r>
              <a:rPr lang="en-US" dirty="0"/>
              <a:t>, you will certainly </a:t>
            </a:r>
            <a:r>
              <a:rPr lang="en-US" u="sng" dirty="0">
                <a:solidFill>
                  <a:srgbClr val="FFFF99"/>
                </a:solidFill>
              </a:rPr>
              <a:t>not enter</a:t>
            </a:r>
            <a:r>
              <a:rPr lang="en-US" dirty="0"/>
              <a:t> the Kingdom of Heaven!</a:t>
            </a:r>
          </a:p>
        </p:txBody>
      </p:sp>
    </p:spTree>
    <p:extLst>
      <p:ext uri="{BB962C8B-B14F-4D97-AF65-F5344CB8AC3E}">
        <p14:creationId xmlns:p14="http://schemas.microsoft.com/office/powerpoint/2010/main" val="782410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8491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Inigo</a:t>
            </a:r>
          </a:p>
          <a:p>
            <a:pPr algn="l"/>
            <a:r>
              <a:rPr lang="en-US" dirty="0"/>
              <a:t>Mon-</a:t>
            </a:r>
          </a:p>
          <a:p>
            <a:pPr algn="l"/>
            <a:r>
              <a:rPr lang="en-US" dirty="0" err="1"/>
              <a:t>toya</a:t>
            </a:r>
            <a:endParaRPr lang="en-US" dirty="0"/>
          </a:p>
        </p:txBody>
      </p:sp>
      <p:pic>
        <p:nvPicPr>
          <p:cNvPr id="3" name="Online Media 2">
            <a:hlinkClick r:id="" action="ppaction://media"/>
            <a:extLst>
              <a:ext uri="{FF2B5EF4-FFF2-40B4-BE49-F238E27FC236}">
                <a16:creationId xmlns:a16="http://schemas.microsoft.com/office/drawing/2014/main" id="{AB4A25F9-17FD-4ED9-A2E1-35F33703BA0C}"/>
              </a:ext>
            </a:extLst>
          </p:cNvPr>
          <p:cNvPicPr>
            <a:picLocks noRot="1" noChangeAspect="1"/>
          </p:cNvPicPr>
          <p:nvPr>
            <a:videoFile r:link="rId1"/>
          </p:nvPr>
        </p:nvPicPr>
        <p:blipFill>
          <a:blip r:embed="rId4"/>
          <a:stretch>
            <a:fillRect/>
          </a:stretch>
        </p:blipFill>
        <p:spPr>
          <a:xfrm>
            <a:off x="1443036" y="0"/>
            <a:ext cx="6858000" cy="5143500"/>
          </a:xfrm>
          <a:prstGeom prst="rect">
            <a:avLst/>
          </a:prstGeom>
        </p:spPr>
      </p:pic>
    </p:spTree>
    <p:extLst>
      <p:ext uri="{BB962C8B-B14F-4D97-AF65-F5344CB8AC3E}">
        <p14:creationId xmlns:p14="http://schemas.microsoft.com/office/powerpoint/2010/main" val="357920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But I just received </a:t>
            </a:r>
          </a:p>
          <a:p>
            <a:r>
              <a:rPr lang="en-US" dirty="0"/>
              <a:t>an updated version…</a:t>
            </a:r>
          </a:p>
        </p:txBody>
      </p:sp>
    </p:spTree>
    <p:extLst>
      <p:ext uri="{BB962C8B-B14F-4D97-AF65-F5344CB8AC3E}">
        <p14:creationId xmlns:p14="http://schemas.microsoft.com/office/powerpoint/2010/main" val="413825738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63618</TotalTime>
  <Words>3552</Words>
  <Application>Microsoft Office PowerPoint</Application>
  <PresentationFormat>Custom</PresentationFormat>
  <Paragraphs>412</Paragraphs>
  <Slides>72</Slides>
  <Notes>72</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72</vt:i4>
      </vt:variant>
    </vt:vector>
  </HeadingPairs>
  <TitlesOfParts>
    <vt:vector size="80" baseType="lpstr">
      <vt:lpstr>Arial</vt:lpstr>
      <vt:lpstr>Arial Rounded MT Bold</vt:lpstr>
      <vt:lpstr>Charlesworth</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23:1</vt:lpstr>
      <vt:lpstr>PowerPoint Presentation</vt:lpstr>
      <vt:lpstr>PowerPoint Presentation</vt:lpstr>
      <vt:lpstr>Mattityahu (Matthew) 23:2</vt:lpstr>
      <vt:lpstr>PowerPoint Presentation</vt:lpstr>
      <vt:lpstr>PowerPoint Presentation</vt:lpstr>
      <vt:lpstr>PowerPoint Presentation</vt:lpstr>
      <vt:lpstr>PowerPoint Presentation</vt:lpstr>
      <vt:lpstr>Mattityahu (Matthew) 23:2</vt:lpstr>
      <vt:lpstr>PowerPoint Presentation</vt:lpstr>
      <vt:lpstr>PowerPoint Presentation</vt:lpstr>
      <vt:lpstr>PowerPoint Presentation</vt:lpstr>
      <vt:lpstr>PowerPoint Presentation</vt:lpstr>
      <vt:lpstr>PowerPoint Presentation</vt:lpstr>
      <vt:lpstr>PowerPoint Presentation</vt:lpstr>
      <vt:lpstr>Mattityahu (Matthew) 23:3</vt:lpstr>
      <vt:lpstr>PowerPoint Presentation</vt:lpstr>
      <vt:lpstr>PowerPoint Presentation</vt:lpstr>
      <vt:lpstr>PowerPoint Presentation</vt:lpstr>
      <vt:lpstr>PowerPoint Presentation</vt:lpstr>
      <vt:lpstr>PowerPoint Presentation</vt:lpstr>
      <vt:lpstr>Mattityahu (Matthew) 23:3</vt:lpstr>
      <vt:lpstr>PowerPoint Presentation</vt:lpstr>
      <vt:lpstr>PowerPoint Presentation</vt:lpstr>
      <vt:lpstr>PowerPoint Presentation</vt:lpstr>
      <vt:lpstr>PowerPoint Presentation</vt:lpstr>
      <vt:lpstr>PowerPoint Presentation</vt:lpstr>
      <vt:lpstr>PowerPoint Presentation</vt:lpstr>
      <vt:lpstr>Mattityahu (Matthew) 23:3</vt:lpstr>
      <vt:lpstr>Mattityahu (Matthew) 23:2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23:3</vt:lpstr>
      <vt:lpstr>Mattityahu (Matthew) 23:3</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1635</cp:revision>
  <dcterms:created xsi:type="dcterms:W3CDTF">2006-04-21T19:34:43Z</dcterms:created>
  <dcterms:modified xsi:type="dcterms:W3CDTF">2018-02-10T14:57:32Z</dcterms:modified>
</cp:coreProperties>
</file>