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3"/>
  </p:notesMasterIdLst>
  <p:handoutMasterIdLst>
    <p:handoutMasterId r:id="rId84"/>
  </p:handoutMasterIdLst>
  <p:sldIdLst>
    <p:sldId id="3133" r:id="rId5"/>
    <p:sldId id="3143" r:id="rId6"/>
    <p:sldId id="3144" r:id="rId7"/>
    <p:sldId id="3145" r:id="rId8"/>
    <p:sldId id="3146" r:id="rId9"/>
    <p:sldId id="3147" r:id="rId10"/>
    <p:sldId id="3148" r:id="rId11"/>
    <p:sldId id="3149" r:id="rId12"/>
    <p:sldId id="3170" r:id="rId13"/>
    <p:sldId id="3171" r:id="rId14"/>
    <p:sldId id="3172" r:id="rId15"/>
    <p:sldId id="2963" r:id="rId16"/>
    <p:sldId id="3069" r:id="rId17"/>
    <p:sldId id="3070" r:id="rId18"/>
    <p:sldId id="3100" r:id="rId19"/>
    <p:sldId id="3104" r:id="rId20"/>
    <p:sldId id="3094" r:id="rId21"/>
    <p:sldId id="3105" r:id="rId22"/>
    <p:sldId id="3108" r:id="rId23"/>
    <p:sldId id="3106" r:id="rId24"/>
    <p:sldId id="3071" r:id="rId25"/>
    <p:sldId id="3109" r:id="rId26"/>
    <p:sldId id="3087" r:id="rId27"/>
    <p:sldId id="3099" r:id="rId28"/>
    <p:sldId id="3089" r:id="rId29"/>
    <p:sldId id="3098" r:id="rId30"/>
    <p:sldId id="3095" r:id="rId31"/>
    <p:sldId id="3096" r:id="rId32"/>
    <p:sldId id="3097" r:id="rId33"/>
    <p:sldId id="3086" r:id="rId34"/>
    <p:sldId id="3090" r:id="rId35"/>
    <p:sldId id="3091" r:id="rId36"/>
    <p:sldId id="3088" r:id="rId37"/>
    <p:sldId id="3159" r:id="rId38"/>
    <p:sldId id="3059" r:id="rId39"/>
    <p:sldId id="3110" r:id="rId40"/>
    <p:sldId id="3111" r:id="rId41"/>
    <p:sldId id="3112" r:id="rId42"/>
    <p:sldId id="3075" r:id="rId43"/>
    <p:sldId id="3115" r:id="rId44"/>
    <p:sldId id="3116" r:id="rId45"/>
    <p:sldId id="3117" r:id="rId46"/>
    <p:sldId id="3072" r:id="rId47"/>
    <p:sldId id="3114" r:id="rId48"/>
    <p:sldId id="3160" r:id="rId49"/>
    <p:sldId id="3123" r:id="rId50"/>
    <p:sldId id="3119" r:id="rId51"/>
    <p:sldId id="3124" r:id="rId52"/>
    <p:sldId id="3120" r:id="rId53"/>
    <p:sldId id="3121" r:id="rId54"/>
    <p:sldId id="3125" r:id="rId55"/>
    <p:sldId id="3173" r:id="rId56"/>
    <p:sldId id="3156" r:id="rId57"/>
    <p:sldId id="3155" r:id="rId58"/>
    <p:sldId id="3122" r:id="rId59"/>
    <p:sldId id="3162" r:id="rId60"/>
    <p:sldId id="3163" r:id="rId61"/>
    <p:sldId id="3164" r:id="rId62"/>
    <p:sldId id="3165" r:id="rId63"/>
    <p:sldId id="3127" r:id="rId64"/>
    <p:sldId id="3166" r:id="rId65"/>
    <p:sldId id="3128" r:id="rId66"/>
    <p:sldId id="3158" r:id="rId67"/>
    <p:sldId id="3129" r:id="rId68"/>
    <p:sldId id="3150" r:id="rId69"/>
    <p:sldId id="3130" r:id="rId70"/>
    <p:sldId id="3151" r:id="rId71"/>
    <p:sldId id="3152" r:id="rId72"/>
    <p:sldId id="3131" r:id="rId73"/>
    <p:sldId id="3132" r:id="rId74"/>
    <p:sldId id="3168" r:id="rId75"/>
    <p:sldId id="3167" r:id="rId76"/>
    <p:sldId id="3169" r:id="rId77"/>
    <p:sldId id="3140" r:id="rId78"/>
    <p:sldId id="3153" r:id="rId79"/>
    <p:sldId id="3154" r:id="rId80"/>
    <p:sldId id="3141" r:id="rId81"/>
    <p:sldId id="3174" r:id="rId8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6967" autoAdjust="0"/>
  </p:normalViewPr>
  <p:slideViewPr>
    <p:cSldViewPr>
      <p:cViewPr varScale="1">
        <p:scale>
          <a:sx n="107" d="100"/>
          <a:sy n="107" d="100"/>
        </p:scale>
        <p:origin x="64" y="32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1940"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23.16-22.Source of Integrity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Mar.10,2018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23.16-22.Source of Integrity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Mar.10,2018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hristianitytoday.com/ct/2018/billy-graham/level-ground-at-execution%20stak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hristianitytoday.com/ct/2018/billy-graham/level-ground-at-execution%20stake.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itmeyer.com/2015/12/14/the-gold-of-the-jerusalem-templ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Dura-Europos_synagogu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imesofisrael.com/30000-race-through-jerusalem-in-capitals-largest-ever-marath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ritmeyer.com/2015/12/14/the-gold-of-the-jerusalem-templ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ogle.com/search?q=Second+temple+models&amp;safe=active&amp;source=lnms&amp;tbm=isch&amp;sa=X&amp;ved=0ahUKEwjM_7fZ5oDXAhUB0YMKHR7aCyYQ_AUICigB&amp;biw=1282&amp;bih=88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58138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http://www.Christianitytoday.com/ct/2018/billy-graham/level-ground-at-execution stake.html</a:t>
            </a:r>
            <a:endParaRPr lang="en-US" altLang="en-US" sz="1050" dirty="0"/>
          </a:p>
          <a:p>
            <a:endParaRPr lang="en-US" altLang="en-US" dirty="0"/>
          </a:p>
          <a:p>
            <a:r>
              <a:rPr lang="en-US" altLang="en-US" dirty="0"/>
              <a:t>Nixon remembered a prophetic statement his mother had said to him, that he would help the Jews.</a:t>
            </a:r>
          </a:p>
        </p:txBody>
      </p:sp>
    </p:spTree>
    <p:extLst>
      <p:ext uri="{BB962C8B-B14F-4D97-AF65-F5344CB8AC3E}">
        <p14:creationId xmlns:p14="http://schemas.microsoft.com/office/powerpoint/2010/main" val="354173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http://www.Christianitytoday.com/ct/2018/billy-graham/level-ground-at-execution stake.html</a:t>
            </a:r>
            <a:endParaRPr lang="en-US" altLang="en-US" sz="1050" dirty="0"/>
          </a:p>
          <a:p>
            <a:endParaRPr lang="en-US" altLang="en-US" sz="1050" dirty="0"/>
          </a:p>
          <a:p>
            <a:r>
              <a:rPr lang="en-US" altLang="en-US" dirty="0"/>
              <a:t>Moving into the ministry of the word…</a:t>
            </a:r>
          </a:p>
        </p:txBody>
      </p:sp>
    </p:spTree>
    <p:extLst>
      <p:ext uri="{BB962C8B-B14F-4D97-AF65-F5344CB8AC3E}">
        <p14:creationId xmlns:p14="http://schemas.microsoft.com/office/powerpoint/2010/main" val="98038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Yeshua continuing final discourse to Israel!</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4518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6096000" cy="4114800"/>
          </a:xfrm>
        </p:spPr>
        <p:txBody>
          <a:bodyPr/>
          <a:lstStyle/>
          <a:p>
            <a:r>
              <a:rPr lang="en-US" sz="2000" dirty="0"/>
              <a:t>Blind guides!  Not very nice!   Serious, if obscure issue here!  Involves a theological term we don’t use much, but Yeshua considered important!</a:t>
            </a:r>
          </a:p>
          <a:p>
            <a:endParaRPr lang="en-US" dirty="0"/>
          </a:p>
          <a:p>
            <a:r>
              <a:rPr lang="en-US" sz="2000" dirty="0"/>
              <a:t>“You say”   Who says?  Some Talmudic statements similar.  Quote </a:t>
            </a:r>
            <a:r>
              <a:rPr lang="en-US" sz="2000" u="sng" dirty="0"/>
              <a:t>one</a:t>
            </a:r>
            <a:r>
              <a:rPr lang="en-US" sz="20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69562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a:p>
            <a:endParaRPr lang="en-US" altLang="en-US" sz="1050" dirty="0"/>
          </a:p>
          <a:p>
            <a:r>
              <a:rPr lang="en-US" altLang="en-US" sz="2000" dirty="0"/>
              <a:t>Talmudic writings are very terse and hard to understand.  The sense is: the Temple building is our building, our control, our power.   Now reread…</a:t>
            </a:r>
          </a:p>
        </p:txBody>
      </p:sp>
    </p:spTree>
    <p:extLst>
      <p:ext uri="{BB962C8B-B14F-4D97-AF65-F5344CB8AC3E}">
        <p14:creationId xmlns:p14="http://schemas.microsoft.com/office/powerpoint/2010/main" val="190108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That is, he can keep th</a:t>
            </a:r>
            <a:r>
              <a:rPr lang="en-US" dirty="0"/>
              <a:t>e oath or not…no punishment.</a:t>
            </a:r>
          </a:p>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62840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530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425666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a:p>
            <a:r>
              <a:rPr lang="en-US" altLang="en-US" sz="2000" dirty="0"/>
              <a:t>Just be people of integrity.   </a:t>
            </a:r>
          </a:p>
          <a:p>
            <a:r>
              <a:rPr lang="en-US" altLang="en-US" sz="2000" dirty="0"/>
              <a:t>Ever tell a story, and in the flow of it, you have a detail that you’re not sure of, or overstate.  Have to qualify, sometimes wrecks the flow of the joke.  Truth tellers!!</a:t>
            </a:r>
          </a:p>
        </p:txBody>
      </p:sp>
    </p:spTree>
    <p:extLst>
      <p:ext uri="{BB962C8B-B14F-4D97-AF65-F5344CB8AC3E}">
        <p14:creationId xmlns:p14="http://schemas.microsoft.com/office/powerpoint/2010/main" val="11750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https://www.ritmeyer.com/2015/12/14/the-gold-of-the-jerusalem-temple/</a:t>
            </a:r>
            <a:endParaRPr lang="en-US" altLang="en-US" sz="1050" dirty="0"/>
          </a:p>
          <a:p>
            <a:endParaRPr lang="en-US" altLang="en-US" sz="1050" dirty="0"/>
          </a:p>
          <a:p>
            <a:pPr lvl="0"/>
            <a:r>
              <a:rPr lang="en-US" dirty="0">
                <a:solidFill>
                  <a:srgbClr val="000000"/>
                </a:solidFill>
              </a:rPr>
              <a:t>Here is where Yeshua introduces a theological term important to Him and the Father, but maybe esoteric, mysterious to us.</a:t>
            </a:r>
            <a:endParaRPr lang="en-US" altLang="en-US" sz="1050" dirty="0"/>
          </a:p>
          <a:p>
            <a:endParaRPr lang="en-US" altLang="en-US" sz="1050" dirty="0"/>
          </a:p>
          <a:p>
            <a:endParaRPr lang="en-US" altLang="en-US" sz="1050" dirty="0"/>
          </a:p>
          <a:p>
            <a:endParaRPr lang="en-US" altLang="en-US" sz="1050" dirty="0"/>
          </a:p>
        </p:txBody>
      </p:sp>
    </p:spTree>
    <p:extLst>
      <p:ext uri="{BB962C8B-B14F-4D97-AF65-F5344CB8AC3E}">
        <p14:creationId xmlns:p14="http://schemas.microsoft.com/office/powerpoint/2010/main" val="330703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Temple is the building, unchanging.  Gold has commercial value.</a:t>
            </a:r>
          </a:p>
          <a:p>
            <a:endParaRPr lang="en-US" dirty="0"/>
          </a:p>
          <a:p>
            <a:r>
              <a:rPr lang="en-US" dirty="0"/>
              <a:t>HOLY, key word to this message.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7870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381973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a:p>
            <a:endParaRPr lang="en-US" altLang="en-US" sz="1050" dirty="0"/>
          </a:p>
          <a:p>
            <a:r>
              <a:rPr lang="en-US" altLang="en-US" sz="1050" dirty="0"/>
              <a:t>Hope you like archeology.   3D effect to scripture.</a:t>
            </a:r>
          </a:p>
        </p:txBody>
      </p:sp>
    </p:spTree>
    <p:extLst>
      <p:ext uri="{BB962C8B-B14F-4D97-AF65-F5344CB8AC3E}">
        <p14:creationId xmlns:p14="http://schemas.microsoft.com/office/powerpoint/2010/main" val="1642058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42723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a:p>
            <a:endParaRPr lang="en-US" altLang="en-US" sz="1050" dirty="0"/>
          </a:p>
          <a:p>
            <a:r>
              <a:rPr lang="en-US" altLang="en-US" dirty="0"/>
              <a:t>For a bit of background from primary sources.  Or almost primary…</a:t>
            </a:r>
          </a:p>
        </p:txBody>
      </p:sp>
    </p:spTree>
    <p:extLst>
      <p:ext uri="{BB962C8B-B14F-4D97-AF65-F5344CB8AC3E}">
        <p14:creationId xmlns:p14="http://schemas.microsoft.com/office/powerpoint/2010/main" val="286141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0589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https://en.wikipedia.org/wiki/Dura-Europos_synagogue</a:t>
            </a:r>
          </a:p>
        </p:txBody>
      </p:sp>
    </p:spTree>
    <p:extLst>
      <p:ext uri="{BB962C8B-B14F-4D97-AF65-F5344CB8AC3E}">
        <p14:creationId xmlns:p14="http://schemas.microsoft.com/office/powerpoint/2010/main" val="26949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https://en.wikipedia.org/wiki/Dura-Europos_synagogue</a:t>
            </a:r>
          </a:p>
        </p:txBody>
      </p:sp>
    </p:spTree>
    <p:extLst>
      <p:ext uri="{BB962C8B-B14F-4D97-AF65-F5344CB8AC3E}">
        <p14:creationId xmlns:p14="http://schemas.microsoft.com/office/powerpoint/2010/main" val="3991883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https://en.wikipedia.org/wiki/Dura-Europos_synagogue</a:t>
            </a: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 few centuries of memory, much better than a few millennia!  </a:t>
            </a:r>
          </a:p>
          <a:p>
            <a:endParaRPr lang="en-US" altLang="en-US" sz="1050" dirty="0"/>
          </a:p>
        </p:txBody>
      </p:sp>
    </p:spTree>
    <p:extLst>
      <p:ext uri="{BB962C8B-B14F-4D97-AF65-F5344CB8AC3E}">
        <p14:creationId xmlns:p14="http://schemas.microsoft.com/office/powerpoint/2010/main" val="40881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https://www.timesofisrael.com/30000-race-through-jerusalem-in-capitals-largest-ever-marathon/</a:t>
            </a:r>
            <a:endParaRPr lang="en-US" altLang="en-US" sz="1050" dirty="0"/>
          </a:p>
          <a:p>
            <a:endParaRPr lang="en-US" altLang="en-US" dirty="0"/>
          </a:p>
          <a:p>
            <a:r>
              <a:rPr lang="en-US" altLang="en-US" dirty="0"/>
              <a:t>People ask, is it safe there?</a:t>
            </a:r>
          </a:p>
        </p:txBody>
      </p:sp>
    </p:spTree>
    <p:extLst>
      <p:ext uri="{BB962C8B-B14F-4D97-AF65-F5344CB8AC3E}">
        <p14:creationId xmlns:p14="http://schemas.microsoft.com/office/powerpoint/2010/main" val="3827416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https://www.google.com/search?q=golden+vine+of+the+Jerusalem+Temple&amp;safe=active&amp;source=lnms&amp;tbm=isch&amp;sa=X&amp;ved=0ahUKEwj7ue3Kx9_ZAhWL0FMKHcLTC6kQ_AUIDCgD&amp;biw=1282&amp;bih=933#imgrc=quBFZtt6GvsvBM:</a:t>
            </a:r>
          </a:p>
          <a:p>
            <a:endParaRPr lang="en-US" altLang="en-US" sz="1050" dirty="0"/>
          </a:p>
          <a:p>
            <a:r>
              <a:rPr lang="en-US" altLang="en-US" dirty="0"/>
              <a:t>Note the vines on the inner pillars, whole purpose of this digression.</a:t>
            </a:r>
          </a:p>
        </p:txBody>
      </p:sp>
    </p:spTree>
    <p:extLst>
      <p:ext uri="{BB962C8B-B14F-4D97-AF65-F5344CB8AC3E}">
        <p14:creationId xmlns:p14="http://schemas.microsoft.com/office/powerpoint/2010/main" val="1217298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215012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https://www.ritmeyer.com/2015/12/14/the-gold-of-the-jerusalem-temple/</a:t>
            </a:r>
            <a:endParaRPr lang="en-US" altLang="en-US" sz="1050" dirty="0"/>
          </a:p>
          <a:p>
            <a:endParaRPr lang="en-US" altLang="en-US" sz="1050" dirty="0"/>
          </a:p>
          <a:p>
            <a:r>
              <a:rPr lang="en-US" altLang="en-US" sz="2400" dirty="0"/>
              <a:t>Tacitus was the Roman general who demolished the Temple.   Some say unintentionally.</a:t>
            </a:r>
          </a:p>
        </p:txBody>
      </p:sp>
    </p:spTree>
    <p:extLst>
      <p:ext uri="{BB962C8B-B14F-4D97-AF65-F5344CB8AC3E}">
        <p14:creationId xmlns:p14="http://schemas.microsoft.com/office/powerpoint/2010/main" val="1850917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https://www.google.com/search?q=golden+vine+of+the+Jerusalem+Temple&amp;safe=active&amp;source=lnms&amp;tbm=isch&amp;sa=X&amp;ved=0ahUKEwj7ue3Kx9_ZAhWL0FMKHcLTC6kQ_AUIDCgD&amp;biw=1282&amp;bih=933#imgrc=AbD6B9jYL7UN2M:</a:t>
            </a:r>
          </a:p>
          <a:p>
            <a:endParaRPr lang="en-US" altLang="en-US" sz="1050" dirty="0"/>
          </a:p>
          <a:p>
            <a:r>
              <a:rPr lang="en-US" altLang="en-US" dirty="0"/>
              <a:t>Adding gold leaves: invested, sort of collateralized your word in the leaves.</a:t>
            </a:r>
          </a:p>
        </p:txBody>
      </p:sp>
    </p:spTree>
    <p:extLst>
      <p:ext uri="{BB962C8B-B14F-4D97-AF65-F5344CB8AC3E}">
        <p14:creationId xmlns:p14="http://schemas.microsoft.com/office/powerpoint/2010/main" val="3864946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384925" cy="4494213"/>
          </a:xfrm>
        </p:spPr>
        <p:txBody>
          <a:bodyPr/>
          <a:lstStyle/>
          <a:p>
            <a:r>
              <a:rPr lang="en-US" dirty="0"/>
              <a:t>Temple is the building, unchanging.  Gold has commercial value.</a:t>
            </a:r>
          </a:p>
          <a:p>
            <a:r>
              <a:rPr lang="en-US" dirty="0"/>
              <a:t>At that point in time, the GOLD much more breathtakingly impressive than the building! </a:t>
            </a:r>
          </a:p>
          <a:p>
            <a:r>
              <a:rPr lang="en-US" dirty="0"/>
              <a:t>So the going concept was, you can fib if you swear only about the Temple, but NOT if you swear by the gold.</a:t>
            </a:r>
          </a:p>
          <a:p>
            <a:endParaRPr lang="en-US" dirty="0"/>
          </a:p>
          <a:p>
            <a:r>
              <a:rPr lang="en-US" dirty="0"/>
              <a:t>Similarly…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43110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Sacrificial offerings were big business.  </a:t>
            </a:r>
          </a:p>
        </p:txBody>
      </p:sp>
    </p:spTree>
    <p:extLst>
      <p:ext uri="{BB962C8B-B14F-4D97-AF65-F5344CB8AC3E}">
        <p14:creationId xmlns:p14="http://schemas.microsoft.com/office/powerpoint/2010/main" val="2457919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21.12-13 Angry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21,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israel-jerusalem-israel-museum-model-of-jerusalem-in-the-late-second-BTDTN7</a:t>
            </a:r>
          </a:p>
          <a:p>
            <a:endParaRPr lang="en-US" altLang="en-US" sz="1050" dirty="0"/>
          </a:p>
          <a:p>
            <a:r>
              <a:rPr lang="en-US" altLang="en-US" sz="1050" dirty="0">
                <a:hlinkClick r:id="rId3"/>
              </a:rPr>
              <a:t>https://www.google.com/search?q=Second+temple+models&amp;safe=active&amp;source=lnms&amp;tbm=isch&amp;sa=X&amp;ved=0ahUKEwjM_7fZ5oDXAhUB0YMKHR7aCyYQ_AUICigB&amp;biw=1282&amp;bih=884#imgdii=gEU_yAUrHa-mCM:&amp;imgrc=Dko-JRhpAtwr2M</a:t>
            </a:r>
            <a:r>
              <a:rPr lang="en-US" altLang="en-US" sz="1050" dirty="0"/>
              <a:t>:</a:t>
            </a:r>
          </a:p>
          <a:p>
            <a:endParaRPr lang="en-US" altLang="en-US" dirty="0"/>
          </a:p>
          <a:p>
            <a:r>
              <a:rPr lang="en-US" altLang="en-US" dirty="0"/>
              <a:t>See Robinson’s Arch?</a:t>
            </a:r>
          </a:p>
        </p:txBody>
      </p:sp>
    </p:spTree>
    <p:extLst>
      <p:ext uri="{BB962C8B-B14F-4D97-AF65-F5344CB8AC3E}">
        <p14:creationId xmlns:p14="http://schemas.microsoft.com/office/powerpoint/2010/main" val="480780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21.12-13 Angry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21, 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1043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3389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552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https://www.timesofisrael.com/30000-race-through-jerusalem-in-capitals-largest-ever-marathon/</a:t>
            </a:r>
          </a:p>
          <a:p>
            <a:endParaRPr lang="en-US" altLang="en-US" sz="2000" dirty="0"/>
          </a:p>
          <a:p>
            <a:r>
              <a:rPr lang="en-US" altLang="en-US" sz="2000" dirty="0"/>
              <a:t>5 minutes 23 sec/mile for 26 miles!</a:t>
            </a:r>
          </a:p>
        </p:txBody>
      </p:sp>
    </p:spTree>
    <p:extLst>
      <p:ext uri="{BB962C8B-B14F-4D97-AF65-F5344CB8AC3E}">
        <p14:creationId xmlns:p14="http://schemas.microsoft.com/office/powerpoint/2010/main" val="125343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9408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52849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Yeshua is building an analogy.  Spiritual truth with concepts we don’t use much today.  I feel these obscure to us, but not to scripture and Yeshua, are the theme for today.</a:t>
            </a:r>
          </a:p>
        </p:txBody>
      </p:sp>
    </p:spTree>
    <p:extLst>
      <p:ext uri="{BB962C8B-B14F-4D97-AF65-F5344CB8AC3E}">
        <p14:creationId xmlns:p14="http://schemas.microsoft.com/office/powerpoint/2010/main" val="2712050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tend to focus on OUR work.  After all, it’s our sweat and hours. </a:t>
            </a:r>
          </a:p>
          <a:p>
            <a:r>
              <a:rPr lang="en-US" altLang="en-US" dirty="0"/>
              <a:t> </a:t>
            </a:r>
          </a:p>
          <a:p>
            <a:r>
              <a:rPr lang="en-US" altLang="en-US" dirty="0"/>
              <a:t>Some rabbis were teaching that the gold, the sacrifices were the binding collateral. </a:t>
            </a:r>
          </a:p>
          <a:p>
            <a:endParaRPr lang="en-US" altLang="en-US" dirty="0"/>
          </a:p>
          <a:p>
            <a:r>
              <a:rPr lang="en-US" altLang="en-US" dirty="0"/>
              <a:t>Yeshua was contending that they had it backward.</a:t>
            </a:r>
          </a:p>
        </p:txBody>
      </p:sp>
    </p:spTree>
    <p:extLst>
      <p:ext uri="{BB962C8B-B14F-4D97-AF65-F5344CB8AC3E}">
        <p14:creationId xmlns:p14="http://schemas.microsoft.com/office/powerpoint/2010/main" val="2080490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Serious denunciation to the reversal of this. </a:t>
            </a:r>
            <a:r>
              <a:rPr lang="en-US" sz="2000" dirty="0"/>
              <a:t>“You blind fools!”</a:t>
            </a:r>
          </a:p>
          <a:p>
            <a:r>
              <a:rPr lang="en-US" altLang="en-US" dirty="0"/>
              <a:t>We don’t talk much about </a:t>
            </a:r>
            <a:r>
              <a:rPr lang="en-US" altLang="en-US" dirty="0" err="1"/>
              <a:t>sanctifiying</a:t>
            </a:r>
            <a:r>
              <a:rPr lang="en-US" altLang="en-US" dirty="0"/>
              <a:t>, making holy.  It’s by contact with the Holy One.</a:t>
            </a:r>
          </a:p>
          <a:p>
            <a:r>
              <a:rPr lang="en-US" altLang="en-US" dirty="0"/>
              <a:t>That’s why He came, make </a:t>
            </a:r>
            <a:r>
              <a:rPr lang="en-US" altLang="en-US" u="sng" dirty="0"/>
              <a:t>contact</a:t>
            </a:r>
            <a:r>
              <a:rPr lang="en-US" altLang="en-US" dirty="0"/>
              <a:t> accessible.</a:t>
            </a:r>
          </a:p>
        </p:txBody>
      </p:sp>
    </p:spTree>
    <p:extLst>
      <p:ext uri="{BB962C8B-B14F-4D97-AF65-F5344CB8AC3E}">
        <p14:creationId xmlns:p14="http://schemas.microsoft.com/office/powerpoint/2010/main" val="200193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a:ln>
                  <a:noFill/>
                </a:ln>
                <a:effectLst/>
                <a:uLnTx/>
                <a:uFillTx/>
                <a:latin typeface="Arial Rounded MT Bold"/>
                <a:ea typeface="+mn-ea"/>
                <a:cs typeface="+mn-cs"/>
              </a:rPr>
              <a:t>It is </a:t>
            </a:r>
            <a:r>
              <a:rPr kumimoji="0" lang="en-US" b="0" i="0" u="sng" strike="noStrike" kern="0" cap="none" spc="0" normalizeH="0" baseline="0" noProof="0" dirty="0">
                <a:ln>
                  <a:noFill/>
                </a:ln>
                <a:effectLst/>
                <a:uLnTx/>
                <a:uFillTx/>
                <a:latin typeface="Arial Rounded MT Bold"/>
                <a:ea typeface="+mn-ea"/>
                <a:cs typeface="+mn-cs"/>
              </a:rPr>
              <a:t>contact</a:t>
            </a:r>
            <a:r>
              <a:rPr kumimoji="0" lang="en-US" b="0" i="0" u="none" strike="noStrike" kern="0" cap="none" spc="0" normalizeH="0" baseline="0" noProof="0" dirty="0">
                <a:ln>
                  <a:noFill/>
                </a:ln>
                <a:effectLst/>
                <a:uLnTx/>
                <a:uFillTx/>
                <a:latin typeface="Arial Rounded MT Bold"/>
                <a:ea typeface="+mn-ea"/>
                <a:cs typeface="+mn-cs"/>
              </a:rPr>
              <a:t> with the Divine, the Eternal that transforms/sanctifies our lives. </a:t>
            </a:r>
          </a:p>
        </p:txBody>
      </p:sp>
    </p:spTree>
    <p:extLst>
      <p:ext uri="{BB962C8B-B14F-4D97-AF65-F5344CB8AC3E}">
        <p14:creationId xmlns:p14="http://schemas.microsoft.com/office/powerpoint/2010/main" val="1192915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solidFill>
                  <a:srgbClr val="000000"/>
                </a:solidFill>
              </a:rPr>
              <a:t>Ritual holiness in the Torah</a:t>
            </a:r>
            <a:endParaRPr lang="en-US" altLang="en-US" sz="1050" dirty="0"/>
          </a:p>
        </p:txBody>
      </p:sp>
    </p:spTree>
    <p:extLst>
      <p:ext uri="{BB962C8B-B14F-4D97-AF65-F5344CB8AC3E}">
        <p14:creationId xmlns:p14="http://schemas.microsoft.com/office/powerpoint/2010/main" val="3706408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extLst>
      <p:ext uri="{BB962C8B-B14F-4D97-AF65-F5344CB8AC3E}">
        <p14:creationId xmlns:p14="http://schemas.microsoft.com/office/powerpoint/2010/main" val="4294208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5839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Following is the GREAT purpose of LIFE, according to Torah.</a:t>
            </a:r>
          </a:p>
        </p:txBody>
      </p:sp>
    </p:spTree>
    <p:extLst>
      <p:ext uri="{BB962C8B-B14F-4D97-AF65-F5344CB8AC3E}">
        <p14:creationId xmlns:p14="http://schemas.microsoft.com/office/powerpoint/2010/main" val="211964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4881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Holiness, G-d likeness, in the symbolism, visualization of food.   </a:t>
            </a:r>
          </a:p>
          <a:p>
            <a:endParaRPr lang="en-US" altLang="en-US" sz="1100" dirty="0"/>
          </a:p>
          <a:p>
            <a:r>
              <a:rPr lang="en-US" altLang="en-US" dirty="0"/>
              <a:t>Affirmed in the Messianic Scriptures…</a:t>
            </a:r>
          </a:p>
          <a:p>
            <a:endParaRPr lang="en-US" altLang="en-US" dirty="0"/>
          </a:p>
        </p:txBody>
      </p:sp>
    </p:spTree>
    <p:extLst>
      <p:ext uri="{BB962C8B-B14F-4D97-AF65-F5344CB8AC3E}">
        <p14:creationId xmlns:p14="http://schemas.microsoft.com/office/powerpoint/2010/main" val="2419613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need to explore these terms: Holy, sanctify.</a:t>
            </a:r>
          </a:p>
        </p:txBody>
      </p:sp>
    </p:spTree>
    <p:extLst>
      <p:ext uri="{BB962C8B-B14F-4D97-AF65-F5344CB8AC3E}">
        <p14:creationId xmlns:p14="http://schemas.microsoft.com/office/powerpoint/2010/main" val="3877280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focus on our work.</a:t>
            </a:r>
          </a:p>
          <a:p>
            <a:endParaRPr lang="en-US" altLang="en-US" dirty="0"/>
          </a:p>
          <a:p>
            <a:r>
              <a:rPr lang="en-US" altLang="en-US" dirty="0"/>
              <a:t>Yeshua want us to focus on our contact.  Not neglect our work or minimize it.</a:t>
            </a:r>
          </a:p>
        </p:txBody>
      </p:sp>
    </p:spTree>
    <p:extLst>
      <p:ext uri="{BB962C8B-B14F-4D97-AF65-F5344CB8AC3E}">
        <p14:creationId xmlns:p14="http://schemas.microsoft.com/office/powerpoint/2010/main" val="3372951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I’d like to introduce a classical revivalist writer to really explore this term, deeply</a:t>
            </a:r>
          </a:p>
        </p:txBody>
      </p:sp>
    </p:spTree>
    <p:extLst>
      <p:ext uri="{BB962C8B-B14F-4D97-AF65-F5344CB8AC3E}">
        <p14:creationId xmlns:p14="http://schemas.microsoft.com/office/powerpoint/2010/main" val="147999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3127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1804882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256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2563"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256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C4BAAB-083D-4142-B5E6-2B2D4F7861A1}" type="slidenum">
              <a:rPr lang="en-US" altLang="en-US" sz="1200">
                <a:solidFill>
                  <a:srgbClr val="FFFFFF"/>
                </a:solidFill>
                <a:latin typeface="Arial" charset="0"/>
              </a:rPr>
              <a:pPr algn="r"/>
              <a:t>56</a:t>
            </a:fld>
            <a:endParaRPr lang="en-US" altLang="en-US" sz="1200">
              <a:solidFill>
                <a:srgbClr val="FFFFFF"/>
              </a:solidFill>
              <a:latin typeface="Arial" charset="0"/>
            </a:endParaRPr>
          </a:p>
        </p:txBody>
      </p:sp>
      <p:sp>
        <p:nvSpPr>
          <p:cNvPr id="322565" name="Rectangle 2"/>
          <p:cNvSpPr>
            <a:spLocks noGrp="1" noRot="1" noChangeAspect="1" noChangeArrowheads="1" noTextEdit="1"/>
          </p:cNvSpPr>
          <p:nvPr>
            <p:ph type="sldImg"/>
          </p:nvPr>
        </p:nvSpPr>
        <p:spPr>
          <a:xfrm>
            <a:off x="533400" y="685800"/>
            <a:ext cx="5851525" cy="3429000"/>
          </a:xfrm>
          <a:ln/>
        </p:spPr>
      </p:sp>
      <p:sp>
        <p:nvSpPr>
          <p:cNvPr id="322566" name="Rectangle 3"/>
          <p:cNvSpPr>
            <a:spLocks noGrp="1" noChangeArrowheads="1"/>
          </p:cNvSpPr>
          <p:nvPr>
            <p:ph type="body" idx="1"/>
          </p:nvPr>
        </p:nvSpPr>
        <p:spPr>
          <a:xfrm>
            <a:off x="152400" y="4114800"/>
            <a:ext cx="6553200" cy="4876800"/>
          </a:xfrm>
          <a:noFill/>
        </p:spPr>
        <p:txBody>
          <a:bodyPr/>
          <a:lstStyle/>
          <a:p>
            <a:pPr eaLnBrk="1" hangingPunct="1"/>
            <a:endParaRPr lang="en-US" altLang="en-US"/>
          </a:p>
        </p:txBody>
      </p:sp>
    </p:spTree>
    <p:extLst>
      <p:ext uri="{BB962C8B-B14F-4D97-AF65-F5344CB8AC3E}">
        <p14:creationId xmlns:p14="http://schemas.microsoft.com/office/powerpoint/2010/main" val="3312783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a:t>Mtt. 17.01-04 Revelation of Yeshua's GloryMtt. 16.24-28 Yeshua's Followers Execution stake</a:t>
            </a:r>
          </a:p>
        </p:txBody>
      </p:sp>
      <p:sp>
        <p:nvSpPr>
          <p:cNvPr id="8" name="Rectangle 3"/>
          <p:cNvSpPr>
            <a:spLocks noGrp="1" noChangeArrowheads="1"/>
          </p:cNvSpPr>
          <p:nvPr>
            <p:ph type="dt" idx="1"/>
          </p:nvPr>
        </p:nvSpPr>
        <p:spPr>
          <a:ln/>
        </p:spPr>
        <p:txBody>
          <a:bodyPr/>
          <a:lstStyle/>
          <a:p>
            <a:r>
              <a:rPr lang="en-US" altLang="en-US"/>
              <a:t>Mar. 4, 2017  5777Feb. 25, 2017  5777</a:t>
            </a:r>
          </a:p>
        </p:txBody>
      </p:sp>
      <p:sp>
        <p:nvSpPr>
          <p:cNvPr id="32461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32461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3246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913F88-1BC9-415F-BCE2-B6DEBECF4139}" type="slidenum">
              <a:rPr lang="en-US" altLang="en-US" sz="1200">
                <a:solidFill>
                  <a:srgbClr val="FFFFFF"/>
                </a:solidFill>
                <a:latin typeface="Arial" charset="0"/>
              </a:rPr>
              <a:pPr algn="r"/>
              <a:t>57</a:t>
            </a:fld>
            <a:endParaRPr lang="en-US" altLang="en-US" sz="1200">
              <a:solidFill>
                <a:srgbClr val="FFFFFF"/>
              </a:solidFill>
              <a:latin typeface="Arial" charset="0"/>
            </a:endParaRPr>
          </a:p>
        </p:txBody>
      </p:sp>
      <p:sp>
        <p:nvSpPr>
          <p:cNvPr id="324613" name="Rectangle 2"/>
          <p:cNvSpPr>
            <a:spLocks noGrp="1" noRot="1" noChangeAspect="1" noChangeArrowheads="1" noTextEdit="1"/>
          </p:cNvSpPr>
          <p:nvPr>
            <p:ph type="sldImg"/>
          </p:nvPr>
        </p:nvSpPr>
        <p:spPr>
          <a:xfrm>
            <a:off x="533400" y="685800"/>
            <a:ext cx="5851525" cy="3429000"/>
          </a:xfrm>
          <a:ln/>
        </p:spPr>
      </p:sp>
      <p:sp>
        <p:nvSpPr>
          <p:cNvPr id="324614" name="Rectangle 3"/>
          <p:cNvSpPr>
            <a:spLocks noGrp="1" noChangeArrowheads="1"/>
          </p:cNvSpPr>
          <p:nvPr>
            <p:ph type="body" idx="1"/>
          </p:nvPr>
        </p:nvSpPr>
        <p:spPr>
          <a:xfrm>
            <a:off x="152400" y="4114800"/>
            <a:ext cx="6553200" cy="4876800"/>
          </a:xfrm>
          <a:noFill/>
        </p:spPr>
        <p:txBody>
          <a:bodyPr/>
          <a:lstStyle/>
          <a:p>
            <a:pPr eaLnBrk="1" hangingPunct="1"/>
            <a:endParaRPr lang="en-US" altLang="en-US"/>
          </a:p>
        </p:txBody>
      </p:sp>
    </p:spTree>
    <p:extLst>
      <p:ext uri="{BB962C8B-B14F-4D97-AF65-F5344CB8AC3E}">
        <p14:creationId xmlns:p14="http://schemas.microsoft.com/office/powerpoint/2010/main" val="2342621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2769851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152846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08328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3911836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i="0" dirty="0"/>
              <a:t>G-d never invites us to His other attributes: enter my omnipotence, my omniscience, my omnipresence.</a:t>
            </a:r>
            <a:endParaRPr lang="he-IL" altLang="en-US" sz="2000" i="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he-IL"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i="0" dirty="0"/>
              <a:t>T</a:t>
            </a:r>
            <a:r>
              <a:rPr lang="en-US" altLang="en-US" dirty="0"/>
              <a:t>he quick reaction is that Holiness is some kind of religious rigidity.  That is a false stereotype.   Holiness is partaking of the divine nature by the </a:t>
            </a:r>
            <a:r>
              <a:rPr lang="en-US" altLang="en-US" dirty="0" err="1"/>
              <a:t>Ruakh</a:t>
            </a:r>
            <a:r>
              <a:rPr lang="en-US" altLang="en-US" dirty="0"/>
              <a:t> through the Messiah.  It means joy!</a:t>
            </a:r>
            <a:endParaRPr lang="en-US" altLang="en-US" sz="2000" i="0" dirty="0"/>
          </a:p>
          <a:p>
            <a:endParaRPr lang="en-US" altLang="en-US" sz="1050" dirty="0"/>
          </a:p>
        </p:txBody>
      </p:sp>
    </p:spTree>
    <p:extLst>
      <p:ext uri="{BB962C8B-B14F-4D97-AF65-F5344CB8AC3E}">
        <p14:creationId xmlns:p14="http://schemas.microsoft.com/office/powerpoint/2010/main" val="36003724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6520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23.16-22.Source of Integrity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Mar.10,2018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https://www.ritmeyer.com/2015/12/14/the-gold-of-the-jerusalem-temple/</a:t>
            </a:r>
          </a:p>
        </p:txBody>
      </p:sp>
    </p:spTree>
    <p:extLst>
      <p:ext uri="{BB962C8B-B14F-4D97-AF65-F5344CB8AC3E}">
        <p14:creationId xmlns:p14="http://schemas.microsoft.com/office/powerpoint/2010/main" val="33183508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2669349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Andrew Murray </a:t>
            </a:r>
            <a:r>
              <a:rPr lang="en-US" altLang="en-US" sz="1050" i="1" dirty="0"/>
              <a:t>Holy in the Messiah</a:t>
            </a:r>
          </a:p>
        </p:txBody>
      </p:sp>
    </p:spTree>
    <p:extLst>
      <p:ext uri="{BB962C8B-B14F-4D97-AF65-F5344CB8AC3E}">
        <p14:creationId xmlns:p14="http://schemas.microsoft.com/office/powerpoint/2010/main" val="22760692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Andrew Murray </a:t>
            </a:r>
            <a:r>
              <a:rPr lang="en-US" altLang="en-US" sz="1050" i="1" dirty="0"/>
              <a:t>Holy in the Messiah</a:t>
            </a:r>
          </a:p>
        </p:txBody>
      </p:sp>
    </p:spTree>
    <p:extLst>
      <p:ext uri="{BB962C8B-B14F-4D97-AF65-F5344CB8AC3E}">
        <p14:creationId xmlns:p14="http://schemas.microsoft.com/office/powerpoint/2010/main" val="12646911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Andrew Murray </a:t>
            </a:r>
            <a:r>
              <a:rPr lang="en-US" altLang="en-US" sz="1050" i="1" dirty="0"/>
              <a:t>Holy in the Messiah</a:t>
            </a:r>
          </a:p>
        </p:txBody>
      </p:sp>
    </p:spTree>
    <p:extLst>
      <p:ext uri="{BB962C8B-B14F-4D97-AF65-F5344CB8AC3E}">
        <p14:creationId xmlns:p14="http://schemas.microsoft.com/office/powerpoint/2010/main" val="2824286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Andrew Murray </a:t>
            </a:r>
            <a:r>
              <a:rPr lang="en-US" altLang="en-US" sz="1050" i="1" dirty="0"/>
              <a:t>Holy in the Messiah</a:t>
            </a:r>
          </a:p>
        </p:txBody>
      </p:sp>
    </p:spTree>
    <p:extLst>
      <p:ext uri="{BB962C8B-B14F-4D97-AF65-F5344CB8AC3E}">
        <p14:creationId xmlns:p14="http://schemas.microsoft.com/office/powerpoint/2010/main" val="24684697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154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http://www.jerusalemonline.com/news/in-israel/local/over-35000-runners-participate-in-2018-jerusalem-race-34976?utm_source=ActiveCampaign&amp;utm_medium=email&amp;utm_content=The+Latest+News+From+Israel&amp;utm_campaign=MiddayNewsletter+-+Recurring+-+Dec+17</a:t>
            </a:r>
          </a:p>
        </p:txBody>
      </p:sp>
    </p:spTree>
    <p:extLst>
      <p:ext uri="{BB962C8B-B14F-4D97-AF65-F5344CB8AC3E}">
        <p14:creationId xmlns:p14="http://schemas.microsoft.com/office/powerpoint/2010/main" val="6098669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0627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946054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3710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1527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16527487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2068031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10390229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Andrew Murray </a:t>
            </a:r>
            <a:r>
              <a:rPr lang="en-US" altLang="en-US" sz="1050" i="1" dirty="0"/>
              <a:t>Holy in the Messiah</a:t>
            </a:r>
          </a:p>
          <a:p>
            <a:endParaRPr lang="en-US" altLang="en-US" sz="1050" dirty="0"/>
          </a:p>
        </p:txBody>
      </p:sp>
    </p:spTree>
    <p:extLst>
      <p:ext uri="{BB962C8B-B14F-4D97-AF65-F5344CB8AC3E}">
        <p14:creationId xmlns:p14="http://schemas.microsoft.com/office/powerpoint/2010/main" val="9932113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Serious denunciation to the reversal of this. </a:t>
            </a:r>
            <a:r>
              <a:rPr lang="en-US" sz="2000" dirty="0"/>
              <a:t>“You blind fools!”</a:t>
            </a:r>
            <a:endParaRPr lang="en-US" altLang="en-US" dirty="0"/>
          </a:p>
          <a:p>
            <a:r>
              <a:rPr lang="en-US" altLang="en-US" dirty="0"/>
              <a:t>That’s why He came, make </a:t>
            </a:r>
            <a:r>
              <a:rPr lang="en-US" altLang="en-US" u="sng" dirty="0"/>
              <a:t>contact</a:t>
            </a:r>
            <a:r>
              <a:rPr lang="en-US" altLang="en-US" dirty="0"/>
              <a:t> accessible.</a:t>
            </a:r>
          </a:p>
          <a:p>
            <a:r>
              <a:rPr lang="en-US" altLang="en-US" dirty="0"/>
              <a:t>Receiving the Holy Spirit, </a:t>
            </a:r>
            <a:r>
              <a:rPr lang="en-US" altLang="en-US" dirty="0" err="1"/>
              <a:t>Ruakh</a:t>
            </a:r>
            <a:r>
              <a:rPr lang="en-US" altLang="en-US" dirty="0"/>
              <a:t> </a:t>
            </a:r>
            <a:r>
              <a:rPr lang="en-US" altLang="en-US" dirty="0" err="1"/>
              <a:t>HaKodeh</a:t>
            </a:r>
            <a:r>
              <a:rPr lang="en-US" altLang="en-US" dirty="0"/>
              <a:t>, is to receive His holiness.  Spirit is no more holy than the Father and the Son, but He MAKES us holy.</a:t>
            </a:r>
          </a:p>
          <a:p>
            <a:endParaRPr lang="en-US" altLang="en-US" dirty="0"/>
          </a:p>
          <a:p>
            <a:r>
              <a:rPr lang="en-US" altLang="en-US" dirty="0"/>
              <a:t>Receive the </a:t>
            </a:r>
            <a:r>
              <a:rPr lang="en-US" altLang="en-US" dirty="0" err="1"/>
              <a:t>Ruakh</a:t>
            </a:r>
            <a:r>
              <a:rPr lang="en-US" altLang="en-US" dirty="0"/>
              <a:t> today!  Renounce any sin and self, and receive!!</a:t>
            </a:r>
          </a:p>
        </p:txBody>
      </p:sp>
    </p:spTree>
    <p:extLst>
      <p:ext uri="{BB962C8B-B14F-4D97-AF65-F5344CB8AC3E}">
        <p14:creationId xmlns:p14="http://schemas.microsoft.com/office/powerpoint/2010/main" val="286452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Temporary US Embassy supposed to be here.</a:t>
            </a:r>
          </a:p>
          <a:p>
            <a:r>
              <a:rPr lang="en-US" altLang="en-US" dirty="0"/>
              <a:t>OUR TOUR will be there at Embassy opening!!   </a:t>
            </a:r>
          </a:p>
          <a:p>
            <a:r>
              <a:rPr lang="en-US" altLang="en-US" dirty="0"/>
              <a:t>Mt. Zion rally.</a:t>
            </a:r>
          </a:p>
          <a:p>
            <a:endParaRPr lang="en-US" altLang="en-US" dirty="0"/>
          </a:p>
          <a:p>
            <a:r>
              <a:rPr lang="en-US" altLang="en-US" dirty="0"/>
              <a:t>Something interesting about Billy Graham…</a:t>
            </a:r>
          </a:p>
        </p:txBody>
      </p:sp>
    </p:spTree>
    <p:extLst>
      <p:ext uri="{BB962C8B-B14F-4D97-AF65-F5344CB8AC3E}">
        <p14:creationId xmlns:p14="http://schemas.microsoft.com/office/powerpoint/2010/main" val="395168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23.16-22.Source of Integrity</a:t>
            </a:r>
          </a:p>
        </p:txBody>
      </p:sp>
      <p:sp>
        <p:nvSpPr>
          <p:cNvPr id="5" name="Rectangle 3"/>
          <p:cNvSpPr>
            <a:spLocks noGrp="1" noChangeArrowheads="1"/>
          </p:cNvSpPr>
          <p:nvPr>
            <p:ph type="dt" idx="1"/>
          </p:nvPr>
        </p:nvSpPr>
        <p:spPr>
          <a:ln/>
        </p:spPr>
        <p:txBody>
          <a:bodyPr/>
          <a:lstStyle/>
          <a:p>
            <a:r>
              <a:rPr lang="en-US" altLang="en-US">
                <a:solidFill>
                  <a:prstClr val="white"/>
                </a:solidFill>
              </a:rPr>
              <a:t>Mar.10,2018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http://www.Christianitytoday.com/ct/2018/billy-graham/level-ground-at-execution stake.html</a:t>
            </a:r>
          </a:p>
        </p:txBody>
      </p:sp>
    </p:spTree>
    <p:extLst>
      <p:ext uri="{BB962C8B-B14F-4D97-AF65-F5344CB8AC3E}">
        <p14:creationId xmlns:p14="http://schemas.microsoft.com/office/powerpoint/2010/main" val="238447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6439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416424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36"/>
            <a:ext cx="7462044" cy="1102519"/>
          </a:xfrm>
        </p:spPr>
        <p:txBody>
          <a:bodyPr/>
          <a:lstStyle/>
          <a:p>
            <a:r>
              <a:rPr lang="en-US"/>
              <a:t>Click to edit Master title style</a:t>
            </a:r>
          </a:p>
        </p:txBody>
      </p:sp>
      <p:sp>
        <p:nvSpPr>
          <p:cNvPr id="3" name="Subtitle 2"/>
          <p:cNvSpPr>
            <a:spLocks noGrp="1"/>
          </p:cNvSpPr>
          <p:nvPr>
            <p:ph type="subTitle" idx="1"/>
          </p:nvPr>
        </p:nvSpPr>
        <p:spPr>
          <a:xfrm>
            <a:off x="1319900" y="2914650"/>
            <a:ext cx="6145213" cy="1314450"/>
          </a:xfrm>
        </p:spPr>
        <p:txBody>
          <a:bodyPr/>
          <a:lstStyle>
            <a:lvl1pPr marL="0" indent="0" algn="ctr">
              <a:buNone/>
              <a:defRPr/>
            </a:lvl1pPr>
            <a:lvl2pPr marL="339298" indent="0" algn="ctr">
              <a:buNone/>
              <a:defRPr/>
            </a:lvl2pPr>
            <a:lvl3pPr marL="678746" indent="0" algn="ctr">
              <a:buNone/>
              <a:defRPr/>
            </a:lvl3pPr>
            <a:lvl4pPr marL="1017924" indent="0" algn="ctr">
              <a:buNone/>
              <a:defRPr/>
            </a:lvl4pPr>
            <a:lvl5pPr marL="1357335" indent="0" algn="ctr">
              <a:buNone/>
              <a:defRPr/>
            </a:lvl5pPr>
            <a:lvl6pPr marL="1696481" indent="0" algn="ctr">
              <a:buNone/>
              <a:defRPr/>
            </a:lvl6pPr>
            <a:lvl7pPr marL="2035738" indent="0" algn="ctr">
              <a:buNone/>
              <a:defRPr/>
            </a:lvl7pPr>
            <a:lvl8pPr marL="2375069" indent="0" algn="ctr">
              <a:buNone/>
              <a:defRPr/>
            </a:lvl8pPr>
            <a:lvl9pPr marL="271439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882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50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298" indent="0">
              <a:buNone/>
              <a:defRPr sz="1800"/>
            </a:lvl2pPr>
            <a:lvl3pPr marL="678746" indent="0">
              <a:buNone/>
              <a:defRPr sz="1600"/>
            </a:lvl3pPr>
            <a:lvl4pPr marL="1017924" indent="0">
              <a:buNone/>
              <a:defRPr sz="1400"/>
            </a:lvl4pPr>
            <a:lvl5pPr marL="1357335" indent="0">
              <a:buNone/>
              <a:defRPr sz="1400"/>
            </a:lvl5pPr>
            <a:lvl6pPr marL="1696481" indent="0">
              <a:buNone/>
              <a:defRPr sz="1400"/>
            </a:lvl6pPr>
            <a:lvl7pPr marL="2035738" indent="0">
              <a:buNone/>
              <a:defRPr sz="1400"/>
            </a:lvl7pPr>
            <a:lvl8pPr marL="2375069" indent="0">
              <a:buNone/>
              <a:defRPr sz="1400"/>
            </a:lvl8pPr>
            <a:lvl9pPr marL="2714396"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666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2878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50" y="1151335"/>
            <a:ext cx="3878861" cy="479822"/>
          </a:xfrm>
        </p:spPr>
        <p:txBody>
          <a:bodyPr anchor="b"/>
          <a:lstStyle>
            <a:lvl1pPr marL="0" indent="0">
              <a:buNone/>
              <a:defRPr sz="2400" b="1"/>
            </a:lvl1pPr>
            <a:lvl2pPr marL="339298" indent="0">
              <a:buNone/>
              <a:defRPr sz="2000" b="1"/>
            </a:lvl2pPr>
            <a:lvl3pPr marL="678746" indent="0">
              <a:buNone/>
              <a:defRPr sz="1800" b="1"/>
            </a:lvl3pPr>
            <a:lvl4pPr marL="1017924" indent="0">
              <a:buNone/>
              <a:defRPr sz="1600" b="1"/>
            </a:lvl4pPr>
            <a:lvl5pPr marL="1357335" indent="0">
              <a:buNone/>
              <a:defRPr sz="1600" b="1"/>
            </a:lvl5pPr>
            <a:lvl6pPr marL="1696481" indent="0">
              <a:buNone/>
              <a:defRPr sz="1600" b="1"/>
            </a:lvl6pPr>
            <a:lvl7pPr marL="2035738" indent="0">
              <a:buNone/>
              <a:defRPr sz="1600" b="1"/>
            </a:lvl7pPr>
            <a:lvl8pPr marL="2375069" indent="0">
              <a:buNone/>
              <a:defRPr sz="1600" b="1"/>
            </a:lvl8pPr>
            <a:lvl9pPr marL="2714396"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50"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298" indent="0">
              <a:buNone/>
              <a:defRPr sz="2000" b="1"/>
            </a:lvl2pPr>
            <a:lvl3pPr marL="678746" indent="0">
              <a:buNone/>
              <a:defRPr sz="1800" b="1"/>
            </a:lvl3pPr>
            <a:lvl4pPr marL="1017924" indent="0">
              <a:buNone/>
              <a:defRPr sz="1600" b="1"/>
            </a:lvl4pPr>
            <a:lvl5pPr marL="1357335" indent="0">
              <a:buNone/>
              <a:defRPr sz="1600" b="1"/>
            </a:lvl5pPr>
            <a:lvl6pPr marL="1696481" indent="0">
              <a:buNone/>
              <a:defRPr sz="1600" b="1"/>
            </a:lvl6pPr>
            <a:lvl7pPr marL="2035738" indent="0">
              <a:buNone/>
              <a:defRPr sz="1600" b="1"/>
            </a:lvl7pPr>
            <a:lvl8pPr marL="2375069" indent="0">
              <a:buNone/>
              <a:defRPr sz="1600" b="1"/>
            </a:lvl8pPr>
            <a:lvl9pPr marL="27143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23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3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160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32"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90" y="208702"/>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32" y="1076343"/>
            <a:ext cx="2888189" cy="3518297"/>
          </a:xfrm>
        </p:spPr>
        <p:txBody>
          <a:bodyPr/>
          <a:lstStyle>
            <a:lvl1pPr marL="0" indent="0">
              <a:buNone/>
              <a:defRPr sz="1400"/>
            </a:lvl1pPr>
            <a:lvl2pPr marL="339298" indent="0">
              <a:buNone/>
              <a:defRPr sz="1200"/>
            </a:lvl2pPr>
            <a:lvl3pPr marL="678746" indent="0">
              <a:buNone/>
              <a:defRPr sz="1000"/>
            </a:lvl3pPr>
            <a:lvl4pPr marL="1017924" indent="0">
              <a:buNone/>
              <a:defRPr sz="900"/>
            </a:lvl4pPr>
            <a:lvl5pPr marL="1357335" indent="0">
              <a:buNone/>
              <a:defRPr sz="900"/>
            </a:lvl5pPr>
            <a:lvl6pPr marL="1696481" indent="0">
              <a:buNone/>
              <a:defRPr sz="900"/>
            </a:lvl6pPr>
            <a:lvl7pPr marL="2035738" indent="0">
              <a:buNone/>
              <a:defRPr sz="900"/>
            </a:lvl7pPr>
            <a:lvl8pPr marL="2375069" indent="0">
              <a:buNone/>
              <a:defRPr sz="900"/>
            </a:lvl8pPr>
            <a:lvl9pPr marL="27143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950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298" indent="0">
              <a:buNone/>
              <a:defRPr sz="2800"/>
            </a:lvl2pPr>
            <a:lvl3pPr marL="678746" indent="0">
              <a:buNone/>
              <a:defRPr sz="2400"/>
            </a:lvl3pPr>
            <a:lvl4pPr marL="1017924" indent="0">
              <a:buNone/>
              <a:defRPr sz="2000"/>
            </a:lvl4pPr>
            <a:lvl5pPr marL="1357335" indent="0">
              <a:buNone/>
              <a:defRPr sz="2000"/>
            </a:lvl5pPr>
            <a:lvl6pPr marL="1696481" indent="0">
              <a:buNone/>
              <a:defRPr sz="2000"/>
            </a:lvl6pPr>
            <a:lvl7pPr marL="2035738" indent="0">
              <a:buNone/>
              <a:defRPr sz="2000"/>
            </a:lvl7pPr>
            <a:lvl8pPr marL="2375069" indent="0">
              <a:buNone/>
              <a:defRPr sz="2000"/>
            </a:lvl8pPr>
            <a:lvl9pPr marL="2714396" indent="0">
              <a:buNone/>
              <a:defRPr sz="2000"/>
            </a:lvl9pPr>
          </a:lstStyle>
          <a:p>
            <a:endParaRPr lang="en-US"/>
          </a:p>
        </p:txBody>
      </p:sp>
      <p:sp>
        <p:nvSpPr>
          <p:cNvPr id="4" name="Text Placeholder 3"/>
          <p:cNvSpPr>
            <a:spLocks noGrp="1"/>
          </p:cNvSpPr>
          <p:nvPr>
            <p:ph type="body" sz="half" idx="2"/>
          </p:nvPr>
        </p:nvSpPr>
        <p:spPr>
          <a:xfrm>
            <a:off x="1720734" y="4029404"/>
            <a:ext cx="5267325" cy="603647"/>
          </a:xfrm>
        </p:spPr>
        <p:txBody>
          <a:bodyPr/>
          <a:lstStyle>
            <a:lvl1pPr marL="0" indent="0">
              <a:buNone/>
              <a:defRPr sz="1400"/>
            </a:lvl1pPr>
            <a:lvl2pPr marL="339298" indent="0">
              <a:buNone/>
              <a:defRPr sz="1200"/>
            </a:lvl2pPr>
            <a:lvl3pPr marL="678746" indent="0">
              <a:buNone/>
              <a:defRPr sz="1000"/>
            </a:lvl3pPr>
            <a:lvl4pPr marL="1017924" indent="0">
              <a:buNone/>
              <a:defRPr sz="900"/>
            </a:lvl4pPr>
            <a:lvl5pPr marL="1357335" indent="0">
              <a:buNone/>
              <a:defRPr sz="900"/>
            </a:lvl5pPr>
            <a:lvl6pPr marL="1696481" indent="0">
              <a:buNone/>
              <a:defRPr sz="900"/>
            </a:lvl6pPr>
            <a:lvl7pPr marL="2035738" indent="0">
              <a:buNone/>
              <a:defRPr sz="900"/>
            </a:lvl7pPr>
            <a:lvl8pPr marL="2375069" indent="0">
              <a:buNone/>
              <a:defRPr sz="900"/>
            </a:lvl8pPr>
            <a:lvl9pPr marL="27143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3275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2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152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93953212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172820043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9268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298" algn="ctr" rtl="0" fontAlgn="base">
        <a:spcBef>
          <a:spcPct val="0"/>
        </a:spcBef>
        <a:spcAft>
          <a:spcPct val="0"/>
        </a:spcAft>
        <a:defRPr sz="4400">
          <a:solidFill>
            <a:schemeClr val="tx2"/>
          </a:solidFill>
          <a:latin typeface="Arial" charset="0"/>
          <a:cs typeface="Arial" charset="0"/>
        </a:defRPr>
      </a:lvl6pPr>
      <a:lvl7pPr marL="678746" algn="ctr" rtl="0" fontAlgn="base">
        <a:spcBef>
          <a:spcPct val="0"/>
        </a:spcBef>
        <a:spcAft>
          <a:spcPct val="0"/>
        </a:spcAft>
        <a:defRPr sz="4400">
          <a:solidFill>
            <a:schemeClr val="tx2"/>
          </a:solidFill>
          <a:latin typeface="Arial" charset="0"/>
          <a:cs typeface="Arial" charset="0"/>
        </a:defRPr>
      </a:lvl7pPr>
      <a:lvl8pPr marL="1017924" algn="ctr" rtl="0" fontAlgn="base">
        <a:spcBef>
          <a:spcPct val="0"/>
        </a:spcBef>
        <a:spcAft>
          <a:spcPct val="0"/>
        </a:spcAft>
        <a:defRPr sz="4400">
          <a:solidFill>
            <a:schemeClr val="tx2"/>
          </a:solidFill>
          <a:latin typeface="Arial" charset="0"/>
          <a:cs typeface="Arial" charset="0"/>
        </a:defRPr>
      </a:lvl8pPr>
      <a:lvl9pPr marL="1357335" algn="ctr" rtl="0" fontAlgn="base">
        <a:spcBef>
          <a:spcPct val="0"/>
        </a:spcBef>
        <a:spcAft>
          <a:spcPct val="0"/>
        </a:spcAft>
        <a:defRPr sz="4400">
          <a:solidFill>
            <a:schemeClr val="tx2"/>
          </a:solidFill>
          <a:latin typeface="Arial" charset="0"/>
          <a:cs typeface="Arial" charset="0"/>
        </a:defRPr>
      </a:lvl9pPr>
    </p:titleStyle>
    <p:bodyStyle>
      <a:lvl1pPr marL="254408" indent="-254408" algn="l" rtl="0" fontAlgn="base">
        <a:spcBef>
          <a:spcPct val="20000"/>
        </a:spcBef>
        <a:spcAft>
          <a:spcPct val="0"/>
        </a:spcAft>
        <a:buChar char="•"/>
        <a:defRPr sz="4000">
          <a:solidFill>
            <a:schemeClr val="bg1"/>
          </a:solidFill>
          <a:latin typeface="+mn-lt"/>
          <a:ea typeface="+mn-ea"/>
          <a:cs typeface="+mn-cs"/>
        </a:defRPr>
      </a:lvl1pPr>
      <a:lvl2pPr marL="551516" indent="-212037" algn="l" rtl="0" fontAlgn="base">
        <a:spcBef>
          <a:spcPct val="20000"/>
        </a:spcBef>
        <a:spcAft>
          <a:spcPct val="0"/>
        </a:spcAft>
        <a:buChar char="–"/>
        <a:defRPr sz="4000">
          <a:solidFill>
            <a:schemeClr val="bg1"/>
          </a:solidFill>
          <a:latin typeface="+mn-lt"/>
        </a:defRPr>
      </a:lvl2pPr>
      <a:lvl3pPr marL="848228" indent="-169683" algn="l" rtl="0" fontAlgn="base">
        <a:spcBef>
          <a:spcPct val="20000"/>
        </a:spcBef>
        <a:spcAft>
          <a:spcPct val="0"/>
        </a:spcAft>
        <a:buChar char="•"/>
        <a:defRPr sz="2400">
          <a:solidFill>
            <a:schemeClr val="tx1"/>
          </a:solidFill>
          <a:latin typeface="+mj-lt"/>
          <a:cs typeface="+mj-cs"/>
        </a:defRPr>
      </a:lvl3pPr>
      <a:lvl4pPr marL="1187613" indent="-169683" algn="l" rtl="0" fontAlgn="base">
        <a:spcBef>
          <a:spcPct val="20000"/>
        </a:spcBef>
        <a:spcAft>
          <a:spcPct val="0"/>
        </a:spcAft>
        <a:buChar char="–"/>
        <a:defRPr sz="2000">
          <a:solidFill>
            <a:schemeClr val="tx1"/>
          </a:solidFill>
          <a:latin typeface="+mj-lt"/>
          <a:cs typeface="+mj-cs"/>
        </a:defRPr>
      </a:lvl4pPr>
      <a:lvl5pPr marL="1526973" indent="-169683" algn="l" rtl="0" fontAlgn="base">
        <a:spcBef>
          <a:spcPct val="20000"/>
        </a:spcBef>
        <a:spcAft>
          <a:spcPct val="0"/>
        </a:spcAft>
        <a:buChar char="»"/>
        <a:defRPr sz="2000">
          <a:solidFill>
            <a:schemeClr val="tx1"/>
          </a:solidFill>
          <a:latin typeface="+mj-lt"/>
          <a:cs typeface="+mj-cs"/>
        </a:defRPr>
      </a:lvl5pPr>
      <a:lvl6pPr marL="1866061" indent="-169683" algn="l" rtl="0" fontAlgn="base">
        <a:spcBef>
          <a:spcPct val="20000"/>
        </a:spcBef>
        <a:spcAft>
          <a:spcPct val="0"/>
        </a:spcAft>
        <a:buChar char="»"/>
        <a:defRPr sz="2000">
          <a:solidFill>
            <a:schemeClr val="tx1"/>
          </a:solidFill>
          <a:latin typeface="+mj-lt"/>
          <a:cs typeface="+mj-cs"/>
        </a:defRPr>
      </a:lvl6pPr>
      <a:lvl7pPr marL="2205464" indent="-169683" algn="l" rtl="0" fontAlgn="base">
        <a:spcBef>
          <a:spcPct val="20000"/>
        </a:spcBef>
        <a:spcAft>
          <a:spcPct val="0"/>
        </a:spcAft>
        <a:buChar char="»"/>
        <a:defRPr sz="2000">
          <a:solidFill>
            <a:schemeClr val="tx1"/>
          </a:solidFill>
          <a:latin typeface="+mj-lt"/>
          <a:cs typeface="+mj-cs"/>
        </a:defRPr>
      </a:lvl7pPr>
      <a:lvl8pPr marL="2544743" indent="-169683" algn="l" rtl="0" fontAlgn="base">
        <a:spcBef>
          <a:spcPct val="20000"/>
        </a:spcBef>
        <a:spcAft>
          <a:spcPct val="0"/>
        </a:spcAft>
        <a:buChar char="»"/>
        <a:defRPr sz="2000">
          <a:solidFill>
            <a:schemeClr val="tx1"/>
          </a:solidFill>
          <a:latin typeface="+mj-lt"/>
          <a:cs typeface="+mj-cs"/>
        </a:defRPr>
      </a:lvl8pPr>
      <a:lvl9pPr marL="2884129" indent="-16968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746" rtl="0" eaLnBrk="1" latinLnBrk="0" hangingPunct="1">
        <a:defRPr sz="1800" kern="1200">
          <a:solidFill>
            <a:schemeClr val="tx1"/>
          </a:solidFill>
          <a:latin typeface="+mn-lt"/>
          <a:ea typeface="+mn-ea"/>
          <a:cs typeface="+mn-cs"/>
        </a:defRPr>
      </a:lvl1pPr>
      <a:lvl2pPr marL="339298" algn="l" defTabSz="678746" rtl="0" eaLnBrk="1" latinLnBrk="0" hangingPunct="1">
        <a:defRPr sz="1800" kern="1200">
          <a:solidFill>
            <a:schemeClr val="tx1"/>
          </a:solidFill>
          <a:latin typeface="+mn-lt"/>
          <a:ea typeface="+mn-ea"/>
          <a:cs typeface="+mn-cs"/>
        </a:defRPr>
      </a:lvl2pPr>
      <a:lvl3pPr marL="678746" algn="l" defTabSz="678746" rtl="0" eaLnBrk="1" latinLnBrk="0" hangingPunct="1">
        <a:defRPr sz="1800" kern="1200">
          <a:solidFill>
            <a:schemeClr val="tx1"/>
          </a:solidFill>
          <a:latin typeface="+mn-lt"/>
          <a:ea typeface="+mn-ea"/>
          <a:cs typeface="+mn-cs"/>
        </a:defRPr>
      </a:lvl3pPr>
      <a:lvl4pPr marL="1017924" algn="l" defTabSz="678746" rtl="0" eaLnBrk="1" latinLnBrk="0" hangingPunct="1">
        <a:defRPr sz="1800" kern="1200">
          <a:solidFill>
            <a:schemeClr val="tx1"/>
          </a:solidFill>
          <a:latin typeface="+mn-lt"/>
          <a:ea typeface="+mn-ea"/>
          <a:cs typeface="+mn-cs"/>
        </a:defRPr>
      </a:lvl4pPr>
      <a:lvl5pPr marL="1357335" algn="l" defTabSz="678746" rtl="0" eaLnBrk="1" latinLnBrk="0" hangingPunct="1">
        <a:defRPr sz="1800" kern="1200">
          <a:solidFill>
            <a:schemeClr val="tx1"/>
          </a:solidFill>
          <a:latin typeface="+mn-lt"/>
          <a:ea typeface="+mn-ea"/>
          <a:cs typeface="+mn-cs"/>
        </a:defRPr>
      </a:lvl5pPr>
      <a:lvl6pPr marL="1696481" algn="l" defTabSz="678746" rtl="0" eaLnBrk="1" latinLnBrk="0" hangingPunct="1">
        <a:defRPr sz="1800" kern="1200">
          <a:solidFill>
            <a:schemeClr val="tx1"/>
          </a:solidFill>
          <a:latin typeface="+mn-lt"/>
          <a:ea typeface="+mn-ea"/>
          <a:cs typeface="+mn-cs"/>
        </a:defRPr>
      </a:lvl6pPr>
      <a:lvl7pPr marL="2035738" algn="l" defTabSz="678746" rtl="0" eaLnBrk="1" latinLnBrk="0" hangingPunct="1">
        <a:defRPr sz="1800" kern="1200">
          <a:solidFill>
            <a:schemeClr val="tx1"/>
          </a:solidFill>
          <a:latin typeface="+mn-lt"/>
          <a:ea typeface="+mn-ea"/>
          <a:cs typeface="+mn-cs"/>
        </a:defRPr>
      </a:lvl7pPr>
      <a:lvl8pPr marL="2375069" algn="l" defTabSz="678746" rtl="0" eaLnBrk="1" latinLnBrk="0" hangingPunct="1">
        <a:defRPr sz="1800" kern="1200">
          <a:solidFill>
            <a:schemeClr val="tx1"/>
          </a:solidFill>
          <a:latin typeface="+mn-lt"/>
          <a:ea typeface="+mn-ea"/>
          <a:cs typeface="+mn-cs"/>
        </a:defRPr>
      </a:lvl8pPr>
      <a:lvl9pPr marL="2714396" algn="l" defTabSz="6787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Good news from Israel</a:t>
            </a:r>
          </a:p>
        </p:txBody>
      </p:sp>
    </p:spTree>
    <p:extLst>
      <p:ext uri="{BB962C8B-B14F-4D97-AF65-F5344CB8AC3E}">
        <p14:creationId xmlns:p14="http://schemas.microsoft.com/office/powerpoint/2010/main" val="617354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Richard Nixon hesitated to aid Israel for fear of escalating international tensions. But as the crisis grew graver, and Israel quietly threatened to use nuclear warheads, Nixon delivered weapons and supplies to save and stabilize Israel. </a:t>
            </a:r>
          </a:p>
        </p:txBody>
      </p:sp>
    </p:spTree>
    <p:extLst>
      <p:ext uri="{BB962C8B-B14F-4D97-AF65-F5344CB8AC3E}">
        <p14:creationId xmlns:p14="http://schemas.microsoft.com/office/powerpoint/2010/main" val="30754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Years later, Rabbi Tanenbaum's widow told </a:t>
            </a:r>
            <a:r>
              <a:rPr lang="en-US" i="1" dirty="0"/>
              <a:t>The New York Times</a:t>
            </a:r>
            <a:r>
              <a:rPr lang="en-US" dirty="0"/>
              <a:t> that it was only after Graham personally telephoned Nixon that the airlift began.</a:t>
            </a:r>
          </a:p>
          <a:p>
            <a:pPr algn="l"/>
            <a:endParaRPr lang="en-US" dirty="0"/>
          </a:p>
        </p:txBody>
      </p:sp>
    </p:spTree>
    <p:extLst>
      <p:ext uri="{BB962C8B-B14F-4D97-AF65-F5344CB8AC3E}">
        <p14:creationId xmlns:p14="http://schemas.microsoft.com/office/powerpoint/2010/main" val="3391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a:t>
            </a:r>
            <a:r>
              <a:rPr lang="en-US" u="sng" dirty="0"/>
              <a:t>have</a:t>
            </a:r>
            <a:r>
              <a:rPr lang="en-US" dirty="0"/>
              <a:t> notes without </a:t>
            </a:r>
            <a:r>
              <a:rPr lang="en-US" u="sng" dirty="0"/>
              <a:t>taking</a:t>
            </a:r>
            <a:r>
              <a:rPr lang="en-US" dirty="0"/>
              <a:t> notes, </a:t>
            </a:r>
          </a:p>
          <a:p>
            <a:r>
              <a:rPr lang="en-US" dirty="0"/>
              <a:t>Go to </a:t>
            </a:r>
            <a:r>
              <a:rPr lang="en-US" dirty="0">
                <a:solidFill>
                  <a:srgbClr val="FFFF66"/>
                </a:solidFill>
              </a:rPr>
              <a:t>OrHaOlam.com</a:t>
            </a:r>
            <a:endParaRPr lang="en-US" u="sng" dirty="0"/>
          </a:p>
          <a:p>
            <a:r>
              <a:rPr lang="en-US"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23:16-17</a:t>
            </a:r>
          </a:p>
        </p:txBody>
      </p:sp>
    </p:spTree>
    <p:extLst>
      <p:ext uri="{BB962C8B-B14F-4D97-AF65-F5344CB8AC3E}">
        <p14:creationId xmlns:p14="http://schemas.microsoft.com/office/powerpoint/2010/main" val="109121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438150"/>
            <a:ext cx="8077200" cy="4648199"/>
          </a:xfrm>
        </p:spPr>
        <p:txBody>
          <a:bodyPr>
            <a:normAutofit fontScale="92500" lnSpcReduction="10000"/>
          </a:bodyPr>
          <a:lstStyle/>
          <a:p>
            <a:pPr algn="r"/>
            <a:r>
              <a:rPr lang="he-IL" dirty="0"/>
              <a:t> </a:t>
            </a:r>
            <a:r>
              <a:rPr lang="he-IL" sz="3889" b="1" dirty="0">
                <a:latin typeface="David" panose="020E0502060401010101" pitchFamily="34" charset="-79"/>
                <a:cs typeface="David" panose="020E0502060401010101" pitchFamily="34" charset="-79"/>
              </a:rPr>
              <a:t>אוֹי לָכֶם מוֹרֵי דֶרֶךְ עִוְרִים הָאוֹמְרִים: ’הַנִּשְׁבָּע בַּהֵיכָל אֵין בְּכָךְ כְּלוּם, אֲבָל הַנִּשְׁבָּע בִּזְהַב הַהֵיכָל חַיָּב‘.</a:t>
            </a:r>
            <a:r>
              <a:rPr lang="he-IL" dirty="0"/>
              <a:t> </a:t>
            </a:r>
            <a:r>
              <a:rPr lang="en-US" dirty="0"/>
              <a:t> </a:t>
            </a:r>
          </a:p>
          <a:p>
            <a:r>
              <a:rPr lang="en-US" dirty="0"/>
              <a:t> </a:t>
            </a:r>
            <a:r>
              <a:rPr lang="en-US" sz="4000" dirty="0"/>
              <a:t>“Woe to you, you blind guides! You say, ‘If someone swears by the </a:t>
            </a:r>
            <a:r>
              <a:rPr lang="en-US" sz="4000" dirty="0">
                <a:solidFill>
                  <a:srgbClr val="FFFF99"/>
                </a:solidFill>
              </a:rPr>
              <a:t>Temple</a:t>
            </a:r>
            <a:r>
              <a:rPr lang="en-US" sz="4000" dirty="0"/>
              <a:t>, he is not bound by his oath; but if he swears by the </a:t>
            </a:r>
            <a:r>
              <a:rPr lang="en-US" sz="4000" dirty="0">
                <a:solidFill>
                  <a:srgbClr val="FFFF99"/>
                </a:solidFill>
              </a:rPr>
              <a:t>gold</a:t>
            </a:r>
            <a:r>
              <a:rPr lang="en-US" sz="4000" dirty="0"/>
              <a:t> in the Temple, he is bound.</a:t>
            </a:r>
            <a:endParaRPr lang="en-US" i="1" dirty="0"/>
          </a:p>
        </p:txBody>
      </p:sp>
      <p:sp>
        <p:nvSpPr>
          <p:cNvPr id="372738" name="Rectangle 2"/>
          <p:cNvSpPr>
            <a:spLocks noGrp="1" noChangeArrowheads="1"/>
          </p:cNvSpPr>
          <p:nvPr>
            <p:ph type="title"/>
          </p:nvPr>
        </p:nvSpPr>
        <p:spPr>
          <a:xfrm>
            <a:off x="1417637" y="57151"/>
            <a:ext cx="5925741" cy="405795"/>
          </a:xfrm>
        </p:spPr>
        <p:txBody>
          <a:bodyPr/>
          <a:lstStyle/>
          <a:p>
            <a:pPr eaLnBrk="1" hangingPunct="1"/>
            <a:r>
              <a:rPr lang="en-US" altLang="en-US" sz="2016" dirty="0" err="1">
                <a:solidFill>
                  <a:srgbClr val="FFFF99"/>
                </a:solidFill>
              </a:rPr>
              <a:t>Mattityahu</a:t>
            </a:r>
            <a:r>
              <a:rPr lang="en-US" altLang="en-US" sz="2016" dirty="0">
                <a:solidFill>
                  <a:srgbClr val="FFFF99"/>
                </a:solidFill>
              </a:rPr>
              <a:t> (Matthew) 23:16</a:t>
            </a:r>
            <a:endParaRPr lang="en-US" altLang="en-US" sz="2016" dirty="0">
              <a:solidFill>
                <a:srgbClr val="FFFF99"/>
              </a:solidFill>
              <a:cs typeface="Vilna" pitchFamily="2" charset="-79"/>
            </a:endParaRPr>
          </a:p>
        </p:txBody>
      </p:sp>
    </p:spTree>
    <p:extLst>
      <p:ext uri="{BB962C8B-B14F-4D97-AF65-F5344CB8AC3E}">
        <p14:creationId xmlns:p14="http://schemas.microsoft.com/office/powerpoint/2010/main" val="120789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Says R. </a:t>
            </a:r>
            <a:r>
              <a:rPr lang="en-US" dirty="0" err="1"/>
              <a:t>Jochanan</a:t>
            </a:r>
            <a:r>
              <a:rPr lang="en-US" dirty="0"/>
              <a:t> </a:t>
            </a:r>
            <a:r>
              <a:rPr lang="de-DE" sz="2800" dirty="0"/>
              <a:t> </a:t>
            </a:r>
            <a:r>
              <a:rPr lang="de-DE" sz="2800" baseline="30000" dirty="0"/>
              <a:t>T. Bab. Kiddushin, fol. 71. 1</a:t>
            </a:r>
            <a:r>
              <a:rPr lang="de-DE" baseline="30000" dirty="0"/>
              <a:t> </a:t>
            </a:r>
            <a:r>
              <a:rPr lang="en-US" dirty="0"/>
              <a:t> “‘by the temple’, it is in </a:t>
            </a:r>
            <a:r>
              <a:rPr lang="en-US" dirty="0">
                <a:solidFill>
                  <a:srgbClr val="FFFF99"/>
                </a:solidFill>
              </a:rPr>
              <a:t>our hands</a:t>
            </a:r>
            <a:r>
              <a:rPr lang="en-US" dirty="0"/>
              <a:t>; but what shall I do?”</a:t>
            </a:r>
          </a:p>
          <a:p>
            <a:pPr algn="l"/>
            <a:r>
              <a:rPr lang="en-US" dirty="0"/>
              <a:t>Understood as:</a:t>
            </a:r>
          </a:p>
          <a:p>
            <a:pPr algn="l"/>
            <a:r>
              <a:rPr lang="en-US" dirty="0"/>
              <a:t>“it is an oath by the temple of God, that it is in </a:t>
            </a:r>
            <a:r>
              <a:rPr lang="en-US" dirty="0">
                <a:solidFill>
                  <a:srgbClr val="FFFF99"/>
                </a:solidFill>
              </a:rPr>
              <a:t>our power </a:t>
            </a:r>
            <a:r>
              <a:rPr lang="en-US" dirty="0"/>
              <a:t>to reveal the illegitimacy of the families of the land of Israel.”</a:t>
            </a:r>
          </a:p>
        </p:txBody>
      </p:sp>
    </p:spTree>
    <p:extLst>
      <p:ext uri="{BB962C8B-B14F-4D97-AF65-F5344CB8AC3E}">
        <p14:creationId xmlns:p14="http://schemas.microsoft.com/office/powerpoint/2010/main" val="213488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438150"/>
            <a:ext cx="8077200" cy="4648199"/>
          </a:xfrm>
        </p:spPr>
        <p:txBody>
          <a:bodyPr>
            <a:normAutofit fontScale="92500" lnSpcReduction="10000"/>
          </a:bodyPr>
          <a:lstStyle/>
          <a:p>
            <a:pPr algn="r"/>
            <a:r>
              <a:rPr lang="he-IL" dirty="0"/>
              <a:t> </a:t>
            </a:r>
            <a:r>
              <a:rPr lang="he-IL" sz="3889" b="1" dirty="0">
                <a:latin typeface="David" panose="020E0502060401010101" pitchFamily="34" charset="-79"/>
                <a:cs typeface="David" panose="020E0502060401010101" pitchFamily="34" charset="-79"/>
              </a:rPr>
              <a:t>אוֹי לָכֶם מוֹרֵי דֶרֶךְ עִוְרִים הָאוֹמְרִים: ’הַנִּשְׁבָּע בַּהֵיכָל אֵין בְּכָךְ כְּלוּם, אֲבָל הַנִּשְׁבָּע בִּזְהַב הַהֵיכָל חַיָּב‘.</a:t>
            </a:r>
            <a:r>
              <a:rPr lang="he-IL" dirty="0"/>
              <a:t> </a:t>
            </a:r>
            <a:r>
              <a:rPr lang="en-US" dirty="0"/>
              <a:t> </a:t>
            </a:r>
          </a:p>
          <a:p>
            <a:r>
              <a:rPr lang="en-US" dirty="0"/>
              <a:t> </a:t>
            </a:r>
            <a:r>
              <a:rPr lang="en-US" sz="4000" dirty="0"/>
              <a:t>“Woe to you, you blind guides! You say, ‘If someone swears by the </a:t>
            </a:r>
            <a:r>
              <a:rPr lang="en-US" sz="4000" dirty="0">
                <a:solidFill>
                  <a:srgbClr val="FFFF99"/>
                </a:solidFill>
              </a:rPr>
              <a:t>Temple</a:t>
            </a:r>
            <a:r>
              <a:rPr lang="en-US" sz="4000" dirty="0"/>
              <a:t>, he is not bound by his oath; but if he swears by the </a:t>
            </a:r>
            <a:r>
              <a:rPr lang="en-US" sz="4000" dirty="0">
                <a:solidFill>
                  <a:srgbClr val="FFFF99"/>
                </a:solidFill>
              </a:rPr>
              <a:t>gold</a:t>
            </a:r>
            <a:r>
              <a:rPr lang="en-US" sz="4000" dirty="0"/>
              <a:t> in the Temple, he is bound.</a:t>
            </a:r>
            <a:endParaRPr lang="en-US" i="1" dirty="0"/>
          </a:p>
        </p:txBody>
      </p:sp>
      <p:sp>
        <p:nvSpPr>
          <p:cNvPr id="372738" name="Rectangle 2"/>
          <p:cNvSpPr>
            <a:spLocks noGrp="1" noChangeArrowheads="1"/>
          </p:cNvSpPr>
          <p:nvPr>
            <p:ph type="title"/>
          </p:nvPr>
        </p:nvSpPr>
        <p:spPr>
          <a:xfrm>
            <a:off x="1417637" y="57151"/>
            <a:ext cx="5925741" cy="405795"/>
          </a:xfrm>
        </p:spPr>
        <p:txBody>
          <a:bodyPr/>
          <a:lstStyle/>
          <a:p>
            <a:pPr eaLnBrk="1" hangingPunct="1"/>
            <a:r>
              <a:rPr lang="en-US" altLang="en-US" sz="2016" dirty="0" err="1">
                <a:solidFill>
                  <a:srgbClr val="FFFF99"/>
                </a:solidFill>
              </a:rPr>
              <a:t>Mattityahu</a:t>
            </a:r>
            <a:r>
              <a:rPr lang="en-US" altLang="en-US" sz="2016" dirty="0">
                <a:solidFill>
                  <a:srgbClr val="FFFF99"/>
                </a:solidFill>
              </a:rPr>
              <a:t> (Matthew) 23:16</a:t>
            </a:r>
            <a:endParaRPr lang="en-US" altLang="en-US" sz="2016" dirty="0">
              <a:solidFill>
                <a:srgbClr val="FFFF99"/>
              </a:solidFill>
              <a:cs typeface="Vilna" pitchFamily="2" charset="-79"/>
            </a:endParaRPr>
          </a:p>
        </p:txBody>
      </p:sp>
    </p:spTree>
    <p:extLst>
      <p:ext uri="{BB962C8B-B14F-4D97-AF65-F5344CB8AC3E}">
        <p14:creationId xmlns:p14="http://schemas.microsoft.com/office/powerpoint/2010/main" val="395943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Human cultures developed oaths because people could not trust their neighbors without calling an </a:t>
            </a:r>
            <a:r>
              <a:rPr lang="en-US" dirty="0">
                <a:solidFill>
                  <a:srgbClr val="FFFF99"/>
                </a:solidFill>
              </a:rPr>
              <a:t>avenging deity </a:t>
            </a:r>
            <a:r>
              <a:rPr lang="en-US" dirty="0"/>
              <a:t>to witness. </a:t>
            </a:r>
          </a:p>
          <a:p>
            <a:pPr algn="l"/>
            <a:r>
              <a:rPr lang="en-US" dirty="0"/>
              <a:t>Yeshua had already spoken about integrity.</a:t>
            </a:r>
          </a:p>
        </p:txBody>
      </p:sp>
    </p:spTree>
    <p:extLst>
      <p:ext uri="{BB962C8B-B14F-4D97-AF65-F5344CB8AC3E}">
        <p14:creationId xmlns:p14="http://schemas.microsoft.com/office/powerpoint/2010/main" val="163480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99"/>
                </a:solidFill>
              </a:rPr>
              <a:t>Mattityahu</a:t>
            </a:r>
            <a:r>
              <a:rPr lang="en-US" altLang="en-US" baseline="30000" dirty="0">
                <a:solidFill>
                  <a:srgbClr val="FFFF99"/>
                </a:solidFill>
              </a:rPr>
              <a:t> (Matthew) 5.33-37 </a:t>
            </a:r>
            <a:r>
              <a:rPr lang="en-US" dirty="0"/>
              <a:t>“Again, you have heard that our fathers were told, ‘Do not break your oath,’ and ‘Keep your vows to </a:t>
            </a:r>
            <a:r>
              <a:rPr lang="en-US" cap="small" dirty="0"/>
              <a:t>Adonai</a:t>
            </a:r>
            <a:r>
              <a:rPr lang="en-US" dirty="0"/>
              <a:t>.’</a:t>
            </a:r>
            <a:r>
              <a:rPr lang="en-US" baseline="30000" dirty="0"/>
              <a:t> </a:t>
            </a:r>
            <a:r>
              <a:rPr lang="en-US" dirty="0"/>
              <a:t>But I tell you not to swear at all — not ‘by heaven,’ because it is God’s throne; </a:t>
            </a:r>
            <a:r>
              <a:rPr lang="en-US" baseline="30000" dirty="0"/>
              <a:t> </a:t>
            </a:r>
            <a:r>
              <a:rPr lang="en-US" dirty="0"/>
              <a:t>not ‘by the earth,’ because it is his footstool; and</a:t>
            </a:r>
          </a:p>
        </p:txBody>
      </p:sp>
    </p:spTree>
    <p:extLst>
      <p:ext uri="{BB962C8B-B14F-4D97-AF65-F5344CB8AC3E}">
        <p14:creationId xmlns:p14="http://schemas.microsoft.com/office/powerpoint/2010/main" val="261958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altLang="en-US" baseline="30000" dirty="0" err="1">
                <a:solidFill>
                  <a:srgbClr val="FFFF99"/>
                </a:solidFill>
              </a:rPr>
              <a:t>Mattityahu</a:t>
            </a:r>
            <a:r>
              <a:rPr lang="en-US" altLang="en-US" baseline="30000" dirty="0">
                <a:solidFill>
                  <a:srgbClr val="FFFF99"/>
                </a:solidFill>
              </a:rPr>
              <a:t> (Matthew) 5.33-37 </a:t>
            </a:r>
            <a:r>
              <a:rPr lang="en-US" dirty="0"/>
              <a:t>“not ‘by </a:t>
            </a:r>
            <a:r>
              <a:rPr lang="en-US" dirty="0" err="1"/>
              <a:t>Yerushalayim</a:t>
            </a:r>
            <a:r>
              <a:rPr lang="en-US" dirty="0"/>
              <a:t>,’ because it is the city of the Great King.</a:t>
            </a:r>
            <a:r>
              <a:rPr lang="en-US" baseline="30000" dirty="0"/>
              <a:t> </a:t>
            </a:r>
            <a:r>
              <a:rPr lang="en-US" dirty="0"/>
              <a:t>And don’t swear by your head, because you can’t make a single hair white or black. </a:t>
            </a:r>
            <a:r>
              <a:rPr lang="en-US" baseline="30000" dirty="0"/>
              <a:t> </a:t>
            </a:r>
            <a:r>
              <a:rPr lang="en-US" dirty="0">
                <a:solidFill>
                  <a:srgbClr val="FFFF99"/>
                </a:solidFill>
              </a:rPr>
              <a:t>Just let your ‘Yes’ be a simple ‘Yes,’ and your ‘No’ a simple ‘No’; </a:t>
            </a:r>
            <a:r>
              <a:rPr lang="en-US" dirty="0"/>
              <a:t>anything more than this has its origin in evil.</a:t>
            </a:r>
          </a:p>
        </p:txBody>
      </p:sp>
    </p:spTree>
    <p:extLst>
      <p:ext uri="{BB962C8B-B14F-4D97-AF65-F5344CB8AC3E}">
        <p14:creationId xmlns:p14="http://schemas.microsoft.com/office/powerpoint/2010/main" val="76591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22" name="Picture 2" descr="Related image">
            <a:extLst>
              <a:ext uri="{FF2B5EF4-FFF2-40B4-BE49-F238E27FC236}">
                <a16:creationId xmlns:a16="http://schemas.microsoft.com/office/drawing/2014/main" id="{8CA2F8AC-1D7E-4A2A-977D-AF9302632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7" y="18555"/>
            <a:ext cx="576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D26C02-A365-418D-B17A-0FDC6DF291DF}"/>
              </a:ext>
            </a:extLst>
          </p:cNvPr>
          <p:cNvSpPr txBox="1"/>
          <p:nvPr/>
        </p:nvSpPr>
        <p:spPr>
          <a:xfrm>
            <a:off x="0" y="285750"/>
            <a:ext cx="2713037" cy="1877437"/>
          </a:xfrm>
          <a:prstGeom prst="rect">
            <a:avLst/>
          </a:prstGeom>
          <a:noFill/>
        </p:spPr>
        <p:txBody>
          <a:bodyPr wrap="square" rtlCol="0">
            <a:spAutoFit/>
          </a:bodyPr>
          <a:lstStyle/>
          <a:p>
            <a:pPr algn="l"/>
            <a:r>
              <a:rPr lang="en-US" sz="3600" dirty="0"/>
              <a:t>Jerusalem</a:t>
            </a:r>
          </a:p>
          <a:p>
            <a:pPr algn="l"/>
            <a:r>
              <a:rPr lang="en-US" dirty="0"/>
              <a:t>Marathon</a:t>
            </a:r>
          </a:p>
          <a:p>
            <a:pPr algn="l"/>
            <a:r>
              <a:rPr lang="en-US" dirty="0"/>
              <a:t>Map</a:t>
            </a:r>
          </a:p>
        </p:txBody>
      </p:sp>
    </p:spTree>
    <p:extLst>
      <p:ext uri="{BB962C8B-B14F-4D97-AF65-F5344CB8AC3E}">
        <p14:creationId xmlns:p14="http://schemas.microsoft.com/office/powerpoint/2010/main" val="184965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Yeshua knew that it was in the culture to base oaths on substitute phrases, and NOT deity, so they weren’t so binding. </a:t>
            </a:r>
          </a:p>
          <a:p>
            <a:pPr algn="l"/>
            <a:r>
              <a:rPr lang="en-US" dirty="0"/>
              <a:t>Yeshua would have none of this use of clever but unsound reasoning, sophistry. </a:t>
            </a:r>
          </a:p>
        </p:txBody>
      </p:sp>
    </p:spTree>
    <p:extLst>
      <p:ext uri="{BB962C8B-B14F-4D97-AF65-F5344CB8AC3E}">
        <p14:creationId xmlns:p14="http://schemas.microsoft.com/office/powerpoint/2010/main" val="4074764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 כְּסִילִים וְעִוְרִים! מַה גָּדוֹל יוֹתֵר, הַזָּהָב אוֹ הַהֵיכָל הַמְקַדֵּשׁ אֶת הַזָּהָב?</a:t>
            </a:r>
            <a:endParaRPr lang="en-US" sz="4321" b="1" dirty="0">
              <a:latin typeface="David" panose="020E0502060401010101" pitchFamily="34" charset="-79"/>
              <a:cs typeface="David" panose="020E0502060401010101" pitchFamily="34" charset="-79"/>
            </a:endParaRPr>
          </a:p>
          <a:p>
            <a:pPr algn="r"/>
            <a:r>
              <a:rPr lang="en-US" dirty="0"/>
              <a:t> </a:t>
            </a:r>
          </a:p>
          <a:p>
            <a:pPr marL="0">
              <a:spcBef>
                <a:spcPts val="0"/>
              </a:spcBef>
              <a:spcAft>
                <a:spcPts val="576"/>
              </a:spcAft>
            </a:pPr>
            <a:r>
              <a:rPr lang="en-US" sz="4000" dirty="0"/>
              <a:t>“You blind fools! Which is more important? the </a:t>
            </a:r>
            <a:r>
              <a:rPr lang="en-US" sz="4000" dirty="0">
                <a:solidFill>
                  <a:srgbClr val="FFFF99"/>
                </a:solidFill>
              </a:rPr>
              <a:t>gold</a:t>
            </a:r>
            <a:r>
              <a:rPr lang="en-US" sz="4000" dirty="0"/>
              <a:t>? or the </a:t>
            </a:r>
            <a:r>
              <a:rPr lang="en-US" sz="4000" dirty="0">
                <a:solidFill>
                  <a:srgbClr val="FFFF99"/>
                </a:solidFill>
              </a:rPr>
              <a:t>Temple</a:t>
            </a:r>
            <a:r>
              <a:rPr lang="en-US" sz="4000" dirty="0"/>
              <a:t> which </a:t>
            </a:r>
            <a:r>
              <a:rPr lang="en-US" sz="4000" u="sng" dirty="0">
                <a:solidFill>
                  <a:srgbClr val="FFFF99"/>
                </a:solidFill>
              </a:rPr>
              <a:t>makes the gold holy? </a:t>
            </a:r>
            <a:endParaRPr lang="en-US" sz="4000" i="1" u="sng" dirty="0">
              <a:solidFill>
                <a:srgbClr val="FFFF99"/>
              </a:solidFill>
            </a:endParaRP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67613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That is, the Temple is permanent, not for sale.  Gold is negotiable, marketable…</a:t>
            </a:r>
          </a:p>
        </p:txBody>
      </p:sp>
    </p:spTree>
    <p:extLst>
      <p:ext uri="{BB962C8B-B14F-4D97-AF65-F5344CB8AC3E}">
        <p14:creationId xmlns:p14="http://schemas.microsoft.com/office/powerpoint/2010/main" val="336164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Context</a:t>
            </a:r>
          </a:p>
        </p:txBody>
      </p:sp>
    </p:spTree>
    <p:extLst>
      <p:ext uri="{BB962C8B-B14F-4D97-AF65-F5344CB8AC3E}">
        <p14:creationId xmlns:p14="http://schemas.microsoft.com/office/powerpoint/2010/main" val="299905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Josephus describes the Temple façade as covered with “massive plates of gold” and writes that a large golden vine hung with golden fruit above the large door leading to the inner sanctum.</a:t>
            </a:r>
          </a:p>
        </p:txBody>
      </p:sp>
    </p:spTree>
    <p:extLst>
      <p:ext uri="{BB962C8B-B14F-4D97-AF65-F5344CB8AC3E}">
        <p14:creationId xmlns:p14="http://schemas.microsoft.com/office/powerpoint/2010/main" val="275673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https://www.ritmeyer.com/wp-content/uploads/2015/12/Temple-Avi-Yona_blog1.jpg">
            <a:extLst>
              <a:ext uri="{FF2B5EF4-FFF2-40B4-BE49-F238E27FC236}">
                <a16:creationId xmlns:a16="http://schemas.microsoft.com/office/drawing/2014/main" id="{E3F299F4-666F-4A1A-AAFD-1A2E9DEF1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7" y="0"/>
            <a:ext cx="5221288"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BF0358-CF55-45EF-80F4-D168CC9AB571}"/>
              </a:ext>
            </a:extLst>
          </p:cNvPr>
          <p:cNvSpPr txBox="1"/>
          <p:nvPr/>
        </p:nvSpPr>
        <p:spPr>
          <a:xfrm>
            <a:off x="0" y="133350"/>
            <a:ext cx="2865437" cy="2554545"/>
          </a:xfrm>
          <a:prstGeom prst="rect">
            <a:avLst/>
          </a:prstGeom>
          <a:noFill/>
        </p:spPr>
        <p:txBody>
          <a:bodyPr wrap="square" rtlCol="0">
            <a:spAutoFit/>
          </a:bodyPr>
          <a:lstStyle/>
          <a:p>
            <a:pPr algn="l"/>
            <a:r>
              <a:rPr lang="en-US" dirty="0"/>
              <a:t>Temple</a:t>
            </a:r>
          </a:p>
          <a:p>
            <a:pPr algn="l"/>
            <a:r>
              <a:rPr lang="en-US" dirty="0"/>
              <a:t>Model at the Israel </a:t>
            </a:r>
          </a:p>
          <a:p>
            <a:pPr algn="l"/>
            <a:r>
              <a:rPr lang="en-US" dirty="0"/>
              <a:t>Museum.</a:t>
            </a:r>
          </a:p>
        </p:txBody>
      </p:sp>
    </p:spTree>
    <p:extLst>
      <p:ext uri="{BB962C8B-B14F-4D97-AF65-F5344CB8AC3E}">
        <p14:creationId xmlns:p14="http://schemas.microsoft.com/office/powerpoint/2010/main" val="124166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6E4F6-2801-423F-9343-4632EF9A86A2}"/>
              </a:ext>
            </a:extLst>
          </p:cNvPr>
          <p:cNvPicPr>
            <a:picLocks noChangeAspect="1"/>
          </p:cNvPicPr>
          <p:nvPr/>
        </p:nvPicPr>
        <p:blipFill>
          <a:blip r:embed="rId3"/>
          <a:stretch>
            <a:fillRect/>
          </a:stretch>
        </p:blipFill>
        <p:spPr>
          <a:xfrm>
            <a:off x="198430" y="229851"/>
            <a:ext cx="8229607" cy="4390747"/>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4576019C-DE61-4B2A-A5EE-9523E5FD0654}"/>
              </a:ext>
            </a:extLst>
          </p:cNvPr>
          <p:cNvSpPr txBox="1"/>
          <p:nvPr/>
        </p:nvSpPr>
        <p:spPr>
          <a:xfrm>
            <a:off x="2255837" y="3911739"/>
            <a:ext cx="3585982"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Dura </a:t>
            </a:r>
            <a:r>
              <a:rPr lang="en-US" dirty="0" err="1">
                <a:solidFill>
                  <a:schemeClr val="tx1"/>
                </a:solidFill>
                <a:effectLst>
                  <a:outerShdw blurRad="38100" dist="38100" dir="2700000" algn="tl">
                    <a:srgbClr val="000000">
                      <a:alpha val="43137"/>
                    </a:srgbClr>
                  </a:outerShdw>
                </a:effectLst>
              </a:rPr>
              <a:t>Europas</a:t>
            </a:r>
            <a:endParaRPr lang="en-US" dirty="0">
              <a:solidFill>
                <a:schemeClr val="tx1"/>
              </a:solidFill>
              <a:effectLst>
                <a:outerShdw blurRad="38100" dist="38100" dir="2700000" algn="tl">
                  <a:srgbClr val="000000">
                    <a:alpha val="43137"/>
                  </a:srgbClr>
                </a:outerShdw>
              </a:effectLst>
            </a:endParaRPr>
          </a:p>
        </p:txBody>
      </p:sp>
      <p:cxnSp>
        <p:nvCxnSpPr>
          <p:cNvPr id="7" name="Straight Arrow Connector 6">
            <a:extLst>
              <a:ext uri="{FF2B5EF4-FFF2-40B4-BE49-F238E27FC236}">
                <a16:creationId xmlns:a16="http://schemas.microsoft.com/office/drawing/2014/main" id="{BA1F490A-8FC8-4C18-A0C9-26BA91213C7F}"/>
              </a:ext>
            </a:extLst>
          </p:cNvPr>
          <p:cNvCxnSpPr>
            <a:stCxn id="5" idx="0"/>
          </p:cNvCxnSpPr>
          <p:nvPr/>
        </p:nvCxnSpPr>
        <p:spPr bwMode="auto">
          <a:xfrm flipV="1">
            <a:off x="4048828" y="2724150"/>
            <a:ext cx="569209" cy="1187589"/>
          </a:xfrm>
          <a:prstGeom prst="straightConnector1">
            <a:avLst/>
          </a:prstGeom>
          <a:solidFill>
            <a:schemeClr val="accent1"/>
          </a:solidFill>
          <a:ln w="412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976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Dura-</a:t>
            </a:r>
            <a:r>
              <a:rPr lang="en-US" dirty="0" err="1"/>
              <a:t>Europos</a:t>
            </a:r>
            <a:r>
              <a:rPr lang="en-US" dirty="0"/>
              <a:t> was a small garrison and trading city on the river Euphrates, and on the frontier between the Eastern Roman Empire and the Parthians of Persia. Before the final Persian destruction of the town in 256-257 CE, parts of the synagogue</a:t>
            </a:r>
          </a:p>
        </p:txBody>
      </p:sp>
    </p:spTree>
    <p:extLst>
      <p:ext uri="{BB962C8B-B14F-4D97-AF65-F5344CB8AC3E}">
        <p14:creationId xmlns:p14="http://schemas.microsoft.com/office/powerpoint/2010/main" val="308827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which abutted the main city wall were apparently requisitioned and filled with sand as a defensive measure. The city was abandoned after its fall and never resettled, and the lower walls of the rooms </a:t>
            </a:r>
            <a:r>
              <a:rPr lang="en-US" dirty="0">
                <a:solidFill>
                  <a:srgbClr val="FFFF99"/>
                </a:solidFill>
              </a:rPr>
              <a:t>remained buried and largely intact until excavated in 1932!</a:t>
            </a:r>
          </a:p>
        </p:txBody>
      </p:sp>
    </p:spTree>
    <p:extLst>
      <p:ext uri="{BB962C8B-B14F-4D97-AF65-F5344CB8AC3E}">
        <p14:creationId xmlns:p14="http://schemas.microsoft.com/office/powerpoint/2010/main" val="328131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2290" name="Picture 2" descr="https://upload.wikimedia.org/wikipedia/commons/3/34/Duraeuropa-1-.gif">
            <a:extLst>
              <a:ext uri="{FF2B5EF4-FFF2-40B4-BE49-F238E27FC236}">
                <a16:creationId xmlns:a16="http://schemas.microsoft.com/office/drawing/2014/main" id="{CD457353-98CD-435E-AC51-E00EC145BB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170"/>
          <a:stretch/>
        </p:blipFill>
        <p:spPr bwMode="auto">
          <a:xfrm>
            <a:off x="420961" y="0"/>
            <a:ext cx="7930875"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C919C1-329A-414A-A163-D92FAE6DB3B7}"/>
              </a:ext>
            </a:extLst>
          </p:cNvPr>
          <p:cNvSpPr txBox="1"/>
          <p:nvPr/>
        </p:nvSpPr>
        <p:spPr>
          <a:xfrm>
            <a:off x="579437" y="4095750"/>
            <a:ext cx="45719" cy="707886"/>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4475168F-C420-48ED-9B9A-11C2F97A723B}"/>
              </a:ext>
            </a:extLst>
          </p:cNvPr>
          <p:cNvSpPr txBox="1"/>
          <p:nvPr/>
        </p:nvSpPr>
        <p:spPr>
          <a:xfrm>
            <a:off x="274637" y="3389174"/>
            <a:ext cx="8001000" cy="1754326"/>
          </a:xfrm>
          <a:prstGeom prst="rect">
            <a:avLst/>
          </a:prstGeom>
          <a:noFill/>
        </p:spPr>
        <p:txBody>
          <a:bodyPr wrap="square" rtlCol="0">
            <a:spAutoFit/>
          </a:bodyPr>
          <a:lstStyle/>
          <a:p>
            <a:pPr algn="l"/>
            <a:r>
              <a:rPr lang="en-US" sz="3600" dirty="0"/>
              <a:t>Scene from the Book of Esther </a:t>
            </a:r>
          </a:p>
          <a:p>
            <a:pPr algn="l"/>
            <a:r>
              <a:rPr lang="en-US" sz="3600" dirty="0"/>
              <a:t>from the Dura-</a:t>
            </a:r>
            <a:r>
              <a:rPr lang="en-US" sz="3600" dirty="0" err="1"/>
              <a:t>Europos</a:t>
            </a:r>
            <a:r>
              <a:rPr lang="en-US" sz="3600" dirty="0"/>
              <a:t> synagogue murals, </a:t>
            </a:r>
            <a:r>
              <a:rPr lang="en-US" sz="3600" dirty="0">
                <a:solidFill>
                  <a:srgbClr val="FFFF99"/>
                </a:solidFill>
              </a:rPr>
              <a:t>244 CE</a:t>
            </a:r>
            <a:endParaRPr lang="en-US" dirty="0"/>
          </a:p>
        </p:txBody>
      </p:sp>
    </p:spTree>
    <p:extLst>
      <p:ext uri="{BB962C8B-B14F-4D97-AF65-F5344CB8AC3E}">
        <p14:creationId xmlns:p14="http://schemas.microsoft.com/office/powerpoint/2010/main" val="39692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More than 35,000 runners, including some 4,000 from 72 different countries, joined the Jerusalem Marathon on Friday morning, March 9, 2018, the largest-ever number to take part in the annual race.</a:t>
            </a:r>
          </a:p>
        </p:txBody>
      </p:sp>
    </p:spTree>
    <p:extLst>
      <p:ext uri="{BB962C8B-B14F-4D97-AF65-F5344CB8AC3E}">
        <p14:creationId xmlns:p14="http://schemas.microsoft.com/office/powerpoint/2010/main" val="75458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www.mycrandall.ca/courses/ntintro/images/DuraTemple.jpg">
            <a:extLst>
              <a:ext uri="{FF2B5EF4-FFF2-40B4-BE49-F238E27FC236}">
                <a16:creationId xmlns:a16="http://schemas.microsoft.com/office/drawing/2014/main" id="{18D77673-49BC-4FD2-BD1B-EAC193094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7" y="0"/>
            <a:ext cx="6033277"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3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Golden Vine was one of the most remarkable in all the Temple precincts. [Talmud] </a:t>
            </a:r>
            <a:r>
              <a:rPr lang="en-US" i="1" dirty="0" err="1"/>
              <a:t>Middot</a:t>
            </a:r>
            <a:r>
              <a:rPr lang="en-US" dirty="0"/>
              <a:t> records that “A golden vine stood over the entrance to the sanctuary, trained over posts; and whosoever gave a leaf, or a berry, or a cluster as a freewill-offering</a:t>
            </a:r>
          </a:p>
        </p:txBody>
      </p:sp>
    </p:spTree>
    <p:extLst>
      <p:ext uri="{BB962C8B-B14F-4D97-AF65-F5344CB8AC3E}">
        <p14:creationId xmlns:p14="http://schemas.microsoft.com/office/powerpoint/2010/main" val="93397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he brought it and the </a:t>
            </a:r>
            <a:r>
              <a:rPr lang="en-US" dirty="0" err="1"/>
              <a:t>cohenim</a:t>
            </a:r>
            <a:r>
              <a:rPr lang="en-US" dirty="0"/>
              <a:t> hung it thereon.” This vine was so famous that even Tacitus (History 5.5) wrote about it. Messiah may also have alluded to this very feature of the Temple when he said in John 15.1:  “I am the true vine.”</a:t>
            </a:r>
          </a:p>
        </p:txBody>
      </p:sp>
    </p:spTree>
    <p:extLst>
      <p:ext uri="{BB962C8B-B14F-4D97-AF65-F5344CB8AC3E}">
        <p14:creationId xmlns:p14="http://schemas.microsoft.com/office/powerpoint/2010/main" val="419418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6" name="Picture 4" descr="Related image">
            <a:extLst>
              <a:ext uri="{FF2B5EF4-FFF2-40B4-BE49-F238E27FC236}">
                <a16:creationId xmlns:a16="http://schemas.microsoft.com/office/drawing/2014/main" id="{D21A0FE9-88F6-4B7F-9BA9-C049E560C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7" y="0"/>
            <a:ext cx="309562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78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marL="0" indent="0" algn="r">
              <a:buNone/>
            </a:pPr>
            <a:r>
              <a:rPr lang="he-IL" sz="4321" b="1" dirty="0">
                <a:latin typeface="David" panose="020E0502060401010101" pitchFamily="34" charset="-79"/>
                <a:cs typeface="David" panose="020E0502060401010101" pitchFamily="34" charset="-79"/>
              </a:rPr>
              <a:t>‏ כְּסִילִים וְעִוְרִים! מַה גָּדוֹל יוֹתֵר, הַזָּהָב אוֹ הַהֵיכָל הַמְקַדֵּשׁ אֶת הַזָּהָב?</a:t>
            </a:r>
            <a:endParaRPr lang="en-US" sz="4321" b="1" dirty="0">
              <a:latin typeface="David" panose="020E0502060401010101" pitchFamily="34" charset="-79"/>
              <a:cs typeface="David" panose="020E0502060401010101" pitchFamily="34" charset="-79"/>
            </a:endParaRPr>
          </a:p>
          <a:p>
            <a:pPr marL="0" indent="0">
              <a:spcBef>
                <a:spcPts val="0"/>
              </a:spcBef>
              <a:spcAft>
                <a:spcPts val="576"/>
              </a:spcAft>
              <a:buNone/>
            </a:pPr>
            <a:endParaRPr lang="en-US" sz="4000" dirty="0"/>
          </a:p>
          <a:p>
            <a:pPr marL="0" indent="0">
              <a:spcBef>
                <a:spcPts val="0"/>
              </a:spcBef>
              <a:spcAft>
                <a:spcPts val="576"/>
              </a:spcAft>
              <a:buNone/>
            </a:pPr>
            <a:r>
              <a:rPr lang="en-US" sz="4000" dirty="0"/>
              <a:t>“You blind fools! Which is more important? the </a:t>
            </a:r>
            <a:r>
              <a:rPr lang="en-US" sz="4000" dirty="0">
                <a:solidFill>
                  <a:srgbClr val="FFFF99"/>
                </a:solidFill>
              </a:rPr>
              <a:t>gold</a:t>
            </a:r>
            <a:r>
              <a:rPr lang="en-US" sz="4000" dirty="0"/>
              <a:t>? or the </a:t>
            </a:r>
            <a:r>
              <a:rPr lang="en-US" sz="4000" dirty="0">
                <a:solidFill>
                  <a:srgbClr val="FFFF99"/>
                </a:solidFill>
              </a:rPr>
              <a:t>Temple</a:t>
            </a:r>
            <a:r>
              <a:rPr lang="en-US" sz="4000" dirty="0"/>
              <a:t> which makes the gold holy?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8527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23:18</a:t>
            </a:r>
            <a:r>
              <a:rPr lang="en-US" altLang="en-US" dirty="0">
                <a:solidFill>
                  <a:srgbClr val="FFFF00"/>
                </a:solidFill>
              </a:rPr>
              <a:t> </a:t>
            </a:r>
            <a:r>
              <a:rPr lang="en-US" dirty="0"/>
              <a:t>And you say, ‘If someone swears by the </a:t>
            </a:r>
            <a:r>
              <a:rPr lang="en-US" dirty="0">
                <a:solidFill>
                  <a:srgbClr val="FFFF99"/>
                </a:solidFill>
              </a:rPr>
              <a:t>altar</a:t>
            </a:r>
            <a:r>
              <a:rPr lang="en-US" dirty="0"/>
              <a:t>, he is not bound by his oath; but if he swears by the </a:t>
            </a:r>
            <a:r>
              <a:rPr lang="en-US" dirty="0">
                <a:solidFill>
                  <a:srgbClr val="FFFF99"/>
                </a:solidFill>
              </a:rPr>
              <a:t>offering</a:t>
            </a:r>
            <a:r>
              <a:rPr lang="en-US" dirty="0"/>
              <a:t> on the altar, he is bound.’  Blind men! Which is more important? the </a:t>
            </a:r>
            <a:r>
              <a:rPr lang="en-US" dirty="0">
                <a:solidFill>
                  <a:srgbClr val="FFFF99"/>
                </a:solidFill>
              </a:rPr>
              <a:t>sacrifice</a:t>
            </a:r>
            <a:r>
              <a:rPr lang="en-US" dirty="0"/>
              <a:t>? or the </a:t>
            </a:r>
            <a:r>
              <a:rPr lang="en-US" dirty="0">
                <a:solidFill>
                  <a:srgbClr val="FFFF99"/>
                </a:solidFill>
              </a:rPr>
              <a:t>altar</a:t>
            </a:r>
            <a:r>
              <a:rPr lang="en-US" dirty="0"/>
              <a:t> which makes the sacrifice holy? </a:t>
            </a:r>
          </a:p>
        </p:txBody>
      </p:sp>
    </p:spTree>
    <p:extLst>
      <p:ext uri="{BB962C8B-B14F-4D97-AF65-F5344CB8AC3E}">
        <p14:creationId xmlns:p14="http://schemas.microsoft.com/office/powerpoint/2010/main" val="1404058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 name="Picture 2" descr="israel-jerusalem-israel-museum-model-of-jerusalem-in-the-late-second-BTDTN7.jpg"/>
          <p:cNvPicPr>
            <a:picLocks noChangeAspect="1"/>
          </p:cNvPicPr>
          <p:nvPr/>
        </p:nvPicPr>
        <p:blipFill>
          <a:blip r:embed="rId3"/>
          <a:stretch>
            <a:fillRect/>
          </a:stretch>
        </p:blipFill>
        <p:spPr>
          <a:xfrm>
            <a:off x="881279" y="0"/>
            <a:ext cx="7016317" cy="5143500"/>
          </a:xfrm>
          <a:prstGeom prst="rect">
            <a:avLst/>
          </a:prstGeom>
        </p:spPr>
      </p:pic>
      <p:sp>
        <p:nvSpPr>
          <p:cNvPr id="4" name="TextBox 3"/>
          <p:cNvSpPr txBox="1"/>
          <p:nvPr/>
        </p:nvSpPr>
        <p:spPr>
          <a:xfrm>
            <a:off x="482904" y="0"/>
            <a:ext cx="7211141" cy="1323439"/>
          </a:xfrm>
          <a:prstGeom prst="rect">
            <a:avLst/>
          </a:prstGeom>
          <a:noFill/>
          <a:ln>
            <a:solidFill>
              <a:schemeClr val="accent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Rounded MT Bold" pitchFamily="34" charset="0"/>
                <a:ea typeface="+mn-ea"/>
                <a:cs typeface="Arial" charset="0"/>
              </a:rPr>
              <a:t>Commercial zone for selling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C00000"/>
                </a:solidFill>
                <a:effectLst>
                  <a:outerShdw blurRad="38100" dist="38100" dir="2700000" algn="tl">
                    <a:srgbClr val="000000">
                      <a:alpha val="43137"/>
                    </a:srgbClr>
                  </a:outerShdw>
                </a:effectLst>
              </a:rPr>
              <a:t>Temple sacrifices.</a:t>
            </a:r>
            <a:endPar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cxnSp>
        <p:nvCxnSpPr>
          <p:cNvPr id="6" name="Straight Arrow Connector 5"/>
          <p:cNvCxnSpPr/>
          <p:nvPr/>
        </p:nvCxnSpPr>
        <p:spPr bwMode="auto">
          <a:xfrm>
            <a:off x="3398837" y="590550"/>
            <a:ext cx="1981200" cy="685800"/>
          </a:xfrm>
          <a:prstGeom prst="straightConnector1">
            <a:avLst/>
          </a:prstGeom>
          <a:solidFill>
            <a:schemeClr val="accent1"/>
          </a:solidFill>
          <a:ln w="444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67220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 name="Picture 2" descr="robinson2.gif"/>
          <p:cNvPicPr>
            <a:picLocks noChangeAspect="1"/>
          </p:cNvPicPr>
          <p:nvPr/>
        </p:nvPicPr>
        <p:blipFill>
          <a:blip r:embed="rId3"/>
          <a:stretch>
            <a:fillRect/>
          </a:stretch>
        </p:blipFill>
        <p:spPr>
          <a:xfrm>
            <a:off x="965509" y="0"/>
            <a:ext cx="6847856" cy="5143500"/>
          </a:xfrm>
          <a:prstGeom prst="rect">
            <a:avLst/>
          </a:prstGeom>
        </p:spPr>
      </p:pic>
      <p:sp>
        <p:nvSpPr>
          <p:cNvPr id="4" name="TextBox 3"/>
          <p:cNvSpPr txBox="1"/>
          <p:nvPr/>
        </p:nvSpPr>
        <p:spPr>
          <a:xfrm>
            <a:off x="1646237" y="1200150"/>
            <a:ext cx="1678665" cy="707886"/>
          </a:xfrm>
          <a:prstGeom prst="rect">
            <a:avLst/>
          </a:prstGeom>
          <a:noFill/>
          <a:ln w="38100">
            <a:solidFill>
              <a:schemeClr val="accent2"/>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shops</a:t>
            </a:r>
          </a:p>
        </p:txBody>
      </p:sp>
      <p:cxnSp>
        <p:nvCxnSpPr>
          <p:cNvPr id="6" name="Straight Arrow Connector 5"/>
          <p:cNvCxnSpPr/>
          <p:nvPr/>
        </p:nvCxnSpPr>
        <p:spPr bwMode="auto">
          <a:xfrm rot="5400000">
            <a:off x="1417637" y="2647950"/>
            <a:ext cx="2057400" cy="228600"/>
          </a:xfrm>
          <a:prstGeom prst="straightConnector1">
            <a:avLst/>
          </a:prstGeom>
          <a:solidFill>
            <a:schemeClr val="accent1"/>
          </a:solidFill>
          <a:ln w="444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3751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6386" name="Picture 2" descr="The Market Pavilions">
            <a:extLst>
              <a:ext uri="{FF2B5EF4-FFF2-40B4-BE49-F238E27FC236}">
                <a16:creationId xmlns:a16="http://schemas.microsoft.com/office/drawing/2014/main" id="{C7DA6DDD-561D-4B02-80AA-A784FC587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237" y="-8687"/>
            <a:ext cx="6324600" cy="51608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387887-1915-40DB-BB90-0D20D6F49FA8}"/>
              </a:ext>
            </a:extLst>
          </p:cNvPr>
          <p:cNvSpPr txBox="1"/>
          <p:nvPr/>
        </p:nvSpPr>
        <p:spPr>
          <a:xfrm>
            <a:off x="350837" y="-95250"/>
            <a:ext cx="7868949" cy="1323439"/>
          </a:xfrm>
          <a:prstGeom prst="rect">
            <a:avLst/>
          </a:prstGeom>
          <a:noFill/>
        </p:spPr>
        <p:txBody>
          <a:bodyPr wrap="none" rtlCol="0">
            <a:spAutoFit/>
          </a:bodyPr>
          <a:lstStyle/>
          <a:p>
            <a:pPr algn="l"/>
            <a:r>
              <a:rPr lang="en-US" dirty="0"/>
              <a:t> </a:t>
            </a:r>
            <a:r>
              <a:rPr lang="en-US" dirty="0">
                <a:effectLst>
                  <a:outerShdw blurRad="38100" dist="38100" dir="2700000" algn="tl">
                    <a:srgbClr val="000000">
                      <a:alpha val="43137"/>
                    </a:srgbClr>
                  </a:outerShdw>
                </a:effectLst>
              </a:rPr>
              <a:t>Market Pavilions in the Second</a:t>
            </a:r>
          </a:p>
          <a:p>
            <a:pPr algn="l"/>
            <a:r>
              <a:rPr lang="en-US" dirty="0">
                <a:effectLst>
                  <a:outerShdw blurRad="38100" dist="38100" dir="2700000" algn="tl">
                    <a:srgbClr val="000000">
                      <a:alpha val="43137"/>
                    </a:srgbClr>
                  </a:outerShdw>
                </a:effectLst>
              </a:rPr>
              <a:t> Temple Model of Jerusalem</a:t>
            </a:r>
          </a:p>
        </p:txBody>
      </p:sp>
    </p:spTree>
    <p:extLst>
      <p:ext uri="{BB962C8B-B14F-4D97-AF65-F5344CB8AC3E}">
        <p14:creationId xmlns:p14="http://schemas.microsoft.com/office/powerpoint/2010/main" val="306787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altLang="en-US" baseline="30000" dirty="0" err="1">
                <a:solidFill>
                  <a:srgbClr val="FFFF99"/>
                </a:solidFill>
              </a:rPr>
              <a:t>Mattityahu</a:t>
            </a:r>
            <a:r>
              <a:rPr lang="en-US" altLang="en-US" baseline="30000" dirty="0">
                <a:solidFill>
                  <a:srgbClr val="FFFF99"/>
                </a:solidFill>
              </a:rPr>
              <a:t> (Matthew) 23:20-22</a:t>
            </a:r>
            <a:r>
              <a:rPr lang="en-US" altLang="en-US" dirty="0">
                <a:solidFill>
                  <a:srgbClr val="FFFF00"/>
                </a:solidFill>
              </a:rPr>
              <a:t> </a:t>
            </a:r>
            <a:r>
              <a:rPr lang="en-US" dirty="0"/>
              <a:t>So someone who swears by the </a:t>
            </a:r>
            <a:r>
              <a:rPr lang="en-US" dirty="0">
                <a:solidFill>
                  <a:srgbClr val="FFFF99"/>
                </a:solidFill>
              </a:rPr>
              <a:t>altar</a:t>
            </a:r>
            <a:r>
              <a:rPr lang="en-US" dirty="0"/>
              <a:t> swears by it and everything on it. </a:t>
            </a:r>
            <a:r>
              <a:rPr lang="en-US" b="1" baseline="30000" dirty="0"/>
              <a:t> </a:t>
            </a:r>
            <a:r>
              <a:rPr lang="en-US" dirty="0"/>
              <a:t>And someone who swears by the </a:t>
            </a:r>
            <a:r>
              <a:rPr lang="en-US" dirty="0">
                <a:solidFill>
                  <a:srgbClr val="FFFF99"/>
                </a:solidFill>
              </a:rPr>
              <a:t>Temple</a:t>
            </a:r>
            <a:r>
              <a:rPr lang="en-US" dirty="0"/>
              <a:t> swears by it and the One who lives in it. </a:t>
            </a:r>
            <a:r>
              <a:rPr lang="en-US" b="1" baseline="30000" dirty="0"/>
              <a:t> </a:t>
            </a:r>
            <a:r>
              <a:rPr lang="en-US" dirty="0"/>
              <a:t>And someone who swears by </a:t>
            </a:r>
            <a:r>
              <a:rPr lang="en-US" dirty="0">
                <a:solidFill>
                  <a:srgbClr val="FFFF99"/>
                </a:solidFill>
              </a:rPr>
              <a:t>heaven</a:t>
            </a:r>
            <a:r>
              <a:rPr lang="en-US" dirty="0"/>
              <a:t> swears by God’s throne and the One who sits on it.</a:t>
            </a:r>
          </a:p>
        </p:txBody>
      </p:sp>
    </p:spTree>
    <p:extLst>
      <p:ext uri="{BB962C8B-B14F-4D97-AF65-F5344CB8AC3E}">
        <p14:creationId xmlns:p14="http://schemas.microsoft.com/office/powerpoint/2010/main" val="4756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winner, it was announced shortly after 9:30 a.m., was </a:t>
            </a:r>
            <a:r>
              <a:rPr lang="en-US" dirty="0" err="1"/>
              <a:t>Kipkogey</a:t>
            </a:r>
            <a:r>
              <a:rPr lang="en-US" dirty="0"/>
              <a:t> Shadrack, 27, of Kenya. Shadrack, the reigning champion, finished the race in 2:21.26. The second and third slots also went to African runners: </a:t>
            </a:r>
            <a:r>
              <a:rPr lang="en-US" dirty="0" err="1"/>
              <a:t>Wendwesen</a:t>
            </a:r>
            <a:r>
              <a:rPr lang="en-US" dirty="0"/>
              <a:t> </a:t>
            </a:r>
            <a:r>
              <a:rPr lang="en-US" dirty="0" err="1"/>
              <a:t>Tilahun</a:t>
            </a:r>
            <a:r>
              <a:rPr lang="en-US" dirty="0"/>
              <a:t> </a:t>
            </a:r>
            <a:r>
              <a:rPr lang="en-US" dirty="0" err="1"/>
              <a:t>Damte</a:t>
            </a:r>
            <a:r>
              <a:rPr lang="en-US" dirty="0"/>
              <a:t> of Ethiopia and Ronald </a:t>
            </a:r>
            <a:r>
              <a:rPr lang="en-US" dirty="0" err="1"/>
              <a:t>Kimeli</a:t>
            </a:r>
            <a:r>
              <a:rPr lang="en-US" dirty="0"/>
              <a:t> </a:t>
            </a:r>
            <a:r>
              <a:rPr lang="en-US" dirty="0" err="1"/>
              <a:t>Kurgat</a:t>
            </a:r>
            <a:r>
              <a:rPr lang="en-US" dirty="0"/>
              <a:t>, a Kenyan.</a:t>
            </a:r>
          </a:p>
        </p:txBody>
      </p:sp>
    </p:spTree>
    <p:extLst>
      <p:ext uri="{BB962C8B-B14F-4D97-AF65-F5344CB8AC3E}">
        <p14:creationId xmlns:p14="http://schemas.microsoft.com/office/powerpoint/2010/main" val="1063973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1506" name="Picture 2" descr="Related image">
            <a:extLst>
              <a:ext uri="{FF2B5EF4-FFF2-40B4-BE49-F238E27FC236}">
                <a16:creationId xmlns:a16="http://schemas.microsoft.com/office/drawing/2014/main" id="{7DFA6B2C-0838-4545-92E9-E5D989FD7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0"/>
            <a:ext cx="7623610" cy="502681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83F3D04A-10CA-423A-80BB-7391372B69AB}"/>
              </a:ext>
            </a:extLst>
          </p:cNvPr>
          <p:cNvCxnSpPr>
            <a:cxnSpLocks/>
          </p:cNvCxnSpPr>
          <p:nvPr/>
        </p:nvCxnSpPr>
        <p:spPr bwMode="auto">
          <a:xfrm flipH="1">
            <a:off x="3551237" y="679414"/>
            <a:ext cx="914400" cy="1435136"/>
          </a:xfrm>
          <a:prstGeom prst="straightConnector1">
            <a:avLst/>
          </a:prstGeom>
          <a:solidFill>
            <a:schemeClr val="accent1"/>
          </a:solidFill>
          <a:ln w="412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BC7781CE-FA71-4AF3-AECA-2ED2ECBE2CBB}"/>
              </a:ext>
            </a:extLst>
          </p:cNvPr>
          <p:cNvSpPr txBox="1"/>
          <p:nvPr/>
        </p:nvSpPr>
        <p:spPr>
          <a:xfrm>
            <a:off x="3932237" y="196125"/>
            <a:ext cx="1338829" cy="707886"/>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altar</a:t>
            </a:r>
          </a:p>
        </p:txBody>
      </p:sp>
    </p:spTree>
    <p:extLst>
      <p:ext uri="{BB962C8B-B14F-4D97-AF65-F5344CB8AC3E}">
        <p14:creationId xmlns:p14="http://schemas.microsoft.com/office/powerpoint/2010/main" val="357650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9458" name="Picture 2" descr="Related image">
            <a:extLst>
              <a:ext uri="{FF2B5EF4-FFF2-40B4-BE49-F238E27FC236}">
                <a16:creationId xmlns:a16="http://schemas.microsoft.com/office/drawing/2014/main" id="{AAF817DF-9DE1-4EF6-A740-5F66E2AE8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2117"/>
            <a:ext cx="5791200"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969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2530" name="Picture 2" descr="Related image">
            <a:extLst>
              <a:ext uri="{FF2B5EF4-FFF2-40B4-BE49-F238E27FC236}">
                <a16:creationId xmlns:a16="http://schemas.microsoft.com/office/drawing/2014/main" id="{AF200B34-83B4-427B-8235-DE60A3B5B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8" y="0"/>
            <a:ext cx="773735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23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graphicFrame>
        <p:nvGraphicFramePr>
          <p:cNvPr id="2" name="Table 1">
            <a:extLst>
              <a:ext uri="{FF2B5EF4-FFF2-40B4-BE49-F238E27FC236}">
                <a16:creationId xmlns:a16="http://schemas.microsoft.com/office/drawing/2014/main" id="{ABB9B232-6B62-4E8C-9F9E-9844A02C78E2}"/>
              </a:ext>
            </a:extLst>
          </p:cNvPr>
          <p:cNvGraphicFramePr>
            <a:graphicFrameLocks noGrp="1"/>
          </p:cNvGraphicFramePr>
          <p:nvPr>
            <p:extLst>
              <p:ext uri="{D42A27DB-BD31-4B8C-83A1-F6EECF244321}">
                <p14:modId xmlns:p14="http://schemas.microsoft.com/office/powerpoint/2010/main" val="953051413"/>
              </p:ext>
            </p:extLst>
          </p:nvPr>
        </p:nvGraphicFramePr>
        <p:xfrm>
          <a:off x="503237" y="285750"/>
          <a:ext cx="7848600" cy="4114804"/>
        </p:xfrm>
        <a:graphic>
          <a:graphicData uri="http://schemas.openxmlformats.org/drawingml/2006/table">
            <a:tbl>
              <a:tblPr firstRow="1" bandRow="1">
                <a:tableStyleId>{5C22544A-7EE6-4342-B048-85BDC9FD1C3A}</a:tableStyleId>
              </a:tblPr>
              <a:tblGrid>
                <a:gridCol w="3707496">
                  <a:extLst>
                    <a:ext uri="{9D8B030D-6E8A-4147-A177-3AD203B41FA5}">
                      <a16:colId xmlns:a16="http://schemas.microsoft.com/office/drawing/2014/main" val="1400676325"/>
                    </a:ext>
                  </a:extLst>
                </a:gridCol>
                <a:gridCol w="4141104">
                  <a:extLst>
                    <a:ext uri="{9D8B030D-6E8A-4147-A177-3AD203B41FA5}">
                      <a16:colId xmlns:a16="http://schemas.microsoft.com/office/drawing/2014/main" val="1654047922"/>
                    </a:ext>
                  </a:extLst>
                </a:gridCol>
              </a:tblGrid>
              <a:tr h="1028701">
                <a:tc>
                  <a:txBody>
                    <a:bodyPr/>
                    <a:lstStyle/>
                    <a:p>
                      <a:r>
                        <a:rPr lang="en-US" sz="4000" b="0" dirty="0">
                          <a:solidFill>
                            <a:schemeClr val="bg1"/>
                          </a:solidFill>
                        </a:rPr>
                        <a:t>Temple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Gold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70103928"/>
                  </a:ext>
                </a:extLst>
              </a:tr>
              <a:tr h="1028701">
                <a:tc>
                  <a:txBody>
                    <a:bodyPr/>
                    <a:lstStyle/>
                    <a:p>
                      <a:r>
                        <a:rPr lang="en-US" sz="4000" b="0" dirty="0">
                          <a:solidFill>
                            <a:schemeClr val="bg1"/>
                          </a:solidFill>
                        </a:rPr>
                        <a:t>Altar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Sacrifice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83465535"/>
                  </a:ext>
                </a:extLst>
              </a:tr>
              <a:tr h="1028701">
                <a:tc>
                  <a:txBody>
                    <a:bodyPr/>
                    <a:lstStyle/>
                    <a:p>
                      <a:r>
                        <a:rPr lang="en-US" sz="4000" b="0" dirty="0">
                          <a:solidFill>
                            <a:schemeClr val="bg1"/>
                          </a:solidFill>
                        </a:rPr>
                        <a:t>Heaven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endParaRPr lang="en-US" sz="4000" b="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98664964"/>
                  </a:ext>
                </a:extLst>
              </a:tr>
              <a:tr h="1028701">
                <a:tc>
                  <a:txBody>
                    <a:bodyPr/>
                    <a:lstStyle/>
                    <a:p>
                      <a:r>
                        <a:rPr lang="en-US" sz="4000" b="0" baseline="0" dirty="0">
                          <a:solidFill>
                            <a:srgbClr val="FFFF99"/>
                          </a:solidFill>
                        </a:rPr>
                        <a:t>G-d’s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sz="4000" b="0" baseline="0" dirty="0">
                          <a:solidFill>
                            <a:srgbClr val="FFFF99"/>
                          </a:solidFill>
                        </a:rPr>
                        <a:t>Our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35420862"/>
                  </a:ext>
                </a:extLst>
              </a:tr>
            </a:tbl>
          </a:graphicData>
        </a:graphic>
      </p:graphicFrame>
    </p:spTree>
    <p:extLst>
      <p:ext uri="{BB962C8B-B14F-4D97-AF65-F5344CB8AC3E}">
        <p14:creationId xmlns:p14="http://schemas.microsoft.com/office/powerpoint/2010/main" val="1177928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31775" indent="-231775" algn="l">
              <a:buFont typeface="Arial" panose="020B0604020202020204" pitchFamily="34" charset="0"/>
              <a:buChar char="•"/>
            </a:pPr>
            <a:r>
              <a:rPr lang="en-US" dirty="0"/>
              <a:t>the </a:t>
            </a:r>
            <a:r>
              <a:rPr lang="en-US" dirty="0">
                <a:solidFill>
                  <a:srgbClr val="FFFF99"/>
                </a:solidFill>
              </a:rPr>
              <a:t>Temple</a:t>
            </a:r>
            <a:r>
              <a:rPr lang="en-US" dirty="0"/>
              <a:t> which makes the gold holy</a:t>
            </a:r>
          </a:p>
          <a:p>
            <a:pPr marL="231775" indent="-231775" algn="l">
              <a:buFont typeface="Arial" panose="020B0604020202020204" pitchFamily="34" charset="0"/>
              <a:buChar char="•"/>
            </a:pPr>
            <a:r>
              <a:rPr lang="en-US" dirty="0"/>
              <a:t>the </a:t>
            </a:r>
            <a:r>
              <a:rPr lang="en-US" dirty="0">
                <a:solidFill>
                  <a:srgbClr val="FFFF99"/>
                </a:solidFill>
              </a:rPr>
              <a:t>altar</a:t>
            </a:r>
            <a:r>
              <a:rPr lang="en-US" dirty="0"/>
              <a:t> which makes the sacrifice holy</a:t>
            </a:r>
          </a:p>
          <a:p>
            <a:pPr algn="l"/>
            <a:r>
              <a:rPr lang="en-US" dirty="0"/>
              <a:t>It is </a:t>
            </a:r>
            <a:r>
              <a:rPr lang="en-US" dirty="0">
                <a:solidFill>
                  <a:srgbClr val="FFFF99"/>
                </a:solidFill>
              </a:rPr>
              <a:t>contact</a:t>
            </a:r>
            <a:r>
              <a:rPr lang="en-US" dirty="0"/>
              <a:t> with the Divine, the Eternal that transforms/sanctifies our lives. </a:t>
            </a:r>
          </a:p>
          <a:p>
            <a:r>
              <a:rPr lang="en-US" dirty="0"/>
              <a:t>Our gifts &lt;&lt; our contact.</a:t>
            </a:r>
          </a:p>
        </p:txBody>
      </p:sp>
    </p:spTree>
    <p:extLst>
      <p:ext uri="{BB962C8B-B14F-4D97-AF65-F5344CB8AC3E}">
        <p14:creationId xmlns:p14="http://schemas.microsoft.com/office/powerpoint/2010/main" val="68467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graphicFrame>
        <p:nvGraphicFramePr>
          <p:cNvPr id="2" name="Table 1">
            <a:extLst>
              <a:ext uri="{FF2B5EF4-FFF2-40B4-BE49-F238E27FC236}">
                <a16:creationId xmlns:a16="http://schemas.microsoft.com/office/drawing/2014/main" id="{ABB9B232-6B62-4E8C-9F9E-9844A02C78E2}"/>
              </a:ext>
            </a:extLst>
          </p:cNvPr>
          <p:cNvGraphicFramePr>
            <a:graphicFrameLocks noGrp="1"/>
          </p:cNvGraphicFramePr>
          <p:nvPr/>
        </p:nvGraphicFramePr>
        <p:xfrm>
          <a:off x="503237" y="285750"/>
          <a:ext cx="7848600" cy="4114804"/>
        </p:xfrm>
        <a:graphic>
          <a:graphicData uri="http://schemas.openxmlformats.org/drawingml/2006/table">
            <a:tbl>
              <a:tblPr firstRow="1" bandRow="1">
                <a:tableStyleId>{5C22544A-7EE6-4342-B048-85BDC9FD1C3A}</a:tableStyleId>
              </a:tblPr>
              <a:tblGrid>
                <a:gridCol w="3707496">
                  <a:extLst>
                    <a:ext uri="{9D8B030D-6E8A-4147-A177-3AD203B41FA5}">
                      <a16:colId xmlns:a16="http://schemas.microsoft.com/office/drawing/2014/main" val="1400676325"/>
                    </a:ext>
                  </a:extLst>
                </a:gridCol>
                <a:gridCol w="4141104">
                  <a:extLst>
                    <a:ext uri="{9D8B030D-6E8A-4147-A177-3AD203B41FA5}">
                      <a16:colId xmlns:a16="http://schemas.microsoft.com/office/drawing/2014/main" val="1654047922"/>
                    </a:ext>
                  </a:extLst>
                </a:gridCol>
              </a:tblGrid>
              <a:tr h="1028701">
                <a:tc>
                  <a:txBody>
                    <a:bodyPr/>
                    <a:lstStyle/>
                    <a:p>
                      <a:r>
                        <a:rPr lang="en-US" sz="4000" b="0" dirty="0">
                          <a:solidFill>
                            <a:schemeClr val="bg1"/>
                          </a:solidFill>
                        </a:rPr>
                        <a:t>Temple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Gold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70103928"/>
                  </a:ext>
                </a:extLst>
              </a:tr>
              <a:tr h="1028701">
                <a:tc>
                  <a:txBody>
                    <a:bodyPr/>
                    <a:lstStyle/>
                    <a:p>
                      <a:r>
                        <a:rPr lang="en-US" sz="4000" b="0" dirty="0">
                          <a:solidFill>
                            <a:schemeClr val="bg1"/>
                          </a:solidFill>
                        </a:rPr>
                        <a:t>Altar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Sacrifice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83465535"/>
                  </a:ext>
                </a:extLst>
              </a:tr>
              <a:tr h="1028701">
                <a:tc>
                  <a:txBody>
                    <a:bodyPr/>
                    <a:lstStyle/>
                    <a:p>
                      <a:r>
                        <a:rPr lang="en-US" sz="4000" b="0" dirty="0">
                          <a:solidFill>
                            <a:schemeClr val="bg1"/>
                          </a:solidFill>
                        </a:rPr>
                        <a:t>Heaven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endParaRPr lang="en-US" sz="4000" b="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98664964"/>
                  </a:ext>
                </a:extLst>
              </a:tr>
              <a:tr h="1028701">
                <a:tc>
                  <a:txBody>
                    <a:bodyPr/>
                    <a:lstStyle/>
                    <a:p>
                      <a:r>
                        <a:rPr lang="en-US" sz="4000" b="0" baseline="0" dirty="0">
                          <a:solidFill>
                            <a:srgbClr val="FFFF99"/>
                          </a:solidFill>
                        </a:rPr>
                        <a:t>G-d’s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sz="4000" b="0" baseline="0" dirty="0">
                          <a:solidFill>
                            <a:srgbClr val="FFFF99"/>
                          </a:solidFill>
                        </a:rPr>
                        <a:t>Our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35420862"/>
                  </a:ext>
                </a:extLst>
              </a:tr>
            </a:tbl>
          </a:graphicData>
        </a:graphic>
      </p:graphicFrame>
    </p:spTree>
    <p:extLst>
      <p:ext uri="{BB962C8B-B14F-4D97-AF65-F5344CB8AC3E}">
        <p14:creationId xmlns:p14="http://schemas.microsoft.com/office/powerpoint/2010/main" val="659686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30.26-29</a:t>
            </a:r>
            <a:r>
              <a:rPr lang="en-US" b="1" baseline="30000" dirty="0"/>
              <a:t> </a:t>
            </a:r>
            <a:r>
              <a:rPr lang="en-US" dirty="0"/>
              <a:t>You are to anoint the Tent of Meeting with it, the Ark of the Testimony, as well as the table and all its articles, the menorah and its articles, the altar of incense, the altar of burnt offering with all its utensils, </a:t>
            </a:r>
            <a:endParaRPr lang="en-US" dirty="0">
              <a:solidFill>
                <a:srgbClr val="FFFF99"/>
              </a:solidFill>
            </a:endParaRPr>
          </a:p>
        </p:txBody>
      </p:sp>
    </p:spTree>
    <p:extLst>
      <p:ext uri="{BB962C8B-B14F-4D97-AF65-F5344CB8AC3E}">
        <p14:creationId xmlns:p14="http://schemas.microsoft.com/office/powerpoint/2010/main" val="236202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/Ex.30.26-29</a:t>
            </a:r>
            <a:r>
              <a:rPr lang="en-US" b="1" baseline="30000" dirty="0"/>
              <a:t> </a:t>
            </a:r>
            <a:r>
              <a:rPr lang="en-US" dirty="0"/>
              <a:t>and the basin along with its stand. You are to consecrate them so that they will be most holy. </a:t>
            </a:r>
            <a:r>
              <a:rPr lang="en-US" dirty="0">
                <a:solidFill>
                  <a:srgbClr val="FFFF99"/>
                </a:solidFill>
              </a:rPr>
              <a:t>Whatever touches them will become holy.</a:t>
            </a:r>
          </a:p>
        </p:txBody>
      </p:sp>
    </p:spTree>
    <p:extLst>
      <p:ext uri="{BB962C8B-B14F-4D97-AF65-F5344CB8AC3E}">
        <p14:creationId xmlns:p14="http://schemas.microsoft.com/office/powerpoint/2010/main" val="2028098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Shmot</a:t>
            </a:r>
            <a:r>
              <a:rPr lang="en-US" baseline="30000" dirty="0"/>
              <a:t>/Ex. 29.36-37</a:t>
            </a:r>
            <a:r>
              <a:rPr lang="en-US" b="1" baseline="30000" dirty="0"/>
              <a:t> </a:t>
            </a:r>
            <a:r>
              <a:rPr lang="en-US" dirty="0"/>
              <a:t>“Each day, offer a young bull as a sin offering, besides the other offerings of atonement; offer the sin offering on the altar as your atonement for it; then anoint it to consecrate it. </a:t>
            </a:r>
            <a:r>
              <a:rPr lang="en-US" b="1" baseline="30000" dirty="0"/>
              <a:t> </a:t>
            </a:r>
            <a:r>
              <a:rPr lang="en-US" dirty="0"/>
              <a:t>Seven days you will make atonement on the altar and consecrate it; </a:t>
            </a:r>
          </a:p>
        </p:txBody>
      </p:sp>
    </p:spTree>
    <p:extLst>
      <p:ext uri="{BB962C8B-B14F-4D97-AF65-F5344CB8AC3E}">
        <p14:creationId xmlns:p14="http://schemas.microsoft.com/office/powerpoint/2010/main" val="804252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29.36-37</a:t>
            </a:r>
            <a:r>
              <a:rPr lang="en-US" b="1" baseline="30000" dirty="0"/>
              <a:t>   </a:t>
            </a:r>
            <a:r>
              <a:rPr lang="en-US" dirty="0"/>
              <a:t>thus the altar will be especially holy, </a:t>
            </a:r>
            <a:r>
              <a:rPr lang="en-US" dirty="0">
                <a:solidFill>
                  <a:srgbClr val="FFFF99"/>
                </a:solidFill>
              </a:rPr>
              <a:t>and whatever touches the altar will become holy.</a:t>
            </a:r>
          </a:p>
        </p:txBody>
      </p:sp>
    </p:spTree>
    <p:extLst>
      <p:ext uri="{BB962C8B-B14F-4D97-AF65-F5344CB8AC3E}">
        <p14:creationId xmlns:p14="http://schemas.microsoft.com/office/powerpoint/2010/main" val="163443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131" y="0"/>
            <a:ext cx="8381999" cy="5143500"/>
          </a:xfrm>
        </p:spPr>
        <p:txBody>
          <a:bodyPr>
            <a:normAutofit/>
          </a:bodyPr>
          <a:lstStyle/>
          <a:p>
            <a:pPr algn="l"/>
            <a:r>
              <a:rPr lang="en-US" dirty="0"/>
              <a:t> </a:t>
            </a:r>
          </a:p>
        </p:txBody>
      </p:sp>
      <p:pic>
        <p:nvPicPr>
          <p:cNvPr id="27650" name="Picture 2" descr="https://static.timesofisrael.com/www/uploads/2018/03/WhatsApp-Image-2018-03-09-at-09.34.58-640x400.jpeg">
            <a:extLst>
              <a:ext uri="{FF2B5EF4-FFF2-40B4-BE49-F238E27FC236}">
                <a16:creationId xmlns:a16="http://schemas.microsoft.com/office/drawing/2014/main" id="{986BEA6F-BA95-440E-86F2-95F54A454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0"/>
            <a:ext cx="716280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6E6190-5322-4349-AFE7-038A9B817CF3}"/>
              </a:ext>
            </a:extLst>
          </p:cNvPr>
          <p:cNvSpPr txBox="1"/>
          <p:nvPr/>
        </p:nvSpPr>
        <p:spPr>
          <a:xfrm>
            <a:off x="353333" y="4171950"/>
            <a:ext cx="8543307" cy="954107"/>
          </a:xfrm>
          <a:prstGeom prst="rect">
            <a:avLst/>
          </a:prstGeom>
          <a:noFill/>
        </p:spPr>
        <p:txBody>
          <a:bodyPr wrap="square" rtlCol="0">
            <a:spAutoFit/>
          </a:bodyPr>
          <a:lstStyle/>
          <a:p>
            <a:pPr algn="l"/>
            <a:r>
              <a:rPr lang="en-US" sz="2800" dirty="0">
                <a:effectLst>
                  <a:outerShdw blurRad="38100" dist="38100" dir="2700000" algn="tl">
                    <a:srgbClr val="000000">
                      <a:alpha val="43137"/>
                    </a:srgbClr>
                  </a:outerShdw>
                </a:effectLst>
              </a:rPr>
              <a:t>Mayor Nir Barkat (center), with Kenyan runner </a:t>
            </a:r>
            <a:r>
              <a:rPr lang="en-US" sz="2800" dirty="0" err="1">
                <a:effectLst>
                  <a:outerShdw blurRad="38100" dist="38100" dir="2700000" algn="tl">
                    <a:srgbClr val="000000">
                      <a:alpha val="43137"/>
                    </a:srgbClr>
                  </a:outerShdw>
                </a:effectLst>
              </a:rPr>
              <a:t>Kipkogey</a:t>
            </a:r>
            <a:r>
              <a:rPr lang="en-US" sz="2800" dirty="0">
                <a:effectLst>
                  <a:outerShdw blurRad="38100" dist="38100" dir="2700000" algn="tl">
                    <a:srgbClr val="000000">
                      <a:alpha val="43137"/>
                    </a:srgbClr>
                  </a:outerShdw>
                </a:effectLst>
              </a:rPr>
              <a:t> Shadrack, 27 (right), who won.</a:t>
            </a:r>
            <a:endParaRPr lang="en-US" sz="2800" dirty="0"/>
          </a:p>
        </p:txBody>
      </p:sp>
    </p:spTree>
    <p:extLst>
      <p:ext uri="{BB962C8B-B14F-4D97-AF65-F5344CB8AC3E}">
        <p14:creationId xmlns:p14="http://schemas.microsoft.com/office/powerpoint/2010/main" val="4137724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Vayikra/Ex 11.44</a:t>
            </a:r>
            <a:r>
              <a:rPr lang="en-US" dirty="0"/>
              <a:t> “For I am </a:t>
            </a:r>
            <a:r>
              <a:rPr lang="en-US" cap="small" dirty="0" err="1"/>
              <a:t>Adoni</a:t>
            </a:r>
            <a:r>
              <a:rPr lang="en-US" dirty="0"/>
              <a:t> your God. </a:t>
            </a:r>
            <a:r>
              <a:rPr lang="en-US" dirty="0">
                <a:solidFill>
                  <a:srgbClr val="FFFF99"/>
                </a:solidFill>
              </a:rPr>
              <a:t>Therefore, sanctify your-selves, and be holy, for I am holy. </a:t>
            </a:r>
            <a:r>
              <a:rPr lang="en-US" dirty="0"/>
              <a:t>You are not to defile yourselves with any kind of creeping thing that moves on the earth. </a:t>
            </a:r>
            <a:r>
              <a:rPr lang="en-US" b="1" baseline="30000" dirty="0"/>
              <a:t> </a:t>
            </a:r>
            <a:r>
              <a:rPr lang="en-US" dirty="0"/>
              <a:t>For I am </a:t>
            </a:r>
            <a:r>
              <a:rPr lang="en-US" cap="small" dirty="0" err="1"/>
              <a:t>Adoni</a:t>
            </a:r>
            <a:r>
              <a:rPr lang="en-US" dirty="0"/>
              <a:t> who brought you up out of the land of Egypt, to be your God. </a:t>
            </a:r>
            <a:r>
              <a:rPr lang="en-US" dirty="0">
                <a:solidFill>
                  <a:srgbClr val="FFFF99"/>
                </a:solidFill>
              </a:rPr>
              <a:t>Therefore, you shall be holy, for I am holy</a:t>
            </a:r>
            <a:r>
              <a:rPr lang="en-US" dirty="0"/>
              <a:t>.</a:t>
            </a:r>
          </a:p>
        </p:txBody>
      </p:sp>
    </p:spTree>
    <p:extLst>
      <p:ext uri="{BB962C8B-B14F-4D97-AF65-F5344CB8AC3E}">
        <p14:creationId xmlns:p14="http://schemas.microsoft.com/office/powerpoint/2010/main" val="398669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Kefa</a:t>
            </a:r>
            <a:r>
              <a:rPr lang="en-US" baseline="30000" dirty="0"/>
              <a:t>/Peter 1.15-16</a:t>
            </a:r>
            <a:r>
              <a:rPr lang="en-US" dirty="0"/>
              <a:t> Just like the Holy One who called you, be holy yourselves also in everything you do. For it is written, “Holy, </a:t>
            </a:r>
            <a:r>
              <a:rPr lang="en-US" i="1" dirty="0" err="1"/>
              <a:t>kedoshim</a:t>
            </a:r>
            <a:r>
              <a:rPr lang="en-US" i="1" dirty="0"/>
              <a:t> </a:t>
            </a:r>
            <a:r>
              <a:rPr lang="he-IL" b="1" dirty="0">
                <a:latin typeface="David" panose="020E0502060401010101" pitchFamily="34" charset="-79"/>
                <a:cs typeface="David" panose="020E0502060401010101" pitchFamily="34" charset="-79"/>
              </a:rPr>
              <a:t>קדושים</a:t>
            </a:r>
            <a:r>
              <a:rPr lang="en-US" dirty="0"/>
              <a:t> you shall be, for I am </a:t>
            </a:r>
            <a:r>
              <a:rPr lang="en-US" dirty="0" err="1"/>
              <a:t>kadosh</a:t>
            </a:r>
            <a:r>
              <a:rPr lang="en-US" dirty="0"/>
              <a:t>.”</a:t>
            </a:r>
          </a:p>
        </p:txBody>
      </p:sp>
    </p:spTree>
    <p:extLst>
      <p:ext uri="{BB962C8B-B14F-4D97-AF65-F5344CB8AC3E}">
        <p14:creationId xmlns:p14="http://schemas.microsoft.com/office/powerpoint/2010/main" val="1413383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graphicFrame>
        <p:nvGraphicFramePr>
          <p:cNvPr id="2" name="Table 1">
            <a:extLst>
              <a:ext uri="{FF2B5EF4-FFF2-40B4-BE49-F238E27FC236}">
                <a16:creationId xmlns:a16="http://schemas.microsoft.com/office/drawing/2014/main" id="{ABB9B232-6B62-4E8C-9F9E-9844A02C78E2}"/>
              </a:ext>
            </a:extLst>
          </p:cNvPr>
          <p:cNvGraphicFramePr>
            <a:graphicFrameLocks noGrp="1"/>
          </p:cNvGraphicFramePr>
          <p:nvPr/>
        </p:nvGraphicFramePr>
        <p:xfrm>
          <a:off x="503237" y="285750"/>
          <a:ext cx="7848600" cy="4114804"/>
        </p:xfrm>
        <a:graphic>
          <a:graphicData uri="http://schemas.openxmlformats.org/drawingml/2006/table">
            <a:tbl>
              <a:tblPr firstRow="1" bandRow="1">
                <a:tableStyleId>{5C22544A-7EE6-4342-B048-85BDC9FD1C3A}</a:tableStyleId>
              </a:tblPr>
              <a:tblGrid>
                <a:gridCol w="3707496">
                  <a:extLst>
                    <a:ext uri="{9D8B030D-6E8A-4147-A177-3AD203B41FA5}">
                      <a16:colId xmlns:a16="http://schemas.microsoft.com/office/drawing/2014/main" val="1400676325"/>
                    </a:ext>
                  </a:extLst>
                </a:gridCol>
                <a:gridCol w="4141104">
                  <a:extLst>
                    <a:ext uri="{9D8B030D-6E8A-4147-A177-3AD203B41FA5}">
                      <a16:colId xmlns:a16="http://schemas.microsoft.com/office/drawing/2014/main" val="1654047922"/>
                    </a:ext>
                  </a:extLst>
                </a:gridCol>
              </a:tblGrid>
              <a:tr h="1028701">
                <a:tc>
                  <a:txBody>
                    <a:bodyPr/>
                    <a:lstStyle/>
                    <a:p>
                      <a:r>
                        <a:rPr lang="en-US" sz="4000" b="0" dirty="0">
                          <a:solidFill>
                            <a:schemeClr val="bg1"/>
                          </a:solidFill>
                        </a:rPr>
                        <a:t>Temple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Gold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70103928"/>
                  </a:ext>
                </a:extLst>
              </a:tr>
              <a:tr h="1028701">
                <a:tc>
                  <a:txBody>
                    <a:bodyPr/>
                    <a:lstStyle/>
                    <a:p>
                      <a:r>
                        <a:rPr lang="en-US" sz="4000" b="0" dirty="0">
                          <a:solidFill>
                            <a:schemeClr val="bg1"/>
                          </a:solidFill>
                        </a:rPr>
                        <a:t>Altar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4000" b="0" dirty="0">
                          <a:solidFill>
                            <a:schemeClr val="bg1"/>
                          </a:solidFill>
                        </a:rPr>
                        <a:t>Sacrifice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83465535"/>
                  </a:ext>
                </a:extLst>
              </a:tr>
              <a:tr h="1028701">
                <a:tc>
                  <a:txBody>
                    <a:bodyPr/>
                    <a:lstStyle/>
                    <a:p>
                      <a:r>
                        <a:rPr lang="en-US" sz="4000" b="0" dirty="0">
                          <a:solidFill>
                            <a:schemeClr val="bg1"/>
                          </a:solidFill>
                        </a:rPr>
                        <a:t>Heaven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endParaRPr lang="en-US" sz="4000" b="0" dirty="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98664964"/>
                  </a:ext>
                </a:extLst>
              </a:tr>
              <a:tr h="1028701">
                <a:tc>
                  <a:txBody>
                    <a:bodyPr/>
                    <a:lstStyle/>
                    <a:p>
                      <a:r>
                        <a:rPr lang="en-US" sz="4000" b="0" baseline="0" dirty="0">
                          <a:solidFill>
                            <a:srgbClr val="FFFF99"/>
                          </a:solidFill>
                        </a:rPr>
                        <a:t>G-d’s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r>
                        <a:rPr lang="en-US" sz="4000" b="0" baseline="0" dirty="0">
                          <a:solidFill>
                            <a:srgbClr val="FFFF99"/>
                          </a:solidFill>
                        </a:rPr>
                        <a:t>Our Work</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35420862"/>
                  </a:ext>
                </a:extLst>
              </a:tr>
            </a:tbl>
          </a:graphicData>
        </a:graphic>
      </p:graphicFrame>
    </p:spTree>
    <p:extLst>
      <p:ext uri="{BB962C8B-B14F-4D97-AF65-F5344CB8AC3E}">
        <p14:creationId xmlns:p14="http://schemas.microsoft.com/office/powerpoint/2010/main" val="1566818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English the noun, adjective, and verb seem unrelated.</a:t>
            </a:r>
          </a:p>
          <a:p>
            <a:pPr algn="l"/>
            <a:r>
              <a:rPr lang="en-US" dirty="0"/>
              <a:t>Holiness, holy, sanctify.</a:t>
            </a:r>
          </a:p>
          <a:p>
            <a:pPr algn="l"/>
            <a:r>
              <a:rPr lang="en-US" dirty="0"/>
              <a:t>In Biblical thinking in Hebrew, they are the same root.</a:t>
            </a:r>
          </a:p>
          <a:p>
            <a:pPr algn="l"/>
            <a:r>
              <a:rPr lang="en-US" dirty="0" err="1"/>
              <a:t>Kedusha</a:t>
            </a:r>
            <a:r>
              <a:rPr lang="en-US" dirty="0"/>
              <a:t>, </a:t>
            </a:r>
            <a:r>
              <a:rPr lang="en-US" dirty="0" err="1"/>
              <a:t>Kadosh</a:t>
            </a:r>
            <a:r>
              <a:rPr lang="en-US" dirty="0"/>
              <a:t>, </a:t>
            </a:r>
            <a:r>
              <a:rPr lang="en-US" dirty="0" err="1"/>
              <a:t>Hekdish</a:t>
            </a:r>
            <a:r>
              <a:rPr lang="en-US" dirty="0"/>
              <a:t>.</a:t>
            </a:r>
          </a:p>
          <a:p>
            <a:pPr algn="l"/>
            <a:r>
              <a:rPr lang="he-IL" sz="4400" b="1" dirty="0">
                <a:latin typeface="David" panose="020E0502060401010101" pitchFamily="34" charset="-79"/>
                <a:cs typeface="David" panose="020E0502060401010101" pitchFamily="34" charset="-79"/>
              </a:rPr>
              <a:t>קדושה, קדוש, הקדיש</a:t>
            </a:r>
            <a:r>
              <a:rPr lang="en-US" dirty="0"/>
              <a:t>  </a:t>
            </a:r>
          </a:p>
        </p:txBody>
      </p:sp>
    </p:spTree>
    <p:extLst>
      <p:ext uri="{BB962C8B-B14F-4D97-AF65-F5344CB8AC3E}">
        <p14:creationId xmlns:p14="http://schemas.microsoft.com/office/powerpoint/2010/main" val="981576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11947"/>
            <a:ext cx="12572999" cy="5143500"/>
          </a:xfrm>
        </p:spPr>
        <p:txBody>
          <a:bodyPr>
            <a:normAutofit/>
          </a:bodyPr>
          <a:lstStyle/>
          <a:p>
            <a:pPr algn="l"/>
            <a:r>
              <a:rPr lang="en-US" dirty="0"/>
              <a:t>Andrew Murray </a:t>
            </a:r>
          </a:p>
          <a:p>
            <a:pPr algn="l"/>
            <a:r>
              <a:rPr lang="en-US" dirty="0"/>
              <a:t>(1828 – 1917) was </a:t>
            </a:r>
          </a:p>
          <a:p>
            <a:pPr algn="l"/>
            <a:r>
              <a:rPr lang="en-US" dirty="0"/>
              <a:t>A South African </a:t>
            </a:r>
          </a:p>
          <a:p>
            <a:pPr algn="l"/>
            <a:r>
              <a:rPr lang="en-US" dirty="0"/>
              <a:t>writer, teacher,</a:t>
            </a:r>
          </a:p>
          <a:p>
            <a:pPr algn="l"/>
            <a:r>
              <a:rPr lang="en-US" dirty="0"/>
              <a:t>and pastor. </a:t>
            </a:r>
          </a:p>
        </p:txBody>
      </p:sp>
      <p:pic>
        <p:nvPicPr>
          <p:cNvPr id="58370" name="Picture 2" descr="https://upload.wikimedia.org/wikipedia/commons/9/9c/Andrew_Murray.JPG">
            <a:extLst>
              <a:ext uri="{FF2B5EF4-FFF2-40B4-BE49-F238E27FC236}">
                <a16:creationId xmlns:a16="http://schemas.microsoft.com/office/drawing/2014/main" id="{8A6CDADC-2663-4DB8-85D4-817B8E3CC2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237" y="0"/>
            <a:ext cx="30972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16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cap="small" dirty="0"/>
              <a:t>There</a:t>
            </a:r>
            <a:r>
              <a:rPr lang="en-US" dirty="0"/>
              <a:t> is not in Scripture a word more distinctly Divine in its origin and meaning than the word </a:t>
            </a:r>
            <a:r>
              <a:rPr lang="en-US" u="sng" dirty="0">
                <a:solidFill>
                  <a:srgbClr val="FFFF99"/>
                </a:solidFill>
              </a:rPr>
              <a:t>holy</a:t>
            </a:r>
            <a:r>
              <a:rPr lang="en-US" dirty="0"/>
              <a:t>. There is not a word that leads us higher into the mystery of Deity, nor deeper into the privilege and the blessedness of God’s children. And yet it is a word that many a believer has never studied or understood</a:t>
            </a:r>
          </a:p>
        </p:txBody>
      </p:sp>
    </p:spTree>
    <p:extLst>
      <p:ext uri="{BB962C8B-B14F-4D97-AF65-F5344CB8AC3E}">
        <p14:creationId xmlns:p14="http://schemas.microsoft.com/office/powerpoint/2010/main" val="2185972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baseline="30000" dirty="0" err="1"/>
              <a:t>Yeshayahu</a:t>
            </a:r>
            <a:r>
              <a:rPr lang="en-US" baseline="30000" dirty="0"/>
              <a:t>/Is 6.1-5</a:t>
            </a:r>
            <a:r>
              <a:rPr lang="en-US" dirty="0"/>
              <a:t> They were crying out to each other,  “Holy, holy, holy [more holy than the holiest holiness] is Adonai-</a:t>
            </a:r>
            <a:r>
              <a:rPr lang="en-US" dirty="0" err="1"/>
              <a:t>Tzva’ot</a:t>
            </a:r>
            <a:r>
              <a:rPr lang="en-US" dirty="0"/>
              <a:t>! The whole earth is filled with his glory!” </a:t>
            </a:r>
          </a:p>
        </p:txBody>
      </p:sp>
    </p:spTree>
    <p:extLst>
      <p:ext uri="{BB962C8B-B14F-4D97-AF65-F5344CB8AC3E}">
        <p14:creationId xmlns:p14="http://schemas.microsoft.com/office/powerpoint/2010/main" val="1837708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algn="r" rtl="1" eaLnBrk="1" hangingPunct="1">
              <a:lnSpc>
                <a:spcPct val="90000"/>
              </a:lnSpc>
              <a:buFontTx/>
              <a:buNone/>
            </a:pPr>
            <a:r>
              <a:rPr lang="he-IL" sz="4800" b="1">
                <a:latin typeface="Times New Roman" pitchFamily="18" charset="0"/>
                <a:cs typeface="Times New Roman" pitchFamily="18" charset="0"/>
              </a:rPr>
              <a:t>וְקָרָא זֶה אֶל-זֶה וְאָמַר</a:t>
            </a:r>
            <a:r>
              <a:rPr lang="en-US" sz="4800" b="1">
                <a:latin typeface="Times New Roman" pitchFamily="18" charset="0"/>
                <a:cs typeface="Times New Roman" pitchFamily="18" charset="0"/>
              </a:rPr>
              <a:t>,</a:t>
            </a:r>
          </a:p>
          <a:p>
            <a:pPr marL="0" indent="0" eaLnBrk="1" hangingPunct="1">
              <a:lnSpc>
                <a:spcPct val="90000"/>
              </a:lnSpc>
              <a:buFontTx/>
              <a:buNone/>
            </a:pPr>
            <a:r>
              <a:rPr lang="en-US">
                <a:cs typeface="Times New Roman" pitchFamily="18" charset="0"/>
              </a:rPr>
              <a:t>V’kara zeh el zeh v’amar</a:t>
            </a:r>
          </a:p>
          <a:p>
            <a:pPr marL="0" indent="0" algn="r" rtl="1" eaLnBrk="1" hangingPunct="1">
              <a:lnSpc>
                <a:spcPct val="90000"/>
              </a:lnSpc>
              <a:buFontTx/>
              <a:buNone/>
            </a:pPr>
            <a:r>
              <a:rPr lang="he-IL" sz="4800" b="1">
                <a:latin typeface="Times New Roman" pitchFamily="18" charset="0"/>
                <a:cs typeface="Times New Roman" pitchFamily="18" charset="0"/>
              </a:rPr>
              <a:t>קָדוֹשׁ קָדוֹשׁ קָדוֹשׁ יְיָ צְבָאוֹת; </a:t>
            </a:r>
            <a:endParaRPr lang="en-US" sz="4800" b="1">
              <a:latin typeface="Times New Roman" pitchFamily="18" charset="0"/>
              <a:cs typeface="Times New Roman" pitchFamily="18" charset="0"/>
            </a:endParaRPr>
          </a:p>
          <a:p>
            <a:pPr marL="0" indent="0" eaLnBrk="1" hangingPunct="1">
              <a:lnSpc>
                <a:spcPct val="90000"/>
              </a:lnSpc>
              <a:buFontTx/>
              <a:buNone/>
            </a:pPr>
            <a:r>
              <a:rPr lang="en-US">
                <a:cs typeface="Times New Roman" pitchFamily="18" charset="0"/>
              </a:rPr>
              <a:t>Kadosh, Kadosh, Kadosh A</a:t>
            </a:r>
            <a:r>
              <a:rPr lang="en-US" sz="3200">
                <a:cs typeface="Times New Roman" pitchFamily="18" charset="0"/>
              </a:rPr>
              <a:t>DONI </a:t>
            </a:r>
            <a:r>
              <a:rPr lang="en-US">
                <a:cs typeface="Times New Roman" pitchFamily="18" charset="0"/>
              </a:rPr>
              <a:t>Ts’vaot, </a:t>
            </a:r>
            <a:endParaRPr lang="en-US" sz="4800" b="1">
              <a:latin typeface="Times New Roman" pitchFamily="18" charset="0"/>
              <a:cs typeface="Times New Roman" pitchFamily="18" charset="0"/>
            </a:endParaRPr>
          </a:p>
          <a:p>
            <a:pPr marL="0" indent="0" algn="r" rtl="1" eaLnBrk="1" hangingPunct="1">
              <a:lnSpc>
                <a:spcPct val="90000"/>
              </a:lnSpc>
              <a:buFontTx/>
              <a:buNone/>
            </a:pPr>
            <a:r>
              <a:rPr lang="he-IL" sz="4800" b="1">
                <a:latin typeface="Times New Roman" pitchFamily="18" charset="0"/>
                <a:cs typeface="Times New Roman" pitchFamily="18" charset="0"/>
              </a:rPr>
              <a:t>מְלֹא כָל-הָאָרֶץ, כְּבוֹדוֹ</a:t>
            </a:r>
            <a:r>
              <a:rPr lang="en-US" sz="4800" b="1">
                <a:latin typeface="Times New Roman" pitchFamily="18" charset="0"/>
                <a:cs typeface="Times New Roman" pitchFamily="18" charset="0"/>
              </a:rPr>
              <a:t>. </a:t>
            </a:r>
          </a:p>
          <a:p>
            <a:pPr marL="0" indent="0" eaLnBrk="1" hangingPunct="1">
              <a:lnSpc>
                <a:spcPct val="90000"/>
              </a:lnSpc>
              <a:buFontTx/>
              <a:buNone/>
            </a:pPr>
            <a:r>
              <a:rPr lang="en-US">
                <a:cs typeface="Times New Roman" pitchFamily="18" charset="0"/>
              </a:rPr>
              <a:t>M’lo khawl ha arets c’vodo</a:t>
            </a:r>
          </a:p>
        </p:txBody>
      </p:sp>
    </p:spTree>
    <p:extLst>
      <p:ext uri="{BB962C8B-B14F-4D97-AF65-F5344CB8AC3E}">
        <p14:creationId xmlns:p14="http://schemas.microsoft.com/office/powerpoint/2010/main" val="907369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More from Andrew Murray: </a:t>
            </a:r>
            <a:r>
              <a:rPr lang="en-US" dirty="0"/>
              <a:t>You may have heard that God calls you to salvation or to happiness, to receive pardon or to obtain heaven, and never noticed that all these were subordinate. It was to ‘salvation in sanctification,’</a:t>
            </a:r>
          </a:p>
        </p:txBody>
      </p:sp>
    </p:spTree>
    <p:extLst>
      <p:ext uri="{BB962C8B-B14F-4D97-AF65-F5344CB8AC3E}">
        <p14:creationId xmlns:p14="http://schemas.microsoft.com/office/powerpoint/2010/main" val="183880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it was to Holiness in the first place, as the element in which salvation and heaven are to be found. The complaints of many believers as to lack of joy and strength, as to failure and want of growth, are simply owing to this—the place God gave Holiness in His call they have not given it in their response.</a:t>
            </a:r>
          </a:p>
        </p:txBody>
      </p:sp>
    </p:spTree>
    <p:extLst>
      <p:ext uri="{BB962C8B-B14F-4D97-AF65-F5344CB8AC3E}">
        <p14:creationId xmlns:p14="http://schemas.microsoft.com/office/powerpoint/2010/main" val="61082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average age of runners running the full course is 43, while the average age of those running the 10 km is 32. There are slightly more male runners than women, at 57% to 43%, the city said.</a:t>
            </a:r>
          </a:p>
        </p:txBody>
      </p:sp>
    </p:spTree>
    <p:extLst>
      <p:ext uri="{BB962C8B-B14F-4D97-AF65-F5344CB8AC3E}">
        <p14:creationId xmlns:p14="http://schemas.microsoft.com/office/powerpoint/2010/main" val="3456113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‘Like as He which called you is holy, be ye yourselves also holy’. How this call of God shows us the true </a:t>
            </a:r>
            <a:r>
              <a:rPr lang="en-US" u="sng" dirty="0"/>
              <a:t>motive</a:t>
            </a:r>
            <a:r>
              <a:rPr lang="en-US" dirty="0"/>
              <a:t> to Holiness. ‘Be ye holy, for I am holy.’ It is as if God said, Holiness is my blessedness and my glory: without this you cannot, in the very nature of things, see me or enjoy me. </a:t>
            </a:r>
          </a:p>
        </p:txBody>
      </p:sp>
    </p:spTree>
    <p:extLst>
      <p:ext uri="{BB962C8B-B14F-4D97-AF65-F5344CB8AC3E}">
        <p14:creationId xmlns:p14="http://schemas.microsoft.com/office/powerpoint/2010/main" val="2629621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Holiness is my blessedness and my glory: there is nothing higher to be conceived; I invite you to share with me in it, I invite you to likeness to myself: ‘Be ye holy, for I am holy.’</a:t>
            </a:r>
          </a:p>
        </p:txBody>
      </p:sp>
    </p:spTree>
    <p:extLst>
      <p:ext uri="{BB962C8B-B14F-4D97-AF65-F5344CB8AC3E}">
        <p14:creationId xmlns:p14="http://schemas.microsoft.com/office/powerpoint/2010/main" val="3775605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Ephesians 1.4-5</a:t>
            </a:r>
            <a:r>
              <a:rPr lang="en-US" dirty="0"/>
              <a:t> </a:t>
            </a:r>
            <a:r>
              <a:rPr lang="en-US" b="1" baseline="30000" dirty="0">
                <a:solidFill>
                  <a:srgbClr val="FFFF99"/>
                </a:solidFill>
              </a:rPr>
              <a:t> </a:t>
            </a:r>
            <a:r>
              <a:rPr lang="en-US" dirty="0">
                <a:solidFill>
                  <a:srgbClr val="FFFF99"/>
                </a:solidFill>
              </a:rPr>
              <a:t>In the Messiah he chose us in love</a:t>
            </a:r>
            <a:r>
              <a:rPr lang="en-US" dirty="0"/>
              <a:t> before the creation of the universe to be </a:t>
            </a:r>
            <a:r>
              <a:rPr lang="en-US" dirty="0">
                <a:solidFill>
                  <a:srgbClr val="FFFF99"/>
                </a:solidFill>
              </a:rPr>
              <a:t>holy and without defect </a:t>
            </a:r>
            <a:r>
              <a:rPr lang="en-US" dirty="0"/>
              <a:t>in his presence. </a:t>
            </a:r>
            <a:r>
              <a:rPr lang="en-US" b="1" baseline="30000" dirty="0"/>
              <a:t> </a:t>
            </a:r>
            <a:r>
              <a:rPr lang="en-US" dirty="0"/>
              <a:t>He determined in advance that </a:t>
            </a:r>
            <a:r>
              <a:rPr lang="en-US" dirty="0">
                <a:solidFill>
                  <a:srgbClr val="FFFF99"/>
                </a:solidFill>
              </a:rPr>
              <a:t>through Yeshua </a:t>
            </a:r>
            <a:r>
              <a:rPr lang="en-US" dirty="0"/>
              <a:t>the Messiah we would be his sons — in keeping with his pleasure and purpose,</a:t>
            </a:r>
          </a:p>
        </p:txBody>
      </p:sp>
    </p:spTree>
    <p:extLst>
      <p:ext uri="{BB962C8B-B14F-4D97-AF65-F5344CB8AC3E}">
        <p14:creationId xmlns:p14="http://schemas.microsoft.com/office/powerpoint/2010/main" val="4224368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6.6-7 </a:t>
            </a:r>
            <a:r>
              <a:rPr lang="en-US" dirty="0"/>
              <a:t>One of the seraphim flew to me with a glowing coal in his hand, which he had taken with tongs from the altar. </a:t>
            </a:r>
            <a:r>
              <a:rPr lang="en-US" b="1" baseline="30000" dirty="0"/>
              <a:t> </a:t>
            </a:r>
            <a:r>
              <a:rPr lang="en-US" dirty="0"/>
              <a:t>He touched my mouth with it and said, “Here! This has touched your lips. Your iniquity is gone, your sin is atoned for.”</a:t>
            </a:r>
          </a:p>
          <a:p>
            <a:pPr algn="l"/>
            <a:endParaRPr lang="en-US" dirty="0"/>
          </a:p>
        </p:txBody>
      </p:sp>
    </p:spTree>
    <p:extLst>
      <p:ext uri="{BB962C8B-B14F-4D97-AF65-F5344CB8AC3E}">
        <p14:creationId xmlns:p14="http://schemas.microsoft.com/office/powerpoint/2010/main" val="3901602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Andrew Murray: Holiness is not something we do or attain: </a:t>
            </a:r>
            <a:r>
              <a:rPr lang="en-US" dirty="0">
                <a:solidFill>
                  <a:srgbClr val="FFFF99"/>
                </a:solidFill>
              </a:rPr>
              <a:t>it is the communication of the Divine life</a:t>
            </a:r>
            <a:r>
              <a:rPr lang="en-US" dirty="0"/>
              <a:t>, the inbreathing of the Divine nature, the power of the Divine Presence resting on us. And our power to become holy is to be found in the call of God: the Holy One calls us to Himself, that He may make us holy in possessing Himself.</a:t>
            </a:r>
          </a:p>
        </p:txBody>
      </p:sp>
    </p:spTree>
    <p:extLst>
      <p:ext uri="{BB962C8B-B14F-4D97-AF65-F5344CB8AC3E}">
        <p14:creationId xmlns:p14="http://schemas.microsoft.com/office/powerpoint/2010/main" val="372720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Yes, be very silent and listen. When God called Abraham, he answered, Here am I. When God called Moses from the bush, he answered, Here am I, and he hid his face, for he was afraid to look upon God. God is calling you to Holiness, to Himself the Holy One, that He may make you holy</a:t>
            </a:r>
          </a:p>
        </p:txBody>
      </p:sp>
    </p:spTree>
    <p:extLst>
      <p:ext uri="{BB962C8B-B14F-4D97-AF65-F5344CB8AC3E}">
        <p14:creationId xmlns:p14="http://schemas.microsoft.com/office/powerpoint/2010/main" val="1270711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Let your whole soul answer, Here am I, Lord! Speak, Lord! Show Yourself, Lord! Here am I. As you listen, the voice will sound ever deeper and ever stiller: Be holy, </a:t>
            </a:r>
            <a:r>
              <a:rPr lang="en-US" i="1" dirty="0"/>
              <a:t>as</a:t>
            </a:r>
            <a:r>
              <a:rPr lang="en-US" dirty="0"/>
              <a:t> I am holy. Be holy, </a:t>
            </a:r>
            <a:r>
              <a:rPr lang="en-US" i="1" dirty="0"/>
              <a:t>for</a:t>
            </a:r>
            <a:r>
              <a:rPr lang="en-US" dirty="0"/>
              <a:t> I am holy. You will hear a voice coming out of the great eternity, from the council-chamber of redemption, </a:t>
            </a:r>
          </a:p>
        </p:txBody>
      </p:sp>
    </p:spTree>
    <p:extLst>
      <p:ext uri="{BB962C8B-B14F-4D97-AF65-F5344CB8AC3E}">
        <p14:creationId xmlns:p14="http://schemas.microsoft.com/office/powerpoint/2010/main" val="908923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as you catch its distant whisper, it will be, Be holy, I am holy. You will hear a voice from Paradise, the Creator making the seventh day holy for man whom He had created, and saying, Be holy. </a:t>
            </a:r>
          </a:p>
        </p:txBody>
      </p:sp>
    </p:spTree>
    <p:extLst>
      <p:ext uri="{BB962C8B-B14F-4D97-AF65-F5344CB8AC3E}">
        <p14:creationId xmlns:p14="http://schemas.microsoft.com/office/powerpoint/2010/main" val="2740704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You will hear the voice from Sinai, amid </a:t>
            </a:r>
            <a:r>
              <a:rPr lang="en-US" dirty="0" err="1"/>
              <a:t>thunderings</a:t>
            </a:r>
            <a:r>
              <a:rPr lang="en-US" dirty="0"/>
              <a:t> and lightnings, and still it is, Be holy, as I am holy. You will hear a voice from Calvary, and there above all it is, Be holy, for I am holy.</a:t>
            </a:r>
          </a:p>
        </p:txBody>
      </p:sp>
    </p:spTree>
    <p:extLst>
      <p:ext uri="{BB962C8B-B14F-4D97-AF65-F5344CB8AC3E}">
        <p14:creationId xmlns:p14="http://schemas.microsoft.com/office/powerpoint/2010/main" val="989283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1 </a:t>
            </a:r>
            <a:r>
              <a:rPr lang="en-US" baseline="30000" dirty="0" err="1"/>
              <a:t>Thes</a:t>
            </a:r>
            <a:r>
              <a:rPr lang="en-US" baseline="30000" dirty="0"/>
              <a:t> 3.12-13 </a:t>
            </a:r>
            <a:r>
              <a:rPr lang="en-US" b="1" baseline="30000" dirty="0"/>
              <a:t> </a:t>
            </a:r>
            <a:r>
              <a:rPr lang="en-US" dirty="0"/>
              <a:t>May the Lord also cause you to increase and overflow in love for one another and for all people, just as we also do for you, </a:t>
            </a:r>
            <a:r>
              <a:rPr lang="en-US" b="1" baseline="30000" dirty="0"/>
              <a:t> </a:t>
            </a:r>
            <a:r>
              <a:rPr lang="en-US" dirty="0"/>
              <a:t>in order to strengthen your hearts as </a:t>
            </a:r>
            <a:r>
              <a:rPr lang="en-US" dirty="0">
                <a:solidFill>
                  <a:srgbClr val="FFFF99"/>
                </a:solidFill>
              </a:rPr>
              <a:t>blameless in holiness before our God </a:t>
            </a:r>
            <a:r>
              <a:rPr lang="en-US" dirty="0"/>
              <a:t>and Father at the coming of our Lord Yeshua with all His </a:t>
            </a:r>
            <a:r>
              <a:rPr lang="en-US" i="1" dirty="0" err="1"/>
              <a:t>kedoshim</a:t>
            </a:r>
            <a:r>
              <a:rPr lang="en-US" dirty="0"/>
              <a:t>. Amen.</a:t>
            </a:r>
          </a:p>
        </p:txBody>
      </p:sp>
    </p:spTree>
    <p:extLst>
      <p:ext uri="{BB962C8B-B14F-4D97-AF65-F5344CB8AC3E}">
        <p14:creationId xmlns:p14="http://schemas.microsoft.com/office/powerpoint/2010/main" val="331895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While no unexpected incidents were reported during the race, one runner decided to surprise his girlfriend after the 14-kilometer marker of the half-marathon by proposing to her. </a:t>
            </a:r>
            <a:r>
              <a:rPr lang="en-US" dirty="0" err="1"/>
              <a:t>Motti</a:t>
            </a:r>
            <a:r>
              <a:rPr lang="en-US" dirty="0"/>
              <a:t> </a:t>
            </a:r>
            <a:r>
              <a:rPr lang="en-US" dirty="0" err="1"/>
              <a:t>Biton</a:t>
            </a:r>
            <a:r>
              <a:rPr lang="en-US" dirty="0"/>
              <a:t> got down on one knee at the </a:t>
            </a:r>
            <a:r>
              <a:rPr lang="en-US" dirty="0" err="1"/>
              <a:t>Armon</a:t>
            </a:r>
            <a:r>
              <a:rPr lang="en-US" dirty="0"/>
              <a:t> </a:t>
            </a:r>
            <a:r>
              <a:rPr lang="en-US" dirty="0" err="1"/>
              <a:t>HaNatziv</a:t>
            </a:r>
            <a:r>
              <a:rPr lang="en-US" dirty="0"/>
              <a:t> boardwalk. His girlfriend, Daniel </a:t>
            </a:r>
            <a:r>
              <a:rPr lang="en-US" dirty="0" err="1"/>
              <a:t>Mor</a:t>
            </a:r>
            <a:r>
              <a:rPr lang="en-US" dirty="0"/>
              <a:t>, accepted the proposal.</a:t>
            </a:r>
          </a:p>
        </p:txBody>
      </p:sp>
    </p:spTree>
    <p:extLst>
      <p:ext uri="{BB962C8B-B14F-4D97-AF65-F5344CB8AC3E}">
        <p14:creationId xmlns:p14="http://schemas.microsoft.com/office/powerpoint/2010/main" val="42516188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5.12-23</a:t>
            </a:r>
            <a:r>
              <a:rPr lang="en-US" dirty="0"/>
              <a:t> Now we ask you, brothers and sisters, to recognize those who work hard among you and are over you in the Lord and correct you,  and to esteem them beyond all measure in love because of their work. Keep shalom among yourselves. </a:t>
            </a:r>
          </a:p>
        </p:txBody>
      </p:sp>
    </p:spTree>
    <p:extLst>
      <p:ext uri="{BB962C8B-B14F-4D97-AF65-F5344CB8AC3E}">
        <p14:creationId xmlns:p14="http://schemas.microsoft.com/office/powerpoint/2010/main" val="3357781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5.12-23</a:t>
            </a:r>
            <a:r>
              <a:rPr lang="en-US" dirty="0"/>
              <a:t> We urge you, brothers and sisters, correct the unruly, comfort the fainthearted, help the weak, be patient with everyone.  See that no one repays evil for evil to anyone, but always pursue what is good for one another and for all.</a:t>
            </a:r>
          </a:p>
        </p:txBody>
      </p:sp>
    </p:spTree>
    <p:extLst>
      <p:ext uri="{BB962C8B-B14F-4D97-AF65-F5344CB8AC3E}">
        <p14:creationId xmlns:p14="http://schemas.microsoft.com/office/powerpoint/2010/main" val="1076571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1 </a:t>
            </a:r>
            <a:r>
              <a:rPr lang="en-US" baseline="30000" dirty="0" err="1"/>
              <a:t>Thes</a:t>
            </a:r>
            <a:r>
              <a:rPr lang="en-US" baseline="30000" dirty="0"/>
              <a:t> 5.12-23</a:t>
            </a:r>
            <a:r>
              <a:rPr lang="en-US" dirty="0"/>
              <a:t> Rejoice always,  pray constantly, in everything give thanks; for this is God’s will for you in Messiah Yeshua. Do not quench the Spirit, do not despise prophetic messages, but test all things, hold fast to what is good, keep away from every kind of evil. </a:t>
            </a:r>
          </a:p>
        </p:txBody>
      </p:sp>
    </p:spTree>
    <p:extLst>
      <p:ext uri="{BB962C8B-B14F-4D97-AF65-F5344CB8AC3E}">
        <p14:creationId xmlns:p14="http://schemas.microsoft.com/office/powerpoint/2010/main" val="1912105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1 </a:t>
            </a:r>
            <a:r>
              <a:rPr lang="en-US" baseline="30000" dirty="0" err="1"/>
              <a:t>Thes</a:t>
            </a:r>
            <a:r>
              <a:rPr lang="en-US" baseline="30000" dirty="0"/>
              <a:t> 5.12-23</a:t>
            </a:r>
            <a:r>
              <a:rPr lang="en-US" dirty="0"/>
              <a:t> </a:t>
            </a:r>
            <a:r>
              <a:rPr lang="en-US" dirty="0">
                <a:solidFill>
                  <a:srgbClr val="FFFF99"/>
                </a:solidFill>
              </a:rPr>
              <a:t>Now may the God of shalom Himself make you completely holy; </a:t>
            </a:r>
            <a:r>
              <a:rPr lang="en-US" dirty="0"/>
              <a:t>and may your whole spirit and soul and body be kept complete, blameless at the coming of our Lord Yeshua the Messiah. Faithful is the One who calls you—and He will make it happen!</a:t>
            </a:r>
          </a:p>
        </p:txBody>
      </p:sp>
    </p:spTree>
    <p:extLst>
      <p:ext uri="{BB962C8B-B14F-4D97-AF65-F5344CB8AC3E}">
        <p14:creationId xmlns:p14="http://schemas.microsoft.com/office/powerpoint/2010/main" val="1649188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Holy! the word of unfathomable meaning, which the Seraphs utter with veiled faces. Holy! the  word in which all God’s perfections </a:t>
            </a:r>
            <a:r>
              <a:rPr lang="en-US" dirty="0" err="1"/>
              <a:t>centre</a:t>
            </a:r>
            <a:r>
              <a:rPr lang="en-US" dirty="0"/>
              <a:t>, and of which His glory is but the streaming forth. Holy! the word which reveals the purpose with which God from eternity thought of man, and tells what </a:t>
            </a:r>
          </a:p>
        </p:txBody>
      </p:sp>
    </p:spTree>
    <p:extLst>
      <p:ext uri="{BB962C8B-B14F-4D97-AF65-F5344CB8AC3E}">
        <p14:creationId xmlns:p14="http://schemas.microsoft.com/office/powerpoint/2010/main" val="2710977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man’s highest glory in the coming eternity is to be; to be partaker of His Holiness!</a:t>
            </a:r>
          </a:p>
          <a:p>
            <a:pPr algn="l"/>
            <a:r>
              <a:rPr lang="en-US" dirty="0"/>
              <a:t>In the Messiah! the word in which all the wisdom and love of God are unveiled! The Father giving His Son to be one with us! the Son dying on</a:t>
            </a:r>
          </a:p>
        </p:txBody>
      </p:sp>
    </p:spTree>
    <p:extLst>
      <p:ext uri="{BB962C8B-B14F-4D97-AF65-F5344CB8AC3E}">
        <p14:creationId xmlns:p14="http://schemas.microsoft.com/office/powerpoint/2010/main" val="3365215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execution stake to make us one with Himself! the Holy Spirit of the Father dwelling in us to establish and maintain that union! In the Messiah! what a summary of what redemption has done, and of the inconceivably blessed life in which the child of God is permitted to dwell</a:t>
            </a:r>
          </a:p>
        </p:txBody>
      </p:sp>
    </p:spTree>
    <p:extLst>
      <p:ext uri="{BB962C8B-B14F-4D97-AF65-F5344CB8AC3E}">
        <p14:creationId xmlns:p14="http://schemas.microsoft.com/office/powerpoint/2010/main" val="414518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In the Messiah! the one lesson we have to study on earth. God’s one answer to all our needs and prayers. In the Messiah! the guarantee and the foretaste of eternal glory.</a:t>
            </a:r>
          </a:p>
          <a:p>
            <a:pPr algn="l"/>
            <a:r>
              <a:rPr lang="en-US" dirty="0"/>
              <a:t>What wealth of meaning and blessing in the two words combined: Holy in the Messiah!</a:t>
            </a:r>
          </a:p>
        </p:txBody>
      </p:sp>
    </p:spTree>
    <p:extLst>
      <p:ext uri="{BB962C8B-B14F-4D97-AF65-F5344CB8AC3E}">
        <p14:creationId xmlns:p14="http://schemas.microsoft.com/office/powerpoint/2010/main" val="4063496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31775" indent="-231775" algn="l">
              <a:buFont typeface="Arial" panose="020B0604020202020204" pitchFamily="34" charset="0"/>
              <a:buChar char="•"/>
            </a:pPr>
            <a:r>
              <a:rPr lang="en-US" dirty="0"/>
              <a:t>the </a:t>
            </a:r>
            <a:r>
              <a:rPr lang="en-US" dirty="0">
                <a:solidFill>
                  <a:srgbClr val="FFFF99"/>
                </a:solidFill>
              </a:rPr>
              <a:t>Temple</a:t>
            </a:r>
            <a:r>
              <a:rPr lang="en-US" dirty="0"/>
              <a:t> which makes the gold holy</a:t>
            </a:r>
          </a:p>
          <a:p>
            <a:pPr marL="231775" indent="-231775" algn="l">
              <a:buFont typeface="Arial" panose="020B0604020202020204" pitchFamily="34" charset="0"/>
              <a:buChar char="•"/>
            </a:pPr>
            <a:r>
              <a:rPr lang="en-US" dirty="0"/>
              <a:t>the </a:t>
            </a:r>
            <a:r>
              <a:rPr lang="en-US" dirty="0">
                <a:solidFill>
                  <a:srgbClr val="FFFF99"/>
                </a:solidFill>
              </a:rPr>
              <a:t>altar</a:t>
            </a:r>
            <a:r>
              <a:rPr lang="en-US" dirty="0"/>
              <a:t> which makes the sacrifice holy</a:t>
            </a:r>
          </a:p>
          <a:p>
            <a:pPr algn="l"/>
            <a:r>
              <a:rPr lang="en-US" dirty="0"/>
              <a:t>It is </a:t>
            </a:r>
            <a:r>
              <a:rPr lang="en-US" dirty="0">
                <a:solidFill>
                  <a:srgbClr val="FFFF99"/>
                </a:solidFill>
              </a:rPr>
              <a:t>contact</a:t>
            </a:r>
            <a:r>
              <a:rPr lang="en-US" dirty="0"/>
              <a:t> with the Divine, the Eternal that transforms/sanctifies our lives. </a:t>
            </a:r>
          </a:p>
          <a:p>
            <a:r>
              <a:rPr lang="en-US" dirty="0"/>
              <a:t>Our gifts &lt;&lt; our contact.</a:t>
            </a:r>
          </a:p>
        </p:txBody>
      </p:sp>
    </p:spTree>
    <p:extLst>
      <p:ext uri="{BB962C8B-B14F-4D97-AF65-F5344CB8AC3E}">
        <p14:creationId xmlns:p14="http://schemas.microsoft.com/office/powerpoint/2010/main" val="45898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22" name="Picture 2" descr="Related image">
            <a:extLst>
              <a:ext uri="{FF2B5EF4-FFF2-40B4-BE49-F238E27FC236}">
                <a16:creationId xmlns:a16="http://schemas.microsoft.com/office/drawing/2014/main" id="{8CA2F8AC-1D7E-4A2A-977D-AF9302632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7" y="18555"/>
            <a:ext cx="5765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D26C02-A365-418D-B17A-0FDC6DF291DF}"/>
              </a:ext>
            </a:extLst>
          </p:cNvPr>
          <p:cNvSpPr txBox="1"/>
          <p:nvPr/>
        </p:nvSpPr>
        <p:spPr>
          <a:xfrm>
            <a:off x="0" y="285750"/>
            <a:ext cx="2713037" cy="3724096"/>
          </a:xfrm>
          <a:prstGeom prst="rect">
            <a:avLst/>
          </a:prstGeom>
          <a:noFill/>
        </p:spPr>
        <p:txBody>
          <a:bodyPr wrap="square" rtlCol="0">
            <a:spAutoFit/>
          </a:bodyPr>
          <a:lstStyle/>
          <a:p>
            <a:pPr algn="l"/>
            <a:r>
              <a:rPr lang="en-US" sz="3600" dirty="0"/>
              <a:t>Jerusalem</a:t>
            </a:r>
          </a:p>
          <a:p>
            <a:pPr algn="l"/>
            <a:r>
              <a:rPr lang="en-US" dirty="0"/>
              <a:t>Marathon</a:t>
            </a:r>
          </a:p>
          <a:p>
            <a:pPr algn="l"/>
            <a:r>
              <a:rPr lang="en-US" dirty="0"/>
              <a:t>Map</a:t>
            </a:r>
          </a:p>
          <a:p>
            <a:pPr algn="l"/>
            <a:r>
              <a:rPr lang="en-US" dirty="0" err="1"/>
              <a:t>Armon</a:t>
            </a:r>
            <a:r>
              <a:rPr lang="en-US" dirty="0"/>
              <a:t> </a:t>
            </a:r>
          </a:p>
          <a:p>
            <a:pPr algn="l"/>
            <a:r>
              <a:rPr lang="en-US" dirty="0" err="1"/>
              <a:t>HaNatziv</a:t>
            </a:r>
            <a:endParaRPr lang="en-US" dirty="0"/>
          </a:p>
          <a:p>
            <a:pPr algn="l"/>
            <a:r>
              <a:rPr lang="en-US" dirty="0"/>
              <a:t>#34</a:t>
            </a:r>
          </a:p>
        </p:txBody>
      </p:sp>
      <p:cxnSp>
        <p:nvCxnSpPr>
          <p:cNvPr id="5" name="Straight Arrow Connector 4">
            <a:extLst>
              <a:ext uri="{FF2B5EF4-FFF2-40B4-BE49-F238E27FC236}">
                <a16:creationId xmlns:a16="http://schemas.microsoft.com/office/drawing/2014/main" id="{2CE51988-B1B4-40F8-939C-D0BC16EA472E}"/>
              </a:ext>
            </a:extLst>
          </p:cNvPr>
          <p:cNvCxnSpPr/>
          <p:nvPr/>
        </p:nvCxnSpPr>
        <p:spPr bwMode="auto">
          <a:xfrm>
            <a:off x="1036637" y="3714750"/>
            <a:ext cx="5181600" cy="1143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5043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Billy Graham</a:t>
            </a:r>
            <a:r>
              <a:rPr lang="en-US" dirty="0"/>
              <a:t>'s efforts on behalf of Jews weren't just about evangelism. When Syria and Egypt launched a surprise attack on Israel in October 1973, it soon became evident that Israel was in danger. The European powers refused to help. </a:t>
            </a:r>
          </a:p>
        </p:txBody>
      </p:sp>
    </p:spTree>
    <p:extLst>
      <p:ext uri="{BB962C8B-B14F-4D97-AF65-F5344CB8AC3E}">
        <p14:creationId xmlns:p14="http://schemas.microsoft.com/office/powerpoint/2010/main" val="21707626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65716</TotalTime>
  <Words>4414</Words>
  <Application>Microsoft Office PowerPoint</Application>
  <PresentationFormat>Custom</PresentationFormat>
  <Paragraphs>508</Paragraphs>
  <Slides>78</Slides>
  <Notes>78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78</vt:i4>
      </vt:variant>
    </vt:vector>
  </HeadingPairs>
  <TitlesOfParts>
    <vt:vector size="87" baseType="lpstr">
      <vt:lpstr>Arial</vt:lpstr>
      <vt:lpstr>Arial Rounded MT Bold</vt:lpstr>
      <vt:lpstr>David</vt:lpstr>
      <vt:lpstr>Times New Roman</vt:lpstr>
      <vt:lpstr>Vilna</vt:lpstr>
      <vt:lpstr>1_Default Design</vt:lpstr>
      <vt:lpstr>136_Default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23:16</vt:lpstr>
      <vt:lpstr>PowerPoint Presentation</vt:lpstr>
      <vt:lpstr>Mattityahu (Matthew) 23:16</vt:lpstr>
      <vt:lpstr>PowerPoint Presentation</vt:lpstr>
      <vt:lpstr>PowerPoint Presentation</vt:lpstr>
      <vt:lpstr>PowerPoint Presentation</vt:lpstr>
      <vt:lpstr>PowerPoint Presentation</vt:lpstr>
      <vt:lpstr>Mattityahu (Matthew) 23:17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1704</cp:revision>
  <dcterms:created xsi:type="dcterms:W3CDTF">2006-04-21T19:34:43Z</dcterms:created>
  <dcterms:modified xsi:type="dcterms:W3CDTF">2018-03-10T14:53:07Z</dcterms:modified>
</cp:coreProperties>
</file>