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66"/>
  </p:notesMasterIdLst>
  <p:handoutMasterIdLst>
    <p:handoutMasterId r:id="rId67"/>
  </p:handoutMasterIdLst>
  <p:sldIdLst>
    <p:sldId id="2963" r:id="rId4"/>
    <p:sldId id="55607" r:id="rId5"/>
    <p:sldId id="55602" r:id="rId6"/>
    <p:sldId id="55605" r:id="rId7"/>
    <p:sldId id="55606" r:id="rId8"/>
    <p:sldId id="55604" r:id="rId9"/>
    <p:sldId id="55614" r:id="rId10"/>
    <p:sldId id="55610" r:id="rId11"/>
    <p:sldId id="55629" r:id="rId12"/>
    <p:sldId id="55603" r:id="rId13"/>
    <p:sldId id="55613" r:id="rId14"/>
    <p:sldId id="55616" r:id="rId15"/>
    <p:sldId id="55615" r:id="rId16"/>
    <p:sldId id="55617" r:id="rId17"/>
    <p:sldId id="55197" r:id="rId18"/>
    <p:sldId id="55623" r:id="rId19"/>
    <p:sldId id="3169" r:id="rId20"/>
    <p:sldId id="55630" r:id="rId21"/>
    <p:sldId id="55640" r:id="rId22"/>
    <p:sldId id="55611" r:id="rId23"/>
    <p:sldId id="55621" r:id="rId24"/>
    <p:sldId id="55628" r:id="rId25"/>
    <p:sldId id="55618" r:id="rId26"/>
    <p:sldId id="55619" r:id="rId27"/>
    <p:sldId id="55631" r:id="rId28"/>
    <p:sldId id="55622" r:id="rId29"/>
    <p:sldId id="55624" r:id="rId30"/>
    <p:sldId id="55632" r:id="rId31"/>
    <p:sldId id="55626" r:id="rId32"/>
    <p:sldId id="55625" r:id="rId33"/>
    <p:sldId id="55639" r:id="rId34"/>
    <p:sldId id="55641" r:id="rId35"/>
    <p:sldId id="3168" r:id="rId36"/>
    <p:sldId id="55644" r:id="rId37"/>
    <p:sldId id="55643" r:id="rId38"/>
    <p:sldId id="55627" r:id="rId39"/>
    <p:sldId id="55608" r:id="rId40"/>
    <p:sldId id="55609" r:id="rId41"/>
    <p:sldId id="55612" r:id="rId42"/>
    <p:sldId id="55176" r:id="rId43"/>
    <p:sldId id="55187" r:id="rId44"/>
    <p:sldId id="55188" r:id="rId45"/>
    <p:sldId id="55620" r:id="rId46"/>
    <p:sldId id="55198" r:id="rId47"/>
    <p:sldId id="55190" r:id="rId48"/>
    <p:sldId id="55195" r:id="rId49"/>
    <p:sldId id="55196" r:id="rId50"/>
    <p:sldId id="54887" r:id="rId51"/>
    <p:sldId id="55192" r:id="rId52"/>
    <p:sldId id="55191" r:id="rId53"/>
    <p:sldId id="55193" r:id="rId54"/>
    <p:sldId id="55194" r:id="rId55"/>
    <p:sldId id="54888" r:id="rId56"/>
    <p:sldId id="54889" r:id="rId57"/>
    <p:sldId id="54890" r:id="rId58"/>
    <p:sldId id="55637" r:id="rId59"/>
    <p:sldId id="55638" r:id="rId60"/>
    <p:sldId id="55189" r:id="rId61"/>
    <p:sldId id="55634" r:id="rId62"/>
    <p:sldId id="55635" r:id="rId63"/>
    <p:sldId id="55633" r:id="rId64"/>
    <p:sldId id="55645" r:id="rId6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6052" autoAdjust="0"/>
  </p:normalViewPr>
  <p:slideViewPr>
    <p:cSldViewPr>
      <p:cViewPr varScale="1">
        <p:scale>
          <a:sx n="110" d="100"/>
          <a:sy n="110" d="100"/>
        </p:scale>
        <p:origin x="114" y="22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588"/>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prstClr val="white"/>
                </a:solidFill>
                <a:effectLst/>
                <a:uLnTx/>
                <a:uFillTx/>
                <a:latin typeface="Arial" charset="0"/>
                <a:ea typeface="+mn-ea"/>
                <a:cs typeface="Arial" charset="0"/>
              </a:rPr>
              <a:t>Mtt</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 22.15-22. Ceasar and G-d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Dec.30,2017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Knew about much Israeli innovation and excellence.  Friend asked me what I wanted for supper Tuesday.  </a:t>
            </a:r>
          </a:p>
          <a:p>
            <a:r>
              <a:rPr lang="en-US" altLang="en-US" dirty="0"/>
              <a:t>Anything Israeli.</a:t>
            </a:r>
          </a:p>
          <a:p>
            <a:r>
              <a:rPr lang="en-US" altLang="en-US" dirty="0"/>
              <a:t>Hamburger?</a:t>
            </a:r>
          </a:p>
          <a:p>
            <a:r>
              <a:rPr lang="en-US" altLang="en-US" dirty="0"/>
              <a:t>What?</a:t>
            </a:r>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have to do with Shavuot/Pentecost?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37577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5851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2641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76004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19879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7279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This is why stereotypical successful Jews, rich Jews, Nobel prizes plethora.</a:t>
            </a:r>
          </a:p>
        </p:txBody>
      </p:sp>
    </p:spTree>
    <p:extLst>
      <p:ext uri="{BB962C8B-B14F-4D97-AF65-F5344CB8AC3E}">
        <p14:creationId xmlns:p14="http://schemas.microsoft.com/office/powerpoint/2010/main" val="301451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https://www.frc.org/get.cfm?i=WA18E33&amp;f=WU18E11</a:t>
            </a:r>
          </a:p>
        </p:txBody>
      </p:sp>
    </p:spTree>
    <p:extLst>
      <p:ext uri="{BB962C8B-B14F-4D97-AF65-F5344CB8AC3E}">
        <p14:creationId xmlns:p14="http://schemas.microsoft.com/office/powerpoint/2010/main" val="51287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https://www.frc.org/get.cfm?i=WA18E33&amp;f=WU18E11</a:t>
            </a:r>
          </a:p>
        </p:txBody>
      </p:sp>
    </p:spTree>
    <p:extLst>
      <p:ext uri="{BB962C8B-B14F-4D97-AF65-F5344CB8AC3E}">
        <p14:creationId xmlns:p14="http://schemas.microsoft.com/office/powerpoint/2010/main" val="327815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9266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Israeli hamburger, grilled and spiced to perfection.  320 g = ¾ </a:t>
            </a:r>
            <a:r>
              <a:rPr lang="en-US" altLang="en-US" dirty="0" err="1"/>
              <a:t>lb</a:t>
            </a:r>
            <a:r>
              <a:rPr lang="en-US" altLang="en-US" dirty="0"/>
              <a:t> patty, fried egg, spices.   </a:t>
            </a:r>
          </a:p>
          <a:p>
            <a:r>
              <a:rPr lang="en-US" altLang="en-US" dirty="0"/>
              <a:t>How do you bite it?  </a:t>
            </a:r>
          </a:p>
          <a:p>
            <a:r>
              <a:rPr lang="en-US" altLang="en-US" dirty="0"/>
              <a:t>Practice!</a:t>
            </a:r>
          </a:p>
          <a:p>
            <a:r>
              <a:rPr lang="en-US" altLang="en-US" dirty="0"/>
              <a:t>Too big to bite without work!</a:t>
            </a:r>
          </a:p>
        </p:txBody>
      </p:sp>
    </p:spTree>
    <p:extLst>
      <p:ext uri="{BB962C8B-B14F-4D97-AF65-F5344CB8AC3E}">
        <p14:creationId xmlns:p14="http://schemas.microsoft.com/office/powerpoint/2010/main" val="1056655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45703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Dread, not joy to hear!   </a:t>
            </a:r>
            <a:r>
              <a:rPr lang="en-US" altLang="en-US" dirty="0" err="1"/>
              <a:t>Shma</a:t>
            </a:r>
            <a:r>
              <a:rPr lang="en-US" altLang="en-US" dirty="0"/>
              <a:t>.  Some say that this is the beginning of the Oral Law, not to hear from G-d, but from man.</a:t>
            </a:r>
          </a:p>
        </p:txBody>
      </p:sp>
    </p:spTree>
    <p:extLst>
      <p:ext uri="{BB962C8B-B14F-4D97-AF65-F5344CB8AC3E}">
        <p14:creationId xmlns:p14="http://schemas.microsoft.com/office/powerpoint/2010/main" val="4094079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8975"/>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0469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Great men, not so great.  Men of the Great Assembly.  </a:t>
            </a:r>
          </a:p>
        </p:txBody>
      </p:sp>
    </p:spTree>
    <p:extLst>
      <p:ext uri="{BB962C8B-B14F-4D97-AF65-F5344CB8AC3E}">
        <p14:creationId xmlns:p14="http://schemas.microsoft.com/office/powerpoint/2010/main" val="276862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 just sensitivity to Christian vitriolic use of the term.</a:t>
            </a:r>
          </a:p>
        </p:txBody>
      </p:sp>
    </p:spTree>
    <p:extLst>
      <p:ext uri="{BB962C8B-B14F-4D97-AF65-F5344CB8AC3E}">
        <p14:creationId xmlns:p14="http://schemas.microsoft.com/office/powerpoint/2010/main" val="1459304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6215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88455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04945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14544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665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Continuing in our Matityahu series.  Surprising connection to Shavuot.</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63716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Read from FFOZ Messiah Mag Vol 2 issue 18 Fall 2017 p 9-12</a:t>
            </a:r>
          </a:p>
        </p:txBody>
      </p:sp>
    </p:spTree>
    <p:extLst>
      <p:ext uri="{BB962C8B-B14F-4D97-AF65-F5344CB8AC3E}">
        <p14:creationId xmlns:p14="http://schemas.microsoft.com/office/powerpoint/2010/main" val="2940219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800" dirty="0"/>
              <a:t>https://www.google.com/search?q=shavuot+1967+Jerusalem&amp;safe=active&amp;tbm=isch&amp;tbs=rimg:Cb_1e6NwSZf-iIjh9NpxvH3ebds7R6KfQtluiOQha2O2-T8IEhJIy6oc6XVLA3pXQ7qb43ktNfunB_1rtN1gioqrzQzyoSCX02nG8fd5t2EWBZdI6PJ0rzKhIJztHop9C2W6IRfVxiaTprSXoqEgk5CFrY7b5PwhHR7HbzxwXuqyoSCQSEkjLqhzpdEf-9gONIUcKSKhIJUsDeldDupvgRidvXeFXGA0AqEgneS01-6cH-uxGyz9A3zTEoHSoSCU3WCKiqvNDPEYxWoEB0fDy0&amp;tbo=u&amp;sa=X&amp;ved=2ahUKEwiQ1KKG8pHbAhVthq0KHayjCJIQ9C96BAgBEBs&amp;biw=1165&amp;bih=848&amp;dpr=1.1#imgdii=RU8ANKUxkK9x5M:&amp;imgrc=YDj2NFWZlotUHM:</a:t>
            </a:r>
          </a:p>
        </p:txBody>
      </p:sp>
    </p:spTree>
    <p:extLst>
      <p:ext uri="{BB962C8B-B14F-4D97-AF65-F5344CB8AC3E}">
        <p14:creationId xmlns:p14="http://schemas.microsoft.com/office/powerpoint/2010/main" val="3965799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http://jewishbubba.blogspot.com/2016/10/western-wall-in-jerusalem-and-denial.html</a:t>
            </a:r>
          </a:p>
        </p:txBody>
      </p:sp>
    </p:spTree>
    <p:extLst>
      <p:ext uri="{BB962C8B-B14F-4D97-AF65-F5344CB8AC3E}">
        <p14:creationId xmlns:p14="http://schemas.microsoft.com/office/powerpoint/2010/main" val="2219434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51732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8636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5634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1021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http://www.craigladams.com/Steele/</a:t>
            </a:r>
          </a:p>
        </p:txBody>
      </p:sp>
    </p:spTree>
    <p:extLst>
      <p:ext uri="{BB962C8B-B14F-4D97-AF65-F5344CB8AC3E}">
        <p14:creationId xmlns:p14="http://schemas.microsoft.com/office/powerpoint/2010/main" val="16646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http://www.craigladams.com/Steele/page215/page254/</a:t>
            </a:r>
          </a:p>
        </p:txBody>
      </p:sp>
    </p:spTree>
    <p:extLst>
      <p:ext uri="{BB962C8B-B14F-4D97-AF65-F5344CB8AC3E}">
        <p14:creationId xmlns:p14="http://schemas.microsoft.com/office/powerpoint/2010/main" val="2409133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http://www.craigladams.com/Steele/page215/page254/</a:t>
            </a:r>
          </a:p>
        </p:txBody>
      </p:sp>
    </p:spTree>
    <p:extLst>
      <p:ext uri="{BB962C8B-B14F-4D97-AF65-F5344CB8AC3E}">
        <p14:creationId xmlns:p14="http://schemas.microsoft.com/office/powerpoint/2010/main" val="101665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81003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classified-us-report-palestinian-refugees-number-only-30000/?utm_source=MadMimi&amp;utm_medium=email&amp;utm_content=Netanyahu+Welcomes+Smiling+US+Secretary+of+State+Pompeo+to+Israel%3B+Arab+Voices+Urge+Mideast+Countries+to+be+Like+Israel&amp;utm_campaign=20180429_m145178019_Netanyahu+Welcomes+Smiling+US+Secretary+of+State+Pompeo+to+Israel%3B+Arab+Voices+Urge+Mideast+Countries+to+be+Like+Israel&amp;utm_term=more_btn_dark_jpg</a:t>
            </a:r>
          </a:p>
        </p:txBody>
      </p:sp>
    </p:spTree>
    <p:extLst>
      <p:ext uri="{BB962C8B-B14F-4D97-AF65-F5344CB8AC3E}">
        <p14:creationId xmlns:p14="http://schemas.microsoft.com/office/powerpoint/2010/main" val="3947264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classified-us-report-palestinian-refugees-number-only-30000/?utm_source=MadMimi&amp;utm_medium=email&amp;utm_content=Netanyahu+Welcomes+Smiling+US+Secretary+of+State+Pompeo+to+Israel%3B+Arab+Voices+Urge+Mideast+Countries+to+be+Like+Israel&amp;utm_campaign=20180429_m145178019_Netanyahu+Welcomes+Smiling+US+Secretary+of+State+Pompeo+to+Israel%3B+Arab+Voices+Urge+Mideast+Countries+to+be+Like+Israel&amp;utm_term=more_btn_dark_jpg</a:t>
            </a:r>
          </a:p>
        </p:txBody>
      </p:sp>
    </p:spTree>
    <p:extLst>
      <p:ext uri="{BB962C8B-B14F-4D97-AF65-F5344CB8AC3E}">
        <p14:creationId xmlns:p14="http://schemas.microsoft.com/office/powerpoint/2010/main" val="930545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classified-us-report-palestinian-refugees-number-only-30000/?utm_source=MadMimi&amp;utm_medium=email&amp;utm_content=Netanyahu+Welcomes+Smiling+US+Secretary+of+State+Pompeo+to+Israel%3B+Arab+Voices+Urge+Mideast+Countries+to+be+Like+Israel&amp;utm_campaign=20180429_m145178019_Netanyahu+Welcomes+Smiling+US+Secretary+of+State+Pompeo+to+Israel%3B+Arab+Voices+Urge+Mideast+Countries+to+be+Like+Israel&amp;utm_term=more_btn_dark_jpg</a:t>
            </a:r>
          </a:p>
        </p:txBody>
      </p:sp>
    </p:spTree>
    <p:extLst>
      <p:ext uri="{BB962C8B-B14F-4D97-AF65-F5344CB8AC3E}">
        <p14:creationId xmlns:p14="http://schemas.microsoft.com/office/powerpoint/2010/main" val="1408626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86415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http://www.gilberthouse.org/valley-of-elah-location/</a:t>
            </a:r>
          </a:p>
        </p:txBody>
      </p:sp>
    </p:spTree>
    <p:extLst>
      <p:ext uri="{BB962C8B-B14F-4D97-AF65-F5344CB8AC3E}">
        <p14:creationId xmlns:p14="http://schemas.microsoft.com/office/powerpoint/2010/main" val="2673944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66245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1918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74673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https://www.frc.org/get.cfm?i=WA18E33&amp;f=WU18E11</a:t>
            </a:r>
          </a:p>
        </p:txBody>
      </p:sp>
    </p:spTree>
    <p:extLst>
      <p:ext uri="{BB962C8B-B14F-4D97-AF65-F5344CB8AC3E}">
        <p14:creationId xmlns:p14="http://schemas.microsoft.com/office/powerpoint/2010/main" val="3023905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https://www.israelnationalnews.com/News/News.aspx/245717</a:t>
            </a:r>
          </a:p>
        </p:txBody>
      </p:sp>
    </p:spTree>
    <p:extLst>
      <p:ext uri="{BB962C8B-B14F-4D97-AF65-F5344CB8AC3E}">
        <p14:creationId xmlns:p14="http://schemas.microsoft.com/office/powerpoint/2010/main" val="226525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14297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http://www.sun-sentinel.com/florida-jewish-journal/fl-jjps-airstrike-0516-20180510-story.html</a:t>
            </a:r>
          </a:p>
        </p:txBody>
      </p:sp>
    </p:spTree>
    <p:extLst>
      <p:ext uri="{BB962C8B-B14F-4D97-AF65-F5344CB8AC3E}">
        <p14:creationId xmlns:p14="http://schemas.microsoft.com/office/powerpoint/2010/main" val="2199423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http://www.sun-sentinel.com/florida-jewish-journal/fl-jjps-airstrike-0516-20180510-story.html</a:t>
            </a:r>
          </a:p>
        </p:txBody>
      </p:sp>
    </p:spTree>
    <p:extLst>
      <p:ext uri="{BB962C8B-B14F-4D97-AF65-F5344CB8AC3E}">
        <p14:creationId xmlns:p14="http://schemas.microsoft.com/office/powerpoint/2010/main" val="1913954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http://osnetdaily.com/2018/05/israel-attacks-50-targets-in-opening-strike-of-war-with-iran-in-syria/</a:t>
            </a:r>
          </a:p>
        </p:txBody>
      </p:sp>
    </p:spTree>
    <p:extLst>
      <p:ext uri="{BB962C8B-B14F-4D97-AF65-F5344CB8AC3E}">
        <p14:creationId xmlns:p14="http://schemas.microsoft.com/office/powerpoint/2010/main" val="20836660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Guatemala followed.  Paraguay next.  </a:t>
            </a:r>
          </a:p>
        </p:txBody>
      </p:sp>
    </p:spTree>
    <p:extLst>
      <p:ext uri="{BB962C8B-B14F-4D97-AF65-F5344CB8AC3E}">
        <p14:creationId xmlns:p14="http://schemas.microsoft.com/office/powerpoint/2010/main" val="2718216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72353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47188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06658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142064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classified-us-report-palestinian-refugees-number-only-30000/?utm_source=MadMimi&amp;utm_medium=email&amp;utm_content=Netanyahu+Welcomes+Smiling+US+Secretary+of+State+Pompeo+to+Israel%3B+Arab+Voices+Urge+Mideast+Countries+to+be+Like+Israel&amp;utm_campaign=20180429_m145178019_Netanyahu+Welcomes+Smiling+US+Secretary+of+State+Pompeo+to+Israel%3B+Arab+Voices+Urge+Mideast+Countries+to+be+Like+Israel&amp;utm_term=more_btn_dark_jpg</a:t>
            </a:r>
          </a:p>
        </p:txBody>
      </p:sp>
    </p:spTree>
    <p:extLst>
      <p:ext uri="{BB962C8B-B14F-4D97-AF65-F5344CB8AC3E}">
        <p14:creationId xmlns:p14="http://schemas.microsoft.com/office/powerpoint/2010/main" val="36557077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classified-us-report-palestinian-refugees-number-only-30000/?utm_source=MadMimi&amp;utm_medium=email&amp;utm_content=Netanyahu+Welcomes+Smiling+US+Secretary+of+State+Pompeo+to+Israel%3B+Arab+Voices+Urge+Mideast+Countries+to+be+Like+Israel&amp;utm_campaign=20180429_m145178019_Netanyahu+Welcomes+Smiling+US+Secretary+of+State+Pompeo+to+Israel%3B+Arab+Voices+Urge+Mideast+Countries+to+be+Like+Israel&amp;utm_term=more_btn_dark_jpg</a:t>
            </a:r>
          </a:p>
        </p:txBody>
      </p:sp>
    </p:spTree>
    <p:extLst>
      <p:ext uri="{BB962C8B-B14F-4D97-AF65-F5344CB8AC3E}">
        <p14:creationId xmlns:p14="http://schemas.microsoft.com/office/powerpoint/2010/main" val="60332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problem in the Kingdom, from beginning until now.  Especially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00251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classified-us-report-palestinian-refugees-number-only-30000/?utm_source=MadMimi&amp;utm_medium=email&amp;utm_content=Netanyahu+Welcomes+Smiling+US+Secretary+of+State+Pompeo+to+Israel%3B+Arab+Voices+Urge+Mideast+Countries+to+be+Like+Israel&amp;utm_campaign=20180429_m145178019_Netanyahu+Welcomes+Smiling+US+Secretary+of+State+Pompeo+to+Israel%3B+Arab+Voices+Urge+Mideast+Countries+to+be+Like+Israel&amp;utm_term=more_btn_dark_jpg</a:t>
            </a:r>
          </a:p>
        </p:txBody>
      </p:sp>
    </p:spTree>
    <p:extLst>
      <p:ext uri="{BB962C8B-B14F-4D97-AF65-F5344CB8AC3E}">
        <p14:creationId xmlns:p14="http://schemas.microsoft.com/office/powerpoint/2010/main" val="1779768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classified-us-report-palestinian-refugees-number-only-30000/?utm_source=MadMimi&amp;utm_medium=email&amp;utm_content=Netanyahu+Welcomes+Smiling+US+Secretary+of+State+Pompeo+to+Israel%3B+Arab+Voices+Urge+Mideast+Countries+to+be+Like+Israel&amp;utm_campaign=20180429_m145178019_Netanyahu+Welcomes+Smiling+US+Secretary+of+State+Pompeo+to+Israel%3B+Arab+Voices+Urge+Mideast+Countries+to+be+Like+Israel&amp;utm_term=more_btn_dark_jpg</a:t>
            </a:r>
          </a:p>
        </p:txBody>
      </p:sp>
    </p:spTree>
    <p:extLst>
      <p:ext uri="{BB962C8B-B14F-4D97-AF65-F5344CB8AC3E}">
        <p14:creationId xmlns:p14="http://schemas.microsoft.com/office/powerpoint/2010/main" val="2512255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https://www.frc.org/get.cfm?i=WA18E33&amp;f=WU18E11</a:t>
            </a:r>
          </a:p>
        </p:txBody>
      </p:sp>
    </p:spTree>
    <p:extLst>
      <p:ext uri="{BB962C8B-B14F-4D97-AF65-F5344CB8AC3E}">
        <p14:creationId xmlns:p14="http://schemas.microsoft.com/office/powerpoint/2010/main" val="240883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793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Worst deception is when people really buy into falsehood.  </a:t>
            </a:r>
          </a:p>
        </p:txBody>
      </p:sp>
    </p:spTree>
    <p:extLst>
      <p:ext uri="{BB962C8B-B14F-4D97-AF65-F5344CB8AC3E}">
        <p14:creationId xmlns:p14="http://schemas.microsoft.com/office/powerpoint/2010/main" val="33446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Deceit and false religion endemic in last days!</a:t>
            </a:r>
          </a:p>
        </p:txBody>
      </p:sp>
    </p:spTree>
    <p:extLst>
      <p:ext uri="{BB962C8B-B14F-4D97-AF65-F5344CB8AC3E}">
        <p14:creationId xmlns:p14="http://schemas.microsoft.com/office/powerpoint/2010/main" val="201457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537336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127082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54564656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56029702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27037" y="590550"/>
            <a:ext cx="8077200" cy="4779466"/>
          </a:xfrm>
        </p:spPr>
        <p:txBody>
          <a:bodyPr>
            <a:normAutofit/>
          </a:bodyPr>
          <a:lstStyle/>
          <a:p>
            <a:pPr algn="r"/>
            <a:r>
              <a:rPr lang="he-IL" sz="4800" b="1" dirty="0">
                <a:latin typeface="David" panose="020E0502060401010101" pitchFamily="34" charset="-79"/>
                <a:cs typeface="David" panose="020E0502060401010101" pitchFamily="34" charset="-79"/>
              </a:rPr>
              <a:t>כִּי רַבִּים יָבוֹאוּ בִּשְׁמִי וְיֹאמְרוּ ’אֲנִי הַמָּשִׁיחַ‘ וְיַתְעוּ רַבִּים.</a:t>
            </a:r>
            <a:r>
              <a:rPr lang="en-US" sz="4800" b="1" dirty="0">
                <a:latin typeface="David" panose="020E0502060401010101" pitchFamily="34" charset="-79"/>
                <a:cs typeface="David" panose="020E0502060401010101" pitchFamily="34" charset="-79"/>
              </a:rPr>
              <a:t>   </a:t>
            </a:r>
          </a:p>
          <a:p>
            <a:pPr algn="r"/>
            <a:endParaRPr lang="en-US" sz="1100" dirty="0"/>
          </a:p>
          <a:p>
            <a:r>
              <a:rPr lang="en-US" dirty="0"/>
              <a:t>   </a:t>
            </a:r>
            <a:r>
              <a:rPr lang="en-US" sz="4000" dirty="0"/>
              <a:t>For many will come in my name, saying, ‘I am the Messiah!’ and they will lead many </a:t>
            </a:r>
            <a:r>
              <a:rPr lang="en-US" sz="4000" dirty="0">
                <a:solidFill>
                  <a:srgbClr val="FFFF99"/>
                </a:solidFill>
              </a:rPr>
              <a:t>astray</a:t>
            </a:r>
            <a:r>
              <a:rPr lang="en-US" sz="4000" dirty="0"/>
              <a:t>.</a:t>
            </a:r>
          </a:p>
        </p:txBody>
      </p:sp>
      <p:sp>
        <p:nvSpPr>
          <p:cNvPr id="372738" name="Rectangle 2"/>
          <p:cNvSpPr>
            <a:spLocks noGrp="1" noChangeArrowheads="1"/>
          </p:cNvSpPr>
          <p:nvPr>
            <p:ph type="title"/>
          </p:nvPr>
        </p:nvSpPr>
        <p:spPr>
          <a:xfrm>
            <a:off x="932755" y="133350"/>
            <a:ext cx="6913364" cy="405795"/>
          </a:xfrm>
        </p:spPr>
        <p:txBody>
          <a:bodyPr/>
          <a:lstStyle/>
          <a:p>
            <a:pPr eaLnBrk="1" hangingPunct="1"/>
            <a:r>
              <a:rPr lang="en-US" altLang="en-US" sz="2016" dirty="0">
                <a:solidFill>
                  <a:srgbClr val="FFFF00"/>
                </a:solidFill>
              </a:rPr>
              <a:t>Mattityahu (Matthew) 24:5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618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endParaRPr lang="en-US" dirty="0"/>
          </a:p>
          <a:p>
            <a:r>
              <a:rPr lang="en-US" dirty="0"/>
              <a:t>History of Shavuot: 3 fold</a:t>
            </a:r>
          </a:p>
        </p:txBody>
      </p:sp>
    </p:spTree>
    <p:extLst>
      <p:ext uri="{BB962C8B-B14F-4D97-AF65-F5344CB8AC3E}">
        <p14:creationId xmlns:p14="http://schemas.microsoft.com/office/powerpoint/2010/main" val="204666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lnSpcReduction="10000"/>
          </a:bodyPr>
          <a:lstStyle/>
          <a:p>
            <a:pPr algn="l"/>
            <a:r>
              <a:rPr lang="en-US" dirty="0"/>
              <a:t>First Shavuot  [no farms yet]</a:t>
            </a:r>
          </a:p>
          <a:p>
            <a:pPr marL="742950" indent="-742950" algn="l">
              <a:buAutoNum type="arabicPeriod"/>
            </a:pPr>
            <a:r>
              <a:rPr lang="en-US" u="sng" dirty="0"/>
              <a:t>Wheat Bread Celebration</a:t>
            </a:r>
            <a:endParaRPr lang="en-US" u="sng" baseline="30000" dirty="0"/>
          </a:p>
          <a:p>
            <a:pPr algn="l"/>
            <a:r>
              <a:rPr lang="en-US" baseline="30000" dirty="0"/>
              <a:t>Vayikra/Lev 23. 16-17</a:t>
            </a:r>
            <a:r>
              <a:rPr lang="en-US" dirty="0"/>
              <a:t> The morrow after the seventh Shabbat you are to count fifty days, and then present a new grain offering to </a:t>
            </a:r>
            <a:r>
              <a:rPr lang="en-US" cap="small" dirty="0" err="1"/>
              <a:t>Adoni</a:t>
            </a:r>
            <a:r>
              <a:rPr lang="en-US" dirty="0"/>
              <a:t>. </a:t>
            </a:r>
            <a:r>
              <a:rPr lang="en-US" b="1" baseline="30000" dirty="0"/>
              <a:t> </a:t>
            </a:r>
            <a:r>
              <a:rPr lang="en-US" dirty="0"/>
              <a:t>You are to bring out of your houses</a:t>
            </a:r>
          </a:p>
        </p:txBody>
      </p:sp>
    </p:spTree>
    <p:extLst>
      <p:ext uri="{BB962C8B-B14F-4D97-AF65-F5344CB8AC3E}">
        <p14:creationId xmlns:p14="http://schemas.microsoft.com/office/powerpoint/2010/main" val="284604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First Shavuot</a:t>
            </a:r>
          </a:p>
          <a:p>
            <a:pPr algn="l"/>
            <a:r>
              <a:rPr lang="en-US" baseline="30000" dirty="0"/>
              <a:t>Vayikra/Lev 23. 16-17</a:t>
            </a:r>
            <a:r>
              <a:rPr lang="en-US" dirty="0"/>
              <a:t> two loaves of bread for a wave offering, made of </a:t>
            </a:r>
            <a:r>
              <a:rPr lang="en-US" dirty="0">
                <a:solidFill>
                  <a:srgbClr val="FFFF99"/>
                </a:solidFill>
              </a:rPr>
              <a:t>two tenths of an ephah </a:t>
            </a:r>
            <a:r>
              <a:rPr lang="en-US" dirty="0"/>
              <a:t>of fine flour. They are to be baked with </a:t>
            </a:r>
            <a:r>
              <a:rPr lang="en-US" i="1" dirty="0"/>
              <a:t>hametz.  </a:t>
            </a:r>
            <a:endParaRPr lang="en-US" dirty="0"/>
          </a:p>
        </p:txBody>
      </p:sp>
    </p:spTree>
    <p:extLst>
      <p:ext uri="{BB962C8B-B14F-4D97-AF65-F5344CB8AC3E}">
        <p14:creationId xmlns:p14="http://schemas.microsoft.com/office/powerpoint/2010/main" val="42673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First Shavuot</a:t>
            </a:r>
          </a:p>
          <a:p>
            <a:pPr algn="l"/>
            <a:r>
              <a:rPr lang="en-US" dirty="0"/>
              <a:t>2/10 ephah = .2x 23 liters = 4.6 liters = 1.2 gallons flour = 19 cups.  4 cups normal loaf</a:t>
            </a:r>
          </a:p>
          <a:p>
            <a:pPr algn="l"/>
            <a:r>
              <a:rPr lang="en-US" dirty="0"/>
              <a:t>5 x normal loaf. </a:t>
            </a:r>
          </a:p>
          <a:p>
            <a:pPr algn="l"/>
            <a:endParaRPr lang="en-US" dirty="0"/>
          </a:p>
          <a:p>
            <a:pPr algn="l"/>
            <a:endParaRPr lang="en-US" dirty="0"/>
          </a:p>
        </p:txBody>
      </p:sp>
    </p:spTree>
    <p:extLst>
      <p:ext uri="{BB962C8B-B14F-4D97-AF65-F5344CB8AC3E}">
        <p14:creationId xmlns:p14="http://schemas.microsoft.com/office/powerpoint/2010/main" val="60224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 </a:t>
            </a:r>
          </a:p>
        </p:txBody>
      </p:sp>
      <p:pic>
        <p:nvPicPr>
          <p:cNvPr id="4" name="Picture 3">
            <a:extLst>
              <a:ext uri="{FF2B5EF4-FFF2-40B4-BE49-F238E27FC236}">
                <a16:creationId xmlns:a16="http://schemas.microsoft.com/office/drawing/2014/main" id="{119872AC-039B-430E-BD5D-D4222CBF8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185" y="0"/>
            <a:ext cx="4124505" cy="5143500"/>
          </a:xfrm>
          <a:prstGeom prst="rect">
            <a:avLst/>
          </a:prstGeom>
        </p:spPr>
      </p:pic>
    </p:spTree>
    <p:extLst>
      <p:ext uri="{BB962C8B-B14F-4D97-AF65-F5344CB8AC3E}">
        <p14:creationId xmlns:p14="http://schemas.microsoft.com/office/powerpoint/2010/main" val="2802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a:bodyPr>
          <a:lstStyle/>
          <a:p>
            <a:pPr algn="l"/>
            <a:r>
              <a:rPr lang="en-US" dirty="0"/>
              <a:t>First Shavuot</a:t>
            </a:r>
          </a:p>
          <a:p>
            <a:pPr algn="l"/>
            <a:r>
              <a:rPr lang="en-US" dirty="0"/>
              <a:t>2. Torah given: main </a:t>
            </a:r>
            <a:r>
              <a:rPr lang="en-US" dirty="0">
                <a:solidFill>
                  <a:srgbClr val="FFFF99"/>
                </a:solidFill>
              </a:rPr>
              <a:t>identity</a:t>
            </a:r>
            <a:r>
              <a:rPr lang="en-US" dirty="0"/>
              <a:t> of Jewish people </a:t>
            </a:r>
            <a:r>
              <a:rPr lang="en-US" dirty="0">
                <a:sym typeface="Wingdings" panose="05000000000000000000" pitchFamily="2" charset="2"/>
              </a:rPr>
              <a:t> national </a:t>
            </a:r>
            <a:r>
              <a:rPr lang="en-US" dirty="0">
                <a:solidFill>
                  <a:srgbClr val="FFFF99"/>
                </a:solidFill>
                <a:sym typeface="Wingdings" panose="05000000000000000000" pitchFamily="2" charset="2"/>
              </a:rPr>
              <a:t>mission task</a:t>
            </a:r>
            <a:r>
              <a:rPr lang="en-US" dirty="0">
                <a:sym typeface="Wingdings" panose="05000000000000000000" pitchFamily="2" charset="2"/>
              </a:rPr>
              <a:t> of literacy in divine literature. </a:t>
            </a:r>
          </a:p>
          <a:p>
            <a:pPr algn="l"/>
            <a:r>
              <a:rPr lang="en-US" baseline="30000" dirty="0">
                <a:sym typeface="Wingdings" panose="05000000000000000000" pitchFamily="2" charset="2"/>
              </a:rPr>
              <a:t>Ro 3.1-2 </a:t>
            </a:r>
            <a:r>
              <a:rPr lang="en-US" dirty="0"/>
              <a:t>Then what is the advantage of being Jewish? </a:t>
            </a:r>
            <a:r>
              <a:rPr lang="en-US" b="1" baseline="30000" dirty="0"/>
              <a:t> </a:t>
            </a:r>
            <a:r>
              <a:rPr lang="en-US" dirty="0"/>
              <a:t>Much in every way. First of all, they were entrusted with the sayings of God.</a:t>
            </a:r>
          </a:p>
          <a:p>
            <a:pPr algn="l"/>
            <a:endParaRPr lang="en-US" dirty="0"/>
          </a:p>
        </p:txBody>
      </p:sp>
    </p:spTree>
    <p:extLst>
      <p:ext uri="{BB962C8B-B14F-4D97-AF65-F5344CB8AC3E}">
        <p14:creationId xmlns:p14="http://schemas.microsoft.com/office/powerpoint/2010/main" val="219359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Side note: corrupted ‘literacy’ divergence today:</a:t>
            </a:r>
          </a:p>
          <a:p>
            <a:pPr algn="l"/>
            <a:r>
              <a:rPr lang="en-US" dirty="0"/>
              <a:t>…these sites, the same ones teaching kids a distorted and twisted version of sex, get more visitors each month than Netflix, Amazon, and Twitter combined.</a:t>
            </a:r>
          </a:p>
        </p:txBody>
      </p:sp>
    </p:spTree>
    <p:extLst>
      <p:ext uri="{BB962C8B-B14F-4D97-AF65-F5344CB8AC3E}">
        <p14:creationId xmlns:p14="http://schemas.microsoft.com/office/powerpoint/2010/main" val="48800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These are the actors who are being exploited for an industry that's tied to the dark world of trafficking, domestic violence, child abuse, and abortion.</a:t>
            </a:r>
          </a:p>
          <a:p>
            <a:pPr algn="l"/>
            <a:r>
              <a:rPr lang="en-US" dirty="0">
                <a:solidFill>
                  <a:srgbClr val="FFFF99"/>
                </a:solidFill>
              </a:rPr>
              <a:t>Accountability of self and children.  Epidemic!</a:t>
            </a:r>
          </a:p>
        </p:txBody>
      </p:sp>
    </p:spTree>
    <p:extLst>
      <p:ext uri="{BB962C8B-B14F-4D97-AF65-F5344CB8AC3E}">
        <p14:creationId xmlns:p14="http://schemas.microsoft.com/office/powerpoint/2010/main" val="1661976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a:bodyPr>
          <a:lstStyle/>
          <a:p>
            <a:pPr algn="l"/>
            <a:r>
              <a:rPr lang="en-US" dirty="0"/>
              <a:t>First Shavuot</a:t>
            </a:r>
          </a:p>
          <a:p>
            <a:pPr algn="l"/>
            <a:r>
              <a:rPr lang="en-US" dirty="0"/>
              <a:t>2. Torah given: main </a:t>
            </a:r>
            <a:r>
              <a:rPr lang="en-US" dirty="0">
                <a:solidFill>
                  <a:srgbClr val="FFFF99"/>
                </a:solidFill>
              </a:rPr>
              <a:t>identity</a:t>
            </a:r>
            <a:r>
              <a:rPr lang="en-US" dirty="0"/>
              <a:t> of Jewish people </a:t>
            </a:r>
            <a:r>
              <a:rPr lang="en-US" dirty="0">
                <a:sym typeface="Wingdings" panose="05000000000000000000" pitchFamily="2" charset="2"/>
              </a:rPr>
              <a:t> national </a:t>
            </a:r>
            <a:r>
              <a:rPr lang="en-US" dirty="0">
                <a:solidFill>
                  <a:srgbClr val="FFFF99"/>
                </a:solidFill>
                <a:sym typeface="Wingdings" panose="05000000000000000000" pitchFamily="2" charset="2"/>
              </a:rPr>
              <a:t>mission task</a:t>
            </a:r>
            <a:r>
              <a:rPr lang="en-US" dirty="0">
                <a:sym typeface="Wingdings" panose="05000000000000000000" pitchFamily="2" charset="2"/>
              </a:rPr>
              <a:t> of literacy in divine literature. </a:t>
            </a:r>
          </a:p>
          <a:p>
            <a:pPr algn="l"/>
            <a:r>
              <a:rPr lang="en-US" baseline="30000" dirty="0">
                <a:sym typeface="Wingdings" panose="05000000000000000000" pitchFamily="2" charset="2"/>
              </a:rPr>
              <a:t>Ro 3.1-2 </a:t>
            </a:r>
            <a:r>
              <a:rPr lang="en-US" dirty="0"/>
              <a:t>Then what is the advantage of being Jewish? </a:t>
            </a:r>
            <a:r>
              <a:rPr lang="en-US" b="1" baseline="30000" dirty="0"/>
              <a:t> </a:t>
            </a:r>
            <a:r>
              <a:rPr lang="en-US" dirty="0"/>
              <a:t>Much in every way. First of all, they were entrusted with the sayings of God.</a:t>
            </a:r>
          </a:p>
          <a:p>
            <a:pPr algn="l"/>
            <a:endParaRPr lang="en-US" dirty="0"/>
          </a:p>
        </p:txBody>
      </p:sp>
    </p:spTree>
    <p:extLst>
      <p:ext uri="{BB962C8B-B14F-4D97-AF65-F5344CB8AC3E}">
        <p14:creationId xmlns:p14="http://schemas.microsoft.com/office/powerpoint/2010/main" val="2703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 </a:t>
            </a:r>
          </a:p>
        </p:txBody>
      </p:sp>
      <p:pic>
        <p:nvPicPr>
          <p:cNvPr id="4" name="Picture 3">
            <a:extLst>
              <a:ext uri="{FF2B5EF4-FFF2-40B4-BE49-F238E27FC236}">
                <a16:creationId xmlns:a16="http://schemas.microsoft.com/office/drawing/2014/main" id="{5C8CDDEB-F267-429C-A16B-7EE40AADC3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19" t="33777"/>
          <a:stretch/>
        </p:blipFill>
        <p:spPr>
          <a:xfrm>
            <a:off x="250284" y="57150"/>
            <a:ext cx="8206857" cy="4800600"/>
          </a:xfrm>
          <a:prstGeom prst="rect">
            <a:avLst/>
          </a:prstGeom>
        </p:spPr>
      </p:pic>
    </p:spTree>
    <p:extLst>
      <p:ext uri="{BB962C8B-B14F-4D97-AF65-F5344CB8AC3E}">
        <p14:creationId xmlns:p14="http://schemas.microsoft.com/office/powerpoint/2010/main" val="3808897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u="sng" dirty="0"/>
              <a:t>Immediate Israeli reaction:</a:t>
            </a:r>
          </a:p>
          <a:p>
            <a:pPr algn="l"/>
            <a:r>
              <a:rPr lang="en-US" baseline="30000" dirty="0" err="1"/>
              <a:t>Shmot</a:t>
            </a:r>
            <a:r>
              <a:rPr lang="en-US" baseline="30000" dirty="0"/>
              <a:t>/Ex 20.18-19 </a:t>
            </a:r>
            <a:r>
              <a:rPr lang="en-US" dirty="0"/>
              <a:t>All the people witnessed the thundering and the lightning, and the sound of the </a:t>
            </a:r>
            <a:r>
              <a:rPr lang="en-US" i="1" dirty="0"/>
              <a:t>shofar</a:t>
            </a:r>
            <a:r>
              <a:rPr lang="en-US" dirty="0"/>
              <a:t>, and the mountain smoking. </a:t>
            </a:r>
          </a:p>
        </p:txBody>
      </p:sp>
    </p:spTree>
    <p:extLst>
      <p:ext uri="{BB962C8B-B14F-4D97-AF65-F5344CB8AC3E}">
        <p14:creationId xmlns:p14="http://schemas.microsoft.com/office/powerpoint/2010/main" val="738906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u="sng" dirty="0"/>
              <a:t>Immediate Israeli reaction:</a:t>
            </a:r>
          </a:p>
          <a:p>
            <a:pPr algn="l"/>
            <a:r>
              <a:rPr lang="en-US" baseline="30000" dirty="0" err="1"/>
              <a:t>Shmot</a:t>
            </a:r>
            <a:r>
              <a:rPr lang="en-US" baseline="30000" dirty="0"/>
              <a:t>/Ex 20.18-19  </a:t>
            </a:r>
            <a:r>
              <a:rPr lang="en-US" dirty="0"/>
              <a:t>When the people saw it, they trembled and stood far off. So they said to Moses, “You, speak to us, and we will listen, but do not let God speak to us, or we will die.”</a:t>
            </a:r>
          </a:p>
        </p:txBody>
      </p:sp>
    </p:spTree>
    <p:extLst>
      <p:ext uri="{BB962C8B-B14F-4D97-AF65-F5344CB8AC3E}">
        <p14:creationId xmlns:p14="http://schemas.microsoft.com/office/powerpoint/2010/main" val="368298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lnSpcReduction="10000"/>
          </a:bodyPr>
          <a:lstStyle/>
          <a:p>
            <a:pPr algn="l"/>
            <a:r>
              <a:rPr lang="en-US" u="sng" dirty="0"/>
              <a:t>Long term Israeli reaction</a:t>
            </a:r>
          </a:p>
          <a:p>
            <a:pPr marL="227013" indent="-227013" algn="l">
              <a:buFont typeface="Arial" panose="020B0604020202020204" pitchFamily="34" charset="0"/>
              <a:buChar char="•"/>
            </a:pPr>
            <a:r>
              <a:rPr lang="en-US" dirty="0"/>
              <a:t>Rejected Torah </a:t>
            </a:r>
            <a:r>
              <a:rPr lang="en-US" dirty="0">
                <a:sym typeface="Wingdings" panose="05000000000000000000" pitchFamily="2" charset="2"/>
              </a:rPr>
              <a:t> sensual idolatry  exiled from Land</a:t>
            </a:r>
          </a:p>
          <a:p>
            <a:pPr marL="227013" indent="-227013" algn="l">
              <a:buFont typeface="Arial" panose="020B0604020202020204" pitchFamily="34" charset="0"/>
              <a:buChar char="•"/>
            </a:pPr>
            <a:r>
              <a:rPr lang="en-US" dirty="0">
                <a:sym typeface="Wingdings" panose="05000000000000000000" pitchFamily="2" charset="2"/>
              </a:rPr>
              <a:t>Repented, returned under Ezra rebuilt the Temple, cleansed the land, but many later seduced by Greek ways that they had defeated.  </a:t>
            </a:r>
            <a:endParaRPr lang="en-US" dirty="0"/>
          </a:p>
        </p:txBody>
      </p:sp>
    </p:spTree>
    <p:extLst>
      <p:ext uri="{BB962C8B-B14F-4D97-AF65-F5344CB8AC3E}">
        <p14:creationId xmlns:p14="http://schemas.microsoft.com/office/powerpoint/2010/main" val="287020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u="sng" dirty="0"/>
              <a:t>Long term Israeli reaction</a:t>
            </a:r>
          </a:p>
          <a:p>
            <a:pPr marL="227013" indent="-227013" algn="l">
              <a:buFont typeface="Arial" panose="020B0604020202020204" pitchFamily="34" charset="0"/>
              <a:buChar char="•"/>
            </a:pPr>
            <a:r>
              <a:rPr lang="en-US" dirty="0">
                <a:sym typeface="Wingdings" panose="05000000000000000000" pitchFamily="2" charset="2"/>
              </a:rPr>
              <a:t>The very descendants of the  liberators from Greek oppression invited Romans to settle a dynastic dispute.  Romans settled it, took over.</a:t>
            </a:r>
          </a:p>
          <a:p>
            <a:pPr marL="227013" indent="-227013" algn="l">
              <a:buFont typeface="Arial" panose="020B0604020202020204" pitchFamily="34" charset="0"/>
              <a:buChar char="•"/>
            </a:pPr>
            <a:r>
              <a:rPr lang="en-US" dirty="0">
                <a:sym typeface="Wingdings" panose="05000000000000000000" pitchFamily="2" charset="2"/>
              </a:rPr>
              <a:t>Sages, scholars, and spoilers. </a:t>
            </a:r>
            <a:endParaRPr lang="en-US" dirty="0"/>
          </a:p>
          <a:p>
            <a:pPr algn="l"/>
            <a:endParaRPr lang="en-US" dirty="0"/>
          </a:p>
        </p:txBody>
      </p:sp>
    </p:spTree>
    <p:extLst>
      <p:ext uri="{BB962C8B-B14F-4D97-AF65-F5344CB8AC3E}">
        <p14:creationId xmlns:p14="http://schemas.microsoft.com/office/powerpoint/2010/main" val="66650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20000"/>
          </a:bodyPr>
          <a:lstStyle/>
          <a:p>
            <a:pPr algn="l"/>
            <a:r>
              <a:rPr lang="en-US" u="sng" dirty="0"/>
              <a:t>Second Shavuot</a:t>
            </a:r>
          </a:p>
          <a:p>
            <a:pPr algn="l"/>
            <a:r>
              <a:rPr lang="en-US" baseline="30000" dirty="0"/>
              <a:t>Gal 4.4-6 </a:t>
            </a:r>
            <a:r>
              <a:rPr lang="en-US" dirty="0"/>
              <a:t>When the fullness of time came, God sent out His Son, born of a woman and born under law—to free those under law, so we might receive adoption as sons. Now because you are sons, God sent the </a:t>
            </a:r>
            <a:r>
              <a:rPr lang="en-US" i="1" dirty="0" err="1"/>
              <a:t>Ruakh</a:t>
            </a:r>
            <a:r>
              <a:rPr lang="en-US" dirty="0"/>
              <a:t> of His Son into our hearts, who cries out, “</a:t>
            </a:r>
            <a:r>
              <a:rPr lang="en-US" i="1" dirty="0"/>
              <a:t>Abba</a:t>
            </a:r>
            <a:r>
              <a:rPr lang="en-US" dirty="0"/>
              <a:t>! Father!”</a:t>
            </a:r>
          </a:p>
        </p:txBody>
      </p:sp>
    </p:spTree>
    <p:extLst>
      <p:ext uri="{BB962C8B-B14F-4D97-AF65-F5344CB8AC3E}">
        <p14:creationId xmlns:p14="http://schemas.microsoft.com/office/powerpoint/2010/main" val="1490201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u="sng" dirty="0"/>
              <a:t>Second Shavuot</a:t>
            </a:r>
          </a:p>
          <a:p>
            <a:pPr algn="l"/>
            <a:r>
              <a:rPr lang="en-US" dirty="0"/>
              <a:t>“Executed on a stake”</a:t>
            </a:r>
          </a:p>
          <a:p>
            <a:pPr algn="l"/>
            <a:r>
              <a:rPr lang="en-US" dirty="0"/>
              <a:t>Garden tomb version</a:t>
            </a:r>
          </a:p>
          <a:p>
            <a:pPr marL="174625" indent="-174625" algn="l">
              <a:buFont typeface="Arial" panose="020B0604020202020204" pitchFamily="34" charset="0"/>
              <a:buChar char="•"/>
            </a:pPr>
            <a:r>
              <a:rPr lang="en-US" dirty="0"/>
              <a:t>Only horizontal bar carried</a:t>
            </a:r>
          </a:p>
          <a:p>
            <a:pPr marL="174625" indent="-174625" algn="l">
              <a:buFont typeface="Arial" panose="020B0604020202020204" pitchFamily="34" charset="0"/>
              <a:buChar char="•"/>
            </a:pPr>
            <a:r>
              <a:rPr lang="en-US" dirty="0"/>
              <a:t>Hung at eye level </a:t>
            </a:r>
          </a:p>
          <a:p>
            <a:pPr marL="174625" indent="-174625" algn="l">
              <a:buFont typeface="Arial" panose="020B0604020202020204" pitchFamily="34" charset="0"/>
              <a:buChar char="•"/>
            </a:pPr>
            <a:r>
              <a:rPr lang="en-US" dirty="0"/>
              <a:t>Title was crime summary so mocked by crowd</a:t>
            </a:r>
          </a:p>
        </p:txBody>
      </p:sp>
    </p:spTree>
    <p:extLst>
      <p:ext uri="{BB962C8B-B14F-4D97-AF65-F5344CB8AC3E}">
        <p14:creationId xmlns:p14="http://schemas.microsoft.com/office/powerpoint/2010/main" val="2755992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57150"/>
            <a:ext cx="8305800" cy="5029200"/>
          </a:xfrm>
        </p:spPr>
        <p:txBody>
          <a:bodyPr>
            <a:normAutofit/>
          </a:bodyPr>
          <a:lstStyle/>
          <a:p>
            <a:pPr algn="l"/>
            <a:r>
              <a:rPr lang="en-US" u="sng" dirty="0"/>
              <a:t>Second Shavuot</a:t>
            </a:r>
          </a:p>
          <a:p>
            <a:pPr marL="227013" indent="-227013" algn="l">
              <a:buFont typeface="Arial" panose="020B0604020202020204" pitchFamily="34" charset="0"/>
              <a:buChar char="•"/>
            </a:pPr>
            <a:r>
              <a:rPr lang="en-US" dirty="0"/>
              <a:t>Totally naked</a:t>
            </a:r>
          </a:p>
          <a:p>
            <a:pPr marL="227013" indent="-227013" algn="l">
              <a:buFont typeface="Arial" panose="020B0604020202020204" pitchFamily="34" charset="0"/>
              <a:buChar char="•"/>
            </a:pPr>
            <a:r>
              <a:rPr lang="en-US" dirty="0"/>
              <a:t>Emotional, mental, physical anguish</a:t>
            </a:r>
          </a:p>
          <a:p>
            <a:pPr marL="227013" indent="-227013" algn="l">
              <a:buFont typeface="Arial" panose="020B0604020202020204" pitchFamily="34" charset="0"/>
              <a:buChar char="•"/>
            </a:pPr>
            <a:r>
              <a:rPr lang="en-US" dirty="0"/>
              <a:t>Bore all our sins</a:t>
            </a:r>
          </a:p>
          <a:p>
            <a:pPr algn="l"/>
            <a:r>
              <a:rPr lang="en-US" dirty="0"/>
              <a:t>G-d gave the </a:t>
            </a:r>
            <a:r>
              <a:rPr lang="en-US" dirty="0" err="1"/>
              <a:t>Ruakh</a:t>
            </a:r>
            <a:r>
              <a:rPr lang="en-US" dirty="0"/>
              <a:t>: forgiveness, transformation</a:t>
            </a:r>
          </a:p>
        </p:txBody>
      </p:sp>
    </p:spTree>
    <p:extLst>
      <p:ext uri="{BB962C8B-B14F-4D97-AF65-F5344CB8AC3E}">
        <p14:creationId xmlns:p14="http://schemas.microsoft.com/office/powerpoint/2010/main" val="3453864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u="sng" dirty="0"/>
              <a:t>Immediate Israeli reaction:</a:t>
            </a:r>
          </a:p>
          <a:p>
            <a:pPr marL="174625" indent="-174625" algn="l">
              <a:buFont typeface="Arial" panose="020B0604020202020204" pitchFamily="34" charset="0"/>
              <a:buChar char="•"/>
            </a:pPr>
            <a:r>
              <a:rPr lang="en-US" dirty="0"/>
              <a:t>Many received Him and the </a:t>
            </a:r>
            <a:r>
              <a:rPr lang="en-US" dirty="0" err="1"/>
              <a:t>Ruakh</a:t>
            </a:r>
            <a:endParaRPr lang="en-US" dirty="0"/>
          </a:p>
          <a:p>
            <a:pPr marL="174625" indent="-174625" algn="l">
              <a:buFont typeface="Arial" panose="020B0604020202020204" pitchFamily="34" charset="0"/>
              <a:buChar char="•"/>
            </a:pPr>
            <a:r>
              <a:rPr lang="en-US" dirty="0"/>
              <a:t>Most leaders and majority rejected.  </a:t>
            </a:r>
          </a:p>
          <a:p>
            <a:pPr marL="174625" indent="-174625" algn="l">
              <a:buFont typeface="Arial" panose="020B0604020202020204" pitchFamily="34" charset="0"/>
              <a:buChar char="•"/>
            </a:pPr>
            <a:r>
              <a:rPr lang="en-US" dirty="0"/>
              <a:t>We failed as lights to the world.</a:t>
            </a:r>
          </a:p>
          <a:p>
            <a:pPr marL="174625" indent="-174625" algn="l">
              <a:buFont typeface="Arial" panose="020B0604020202020204" pitchFamily="34" charset="0"/>
              <a:buChar char="•"/>
            </a:pPr>
            <a:r>
              <a:rPr lang="en-US" dirty="0"/>
              <a:t>Yet, G-d keeps covenant! </a:t>
            </a:r>
          </a:p>
        </p:txBody>
      </p:sp>
    </p:spTree>
    <p:extLst>
      <p:ext uri="{BB962C8B-B14F-4D97-AF65-F5344CB8AC3E}">
        <p14:creationId xmlns:p14="http://schemas.microsoft.com/office/powerpoint/2010/main" val="161095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lnSpcReduction="10000"/>
          </a:bodyPr>
          <a:lstStyle/>
          <a:p>
            <a:pPr algn="l"/>
            <a:r>
              <a:rPr lang="en-US" dirty="0"/>
              <a:t>Yet </a:t>
            </a:r>
            <a:r>
              <a:rPr lang="en-US" baseline="30000" dirty="0"/>
              <a:t>Ro. 11.25 -27</a:t>
            </a:r>
            <a:r>
              <a:rPr lang="en-US" b="1" baseline="30000" dirty="0"/>
              <a:t> </a:t>
            </a:r>
            <a:r>
              <a:rPr lang="en-US" dirty="0"/>
              <a:t>For I do not want you, brothers and sisters, to be ignorant of this mystery—lest you be wise in your own eyes—that a partial hardening has come upon Israel until the fullness of the Gentiles has come in; </a:t>
            </a:r>
            <a:r>
              <a:rPr lang="en-US" b="1" baseline="30000" dirty="0"/>
              <a:t> </a:t>
            </a:r>
            <a:r>
              <a:rPr lang="en-US" dirty="0"/>
              <a:t>and in this way </a:t>
            </a:r>
            <a:r>
              <a:rPr lang="en-US" dirty="0">
                <a:solidFill>
                  <a:srgbClr val="FFFF99"/>
                </a:solidFill>
              </a:rPr>
              <a:t>all Israel will be saved,</a:t>
            </a:r>
            <a:r>
              <a:rPr lang="en-US" dirty="0"/>
              <a:t> as it is written,</a:t>
            </a:r>
          </a:p>
        </p:txBody>
      </p:sp>
    </p:spTree>
    <p:extLst>
      <p:ext uri="{BB962C8B-B14F-4D97-AF65-F5344CB8AC3E}">
        <p14:creationId xmlns:p14="http://schemas.microsoft.com/office/powerpoint/2010/main" val="691052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a:bodyPr>
          <a:lstStyle/>
          <a:p>
            <a:pPr algn="l"/>
            <a:r>
              <a:rPr lang="en-US" baseline="30000" dirty="0"/>
              <a:t>Ro. 11.25 -27</a:t>
            </a:r>
            <a:r>
              <a:rPr lang="en-US" b="1" baseline="30000" dirty="0"/>
              <a:t> </a:t>
            </a:r>
            <a:r>
              <a:rPr lang="en-US" dirty="0"/>
              <a:t> “The Deliverer shall come out of Zion. He shall turn away ungodliness from Jacob.</a:t>
            </a:r>
            <a:r>
              <a:rPr lang="en-US" b="1" baseline="30000" dirty="0"/>
              <a:t> </a:t>
            </a:r>
            <a:r>
              <a:rPr lang="en-US" dirty="0"/>
              <a:t>And this is My covenant with them, when I take away their sins.”</a:t>
            </a:r>
          </a:p>
          <a:p>
            <a:pPr algn="l"/>
            <a:r>
              <a:rPr lang="en-US" dirty="0">
                <a:solidFill>
                  <a:srgbClr val="FFFF99"/>
                </a:solidFill>
              </a:rPr>
              <a:t>Martin Luther: “these verses remain dark to me.  Who can believe it?”</a:t>
            </a:r>
          </a:p>
        </p:txBody>
      </p:sp>
    </p:spTree>
    <p:extLst>
      <p:ext uri="{BB962C8B-B14F-4D97-AF65-F5344CB8AC3E}">
        <p14:creationId xmlns:p14="http://schemas.microsoft.com/office/powerpoint/2010/main" val="255939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24:3-5</a:t>
            </a:r>
          </a:p>
        </p:txBody>
      </p:sp>
    </p:spTree>
    <p:extLst>
      <p:ext uri="{BB962C8B-B14F-4D97-AF65-F5344CB8AC3E}">
        <p14:creationId xmlns:p14="http://schemas.microsoft.com/office/powerpoint/2010/main" val="333861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lnSpcReduction="10000"/>
          </a:bodyPr>
          <a:lstStyle/>
          <a:p>
            <a:pPr algn="l"/>
            <a:r>
              <a:rPr lang="en-US" u="sng" dirty="0"/>
              <a:t>Third Shavuot</a:t>
            </a:r>
          </a:p>
          <a:p>
            <a:pPr marL="227013" indent="-227013" algn="l">
              <a:buFont typeface="Arial" panose="020B0604020202020204" pitchFamily="34" charset="0"/>
              <a:buChar char="•"/>
            </a:pPr>
            <a:r>
              <a:rPr lang="en-US" dirty="0"/>
              <a:t>Return to the Land after the Holocaust,  but without Jerusalem</a:t>
            </a:r>
          </a:p>
          <a:p>
            <a:pPr marL="227013" indent="-227013" algn="l">
              <a:buFont typeface="Arial" panose="020B0604020202020204" pitchFamily="34" charset="0"/>
              <a:buChar char="•"/>
            </a:pPr>
            <a:r>
              <a:rPr lang="en-US" dirty="0"/>
              <a:t>May 1967 general panic, assuaged by Rabbi </a:t>
            </a:r>
            <a:r>
              <a:rPr lang="en-US" dirty="0" err="1"/>
              <a:t>Schneerson</a:t>
            </a:r>
            <a:endParaRPr lang="en-US" dirty="0"/>
          </a:p>
          <a:p>
            <a:pPr marL="227013" indent="-227013" algn="l">
              <a:buFont typeface="Arial" panose="020B0604020202020204" pitchFamily="34" charset="0"/>
              <a:buChar char="•"/>
            </a:pPr>
            <a:r>
              <a:rPr lang="en-US" dirty="0" err="1"/>
              <a:t>Mivtva</a:t>
            </a:r>
            <a:r>
              <a:rPr lang="en-US" dirty="0"/>
              <a:t> </a:t>
            </a:r>
            <a:r>
              <a:rPr lang="en-US" dirty="0" err="1"/>
              <a:t>Moked</a:t>
            </a:r>
            <a:r>
              <a:rPr lang="en-US" dirty="0"/>
              <a:t> [Operation Focus] 7% success likelihood!!</a:t>
            </a:r>
          </a:p>
        </p:txBody>
      </p:sp>
    </p:spTree>
    <p:extLst>
      <p:ext uri="{BB962C8B-B14F-4D97-AF65-F5344CB8AC3E}">
        <p14:creationId xmlns:p14="http://schemas.microsoft.com/office/powerpoint/2010/main" val="1361557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Related image">
            <a:extLst>
              <a:ext uri="{FF2B5EF4-FFF2-40B4-BE49-F238E27FC236}">
                <a16:creationId xmlns:a16="http://schemas.microsoft.com/office/drawing/2014/main" id="{DFB2AA7C-DB56-4832-BA0D-BF2BD6060D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25" y="0"/>
            <a:ext cx="74390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44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s://1.bp.blogspot.com/-f9QXx4zje70/WAPuXoowqFI/AAAAAAAARsg/aeBTcNQ0JZQytZi1Lt-jjGub6CAzba_6wCEw/s320/Wailing_Wall_by_Gustav_Bauernfeind.png">
            <a:extLst>
              <a:ext uri="{FF2B5EF4-FFF2-40B4-BE49-F238E27FC236}">
                <a16:creationId xmlns:a16="http://schemas.microsoft.com/office/drawing/2014/main" id="{F24DD91B-9246-4394-9E6E-EFD1CFA93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7" y="5013"/>
            <a:ext cx="3962399" cy="51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07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Yekhezkel</a:t>
            </a:r>
            <a:r>
              <a:rPr lang="en-US" baseline="30000" dirty="0"/>
              <a:t>/</a:t>
            </a:r>
            <a:r>
              <a:rPr lang="en-US" baseline="30000" dirty="0" err="1"/>
              <a:t>Ezk</a:t>
            </a:r>
            <a:r>
              <a:rPr lang="en-US" baseline="30000" dirty="0"/>
              <a:t> 36.26-28 </a:t>
            </a:r>
            <a:r>
              <a:rPr lang="en-US" dirty="0"/>
              <a:t>Moreover I will give you a new heart. I will put a new spirit within you. I will remove the stony heart from your flesh and give you a heart of flesh. I will put My </a:t>
            </a:r>
            <a:r>
              <a:rPr lang="en-US" i="1" dirty="0" err="1"/>
              <a:t>Ruach</a:t>
            </a:r>
            <a:r>
              <a:rPr lang="en-US" dirty="0"/>
              <a:t> within you. </a:t>
            </a:r>
          </a:p>
        </p:txBody>
      </p:sp>
    </p:spTree>
    <p:extLst>
      <p:ext uri="{BB962C8B-B14F-4D97-AF65-F5344CB8AC3E}">
        <p14:creationId xmlns:p14="http://schemas.microsoft.com/office/powerpoint/2010/main" val="4036738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Yekhezkel</a:t>
            </a:r>
            <a:r>
              <a:rPr lang="en-US" baseline="30000" dirty="0"/>
              <a:t>/</a:t>
            </a:r>
            <a:r>
              <a:rPr lang="en-US" baseline="30000" dirty="0" err="1"/>
              <a:t>Ezk</a:t>
            </a:r>
            <a:r>
              <a:rPr lang="en-US" baseline="30000" dirty="0"/>
              <a:t> 36.26-28  </a:t>
            </a:r>
            <a:r>
              <a:rPr lang="en-US" dirty="0"/>
              <a:t>Then I will cause you to walk in My laws, so you will keep My rulings and do them.</a:t>
            </a:r>
            <a:r>
              <a:rPr lang="en-US" b="1" baseline="30000" dirty="0"/>
              <a:t> </a:t>
            </a:r>
            <a:r>
              <a:rPr lang="en-US" dirty="0"/>
              <a:t>Then you will live in the land that I gave to your fathers. You will be My people and I will be your God.</a:t>
            </a:r>
          </a:p>
        </p:txBody>
      </p:sp>
    </p:spTree>
    <p:extLst>
      <p:ext uri="{BB962C8B-B14F-4D97-AF65-F5344CB8AC3E}">
        <p14:creationId xmlns:p14="http://schemas.microsoft.com/office/powerpoint/2010/main" val="2082219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Before 1967, for the most part, Jewish people following Messiah = deny Judaism and assimilate.</a:t>
            </a:r>
          </a:p>
          <a:p>
            <a:pPr marL="227013" indent="-227013" algn="l">
              <a:buFont typeface="Arial" panose="020B0604020202020204" pitchFamily="34" charset="0"/>
              <a:buChar char="•"/>
            </a:pPr>
            <a:r>
              <a:rPr lang="en-US" dirty="0">
                <a:solidFill>
                  <a:srgbClr val="FFFF99"/>
                </a:solidFill>
              </a:rPr>
              <a:t>224,000 Jewish immersions in the 1800’s</a:t>
            </a:r>
            <a:r>
              <a:rPr lang="en-US" dirty="0"/>
              <a:t>.  Where are the descendants?</a:t>
            </a:r>
          </a:p>
          <a:p>
            <a:pPr marL="227013" indent="-227013" algn="l">
              <a:buFont typeface="Arial" panose="020B0604020202020204" pitchFamily="34" charset="0"/>
              <a:buChar char="•"/>
            </a:pPr>
            <a:r>
              <a:rPr lang="en-US" dirty="0"/>
              <a:t>Some: David Brickner, Steve Galilee</a:t>
            </a:r>
          </a:p>
        </p:txBody>
      </p:sp>
    </p:spTree>
    <p:extLst>
      <p:ext uri="{BB962C8B-B14F-4D97-AF65-F5344CB8AC3E}">
        <p14:creationId xmlns:p14="http://schemas.microsoft.com/office/powerpoint/2010/main" val="1743676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Return to our original issue of deception:</a:t>
            </a:r>
          </a:p>
        </p:txBody>
      </p:sp>
    </p:spTree>
    <p:extLst>
      <p:ext uri="{BB962C8B-B14F-4D97-AF65-F5344CB8AC3E}">
        <p14:creationId xmlns:p14="http://schemas.microsoft.com/office/powerpoint/2010/main" val="4268813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32A5E-63B4-485E-86F9-690506D7A41E}"/>
              </a:ext>
            </a:extLst>
          </p:cNvPr>
          <p:cNvPicPr>
            <a:picLocks noChangeAspect="1"/>
          </p:cNvPicPr>
          <p:nvPr/>
        </p:nvPicPr>
        <p:blipFill>
          <a:blip r:embed="rId3"/>
          <a:stretch>
            <a:fillRect/>
          </a:stretch>
        </p:blipFill>
        <p:spPr>
          <a:xfrm>
            <a:off x="186319" y="57150"/>
            <a:ext cx="8331843" cy="2133600"/>
          </a:xfrm>
          <a:prstGeom prst="rect">
            <a:avLst/>
          </a:prstGeom>
        </p:spPr>
      </p:pic>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endParaRPr lang="en-US" dirty="0"/>
          </a:p>
        </p:txBody>
      </p:sp>
      <p:sp>
        <p:nvSpPr>
          <p:cNvPr id="5" name="TextBox 4">
            <a:extLst>
              <a:ext uri="{FF2B5EF4-FFF2-40B4-BE49-F238E27FC236}">
                <a16:creationId xmlns:a16="http://schemas.microsoft.com/office/drawing/2014/main" id="{4BB4985B-9682-46F0-A82B-0364C986E08A}"/>
              </a:ext>
            </a:extLst>
          </p:cNvPr>
          <p:cNvSpPr txBox="1"/>
          <p:nvPr/>
        </p:nvSpPr>
        <p:spPr>
          <a:xfrm>
            <a:off x="274637" y="2190750"/>
            <a:ext cx="8243525" cy="1938992"/>
          </a:xfrm>
          <a:prstGeom prst="rect">
            <a:avLst/>
          </a:prstGeom>
          <a:noFill/>
        </p:spPr>
        <p:txBody>
          <a:bodyPr wrap="square" rtlCol="0">
            <a:spAutoFit/>
          </a:bodyPr>
          <a:lstStyle/>
          <a:p>
            <a:pPr algn="l"/>
            <a:r>
              <a:rPr lang="en-US" dirty="0"/>
              <a:t>Daniel Steele (1824 -1914)  In 1886, Professor of Doctrinal Theology at Boston University.</a:t>
            </a:r>
          </a:p>
        </p:txBody>
      </p:sp>
    </p:spTree>
    <p:extLst>
      <p:ext uri="{BB962C8B-B14F-4D97-AF65-F5344CB8AC3E}">
        <p14:creationId xmlns:p14="http://schemas.microsoft.com/office/powerpoint/2010/main" val="2805942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The fulness of the Holy Spirit in rabbi and people will always insure a correct theology. St. John in his First Epistle, ii. 20-27, regards the anointing or full </a:t>
            </a:r>
            <a:r>
              <a:rPr lang="en-US" dirty="0" err="1"/>
              <a:t>immersin</a:t>
            </a:r>
            <a:r>
              <a:rPr lang="en-US" dirty="0"/>
              <a:t> of the Spirit as the great safeguard against being drawn away by the falsity of anti-Messiah. Says Dr. </a:t>
            </a:r>
            <a:r>
              <a:rPr lang="en-US" dirty="0" err="1"/>
              <a:t>Whedon</a:t>
            </a:r>
            <a:r>
              <a:rPr lang="en-US" dirty="0"/>
              <a:t>:</a:t>
            </a:r>
          </a:p>
        </p:txBody>
      </p:sp>
    </p:spTree>
    <p:extLst>
      <p:ext uri="{BB962C8B-B14F-4D97-AF65-F5344CB8AC3E}">
        <p14:creationId xmlns:p14="http://schemas.microsoft.com/office/powerpoint/2010/main" val="906315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The word ‘Messiah' signified anointed, as ‘</a:t>
            </a:r>
            <a:r>
              <a:rPr lang="en-US" i="1" dirty="0" err="1">
                <a:solidFill>
                  <a:srgbClr val="FFFF99"/>
                </a:solidFill>
              </a:rPr>
              <a:t>mashiakh</a:t>
            </a:r>
            <a:r>
              <a:rPr lang="en-US" dirty="0"/>
              <a:t>’ signifies oil, or the </a:t>
            </a:r>
            <a:r>
              <a:rPr lang="en-US" dirty="0">
                <a:solidFill>
                  <a:srgbClr val="FFFF99"/>
                </a:solidFill>
              </a:rPr>
              <a:t>anointment</a:t>
            </a:r>
            <a:r>
              <a:rPr lang="en-US" dirty="0"/>
              <a:t>. Here the anointing is used in contrast to the anti-Messiahs who became such because they had no such sanctifying anointing. As long as we possess the holy anointing, we will adhere to the holy Messiah.</a:t>
            </a:r>
          </a:p>
        </p:txBody>
      </p:sp>
    </p:spTree>
    <p:extLst>
      <p:ext uri="{BB962C8B-B14F-4D97-AF65-F5344CB8AC3E}">
        <p14:creationId xmlns:p14="http://schemas.microsoft.com/office/powerpoint/2010/main" val="272543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815975"/>
            <a:ext cx="7900988" cy="4444305"/>
          </a:xfrm>
        </p:spPr>
        <p:txBody>
          <a:bodyPr>
            <a:normAutofit/>
          </a:bodyPr>
          <a:lstStyle/>
          <a:p>
            <a:pPr algn="r"/>
            <a:r>
              <a:rPr lang="he-IL" sz="3745" b="1" dirty="0">
                <a:latin typeface="David" panose="020E0502060401010101" pitchFamily="34" charset="-79"/>
                <a:cs typeface="David" panose="020E0502060401010101" pitchFamily="34" charset="-79"/>
              </a:rPr>
              <a:t>ככַּאֲשֶׁר יָשַׁב עַל הַר הַזֵּיתִים נִגְּשׁוּ אֵלָיו הַתַּלְמִידִים לְבַדָּם וְאָמְרוּ:</a:t>
            </a:r>
            <a:endParaRPr lang="en-US" sz="3745" b="1" dirty="0">
              <a:latin typeface="David" panose="020E0502060401010101" pitchFamily="34" charset="-79"/>
              <a:cs typeface="David" panose="020E0502060401010101" pitchFamily="34" charset="-79"/>
            </a:endParaRPr>
          </a:p>
          <a:p>
            <a:pPr marL="0" indent="0"/>
            <a:r>
              <a:rPr lang="en-US" sz="4000" dirty="0"/>
              <a:t>When he was sitting on the Mount of Olives, the </a:t>
            </a:r>
            <a:r>
              <a:rPr lang="en-US" sz="4000" i="1" dirty="0"/>
              <a:t>talmidim</a:t>
            </a:r>
            <a:r>
              <a:rPr lang="en-US" sz="4000" dirty="0"/>
              <a:t> came to him privately. “Tell us,” they said,</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32567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u="sng" dirty="0"/>
              <a:t>A major deception</a:t>
            </a:r>
          </a:p>
          <a:p>
            <a:pPr algn="l"/>
            <a:r>
              <a:rPr lang="en-US" dirty="0"/>
              <a:t>Palestinian refugees worldwide number only some 30,000, and not the millions claimed by the Palestinians, </a:t>
            </a:r>
            <a:r>
              <a:rPr lang="en-US" dirty="0">
                <a:solidFill>
                  <a:srgbClr val="FFFF99"/>
                </a:solidFill>
              </a:rPr>
              <a:t>according to a classified Obama-era report on the issue.</a:t>
            </a:r>
          </a:p>
          <a:p>
            <a:pPr algn="l"/>
            <a:endParaRPr lang="en-US" dirty="0"/>
          </a:p>
        </p:txBody>
      </p:sp>
    </p:spTree>
    <p:extLst>
      <p:ext uri="{BB962C8B-B14F-4D97-AF65-F5344CB8AC3E}">
        <p14:creationId xmlns:p14="http://schemas.microsoft.com/office/powerpoint/2010/main" val="2887964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The </a:t>
            </a:r>
            <a:r>
              <a:rPr lang="en-US" i="1" dirty="0"/>
              <a:t>Free Beacon</a:t>
            </a:r>
            <a:r>
              <a:rPr lang="en-US" dirty="0"/>
              <a:t> on Friday reported that the US government continues to keep this explosive report classified. Congressional officials view the document as a potential game changer in how the US</a:t>
            </a:r>
          </a:p>
        </p:txBody>
      </p:sp>
    </p:spTree>
    <p:extLst>
      <p:ext uri="{BB962C8B-B14F-4D97-AF65-F5344CB8AC3E}">
        <p14:creationId xmlns:p14="http://schemas.microsoft.com/office/powerpoint/2010/main" val="1080456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approaches its regional policies and allocates billions in taxpayer funds, including information that could deeply impact the diplomatic process.</a:t>
            </a:r>
          </a:p>
          <a:p>
            <a:pPr algn="l"/>
            <a:endParaRPr lang="en-US" dirty="0"/>
          </a:p>
        </p:txBody>
      </p:sp>
    </p:spTree>
    <p:extLst>
      <p:ext uri="{BB962C8B-B14F-4D97-AF65-F5344CB8AC3E}">
        <p14:creationId xmlns:p14="http://schemas.microsoft.com/office/powerpoint/2010/main" val="3466922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Golda Meir said it right: "We can forgive [the Arabs] for killing our children. We cannot forgive them for forcing us to kill their children. We will only have peace with [the Arabs] when they love their children more than they hate us..." </a:t>
            </a:r>
          </a:p>
        </p:txBody>
      </p:sp>
    </p:spTree>
    <p:extLst>
      <p:ext uri="{BB962C8B-B14F-4D97-AF65-F5344CB8AC3E}">
        <p14:creationId xmlns:p14="http://schemas.microsoft.com/office/powerpoint/2010/main" val="237696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 </a:t>
            </a:r>
          </a:p>
        </p:txBody>
      </p:sp>
      <p:pic>
        <p:nvPicPr>
          <p:cNvPr id="3074" name="Picture 2" descr="https://i2.wp.com/www.gilberthouse.org/wp-content/uploads/2016/01/valley-of-elah-location.jpg?fit=900%2C402">
            <a:extLst>
              <a:ext uri="{FF2B5EF4-FFF2-40B4-BE49-F238E27FC236}">
                <a16:creationId xmlns:a16="http://schemas.microsoft.com/office/drawing/2014/main" id="{AAD6E062-D699-4A73-A597-D46D61436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40" y="0"/>
            <a:ext cx="8229601" cy="367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988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B8763F29-FF9A-4E96-A13B-B47AE8ECF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325263"/>
            <a:ext cx="8266928" cy="2227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324DF3-4963-4DA1-9CB3-224CB36E674F}"/>
              </a:ext>
            </a:extLst>
          </p:cNvPr>
          <p:cNvSpPr txBox="1"/>
          <p:nvPr/>
        </p:nvSpPr>
        <p:spPr>
          <a:xfrm>
            <a:off x="274637" y="2590802"/>
            <a:ext cx="8266929" cy="25545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View from the south. West is to the right.  We were on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road just behind the </a:t>
            </a:r>
            <a:r>
              <a:rPr kumimoji="0" lang="en-US" sz="4000" b="0" i="0" u="none" strike="noStrike" kern="1200" cap="none" spc="0" normalizeH="0" baseline="0" noProof="0" dirty="0" err="1">
                <a:ln>
                  <a:noFill/>
                </a:ln>
                <a:solidFill>
                  <a:srgbClr val="FFFFFF"/>
                </a:solidFill>
                <a:effectLst/>
                <a:uLnTx/>
                <a:uFillTx/>
                <a:latin typeface="Arial Rounded MT Bold" pitchFamily="34" charset="0"/>
                <a:ea typeface="+mn-ea"/>
                <a:cs typeface="Arial" charset="0"/>
              </a:rPr>
              <a:t>Elah</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pointer.</a:t>
            </a:r>
          </a:p>
        </p:txBody>
      </p:sp>
      <p:cxnSp>
        <p:nvCxnSpPr>
          <p:cNvPr id="5" name="Straight Arrow Connector 4">
            <a:extLst>
              <a:ext uri="{FF2B5EF4-FFF2-40B4-BE49-F238E27FC236}">
                <a16:creationId xmlns:a16="http://schemas.microsoft.com/office/drawing/2014/main" id="{5EA2426D-DA09-4949-AD04-5C7F078D0BD3}"/>
              </a:ext>
            </a:extLst>
          </p:cNvPr>
          <p:cNvCxnSpPr/>
          <p:nvPr/>
        </p:nvCxnSpPr>
        <p:spPr bwMode="auto">
          <a:xfrm flipH="1" flipV="1">
            <a:off x="3322637" y="1276350"/>
            <a:ext cx="609600" cy="20574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1747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 </a:t>
            </a:r>
          </a:p>
        </p:txBody>
      </p:sp>
      <p:pic>
        <p:nvPicPr>
          <p:cNvPr id="4" name="Picture 3">
            <a:extLst>
              <a:ext uri="{FF2B5EF4-FFF2-40B4-BE49-F238E27FC236}">
                <a16:creationId xmlns:a16="http://schemas.microsoft.com/office/drawing/2014/main" id="{7CB364BE-70EF-492E-B782-D65A985085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28"/>
          <a:stretch/>
        </p:blipFill>
        <p:spPr>
          <a:xfrm>
            <a:off x="1341437" y="102691"/>
            <a:ext cx="6599238" cy="4938117"/>
          </a:xfrm>
          <a:prstGeom prst="rect">
            <a:avLst/>
          </a:prstGeom>
        </p:spPr>
      </p:pic>
      <p:sp>
        <p:nvSpPr>
          <p:cNvPr id="5" name="TextBox 4">
            <a:extLst>
              <a:ext uri="{FF2B5EF4-FFF2-40B4-BE49-F238E27FC236}">
                <a16:creationId xmlns:a16="http://schemas.microsoft.com/office/drawing/2014/main" id="{EA851B8F-1267-4604-BFED-1E2B351906DC}"/>
              </a:ext>
            </a:extLst>
          </p:cNvPr>
          <p:cNvSpPr txBox="1"/>
          <p:nvPr/>
        </p:nvSpPr>
        <p:spPr>
          <a:xfrm>
            <a:off x="1951037" y="209550"/>
            <a:ext cx="2867195"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Tel </a:t>
            </a: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Azekah</a:t>
            </a: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endParaRPr>
          </a:p>
        </p:txBody>
      </p:sp>
      <p:cxnSp>
        <p:nvCxnSpPr>
          <p:cNvPr id="7" name="Straight Arrow Connector 6">
            <a:extLst>
              <a:ext uri="{FF2B5EF4-FFF2-40B4-BE49-F238E27FC236}">
                <a16:creationId xmlns:a16="http://schemas.microsoft.com/office/drawing/2014/main" id="{FC41C559-C4A3-4B60-91F4-DC9522880563}"/>
              </a:ext>
            </a:extLst>
          </p:cNvPr>
          <p:cNvCxnSpPr/>
          <p:nvPr/>
        </p:nvCxnSpPr>
        <p:spPr bwMode="auto">
          <a:xfrm flipH="1">
            <a:off x="3398837" y="742950"/>
            <a:ext cx="76200" cy="914400"/>
          </a:xfrm>
          <a:prstGeom prst="straightConnector1">
            <a:avLst/>
          </a:prstGeom>
          <a:solidFill>
            <a:schemeClr val="accent1"/>
          </a:solidFill>
          <a:ln w="412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5549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endParaRPr lang="en-US" dirty="0"/>
          </a:p>
        </p:txBody>
      </p:sp>
      <p:pic>
        <p:nvPicPr>
          <p:cNvPr id="4" name="Picture 3">
            <a:extLst>
              <a:ext uri="{FF2B5EF4-FFF2-40B4-BE49-F238E27FC236}">
                <a16:creationId xmlns:a16="http://schemas.microsoft.com/office/drawing/2014/main" id="{C5E64ECD-A012-4EAC-B5CD-34EAECA54F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85" y="133350"/>
            <a:ext cx="8182503" cy="4602658"/>
          </a:xfrm>
          <a:prstGeom prst="rect">
            <a:avLst/>
          </a:prstGeom>
        </p:spPr>
      </p:pic>
      <p:sp>
        <p:nvSpPr>
          <p:cNvPr id="5" name="TextBox 4">
            <a:extLst>
              <a:ext uri="{FF2B5EF4-FFF2-40B4-BE49-F238E27FC236}">
                <a16:creationId xmlns:a16="http://schemas.microsoft.com/office/drawing/2014/main" id="{1A069A36-49E2-4123-B019-ED407D86F0B8}"/>
              </a:ext>
            </a:extLst>
          </p:cNvPr>
          <p:cNvSpPr txBox="1"/>
          <p:nvPr/>
        </p:nvSpPr>
        <p:spPr>
          <a:xfrm>
            <a:off x="2772615" y="514350"/>
            <a:ext cx="3233642"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Israeli camp</a:t>
            </a:r>
          </a:p>
        </p:txBody>
      </p:sp>
    </p:spTree>
    <p:extLst>
      <p:ext uri="{BB962C8B-B14F-4D97-AF65-F5344CB8AC3E}">
        <p14:creationId xmlns:p14="http://schemas.microsoft.com/office/powerpoint/2010/main" val="286970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Just as the physical liberation of Jerusalem in 1967 seemed to release an outpouring of the </a:t>
            </a:r>
            <a:r>
              <a:rPr lang="en-US" dirty="0" err="1"/>
              <a:t>Ruakh</a:t>
            </a:r>
            <a:r>
              <a:rPr lang="en-US" dirty="0"/>
              <a:t> through the Jewish and Gentile world, this week:</a:t>
            </a:r>
          </a:p>
        </p:txBody>
      </p:sp>
    </p:spTree>
    <p:extLst>
      <p:ext uri="{BB962C8B-B14F-4D97-AF65-F5344CB8AC3E}">
        <p14:creationId xmlns:p14="http://schemas.microsoft.com/office/powerpoint/2010/main" val="275334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The Iranian </a:t>
            </a:r>
            <a:r>
              <a:rPr lang="en-US" dirty="0" err="1"/>
              <a:t>Qods</a:t>
            </a:r>
            <a:r>
              <a:rPr lang="en-US" dirty="0"/>
              <a:t> Force fired a barrage of 20 rockets at IDF forward posts on the Golan Heights around midnight on Wednesday night.  [We heard one.]</a:t>
            </a:r>
          </a:p>
          <a:p>
            <a:pPr algn="l"/>
            <a:r>
              <a:rPr lang="en-US" dirty="0"/>
              <a:t>Four of rockets were intercepted by the IDF's Iron Dome aerial defense system. No injuries were reported.  Others landed in Syria.</a:t>
            </a:r>
          </a:p>
          <a:p>
            <a:pPr algn="l"/>
            <a:endParaRPr lang="en-US" dirty="0"/>
          </a:p>
        </p:txBody>
      </p:sp>
    </p:spTree>
    <p:extLst>
      <p:ext uri="{BB962C8B-B14F-4D97-AF65-F5344CB8AC3E}">
        <p14:creationId xmlns:p14="http://schemas.microsoft.com/office/powerpoint/2010/main" val="318114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815975"/>
            <a:ext cx="7900988" cy="4444305"/>
          </a:xfrm>
        </p:spPr>
        <p:txBody>
          <a:bodyPr>
            <a:normAutofit/>
          </a:bodyPr>
          <a:lstStyle/>
          <a:p>
            <a:pPr algn="r"/>
            <a:r>
              <a:rPr lang="he-IL" sz="3745" b="1" dirty="0">
                <a:latin typeface="David" panose="020E0502060401010101" pitchFamily="34" charset="-79"/>
                <a:cs typeface="David" panose="020E0502060401010101" pitchFamily="34" charset="-79"/>
              </a:rPr>
              <a:t>”הַגֵּד נָא לָנוּ מָתַי יִהְיֶה הַדָּבָר הַזֶּה וּמַה הוּא אוֹת בּוֹאֲךָ וְקֵץ הָעוֹלָם?“</a:t>
            </a:r>
            <a:r>
              <a:rPr lang="en-US" sz="3745" b="1" dirty="0">
                <a:latin typeface="David" panose="020E0502060401010101" pitchFamily="34" charset="-79"/>
                <a:cs typeface="David" panose="020E0502060401010101" pitchFamily="34" charset="-79"/>
              </a:rPr>
              <a:t>  </a:t>
            </a:r>
          </a:p>
          <a:p>
            <a:r>
              <a:rPr lang="en-US" dirty="0"/>
              <a:t>   </a:t>
            </a:r>
            <a:r>
              <a:rPr lang="en-US" sz="4000" dirty="0"/>
              <a:t>“when will these things happen? And what will be the sign that you are coming, and that the </a:t>
            </a:r>
            <a:r>
              <a:rPr lang="en-US" sz="4000" i="1" dirty="0"/>
              <a:t>‘olam </a:t>
            </a:r>
            <a:r>
              <a:rPr lang="en-US" sz="4000" i="1" dirty="0" err="1"/>
              <a:t>hazeh</a:t>
            </a:r>
            <a:r>
              <a:rPr lang="en-US" sz="4000" dirty="0"/>
              <a:t> is ending?”</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826917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In retaliation, Israel struck the rocket launching site. In addition, Israel destroyed weapons depots, intelligence centers, anti-aircraft weaponry, storage facilities, observation posts and operations headquarters.</a:t>
            </a:r>
          </a:p>
        </p:txBody>
      </p:sp>
    </p:spTree>
    <p:extLst>
      <p:ext uri="{BB962C8B-B14F-4D97-AF65-F5344CB8AC3E}">
        <p14:creationId xmlns:p14="http://schemas.microsoft.com/office/powerpoint/2010/main" val="596071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The Israel Defense Forces reported that it had set back Iranian military capabilities in Syria by "many months," smashing </a:t>
            </a:r>
            <a:r>
              <a:rPr lang="en-US" dirty="0">
                <a:solidFill>
                  <a:srgbClr val="FFFF99"/>
                </a:solidFill>
              </a:rPr>
              <a:t>more than 50 targets</a:t>
            </a:r>
            <a:r>
              <a:rPr lang="en-US" dirty="0"/>
              <a:t> in what IDF Spokesperson Brig.-Gen. Ronen </a:t>
            </a:r>
            <a:r>
              <a:rPr lang="en-US" dirty="0" err="1"/>
              <a:t>Manelis</a:t>
            </a:r>
            <a:r>
              <a:rPr lang="en-US" dirty="0"/>
              <a:t> called "one of the greatest operations of the Israel Air Force in the past decade."</a:t>
            </a:r>
          </a:p>
        </p:txBody>
      </p:sp>
    </p:spTree>
    <p:extLst>
      <p:ext uri="{BB962C8B-B14F-4D97-AF65-F5344CB8AC3E}">
        <p14:creationId xmlns:p14="http://schemas.microsoft.com/office/powerpoint/2010/main" val="532240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 </a:t>
            </a:r>
          </a:p>
        </p:txBody>
      </p:sp>
      <p:pic>
        <p:nvPicPr>
          <p:cNvPr id="1026" name="Picture 2" descr="https://i1.wp.com/osnetdaily.com/wp-content/uploads/2018/05/DczsSfcW0AANuza.jpg?resize=650%2C566">
            <a:extLst>
              <a:ext uri="{FF2B5EF4-FFF2-40B4-BE49-F238E27FC236}">
                <a16:creationId xmlns:a16="http://schemas.microsoft.com/office/drawing/2014/main" id="{9DD05717-9E96-4008-ABCA-914FE38EA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0"/>
            <a:ext cx="590708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0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Also this week</a:t>
            </a:r>
          </a:p>
          <a:p>
            <a:pPr marL="227013" indent="-227013" algn="l">
              <a:buFont typeface="Arial" panose="020B0604020202020204" pitchFamily="34" charset="0"/>
              <a:buChar char="•"/>
            </a:pPr>
            <a:r>
              <a:rPr lang="en-US" dirty="0"/>
              <a:t>US Embassy opened in Jerusalem May 15, 2018</a:t>
            </a:r>
          </a:p>
          <a:p>
            <a:pPr marL="227013" indent="-227013" algn="l">
              <a:buFont typeface="Arial" panose="020B0604020202020204" pitchFamily="34" charset="0"/>
              <a:buChar char="•"/>
            </a:pPr>
            <a:r>
              <a:rPr lang="en-US" dirty="0"/>
              <a:t>~3000 people from the Nations march through Jerusalem to recognize the Holocaust and Israel.  7 member of the Knesset.</a:t>
            </a:r>
          </a:p>
          <a:p>
            <a:pPr marL="227013" indent="-227013" algn="l">
              <a:buFont typeface="Arial" panose="020B0604020202020204" pitchFamily="34" charset="0"/>
              <a:buChar char="•"/>
            </a:pPr>
            <a:endParaRPr lang="en-US" dirty="0"/>
          </a:p>
        </p:txBody>
      </p:sp>
    </p:spTree>
    <p:extLst>
      <p:ext uri="{BB962C8B-B14F-4D97-AF65-F5344CB8AC3E}">
        <p14:creationId xmlns:p14="http://schemas.microsoft.com/office/powerpoint/2010/main" val="3590491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D619F9B7-A169-4579-AD58-80F80E3E1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84" y="26670"/>
            <a:ext cx="8182506" cy="4602659"/>
          </a:xfrm>
          <a:prstGeom prst="rect">
            <a:avLst/>
          </a:prstGeom>
        </p:spPr>
      </p:pic>
    </p:spTree>
    <p:extLst>
      <p:ext uri="{BB962C8B-B14F-4D97-AF65-F5344CB8AC3E}">
        <p14:creationId xmlns:p14="http://schemas.microsoft.com/office/powerpoint/2010/main" val="3287432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7013" indent="-227013" algn="l">
              <a:buFont typeface="Arial" panose="020B0604020202020204" pitchFamily="34" charset="0"/>
              <a:buChar char="•"/>
            </a:pPr>
            <a:r>
              <a:rPr lang="en-US" dirty="0"/>
              <a:t>The </a:t>
            </a:r>
            <a:r>
              <a:rPr lang="en-US" dirty="0" err="1"/>
              <a:t>JCPoA</a:t>
            </a:r>
            <a:r>
              <a:rPr lang="en-US" dirty="0"/>
              <a:t> Iranian Deal negated by Pres. Trump </a:t>
            </a:r>
          </a:p>
          <a:p>
            <a:pPr marL="227013" indent="-227013" algn="l">
              <a:buFont typeface="Arial" panose="020B0604020202020204" pitchFamily="34" charset="0"/>
              <a:buChar char="•"/>
            </a:pPr>
            <a:r>
              <a:rPr lang="en-US" dirty="0"/>
              <a:t>7 members of the Knesset came to greet and thank the </a:t>
            </a:r>
            <a:r>
              <a:rPr lang="en-US" dirty="0" err="1"/>
              <a:t>MoN</a:t>
            </a:r>
            <a:r>
              <a:rPr lang="en-US" dirty="0"/>
              <a:t> leaders.</a:t>
            </a:r>
          </a:p>
          <a:p>
            <a:pPr algn="l"/>
            <a:endParaRPr lang="en-US" dirty="0"/>
          </a:p>
        </p:txBody>
      </p:sp>
    </p:spTree>
    <p:extLst>
      <p:ext uri="{BB962C8B-B14F-4D97-AF65-F5344CB8AC3E}">
        <p14:creationId xmlns:p14="http://schemas.microsoft.com/office/powerpoint/2010/main" val="2611596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3" name="Picture 2">
            <a:extLst>
              <a:ext uri="{FF2B5EF4-FFF2-40B4-BE49-F238E27FC236}">
                <a16:creationId xmlns:a16="http://schemas.microsoft.com/office/drawing/2014/main" id="{43D109A5-E234-47F0-AF0A-97DC33970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70" y="102691"/>
            <a:ext cx="8317972" cy="4678859"/>
          </a:xfrm>
          <a:prstGeom prst="rect">
            <a:avLst/>
          </a:prstGeom>
        </p:spPr>
      </p:pic>
    </p:spTree>
    <p:extLst>
      <p:ext uri="{BB962C8B-B14F-4D97-AF65-F5344CB8AC3E}">
        <p14:creationId xmlns:p14="http://schemas.microsoft.com/office/powerpoint/2010/main" val="4284046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3" name="Picture 2">
            <a:extLst>
              <a:ext uri="{FF2B5EF4-FFF2-40B4-BE49-F238E27FC236}">
                <a16:creationId xmlns:a16="http://schemas.microsoft.com/office/drawing/2014/main" id="{4A18921B-154F-40F6-8FFD-495613200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37" y="102692"/>
            <a:ext cx="8317969" cy="4678858"/>
          </a:xfrm>
          <a:prstGeom prst="rect">
            <a:avLst/>
          </a:prstGeom>
        </p:spPr>
      </p:pic>
    </p:spTree>
    <p:extLst>
      <p:ext uri="{BB962C8B-B14F-4D97-AF65-F5344CB8AC3E}">
        <p14:creationId xmlns:p14="http://schemas.microsoft.com/office/powerpoint/2010/main" val="3608696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Luke 17:5-6 </a:t>
            </a:r>
            <a:r>
              <a:rPr lang="en-US" dirty="0"/>
              <a:t>And the apostles said to the Lord, “Increase our faith.” So the Lord said, “If you have faith as a mustard seed, you can say to this mulberry tree, ‘Be pulled up by the roots and be planted in the sea,’ and it would obey you.</a:t>
            </a:r>
          </a:p>
        </p:txBody>
      </p:sp>
    </p:spTree>
    <p:extLst>
      <p:ext uri="{BB962C8B-B14F-4D97-AF65-F5344CB8AC3E}">
        <p14:creationId xmlns:p14="http://schemas.microsoft.com/office/powerpoint/2010/main" val="2418183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The African Impala (an African antelope) are amazing creatures that can jump to a height of over 10 feet and cover a distance greater than 30 feet. Yet Impalas can be kept in a zoo inside an enclosure with a simple 3 foot wall. Why? </a:t>
            </a:r>
          </a:p>
        </p:txBody>
      </p:sp>
    </p:spTree>
    <p:extLst>
      <p:ext uri="{BB962C8B-B14F-4D97-AF65-F5344CB8AC3E}">
        <p14:creationId xmlns:p14="http://schemas.microsoft.com/office/powerpoint/2010/main" val="284040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870843"/>
            <a:ext cx="7900988" cy="4444305"/>
          </a:xfrm>
        </p:spPr>
        <p:txBody>
          <a:bodyPr>
            <a:normAutofit lnSpcReduction="10000"/>
          </a:bodyPr>
          <a:lstStyle/>
          <a:p>
            <a:pPr algn="r"/>
            <a:r>
              <a:rPr lang="he-IL" sz="4321" b="1" dirty="0">
                <a:latin typeface="David" panose="020E0502060401010101" pitchFamily="34" charset="-79"/>
                <a:cs typeface="David" panose="020E0502060401010101" pitchFamily="34" charset="-79"/>
              </a:rPr>
              <a:t>הֵשִׁיב יֵשׁוּעַ וְאָמַר לָהֶם: ”הִזָּהֲרוּ שֶׁלֹּא יַתְעֶה אֶתְכֶם אִישׁ,</a:t>
            </a:r>
            <a:r>
              <a:rPr lang="en-US" dirty="0"/>
              <a:t>   </a:t>
            </a:r>
          </a:p>
          <a:p>
            <a:pPr marL="0" indent="0"/>
            <a:r>
              <a:rPr lang="en-US" baseline="30000" dirty="0"/>
              <a:t> </a:t>
            </a:r>
            <a:r>
              <a:rPr lang="en-US" sz="4000" dirty="0"/>
              <a:t>Yeshua replied: “Watch out! </a:t>
            </a:r>
            <a:r>
              <a:rPr lang="en-US" sz="4000" dirty="0">
                <a:solidFill>
                  <a:srgbClr val="FFFF99"/>
                </a:solidFill>
              </a:rPr>
              <a:t>Don’t let anyone </a:t>
            </a:r>
            <a:r>
              <a:rPr lang="en-US" sz="4000" u="sng" dirty="0">
                <a:solidFill>
                  <a:srgbClr val="FFFF99"/>
                </a:solidFill>
              </a:rPr>
              <a:t>fool</a:t>
            </a:r>
            <a:r>
              <a:rPr lang="en-US" sz="4000" dirty="0">
                <a:solidFill>
                  <a:srgbClr val="FFFF99"/>
                </a:solidFill>
              </a:rPr>
              <a:t> you!</a:t>
            </a:r>
          </a:p>
          <a:p>
            <a:pPr marL="0" indent="0"/>
            <a:r>
              <a:rPr lang="en-US" b="1" dirty="0"/>
              <a:t> </a:t>
            </a:r>
            <a:r>
              <a:rPr lang="en-US" sz="3600" dirty="0"/>
              <a:t> </a:t>
            </a:r>
            <a:r>
              <a:rPr lang="el-GR" sz="3600" dirty="0"/>
              <a:t> πλανάω </a:t>
            </a:r>
            <a:r>
              <a:rPr lang="en-US" sz="3600" dirty="0"/>
              <a:t> </a:t>
            </a:r>
            <a:r>
              <a:rPr lang="en-US" sz="3600" i="1" dirty="0" err="1"/>
              <a:t>planaó</a:t>
            </a:r>
            <a:r>
              <a:rPr lang="en-US" sz="3600" dirty="0"/>
              <a:t> </a:t>
            </a:r>
            <a:r>
              <a:rPr lang="en-US" dirty="0"/>
              <a:t>     </a:t>
            </a:r>
          </a:p>
          <a:p>
            <a:pPr marL="0" indent="0"/>
            <a:r>
              <a:rPr lang="en-US" sz="4000" dirty="0"/>
              <a:t>lead astray, deceive, cause to wander</a:t>
            </a:r>
            <a:endParaRPr lang="en-US" sz="4800" dirty="0">
              <a:solidFill>
                <a:srgbClr val="FFFF99"/>
              </a:solidFill>
            </a:endParaRPr>
          </a:p>
        </p:txBody>
      </p:sp>
      <p:sp>
        <p:nvSpPr>
          <p:cNvPr id="372738" name="Rectangle 2"/>
          <p:cNvSpPr>
            <a:spLocks noGrp="1" noChangeArrowheads="1"/>
          </p:cNvSpPr>
          <p:nvPr>
            <p:ph type="title"/>
          </p:nvPr>
        </p:nvSpPr>
        <p:spPr>
          <a:xfrm>
            <a:off x="932755" y="267296"/>
            <a:ext cx="6913364" cy="405795"/>
          </a:xfrm>
        </p:spPr>
        <p:txBody>
          <a:bodyPr/>
          <a:lstStyle/>
          <a:p>
            <a:pPr eaLnBrk="1" hangingPunct="1"/>
            <a:r>
              <a:rPr lang="en-US" altLang="en-US" sz="2016" dirty="0">
                <a:solidFill>
                  <a:srgbClr val="FFFF00"/>
                </a:solidFill>
              </a:rPr>
              <a:t>Mattityahu (Matthew) 24:4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406184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Impalas will not jump if they can't see where their feet will land. Do we have something in common with these antelopes? Able to take great leaps of faith, but refusing to do it unless we can see where we'll land?</a:t>
            </a:r>
          </a:p>
        </p:txBody>
      </p:sp>
    </p:spTree>
    <p:extLst>
      <p:ext uri="{BB962C8B-B14F-4D97-AF65-F5344CB8AC3E}">
        <p14:creationId xmlns:p14="http://schemas.microsoft.com/office/powerpoint/2010/main" val="2823090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George Mueller said of faith, "Faith does not operate in the realm of the possible. There is no glory for God in that which is humanly possible. Faith begins where man's power ends.“  In Biblical terms: "Now faith is the substance of things hoped for, the evidence of things not seen."</a:t>
            </a:r>
          </a:p>
        </p:txBody>
      </p:sp>
    </p:spTree>
    <p:extLst>
      <p:ext uri="{BB962C8B-B14F-4D97-AF65-F5344CB8AC3E}">
        <p14:creationId xmlns:p14="http://schemas.microsoft.com/office/powerpoint/2010/main" val="1419975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Just as the physical liberation of Jerusalem seemed to release an outpouring of the </a:t>
            </a:r>
            <a:r>
              <a:rPr lang="en-US" dirty="0" err="1"/>
              <a:t>Ruakh</a:t>
            </a:r>
            <a:r>
              <a:rPr lang="en-US" dirty="0"/>
              <a:t> through the Jewish and Gentile world, this week.  Overcome deceptions, serve Messiah, fruitfulness and victory!</a:t>
            </a:r>
          </a:p>
        </p:txBody>
      </p:sp>
    </p:spTree>
    <p:extLst>
      <p:ext uri="{BB962C8B-B14F-4D97-AF65-F5344CB8AC3E}">
        <p14:creationId xmlns:p14="http://schemas.microsoft.com/office/powerpoint/2010/main" val="327197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Acts 20.29-30</a:t>
            </a:r>
            <a:r>
              <a:rPr lang="en-US" b="1" baseline="30000" dirty="0"/>
              <a:t> </a:t>
            </a:r>
            <a:r>
              <a:rPr lang="en-US" dirty="0"/>
              <a:t>I know that after my departure, savage wolves will come in among you, not sparing the flock. Even from among yourselves will arise men speaking perversions, to draw the disciples away after themselves.</a:t>
            </a:r>
          </a:p>
        </p:txBody>
      </p:sp>
    </p:spTree>
    <p:extLst>
      <p:ext uri="{BB962C8B-B14F-4D97-AF65-F5344CB8AC3E}">
        <p14:creationId xmlns:p14="http://schemas.microsoft.com/office/powerpoint/2010/main" val="364895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1 Tim. 3.13</a:t>
            </a:r>
            <a:r>
              <a:rPr lang="en-US" dirty="0"/>
              <a:t> Evil people and impostors will go from bad to worse, </a:t>
            </a:r>
            <a:r>
              <a:rPr lang="en-US" dirty="0">
                <a:solidFill>
                  <a:srgbClr val="FFFF99"/>
                </a:solidFill>
              </a:rPr>
              <a:t>deceiving</a:t>
            </a:r>
            <a:r>
              <a:rPr lang="en-US" dirty="0"/>
              <a:t> others and </a:t>
            </a:r>
            <a:r>
              <a:rPr lang="en-US" dirty="0">
                <a:solidFill>
                  <a:srgbClr val="FFFF99"/>
                </a:solidFill>
              </a:rPr>
              <a:t>being deceived </a:t>
            </a:r>
            <a:r>
              <a:rPr lang="en-US" dirty="0"/>
              <a:t>themselves.</a:t>
            </a:r>
          </a:p>
        </p:txBody>
      </p:sp>
    </p:spTree>
    <p:extLst>
      <p:ext uri="{BB962C8B-B14F-4D97-AF65-F5344CB8AC3E}">
        <p14:creationId xmlns:p14="http://schemas.microsoft.com/office/powerpoint/2010/main" val="40321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1 Tim. 4.1 </a:t>
            </a:r>
            <a:r>
              <a:rPr lang="en-US" dirty="0"/>
              <a:t>The Spirit expressly states that </a:t>
            </a:r>
            <a:r>
              <a:rPr lang="en-US" dirty="0">
                <a:solidFill>
                  <a:srgbClr val="FFFF99"/>
                </a:solidFill>
              </a:rPr>
              <a:t>in the </a:t>
            </a:r>
            <a:r>
              <a:rPr lang="en-US" i="1" dirty="0" err="1">
                <a:solidFill>
                  <a:srgbClr val="FFFF99"/>
                </a:solidFill>
              </a:rPr>
              <a:t>akharit</a:t>
            </a:r>
            <a:r>
              <a:rPr lang="en-US" i="1" dirty="0">
                <a:solidFill>
                  <a:srgbClr val="FFFF99"/>
                </a:solidFill>
              </a:rPr>
              <a:t> </a:t>
            </a:r>
            <a:r>
              <a:rPr lang="en-US" i="1" dirty="0" err="1">
                <a:solidFill>
                  <a:srgbClr val="FFFF99"/>
                </a:solidFill>
              </a:rPr>
              <a:t>hayamim</a:t>
            </a:r>
            <a:r>
              <a:rPr lang="en-US" i="1" dirty="0">
                <a:solidFill>
                  <a:srgbClr val="FFFF99"/>
                </a:solidFill>
              </a:rPr>
              <a:t>, </a:t>
            </a:r>
            <a:r>
              <a:rPr lang="en-US" dirty="0">
                <a:solidFill>
                  <a:srgbClr val="FFFF99"/>
                </a:solidFill>
              </a:rPr>
              <a:t>end of days</a:t>
            </a:r>
            <a:r>
              <a:rPr lang="en-US" dirty="0"/>
              <a:t>, some people will apostatize from the faith by paying attention to </a:t>
            </a:r>
            <a:r>
              <a:rPr lang="en-US" dirty="0">
                <a:solidFill>
                  <a:srgbClr val="FFFF99"/>
                </a:solidFill>
              </a:rPr>
              <a:t>deceiving spirits and things taught by demons</a:t>
            </a:r>
            <a:r>
              <a:rPr lang="en-US" dirty="0"/>
              <a:t>. </a:t>
            </a:r>
          </a:p>
          <a:p>
            <a:pPr algn="l"/>
            <a:endParaRPr lang="en-US" dirty="0"/>
          </a:p>
        </p:txBody>
      </p:sp>
    </p:spTree>
    <p:extLst>
      <p:ext uri="{BB962C8B-B14F-4D97-AF65-F5344CB8AC3E}">
        <p14:creationId xmlns:p14="http://schemas.microsoft.com/office/powerpoint/2010/main" val="206937121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71214</TotalTime>
  <Words>3486</Words>
  <Application>Microsoft Office PowerPoint</Application>
  <PresentationFormat>Custom</PresentationFormat>
  <Paragraphs>338</Paragraphs>
  <Slides>62</Slides>
  <Notes>62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62</vt:i4>
      </vt:variant>
    </vt:vector>
  </HeadingPairs>
  <TitlesOfParts>
    <vt:vector size="70" baseType="lpstr">
      <vt:lpstr>Arial</vt:lpstr>
      <vt:lpstr>Arial Rounded MT Bold</vt:lpstr>
      <vt:lpstr>David</vt:lpstr>
      <vt:lpstr>Vilna</vt:lpstr>
      <vt:lpstr>Wingdings</vt:lpstr>
      <vt:lpstr>1_Default Design</vt:lpstr>
      <vt:lpstr>136_Default Design</vt:lpstr>
      <vt:lpstr>128_Default Design</vt:lpstr>
      <vt:lpstr>PowerPoint Presentation</vt:lpstr>
      <vt:lpstr>PowerPoint Presentation</vt:lpstr>
      <vt:lpstr>PowerPoint Presentation</vt:lpstr>
      <vt:lpstr>Mattityahu (Matthew) 24:3</vt:lpstr>
      <vt:lpstr>Mattityahu (Matthew) 24:3</vt:lpstr>
      <vt:lpstr>Mattityahu (Matthew) 24:4</vt:lpstr>
      <vt:lpstr>PowerPoint Presentation</vt:lpstr>
      <vt:lpstr>PowerPoint Presentation</vt:lpstr>
      <vt:lpstr>PowerPoint Presentation</vt:lpstr>
      <vt:lpstr>Mattityahu (Matthew) 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1893</cp:revision>
  <dcterms:created xsi:type="dcterms:W3CDTF">2006-04-21T19:34:43Z</dcterms:created>
  <dcterms:modified xsi:type="dcterms:W3CDTF">2018-05-19T14:03:56Z</dcterms:modified>
</cp:coreProperties>
</file>