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Lst>
  <p:notesMasterIdLst>
    <p:notesMasterId r:id="rId80"/>
  </p:notesMasterIdLst>
  <p:handoutMasterIdLst>
    <p:handoutMasterId r:id="rId81"/>
  </p:handoutMasterIdLst>
  <p:sldIdLst>
    <p:sldId id="2963" r:id="rId4"/>
    <p:sldId id="55982" r:id="rId5"/>
    <p:sldId id="56274" r:id="rId6"/>
    <p:sldId id="56271" r:id="rId7"/>
    <p:sldId id="56273" r:id="rId8"/>
    <p:sldId id="56113" r:id="rId9"/>
    <p:sldId id="55943" r:id="rId10"/>
    <p:sldId id="56243" r:id="rId11"/>
    <p:sldId id="56241" r:id="rId12"/>
    <p:sldId id="56292" r:id="rId13"/>
    <p:sldId id="56293" r:id="rId14"/>
    <p:sldId id="56294" r:id="rId15"/>
    <p:sldId id="56348" r:id="rId16"/>
    <p:sldId id="56299" r:id="rId17"/>
    <p:sldId id="56303" r:id="rId18"/>
    <p:sldId id="56256" r:id="rId19"/>
    <p:sldId id="56316" r:id="rId20"/>
    <p:sldId id="56317" r:id="rId21"/>
    <p:sldId id="56286" r:id="rId22"/>
    <p:sldId id="56254" r:id="rId23"/>
    <p:sldId id="56295" r:id="rId24"/>
    <p:sldId id="56264" r:id="rId25"/>
    <p:sldId id="56265" r:id="rId26"/>
    <p:sldId id="56266" r:id="rId27"/>
    <p:sldId id="56280" r:id="rId28"/>
    <p:sldId id="56308" r:id="rId29"/>
    <p:sldId id="56305" r:id="rId30"/>
    <p:sldId id="56310" r:id="rId31"/>
    <p:sldId id="56309" r:id="rId32"/>
    <p:sldId id="56307" r:id="rId33"/>
    <p:sldId id="56268" r:id="rId34"/>
    <p:sldId id="56279" r:id="rId35"/>
    <p:sldId id="56318" r:id="rId36"/>
    <p:sldId id="56283" r:id="rId37"/>
    <p:sldId id="56277" r:id="rId38"/>
    <p:sldId id="56272" r:id="rId39"/>
    <p:sldId id="56319" r:id="rId40"/>
    <p:sldId id="56320" r:id="rId41"/>
    <p:sldId id="56281" r:id="rId42"/>
    <p:sldId id="56311" r:id="rId43"/>
    <p:sldId id="56282" r:id="rId44"/>
    <p:sldId id="56284" r:id="rId45"/>
    <p:sldId id="56288" r:id="rId46"/>
    <p:sldId id="56323" r:id="rId47"/>
    <p:sldId id="56322" r:id="rId48"/>
    <p:sldId id="56269" r:id="rId49"/>
    <p:sldId id="56304" r:id="rId50"/>
    <p:sldId id="56267" r:id="rId51"/>
    <p:sldId id="56314" r:id="rId52"/>
    <p:sldId id="56327" r:id="rId53"/>
    <p:sldId id="56328" r:id="rId54"/>
    <p:sldId id="56339" r:id="rId55"/>
    <p:sldId id="56289" r:id="rId56"/>
    <p:sldId id="56321" r:id="rId57"/>
    <p:sldId id="56285" r:id="rId58"/>
    <p:sldId id="56340" r:id="rId59"/>
    <p:sldId id="56349" r:id="rId60"/>
    <p:sldId id="56329" r:id="rId61"/>
    <p:sldId id="56330" r:id="rId62"/>
    <p:sldId id="56331" r:id="rId63"/>
    <p:sldId id="56346" r:id="rId64"/>
    <p:sldId id="56332" r:id="rId65"/>
    <p:sldId id="56333" r:id="rId66"/>
    <p:sldId id="56334" r:id="rId67"/>
    <p:sldId id="56335" r:id="rId68"/>
    <p:sldId id="56315" r:id="rId69"/>
    <p:sldId id="56336" r:id="rId70"/>
    <p:sldId id="56291" r:id="rId71"/>
    <p:sldId id="56337" r:id="rId72"/>
    <p:sldId id="56350" r:id="rId73"/>
    <p:sldId id="56347" r:id="rId74"/>
    <p:sldId id="56324" r:id="rId75"/>
    <p:sldId id="56338" r:id="rId76"/>
    <p:sldId id="56326" r:id="rId77"/>
    <p:sldId id="56325" r:id="rId78"/>
    <p:sldId id="56275" r:id="rId7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96" autoAdjust="0"/>
    <p:restoredTop sz="83477" autoAdjust="0"/>
  </p:normalViewPr>
  <p:slideViewPr>
    <p:cSldViewPr>
      <p:cViewPr varScale="1">
        <p:scale>
          <a:sx n="105" d="100"/>
          <a:sy n="105" d="100"/>
        </p:scale>
        <p:origin x="126" y="300"/>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704"/>
    </p:cViewPr>
  </p:sorterViewPr>
  <p:notesViewPr>
    <p:cSldViewPr>
      <p:cViewPr varScale="1">
        <p:scale>
          <a:sx n="79" d="100"/>
          <a:sy n="79"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presProps" Target="presProps.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n.wikipedia.org/wiki/Abomination_of_desolatio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biblestudytools.com/nehemiah/12-27.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frc.org/updatearticle/20180724/killer-effects"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biblestudytools.com/nehemiah/12-27.html"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err="1">
                <a:ln>
                  <a:noFill/>
                </a:ln>
                <a:solidFill>
                  <a:prstClr val="white"/>
                </a:solidFill>
                <a:effectLst/>
                <a:uLnTx/>
                <a:uFillTx/>
                <a:latin typeface="Arial" charset="0"/>
                <a:ea typeface="+mn-ea"/>
                <a:cs typeface="Arial" charset="0"/>
              </a:rPr>
              <a:t>Mtt</a:t>
            </a: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 22.15-22. Ceasar and G-d</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Dec.30,2017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9558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r>
              <a:rPr lang="en-US" dirty="0"/>
              <a:t>There have been a lot of times of trouble.  We can’t imagine worse than WW II.  Up to 85 million deaths 2.3 billion world population.  A</a:t>
            </a:r>
            <a:r>
              <a:rPr lang="en-US" sz="2000" b="0" i="0" kern="1200" dirty="0">
                <a:solidFill>
                  <a:schemeClr val="tx1"/>
                </a:solidFill>
                <a:effectLst/>
                <a:latin typeface="Arial Rounded MT Bold" pitchFamily="34" charset="0"/>
                <a:ea typeface="+mn-ea"/>
                <a:cs typeface="Arial" charset="0"/>
              </a:rPr>
              <a:t>bout 3% of the 1940 world population .</a:t>
            </a:r>
            <a:r>
              <a:rPr lang="en-US" sz="2000" b="0" i="0" u="none" strike="noStrike" kern="1200" baseline="30000" dirty="0">
                <a:solidFill>
                  <a:schemeClr val="tx1"/>
                </a:solidFill>
                <a:effectLst/>
                <a:latin typeface="Arial Rounded MT Bold" pitchFamily="34" charset="0"/>
                <a:ea typeface="+mn-ea"/>
                <a:cs typeface="Arial" charset="0"/>
              </a:rPr>
              <a:t> </a:t>
            </a:r>
            <a:r>
              <a:rPr lang="en-US" sz="2000" b="0" i="0" u="none" strike="noStrike" kern="1200" baseline="0" dirty="0">
                <a:solidFill>
                  <a:schemeClr val="tx1"/>
                </a:solidFill>
                <a:effectLst/>
                <a:latin typeface="Arial Rounded MT Bold" pitchFamily="34" charset="0"/>
                <a:ea typeface="+mn-ea"/>
                <a:cs typeface="Arial" charset="0"/>
              </a:rPr>
              <a:t>Look around and imagine 3%.  Much more among certain populations: Jews, Belarussians, Germans, Russians.  Nazi death camps.</a:t>
            </a:r>
          </a:p>
          <a:p>
            <a:r>
              <a:rPr lang="en-US" dirty="0"/>
              <a:t>Also Stalin, Mao, </a:t>
            </a:r>
            <a:r>
              <a:rPr lang="en-US" dirty="0" err="1"/>
              <a:t>PolPot</a:t>
            </a:r>
            <a:r>
              <a:rPr lang="en-US" dirty="0"/>
              <a:t>.</a:t>
            </a:r>
          </a:p>
          <a:p>
            <a:r>
              <a:rPr lang="en-US" sz="2000" b="0" i="0" u="none" strike="noStrike" kern="1200" baseline="0" dirty="0">
                <a:solidFill>
                  <a:schemeClr val="tx1"/>
                </a:solidFill>
                <a:effectLst/>
                <a:latin typeface="Arial Rounded MT Bold" pitchFamily="34" charset="0"/>
                <a:ea typeface="+mn-ea"/>
                <a:cs typeface="Arial" charset="0"/>
              </a:rPr>
              <a:t>Never been like this one.</a:t>
            </a:r>
          </a:p>
          <a:p>
            <a:endParaRPr lang="en-US" sz="2000" b="0" i="0" u="none" strike="noStrike" kern="1200" baseline="30000" dirty="0">
              <a:solidFill>
                <a:schemeClr val="tx1"/>
              </a:solidFill>
              <a:effectLst/>
              <a:latin typeface="Arial Rounded MT Bold" pitchFamily="34"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99933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826019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Key is this man and event…</a:t>
            </a:r>
          </a:p>
        </p:txBody>
      </p:sp>
    </p:spTree>
    <p:extLst>
      <p:ext uri="{BB962C8B-B14F-4D97-AF65-F5344CB8AC3E}">
        <p14:creationId xmlns:p14="http://schemas.microsoft.com/office/powerpoint/2010/main" val="1281848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518124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518" y="4135343"/>
            <a:ext cx="6096000" cy="4572000"/>
          </a:xfrm>
        </p:spPr>
        <p:txBody>
          <a:bodyPr/>
          <a:lstStyle/>
          <a:p>
            <a:r>
              <a:rPr lang="en-US" dirty="0"/>
              <a:t>Note ‘reader’</a:t>
            </a:r>
          </a:p>
          <a:p>
            <a:r>
              <a:rPr lang="en-US" dirty="0"/>
              <a:t>Parallel passage Mark…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365318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Apparently Yeshua made a big deal of reading the Scriptures, even when they weren’t printed </a:t>
            </a:r>
            <a:r>
              <a:rPr lang="en-US" i="1" dirty="0" err="1"/>
              <a:t>en</a:t>
            </a:r>
            <a:r>
              <a:rPr lang="en-US" i="1" dirty="0"/>
              <a:t> masse</a:t>
            </a:r>
            <a:r>
              <a:rPr lang="en-US" dirty="0"/>
              <a:t> on paper, never mind digitally.</a:t>
            </a:r>
          </a:p>
          <a:p>
            <a:r>
              <a:rPr lang="en-US" dirty="0"/>
              <a:t>Mt 21.42  </a:t>
            </a:r>
            <a:r>
              <a:rPr lang="en-US" b="1" baseline="30000" dirty="0"/>
              <a:t> </a:t>
            </a:r>
            <a:r>
              <a:rPr lang="en-US" dirty="0"/>
              <a:t>Yeshua said to them</a:t>
            </a:r>
            <a:r>
              <a:rPr lang="en-US" dirty="0">
                <a:solidFill>
                  <a:srgbClr val="C00000"/>
                </a:solidFill>
              </a:rPr>
              <a:t>, “Haven’t you ever read in the </a:t>
            </a:r>
            <a:r>
              <a:rPr lang="en-US" i="1" dirty="0">
                <a:solidFill>
                  <a:srgbClr val="C00000"/>
                </a:solidFill>
              </a:rPr>
              <a:t>Tanakh</a:t>
            </a:r>
            <a:r>
              <a:rPr lang="en-US" dirty="0">
                <a:solidFill>
                  <a:srgbClr val="C00000"/>
                </a:solidFill>
              </a:rPr>
              <a:t>,</a:t>
            </a:r>
          </a:p>
          <a:p>
            <a:r>
              <a:rPr lang="en-US" dirty="0"/>
              <a:t>‘The very rock which the builders rejected</a:t>
            </a:r>
            <a:br>
              <a:rPr lang="en-US" dirty="0"/>
            </a:br>
            <a:r>
              <a:rPr lang="en-US" dirty="0"/>
              <a:t>has become the cornerstone! This has come from </a:t>
            </a:r>
            <a:r>
              <a:rPr lang="en-US" i="1" cap="small" dirty="0"/>
              <a:t>Adonai</a:t>
            </a:r>
            <a:r>
              <a:rPr lang="en-US" dirty="0"/>
              <a:t>, and in our eyes it is amazing’?</a:t>
            </a:r>
          </a:p>
          <a:p>
            <a:r>
              <a:rPr lang="en-US" dirty="0"/>
              <a:t>So, let’s read what Yeshua was talking about.  [We need to read the Hebrew scriptures, according to the Messiah, despite what some have recently said to “detach”] Three references to this Abomination of desolation.</a:t>
            </a:r>
          </a:p>
          <a:p>
            <a:r>
              <a:rPr lang="en-US" dirty="0"/>
              <a:t>So word study first, then let’s read</a:t>
            </a:r>
          </a:p>
          <a:p>
            <a:endParaRPr lang="en-US" sz="1050" dirty="0"/>
          </a:p>
          <a:p>
            <a:endParaRPr lang="en-US" altLang="en-US" sz="1050" dirty="0"/>
          </a:p>
        </p:txBody>
      </p:sp>
    </p:spTree>
    <p:extLst>
      <p:ext uri="{BB962C8B-B14F-4D97-AF65-F5344CB8AC3E}">
        <p14:creationId xmlns:p14="http://schemas.microsoft.com/office/powerpoint/2010/main" val="12937838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This guy and action are bad.  The worst imaginable.  Unimaginable.</a:t>
            </a:r>
          </a:p>
        </p:txBody>
      </p:sp>
    </p:spTree>
    <p:extLst>
      <p:ext uri="{BB962C8B-B14F-4D97-AF65-F5344CB8AC3E}">
        <p14:creationId xmlns:p14="http://schemas.microsoft.com/office/powerpoint/2010/main" val="1000124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1150272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https://en.wikipedia.org/wiki/Abomination_of_desolation</a:t>
            </a:r>
            <a:endParaRPr lang="en-US" altLang="en-US" sz="1050" dirty="0"/>
          </a:p>
          <a:p>
            <a:endParaRPr lang="en-US" altLang="en-US" dirty="0"/>
          </a:p>
          <a:p>
            <a:r>
              <a:rPr lang="en-US" altLang="en-US" dirty="0"/>
              <a:t>About this very bad guy and action</a:t>
            </a:r>
          </a:p>
          <a:p>
            <a:endParaRPr lang="en-US" altLang="en-US" sz="1050" dirty="0"/>
          </a:p>
        </p:txBody>
      </p:sp>
    </p:spTree>
    <p:extLst>
      <p:ext uri="{BB962C8B-B14F-4D97-AF65-F5344CB8AC3E}">
        <p14:creationId xmlns:p14="http://schemas.microsoft.com/office/powerpoint/2010/main" val="322541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8978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07316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57274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00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25679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946675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Context:</a:t>
            </a:r>
          </a:p>
        </p:txBody>
      </p:sp>
    </p:spTree>
    <p:extLst>
      <p:ext uri="{BB962C8B-B14F-4D97-AF65-F5344CB8AC3E}">
        <p14:creationId xmlns:p14="http://schemas.microsoft.com/office/powerpoint/2010/main" val="37057847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20612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Typical chart of these weeks of years:</a:t>
            </a:r>
          </a:p>
        </p:txBody>
      </p:sp>
    </p:spTree>
    <p:extLst>
      <p:ext uri="{BB962C8B-B14F-4D97-AF65-F5344CB8AC3E}">
        <p14:creationId xmlns:p14="http://schemas.microsoft.com/office/powerpoint/2010/main" val="2860071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MikeBickle.org</a:t>
            </a:r>
          </a:p>
          <a:p>
            <a:r>
              <a:rPr lang="en-US" altLang="en-US" dirty="0"/>
              <a:t>7 weeks, 49 years are the years of Ezra and </a:t>
            </a:r>
            <a:r>
              <a:rPr lang="en-US" altLang="en-US" dirty="0" err="1"/>
              <a:t>Nekhemyah</a:t>
            </a:r>
            <a:r>
              <a:rPr lang="en-US" altLang="en-US" dirty="0"/>
              <a:t> restoring the city walls and the Temple, starting with the decree </a:t>
            </a:r>
            <a:r>
              <a:rPr lang="en-US" sz="2000" b="0" i="0" kern="1200" dirty="0">
                <a:solidFill>
                  <a:schemeClr val="tx1"/>
                </a:solidFill>
                <a:effectLst/>
                <a:latin typeface="Arial Rounded MT Bold" pitchFamily="34" charset="0"/>
                <a:ea typeface="+mn-ea"/>
                <a:cs typeface="Arial" charset="0"/>
              </a:rPr>
              <a:t>the dedication of the new city, in the twenty third year of Artaxerxes</a:t>
            </a:r>
            <a:r>
              <a:rPr lang="en-US" altLang="en-US" sz="1050" dirty="0"/>
              <a:t> . </a:t>
            </a:r>
            <a:r>
              <a:rPr lang="en-US" sz="2000" b="0" i="0"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hlinkClick r:id="rId3"/>
              </a:rPr>
              <a:t>Nehemiah 12:27</a:t>
            </a:r>
            <a:r>
              <a:rPr lang="en-US" sz="2000" b="0" i="0" kern="1200" dirty="0">
                <a:solidFill>
                  <a:schemeClr val="tx1"/>
                </a:solidFill>
                <a:effectLst/>
                <a:latin typeface="Arial Rounded MT Bold" pitchFamily="34" charset="0"/>
                <a:ea typeface="+mn-ea"/>
                <a:cs typeface="Arial" charset="0"/>
              </a:rPr>
              <a:t> ) </a:t>
            </a:r>
            <a:endParaRPr lang="en-US" altLang="en-US" sz="1050" dirty="0"/>
          </a:p>
        </p:txBody>
      </p:sp>
    </p:spTree>
    <p:extLst>
      <p:ext uri="{BB962C8B-B14F-4D97-AF65-F5344CB8AC3E}">
        <p14:creationId xmlns:p14="http://schemas.microsoft.com/office/powerpoint/2010/main" val="3348217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The people of Israel themselves are said to have destroyed it, by obstinance.  </a:t>
            </a:r>
          </a:p>
          <a:p>
            <a:r>
              <a:rPr lang="en-US" altLang="en-US" dirty="0"/>
              <a:t>Syrian auxiliaries hired by the Romans.  </a:t>
            </a:r>
            <a:r>
              <a:rPr lang="en-US" altLang="en-US" baseline="30000" dirty="0"/>
              <a:t>Josephus Wars 5.550-552    </a:t>
            </a:r>
            <a:r>
              <a:rPr lang="en-US" altLang="en-US" dirty="0"/>
              <a:t>Joel Richardson teaches that the soldiers under Titus were Arabs, and that the prince yet to come will be an Arab</a:t>
            </a:r>
            <a:r>
              <a:rPr lang="en-US" altLang="en-US" sz="1050" dirty="0"/>
              <a:t>.  </a:t>
            </a:r>
          </a:p>
        </p:txBody>
      </p:sp>
    </p:spTree>
    <p:extLst>
      <p:ext uri="{BB962C8B-B14F-4D97-AF65-F5344CB8AC3E}">
        <p14:creationId xmlns:p14="http://schemas.microsoft.com/office/powerpoint/2010/main" val="1247925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900" b="0" i="0" kern="1200" dirty="0">
                <a:solidFill>
                  <a:schemeClr val="tx1"/>
                </a:solidFill>
                <a:effectLst/>
                <a:latin typeface="Arial Rounded MT Bold" pitchFamily="34" charset="0"/>
                <a:ea typeface="+mn-ea"/>
                <a:cs typeface="Arial" charset="0"/>
              </a:rPr>
              <a:t>https://worldisraelnews.com/female-idf-officer-responsible-for-felling-syrian-sukhoi-fighter-jet/?utm_source=MadMimi&amp;utm_medium=email&amp;utm_content=Haley+is+%27More+Israeli+than+Israelis%27%3B+ISIS+Video+of+Syrian+Jet+Downed+by+Israel+Goes+Viral%3B+Assad+Not+Expected+to+Retaliate&amp;utm_campaign=20180725_m146401246_Haley+is+%27More+Israeli+than+Israelis%27%3B+ISIS+Video+of+Syrian+Jet+Downed+by+Israel+Goes+Viral%3B+Assad+Not+Expected+to+Retaliate&amp;utm_term=_0D_0A_09_09_09_09_09_09_09_09_09_09Read+Now_0D_0A_09_09_09_09_09_09_09_09_09</a:t>
            </a:r>
          </a:p>
          <a:p>
            <a:r>
              <a:rPr lang="en-US" sz="2000" b="0" i="0" kern="1200" dirty="0">
                <a:solidFill>
                  <a:schemeClr val="tx1"/>
                </a:solidFill>
                <a:effectLst/>
                <a:latin typeface="Arial Rounded MT Bold" pitchFamily="34" charset="0"/>
                <a:ea typeface="+mn-ea"/>
                <a:cs typeface="Arial" charset="0"/>
              </a:rPr>
              <a:t>IDF Captain Or </a:t>
            </a:r>
            <a:r>
              <a:rPr lang="en-US" sz="2000" b="0" i="0" kern="1200" dirty="0" err="1">
                <a:solidFill>
                  <a:schemeClr val="tx1"/>
                </a:solidFill>
                <a:effectLst/>
                <a:latin typeface="Arial Rounded MT Bold" pitchFamily="34" charset="0"/>
                <a:ea typeface="+mn-ea"/>
                <a:cs typeface="Arial" charset="0"/>
              </a:rPr>
              <a:t>Na’aman</a:t>
            </a:r>
            <a:r>
              <a:rPr lang="en-US" sz="2000" b="0" i="0" kern="1200" dirty="0">
                <a:solidFill>
                  <a:schemeClr val="tx1"/>
                </a:solidFill>
                <a:effectLst/>
                <a:latin typeface="Arial Rounded MT Bold" pitchFamily="34" charset="0"/>
                <a:ea typeface="+mn-ea"/>
                <a:cs typeface="Arial" charset="0"/>
              </a:rPr>
              <a:t> commanded the Patriot battery stationed in northern Israel which shot down a Syrian fighter jet Tuesday. As the commander of the Patriot Battery of the 138th Battalion, </a:t>
            </a:r>
            <a:r>
              <a:rPr lang="en-US" sz="2000" b="0" i="0" kern="1200" dirty="0" err="1">
                <a:solidFill>
                  <a:schemeClr val="tx1"/>
                </a:solidFill>
                <a:effectLst/>
                <a:latin typeface="Arial Rounded MT Bold" pitchFamily="34" charset="0"/>
                <a:ea typeface="+mn-ea"/>
                <a:cs typeface="Arial" charset="0"/>
              </a:rPr>
              <a:t>Na’aman</a:t>
            </a:r>
            <a:r>
              <a:rPr lang="en-US" sz="2000" b="0" i="0" kern="1200" dirty="0">
                <a:solidFill>
                  <a:schemeClr val="tx1"/>
                </a:solidFill>
                <a:effectLst/>
                <a:latin typeface="Arial Rounded MT Bold" pitchFamily="34" charset="0"/>
                <a:ea typeface="+mn-ea"/>
                <a:cs typeface="Arial" charset="0"/>
              </a:rPr>
              <a:t> was also in charge of downing a Syrian drone over the Lake of the Galilee earlier this month.</a:t>
            </a:r>
          </a:p>
          <a:p>
            <a:r>
              <a:rPr lang="en-US" altLang="en-US" dirty="0"/>
              <a:t>Some sad news…</a:t>
            </a:r>
          </a:p>
        </p:txBody>
      </p:sp>
    </p:spTree>
    <p:extLst>
      <p:ext uri="{BB962C8B-B14F-4D97-AF65-F5344CB8AC3E}">
        <p14:creationId xmlns:p14="http://schemas.microsoft.com/office/powerpoint/2010/main" val="444107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437756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Daniel 11, above. is a detailed description-in-advance of the Maccabean wars.   So, not an end times “abomination that makes desolation.”</a:t>
            </a:r>
          </a:p>
          <a:p>
            <a:endParaRPr lang="en-US" altLang="en-US" sz="1050" dirty="0"/>
          </a:p>
        </p:txBody>
      </p:sp>
    </p:spTree>
    <p:extLst>
      <p:ext uri="{BB962C8B-B14F-4D97-AF65-F5344CB8AC3E}">
        <p14:creationId xmlns:p14="http://schemas.microsoft.com/office/powerpoint/2010/main" val="6371655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https://en.wikipedia.org/wiki/Abomination_of_desolation</a:t>
            </a:r>
          </a:p>
        </p:txBody>
      </p:sp>
    </p:spTree>
    <p:extLst>
      <p:ext uri="{BB962C8B-B14F-4D97-AF65-F5344CB8AC3E}">
        <p14:creationId xmlns:p14="http://schemas.microsoft.com/office/powerpoint/2010/main" val="12768692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https://en.wikipedia.org/wiki/Abomination_of_desolation</a:t>
            </a:r>
          </a:p>
        </p:txBody>
      </p:sp>
    </p:spTree>
    <p:extLst>
      <p:ext uri="{BB962C8B-B14F-4D97-AF65-F5344CB8AC3E}">
        <p14:creationId xmlns:p14="http://schemas.microsoft.com/office/powerpoint/2010/main" val="40387753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19848937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https://nvdatabase.swarthmore.edu/content/jewish-peasants-block-construction-statue-gaius-caligula-galilee-40-ce</a:t>
            </a:r>
          </a:p>
        </p:txBody>
      </p:sp>
    </p:spTree>
    <p:extLst>
      <p:ext uri="{BB962C8B-B14F-4D97-AF65-F5344CB8AC3E}">
        <p14:creationId xmlns:p14="http://schemas.microsoft.com/office/powerpoint/2010/main" val="10588488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https://nvdatabase.swarthmore.edu/content/jewish-peasants-block-construction-statue-gaius-caligula-galilee-40-ce</a:t>
            </a:r>
          </a:p>
        </p:txBody>
      </p:sp>
    </p:spTree>
    <p:extLst>
      <p:ext uri="{BB962C8B-B14F-4D97-AF65-F5344CB8AC3E}">
        <p14:creationId xmlns:p14="http://schemas.microsoft.com/office/powerpoint/2010/main" val="1148050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https://nvdatabase.swarthmore.edu/content/jewish-peasants-block-construction-statue-gaius-caligula-galilee-40-ce</a:t>
            </a:r>
          </a:p>
        </p:txBody>
      </p:sp>
    </p:spTree>
    <p:extLst>
      <p:ext uri="{BB962C8B-B14F-4D97-AF65-F5344CB8AC3E}">
        <p14:creationId xmlns:p14="http://schemas.microsoft.com/office/powerpoint/2010/main" val="2336048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37085773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2629714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unitedwithisrael.org/watch-a-tribute-to-southern-israels-farmers-and-firefighters/?utm_source=MadMimi&amp;utm_medium=email&amp;utm_content=US+Says+IDF+Deserves+Medal+for+Syrian+Rescue%3B+Netanyahu%3A+Christians+Thriving+in+Israel%2C+Persecuted+in+Iran%3B+Over+2+Million+Aided+by+Israel%21&amp;utm_campaign=20180723_m146376854_US+Says+IDF+Deserves+Medal+for+Syrian+Rescue%3B+Netanyahu%3A+Christians+Thriving+in+Israel%2C+Persecuted+in+Iran%3B+Over+2+Million+Aided+by+Israel%21&amp;utm_term=watch_btn_light_png</a:t>
            </a:r>
            <a:endParaRPr lang="en-US" altLang="en-US" sz="1050" dirty="0"/>
          </a:p>
        </p:txBody>
      </p:sp>
    </p:spTree>
    <p:extLst>
      <p:ext uri="{BB962C8B-B14F-4D97-AF65-F5344CB8AC3E}">
        <p14:creationId xmlns:p14="http://schemas.microsoft.com/office/powerpoint/2010/main" val="1982486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http://sacred-texts.com/jud/josephus/war-6.htm</a:t>
            </a:r>
          </a:p>
        </p:txBody>
      </p:sp>
    </p:spTree>
    <p:extLst>
      <p:ext uri="{BB962C8B-B14F-4D97-AF65-F5344CB8AC3E}">
        <p14:creationId xmlns:p14="http://schemas.microsoft.com/office/powerpoint/2010/main" val="1591156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3411144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15025661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65163"/>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1819680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5217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2701182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https://www.frc.org/updatearticle/20180724/killer-effects</a:t>
            </a:r>
            <a:endParaRPr lang="en-US" altLang="en-US" sz="1050" dirty="0"/>
          </a:p>
        </p:txBody>
      </p:sp>
    </p:spTree>
    <p:extLst>
      <p:ext uri="{BB962C8B-B14F-4D97-AF65-F5344CB8AC3E}">
        <p14:creationId xmlns:p14="http://schemas.microsoft.com/office/powerpoint/2010/main" val="41452428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https://www.frc.org/updatearticle/20180724/killer-effects</a:t>
            </a:r>
            <a:endParaRPr lang="en-US" altLang="en-US" sz="1050" dirty="0"/>
          </a:p>
          <a:p>
            <a:endParaRPr lang="en-US" altLang="en-US" dirty="0"/>
          </a:p>
          <a:p>
            <a:r>
              <a:rPr lang="en-US" altLang="en-US" dirty="0"/>
              <a:t>They had thought the </a:t>
            </a:r>
            <a:r>
              <a:rPr lang="en-US" altLang="en-US" dirty="0" err="1"/>
              <a:t>the</a:t>
            </a:r>
            <a:r>
              <a:rPr lang="en-US" altLang="en-US" dirty="0"/>
              <a:t> abundant estrogen would have no more deleterious effect on men than on post menopausal women.  Not so.  A man’s body can’t receive estrogen in such quantities without harm.</a:t>
            </a:r>
          </a:p>
          <a:p>
            <a:endParaRPr lang="en-US" altLang="en-US" dirty="0"/>
          </a:p>
          <a:p>
            <a:r>
              <a:rPr lang="en-US" altLang="en-US" dirty="0"/>
              <a:t>Back to our text, third use of the term in Daniel:</a:t>
            </a:r>
          </a:p>
        </p:txBody>
      </p:sp>
    </p:spTree>
    <p:extLst>
      <p:ext uri="{BB962C8B-B14F-4D97-AF65-F5344CB8AC3E}">
        <p14:creationId xmlns:p14="http://schemas.microsoft.com/office/powerpoint/2010/main" val="32358509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480831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540750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watch-a-tribute-to-southern-israels-farmers-and-firefighters/?utm_source=MadMimi&amp;utm_medium=email&amp;utm_content=US+Says+IDF+Deserves+Medal+for+Syrian+Rescue%3B+Netanyahu%3A+Christians+Thriving+in+Israel%2C+Persecuted+in+Iran%3B+Over+2+Million+Aided+by+Israel%21&amp;utm_campaign=20180723_m146376854_US+Says+IDF+Deserves+Medal+for+Syrian+Rescue%3B+Netanyahu%3A+Christians+Thriving+in+Israel%2C+Persecuted+in+Iran%3B+Over+2+Million+Aided+by+Israel%21&amp;utm_term=watch_btn_light_png</a:t>
            </a:r>
          </a:p>
          <a:p>
            <a:r>
              <a:rPr lang="en-US" altLang="en-US" dirty="0"/>
              <a:t>Has anyone seen this in the KC Star, heard on radio, TV?</a:t>
            </a:r>
          </a:p>
          <a:p>
            <a:endParaRPr lang="en-US" altLang="en-US" dirty="0"/>
          </a:p>
          <a:p>
            <a:r>
              <a:rPr lang="en-US" altLang="en-US" dirty="0"/>
              <a:t>Continuing the series in Matityahu/Matthew</a:t>
            </a:r>
          </a:p>
        </p:txBody>
      </p:sp>
    </p:spTree>
    <p:extLst>
      <p:ext uri="{BB962C8B-B14F-4D97-AF65-F5344CB8AC3E}">
        <p14:creationId xmlns:p14="http://schemas.microsoft.com/office/powerpoint/2010/main" val="39866351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243339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267032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039769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714410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20731940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https://en.wikipedia.org/wiki/Abomination_of_desolation</a:t>
            </a:r>
          </a:p>
          <a:p>
            <a:endParaRPr lang="en-US" altLang="en-US" sz="1050" dirty="0"/>
          </a:p>
        </p:txBody>
      </p:sp>
    </p:spTree>
    <p:extLst>
      <p:ext uri="{BB962C8B-B14F-4D97-AF65-F5344CB8AC3E}">
        <p14:creationId xmlns:p14="http://schemas.microsoft.com/office/powerpoint/2010/main" val="10133521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MikeBickle.org</a:t>
            </a:r>
          </a:p>
          <a:p>
            <a:r>
              <a:rPr lang="en-US" altLang="en-US" dirty="0"/>
              <a:t>7 weeks, 49 years are the years of Ezra and </a:t>
            </a:r>
            <a:r>
              <a:rPr lang="en-US" altLang="en-US" dirty="0" err="1"/>
              <a:t>Nekhemyah</a:t>
            </a:r>
            <a:r>
              <a:rPr lang="en-US" altLang="en-US" dirty="0"/>
              <a:t> restoring the city walls and the Temple, starting with the decree </a:t>
            </a:r>
            <a:r>
              <a:rPr lang="en-US" sz="2000" b="0" i="0" kern="1200" dirty="0">
                <a:solidFill>
                  <a:schemeClr val="tx1"/>
                </a:solidFill>
                <a:effectLst/>
                <a:latin typeface="Arial Rounded MT Bold" pitchFamily="34" charset="0"/>
                <a:ea typeface="+mn-ea"/>
                <a:cs typeface="Arial" charset="0"/>
              </a:rPr>
              <a:t>the dedication of the new city, in the twenty third year of Artaxerxes</a:t>
            </a:r>
            <a:r>
              <a:rPr lang="en-US" altLang="en-US" sz="1050" dirty="0"/>
              <a:t> . </a:t>
            </a:r>
            <a:r>
              <a:rPr lang="en-US" sz="2000" b="0" i="0"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hlinkClick r:id="rId3"/>
              </a:rPr>
              <a:t>Nehemiah 12:27</a:t>
            </a:r>
            <a:r>
              <a:rPr lang="en-US" sz="2000" b="0" i="0" kern="1200" dirty="0">
                <a:solidFill>
                  <a:schemeClr val="tx1"/>
                </a:solidFill>
                <a:effectLst/>
                <a:latin typeface="Arial Rounded MT Bold" pitchFamily="34" charset="0"/>
                <a:ea typeface="+mn-ea"/>
                <a:cs typeface="Arial" charset="0"/>
              </a:rPr>
              <a:t> ) </a:t>
            </a:r>
            <a:endParaRPr lang="en-US" altLang="en-US" sz="1050" dirty="0"/>
          </a:p>
        </p:txBody>
      </p:sp>
    </p:spTree>
    <p:extLst>
      <p:ext uri="{BB962C8B-B14F-4D97-AF65-F5344CB8AC3E}">
        <p14:creationId xmlns:p14="http://schemas.microsoft.com/office/powerpoint/2010/main" val="5656843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Which one?   All are interpretations.  Final one is the strongest.</a:t>
            </a:r>
          </a:p>
        </p:txBody>
      </p:sp>
    </p:spTree>
    <p:extLst>
      <p:ext uri="{BB962C8B-B14F-4D97-AF65-F5344CB8AC3E}">
        <p14:creationId xmlns:p14="http://schemas.microsoft.com/office/powerpoint/2010/main" val="24432707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70241332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342606"/>
            <a:ext cx="5486400" cy="411480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4045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xfrm>
            <a:off x="330200" y="4190999"/>
            <a:ext cx="6223000" cy="4494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Previous verse very upbeat.  In the midst of </a:t>
            </a:r>
            <a:r>
              <a:rPr lang="en-US" altLang="en-US" dirty="0" err="1">
                <a:cs typeface="Arial" pitchFamily="34" charset="0"/>
              </a:rPr>
              <a:t>endtime</a:t>
            </a:r>
            <a:r>
              <a:rPr lang="en-US" altLang="en-US" dirty="0">
                <a:cs typeface="Arial" pitchFamily="34" charset="0"/>
              </a:rPr>
              <a:t> difficulties: </a:t>
            </a:r>
          </a:p>
          <a:p>
            <a:r>
              <a:rPr lang="en-US" altLang="en-US" baseline="30000" dirty="0">
                <a:cs typeface="Arial" pitchFamily="34" charset="0"/>
              </a:rPr>
              <a:t>Mt 34.14 </a:t>
            </a:r>
            <a:r>
              <a:rPr lang="en-US" sz="2000" b="0" i="0" kern="1200" dirty="0">
                <a:solidFill>
                  <a:schemeClr val="tx1"/>
                </a:solidFill>
                <a:effectLst/>
                <a:latin typeface="Arial Rounded MT Bold" pitchFamily="34" charset="0"/>
                <a:ea typeface="+mn-ea"/>
                <a:cs typeface="Arial" charset="0"/>
              </a:rPr>
              <a:t>This Good News of the kingdom shall be proclaimed in the whole world as a testimony to all the nations, and then the end will come.  </a:t>
            </a:r>
          </a:p>
          <a:p>
            <a:r>
              <a:rPr lang="en-US" sz="2000" b="0" i="0" kern="1200" dirty="0">
                <a:solidFill>
                  <a:schemeClr val="tx1"/>
                </a:solidFill>
                <a:effectLst/>
                <a:latin typeface="Arial Rounded MT Bold" pitchFamily="34" charset="0"/>
                <a:ea typeface="+mn-ea"/>
                <a:cs typeface="Arial" charset="0"/>
              </a:rPr>
              <a:t>And I don’t think the testimony will be ineffective. That’s why we’re in the 40 day fast.  Outreach to </a:t>
            </a:r>
            <a:r>
              <a:rPr lang="en-US" dirty="0"/>
              <a:t>Jewish world, then the Nations.   </a:t>
            </a:r>
            <a:r>
              <a:rPr lang="en-US" sz="2000" b="0" i="0" kern="1200" dirty="0">
                <a:solidFill>
                  <a:schemeClr val="tx1"/>
                </a:solidFill>
                <a:effectLst/>
                <a:latin typeface="Arial Rounded MT Bold" pitchFamily="34" charset="0"/>
                <a:ea typeface="+mn-ea"/>
                <a:cs typeface="Arial" charset="0"/>
              </a:rPr>
              <a:t>Scripture isn’t passive, it’s a play book for us.  </a:t>
            </a:r>
            <a:r>
              <a:rPr lang="en-US" sz="2000" b="0" i="1" kern="1200" dirty="0">
                <a:solidFill>
                  <a:schemeClr val="tx1"/>
                </a:solidFill>
                <a:effectLst/>
                <a:latin typeface="Arial Rounded MT Bold" pitchFamily="34" charset="0"/>
                <a:ea typeface="+mn-ea"/>
                <a:cs typeface="Arial" charset="0"/>
              </a:rPr>
              <a:t>Destined for the Throne</a:t>
            </a:r>
            <a:r>
              <a:rPr lang="en-US" sz="2000" b="0" i="0" kern="1200" dirty="0">
                <a:solidFill>
                  <a:schemeClr val="tx1"/>
                </a:solidFill>
                <a:effectLst/>
                <a:latin typeface="Arial Rounded MT Bold" pitchFamily="34" charset="0"/>
                <a:ea typeface="+mn-ea"/>
                <a:cs typeface="Arial" charset="0"/>
              </a:rPr>
              <a:t>.  G-d is sovereign, but He wants our involvement in the Kingdom.  I’m believing G-d for a GREAT harvest.  However, in the context of that warning from Messiah…</a:t>
            </a:r>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932447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Warning was needed.  People could leave Jerusalem safely until 68 CE.  Jos Wars 4.377-80.  After that Romans suspected deserters to have swallowed jewels to escape with them, and were cut open by the Syrian auxiliaries.  </a:t>
            </a:r>
          </a:p>
          <a:p>
            <a:r>
              <a:rPr lang="en-US" dirty="0"/>
              <a:t>Pella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52240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017870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Houses had external stairways to the roof, so one could leave the roof without going into the house.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1804666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14799"/>
            <a:ext cx="6232525" cy="4570413"/>
          </a:xfrm>
        </p:spPr>
        <p:txBody>
          <a:bodyPr/>
          <a:lstStyle/>
          <a:p>
            <a:endParaRPr lang="en-US" sz="2000" b="0" i="0" u="none" strike="noStrike" kern="1200" baseline="30000" dirty="0">
              <a:solidFill>
                <a:schemeClr val="tx1"/>
              </a:solidFill>
              <a:effectLst/>
              <a:latin typeface="Arial Rounded MT Bold" pitchFamily="34" charset="0"/>
              <a:ea typeface="+mn-ea"/>
              <a:cs typeface="Arial"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020696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45694188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Key is this man and event…</a:t>
            </a:r>
          </a:p>
        </p:txBody>
      </p:sp>
    </p:spTree>
    <p:extLst>
      <p:ext uri="{BB962C8B-B14F-4D97-AF65-F5344CB8AC3E}">
        <p14:creationId xmlns:p14="http://schemas.microsoft.com/office/powerpoint/2010/main" val="422472894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536891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999128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281970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4656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7086203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Key is this man and event…</a:t>
            </a:r>
          </a:p>
        </p:txBody>
      </p:sp>
    </p:spTree>
    <p:extLst>
      <p:ext uri="{BB962C8B-B14F-4D97-AF65-F5344CB8AC3E}">
        <p14:creationId xmlns:p14="http://schemas.microsoft.com/office/powerpoint/2010/main" val="3987668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Carrol Mills Memorial</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June 2, 2017  5777</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Key is this man and event…</a:t>
            </a:r>
          </a:p>
        </p:txBody>
      </p:sp>
    </p:spTree>
    <p:extLst>
      <p:ext uri="{BB962C8B-B14F-4D97-AF65-F5344CB8AC3E}">
        <p14:creationId xmlns:p14="http://schemas.microsoft.com/office/powerpoint/2010/main" val="188302433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We are currently blessed to be in a time of reprieve.  Many say that.</a:t>
            </a:r>
          </a:p>
          <a:p>
            <a:r>
              <a:rPr lang="en-US" altLang="en-US" sz="2000" dirty="0"/>
              <a:t>Make sure your salvation is real, and deep.</a:t>
            </a:r>
          </a:p>
        </p:txBody>
      </p:sp>
    </p:spTree>
    <p:extLst>
      <p:ext uri="{BB962C8B-B14F-4D97-AF65-F5344CB8AC3E}">
        <p14:creationId xmlns:p14="http://schemas.microsoft.com/office/powerpoint/2010/main" val="369118072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0988" indent="-280988">
              <a:buFont typeface="+mj-lt"/>
              <a:buAutoNum type="arabicPeriod" startAt="2"/>
            </a:pPr>
            <a:r>
              <a:rPr lang="en-US" altLang="en-US" dirty="0"/>
              <a:t>Praise Him in the Chaos.  Most massive praises in scripture are in the midst of chaos.</a:t>
            </a:r>
          </a:p>
        </p:txBody>
      </p:sp>
    </p:spTree>
    <p:extLst>
      <p:ext uri="{BB962C8B-B14F-4D97-AF65-F5344CB8AC3E}">
        <p14:creationId xmlns:p14="http://schemas.microsoft.com/office/powerpoint/2010/main" val="254281108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691005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7805542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Carrol Mills Memorial</a:t>
            </a:r>
          </a:p>
        </p:txBody>
      </p:sp>
      <p:sp>
        <p:nvSpPr>
          <p:cNvPr id="5" name="Rectangle 3"/>
          <p:cNvSpPr>
            <a:spLocks noGrp="1" noChangeArrowheads="1"/>
          </p:cNvSpPr>
          <p:nvPr>
            <p:ph type="dt" idx="1"/>
          </p:nvPr>
        </p:nvSpPr>
        <p:spPr>
          <a:ln/>
        </p:spPr>
        <p:txBody>
          <a:bodyPr/>
          <a:lstStyle/>
          <a:p>
            <a:r>
              <a:rPr lang="en-US" altLang="en-US">
                <a:solidFill>
                  <a:prstClr val="white"/>
                </a:solidFill>
              </a:rPr>
              <a:t>June 2, 2017  5777</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48903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3238" y="4342606"/>
            <a:ext cx="5486400" cy="4114800"/>
          </a:xfrm>
        </p:spPr>
        <p:txBody>
          <a:bodyPr/>
          <a:lstStyle/>
          <a:p>
            <a:r>
              <a:rPr lang="en-US" dirty="0"/>
              <a:t>Mt 21.42  </a:t>
            </a:r>
            <a:r>
              <a:rPr lang="en-US" sz="2000" b="1" i="0" kern="1200" baseline="30000" dirty="0">
                <a:solidFill>
                  <a:schemeClr val="tx1"/>
                </a:solidFill>
                <a:effectLst/>
                <a:latin typeface="Arial Rounded MT Bold" pitchFamily="34" charset="0"/>
                <a:ea typeface="+mn-ea"/>
                <a:cs typeface="Arial" charset="0"/>
              </a:rPr>
              <a:t> </a:t>
            </a:r>
            <a:r>
              <a:rPr lang="en-US" sz="2000" b="0" i="0" kern="1200" dirty="0">
                <a:solidFill>
                  <a:schemeClr val="tx1"/>
                </a:solidFill>
                <a:effectLst/>
                <a:latin typeface="Arial Rounded MT Bold" pitchFamily="34" charset="0"/>
                <a:ea typeface="+mn-ea"/>
                <a:cs typeface="Arial" charset="0"/>
              </a:rPr>
              <a:t>Yeshua said to them</a:t>
            </a:r>
            <a:r>
              <a:rPr lang="en-US" sz="2000" b="0" i="0" kern="1200" dirty="0">
                <a:solidFill>
                  <a:srgbClr val="C00000"/>
                </a:solidFill>
                <a:effectLst/>
                <a:latin typeface="Arial Rounded MT Bold" pitchFamily="34" charset="0"/>
                <a:ea typeface="+mn-ea"/>
                <a:cs typeface="Arial" charset="0"/>
              </a:rPr>
              <a:t>, “Haven’t you ever read in the </a:t>
            </a:r>
            <a:r>
              <a:rPr lang="en-US" sz="2000" b="0" i="1" kern="1200" dirty="0">
                <a:solidFill>
                  <a:srgbClr val="C00000"/>
                </a:solidFill>
                <a:effectLst/>
                <a:latin typeface="Arial Rounded MT Bold" pitchFamily="34" charset="0"/>
                <a:ea typeface="+mn-ea"/>
                <a:cs typeface="Arial" charset="0"/>
              </a:rPr>
              <a:t>Tanakh</a:t>
            </a:r>
            <a:r>
              <a:rPr lang="en-US" sz="2000" b="0" i="0" kern="1200" dirty="0">
                <a:solidFill>
                  <a:srgbClr val="C00000"/>
                </a:solidFill>
                <a:effectLst/>
                <a:latin typeface="Arial Rounded MT Bold" pitchFamily="34" charset="0"/>
                <a:ea typeface="+mn-ea"/>
                <a:cs typeface="Arial" charset="0"/>
              </a:rPr>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226961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228688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40606604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200369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1885879864"/>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1337594919"/>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drive.google.com/file/d/0B9wqjBTYQZt-Y3M0OXV0VE9xNEU/view"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lnSpcReduction="10000"/>
          </a:bodyPr>
          <a:lstStyle/>
          <a:p>
            <a:pPr marL="0" indent="0"/>
            <a:r>
              <a:rPr lang="he-IL" sz="4321" b="1" dirty="0">
                <a:latin typeface="David" panose="020E0502060401010101" pitchFamily="34" charset="-79"/>
                <a:cs typeface="David" panose="020E0502060401010101" pitchFamily="34" charset="-79"/>
              </a:rPr>
              <a:t>‏</a:t>
            </a:r>
            <a:r>
              <a:rPr lang="en-US" b="1" baseline="30000" dirty="0"/>
              <a:t> </a:t>
            </a:r>
            <a:r>
              <a:rPr lang="en-US" sz="4000" dirty="0"/>
              <a:t>If someone is on the roof, he must not go down to gather his belongings from his house; </a:t>
            </a:r>
            <a:r>
              <a:rPr lang="en-US" sz="4000" b="1" baseline="30000" dirty="0"/>
              <a:t> </a:t>
            </a:r>
            <a:r>
              <a:rPr lang="en-US" sz="4000" dirty="0"/>
              <a:t>if someone is in the field, he must not turn back to get his coat. What a terrible time it will be for pregnant women and nursing mothers! </a:t>
            </a:r>
            <a:r>
              <a:rPr lang="en-US" sz="4000" b="1" baseline="30000" dirty="0"/>
              <a:t> </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24:17-22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6400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marL="0" indent="0"/>
            <a:r>
              <a:rPr lang="he-IL" sz="4800" dirty="0">
                <a:latin typeface="David" panose="020E0502060401010101" pitchFamily="34" charset="-79"/>
                <a:cs typeface="David" panose="020E0502060401010101" pitchFamily="34" charset="-79"/>
              </a:rPr>
              <a:t>‏</a:t>
            </a:r>
            <a:r>
              <a:rPr lang="en-US" sz="3600" dirty="0"/>
              <a:t>Pray that you will not have to escape in winter or on Shabbat. For </a:t>
            </a:r>
            <a:r>
              <a:rPr lang="en-US" sz="3600" dirty="0">
                <a:solidFill>
                  <a:srgbClr val="FFFF99"/>
                </a:solidFill>
              </a:rPr>
              <a:t>there will be trouble then worse than there has ever been from the beginning of the world until now, and there will be nothing like it again!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24:17-22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609633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marL="0" indent="0"/>
            <a:r>
              <a:rPr lang="he-IL" sz="4321" b="1" dirty="0">
                <a:latin typeface="David" panose="020E0502060401010101" pitchFamily="34" charset="-79"/>
                <a:cs typeface="David" panose="020E0502060401010101" pitchFamily="34" charset="-79"/>
              </a:rPr>
              <a:t>‏</a:t>
            </a:r>
            <a:r>
              <a:rPr lang="en-US" sz="4000" dirty="0"/>
              <a:t>Indeed, if the length of this time had not been limited, no one would survive; but for the sake of those who have been chosen, its length will be limited.</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24:17-22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269418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Great trouble coming</a:t>
            </a:r>
          </a:p>
          <a:p>
            <a:pPr marL="228600" indent="-228600">
              <a:buFont typeface="Arial" panose="020B0604020202020204" pitchFamily="34" charset="0"/>
              <a:buChar char="•"/>
            </a:pPr>
            <a:r>
              <a:rPr lang="en-US" dirty="0"/>
              <a:t>How to understand it.</a:t>
            </a:r>
          </a:p>
          <a:p>
            <a:pPr marL="228600" indent="-228600">
              <a:buFont typeface="Arial" panose="020B0604020202020204" pitchFamily="34" charset="0"/>
              <a:buChar char="•"/>
            </a:pPr>
            <a:r>
              <a:rPr lang="en-US" dirty="0"/>
              <a:t>How to walk in it. </a:t>
            </a:r>
          </a:p>
        </p:txBody>
      </p:sp>
    </p:spTree>
    <p:extLst>
      <p:ext uri="{BB962C8B-B14F-4D97-AF65-F5344CB8AC3E}">
        <p14:creationId xmlns:p14="http://schemas.microsoft.com/office/powerpoint/2010/main" val="1478927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”לָכֵן כַּאֲשֶׁר תִּרְאוּ אֶת </a:t>
            </a:r>
            <a:r>
              <a:rPr lang="he-IL" sz="3889" b="1" dirty="0">
                <a:solidFill>
                  <a:srgbClr val="FFFF99"/>
                </a:solidFill>
                <a:latin typeface="David" panose="020E0502060401010101" pitchFamily="34" charset="-79"/>
                <a:cs typeface="David" panose="020E0502060401010101" pitchFamily="34" charset="-79"/>
              </a:rPr>
              <a:t>הַשִּׁקּוּץ הַמְּשֹׁמֵם</a:t>
            </a:r>
            <a:r>
              <a:rPr lang="he-IL" sz="3889" b="1" dirty="0">
                <a:latin typeface="David" panose="020E0502060401010101" pitchFamily="34" charset="-79"/>
                <a:cs typeface="David" panose="020E0502060401010101" pitchFamily="34" charset="-79"/>
              </a:rPr>
              <a:t>, כַּנֶּאֱמַר בְּפִי דָּנִיאֵל הַנָּבִיא, </a:t>
            </a:r>
            <a:r>
              <a:rPr lang="en-US" baseline="30000" dirty="0"/>
              <a:t>    </a:t>
            </a:r>
          </a:p>
          <a:p>
            <a:r>
              <a:rPr lang="en-US" baseline="30000" dirty="0"/>
              <a:t> </a:t>
            </a:r>
            <a:r>
              <a:rPr lang="en-US" sz="4000" baseline="30000" dirty="0"/>
              <a:t> </a:t>
            </a:r>
            <a:r>
              <a:rPr lang="en-US" sz="4000" dirty="0"/>
              <a:t>“So when you see the </a:t>
            </a:r>
            <a:r>
              <a:rPr lang="en-US" sz="4000" dirty="0">
                <a:solidFill>
                  <a:srgbClr val="FFFF99"/>
                </a:solidFill>
              </a:rPr>
              <a:t>abomination that causes devastation </a:t>
            </a:r>
            <a:r>
              <a:rPr lang="en-US" sz="4000" dirty="0"/>
              <a:t>spoken about through the prophet </a:t>
            </a:r>
            <a:r>
              <a:rPr lang="en-US" sz="4000" dirty="0" err="1"/>
              <a:t>Dani’el</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515856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”עוֹמֵד בְּמָקוֹם קָדוֹשׁ — עַל הַקּוֹרֵא לְהָבִין - </a:t>
            </a:r>
            <a:r>
              <a:rPr lang="en-US" baseline="30000" dirty="0"/>
              <a:t>    </a:t>
            </a:r>
          </a:p>
          <a:p>
            <a:pPr algn="r"/>
            <a:endParaRPr lang="en-US" baseline="30000" dirty="0"/>
          </a:p>
          <a:p>
            <a:r>
              <a:rPr lang="en-US" baseline="30000" dirty="0"/>
              <a:t>  </a:t>
            </a:r>
            <a:r>
              <a:rPr lang="en-US" sz="4000" baseline="30000" dirty="0"/>
              <a:t>”</a:t>
            </a:r>
            <a:r>
              <a:rPr lang="en-US" sz="4000" dirty="0"/>
              <a:t>standing in the Holy Place”</a:t>
            </a:r>
            <a:r>
              <a:rPr lang="en-US" sz="4000" baseline="30000" dirty="0"/>
              <a:t> </a:t>
            </a:r>
            <a:r>
              <a:rPr lang="en-US" sz="4000" dirty="0"/>
              <a:t>(</a:t>
            </a:r>
            <a:r>
              <a:rPr lang="en-US" sz="4000" dirty="0">
                <a:solidFill>
                  <a:srgbClr val="FFFF99"/>
                </a:solidFill>
              </a:rPr>
              <a:t>let the reader understand </a:t>
            </a:r>
            <a:r>
              <a:rPr lang="en-US" sz="4000" dirty="0"/>
              <a:t>the allusion),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5381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Mark 13.14</a:t>
            </a:r>
            <a:r>
              <a:rPr lang="en-US" dirty="0"/>
              <a:t> “Now when you see the abomination that causes devastation standing where it ought not to be” (</a:t>
            </a:r>
            <a:r>
              <a:rPr lang="en-US" dirty="0">
                <a:solidFill>
                  <a:srgbClr val="FFFF99"/>
                </a:solidFill>
              </a:rPr>
              <a:t>let the reader understand the allusion</a:t>
            </a:r>
            <a:r>
              <a:rPr lang="en-US" dirty="0"/>
              <a:t>), “that will be the time for those in </a:t>
            </a:r>
            <a:r>
              <a:rPr lang="en-US" dirty="0" err="1"/>
              <a:t>Y’hudah</a:t>
            </a:r>
            <a:r>
              <a:rPr lang="en-US" dirty="0"/>
              <a:t> to escape to the hills. </a:t>
            </a:r>
          </a:p>
        </p:txBody>
      </p:sp>
    </p:spTree>
    <p:extLst>
      <p:ext uri="{BB962C8B-B14F-4D97-AF65-F5344CB8AC3E}">
        <p14:creationId xmlns:p14="http://schemas.microsoft.com/office/powerpoint/2010/main" val="296082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r" rtl="1">
              <a:spcBef>
                <a:spcPts val="0"/>
              </a:spcBef>
            </a:pPr>
            <a:r>
              <a:rPr lang="he-IL" b="1" dirty="0">
                <a:solidFill>
                  <a:srgbClr val="FFFF99"/>
                </a:solidFill>
                <a:latin typeface="David" panose="020E0502060401010101" pitchFamily="34" charset="-79"/>
                <a:cs typeface="David" panose="020E0502060401010101" pitchFamily="34" charset="-79"/>
              </a:rPr>
              <a:t>שִׁקּוּץ מְשֹׁמֵם</a:t>
            </a:r>
            <a:r>
              <a:rPr lang="en-US" b="1" dirty="0">
                <a:solidFill>
                  <a:srgbClr val="FFFF99"/>
                </a:solidFill>
                <a:latin typeface="David" panose="020E0502060401010101" pitchFamily="34" charset="-79"/>
                <a:cs typeface="David" panose="020E0502060401010101" pitchFamily="34" charset="-79"/>
              </a:rPr>
              <a:t> </a:t>
            </a:r>
            <a:r>
              <a:rPr lang="en-US" b="1" dirty="0">
                <a:latin typeface="David" panose="020E0502060401010101" pitchFamily="34" charset="-79"/>
                <a:cs typeface="David" panose="020E0502060401010101" pitchFamily="34" charset="-79"/>
              </a:rPr>
              <a:t> </a:t>
            </a:r>
            <a:r>
              <a:rPr lang="en-US" dirty="0" err="1">
                <a:cs typeface="David" panose="020E0502060401010101" pitchFamily="34" charset="-79"/>
              </a:rPr>
              <a:t>shikoots</a:t>
            </a:r>
            <a:r>
              <a:rPr lang="en-US" dirty="0">
                <a:cs typeface="David" panose="020E0502060401010101" pitchFamily="34" charset="-79"/>
              </a:rPr>
              <a:t> </a:t>
            </a:r>
            <a:r>
              <a:rPr lang="en-US" dirty="0" err="1">
                <a:cs typeface="David" panose="020E0502060401010101" pitchFamily="34" charset="-79"/>
              </a:rPr>
              <a:t>m’shomem</a:t>
            </a:r>
            <a:r>
              <a:rPr lang="en-US" dirty="0">
                <a:cs typeface="David" panose="020E0502060401010101" pitchFamily="34" charset="-79"/>
              </a:rPr>
              <a:t>  </a:t>
            </a:r>
          </a:p>
          <a:p>
            <a:pPr algn="r" rtl="1">
              <a:spcBef>
                <a:spcPts val="0"/>
              </a:spcBef>
            </a:pPr>
            <a:endParaRPr lang="en-US" sz="2400" dirty="0">
              <a:cs typeface="David" panose="020E0502060401010101" pitchFamily="34" charset="-79"/>
            </a:endParaRPr>
          </a:p>
          <a:p>
            <a:pPr algn="r" rtl="1">
              <a:spcBef>
                <a:spcPts val="0"/>
              </a:spcBef>
            </a:pPr>
            <a:r>
              <a:rPr lang="he-IL" b="1" dirty="0">
                <a:solidFill>
                  <a:srgbClr val="FFFF99"/>
                </a:solidFill>
                <a:latin typeface="David" panose="020E0502060401010101" pitchFamily="34" charset="-79"/>
                <a:cs typeface="David" panose="020E0502060401010101" pitchFamily="34" charset="-79"/>
              </a:rPr>
              <a:t>שִׁקּוּץ</a:t>
            </a:r>
            <a:r>
              <a:rPr lang="en-US" b="1" dirty="0">
                <a:latin typeface="David" panose="020E0502060401010101" pitchFamily="34" charset="-79"/>
                <a:cs typeface="David" panose="020E0502060401010101" pitchFamily="34" charset="-79"/>
              </a:rPr>
              <a:t>  </a:t>
            </a:r>
            <a:r>
              <a:rPr lang="en-US" dirty="0">
                <a:cs typeface="David" panose="020E0502060401010101" pitchFamily="34" charset="-79"/>
              </a:rPr>
              <a:t>abomination, detestable   thing; idol, fetish</a:t>
            </a:r>
          </a:p>
          <a:p>
            <a:pPr algn="r" rtl="1">
              <a:spcBef>
                <a:spcPts val="0"/>
              </a:spcBef>
            </a:pPr>
            <a:endParaRPr lang="en-US" sz="1400" dirty="0">
              <a:cs typeface="David" panose="020E0502060401010101" pitchFamily="34" charset="-79"/>
            </a:endParaRPr>
          </a:p>
          <a:p>
            <a:pPr algn="r" rtl="1">
              <a:spcBef>
                <a:spcPts val="0"/>
              </a:spcBef>
            </a:pPr>
            <a:r>
              <a:rPr lang="en-US" dirty="0">
                <a:cs typeface="David" panose="020E0502060401010101" pitchFamily="34" charset="-79"/>
              </a:rPr>
              <a:t> </a:t>
            </a:r>
            <a:r>
              <a:rPr lang="he-IL" b="1" dirty="0">
                <a:solidFill>
                  <a:srgbClr val="FFFF99"/>
                </a:solidFill>
                <a:latin typeface="David" panose="020E0502060401010101" pitchFamily="34" charset="-79"/>
                <a:cs typeface="David" panose="020E0502060401010101" pitchFamily="34" charset="-79"/>
              </a:rPr>
              <a:t>מְשֹׁמֵם</a:t>
            </a:r>
            <a:r>
              <a:rPr lang="en-US" dirty="0">
                <a:latin typeface="Arial Rounded MT Bold" panose="020F0704030504030204" pitchFamily="34" charset="0"/>
                <a:cs typeface="David" panose="020E0502060401010101" pitchFamily="34" charset="-79"/>
              </a:rPr>
              <a:t>desolate deserted, waste, solitary depopulated, to be stupefied, stunned, astonished, appalled, alarmed, shocked</a:t>
            </a:r>
            <a:endParaRPr lang="en-US" dirty="0">
              <a:latin typeface="Arial Rounded MT Bold" panose="020F0704030504030204" pitchFamily="34" charset="0"/>
            </a:endParaRPr>
          </a:p>
        </p:txBody>
      </p:sp>
    </p:spTree>
    <p:extLst>
      <p:ext uri="{BB962C8B-B14F-4D97-AF65-F5344CB8AC3E}">
        <p14:creationId xmlns:p14="http://schemas.microsoft.com/office/powerpoint/2010/main" val="3515911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word </a:t>
            </a:r>
            <a:r>
              <a:rPr lang="he-IL" b="1" dirty="0">
                <a:solidFill>
                  <a:srgbClr val="FFFF99"/>
                </a:solidFill>
                <a:latin typeface="David" panose="020E0502060401010101" pitchFamily="34" charset="-79"/>
                <a:cs typeface="David" panose="020E0502060401010101" pitchFamily="34" charset="-79"/>
              </a:rPr>
              <a:t>שִׁקּוּץ</a:t>
            </a:r>
            <a:r>
              <a:rPr lang="en-US" dirty="0"/>
              <a:t> "abomination" is described as a "detestable act" or "detestable thing" and in both biblical and rabbinic Hebrew, is a familiar term for an idol, suggest that as a designation for Jupiter it is simply an intentional</a:t>
            </a:r>
          </a:p>
        </p:txBody>
      </p:sp>
    </p:spTree>
    <p:extLst>
      <p:ext uri="{BB962C8B-B14F-4D97-AF65-F5344CB8AC3E}">
        <p14:creationId xmlns:p14="http://schemas.microsoft.com/office/powerpoint/2010/main" val="1299284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perversion of his usual appellation "</a:t>
            </a:r>
            <a:r>
              <a:rPr lang="en-US" i="1" dirty="0"/>
              <a:t>Baal </a:t>
            </a:r>
            <a:r>
              <a:rPr lang="en-US" i="1" dirty="0" err="1"/>
              <a:t>Shamem</a:t>
            </a:r>
            <a:r>
              <a:rPr lang="en-US" dirty="0"/>
              <a:t>" ("lord of heaven") </a:t>
            </a:r>
          </a:p>
          <a:p>
            <a:pPr algn="r" rtl="1">
              <a:spcBef>
                <a:spcPts val="0"/>
              </a:spcBef>
            </a:pPr>
            <a:r>
              <a:rPr lang="he-IL" b="1" dirty="0">
                <a:solidFill>
                  <a:srgbClr val="FFFF99"/>
                </a:solidFill>
                <a:latin typeface="David" panose="020E0502060401010101" pitchFamily="34" charset="-79"/>
                <a:cs typeface="David" panose="020E0502060401010101" pitchFamily="34" charset="-79"/>
              </a:rPr>
              <a:t>שִׁקּוּצִים מְשֹׁמֵם</a:t>
            </a:r>
            <a:endParaRPr lang="en-US" b="1" dirty="0">
              <a:solidFill>
                <a:srgbClr val="FFFF99"/>
              </a:solidFill>
              <a:latin typeface="David" panose="020E0502060401010101" pitchFamily="34" charset="-79"/>
              <a:cs typeface="David" panose="020E0502060401010101" pitchFamily="34" charset="-79"/>
            </a:endParaRPr>
          </a:p>
          <a:p>
            <a:pPr algn="l">
              <a:spcBef>
                <a:spcPts val="0"/>
              </a:spcBef>
            </a:pPr>
            <a:r>
              <a:rPr lang="en-US" b="1" dirty="0">
                <a:latin typeface="David" panose="020E0502060401010101" pitchFamily="34" charset="-79"/>
                <a:cs typeface="David" panose="020E0502060401010101" pitchFamily="34" charset="-79"/>
              </a:rPr>
              <a:t> </a:t>
            </a:r>
            <a:r>
              <a:rPr lang="en-US" dirty="0" err="1">
                <a:cs typeface="David" panose="020E0502060401010101" pitchFamily="34" charset="-79"/>
              </a:rPr>
              <a:t>shikootsim</a:t>
            </a:r>
            <a:r>
              <a:rPr lang="en-US" dirty="0">
                <a:cs typeface="David" panose="020E0502060401010101" pitchFamily="34" charset="-79"/>
              </a:rPr>
              <a:t> </a:t>
            </a:r>
            <a:r>
              <a:rPr lang="en-US" dirty="0" err="1">
                <a:cs typeface="David" panose="020E0502060401010101" pitchFamily="34" charset="-79"/>
              </a:rPr>
              <a:t>m’shomem</a:t>
            </a:r>
            <a:endParaRPr lang="en-US" dirty="0">
              <a:cs typeface="David" panose="020E0502060401010101" pitchFamily="34" charset="-79"/>
            </a:endParaRPr>
          </a:p>
          <a:p>
            <a:pPr algn="l">
              <a:spcBef>
                <a:spcPts val="0"/>
              </a:spcBef>
            </a:pPr>
            <a:endParaRPr lang="en-US" dirty="0">
              <a:cs typeface="David" panose="020E0502060401010101" pitchFamily="34" charset="-79"/>
            </a:endParaRPr>
          </a:p>
          <a:p>
            <a:pPr algn="l">
              <a:spcBef>
                <a:spcPts val="0"/>
              </a:spcBef>
            </a:pPr>
            <a:r>
              <a:rPr lang="en-US" dirty="0">
                <a:cs typeface="David" panose="020E0502060401010101" pitchFamily="34" charset="-79"/>
              </a:rPr>
              <a:t>So, let’s read the Tanakh that Yeshua is referring to.  Three verses…</a:t>
            </a:r>
          </a:p>
        </p:txBody>
      </p:sp>
    </p:spTree>
    <p:extLst>
      <p:ext uri="{BB962C8B-B14F-4D97-AF65-F5344CB8AC3E}">
        <p14:creationId xmlns:p14="http://schemas.microsoft.com/office/powerpoint/2010/main" val="332379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News from Israel</a:t>
            </a:r>
          </a:p>
        </p:txBody>
      </p:sp>
    </p:spTree>
    <p:extLst>
      <p:ext uri="{BB962C8B-B14F-4D97-AF65-F5344CB8AC3E}">
        <p14:creationId xmlns:p14="http://schemas.microsoft.com/office/powerpoint/2010/main" val="128265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en-US" dirty="0"/>
              <a:t> </a:t>
            </a:r>
            <a:r>
              <a:rPr lang="en-US" baseline="30000" dirty="0"/>
              <a:t>Daniel 9.27</a:t>
            </a:r>
            <a:r>
              <a:rPr lang="he-IL" b="1" dirty="0">
                <a:latin typeface="David" panose="020E0502060401010101" pitchFamily="34" charset="-79"/>
                <a:cs typeface="David" panose="020E0502060401010101" pitchFamily="34" charset="-79"/>
              </a:rPr>
              <a:t>וְהִגְבִּיר בְּרִית לָרַבִּים, שָׁבוּעַ אֶחָד; וַחֲצִי הַשָּׁבוּעַ יַשְׁבִּית זֶבַח וּמִנְחָה, וְעַל כְּנַף </a:t>
            </a:r>
            <a:r>
              <a:rPr lang="he-IL" b="1" dirty="0">
                <a:solidFill>
                  <a:srgbClr val="FFFF99"/>
                </a:solidFill>
                <a:latin typeface="David" panose="020E0502060401010101" pitchFamily="34" charset="-79"/>
                <a:cs typeface="David" panose="020E0502060401010101" pitchFamily="34" charset="-79"/>
              </a:rPr>
              <a:t>שִׁקּוּצִים מְשֹׁמֵם</a:t>
            </a:r>
            <a:r>
              <a:rPr lang="he-IL" b="1" dirty="0">
                <a:latin typeface="David" panose="020E0502060401010101" pitchFamily="34" charset="-79"/>
                <a:cs typeface="David" panose="020E0502060401010101" pitchFamily="34" charset="-79"/>
              </a:rPr>
              <a:t>, וְעַד-כָּלָה וְנֶחֱרָצָה, תִּתַּךְ עַל-שֹׁמֵם.</a:t>
            </a:r>
            <a:r>
              <a:rPr lang="he-IL" dirty="0"/>
              <a:t> </a:t>
            </a:r>
            <a:endParaRPr lang="en-US" dirty="0"/>
          </a:p>
          <a:p>
            <a:pPr algn="l" rtl="1"/>
            <a:r>
              <a:rPr lang="en-US" b="1" baseline="30000" dirty="0"/>
              <a:t> </a:t>
            </a:r>
            <a:r>
              <a:rPr lang="en-US" dirty="0"/>
              <a:t>He will make a strong covenant with leaders for one week [of years]. For half of the week he will put a stop to the sacrifice and the grain offering. </a:t>
            </a:r>
          </a:p>
        </p:txBody>
      </p:sp>
    </p:spTree>
    <p:extLst>
      <p:ext uri="{BB962C8B-B14F-4D97-AF65-F5344CB8AC3E}">
        <p14:creationId xmlns:p14="http://schemas.microsoft.com/office/powerpoint/2010/main" val="77088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en-US" dirty="0"/>
              <a:t> </a:t>
            </a:r>
            <a:r>
              <a:rPr lang="en-US" baseline="30000" dirty="0"/>
              <a:t>Daniel 9.27</a:t>
            </a:r>
            <a:r>
              <a:rPr lang="he-IL" b="1" dirty="0">
                <a:latin typeface="David" panose="020E0502060401010101" pitchFamily="34" charset="-79"/>
                <a:cs typeface="David" panose="020E0502060401010101" pitchFamily="34" charset="-79"/>
              </a:rPr>
              <a:t>וְהִגְבִּיר בְּרִית לָרַבִּים, שָׁבוּעַ אֶחָד; וַחֲצִי הַשָּׁבוּעַ יַשְׁבִּית זֶבַח וּמִנְחָה, וְעַל כְּנַף </a:t>
            </a:r>
            <a:r>
              <a:rPr lang="he-IL" b="1" dirty="0">
                <a:solidFill>
                  <a:srgbClr val="FFFF99"/>
                </a:solidFill>
                <a:latin typeface="David" panose="020E0502060401010101" pitchFamily="34" charset="-79"/>
                <a:cs typeface="David" panose="020E0502060401010101" pitchFamily="34" charset="-79"/>
              </a:rPr>
              <a:t>שִׁקּוּצִים מְשֹׁמֵם</a:t>
            </a:r>
            <a:r>
              <a:rPr lang="he-IL" b="1" dirty="0">
                <a:latin typeface="David" panose="020E0502060401010101" pitchFamily="34" charset="-79"/>
                <a:cs typeface="David" panose="020E0502060401010101" pitchFamily="34" charset="-79"/>
              </a:rPr>
              <a:t>, וְעַד-כָּלָה וְנֶחֱרָצָה, תִּתַּךְ עַל-שֹׁמֵם.</a:t>
            </a:r>
            <a:r>
              <a:rPr lang="he-IL" dirty="0"/>
              <a:t> </a:t>
            </a:r>
            <a:endParaRPr lang="en-US" dirty="0"/>
          </a:p>
          <a:p>
            <a:pPr algn="l" rtl="1"/>
            <a:r>
              <a:rPr lang="en-US" b="1" baseline="30000" dirty="0"/>
              <a:t> </a:t>
            </a:r>
            <a:r>
              <a:rPr lang="en-US" dirty="0"/>
              <a:t>On the wing of </a:t>
            </a:r>
            <a:r>
              <a:rPr lang="en-US" dirty="0">
                <a:solidFill>
                  <a:srgbClr val="FFFF99"/>
                </a:solidFill>
              </a:rPr>
              <a:t>detestable things the desolator </a:t>
            </a:r>
            <a:r>
              <a:rPr lang="en-US" dirty="0"/>
              <a:t>will come and continue until the already decreed destruction is poured out on the desolator.”</a:t>
            </a:r>
          </a:p>
        </p:txBody>
      </p:sp>
    </p:spTree>
    <p:extLst>
      <p:ext uri="{BB962C8B-B14F-4D97-AF65-F5344CB8AC3E}">
        <p14:creationId xmlns:p14="http://schemas.microsoft.com/office/powerpoint/2010/main" val="24845073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7DDD2046-9C0E-4EE6-907E-30F4CF803597}"/>
              </a:ext>
            </a:extLst>
          </p:cNvPr>
          <p:cNvPicPr>
            <a:picLocks noChangeAspect="1"/>
          </p:cNvPicPr>
          <p:nvPr/>
        </p:nvPicPr>
        <p:blipFill>
          <a:blip r:embed="rId3"/>
          <a:stretch>
            <a:fillRect/>
          </a:stretch>
        </p:blipFill>
        <p:spPr>
          <a:xfrm>
            <a:off x="258169" y="17982"/>
            <a:ext cx="8371221" cy="2600325"/>
          </a:xfrm>
          <a:prstGeom prst="rect">
            <a:avLst/>
          </a:prstGeom>
        </p:spPr>
      </p:pic>
    </p:spTree>
    <p:extLst>
      <p:ext uri="{BB962C8B-B14F-4D97-AF65-F5344CB8AC3E}">
        <p14:creationId xmlns:p14="http://schemas.microsoft.com/office/powerpoint/2010/main" val="22345374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7B67B516-2EB6-4B05-A564-890DF56FA368}"/>
              </a:ext>
            </a:extLst>
          </p:cNvPr>
          <p:cNvPicPr>
            <a:picLocks noChangeAspect="1"/>
          </p:cNvPicPr>
          <p:nvPr/>
        </p:nvPicPr>
        <p:blipFill>
          <a:blip r:embed="rId3"/>
          <a:stretch>
            <a:fillRect/>
          </a:stretch>
        </p:blipFill>
        <p:spPr>
          <a:xfrm>
            <a:off x="171116" y="133350"/>
            <a:ext cx="8440904" cy="2143125"/>
          </a:xfrm>
          <a:prstGeom prst="rect">
            <a:avLst/>
          </a:prstGeom>
        </p:spPr>
      </p:pic>
    </p:spTree>
    <p:extLst>
      <p:ext uri="{BB962C8B-B14F-4D97-AF65-F5344CB8AC3E}">
        <p14:creationId xmlns:p14="http://schemas.microsoft.com/office/powerpoint/2010/main" val="1242455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20ECC25B-8B67-434F-9C98-E290ED973ABA}"/>
              </a:ext>
            </a:extLst>
          </p:cNvPr>
          <p:cNvPicPr>
            <a:picLocks noChangeAspect="1"/>
          </p:cNvPicPr>
          <p:nvPr/>
        </p:nvPicPr>
        <p:blipFill>
          <a:blip r:embed="rId3"/>
          <a:stretch>
            <a:fillRect/>
          </a:stretch>
        </p:blipFill>
        <p:spPr>
          <a:xfrm>
            <a:off x="148514" y="123825"/>
            <a:ext cx="8481846" cy="2447925"/>
          </a:xfrm>
          <a:prstGeom prst="rect">
            <a:avLst/>
          </a:prstGeom>
        </p:spPr>
      </p:pic>
    </p:spTree>
    <p:extLst>
      <p:ext uri="{BB962C8B-B14F-4D97-AF65-F5344CB8AC3E}">
        <p14:creationId xmlns:p14="http://schemas.microsoft.com/office/powerpoint/2010/main" val="641470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This is in the chapter and section of the 70 weeks, understood to be </a:t>
            </a:r>
            <a:r>
              <a:rPr lang="en-US" dirty="0">
                <a:solidFill>
                  <a:srgbClr val="FFFF99"/>
                </a:solidFill>
              </a:rPr>
              <a:t>weeks of years.</a:t>
            </a:r>
            <a:r>
              <a:rPr lang="en-US" dirty="0"/>
              <a:t>   How?  Example of </a:t>
            </a:r>
            <a:r>
              <a:rPr lang="en-US" dirty="0" err="1"/>
              <a:t>Nebuchadnetser</a:t>
            </a:r>
            <a:r>
              <a:rPr lang="en-US" dirty="0"/>
              <a:t>:</a:t>
            </a:r>
            <a:r>
              <a:rPr lang="he-IL" dirty="0"/>
              <a:t>   </a:t>
            </a:r>
            <a:endParaRPr lang="en-US" dirty="0"/>
          </a:p>
          <a:p>
            <a:pPr algn="l"/>
            <a:r>
              <a:rPr lang="en-US" kern="1200" dirty="0">
                <a:latin typeface="Arial Rounded MT Bold" pitchFamily="34" charset="0"/>
                <a:cs typeface="Arial" charset="0"/>
              </a:rPr>
              <a:t>Let his mind be altered from that of a man and let an animal’s mind be given to him and let seven </a:t>
            </a:r>
            <a:r>
              <a:rPr lang="en-US" kern="1200" dirty="0">
                <a:solidFill>
                  <a:srgbClr val="FFFF99"/>
                </a:solidFill>
                <a:latin typeface="Arial Rounded MT Bold" pitchFamily="34" charset="0"/>
                <a:cs typeface="Arial" charset="0"/>
              </a:rPr>
              <a:t>periods</a:t>
            </a:r>
            <a:r>
              <a:rPr lang="en-US" kern="1200" dirty="0">
                <a:latin typeface="Arial Rounded MT Bold" pitchFamily="34" charset="0"/>
                <a:cs typeface="Arial" charset="0"/>
              </a:rPr>
              <a:t> of time</a:t>
            </a:r>
          </a:p>
          <a:p>
            <a:pPr algn="l"/>
            <a:r>
              <a:rPr lang="en-US" kern="1200" dirty="0">
                <a:latin typeface="Arial Rounded MT Bold" pitchFamily="34" charset="0"/>
                <a:cs typeface="Arial" charset="0"/>
              </a:rPr>
              <a:t>Time, period, era, epoch</a:t>
            </a:r>
            <a:r>
              <a:rPr lang="en-US" kern="1200" dirty="0">
                <a:solidFill>
                  <a:srgbClr val="C00000"/>
                </a:solidFill>
                <a:latin typeface="Arial Rounded MT Bold" pitchFamily="34" charset="0"/>
                <a:cs typeface="Arial" charset="0"/>
              </a:rPr>
              <a:t> </a:t>
            </a:r>
            <a:r>
              <a:rPr lang="he-IL" b="1" kern="1200" dirty="0">
                <a:solidFill>
                  <a:srgbClr val="FFFF99"/>
                </a:solidFill>
                <a:latin typeface="David" panose="020E0502060401010101" pitchFamily="34" charset="-79"/>
                <a:cs typeface="David" panose="020E0502060401010101" pitchFamily="34" charset="-79"/>
              </a:rPr>
              <a:t>עִדָּנִין</a:t>
            </a:r>
            <a:r>
              <a:rPr lang="en-US" kern="1200" dirty="0">
                <a:latin typeface="Arial Rounded MT Bold" pitchFamily="34" charset="0"/>
                <a:cs typeface="Arial" charset="0"/>
              </a:rPr>
              <a:t> </a:t>
            </a:r>
            <a:endParaRPr lang="en-US" altLang="en-US" sz="1800" dirty="0"/>
          </a:p>
        </p:txBody>
      </p:sp>
    </p:spTree>
    <p:extLst>
      <p:ext uri="{BB962C8B-B14F-4D97-AF65-F5344CB8AC3E}">
        <p14:creationId xmlns:p14="http://schemas.microsoft.com/office/powerpoint/2010/main" val="15206598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Dan. 9.24-26 </a:t>
            </a:r>
            <a:r>
              <a:rPr lang="en-US" dirty="0"/>
              <a:t>“Seventy weeks have been decreed for your people and for your holy city for putting an end to the transgression, for making an end of sin, for forgiving iniquity, for bringing in everlasting justice, for setting the seal on vision and prophet, and for anointing the Especially Holy Place. </a:t>
            </a:r>
          </a:p>
        </p:txBody>
      </p:sp>
    </p:spTree>
    <p:extLst>
      <p:ext uri="{BB962C8B-B14F-4D97-AF65-F5344CB8AC3E}">
        <p14:creationId xmlns:p14="http://schemas.microsoft.com/office/powerpoint/2010/main" val="16458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 9.24-26 </a:t>
            </a:r>
            <a:r>
              <a:rPr lang="en-US" dirty="0"/>
              <a:t>So know and understand: From the issuing of the decree to restore and to build Jerusalem until the time </a:t>
            </a:r>
            <a:r>
              <a:rPr lang="en-US" dirty="0" err="1"/>
              <a:t>Mashiakh</a:t>
            </a:r>
            <a:r>
              <a:rPr lang="en-US" dirty="0"/>
              <a:t>, the Prince, there shall be 7 weeks and 62 weeks. It will be rebuilt, with plaza and moat, but it will be in times of distress.</a:t>
            </a:r>
          </a:p>
          <a:p>
            <a:pPr algn="l"/>
            <a:endParaRPr lang="en-US" dirty="0"/>
          </a:p>
        </p:txBody>
      </p:sp>
    </p:spTree>
    <p:extLst>
      <p:ext uri="{BB962C8B-B14F-4D97-AF65-F5344CB8AC3E}">
        <p14:creationId xmlns:p14="http://schemas.microsoft.com/office/powerpoint/2010/main" val="3974432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922E114F-9A73-4789-AD7F-5BDC5B0EEC4C}"/>
              </a:ext>
            </a:extLst>
          </p:cNvPr>
          <p:cNvPicPr>
            <a:picLocks noChangeAspect="1"/>
          </p:cNvPicPr>
          <p:nvPr/>
        </p:nvPicPr>
        <p:blipFill>
          <a:blip r:embed="rId3"/>
          <a:stretch>
            <a:fillRect/>
          </a:stretch>
        </p:blipFill>
        <p:spPr>
          <a:xfrm>
            <a:off x="176163" y="133350"/>
            <a:ext cx="8470436" cy="4419600"/>
          </a:xfrm>
          <a:prstGeom prst="rect">
            <a:avLst/>
          </a:prstGeom>
        </p:spPr>
      </p:pic>
    </p:spTree>
    <p:extLst>
      <p:ext uri="{BB962C8B-B14F-4D97-AF65-F5344CB8AC3E}">
        <p14:creationId xmlns:p14="http://schemas.microsoft.com/office/powerpoint/2010/main" val="4054444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Dan. 9.24-26 </a:t>
            </a:r>
            <a:r>
              <a:rPr lang="en-US" dirty="0"/>
              <a:t> but these will be troubled times. Then, after the sixty-two weeks, Mashiach will be cut off and have nothing. The </a:t>
            </a:r>
            <a:r>
              <a:rPr lang="en-US" dirty="0">
                <a:solidFill>
                  <a:srgbClr val="FFFF99"/>
                </a:solidFill>
              </a:rPr>
              <a:t>people of a prince yet to come will destroy the city and the sanctuary</a:t>
            </a:r>
            <a:r>
              <a:rPr lang="en-US" dirty="0"/>
              <a:t>, but his end will come with a flood, and desolations are decreed until the war is over.</a:t>
            </a:r>
          </a:p>
        </p:txBody>
      </p:sp>
    </p:spTree>
    <p:extLst>
      <p:ext uri="{BB962C8B-B14F-4D97-AF65-F5344CB8AC3E}">
        <p14:creationId xmlns:p14="http://schemas.microsoft.com/office/powerpoint/2010/main" val="101340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92326" y="-900113"/>
            <a:ext cx="9107462" cy="6043613"/>
          </a:xfrm>
        </p:spPr>
        <p:txBody>
          <a:bodyPr>
            <a:normAutofit/>
          </a:bodyPr>
          <a:lstStyle/>
          <a:p>
            <a:pPr algn="l"/>
            <a:r>
              <a:rPr lang="en-US" dirty="0"/>
              <a:t> </a:t>
            </a:r>
          </a:p>
        </p:txBody>
      </p:sp>
      <p:pic>
        <p:nvPicPr>
          <p:cNvPr id="1026" name="Picture 2" descr="Female IDF officer responsible for felling Syrian Sukhoi fighter jet">
            <a:extLst>
              <a:ext uri="{FF2B5EF4-FFF2-40B4-BE49-F238E27FC236}">
                <a16:creationId xmlns:a16="http://schemas.microsoft.com/office/drawing/2014/main" id="{F00606B7-BDF9-4EAD-8196-36E5802AF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78" y="-9193"/>
            <a:ext cx="6762559" cy="44859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B0DB82-45D0-40F7-91A3-4DAB9F0D827C}"/>
              </a:ext>
            </a:extLst>
          </p:cNvPr>
          <p:cNvSpPr txBox="1"/>
          <p:nvPr/>
        </p:nvSpPr>
        <p:spPr>
          <a:xfrm>
            <a:off x="1221101" y="4456182"/>
            <a:ext cx="6336671" cy="707886"/>
          </a:xfrm>
          <a:prstGeom prst="rect">
            <a:avLst/>
          </a:prstGeom>
          <a:noFill/>
        </p:spPr>
        <p:txBody>
          <a:bodyPr wrap="none" rtlCol="0">
            <a:spAutoFit/>
          </a:bodyPr>
          <a:lstStyle/>
          <a:p>
            <a:pPr algn="l"/>
            <a:r>
              <a:rPr lang="en-US" dirty="0"/>
              <a:t>IDF Captain Or </a:t>
            </a:r>
            <a:r>
              <a:rPr lang="en-US" dirty="0" err="1"/>
              <a:t>Na’aman</a:t>
            </a:r>
            <a:r>
              <a:rPr lang="en-US" dirty="0"/>
              <a:t> </a:t>
            </a:r>
          </a:p>
        </p:txBody>
      </p:sp>
    </p:spTree>
    <p:extLst>
      <p:ext uri="{BB962C8B-B14F-4D97-AF65-F5344CB8AC3E}">
        <p14:creationId xmlns:p14="http://schemas.microsoft.com/office/powerpoint/2010/main" val="1293519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is the typical Christian interpretation.  However, the expression appears twice more.</a:t>
            </a:r>
          </a:p>
        </p:txBody>
      </p:sp>
    </p:spTree>
    <p:extLst>
      <p:ext uri="{BB962C8B-B14F-4D97-AF65-F5344CB8AC3E}">
        <p14:creationId xmlns:p14="http://schemas.microsoft.com/office/powerpoint/2010/main" val="4279394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 11.31</a:t>
            </a:r>
            <a:r>
              <a:rPr lang="en-US" dirty="0"/>
              <a:t>Armed forces will come at his order and profane the sanctuary and fortress. They will abolish the daily burnt offering and </a:t>
            </a:r>
            <a:r>
              <a:rPr lang="en-US" dirty="0">
                <a:solidFill>
                  <a:srgbClr val="FFFF99"/>
                </a:solidFill>
              </a:rPr>
              <a:t>set up the abomination that causes desolation</a:t>
            </a:r>
            <a:r>
              <a:rPr lang="en-US" dirty="0"/>
              <a:t>.</a:t>
            </a:r>
          </a:p>
          <a:p>
            <a:r>
              <a:rPr lang="en-US" sz="3600" i="1" dirty="0" err="1"/>
              <a:t>Shikutz</a:t>
            </a:r>
            <a:r>
              <a:rPr lang="en-US" sz="3600" i="1" dirty="0"/>
              <a:t> m’ </a:t>
            </a:r>
            <a:r>
              <a:rPr lang="en-US" sz="3600" i="1" dirty="0" err="1"/>
              <a:t>shomam</a:t>
            </a:r>
            <a:r>
              <a:rPr lang="he-IL" sz="3600" i="1" dirty="0"/>
              <a:t> </a:t>
            </a:r>
            <a:r>
              <a:rPr lang="he-IL" sz="4400" b="1" dirty="0">
                <a:latin typeface="David" panose="020E0502060401010101" pitchFamily="34" charset="-79"/>
                <a:cs typeface="David" panose="020E0502060401010101" pitchFamily="34" charset="-79"/>
              </a:rPr>
              <a:t> הַשִּׁקּוּץ מְשֹׁמֵם   </a:t>
            </a:r>
            <a:endParaRPr lang="en-US" sz="4400"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598258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There is a rabbinical consensus that the expression refers to the </a:t>
            </a:r>
            <a:r>
              <a:rPr lang="en-US" dirty="0">
                <a:solidFill>
                  <a:srgbClr val="FFFF99"/>
                </a:solidFill>
              </a:rPr>
              <a:t>168 BCE </a:t>
            </a:r>
            <a:r>
              <a:rPr lang="en-US" dirty="0"/>
              <a:t>desecration of the Second Temple by the erection of a Zeus statue in its sacred precincts by Antiochus IV Epiphanes (the flashpoint of the Maccabean Revolt).</a:t>
            </a:r>
          </a:p>
        </p:txBody>
      </p:sp>
    </p:spTree>
    <p:extLst>
      <p:ext uri="{BB962C8B-B14F-4D97-AF65-F5344CB8AC3E}">
        <p14:creationId xmlns:p14="http://schemas.microsoft.com/office/powerpoint/2010/main" val="1579869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a:p>
            <a:pPr algn="l"/>
            <a:r>
              <a:rPr lang="en-US" dirty="0"/>
              <a:t>Some rabbis, however, see in it an allusion to Manasseh, who was reported to have set up "a carved image ... in the house of God"</a:t>
            </a:r>
          </a:p>
        </p:txBody>
      </p:sp>
    </p:spTree>
    <p:extLst>
      <p:ext uri="{BB962C8B-B14F-4D97-AF65-F5344CB8AC3E}">
        <p14:creationId xmlns:p14="http://schemas.microsoft.com/office/powerpoint/2010/main" val="22054240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u="sng" dirty="0"/>
              <a:t>Another possibility</a:t>
            </a:r>
          </a:p>
          <a:p>
            <a:pPr algn="l"/>
            <a:r>
              <a:rPr lang="en-US" dirty="0"/>
              <a:t>One commentator relates the prophecy to the actions of Caligula c. 40 AD when he ordered that a golden statue depicting himself as Zeus incarnate be set up in the Temple in Jerusalem.</a:t>
            </a:r>
          </a:p>
        </p:txBody>
      </p:sp>
    </p:spTree>
    <p:extLst>
      <p:ext uri="{BB962C8B-B14F-4D97-AF65-F5344CB8AC3E}">
        <p14:creationId xmlns:p14="http://schemas.microsoft.com/office/powerpoint/2010/main" val="3419289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[Spring to Summer of 40 C.E.]</a:t>
            </a:r>
          </a:p>
          <a:p>
            <a:pPr algn="l"/>
            <a:r>
              <a:rPr lang="en-US" dirty="0"/>
              <a:t>Towards the end of the reign of Gaius Caligula, a proclamation was sent out for a statue of the Roman Emperor to be built within the Temple walls in Jerusalem. </a:t>
            </a:r>
          </a:p>
        </p:txBody>
      </p:sp>
    </p:spTree>
    <p:extLst>
      <p:ext uri="{BB962C8B-B14F-4D97-AF65-F5344CB8AC3E}">
        <p14:creationId xmlns:p14="http://schemas.microsoft.com/office/powerpoint/2010/main" val="2886796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The President of Syria Petronius was sent along with two legions of soldiers to complete the task.  A time after Petronius’ arrival in the port city of Ptolemais he was met by tens of thousands of Jews who travelled from the countryside to petition him not to violate the laws of their forefathers.</a:t>
            </a:r>
          </a:p>
        </p:txBody>
      </p:sp>
    </p:spTree>
    <p:extLst>
      <p:ext uri="{BB962C8B-B14F-4D97-AF65-F5344CB8AC3E}">
        <p14:creationId xmlns:p14="http://schemas.microsoft.com/office/powerpoint/2010/main" val="821917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Farmers completely abandoned planting fresh crops in spring creating both economic and social strain and a dilemma situation for Petronius. Petronius eventually wrote to Gaius Caligula of his inability to erect the statue and his willingness to face the consequences. </a:t>
            </a:r>
          </a:p>
        </p:txBody>
      </p:sp>
    </p:spTree>
    <p:extLst>
      <p:ext uri="{BB962C8B-B14F-4D97-AF65-F5344CB8AC3E}">
        <p14:creationId xmlns:p14="http://schemas.microsoft.com/office/powerpoint/2010/main" val="29595312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u="sng" dirty="0"/>
              <a:t>John Wesley</a:t>
            </a:r>
            <a:r>
              <a:rPr lang="en-US" dirty="0"/>
              <a:t> </a:t>
            </a:r>
            <a:r>
              <a:rPr lang="en-US" sz="2600" dirty="0"/>
              <a:t>(1754) </a:t>
            </a:r>
            <a:r>
              <a:rPr lang="en-US" dirty="0"/>
              <a:t>also rejects the rabbinical view and wrote, "When ye shall see the abomination of desolation - Daniel's term is, 'The abomination that </a:t>
            </a:r>
            <a:r>
              <a:rPr lang="en-US" dirty="0" err="1"/>
              <a:t>maketh</a:t>
            </a:r>
            <a:r>
              <a:rPr lang="en-US" dirty="0"/>
              <a:t> desolate' (xi. 31); that is, the standards of the desolating legions, on which they bear the abominable images of their idols. </a:t>
            </a:r>
          </a:p>
        </p:txBody>
      </p:sp>
    </p:spTree>
    <p:extLst>
      <p:ext uri="{BB962C8B-B14F-4D97-AF65-F5344CB8AC3E}">
        <p14:creationId xmlns:p14="http://schemas.microsoft.com/office/powerpoint/2010/main" val="3624472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u="sng" dirty="0"/>
              <a:t>John Wesley</a:t>
            </a:r>
            <a:r>
              <a:rPr lang="en-US" dirty="0"/>
              <a:t> </a:t>
            </a:r>
            <a:r>
              <a:rPr lang="en-US" sz="2200" dirty="0"/>
              <a:t>(1754) </a:t>
            </a:r>
            <a:r>
              <a:rPr lang="en-US" dirty="0"/>
              <a:t>Standing in the holy place - Not only the temple, and the mountain on which it stood, but the whole city of Jerusalem, and several furlongs of land round about it, were accounted holy; particularly the mountain on which our Lord now sat, and on which the Romans afterward planted their ensigns." </a:t>
            </a:r>
          </a:p>
        </p:txBody>
      </p:sp>
    </p:spTree>
    <p:extLst>
      <p:ext uri="{BB962C8B-B14F-4D97-AF65-F5344CB8AC3E}">
        <p14:creationId xmlns:p14="http://schemas.microsoft.com/office/powerpoint/2010/main" val="172215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9B66E1-B67A-465A-BDDB-DDAE079023A4}"/>
              </a:ext>
            </a:extLst>
          </p:cNvPr>
          <p:cNvPicPr>
            <a:picLocks noChangeAspect="1"/>
          </p:cNvPicPr>
          <p:nvPr/>
        </p:nvPicPr>
        <p:blipFill>
          <a:blip r:embed="rId3"/>
          <a:stretch>
            <a:fillRect/>
          </a:stretch>
        </p:blipFill>
        <p:spPr>
          <a:xfrm>
            <a:off x="0" y="29591"/>
            <a:ext cx="8778875" cy="5084317"/>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4776105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AND now the Romans, upon the flight of the seditious into the city, and upon the burning of the holy house itself, and of all the buildings round about it, brought their ensigns to the temple and set them over against its eastern gate; and there did they offer sacrifices to them, and there did they make Titus imperator</a:t>
            </a:r>
          </a:p>
        </p:txBody>
      </p:sp>
    </p:spTree>
    <p:extLst>
      <p:ext uri="{BB962C8B-B14F-4D97-AF65-F5344CB8AC3E}">
        <p14:creationId xmlns:p14="http://schemas.microsoft.com/office/powerpoint/2010/main" val="2601301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scholars see these verses about Emperor Hadrian's attempt to install the statue of Jupiter </a:t>
            </a:r>
            <a:r>
              <a:rPr lang="en-US" dirty="0" err="1"/>
              <a:t>Capitolinus</a:t>
            </a:r>
            <a:r>
              <a:rPr lang="en-US" dirty="0"/>
              <a:t> on the site of the ruined Jewish Temple in Jerusalem leading to the Bar </a:t>
            </a:r>
            <a:r>
              <a:rPr lang="en-US" dirty="0" err="1"/>
              <a:t>Kokhba</a:t>
            </a:r>
            <a:r>
              <a:rPr lang="en-US" dirty="0"/>
              <a:t> revolt of 132-135 AD.</a:t>
            </a:r>
          </a:p>
        </p:txBody>
      </p:sp>
    </p:spTree>
    <p:extLst>
      <p:ext uri="{BB962C8B-B14F-4D97-AF65-F5344CB8AC3E}">
        <p14:creationId xmlns:p14="http://schemas.microsoft.com/office/powerpoint/2010/main" val="25807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claim that the abomination of desolation refers to the crucifixion of the Son of God…He is the "desolating sacrilege" and Golgotha is "the holy place".</a:t>
            </a:r>
          </a:p>
        </p:txBody>
      </p:sp>
    </p:spTree>
    <p:extLst>
      <p:ext uri="{BB962C8B-B14F-4D97-AF65-F5344CB8AC3E}">
        <p14:creationId xmlns:p14="http://schemas.microsoft.com/office/powerpoint/2010/main" val="1566892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see the building of the Dome of the Rock by the Umayyad Caliph Abd al-Malik ibn Marwan in 691 AD.</a:t>
            </a:r>
          </a:p>
          <a:p>
            <a:pPr algn="l"/>
            <a:endParaRPr lang="en-US" sz="2400" dirty="0"/>
          </a:p>
          <a:p>
            <a:pPr algn="l"/>
            <a:r>
              <a:rPr lang="en-US" dirty="0"/>
              <a:t>A practical application to the concept of defiling the Temple:</a:t>
            </a:r>
          </a:p>
          <a:p>
            <a:pPr algn="l"/>
            <a:r>
              <a:rPr lang="en-US" dirty="0"/>
              <a:t> </a:t>
            </a:r>
          </a:p>
        </p:txBody>
      </p:sp>
    </p:spTree>
    <p:extLst>
      <p:ext uri="{BB962C8B-B14F-4D97-AF65-F5344CB8AC3E}">
        <p14:creationId xmlns:p14="http://schemas.microsoft.com/office/powerpoint/2010/main" val="425644892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6.19-20 </a:t>
            </a:r>
            <a:r>
              <a:rPr lang="en-US" b="1" baseline="30000" dirty="0"/>
              <a:t> </a:t>
            </a:r>
            <a:r>
              <a:rPr lang="en-US" dirty="0"/>
              <a:t>Or don’t you know that your body is a temple for the </a:t>
            </a:r>
            <a:r>
              <a:rPr lang="en-US" i="1" dirty="0" err="1"/>
              <a:t>Ruakh</a:t>
            </a:r>
            <a:r>
              <a:rPr lang="en-US" i="1" dirty="0"/>
              <a:t> </a:t>
            </a:r>
            <a:r>
              <a:rPr lang="en-US" i="1" dirty="0" err="1"/>
              <a:t>HaKodesh</a:t>
            </a:r>
            <a:r>
              <a:rPr lang="en-US" dirty="0"/>
              <a:t> who lives inside you, whom you received from God? The fact is, you don’t belong to yourselves; for you were bought at a price. So use your bodies to glorify God.</a:t>
            </a:r>
          </a:p>
        </p:txBody>
      </p:sp>
    </p:spTree>
    <p:extLst>
      <p:ext uri="{BB962C8B-B14F-4D97-AF65-F5344CB8AC3E}">
        <p14:creationId xmlns:p14="http://schemas.microsoft.com/office/powerpoint/2010/main" val="1828502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6.18 </a:t>
            </a:r>
            <a:r>
              <a:rPr lang="en-US" dirty="0"/>
              <a:t>Run from sexual immorality! Every other sin a person commits is outside the body, but the fornicator sins against his own body.</a:t>
            </a:r>
          </a:p>
        </p:txBody>
      </p:sp>
      <p:sp>
        <p:nvSpPr>
          <p:cNvPr id="2" name="Date Placeholder 1">
            <a:extLst>
              <a:ext uri="{FF2B5EF4-FFF2-40B4-BE49-F238E27FC236}">
                <a16:creationId xmlns:a16="http://schemas.microsoft.com/office/drawing/2014/main" id="{00C8FB21-81B1-4339-8FB3-20A9A9A26ED1}"/>
              </a:ext>
            </a:extLst>
          </p:cNvPr>
          <p:cNvSpPr>
            <a:spLocks noGrp="1"/>
          </p:cNvSpPr>
          <p:nvPr>
            <p:ph type="dt" sz="half" idx="10"/>
          </p:nvPr>
        </p:nvSpPr>
        <p:spPr/>
        <p:txBody>
          <a:bodyPr/>
          <a:lstStyle/>
          <a:p>
            <a:r>
              <a:rPr lang="en-US" altLang="en-US">
                <a:solidFill>
                  <a:srgbClr val="000000"/>
                </a:solidFill>
              </a:rPr>
              <a:t>Mtt. 24.14-24 Worst of Times</a:t>
            </a:r>
          </a:p>
        </p:txBody>
      </p:sp>
    </p:spTree>
    <p:extLst>
      <p:ext uri="{BB962C8B-B14F-4D97-AF65-F5344CB8AC3E}">
        <p14:creationId xmlns:p14="http://schemas.microsoft.com/office/powerpoint/2010/main" val="37841273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In a study of 5,000 people who identify as transgender, men trying to become women were </a:t>
            </a:r>
            <a:r>
              <a:rPr lang="en-US" i="1" dirty="0"/>
              <a:t>80 to 90 percent more likely</a:t>
            </a:r>
            <a:r>
              <a:rPr lang="en-US" dirty="0"/>
              <a:t> to have a stroke or heart attack. They also had a higher risk of blood clots from the estrogen. That's an astounding level of risk for anyone, let alone these patients, </a:t>
            </a:r>
          </a:p>
        </p:txBody>
      </p:sp>
    </p:spTree>
    <p:extLst>
      <p:ext uri="{BB962C8B-B14F-4D97-AF65-F5344CB8AC3E}">
        <p14:creationId xmlns:p14="http://schemas.microsoft.com/office/powerpoint/2010/main" val="3565087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who are choosing to create an imbalance in their system. "This is the largest study of the health of transgender individuals on hormone therapy ever done," one of the authors, Dr. </a:t>
            </a:r>
            <a:r>
              <a:rPr lang="en-US" dirty="0" err="1"/>
              <a:t>Darios</a:t>
            </a:r>
            <a:r>
              <a:rPr lang="en-US" dirty="0"/>
              <a:t> </a:t>
            </a:r>
            <a:r>
              <a:rPr lang="en-US" dirty="0" err="1"/>
              <a:t>Getahun</a:t>
            </a:r>
            <a:r>
              <a:rPr lang="en-US" dirty="0"/>
              <a:t>, told NBC News. "Doctors and patients need to be aware of the possibility for increased health risks for transgender women."</a:t>
            </a:r>
          </a:p>
        </p:txBody>
      </p:sp>
    </p:spTree>
    <p:extLst>
      <p:ext uri="{BB962C8B-B14F-4D97-AF65-F5344CB8AC3E}">
        <p14:creationId xmlns:p14="http://schemas.microsoft.com/office/powerpoint/2010/main" val="2279821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Daniel 12.11 </a:t>
            </a:r>
            <a:r>
              <a:rPr lang="en-US" dirty="0"/>
              <a:t>From the time the regular burnt offering is taken away and </a:t>
            </a:r>
            <a:r>
              <a:rPr lang="en-US" dirty="0">
                <a:solidFill>
                  <a:srgbClr val="FFFF99"/>
                </a:solidFill>
              </a:rPr>
              <a:t>the abomination that causes desolation is set up</a:t>
            </a:r>
            <a:r>
              <a:rPr lang="en-US" dirty="0"/>
              <a:t>, there will be 1,290 days. </a:t>
            </a:r>
          </a:p>
          <a:p>
            <a:pPr algn="l"/>
            <a:r>
              <a:rPr lang="en-US" i="1" dirty="0" err="1"/>
              <a:t>Shikutz</a:t>
            </a:r>
            <a:r>
              <a:rPr lang="en-US" i="1" dirty="0"/>
              <a:t> </a:t>
            </a:r>
            <a:r>
              <a:rPr lang="en-US" i="1" dirty="0" err="1"/>
              <a:t>shomam</a:t>
            </a:r>
            <a:r>
              <a:rPr lang="he-IL" i="1" dirty="0"/>
              <a:t> </a:t>
            </a:r>
            <a:r>
              <a:rPr lang="en-US" i="1" dirty="0"/>
              <a:t> </a:t>
            </a:r>
            <a:r>
              <a:rPr lang="he-IL" i="1" dirty="0"/>
              <a:t> </a:t>
            </a:r>
            <a:r>
              <a:rPr lang="he-IL" sz="4400" b="1" dirty="0">
                <a:latin typeface="David" panose="020E0502060401010101" pitchFamily="34" charset="-79"/>
                <a:cs typeface="David" panose="020E0502060401010101" pitchFamily="34" charset="-79"/>
              </a:rPr>
              <a:t>שִׁקּוּץ שֹׁמֵם</a:t>
            </a:r>
            <a:endParaRPr lang="en-US" sz="4400" b="1" dirty="0">
              <a:latin typeface="David" panose="020E0502060401010101" pitchFamily="34" charset="-79"/>
              <a:cs typeface="David" panose="020E0502060401010101" pitchFamily="34" charset="-79"/>
            </a:endParaRPr>
          </a:p>
          <a:p>
            <a:pPr algn="l"/>
            <a:r>
              <a:rPr lang="en-US" dirty="0">
                <a:cs typeface="David" panose="020E0502060401010101" pitchFamily="34" charset="-79"/>
              </a:rPr>
              <a:t>Context:</a:t>
            </a:r>
            <a:endParaRPr lang="en-US" sz="4400" dirty="0">
              <a:cs typeface="David" panose="020E0502060401010101" pitchFamily="34" charset="-79"/>
            </a:endParaRPr>
          </a:p>
        </p:txBody>
      </p:sp>
    </p:spTree>
    <p:extLst>
      <p:ext uri="{BB962C8B-B14F-4D97-AF65-F5344CB8AC3E}">
        <p14:creationId xmlns:p14="http://schemas.microsoft.com/office/powerpoint/2010/main" val="2888290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Dan. 12.1-4 </a:t>
            </a:r>
            <a:r>
              <a:rPr lang="en-US" dirty="0"/>
              <a:t>“At that time Michael, the great prince who protects your people, will arise. There will be a time of distress such as has not happened from the beginning of nations until then. But at that time your people—everyone whose name is found written in the book—will be delivered. </a:t>
            </a:r>
            <a:r>
              <a:rPr lang="en-US" b="1" baseline="30000" dirty="0"/>
              <a:t> </a:t>
            </a:r>
            <a:endParaRPr lang="en-US" dirty="0"/>
          </a:p>
        </p:txBody>
      </p:sp>
    </p:spTree>
    <p:extLst>
      <p:ext uri="{BB962C8B-B14F-4D97-AF65-F5344CB8AC3E}">
        <p14:creationId xmlns:p14="http://schemas.microsoft.com/office/powerpoint/2010/main" val="3857073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5883FC-727E-40DC-8A33-C99653FD2D76}"/>
              </a:ext>
            </a:extLst>
          </p:cNvPr>
          <p:cNvPicPr>
            <a:picLocks noChangeAspect="1"/>
          </p:cNvPicPr>
          <p:nvPr/>
        </p:nvPicPr>
        <p:blipFill>
          <a:blip r:embed="rId3"/>
          <a:stretch>
            <a:fillRect/>
          </a:stretch>
        </p:blipFill>
        <p:spPr>
          <a:xfrm>
            <a:off x="0" y="17895"/>
            <a:ext cx="8778875" cy="5107709"/>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35228740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 12.1-4 </a:t>
            </a:r>
            <a:r>
              <a:rPr lang="en-US" b="1" baseline="30000" dirty="0"/>
              <a:t> </a:t>
            </a:r>
            <a:r>
              <a:rPr lang="en-US" dirty="0"/>
              <a:t>Multitudes who sleep in the dust of the earth will awake: some to everlasting life, others to shame and everlasting contempt.</a:t>
            </a:r>
            <a:r>
              <a:rPr lang="en-US" b="1" baseline="30000" dirty="0"/>
              <a:t> </a:t>
            </a:r>
            <a:r>
              <a:rPr lang="en-US" dirty="0"/>
              <a:t>Those who impart wisdom will shine like the brightness of the heavens, </a:t>
            </a:r>
          </a:p>
        </p:txBody>
      </p:sp>
    </p:spTree>
    <p:extLst>
      <p:ext uri="{BB962C8B-B14F-4D97-AF65-F5344CB8AC3E}">
        <p14:creationId xmlns:p14="http://schemas.microsoft.com/office/powerpoint/2010/main" val="17121153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Dan. 12.1-4 </a:t>
            </a:r>
            <a:r>
              <a:rPr lang="en-US" b="1" baseline="30000" dirty="0"/>
              <a:t> </a:t>
            </a:r>
            <a:r>
              <a:rPr lang="en-US" dirty="0"/>
              <a:t>and those who lead many to righteousness, like the stars for ever and ever.</a:t>
            </a:r>
            <a:r>
              <a:rPr lang="en-US" b="1" baseline="30000" dirty="0"/>
              <a:t> </a:t>
            </a:r>
            <a:r>
              <a:rPr lang="en-US" dirty="0"/>
              <a:t>But you, Daniel, roll up and seal the words of the scroll until the time of the end. Many will go here and there to increase knowledge.”</a:t>
            </a:r>
          </a:p>
        </p:txBody>
      </p:sp>
    </p:spTree>
    <p:extLst>
      <p:ext uri="{BB962C8B-B14F-4D97-AF65-F5344CB8AC3E}">
        <p14:creationId xmlns:p14="http://schemas.microsoft.com/office/powerpoint/2010/main" val="38309681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aseline="30000" dirty="0"/>
              <a:t> Daniel 12.11 </a:t>
            </a:r>
            <a:r>
              <a:rPr lang="en-US" dirty="0"/>
              <a:t>From the time the regular burnt offering is taken away and </a:t>
            </a:r>
            <a:r>
              <a:rPr lang="en-US" dirty="0">
                <a:solidFill>
                  <a:srgbClr val="FFFF99"/>
                </a:solidFill>
              </a:rPr>
              <a:t>the abomination that causes desolation is set up</a:t>
            </a:r>
            <a:r>
              <a:rPr lang="en-US" dirty="0"/>
              <a:t>, there will be 1,290 days. </a:t>
            </a:r>
          </a:p>
          <a:p>
            <a:pPr algn="l"/>
            <a:r>
              <a:rPr lang="en-US" i="1" dirty="0" err="1"/>
              <a:t>Shikutz</a:t>
            </a:r>
            <a:r>
              <a:rPr lang="en-US" i="1" dirty="0"/>
              <a:t> </a:t>
            </a:r>
            <a:r>
              <a:rPr lang="en-US" i="1" dirty="0" err="1"/>
              <a:t>shomam</a:t>
            </a:r>
            <a:r>
              <a:rPr lang="he-IL" i="1" dirty="0"/>
              <a:t> </a:t>
            </a:r>
            <a:r>
              <a:rPr lang="en-US" i="1" dirty="0"/>
              <a:t> </a:t>
            </a:r>
            <a:r>
              <a:rPr lang="he-IL" i="1" dirty="0"/>
              <a:t> </a:t>
            </a:r>
            <a:r>
              <a:rPr lang="he-IL" sz="4400" b="1" dirty="0">
                <a:latin typeface="David" panose="020E0502060401010101" pitchFamily="34" charset="-79"/>
                <a:cs typeface="David" panose="020E0502060401010101" pitchFamily="34" charset="-79"/>
              </a:rPr>
              <a:t>שִׁקּוּץ שֹׁמֵם</a:t>
            </a:r>
            <a:endParaRPr lang="en-US" sz="4400" b="1" dirty="0">
              <a:latin typeface="David" panose="020E0502060401010101" pitchFamily="34" charset="-79"/>
              <a:cs typeface="David" panose="020E0502060401010101" pitchFamily="34" charset="-79"/>
            </a:endParaRPr>
          </a:p>
          <a:p>
            <a:pPr algn="l"/>
            <a:r>
              <a:rPr lang="en-US" dirty="0">
                <a:cs typeface="David" panose="020E0502060401010101" pitchFamily="34" charset="-79"/>
              </a:rPr>
              <a:t>This is indeed a last days scenario, similar to: </a:t>
            </a:r>
            <a:endParaRPr lang="en-US" sz="4400" dirty="0">
              <a:cs typeface="David" panose="020E0502060401010101" pitchFamily="34" charset="-79"/>
            </a:endParaRPr>
          </a:p>
        </p:txBody>
      </p:sp>
    </p:spTree>
    <p:extLst>
      <p:ext uri="{BB962C8B-B14F-4D97-AF65-F5344CB8AC3E}">
        <p14:creationId xmlns:p14="http://schemas.microsoft.com/office/powerpoint/2010/main" val="2877613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baseline="30000" dirty="0"/>
              <a:t>2 </a:t>
            </a:r>
            <a:r>
              <a:rPr lang="en-US" baseline="30000" dirty="0" err="1"/>
              <a:t>Thes</a:t>
            </a:r>
            <a:r>
              <a:rPr lang="en-US" baseline="30000" dirty="0"/>
              <a:t> 2.3-4  </a:t>
            </a:r>
            <a:r>
              <a:rPr lang="en-US" dirty="0"/>
              <a:t>Let no one deceive you in any way, for the Day will not come unless the rebellion comes first and the man of lawlessness is revealed, the one destined to be destroyed. He opposes and exalts himself above every so-called god or object of worship, so that he sits in the Temple of God, proclaiming himself that he is God.</a:t>
            </a:r>
          </a:p>
        </p:txBody>
      </p:sp>
    </p:spTree>
    <p:extLst>
      <p:ext uri="{BB962C8B-B14F-4D97-AF65-F5344CB8AC3E}">
        <p14:creationId xmlns:p14="http://schemas.microsoft.com/office/powerpoint/2010/main" val="42869259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Apparently, there is a future figure that will rise to global prominence politically, economically and militarily by setting up a governmental structure possessing sweeping powers over worship and the affairs of humanity.</a:t>
            </a:r>
          </a:p>
        </p:txBody>
      </p:sp>
    </p:spTree>
    <p:extLst>
      <p:ext uri="{BB962C8B-B14F-4D97-AF65-F5344CB8AC3E}">
        <p14:creationId xmlns:p14="http://schemas.microsoft.com/office/powerpoint/2010/main" val="3301927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Most current believers see the "Abomination of Desolation" prophecy of Daniel mentioned by Yeshua in Matthew 24:15 and Mark 13:14 as referring to an event in the  end time future, when a 7-year peace treaty will be signed between Israel and a world ruler called "the man of lawlessness", or the "</a:t>
            </a:r>
            <a:r>
              <a:rPr lang="en-US" dirty="0" err="1"/>
              <a:t>AntiMessiah</a:t>
            </a:r>
            <a:r>
              <a:rPr lang="en-US" dirty="0"/>
              <a:t>."</a:t>
            </a:r>
          </a:p>
        </p:txBody>
      </p:sp>
    </p:spTree>
    <p:extLst>
      <p:ext uri="{BB962C8B-B14F-4D97-AF65-F5344CB8AC3E}">
        <p14:creationId xmlns:p14="http://schemas.microsoft.com/office/powerpoint/2010/main" val="31006891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922E114F-9A73-4789-AD7F-5BDC5B0EEC4C}"/>
              </a:ext>
            </a:extLst>
          </p:cNvPr>
          <p:cNvPicPr>
            <a:picLocks noChangeAspect="1"/>
          </p:cNvPicPr>
          <p:nvPr/>
        </p:nvPicPr>
        <p:blipFill>
          <a:blip r:embed="rId3"/>
          <a:stretch>
            <a:fillRect/>
          </a:stretch>
        </p:blipFill>
        <p:spPr>
          <a:xfrm>
            <a:off x="176163" y="133350"/>
            <a:ext cx="8470436" cy="4419600"/>
          </a:xfrm>
          <a:prstGeom prst="rect">
            <a:avLst/>
          </a:prstGeom>
        </p:spPr>
      </p:pic>
    </p:spTree>
    <p:extLst>
      <p:ext uri="{BB962C8B-B14F-4D97-AF65-F5344CB8AC3E}">
        <p14:creationId xmlns:p14="http://schemas.microsoft.com/office/powerpoint/2010/main" val="2406041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Summary of possible interpretations of the Abomination that makes desolate</a:t>
            </a:r>
          </a:p>
          <a:p>
            <a:pPr marL="457200" indent="-457200" algn="l">
              <a:buFont typeface="+mj-lt"/>
              <a:buAutoNum type="arabicPeriod"/>
            </a:pPr>
            <a:r>
              <a:rPr lang="en-US" dirty="0" err="1"/>
              <a:t>Manesseh</a:t>
            </a:r>
            <a:r>
              <a:rPr lang="en-US" dirty="0"/>
              <a:t> </a:t>
            </a:r>
          </a:p>
          <a:p>
            <a:pPr marL="457200" indent="-457200" algn="l">
              <a:buFont typeface="+mj-lt"/>
              <a:buAutoNum type="arabicPeriod"/>
            </a:pPr>
            <a:r>
              <a:rPr lang="en-US" dirty="0"/>
              <a:t>Antiochus</a:t>
            </a:r>
          </a:p>
          <a:p>
            <a:pPr marL="457200" indent="-457200" algn="l">
              <a:buFont typeface="+mj-lt"/>
              <a:buAutoNum type="arabicPeriod"/>
            </a:pPr>
            <a:r>
              <a:rPr lang="en-US" dirty="0"/>
              <a:t>Titus on the destroyed Temple</a:t>
            </a:r>
          </a:p>
          <a:p>
            <a:pPr marL="457200" indent="-457200" algn="l">
              <a:buFont typeface="+mj-lt"/>
              <a:buAutoNum type="arabicPeriod"/>
            </a:pPr>
            <a:r>
              <a:rPr lang="en-US" dirty="0"/>
              <a:t>Caligula 40</a:t>
            </a:r>
          </a:p>
          <a:p>
            <a:pPr marL="457200" indent="-457200" algn="l">
              <a:buFont typeface="+mj-lt"/>
              <a:buAutoNum type="arabicPeriod"/>
            </a:pPr>
            <a:r>
              <a:rPr lang="en-US" dirty="0"/>
              <a:t>Hadrian </a:t>
            </a:r>
          </a:p>
          <a:p>
            <a:pPr marL="457200" indent="-457200" algn="l">
              <a:buFont typeface="+mj-lt"/>
              <a:buAutoNum type="arabicPeriod"/>
            </a:pPr>
            <a:r>
              <a:rPr lang="en-US" dirty="0"/>
              <a:t>End Time Anti-Messiah</a:t>
            </a:r>
          </a:p>
          <a:p>
            <a:pPr marL="742950" indent="-742950" algn="l">
              <a:buFont typeface="+mj-lt"/>
              <a:buAutoNum type="arabicPeriod"/>
            </a:pPr>
            <a:endParaRPr lang="en-US" dirty="0"/>
          </a:p>
        </p:txBody>
      </p:sp>
    </p:spTree>
    <p:extLst>
      <p:ext uri="{BB962C8B-B14F-4D97-AF65-F5344CB8AC3E}">
        <p14:creationId xmlns:p14="http://schemas.microsoft.com/office/powerpoint/2010/main" val="1475220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”לָכֵן כַּאֲשֶׁר תִּרְאוּ אֶת </a:t>
            </a:r>
            <a:r>
              <a:rPr lang="he-IL" sz="3889" b="1" dirty="0">
                <a:solidFill>
                  <a:srgbClr val="FFFF99"/>
                </a:solidFill>
                <a:latin typeface="David" panose="020E0502060401010101" pitchFamily="34" charset="-79"/>
                <a:cs typeface="David" panose="020E0502060401010101" pitchFamily="34" charset="-79"/>
              </a:rPr>
              <a:t>הַשִּׁקּוּץ הַמְּשֹׁמֵם</a:t>
            </a:r>
            <a:r>
              <a:rPr lang="he-IL" sz="3889" b="1" dirty="0">
                <a:latin typeface="David" panose="020E0502060401010101" pitchFamily="34" charset="-79"/>
                <a:cs typeface="David" panose="020E0502060401010101" pitchFamily="34" charset="-79"/>
              </a:rPr>
              <a:t>, כַּנֶּאֱמַר בְּפִי דָּנִיאֵל הַנָּבִיא, </a:t>
            </a:r>
            <a:r>
              <a:rPr lang="en-US" baseline="30000" dirty="0"/>
              <a:t>    </a:t>
            </a:r>
          </a:p>
          <a:p>
            <a:r>
              <a:rPr lang="en-US" baseline="30000" dirty="0"/>
              <a:t> </a:t>
            </a:r>
            <a:r>
              <a:rPr lang="en-US" sz="4000" baseline="30000" dirty="0"/>
              <a:t> </a:t>
            </a:r>
            <a:r>
              <a:rPr lang="en-US" sz="4000" dirty="0"/>
              <a:t>“So when you see the </a:t>
            </a:r>
            <a:r>
              <a:rPr lang="en-US" sz="4000" dirty="0">
                <a:solidFill>
                  <a:srgbClr val="FFFF99"/>
                </a:solidFill>
              </a:rPr>
              <a:t>abomination that causes devastation </a:t>
            </a:r>
            <a:r>
              <a:rPr lang="en-US" sz="4000" dirty="0"/>
              <a:t>spoken about through the prophet </a:t>
            </a:r>
            <a:r>
              <a:rPr lang="en-US" sz="4000" dirty="0" err="1"/>
              <a:t>Dani’el</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44055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”עוֹמֵד בְּמָקוֹם קָדוֹשׁ — עַל הַקּוֹרֵא לְהָבִין - </a:t>
            </a:r>
            <a:r>
              <a:rPr lang="en-US" baseline="30000" dirty="0"/>
              <a:t>    </a:t>
            </a:r>
          </a:p>
          <a:p>
            <a:pPr algn="r"/>
            <a:endParaRPr lang="en-US" baseline="30000" dirty="0"/>
          </a:p>
          <a:p>
            <a:r>
              <a:rPr lang="en-US" baseline="30000" dirty="0"/>
              <a:t>  </a:t>
            </a:r>
            <a:r>
              <a:rPr lang="en-US" sz="4000" baseline="30000" dirty="0"/>
              <a:t>”</a:t>
            </a:r>
            <a:r>
              <a:rPr lang="en-US" sz="4000" dirty="0"/>
              <a:t>standing in the Holy Place”</a:t>
            </a:r>
            <a:r>
              <a:rPr lang="en-US" sz="4000" baseline="30000" dirty="0"/>
              <a:t> </a:t>
            </a:r>
            <a:r>
              <a:rPr lang="en-US" sz="4000" dirty="0"/>
              <a:t>(</a:t>
            </a:r>
            <a:r>
              <a:rPr lang="en-US" sz="4000" dirty="0">
                <a:solidFill>
                  <a:srgbClr val="FFFF99"/>
                </a:solidFill>
              </a:rPr>
              <a:t>let the reader understand </a:t>
            </a:r>
            <a:r>
              <a:rPr lang="en-US" sz="4000" dirty="0"/>
              <a:t>the allusion),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87382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24:15-16</a:t>
            </a:r>
          </a:p>
        </p:txBody>
      </p:sp>
    </p:spTree>
    <p:extLst>
      <p:ext uri="{BB962C8B-B14F-4D97-AF65-F5344CB8AC3E}">
        <p14:creationId xmlns:p14="http://schemas.microsoft.com/office/powerpoint/2010/main" val="18937251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 אֲזַי הַנִּמְצָאִים בִּיהוּדָה, שֶׁיָּנוּסוּ אֶל הֶהָרִים: </a:t>
            </a:r>
            <a:r>
              <a:rPr lang="en-US" baseline="30000" dirty="0"/>
              <a:t>    </a:t>
            </a:r>
          </a:p>
          <a:p>
            <a:r>
              <a:rPr lang="en-US" baseline="30000" dirty="0"/>
              <a:t>  </a:t>
            </a:r>
            <a:r>
              <a:rPr lang="en-US" sz="4000" dirty="0"/>
              <a:t>“that will be the time for those in </a:t>
            </a:r>
            <a:r>
              <a:rPr lang="en-US" sz="4000" dirty="0" err="1"/>
              <a:t>Y’hudah</a:t>
            </a:r>
            <a:r>
              <a:rPr lang="en-US" sz="4000" dirty="0"/>
              <a:t> to escape to the hills.”</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3208466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66AB1E3B-249F-46B8-99F9-3A2B53B2A112}"/>
              </a:ext>
            </a:extLst>
          </p:cNvPr>
          <p:cNvPicPr>
            <a:picLocks noChangeAspect="1"/>
          </p:cNvPicPr>
          <p:nvPr/>
        </p:nvPicPr>
        <p:blipFill>
          <a:blip r:embed="rId3"/>
          <a:stretch>
            <a:fillRect/>
          </a:stretch>
        </p:blipFill>
        <p:spPr>
          <a:xfrm>
            <a:off x="357840" y="0"/>
            <a:ext cx="8063193" cy="5143500"/>
          </a:xfrm>
          <a:prstGeom prst="rect">
            <a:avLst/>
          </a:prstGeom>
        </p:spPr>
      </p:pic>
    </p:spTree>
    <p:extLst>
      <p:ext uri="{BB962C8B-B14F-4D97-AF65-F5344CB8AC3E}">
        <p14:creationId xmlns:p14="http://schemas.microsoft.com/office/powerpoint/2010/main" val="23113583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fontScale="92500" lnSpcReduction="10000"/>
          </a:bodyPr>
          <a:lstStyle/>
          <a:p>
            <a:pPr marL="0" indent="0"/>
            <a:r>
              <a:rPr lang="he-IL" sz="4321" b="1" dirty="0">
                <a:latin typeface="David" panose="020E0502060401010101" pitchFamily="34" charset="-79"/>
                <a:cs typeface="David" panose="020E0502060401010101" pitchFamily="34" charset="-79"/>
              </a:rPr>
              <a:t>‏</a:t>
            </a:r>
            <a:r>
              <a:rPr lang="en-US" b="1" baseline="30000" dirty="0"/>
              <a:t> </a:t>
            </a:r>
            <a:r>
              <a:rPr lang="en-US" sz="4000" dirty="0"/>
              <a:t>If someone is on the roof, he must not go down to gather his belongings from his house; </a:t>
            </a:r>
            <a:r>
              <a:rPr lang="en-US" sz="4000" b="1" baseline="30000" dirty="0"/>
              <a:t> </a:t>
            </a:r>
            <a:r>
              <a:rPr lang="en-US" sz="4000" dirty="0"/>
              <a:t>if someone is in the field, he must not turn back to get his coat. What a terrible time it will be for pregnant women and nursing mothers! </a:t>
            </a:r>
            <a:r>
              <a:rPr lang="en-US" sz="4000" b="1" baseline="30000" dirty="0"/>
              <a:t>  </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24:17-22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079989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marL="0" indent="0"/>
            <a:r>
              <a:rPr lang="he-IL" sz="4800" dirty="0">
                <a:latin typeface="David" panose="020E0502060401010101" pitchFamily="34" charset="-79"/>
                <a:cs typeface="David" panose="020E0502060401010101" pitchFamily="34" charset="-79"/>
              </a:rPr>
              <a:t>‏</a:t>
            </a:r>
            <a:r>
              <a:rPr lang="en-US" sz="3600" dirty="0"/>
              <a:t>Pray that you will not have to escape in winter or on Shabbat. For </a:t>
            </a:r>
            <a:r>
              <a:rPr lang="en-US" sz="3600" dirty="0">
                <a:solidFill>
                  <a:srgbClr val="FFFF99"/>
                </a:solidFill>
              </a:rPr>
              <a:t>there will be trouble then worse than there has ever been from the beginning of the world until now, and there will be nothing like it again!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24:17-22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8765241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marL="0" indent="0"/>
            <a:r>
              <a:rPr lang="he-IL" sz="4321" b="1" dirty="0">
                <a:latin typeface="David" panose="020E0502060401010101" pitchFamily="34" charset="-79"/>
                <a:cs typeface="David" panose="020E0502060401010101" pitchFamily="34" charset="-79"/>
              </a:rPr>
              <a:t>‏</a:t>
            </a:r>
            <a:r>
              <a:rPr lang="en-US" sz="4000" dirty="0"/>
              <a:t>Indeed, if the length of this time had not been limited, no one would survive; but for the sake of those who have been chosen, its length will be limited.</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24:17-22</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5461198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Great trouble coming</a:t>
            </a:r>
          </a:p>
          <a:p>
            <a:pPr marL="228600" indent="-228600">
              <a:buFont typeface="Arial" panose="020B0604020202020204" pitchFamily="34" charset="0"/>
              <a:buChar char="•"/>
            </a:pPr>
            <a:r>
              <a:rPr lang="en-US" dirty="0"/>
              <a:t>How to understand it.</a:t>
            </a:r>
          </a:p>
          <a:p>
            <a:pPr marL="228600" indent="-228600">
              <a:buFont typeface="Arial" panose="020B0604020202020204" pitchFamily="34" charset="0"/>
              <a:buChar char="•"/>
            </a:pPr>
            <a:r>
              <a:rPr lang="en-US" dirty="0"/>
              <a:t>How to walk in it.</a:t>
            </a:r>
          </a:p>
        </p:txBody>
      </p:sp>
    </p:spTree>
    <p:extLst>
      <p:ext uri="{BB962C8B-B14F-4D97-AF65-F5344CB8AC3E}">
        <p14:creationId xmlns:p14="http://schemas.microsoft.com/office/powerpoint/2010/main" val="394733626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Joel 2.1-2 </a:t>
            </a:r>
            <a:r>
              <a:rPr lang="en-US" dirty="0"/>
              <a:t>“Blow the </a:t>
            </a:r>
            <a:r>
              <a:rPr lang="en-US" i="1" dirty="0"/>
              <a:t>shofar</a:t>
            </a:r>
            <a:r>
              <a:rPr lang="en-US" dirty="0"/>
              <a:t> in </a:t>
            </a:r>
            <a:r>
              <a:rPr lang="en-US" dirty="0" err="1"/>
              <a:t>Tziyon</a:t>
            </a:r>
            <a:r>
              <a:rPr lang="en-US" dirty="0"/>
              <a:t>!</a:t>
            </a:r>
            <a:br>
              <a:rPr lang="en-US" dirty="0"/>
            </a:br>
            <a:r>
              <a:rPr lang="en-US" dirty="0"/>
              <a:t>Sound an alarm on my holy mountain!”</a:t>
            </a:r>
            <a:br>
              <a:rPr lang="en-US" dirty="0"/>
            </a:br>
            <a:r>
              <a:rPr lang="en-US" dirty="0"/>
              <a:t>Let all living in the land tremble,</a:t>
            </a:r>
            <a:br>
              <a:rPr lang="en-US" dirty="0"/>
            </a:br>
            <a:r>
              <a:rPr lang="en-US" dirty="0"/>
              <a:t>for the Day of </a:t>
            </a:r>
            <a:r>
              <a:rPr lang="en-US" i="1" cap="small" dirty="0"/>
              <a:t>Adonai</a:t>
            </a:r>
            <a:r>
              <a:rPr lang="en-US" dirty="0"/>
              <a:t> is coming! It’s upon us! —</a:t>
            </a:r>
            <a:r>
              <a:rPr lang="en-US" b="1" baseline="30000" dirty="0"/>
              <a:t> </a:t>
            </a:r>
            <a:r>
              <a:rPr lang="en-US" dirty="0"/>
              <a:t>a day of darkness and gloom, a day of clouds</a:t>
            </a:r>
          </a:p>
        </p:txBody>
      </p:sp>
    </p:spTree>
    <p:extLst>
      <p:ext uri="{BB962C8B-B14F-4D97-AF65-F5344CB8AC3E}">
        <p14:creationId xmlns:p14="http://schemas.microsoft.com/office/powerpoint/2010/main" val="16561975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Joel 2.1-2  </a:t>
            </a:r>
            <a:r>
              <a:rPr lang="en-US" dirty="0"/>
              <a:t>and thick fog; a great and mighty horde is spreading like blackness over the mountains. </a:t>
            </a:r>
            <a:r>
              <a:rPr lang="en-US" dirty="0">
                <a:solidFill>
                  <a:srgbClr val="FFFF99"/>
                </a:solidFill>
              </a:rPr>
              <a:t>There has never been anything like it, nor will there ever be again, </a:t>
            </a:r>
            <a:r>
              <a:rPr lang="en-US" dirty="0"/>
              <a:t>not even after the years of many generations</a:t>
            </a:r>
          </a:p>
        </p:txBody>
      </p:sp>
    </p:spTree>
    <p:extLst>
      <p:ext uri="{BB962C8B-B14F-4D97-AF65-F5344CB8AC3E}">
        <p14:creationId xmlns:p14="http://schemas.microsoft.com/office/powerpoint/2010/main" val="5816876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a:t>
            </a:r>
            <a:r>
              <a:rPr lang="en-US" baseline="30000" dirty="0"/>
              <a:t> 30.4-7 </a:t>
            </a:r>
            <a:r>
              <a:rPr lang="en-US" dirty="0"/>
              <a:t>These are the words the Lord spoke concerning Israel and Judah: “This is what the Lord says: “‘Cries of fear are heard— terror, not peace. Ask and see: Can a man bear children? Then why do I see every strong man with his hands on his stomach</a:t>
            </a:r>
          </a:p>
        </p:txBody>
      </p:sp>
      <p:sp>
        <p:nvSpPr>
          <p:cNvPr id="2" name="Date Placeholder 1">
            <a:extLst>
              <a:ext uri="{FF2B5EF4-FFF2-40B4-BE49-F238E27FC236}">
                <a16:creationId xmlns:a16="http://schemas.microsoft.com/office/drawing/2014/main" id="{00C8FB21-81B1-4339-8FB3-20A9A9A26ED1}"/>
              </a:ext>
            </a:extLst>
          </p:cNvPr>
          <p:cNvSpPr>
            <a:spLocks noGrp="1"/>
          </p:cNvSpPr>
          <p:nvPr>
            <p:ph type="dt" sz="half" idx="10"/>
          </p:nvPr>
        </p:nvSpPr>
        <p:spPr/>
        <p:txBody>
          <a:bodyPr/>
          <a:lstStyle/>
          <a:p>
            <a:r>
              <a:rPr lang="en-US" altLang="en-US">
                <a:solidFill>
                  <a:srgbClr val="000000"/>
                </a:solidFill>
              </a:rPr>
              <a:t>Mtt. 24.14-24 Worst of Times</a:t>
            </a:r>
          </a:p>
        </p:txBody>
      </p:sp>
    </p:spTree>
    <p:extLst>
      <p:ext uri="{BB962C8B-B14F-4D97-AF65-F5344CB8AC3E}">
        <p14:creationId xmlns:p14="http://schemas.microsoft.com/office/powerpoint/2010/main" val="31056593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Yermiyah</a:t>
            </a:r>
            <a:r>
              <a:rPr lang="en-US" baseline="30000" dirty="0"/>
              <a:t> 30.4-7  </a:t>
            </a:r>
            <a:r>
              <a:rPr lang="en-US" dirty="0"/>
              <a:t>like a woman in labor, every face turned deathly pale? It will be a time of </a:t>
            </a:r>
            <a:r>
              <a:rPr lang="en-US" dirty="0" err="1"/>
              <a:t>troubl</a:t>
            </a:r>
            <a:r>
              <a:rPr lang="en-US" dirty="0" err="1">
                <a:solidFill>
                  <a:srgbClr val="FFFF99"/>
                </a:solidFill>
              </a:rPr>
              <a:t>How</a:t>
            </a:r>
            <a:r>
              <a:rPr lang="en-US" dirty="0">
                <a:solidFill>
                  <a:srgbClr val="FFFF99"/>
                </a:solidFill>
              </a:rPr>
              <a:t> awful that day will be! No other will be like it. </a:t>
            </a:r>
            <a:r>
              <a:rPr lang="en-US" dirty="0"/>
              <a:t>e for Jacob, but </a:t>
            </a:r>
            <a:r>
              <a:rPr lang="en-US" dirty="0">
                <a:solidFill>
                  <a:srgbClr val="FFFF99"/>
                </a:solidFill>
              </a:rPr>
              <a:t>he will be saved out of it.</a:t>
            </a:r>
          </a:p>
        </p:txBody>
      </p:sp>
      <p:sp>
        <p:nvSpPr>
          <p:cNvPr id="2" name="Date Placeholder 1">
            <a:extLst>
              <a:ext uri="{FF2B5EF4-FFF2-40B4-BE49-F238E27FC236}">
                <a16:creationId xmlns:a16="http://schemas.microsoft.com/office/drawing/2014/main" id="{00C8FB21-81B1-4339-8FB3-20A9A9A26ED1}"/>
              </a:ext>
            </a:extLst>
          </p:cNvPr>
          <p:cNvSpPr>
            <a:spLocks noGrp="1"/>
          </p:cNvSpPr>
          <p:nvPr>
            <p:ph type="dt" sz="half" idx="10"/>
          </p:nvPr>
        </p:nvSpPr>
        <p:spPr/>
        <p:txBody>
          <a:bodyPr/>
          <a:lstStyle/>
          <a:p>
            <a:r>
              <a:rPr lang="en-US" altLang="en-US">
                <a:solidFill>
                  <a:srgbClr val="000000"/>
                </a:solidFill>
              </a:rPr>
              <a:t>Mtt. 24.14-24 Worst of Times</a:t>
            </a:r>
          </a:p>
        </p:txBody>
      </p:sp>
    </p:spTree>
    <p:extLst>
      <p:ext uri="{BB962C8B-B14F-4D97-AF65-F5344CB8AC3E}">
        <p14:creationId xmlns:p14="http://schemas.microsoft.com/office/powerpoint/2010/main" val="2255901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”לָכֵן כַּאֲשֶׁר תִּרְאוּ אֶת </a:t>
            </a:r>
            <a:r>
              <a:rPr lang="he-IL" sz="3889" b="1" dirty="0">
                <a:solidFill>
                  <a:srgbClr val="FFFF99"/>
                </a:solidFill>
                <a:latin typeface="David" panose="020E0502060401010101" pitchFamily="34" charset="-79"/>
                <a:cs typeface="David" panose="020E0502060401010101" pitchFamily="34" charset="-79"/>
              </a:rPr>
              <a:t>הַשִּׁקּוּץ הַמְּשֹׁמֵם</a:t>
            </a:r>
            <a:r>
              <a:rPr lang="he-IL" sz="3889" b="1" dirty="0">
                <a:latin typeface="David" panose="020E0502060401010101" pitchFamily="34" charset="-79"/>
                <a:cs typeface="David" panose="020E0502060401010101" pitchFamily="34" charset="-79"/>
              </a:rPr>
              <a:t>, כַּנֶּאֱמַר בְּפִי דָּנִיאֵל הַנָּבִיא, </a:t>
            </a:r>
            <a:r>
              <a:rPr lang="en-US" baseline="30000" dirty="0"/>
              <a:t>    </a:t>
            </a:r>
          </a:p>
          <a:p>
            <a:r>
              <a:rPr lang="en-US" baseline="30000" dirty="0"/>
              <a:t> </a:t>
            </a:r>
            <a:r>
              <a:rPr lang="en-US" sz="4000" baseline="30000" dirty="0"/>
              <a:t> </a:t>
            </a:r>
            <a:r>
              <a:rPr lang="en-US" sz="4000" dirty="0"/>
              <a:t>“So when you see the </a:t>
            </a:r>
            <a:r>
              <a:rPr lang="en-US" sz="4000" dirty="0">
                <a:solidFill>
                  <a:srgbClr val="FFFF99"/>
                </a:solidFill>
              </a:rPr>
              <a:t>abomination that causes devastation </a:t>
            </a:r>
            <a:r>
              <a:rPr lang="en-US" sz="4000" dirty="0"/>
              <a:t>spoken about through the prophet </a:t>
            </a:r>
            <a:r>
              <a:rPr lang="en-US" sz="4000" dirty="0" err="1"/>
              <a:t>Dani’el</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6557314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baseline="30000" dirty="0" err="1"/>
              <a:t>Zekh</a:t>
            </a:r>
            <a:r>
              <a:rPr lang="en-US" baseline="30000" dirty="0"/>
              <a:t>. 13 8-9 </a:t>
            </a:r>
            <a:r>
              <a:rPr lang="en-US" dirty="0"/>
              <a:t>In time, throughout that land,” says </a:t>
            </a:r>
            <a:r>
              <a:rPr lang="en-US" cap="small" dirty="0" err="1"/>
              <a:t>Adoni</a:t>
            </a:r>
            <a:r>
              <a:rPr lang="en-US" dirty="0"/>
              <a:t>, </a:t>
            </a:r>
            <a:r>
              <a:rPr lang="en-US" dirty="0">
                <a:solidFill>
                  <a:srgbClr val="FFFF99"/>
                </a:solidFill>
              </a:rPr>
              <a:t>“two-thirds of those in it will be destroyed — they will die, but one-third will remain.  </a:t>
            </a:r>
            <a:r>
              <a:rPr lang="en-US" b="1" baseline="30000" dirty="0"/>
              <a:t> </a:t>
            </a:r>
            <a:r>
              <a:rPr lang="en-US" dirty="0"/>
              <a:t>That third part I will bring through the fire; I will refine them as silver is refined, I will test them as gold is tested. They will call on my name, and I will answer them. I will say, ‘This is my people’ and they will say, ‘</a:t>
            </a:r>
            <a:r>
              <a:rPr lang="en-US" cap="small" dirty="0" err="1"/>
              <a:t>Adoni</a:t>
            </a:r>
            <a:r>
              <a:rPr lang="en-US" cap="small" dirty="0"/>
              <a:t> </a:t>
            </a:r>
            <a:r>
              <a:rPr lang="en-US" dirty="0"/>
              <a:t>is my God.’”</a:t>
            </a:r>
          </a:p>
        </p:txBody>
      </p:sp>
    </p:spTree>
    <p:extLst>
      <p:ext uri="{BB962C8B-B14F-4D97-AF65-F5344CB8AC3E}">
        <p14:creationId xmlns:p14="http://schemas.microsoft.com/office/powerpoint/2010/main" val="1281564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r>
              <a:rPr lang="en-US" dirty="0"/>
              <a:t>Great trouble coming</a:t>
            </a:r>
          </a:p>
          <a:p>
            <a:pPr marL="228600" indent="-228600">
              <a:buFont typeface="Arial" panose="020B0604020202020204" pitchFamily="34" charset="0"/>
              <a:buChar char="•"/>
            </a:pPr>
            <a:r>
              <a:rPr lang="en-US" dirty="0"/>
              <a:t>How to understand it.</a:t>
            </a:r>
          </a:p>
          <a:p>
            <a:pPr marL="228600" indent="-228600">
              <a:buFont typeface="Arial" panose="020B0604020202020204" pitchFamily="34" charset="0"/>
              <a:buChar char="•"/>
            </a:pPr>
            <a:r>
              <a:rPr lang="en-US" dirty="0"/>
              <a:t>How to walk in it.</a:t>
            </a:r>
          </a:p>
        </p:txBody>
      </p:sp>
    </p:spTree>
    <p:extLst>
      <p:ext uri="{BB962C8B-B14F-4D97-AF65-F5344CB8AC3E}">
        <p14:creationId xmlns:p14="http://schemas.microsoft.com/office/powerpoint/2010/main" val="3375309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Applications:</a:t>
            </a:r>
          </a:p>
          <a:p>
            <a:pPr marL="457200" indent="-457200" algn="l">
              <a:buFont typeface="+mj-lt"/>
              <a:buAutoNum type="arabicPeriod"/>
            </a:pPr>
            <a:r>
              <a:rPr lang="en-US" dirty="0"/>
              <a:t>Horrific times are coming for Israel and believers in Messiah.  Fight to reform the culture politically, but ultimately there will be an Anti-Messiah ruling. Will we be raptured beforehand?  </a:t>
            </a:r>
            <a:r>
              <a:rPr lang="en-US" u="sng" dirty="0"/>
              <a:t>Engage in the fight, prepare to suffer.</a:t>
            </a:r>
          </a:p>
        </p:txBody>
      </p:sp>
    </p:spTree>
    <p:extLst>
      <p:ext uri="{BB962C8B-B14F-4D97-AF65-F5344CB8AC3E}">
        <p14:creationId xmlns:p14="http://schemas.microsoft.com/office/powerpoint/2010/main" val="29109510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457200" indent="-457200" algn="l">
              <a:buFont typeface="+mj-lt"/>
              <a:buAutoNum type="arabicPeriod" startAt="2"/>
            </a:pPr>
            <a:r>
              <a:rPr lang="en-US" dirty="0"/>
              <a:t>For the sake of those who have been chosen, its length will be limited.  </a:t>
            </a:r>
            <a:r>
              <a:rPr lang="en-US" u="sng" dirty="0"/>
              <a:t>G-d controls the chaos.</a:t>
            </a:r>
          </a:p>
          <a:p>
            <a:pPr marL="457200" indent="-457200" algn="l">
              <a:buFont typeface="+mj-lt"/>
              <a:buAutoNum type="arabicPeriod" startAt="2"/>
            </a:pPr>
            <a:r>
              <a:rPr lang="en-US" dirty="0"/>
              <a:t>It will be a time of trouble for Jacob, but </a:t>
            </a:r>
            <a:r>
              <a:rPr lang="en-US" dirty="0">
                <a:solidFill>
                  <a:srgbClr val="FFFF99"/>
                </a:solidFill>
              </a:rPr>
              <a:t>he will be saved out of it.  </a:t>
            </a:r>
            <a:r>
              <a:rPr lang="en-US" u="sng" dirty="0"/>
              <a:t>Salvation comes in distress if we look to G-d in it.</a:t>
            </a:r>
          </a:p>
          <a:p>
            <a:pPr algn="l"/>
            <a:endParaRPr lang="en-US" dirty="0"/>
          </a:p>
        </p:txBody>
      </p:sp>
      <p:sp>
        <p:nvSpPr>
          <p:cNvPr id="2" name="Date Placeholder 1">
            <a:extLst>
              <a:ext uri="{FF2B5EF4-FFF2-40B4-BE49-F238E27FC236}">
                <a16:creationId xmlns:a16="http://schemas.microsoft.com/office/drawing/2014/main" id="{00C8FB21-81B1-4339-8FB3-20A9A9A26ED1}"/>
              </a:ext>
            </a:extLst>
          </p:cNvPr>
          <p:cNvSpPr>
            <a:spLocks noGrp="1"/>
          </p:cNvSpPr>
          <p:nvPr>
            <p:ph type="dt" sz="half" idx="10"/>
          </p:nvPr>
        </p:nvSpPr>
        <p:spPr/>
        <p:txBody>
          <a:bodyPr/>
          <a:lstStyle/>
          <a:p>
            <a:r>
              <a:rPr lang="en-US" altLang="en-US">
                <a:solidFill>
                  <a:srgbClr val="000000"/>
                </a:solidFill>
              </a:rPr>
              <a:t>Mtt. 24.14-24 Worst of Times</a:t>
            </a:r>
          </a:p>
        </p:txBody>
      </p:sp>
    </p:spTree>
    <p:extLst>
      <p:ext uri="{BB962C8B-B14F-4D97-AF65-F5344CB8AC3E}">
        <p14:creationId xmlns:p14="http://schemas.microsoft.com/office/powerpoint/2010/main" val="12630718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4. Those who impart wisdom will shine like the brightness of the heavens, and those who lead many to righteousness, like the stars for ever and ever.  </a:t>
            </a:r>
            <a:r>
              <a:rPr lang="en-US" u="sng" dirty="0"/>
              <a:t>Pray for outreach and </a:t>
            </a:r>
            <a:r>
              <a:rPr lang="en-US" u="sng" dirty="0" err="1"/>
              <a:t>talmidut</a:t>
            </a:r>
            <a:r>
              <a:rPr lang="en-US" u="sng" dirty="0"/>
              <a:t> /discipleship</a:t>
            </a:r>
          </a:p>
        </p:txBody>
      </p:sp>
      <p:sp>
        <p:nvSpPr>
          <p:cNvPr id="2" name="Date Placeholder 1">
            <a:extLst>
              <a:ext uri="{FF2B5EF4-FFF2-40B4-BE49-F238E27FC236}">
                <a16:creationId xmlns:a16="http://schemas.microsoft.com/office/drawing/2014/main" id="{00C8FB21-81B1-4339-8FB3-20A9A9A26ED1}"/>
              </a:ext>
            </a:extLst>
          </p:cNvPr>
          <p:cNvSpPr>
            <a:spLocks noGrp="1"/>
          </p:cNvSpPr>
          <p:nvPr>
            <p:ph type="dt" sz="half" idx="10"/>
          </p:nvPr>
        </p:nvSpPr>
        <p:spPr/>
        <p:txBody>
          <a:bodyPr/>
          <a:lstStyle/>
          <a:p>
            <a:r>
              <a:rPr lang="en-US" altLang="en-US">
                <a:solidFill>
                  <a:srgbClr val="000000"/>
                </a:solidFill>
              </a:rPr>
              <a:t>Mtt. 24.14-24 Worst of Times</a:t>
            </a:r>
          </a:p>
        </p:txBody>
      </p:sp>
    </p:spTree>
    <p:extLst>
      <p:ext uri="{BB962C8B-B14F-4D97-AF65-F5344CB8AC3E}">
        <p14:creationId xmlns:p14="http://schemas.microsoft.com/office/powerpoint/2010/main" val="6907177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512763" indent="-512763" algn="l">
              <a:buFont typeface="+mj-lt"/>
              <a:buAutoNum type="arabicPeriod" startAt="5"/>
            </a:pPr>
            <a:r>
              <a:rPr lang="en-US" dirty="0"/>
              <a:t>Pray that you will not have to escape in winter or on Shabbat.  </a:t>
            </a:r>
            <a:r>
              <a:rPr lang="en-US" u="sng" dirty="0"/>
              <a:t>Have an escape plan.</a:t>
            </a:r>
            <a:r>
              <a:rPr lang="en-US" dirty="0"/>
              <a:t>   </a:t>
            </a:r>
            <a:r>
              <a:rPr lang="en-US" u="sng" dirty="0"/>
              <a:t>Implies difficulties of Shabbat travel: gates closed, implies honoring Shabbat.</a:t>
            </a:r>
          </a:p>
          <a:p>
            <a:pPr marL="512763" indent="-512763" algn="l">
              <a:buFont typeface="+mj-lt"/>
              <a:buAutoNum type="arabicPeriod" startAt="5"/>
            </a:pPr>
            <a:r>
              <a:rPr lang="en-US" u="sng" dirty="0"/>
              <a:t>Don’t hold too tightly to possession.  G-d is our possession.</a:t>
            </a:r>
          </a:p>
        </p:txBody>
      </p:sp>
    </p:spTree>
    <p:extLst>
      <p:ext uri="{BB962C8B-B14F-4D97-AF65-F5344CB8AC3E}">
        <p14:creationId xmlns:p14="http://schemas.microsoft.com/office/powerpoint/2010/main" val="3743754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
        <p:nvSpPr>
          <p:cNvPr id="3" name="Rectangle 2">
            <a:extLst>
              <a:ext uri="{FF2B5EF4-FFF2-40B4-BE49-F238E27FC236}">
                <a16:creationId xmlns:a16="http://schemas.microsoft.com/office/drawing/2014/main" id="{AE510D04-1EE6-4C93-BBB8-10B69D192942}"/>
              </a:ext>
            </a:extLst>
          </p:cNvPr>
          <p:cNvSpPr>
            <a:spLocks noChangeArrowheads="1"/>
          </p:cNvSpPr>
          <p:nvPr/>
        </p:nvSpPr>
        <p:spPr bwMode="auto">
          <a:xfrm>
            <a:off x="0" y="0"/>
            <a:ext cx="8778875"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73763"/>
                </a:solidFill>
                <a:effectLst/>
                <a:latin typeface="Arial" panose="020B0604020202020204" pitchFamily="34" charset="0"/>
                <a:cs typeface="Arial" panose="020B0604020202020204" pitchFamily="34" charset="0"/>
              </a:rPr>
              <a:t>​</a:t>
            </a:r>
            <a:endParaRPr kumimoji="0" lang="en-US" altLang="en-US" sz="1800" b="0" i="0" u="none" strike="noStrike" cap="none" normalizeH="0" baseline="0" dirty="0">
              <a:ln>
                <a:noFill/>
              </a:ln>
              <a:solidFill>
                <a:srgbClr val="222222"/>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222222"/>
                </a:solidFill>
                <a:effectLst/>
                <a:cs typeface="Arial" panose="020B0604020202020204" pitchFamily="34" charset="0"/>
              </a:rPr>
              <a:t> </a:t>
            </a:r>
            <a:r>
              <a:rPr kumimoji="0" lang="en-US" altLang="en-US" sz="1800" b="0" i="0" u="none" strike="noStrike" cap="none" normalizeH="0" baseline="0" dirty="0">
                <a:ln>
                  <a:noFill/>
                </a:ln>
                <a:solidFill>
                  <a:srgbClr val="1155CC"/>
                </a:solidFill>
                <a:effectLst/>
                <a:cs typeface="Arial" panose="020B0604020202020204" pitchFamily="34" charset="0"/>
                <a:hlinkClick r:id="rId3"/>
              </a:rPr>
              <a:t>https://drive.google.com/file/d/0B9wqjBTYQZt-Y3M0OXV0VE9xNEU/view</a:t>
            </a:r>
            <a:r>
              <a:rPr kumimoji="0" lang="en-US" altLang="en-US" sz="1800" b="0" i="0" u="none" strike="noStrike" cap="none" normalizeH="0" baseline="0" dirty="0">
                <a:ln>
                  <a:noFill/>
                </a:ln>
                <a:solidFill>
                  <a:schemeClr val="tx1"/>
                </a:solidFill>
                <a:effectLst/>
              </a:rPr>
              <a:t> </a:t>
            </a:r>
          </a:p>
        </p:txBody>
      </p:sp>
    </p:spTree>
    <p:extLst>
      <p:ext uri="{BB962C8B-B14F-4D97-AF65-F5344CB8AC3E}">
        <p14:creationId xmlns:p14="http://schemas.microsoft.com/office/powerpoint/2010/main" val="94453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743634"/>
            <a:ext cx="8077200" cy="4444305"/>
          </a:xfrm>
        </p:spPr>
        <p:txBody>
          <a:bodyPr>
            <a:normAutofit/>
          </a:bodyPr>
          <a:lstStyle/>
          <a:p>
            <a:pPr algn="r"/>
            <a:r>
              <a:rPr lang="he-IL" sz="4321" dirty="0"/>
              <a:t>‏ </a:t>
            </a:r>
            <a:r>
              <a:rPr lang="he-IL" sz="3889" b="1" dirty="0">
                <a:latin typeface="David" panose="020E0502060401010101" pitchFamily="34" charset="-79"/>
                <a:cs typeface="David" panose="020E0502060401010101" pitchFamily="34" charset="-79"/>
              </a:rPr>
              <a:t>”עוֹמֵד בְּמָקוֹם קָדוֹשׁ — עַל הַקּוֹרֵא לְהָבִין - </a:t>
            </a:r>
            <a:r>
              <a:rPr lang="en-US" baseline="30000" dirty="0"/>
              <a:t>    </a:t>
            </a:r>
          </a:p>
          <a:p>
            <a:pPr algn="r"/>
            <a:endParaRPr lang="en-US" baseline="30000" dirty="0"/>
          </a:p>
          <a:p>
            <a:r>
              <a:rPr lang="en-US" baseline="30000" dirty="0"/>
              <a:t>  </a:t>
            </a:r>
            <a:r>
              <a:rPr lang="en-US" sz="4000" baseline="30000" dirty="0"/>
              <a:t>”</a:t>
            </a:r>
            <a:r>
              <a:rPr lang="en-US" sz="4000" dirty="0"/>
              <a:t>standing in the Holy Place”</a:t>
            </a:r>
            <a:r>
              <a:rPr lang="en-US" sz="4000" baseline="30000" dirty="0"/>
              <a:t> </a:t>
            </a:r>
            <a:r>
              <a:rPr lang="en-US" sz="4000" dirty="0"/>
              <a:t>(</a:t>
            </a:r>
            <a:r>
              <a:rPr lang="en-US" sz="4000" dirty="0">
                <a:solidFill>
                  <a:srgbClr val="FFFF99"/>
                </a:solidFill>
              </a:rPr>
              <a:t>let the reader understand </a:t>
            </a:r>
            <a:r>
              <a:rPr lang="en-US" sz="4000" dirty="0"/>
              <a:t>the allusion),</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774443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 אֲזַי הַנִּמְצָאִים בִּיהוּדָה, שֶׁיָּנוּסוּ אֶל הֶהָרִים: </a:t>
            </a:r>
            <a:r>
              <a:rPr lang="en-US" baseline="30000" dirty="0"/>
              <a:t>    </a:t>
            </a:r>
          </a:p>
          <a:p>
            <a:r>
              <a:rPr lang="en-US" baseline="30000" dirty="0"/>
              <a:t>  </a:t>
            </a:r>
            <a:r>
              <a:rPr lang="en-US" sz="4000" dirty="0"/>
              <a:t>“that will be the time for those in </a:t>
            </a:r>
            <a:r>
              <a:rPr lang="en-US" sz="4000" dirty="0" err="1"/>
              <a:t>Y’hudah</a:t>
            </a:r>
            <a:r>
              <a:rPr lang="en-US" sz="4000" dirty="0"/>
              <a:t> to escape to the hills.”</a:t>
            </a:r>
            <a:endParaRPr lang="en-US"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24:16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86912440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78935</TotalTime>
  <Words>3498</Words>
  <Application>Microsoft Office PowerPoint</Application>
  <PresentationFormat>Custom</PresentationFormat>
  <Paragraphs>419</Paragraphs>
  <Slides>76</Slides>
  <Notes>76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76</vt:i4>
      </vt:variant>
    </vt:vector>
  </HeadingPairs>
  <TitlesOfParts>
    <vt:vector size="83" baseType="lpstr">
      <vt:lpstr>Arial</vt:lpstr>
      <vt:lpstr>Arial Rounded MT Bold</vt:lpstr>
      <vt:lpstr>David</vt:lpstr>
      <vt:lpstr>Vilna</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Mattityahu (Matthew) 24:15</vt:lpstr>
      <vt:lpstr>Mattityahu (Matthew) 24:15</vt:lpstr>
      <vt:lpstr>Mattityahu (Matthew) 24:16</vt:lpstr>
      <vt:lpstr>Mattityahu (Matthew) 24:17-22</vt:lpstr>
      <vt:lpstr>Mattityahu (Matthew) 24:17-22</vt:lpstr>
      <vt:lpstr>Mattityahu (Matthew) 24:17-22</vt:lpstr>
      <vt:lpstr>PowerPoint Presentation</vt:lpstr>
      <vt:lpstr>Mattityahu (Matthew) 24:15</vt:lpstr>
      <vt:lpstr>Mattityahu (Matthew) 24:15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24:15</vt:lpstr>
      <vt:lpstr>Mattityahu (Matthew) 24:15</vt:lpstr>
      <vt:lpstr>Mattityahu (Matthew) 24:16</vt:lpstr>
      <vt:lpstr>PowerPoint Presentation</vt:lpstr>
      <vt:lpstr>Mattityahu (Matthew) 24:17-22</vt:lpstr>
      <vt:lpstr>Mattityahu (Matthew) 24:17-22</vt:lpstr>
      <vt:lpstr>Mattityahu (Matthew) 24:17-22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2109</cp:revision>
  <dcterms:created xsi:type="dcterms:W3CDTF">2006-04-21T19:34:43Z</dcterms:created>
  <dcterms:modified xsi:type="dcterms:W3CDTF">2018-07-28T13:53:35Z</dcterms:modified>
</cp:coreProperties>
</file>