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89"/>
  </p:notesMasterIdLst>
  <p:handoutMasterIdLst>
    <p:handoutMasterId r:id="rId90"/>
  </p:handoutMasterIdLst>
  <p:sldIdLst>
    <p:sldId id="2045" r:id="rId3"/>
    <p:sldId id="62804" r:id="rId4"/>
    <p:sldId id="62841" r:id="rId5"/>
    <p:sldId id="62888" r:id="rId6"/>
    <p:sldId id="62887" r:id="rId7"/>
    <p:sldId id="62812" r:id="rId8"/>
    <p:sldId id="62813" r:id="rId9"/>
    <p:sldId id="62816" r:id="rId10"/>
    <p:sldId id="62811" r:id="rId11"/>
    <p:sldId id="62889" r:id="rId12"/>
    <p:sldId id="62843" r:id="rId13"/>
    <p:sldId id="62819" r:id="rId14"/>
    <p:sldId id="62820" r:id="rId15"/>
    <p:sldId id="62821" r:id="rId16"/>
    <p:sldId id="62839" r:id="rId17"/>
    <p:sldId id="62844" r:id="rId18"/>
    <p:sldId id="62876" r:id="rId19"/>
    <p:sldId id="62860" r:id="rId20"/>
    <p:sldId id="62822" r:id="rId21"/>
    <p:sldId id="62823" r:id="rId22"/>
    <p:sldId id="62826" r:id="rId23"/>
    <p:sldId id="62824" r:id="rId24"/>
    <p:sldId id="62827" r:id="rId25"/>
    <p:sldId id="62831" r:id="rId26"/>
    <p:sldId id="62832" r:id="rId27"/>
    <p:sldId id="62845" r:id="rId28"/>
    <p:sldId id="62857" r:id="rId29"/>
    <p:sldId id="62872" r:id="rId30"/>
    <p:sldId id="62891" r:id="rId31"/>
    <p:sldId id="62892" r:id="rId32"/>
    <p:sldId id="62893" r:id="rId33"/>
    <p:sldId id="62846" r:id="rId34"/>
    <p:sldId id="62847" r:id="rId35"/>
    <p:sldId id="62848" r:id="rId36"/>
    <p:sldId id="62854" r:id="rId37"/>
    <p:sldId id="62853" r:id="rId38"/>
    <p:sldId id="62849" r:id="rId39"/>
    <p:sldId id="62851" r:id="rId40"/>
    <p:sldId id="62855" r:id="rId41"/>
    <p:sldId id="62852" r:id="rId42"/>
    <p:sldId id="62850" r:id="rId43"/>
    <p:sldId id="62833" r:id="rId44"/>
    <p:sldId id="62856" r:id="rId45"/>
    <p:sldId id="62858" r:id="rId46"/>
    <p:sldId id="62890" r:id="rId47"/>
    <p:sldId id="62836" r:id="rId48"/>
    <p:sldId id="62840" r:id="rId49"/>
    <p:sldId id="62864" r:id="rId50"/>
    <p:sldId id="62861" r:id="rId51"/>
    <p:sldId id="62862" r:id="rId52"/>
    <p:sldId id="62865" r:id="rId53"/>
    <p:sldId id="62817" r:id="rId54"/>
    <p:sldId id="62868" r:id="rId55"/>
    <p:sldId id="62863" r:id="rId56"/>
    <p:sldId id="62866" r:id="rId57"/>
    <p:sldId id="62869" r:id="rId58"/>
    <p:sldId id="62867" r:id="rId59"/>
    <p:sldId id="62870" r:id="rId60"/>
    <p:sldId id="62871" r:id="rId61"/>
    <p:sldId id="62859" r:id="rId62"/>
    <p:sldId id="62874" r:id="rId63"/>
    <p:sldId id="62875" r:id="rId64"/>
    <p:sldId id="62873" r:id="rId65"/>
    <p:sldId id="62881" r:id="rId66"/>
    <p:sldId id="62828" r:id="rId67"/>
    <p:sldId id="62834" r:id="rId68"/>
    <p:sldId id="62885" r:id="rId69"/>
    <p:sldId id="62805" r:id="rId70"/>
    <p:sldId id="62807" r:id="rId71"/>
    <p:sldId id="62883" r:id="rId72"/>
    <p:sldId id="62884" r:id="rId73"/>
    <p:sldId id="62704" r:id="rId74"/>
    <p:sldId id="62886" r:id="rId75"/>
    <p:sldId id="62829" r:id="rId76"/>
    <p:sldId id="62837" r:id="rId77"/>
    <p:sldId id="62842" r:id="rId78"/>
    <p:sldId id="57251" r:id="rId79"/>
    <p:sldId id="57239" r:id="rId80"/>
    <p:sldId id="57253" r:id="rId81"/>
    <p:sldId id="57241" r:id="rId82"/>
    <p:sldId id="62880" r:id="rId83"/>
    <p:sldId id="62877" r:id="rId84"/>
    <p:sldId id="62818" r:id="rId85"/>
    <p:sldId id="62878" r:id="rId86"/>
    <p:sldId id="62882" r:id="rId87"/>
    <p:sldId id="256" r:id="rId8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299" autoAdjust="0"/>
  </p:normalViewPr>
  <p:slideViewPr>
    <p:cSldViewPr>
      <p:cViewPr varScale="1">
        <p:scale>
          <a:sx n="106" d="100"/>
          <a:sy n="106" d="100"/>
        </p:scale>
        <p:origin x="114" y="48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384"/>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Thankgiving 2020 The Power of Thanksgiving</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28, 2020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Thankgiving 2020 The Power of Thanksgiving</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28, 2020</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ogle.com/url?sa=i&amp;url=https%3A%2F%2Fsma.ie%2Fred-wednesday-in-defence-of-people-of-faith-throughout-the-world%2F&amp;psig=AOvVaw0pyAigMX6m04Se_xULZu9Q&amp;ust=1606586705202000&amp;source=images&amp;cd=vfe&amp;ved=0CAIQjRxqFwoTCKCavIqoo-0CFQAAAAAdAAAAABA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facebook.com/messenger_media/?thread_id=1425198759&amp;attachment_id=816270629161504&amp;message_id=mid.%24cAAAAAH8tnEN8D228rV13ihxsxJYI"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Thankgiving 2020 The Power of Thanksgiving</a:t>
            </a:r>
          </a:p>
        </p:txBody>
      </p:sp>
      <p:sp>
        <p:nvSpPr>
          <p:cNvPr id="5" name="Rectangle 3"/>
          <p:cNvSpPr>
            <a:spLocks noGrp="1" noChangeArrowheads="1"/>
          </p:cNvSpPr>
          <p:nvPr>
            <p:ph type="dt" idx="1"/>
          </p:nvPr>
        </p:nvSpPr>
        <p:spPr>
          <a:ln/>
        </p:spPr>
        <p:txBody>
          <a:bodyPr/>
          <a:lstStyle/>
          <a:p>
            <a:r>
              <a:rPr lang="en-US" altLang="en-US">
                <a:solidFill>
                  <a:prstClr val="white"/>
                </a:solidFill>
              </a:rPr>
              <a:t>Nov 28, 2020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48285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76938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fontAlgn="base"/>
            <a:r>
              <a:rPr lang="en-US" dirty="0">
                <a:solidFill>
                  <a:srgbClr val="000000"/>
                </a:solidFill>
              </a:rPr>
              <a:t>*Big companies</a:t>
            </a:r>
            <a:r>
              <a:rPr lang="en-US" b="0" i="0" dirty="0">
                <a:solidFill>
                  <a:srgbClr val="000000"/>
                </a:solidFill>
                <a:effectLst/>
              </a:rPr>
              <a:t> are going bankrupt at a record pace, but that’s only part of the carnage. By some accounts, small businesses are disappearing by the thousands amid the Covid-19 pandemic, and the drag on the economy from these failures could be huge.</a:t>
            </a:r>
          </a:p>
          <a:p>
            <a:pPr algn="l" fontAlgn="base"/>
            <a:r>
              <a:rPr lang="en-US" b="0" i="0" dirty="0">
                <a:solidFill>
                  <a:srgbClr val="000000"/>
                </a:solidFill>
                <a:effectLst/>
              </a:rPr>
              <a:t>This wave of silent failures goes uncounted in part because real-time data on small business is notoriously scarce, and because owners of small firms often have no debt, and thus no need for bankruptcy court. </a:t>
            </a:r>
            <a:r>
              <a:rPr lang="en-US" sz="1050" b="0" i="0" dirty="0">
                <a:solidFill>
                  <a:srgbClr val="000000"/>
                </a:solidFill>
                <a:effectLst/>
              </a:rPr>
              <a:t>https://www.bloomberg.com/news/articles/2020-08-11/small-firms-die-quietly-leaving-thousands-of-failures-uncounted</a:t>
            </a:r>
            <a:endParaRPr lang="en-US" b="0" i="0" dirty="0">
              <a:solidFill>
                <a:srgbClr val="000000"/>
              </a:solidFill>
              <a:effectLst/>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139493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hlinkClick r:id="rId3"/>
            </a:endParaRPr>
          </a:p>
          <a:p>
            <a:r>
              <a:rPr lang="en-US" sz="1050" dirty="0">
                <a:hlinkClick r:id="rId3"/>
              </a:rPr>
              <a:t>https://www.google.com/url?sa=i&amp;url=https%3A%2F%2Fsma.ie%2Fred-wednesday-in-defence-of-people-of-faith-throughout-the-world%2F&amp;psig=AOvVaw0pyAigMX6m04Se_xULZu9Q&amp;ust=1606586705202000&amp;source=images&amp;cd=vfe&amp;ved=0CAIQjRxqFwoTCKCavIqoo-0CFQAAAAAdAAAAABAD</a:t>
            </a:r>
            <a:endParaRPr lang="en-US" sz="1050" dirty="0"/>
          </a:p>
          <a:p>
            <a:r>
              <a:rPr lang="en-US" dirty="0"/>
              <a:t>Actually Nov 18,2020</a:t>
            </a:r>
          </a:p>
          <a:p>
            <a:r>
              <a:rPr lang="en-US" dirty="0"/>
              <a:t>Hungary's government says landmarks in Budapest lit up in red to remember persecuted Christians who it claims to form the world's most suffering faith community. "The initiative "Red Wednesday" </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97998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https://specials-images.forbesimg.com/imageserve/5fbed020b81295b0df73ab8f/960x0.jpg?fit=scale</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22213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advopps.org%2Faccess-to-printed-word-blind-with-victor-reader%2Fjohn-milton-dictates-to-his-daughters-eugene-delacroix-cropped%2F&amp;psig=AOvVaw3ZJ8FQqTubldjxpJOLfsB_&amp;ust=1606614894589000&amp;source=images&amp;cd=vfe&amp;ved=0CAIQjRxqFwoTCKDenoORpO0CFQAAAAAdAAAAABBe</a:t>
            </a:r>
          </a:p>
          <a:p>
            <a:endParaRPr lang="en-US" dirty="0"/>
          </a:p>
          <a:p>
            <a:r>
              <a:rPr lang="en-US" dirty="0"/>
              <a:t>By 1652, blind, and dictating the work</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573602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Adrian Rogers on Dobson’s Family Talk, Nov 2020</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09574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Adrian Rogers on Dobson’s Family Talk, Nov 2020</a:t>
            </a:r>
          </a:p>
          <a:p>
            <a:r>
              <a:rPr lang="en-US" dirty="0"/>
              <a:t>A blind man said that.   </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785362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124"/>
                </a:solidFill>
                <a:effectLst/>
                <a:latin typeface="Roboto"/>
              </a:rPr>
              <a:t>The title comes from Act 1, Scene 4 of William </a:t>
            </a:r>
            <a:r>
              <a:rPr lang="en-US" b="1" i="0" dirty="0">
                <a:solidFill>
                  <a:srgbClr val="202124"/>
                </a:solidFill>
                <a:effectLst/>
                <a:latin typeface="Roboto"/>
              </a:rPr>
              <a:t>Shakespeare</a:t>
            </a:r>
            <a:r>
              <a:rPr lang="en-US" b="0" i="0" dirty="0">
                <a:solidFill>
                  <a:srgbClr val="202124"/>
                </a:solidFill>
                <a:effectLst/>
                <a:latin typeface="Roboto"/>
              </a:rPr>
              <a:t>'s King Lear</a:t>
            </a:r>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214864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6479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Jai Cohen</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679781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Khesed</a:t>
            </a:r>
            <a:r>
              <a:rPr lang="en-US" dirty="0"/>
              <a:t>  </a:t>
            </a:r>
            <a:r>
              <a:rPr lang="he-IL" sz="2000" b="1" dirty="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חֶסֶד</a:t>
            </a:r>
            <a:r>
              <a:rPr lang="en-US" dirty="0"/>
              <a:t>One of those intoxicating words Hebrew </a:t>
            </a:r>
            <a:r>
              <a:rPr lang="en-US" dirty="0" err="1"/>
              <a:t>equiv</a:t>
            </a:r>
            <a:r>
              <a:rPr lang="en-US" dirty="0"/>
              <a:t> of agape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05406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2715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76014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03508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90208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G-d’s prayer to man! </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Why should I give my body to Him? Because He gave His body for me. He suffered, bled and died upon that execution stake. </a:t>
            </a:r>
          </a:p>
          <a:p>
            <a:r>
              <a:rPr lang="en-US" sz="1800" dirty="0">
                <a:effectLst/>
                <a:latin typeface="Arial Rounded MT Bold" panose="020F0704030504030204" pitchFamily="34" charset="0"/>
                <a:ea typeface="Calibri" panose="020F0502020204030204" pitchFamily="34" charset="0"/>
                <a:cs typeface="Arial" panose="020B0604020202020204" pitchFamily="34" charset="0"/>
              </a:rPr>
              <a:t>That you must do it voluntarily. Nobody can make you do it. You see the word "present". That's the word for a man joining an army voluntarily. Now two ways to get in the army: you can go down and present yourself or they can draft you.</a:t>
            </a:r>
          </a:p>
          <a:p>
            <a:r>
              <a:rPr lang="en-US" sz="1800" dirty="0">
                <a:effectLst/>
                <a:latin typeface="Arial Rounded MT Bold" panose="020F0704030504030204" pitchFamily="34" charset="0"/>
                <a:ea typeface="Calibri" panose="020F0502020204030204" pitchFamily="34" charset="0"/>
                <a:cs typeface="Arial" panose="020B0604020202020204" pitchFamily="34" charset="0"/>
              </a:rPr>
              <a:t>secondly, not only must you do it willingly, but you must do it completely. Now that you present your bodies a living sacrifice holy. Now that word H O L Y is akin to our word W H O L E</a:t>
            </a:r>
          </a:p>
          <a:p>
            <a:r>
              <a:rPr lang="en-US" sz="1800" dirty="0">
                <a:effectLst/>
                <a:latin typeface="Arial Rounded MT Bold" panose="020F0704030504030204" pitchFamily="34" charset="0"/>
                <a:ea typeface="Calibri" panose="020F0502020204030204" pitchFamily="34" charset="0"/>
                <a:cs typeface="Arial" panose="020B0604020202020204" pitchFamily="34" charset="0"/>
              </a:rPr>
              <a:t>"bind the sacrifice to the altar” devotion and discipline.   </a:t>
            </a:r>
            <a:r>
              <a:rPr lang="en-US" sz="1800" dirty="0">
                <a:ea typeface="Calibri" panose="020F0502020204030204" pitchFamily="34" charset="0"/>
                <a:cs typeface="Arial" panose="020B0604020202020204" pitchFamily="34" charset="0"/>
              </a:rPr>
              <a:t>Marriage, membership = commitment</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21688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74847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8934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03794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48238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JB Bernstein</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48550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659367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93698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They were in the ideal environment.   Perfect.  Why not grateful?  Didn’t trust what G-d said.  Suspicion </a:t>
            </a:r>
            <a:r>
              <a:rPr lang="en-US" dirty="0" err="1"/>
              <a:t>cf</a:t>
            </a:r>
            <a:r>
              <a:rPr lang="en-US" dirty="0"/>
              <a:t> celebration.  </a:t>
            </a:r>
          </a:p>
          <a:p>
            <a:r>
              <a:rPr lang="en-US" dirty="0"/>
              <a:t>Your life?   My life?  Could be better, but ingratitude will kill every thing we have.</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887031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862206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“I’m </a:t>
            </a:r>
            <a:r>
              <a:rPr lang="en-US" dirty="0" err="1"/>
              <a:t>sooooo</a:t>
            </a:r>
            <a:r>
              <a:rPr lang="en-US" dirty="0"/>
              <a:t> frustrated.”   All these desires.   Stop!  Be grateful you have working hormones!  Praise G-d that “the blood of Yeshua the Messiah G-d’s son cleanses us from all sin.”</a:t>
            </a:r>
          </a:p>
          <a:p>
            <a:r>
              <a:rPr lang="en-US" dirty="0"/>
              <a:t>Porn is not because men are strong and rapacious, it’s because men, some men are weak, and it’s easier to fantasize with an image on screen than relate with joy and gratefulness and a servant spirit to a real female.</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53467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931216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We’re big fans of Dave Ramsey here, at least my wife and I are.   Rachel, Dave’s daughter, said on the presentation here last year, that as soon as you start to compare your stuff, you lose.  You sin.  </a:t>
            </a:r>
          </a:p>
          <a:p>
            <a:pPr marL="109538" indent="-109538">
              <a:buFont typeface="Arial" panose="020B0604020202020204" pitchFamily="34" charset="0"/>
              <a:buChar char="•"/>
            </a:pPr>
            <a:r>
              <a:rPr lang="en-US" dirty="0"/>
              <a:t>Either your stuff is worse than the other person, and you pout and fuss and get mad at G-d and at life.</a:t>
            </a:r>
          </a:p>
          <a:p>
            <a:pPr marL="109538" indent="-109538">
              <a:buFont typeface="Arial" panose="020B0604020202020204" pitchFamily="34" charset="0"/>
              <a:buChar char="•"/>
            </a:pPr>
            <a:r>
              <a:rPr lang="en-US" dirty="0"/>
              <a:t>Or, you note that your stuff is better than the other person, and you admire yourself in pride.</a:t>
            </a:r>
          </a:p>
          <a:p>
            <a:pPr marL="109538" indent="-109538">
              <a:buFont typeface="Arial" panose="020B0604020202020204" pitchFamily="34" charset="0"/>
              <a:buChar char="•"/>
            </a:pPr>
            <a:r>
              <a:rPr lang="en-US" dirty="0"/>
              <a:t>She offers that the only way to avoid both is GRATITUDE.</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4179295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991906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08730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78022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076525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569072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538307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Dr. Michael Brown from a friend: </a:t>
            </a:r>
            <a:r>
              <a:rPr lang="en-US" b="0" i="0" dirty="0">
                <a:solidFill>
                  <a:srgbClr val="555555"/>
                </a:solidFill>
                <a:effectLst/>
              </a:rPr>
              <a:t> it has reached more than 580,000 people, received 67,000 engagements, including more than 13,000 likes, and it has been shared more than 7,800 times.</a:t>
            </a:r>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707217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7954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Was a submariner 20 years.   Wife Barbara.  About 3x our size.  Hired Micah Mahoney away from us, but called first to ask my permission. </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4054569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Eric is a GREAT history buff.  Much more than me, and some say I have too much.  Jews remember…</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31773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 August 1587, when a group of about 115 English settlers arrived on Roanoke Island, off the coast of what is now North Carolina. Later that year, it was decided that John White, governor of the new colony, would sail back to England in order to gather a fresh load of supplies. But just as he arrived, a major naval war broke out between England and Spain, and Queen Elizabeth I called on every available ship to confront the mighty Spanish Armada. In August 1590, White finally returned to Roanoke, where he had left his wife and daughter, his infant granddaughter (Virginia Dare, the first English child born in the Americas) and the other settlers three long years before. He found no trace of the colony or its inhabitants.</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118574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192328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975788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a:lnSpc>
                <a:spcPct val="115000"/>
              </a:lnSpc>
              <a:spcBef>
                <a:spcPts val="0"/>
              </a:spcBef>
              <a:spcAft>
                <a:spcPts val="1000"/>
              </a:spcAft>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401374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849284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4284212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485930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Tony Perkins.  Many countries have harvest festivals, but none with the unique theme of thanksgiving!</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564773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337368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61059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a typeface="Calibri" panose="020F0502020204030204" pitchFamily="34" charset="0"/>
                <a:cs typeface="Arial" panose="020B0604020202020204" pitchFamily="34" charset="0"/>
              </a:rPr>
              <a:t>By Rabbi Eric Carlson</a:t>
            </a:r>
            <a:endParaRPr lang="en-US" sz="1800" dirty="0">
              <a:effectLst/>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413523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p>
          <a:p>
            <a:pPr>
              <a:defRPr/>
            </a:pPr>
            <a:r>
              <a:rPr lang="en-US" sz="1800" dirty="0">
                <a:solidFill>
                  <a:srgbClr val="000000"/>
                </a:solidFill>
                <a:ea typeface="Calibri" panose="020F0502020204030204" pitchFamily="34" charset="0"/>
                <a:cs typeface="Arial" panose="020B0604020202020204" pitchFamily="34" charset="0"/>
              </a:rPr>
              <a:t>By Rabbi Eric Carlson</a:t>
            </a:r>
            <a:endParaRPr lang="en-US" sz="1800" dirty="0">
              <a:effectLs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892169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p>
          <a:p>
            <a:pPr>
              <a:defRPr/>
            </a:pPr>
            <a:r>
              <a:rPr lang="en-US" sz="1800" dirty="0">
                <a:solidFill>
                  <a:srgbClr val="000000"/>
                </a:solidFill>
                <a:ea typeface="Calibri" panose="020F0502020204030204" pitchFamily="34" charset="0"/>
                <a:cs typeface="Arial" panose="020B0604020202020204" pitchFamily="34" charset="0"/>
              </a:rPr>
              <a:t>By Rabbi Eric Carlson</a:t>
            </a:r>
            <a:endParaRPr lang="en-US" sz="1800" dirty="0">
              <a:effectLs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823478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333333"/>
                </a:solidFill>
                <a:effectLst/>
              </a:rPr>
              <a:t>Crazy Horse teamed up with Sitting Bull to decimate Lt. Col.</a:t>
            </a:r>
            <a:r>
              <a:rPr lang="en-US" dirty="0">
                <a:solidFill>
                  <a:srgbClr val="333333"/>
                </a:solidFill>
              </a:rPr>
              <a:t> George Armstrong Custer </a:t>
            </a:r>
            <a:r>
              <a:rPr lang="en-US" b="0" i="0" dirty="0">
                <a:solidFill>
                  <a:srgbClr val="333333"/>
                </a:solidFill>
                <a:effectLst/>
              </a:rPr>
              <a:t>and his esteemed Seventh Cavalry in the Battle of the Little Bighorn, perhaps the greatest victory ever by Native Americans over U.S. troops.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333333"/>
                </a:solidFill>
              </a:rPr>
              <a:t>Song: “Please Mr. Custer”</a:t>
            </a:r>
            <a:endParaRPr lang="en-US" b="0" i="0" dirty="0">
              <a:solidFill>
                <a:srgbClr val="333333"/>
              </a:solidFill>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dirty="0">
                <a:effectLst/>
                <a:ea typeface="Calibri" panose="020F0502020204030204" pitchFamily="34" charset="0"/>
                <a:cs typeface="Arial" panose="020B0604020202020204" pitchFamily="34" charset="0"/>
              </a:rPr>
              <a:t>Bio of Crazy Horse Battle of Little Big Horn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dirty="0">
                <a:effectLst/>
                <a:ea typeface="Calibri" panose="020F0502020204030204" pitchFamily="34" charset="0"/>
                <a:cs typeface="Arial" panose="020B0604020202020204" pitchFamily="34" charset="0"/>
              </a:rPr>
              <a:t>https://www.biography.com/video/crazy-horse-battle-at-little-big-horn-24512579907</a:t>
            </a: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8208119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p>
          <a:p>
            <a:pPr>
              <a:defRPr/>
            </a:pPr>
            <a:r>
              <a:rPr lang="en-US" sz="1800" dirty="0">
                <a:solidFill>
                  <a:srgbClr val="000000"/>
                </a:solidFill>
                <a:ea typeface="Calibri" panose="020F0502020204030204" pitchFamily="34" charset="0"/>
                <a:cs typeface="Arial" panose="020B0604020202020204" pitchFamily="34" charset="0"/>
              </a:rPr>
              <a:t>By Rabbi Eric Carlson</a:t>
            </a:r>
            <a:endParaRPr lang="en-US" sz="1800" dirty="0">
              <a:effectLs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424565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7515675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p>
          <a:p>
            <a:pPr>
              <a:defRPr/>
            </a:pPr>
            <a:r>
              <a:rPr lang="en-US" sz="2000" dirty="0">
                <a:solidFill>
                  <a:srgbClr val="000000"/>
                </a:solidFill>
                <a:ea typeface="Calibri" panose="020F0502020204030204" pitchFamily="34" charset="0"/>
                <a:cs typeface="Arial" panose="020B0604020202020204" pitchFamily="34" charset="0"/>
              </a:rPr>
              <a:t>By Rabbi Eric Carlson</a:t>
            </a:r>
            <a:endParaRPr lang="en-US" sz="2000" dirty="0">
              <a:effectLs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23709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p>
          <a:p>
            <a:pPr>
              <a:defRPr/>
            </a:pPr>
            <a:r>
              <a:rPr lang="en-US" sz="2000" dirty="0">
                <a:solidFill>
                  <a:srgbClr val="000000"/>
                </a:solidFill>
                <a:ea typeface="Calibri" panose="020F0502020204030204" pitchFamily="34" charset="0"/>
                <a:cs typeface="Arial" panose="020B0604020202020204" pitchFamily="34" charset="0"/>
              </a:rPr>
              <a:t>By Rabbi Eric Carlson</a:t>
            </a:r>
            <a:endParaRPr lang="en-US" sz="2000" dirty="0">
              <a:effectLs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3299705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 © 2020 The Road to Jerusalem, All rights reserved.</a:t>
            </a:r>
          </a:p>
          <a:p>
            <a:pPr>
              <a:defRPr/>
            </a:pPr>
            <a:r>
              <a:rPr lang="en-US" sz="2000" dirty="0">
                <a:solidFill>
                  <a:srgbClr val="000000"/>
                </a:solidFill>
                <a:ea typeface="Calibri" panose="020F0502020204030204" pitchFamily="34" charset="0"/>
                <a:cs typeface="Arial" panose="020B0604020202020204" pitchFamily="34" charset="0"/>
              </a:rPr>
              <a:t>By Rabbi Eric Carlson</a:t>
            </a:r>
            <a:endParaRPr lang="en-US" sz="2000" dirty="0">
              <a:effectLs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2009475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4A4A4A"/>
                </a:solidFill>
                <a:effectLst/>
              </a:rPr>
              <a:t>NAVAJO NATION vice president Myron </a:t>
            </a:r>
            <a:r>
              <a:rPr lang="en-US" b="0" i="0" dirty="0" err="1">
                <a:solidFill>
                  <a:srgbClr val="4A4A4A"/>
                </a:solidFill>
                <a:effectLst/>
              </a:rPr>
              <a:t>Lizer</a:t>
            </a:r>
            <a:r>
              <a:rPr lang="en-US" b="0" i="0" dirty="0">
                <a:solidFill>
                  <a:srgbClr val="4A4A4A"/>
                </a:solidFill>
                <a:effectLst/>
              </a:rPr>
              <a:t> (third from left), Dine Navajo Nation members and Indigenous Bridges activists including Ateret Violet Shmuel (second from right) hold the Navajo Nation and Israeli flags to demonstrate the desire to collaborate.</a:t>
            </a:r>
          </a:p>
          <a:p>
            <a:r>
              <a:rPr lang="en-US" b="0" i="0" dirty="0">
                <a:solidFill>
                  <a:srgbClr val="4A4A4A"/>
                </a:solidFill>
                <a:effectLst/>
              </a:rPr>
              <a:t>(photo credit: Courtesy)</a:t>
            </a:r>
          </a:p>
          <a:p>
            <a:r>
              <a:rPr lang="en-US" sz="1050" b="0" i="0" dirty="0">
                <a:solidFill>
                  <a:srgbClr val="4A4A4A"/>
                </a:solidFill>
                <a:effectLst/>
              </a:rPr>
              <a:t>https://www.jpost.com/diaspora/jews-and-native-americans-brothers-in-the-great-spirit-627955</a:t>
            </a: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459838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752383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Orphan $875, Oxana $377, </a:t>
            </a:r>
            <a:r>
              <a:rPr lang="en-US" dirty="0" err="1"/>
              <a:t>Chernack</a:t>
            </a:r>
            <a:r>
              <a:rPr lang="en-US" dirty="0"/>
              <a:t> $401</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029286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1155CC"/>
                </a:solidFill>
                <a:effectLst/>
                <a:latin typeface="arial" panose="020B0604020202020204" pitchFamily="34" charset="0"/>
                <a:hlinkClick r:id="rId3"/>
              </a:rPr>
              <a:t>https://www.facebook.com/messenger_media/?thread_id=1425198759&amp;attachment_id=816270629161504&amp;message_id=mid.%24cAAAAAH8tnEN8D228rV13ihxsxJYI</a:t>
            </a:r>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2629723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250960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While many </a:t>
            </a:r>
            <a:r>
              <a:rPr lang="en-US" u="sng" dirty="0"/>
              <a:t>more</a:t>
            </a:r>
            <a:r>
              <a:rPr lang="en-US" dirty="0"/>
              <a:t> such ships came, and the African captives were NOT released, nevertheless this is not our ideal, it’s our aberration.</a:t>
            </a:r>
            <a:endParaRPr lang="en-US" sz="1800" b="0" i="0" u="none" strike="noStrike" baseline="0" dirty="0"/>
          </a:p>
          <a:p>
            <a:r>
              <a:rPr lang="en-US" sz="1800" b="0" i="0" u="none" strike="noStrike" baseline="0" dirty="0"/>
              <a:t>The New York Times has declared that America was built on slavery with its “1619 Project.”</a:t>
            </a:r>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0949934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20074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2988455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1474365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Make laws and obey them.  Loyalty to the King, but not dependent on the king for every decision.</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5221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Make laws and obey them.  Loyalty to the King, but not dependent on the king for every decision.</a:t>
            </a:r>
          </a:p>
          <a:p>
            <a:r>
              <a:rPr lang="en-US" dirty="0"/>
              <a:t>Free and independent people, trusting G-d for wisdom, is the foundation of our republic.  Slavery is an aberration.  </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2883078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850712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Adrian Rogers</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491455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17300188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2512416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0" dirty="0">
                <a:latin typeface="Arial Rounded MT Bold" panose="020F0704030504030204" pitchFamily="34" charset="0"/>
                <a:ea typeface="+mn-ea"/>
                <a:cs typeface="David" panose="020E0502060401010101" pitchFamily="34" charset="-79"/>
              </a:rPr>
              <a:t>Sarah Liberman</a:t>
            </a:r>
            <a:endParaRPr lang="en-US" altLang="en-US" sz="4400" b="0" dirty="0">
              <a:solidFill>
                <a:schemeClr val="bg1"/>
              </a:solidFill>
              <a:latin typeface="Arial Rounded MT Bold" panose="020F0704030504030204" pitchFamily="34" charset="0"/>
              <a:ea typeface="+mn-ea"/>
              <a:cs typeface="David" panose="020E0502060401010101" pitchFamily="34" charset="-79"/>
            </a:endParaRPr>
          </a:p>
        </p:txBody>
      </p:sp>
    </p:spTree>
    <p:extLst>
      <p:ext uri="{BB962C8B-B14F-4D97-AF65-F5344CB8AC3E}">
        <p14:creationId xmlns:p14="http://schemas.microsoft.com/office/powerpoint/2010/main" val="14061820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88100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2749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Daniel Pipes</a:t>
            </a:r>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100507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But there are some people…that always hurt.   This is a powerful formula, although you may need help to invoke.  “The Blood of Yeshua the </a:t>
            </a:r>
            <a:r>
              <a:rPr lang="en-US" altLang="en-US" sz="2000" dirty="0" err="1"/>
              <a:t>Messish</a:t>
            </a:r>
            <a:endParaRPr lang="en-US" altLang="en-US" sz="2000" dirty="0"/>
          </a:p>
        </p:txBody>
      </p:sp>
    </p:spTree>
    <p:extLst>
      <p:ext uri="{BB962C8B-B14F-4D97-AF65-F5344CB8AC3E}">
        <p14:creationId xmlns:p14="http://schemas.microsoft.com/office/powerpoint/2010/main" val="17699516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Adjective agrees with noun in number and gender: love and good both in plural.   Jon Cahn</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41475001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27944800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2214525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1857982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28, 2020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618411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That’s why you haven’t read much or anything about kite and balloon bombs from Gaza.  There will only be peace with the Palestinian Arabs when they understand that </a:t>
            </a:r>
            <a:r>
              <a:rPr lang="en-US" u="sng" dirty="0"/>
              <a:t>they lost the war to destroy Israel</a:t>
            </a:r>
            <a:r>
              <a:rPr lang="en-US" dirty="0"/>
              <a:t>.   This is what the Gulf states realized in the Abraham Accords.   No sense maintaining forever war.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Daniel Pipes</a:t>
            </a:r>
          </a:p>
          <a:p>
            <a:endParaRPr lang="en-US" dirty="0"/>
          </a:p>
        </p:txBody>
      </p:sp>
      <p:sp>
        <p:nvSpPr>
          <p:cNvPr id="4" name="Header Placeholder 3"/>
          <p:cNvSpPr>
            <a:spLocks noGrp="1"/>
          </p:cNvSpPr>
          <p:nvPr>
            <p:ph type="hdr" sz="quarter"/>
          </p:nvPr>
        </p:nvSpPr>
        <p:spPr/>
        <p:txBody>
          <a:bodyPr/>
          <a:lstStyle/>
          <a:p>
            <a:r>
              <a:rPr lang="en-US" altLang="en-US"/>
              <a:t>Thankgiving 2020 The Power of Thanksgiving</a:t>
            </a:r>
          </a:p>
        </p:txBody>
      </p:sp>
      <p:sp>
        <p:nvSpPr>
          <p:cNvPr id="5" name="Date Placeholder 4"/>
          <p:cNvSpPr>
            <a:spLocks noGrp="1"/>
          </p:cNvSpPr>
          <p:nvPr>
            <p:ph type="dt" idx="1"/>
          </p:nvPr>
        </p:nvSpPr>
        <p:spPr/>
        <p:txBody>
          <a:bodyPr/>
          <a:lstStyle/>
          <a:p>
            <a:r>
              <a:rPr lang="en-US" altLang="en-US"/>
              <a:t>Nov 28, 2020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91910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11/28/2020</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Today’s theme…</a:t>
            </a:r>
          </a:p>
        </p:txBody>
      </p:sp>
    </p:spTree>
    <p:extLst>
      <p:ext uri="{BB962C8B-B14F-4D97-AF65-F5344CB8AC3E}">
        <p14:creationId xmlns:p14="http://schemas.microsoft.com/office/powerpoint/2010/main" val="94516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6A35F5E-97E7-4DBA-8D62-64B5A7F08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66" y="209549"/>
            <a:ext cx="8398934" cy="4724401"/>
          </a:xfrm>
          <a:prstGeom prst="rect">
            <a:avLst/>
          </a:prstGeom>
        </p:spPr>
      </p:pic>
    </p:spTree>
    <p:extLst>
      <p:ext uri="{BB962C8B-B14F-4D97-AF65-F5344CB8AC3E}">
        <p14:creationId xmlns:p14="http://schemas.microsoft.com/office/powerpoint/2010/main" val="267782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t>Hardships this year 2020</a:t>
            </a:r>
          </a:p>
          <a:p>
            <a:r>
              <a:rPr lang="en-US" sz="4000" dirty="0"/>
              <a:t>COVID-19</a:t>
            </a:r>
          </a:p>
          <a:p>
            <a:r>
              <a:rPr lang="en-US" sz="4000" dirty="0"/>
              <a:t>Shutdown, social isolation</a:t>
            </a:r>
          </a:p>
          <a:p>
            <a:r>
              <a:rPr lang="en-US" sz="4000" dirty="0"/>
              <a:t>Economic loss *</a:t>
            </a:r>
          </a:p>
          <a:p>
            <a:r>
              <a:rPr lang="en-US" sz="4000" dirty="0"/>
              <a:t>Riots, defunding police.</a:t>
            </a:r>
          </a:p>
          <a:p>
            <a:r>
              <a:rPr lang="en-US" sz="4000" dirty="0"/>
              <a:t>Forest Fires</a:t>
            </a:r>
          </a:p>
          <a:p>
            <a:r>
              <a:rPr lang="en-US" sz="4000" dirty="0"/>
              <a:t>Election uncertainty</a:t>
            </a:r>
          </a:p>
          <a:p>
            <a:r>
              <a:rPr lang="en-US" sz="4000" dirty="0"/>
              <a:t>Persecution of believers.  260 meg</a:t>
            </a:r>
          </a:p>
        </p:txBody>
      </p:sp>
    </p:spTree>
    <p:extLst>
      <p:ext uri="{BB962C8B-B14F-4D97-AF65-F5344CB8AC3E}">
        <p14:creationId xmlns:p14="http://schemas.microsoft.com/office/powerpoint/2010/main" val="49629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654050" y="479424"/>
            <a:ext cx="7696020" cy="42677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descr="Red Wednesday – in defence of people of faith throughout the world |  Society of African Missions">
            <a:extLst>
              <a:ext uri="{FF2B5EF4-FFF2-40B4-BE49-F238E27FC236}">
                <a16:creationId xmlns:a16="http://schemas.microsoft.com/office/drawing/2014/main" id="{1AC3FDEA-95B3-444E-A3DD-487026067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7223"/>
            <a:ext cx="8395658" cy="471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2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676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The Houses of Parliament in </a:t>
            </a:r>
            <a:r>
              <a:rPr lang="en-US" sz="2000" dirty="0"/>
              <a:t>Westminster</a:t>
            </a:r>
            <a:r>
              <a:rPr lang="en-US" dirty="0"/>
              <a:t> are floodlit in red light to mark #RedWednesday</a:t>
            </a:r>
          </a:p>
          <a:p>
            <a:pPr marL="0" indent="0">
              <a:buNone/>
            </a:pPr>
            <a:r>
              <a:rPr lang="en-US" sz="2300" dirty="0"/>
              <a:t>Nov 18, 2020</a:t>
            </a:r>
          </a:p>
        </p:txBody>
      </p:sp>
      <p:pic>
        <p:nvPicPr>
          <p:cNvPr id="2050" name="Picture 2" descr="The Houses Of Parliament Are Floodlit Red In Memory Of The Persecuted">
            <a:extLst>
              <a:ext uri="{FF2B5EF4-FFF2-40B4-BE49-F238E27FC236}">
                <a16:creationId xmlns:a16="http://schemas.microsoft.com/office/drawing/2014/main" id="{B085C779-08B7-4D2E-AF34-8A6F66CF0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4771"/>
            <a:ext cx="6858000" cy="456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429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John Milton author of </a:t>
            </a:r>
            <a:r>
              <a:rPr lang="en-US" sz="4000" i="1" dirty="0"/>
              <a:t>Paradise Lost</a:t>
            </a:r>
            <a:r>
              <a:rPr lang="en-US" sz="4000" dirty="0"/>
              <a:t> (1667) widely considered to be one of the greatest works of literature ever written.</a:t>
            </a:r>
          </a:p>
        </p:txBody>
      </p:sp>
      <p:pic>
        <p:nvPicPr>
          <p:cNvPr id="5124" name="Picture 4" descr="John Milton Dictates to His Daughters - Eugène Delacroix - cropped -  Advancing Opportunities">
            <a:extLst>
              <a:ext uri="{FF2B5EF4-FFF2-40B4-BE49-F238E27FC236}">
                <a16:creationId xmlns:a16="http://schemas.microsoft.com/office/drawing/2014/main" id="{A8FE1125-E94B-494A-A91E-25F33D5FB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90497"/>
            <a:ext cx="5105400" cy="4579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The poet Milton, a blind poet, he said that a person with an ungrateful spirit only has one vice. </a:t>
            </a:r>
            <a:endParaRPr lang="en-US" sz="4000" dirty="0">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92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He said because </a:t>
            </a:r>
            <a:r>
              <a:rPr lang="en-US" sz="4000" dirty="0">
                <a:solidFill>
                  <a:srgbClr val="FFFF99"/>
                </a:solidFill>
                <a:effectLst/>
                <a:latin typeface="Arial Rounded MT Bold" panose="020F0704030504030204" pitchFamily="34" charset="0"/>
                <a:ea typeface="Calibri" panose="020F0502020204030204" pitchFamily="34" charset="0"/>
                <a:cs typeface="Arial" panose="020B0604020202020204" pitchFamily="34" charset="0"/>
              </a:rPr>
              <a:t>all of the rest of his vices are virtues compared to ingratitude. </a:t>
            </a:r>
            <a:endParaRPr lang="en-US" sz="4000" dirty="0">
              <a:solidFill>
                <a:srgbClr val="FFFF99"/>
              </a:solidFill>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89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Shakespeare said, "How sharper than a serpent's tooth it is to have a thankless child." </a:t>
            </a:r>
          </a:p>
        </p:txBody>
      </p:sp>
    </p:spTree>
    <p:extLst>
      <p:ext uri="{BB962C8B-B14F-4D97-AF65-F5344CB8AC3E}">
        <p14:creationId xmlns:p14="http://schemas.microsoft.com/office/powerpoint/2010/main" val="1993436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T’hillim</a:t>
            </a:r>
            <a:r>
              <a:rPr lang="en-US" sz="4000" baseline="30000" dirty="0"/>
              <a:t>/Ps 107.1-2</a:t>
            </a:r>
            <a:r>
              <a:rPr lang="en-US" sz="4000" dirty="0"/>
              <a:t> Give thanks to </a:t>
            </a:r>
            <a:r>
              <a:rPr lang="en-US" sz="4000" cap="small" dirty="0"/>
              <a:t>Adoni</a:t>
            </a:r>
            <a:r>
              <a:rPr lang="en-US" sz="4000" dirty="0"/>
              <a:t>; for </a:t>
            </a:r>
            <a:r>
              <a:rPr lang="en-US" sz="4000" dirty="0">
                <a:solidFill>
                  <a:srgbClr val="FFFF99"/>
                </a:solidFill>
              </a:rPr>
              <a:t>he is good</a:t>
            </a:r>
            <a:r>
              <a:rPr lang="en-US" sz="4000" dirty="0"/>
              <a:t>, for his </a:t>
            </a:r>
            <a:r>
              <a:rPr lang="en-US" sz="4000" dirty="0">
                <a:solidFill>
                  <a:srgbClr val="FFFF99"/>
                </a:solidFill>
              </a:rPr>
              <a:t>grace</a:t>
            </a:r>
            <a:r>
              <a:rPr lang="en-US" sz="4000" dirty="0"/>
              <a:t> continues forever. Let those redeemed by </a:t>
            </a:r>
            <a:r>
              <a:rPr lang="en-US" sz="4000" cap="small" dirty="0"/>
              <a:t>Adoni</a:t>
            </a:r>
            <a:r>
              <a:rPr lang="en-US" sz="4000" dirty="0"/>
              <a:t> </a:t>
            </a:r>
            <a:r>
              <a:rPr lang="en-US" sz="4000" u="sng" dirty="0">
                <a:solidFill>
                  <a:srgbClr val="FFFF99"/>
                </a:solidFill>
              </a:rPr>
              <a:t>say</a:t>
            </a:r>
            <a:r>
              <a:rPr lang="en-US" sz="4000" dirty="0"/>
              <a:t> it, those he redeemed from the power of the foe.</a:t>
            </a:r>
          </a:p>
          <a:p>
            <a:pPr marL="0" indent="0" algn="r" rtl="1">
              <a:buNone/>
            </a:pPr>
            <a:r>
              <a:rPr lang="he-IL" sz="4000" dirty="0"/>
              <a:t> </a:t>
            </a:r>
            <a:r>
              <a:rPr lang="he-IL" sz="4000" b="1" dirty="0">
                <a:latin typeface="David" panose="020E0502060401010101" pitchFamily="34" charset="-79"/>
                <a:cs typeface="David" panose="020E0502060401010101" pitchFamily="34" charset="-79"/>
              </a:rPr>
              <a:t>הֹדוּ לַיְיָ כִּי-טוֹב, כִּי לְעוֹלָם חַסְדּוֹ.</a:t>
            </a:r>
          </a:p>
          <a:p>
            <a:pPr marL="0" indent="0" algn="r" rtl="1">
              <a:buNone/>
            </a:pPr>
            <a:r>
              <a:rPr lang="he-IL" sz="4000" b="1" dirty="0">
                <a:latin typeface="David" panose="020E0502060401010101" pitchFamily="34" charset="-79"/>
                <a:cs typeface="David" panose="020E0502060401010101" pitchFamily="34" charset="-79"/>
              </a:rPr>
              <a:t> יֹאמְרוּ, גְּאוּלֵי יְיָ--אֲשֶׁר גְּאָלָם מִיַּד-צָר</a:t>
            </a:r>
            <a:endParaRPr lang="en-US" sz="4000" b="1" dirty="0">
              <a:latin typeface="David" panose="020E0502060401010101" pitchFamily="34" charset="-79"/>
              <a:cs typeface="David" panose="020E0502060401010101" pitchFamily="34" charset="-79"/>
            </a:endParaRPr>
          </a:p>
        </p:txBody>
      </p:sp>
      <p:cxnSp>
        <p:nvCxnSpPr>
          <p:cNvPr id="3" name="Straight Arrow Connector 2">
            <a:extLst>
              <a:ext uri="{FF2B5EF4-FFF2-40B4-BE49-F238E27FC236}">
                <a16:creationId xmlns:a16="http://schemas.microsoft.com/office/drawing/2014/main" id="{A4712E2A-94EF-41C4-A736-9E668F13C9B9}"/>
              </a:ext>
            </a:extLst>
          </p:cNvPr>
          <p:cNvCxnSpPr/>
          <p:nvPr/>
        </p:nvCxnSpPr>
        <p:spPr bwMode="auto">
          <a:xfrm flipH="1">
            <a:off x="3733800" y="1276350"/>
            <a:ext cx="1981200" cy="2286000"/>
          </a:xfrm>
          <a:prstGeom prst="straightConnector1">
            <a:avLst/>
          </a:prstGeom>
          <a:solidFill>
            <a:schemeClr val="accent1"/>
          </a:solidFill>
          <a:ln w="476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778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4BA65C5-5392-4039-A276-9E56414665EF}"/>
              </a:ext>
            </a:extLst>
          </p:cNvPr>
          <p:cNvPicPr>
            <a:picLocks noChangeAspect="1"/>
          </p:cNvPicPr>
          <p:nvPr/>
        </p:nvPicPr>
        <p:blipFill rotWithShape="1">
          <a:blip r:embed="rId3">
            <a:extLst>
              <a:ext uri="{28A0092B-C50C-407E-A947-70E740481C1C}">
                <a14:useLocalDpi xmlns:a14="http://schemas.microsoft.com/office/drawing/2010/main" val="0"/>
              </a:ext>
            </a:extLst>
          </a:blip>
          <a:srcRect l="36" t="27799" b="13513"/>
          <a:stretch/>
        </p:blipFill>
        <p:spPr>
          <a:xfrm>
            <a:off x="1633795" y="295368"/>
            <a:ext cx="5724010" cy="4525911"/>
          </a:xfrm>
          <a:prstGeom prst="rect">
            <a:avLst/>
          </a:prstGeom>
        </p:spPr>
      </p:pic>
    </p:spTree>
    <p:extLst>
      <p:ext uri="{BB962C8B-B14F-4D97-AF65-F5344CB8AC3E}">
        <p14:creationId xmlns:p14="http://schemas.microsoft.com/office/powerpoint/2010/main" val="185303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800" b="1" dirty="0">
                <a:latin typeface="David" panose="020E0502060401010101" pitchFamily="34" charset="-79"/>
                <a:cs typeface="David" panose="020E0502060401010101" pitchFamily="34" charset="-79"/>
              </a:rPr>
              <a:t>חֶסֶד</a:t>
            </a:r>
            <a:r>
              <a:rPr lang="he-IL" sz="4000" dirty="0"/>
              <a:t> </a:t>
            </a:r>
            <a:r>
              <a:rPr lang="en-US" sz="4000" dirty="0" err="1"/>
              <a:t>khesed</a:t>
            </a:r>
            <a:endParaRPr lang="en-US" sz="4000" dirty="0"/>
          </a:p>
          <a:p>
            <a:pPr marL="0" indent="0" rtl="1">
              <a:buNone/>
            </a:pPr>
            <a:r>
              <a:rPr lang="en-US" sz="4000" dirty="0"/>
              <a:t>kindness, benevolence; goodness, charity, grace; favor, lovingkindness</a:t>
            </a:r>
          </a:p>
        </p:txBody>
      </p:sp>
    </p:spTree>
    <p:extLst>
      <p:ext uri="{BB962C8B-B14F-4D97-AF65-F5344CB8AC3E}">
        <p14:creationId xmlns:p14="http://schemas.microsoft.com/office/powerpoint/2010/main" val="96893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000" b="1" dirty="0">
                <a:latin typeface="David" panose="020E0502060401010101" pitchFamily="34" charset="-79"/>
                <a:cs typeface="David" panose="020E0502060401010101" pitchFamily="34" charset="-79"/>
              </a:rPr>
              <a:t>זָכַרְתִּי לָךְ </a:t>
            </a:r>
            <a:r>
              <a:rPr lang="he-IL" sz="4000" b="1" dirty="0">
                <a:solidFill>
                  <a:srgbClr val="FFFF99"/>
                </a:solidFill>
                <a:latin typeface="David" panose="020E0502060401010101" pitchFamily="34" charset="-79"/>
                <a:cs typeface="David" panose="020E0502060401010101" pitchFamily="34" charset="-79"/>
              </a:rPr>
              <a:t>חֶסֶד</a:t>
            </a:r>
            <a:r>
              <a:rPr lang="he-IL" sz="4000" b="1" dirty="0">
                <a:latin typeface="David" panose="020E0502060401010101" pitchFamily="34" charset="-79"/>
                <a:cs typeface="David" panose="020E0502060401010101" pitchFamily="34" charset="-79"/>
              </a:rPr>
              <a:t> נְעוּרַיִךְ, אַהֲבַת כְּלוּלֹתָיִךְ</a:t>
            </a:r>
            <a:r>
              <a:rPr lang="en-US" sz="4000" b="1" dirty="0">
                <a:latin typeface="David" panose="020E0502060401010101" pitchFamily="34" charset="-79"/>
                <a:cs typeface="David" panose="020E0502060401010101" pitchFamily="34" charset="-79"/>
              </a:rPr>
              <a:t> </a:t>
            </a:r>
            <a:r>
              <a:rPr lang="en-US" sz="2400" dirty="0" err="1"/>
              <a:t>Jer</a:t>
            </a:r>
            <a:r>
              <a:rPr lang="en-US" sz="2400" dirty="0"/>
              <a:t> 2.2</a:t>
            </a:r>
            <a:r>
              <a:rPr lang="en-US" sz="2800" dirty="0"/>
              <a:t>.</a:t>
            </a:r>
          </a:p>
          <a:p>
            <a:pPr marL="0" indent="0" algn="l">
              <a:buNone/>
            </a:pPr>
            <a:r>
              <a:rPr lang="en-US" sz="4000" dirty="0"/>
              <a:t>I remember your </a:t>
            </a:r>
            <a:r>
              <a:rPr lang="en-US" sz="4000" dirty="0">
                <a:solidFill>
                  <a:srgbClr val="FFFF99"/>
                </a:solidFill>
              </a:rPr>
              <a:t>devotion</a:t>
            </a:r>
            <a:r>
              <a:rPr lang="en-US" sz="4000" dirty="0"/>
              <a:t> when you were young; how, as a bride, you loved me.</a:t>
            </a:r>
          </a:p>
          <a:p>
            <a:pPr marL="0" indent="0" algn="l">
              <a:buNone/>
            </a:pPr>
            <a:r>
              <a:rPr lang="en-US" sz="4000" dirty="0"/>
              <a:t>The root </a:t>
            </a:r>
            <a:r>
              <a:rPr lang="en-US" sz="4000" i="1" dirty="0" err="1"/>
              <a:t>hasad</a:t>
            </a:r>
            <a:r>
              <a:rPr lang="en-US" sz="4000" dirty="0"/>
              <a:t>  has a primary meaning of “eager and ardent desire.”</a:t>
            </a:r>
          </a:p>
        </p:txBody>
      </p:sp>
    </p:spTree>
    <p:extLst>
      <p:ext uri="{BB962C8B-B14F-4D97-AF65-F5344CB8AC3E}">
        <p14:creationId xmlns:p14="http://schemas.microsoft.com/office/powerpoint/2010/main" val="3600328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a:t>
            </a:r>
            <a:r>
              <a:rPr lang="en-US" sz="4000" baseline="30000" dirty="0" err="1"/>
              <a:t>T’hillim</a:t>
            </a:r>
            <a:r>
              <a:rPr lang="en-US" sz="4000" baseline="30000" dirty="0"/>
              <a:t>/Ps 107.1-2</a:t>
            </a:r>
            <a:r>
              <a:rPr lang="en-US" sz="4000" dirty="0"/>
              <a:t> Give thanks to </a:t>
            </a:r>
            <a:r>
              <a:rPr lang="en-US" sz="4000" cap="small" dirty="0"/>
              <a:t>Adoni</a:t>
            </a:r>
            <a:r>
              <a:rPr lang="en-US" sz="4000" dirty="0"/>
              <a:t> for his </a:t>
            </a:r>
            <a:r>
              <a:rPr lang="en-US" sz="4000" dirty="0">
                <a:solidFill>
                  <a:srgbClr val="FFFF99"/>
                </a:solidFill>
              </a:rPr>
              <a:t>grace</a:t>
            </a:r>
            <a:r>
              <a:rPr lang="en-US" sz="4000" dirty="0"/>
              <a:t>, for his wonders bestowed on humanity! Let them offer </a:t>
            </a:r>
            <a:r>
              <a:rPr lang="en-US" sz="4000" dirty="0">
                <a:solidFill>
                  <a:srgbClr val="FFFF99"/>
                </a:solidFill>
              </a:rPr>
              <a:t>sacrifices of thanksgiving </a:t>
            </a:r>
            <a:r>
              <a:rPr lang="en-US" sz="4000" dirty="0"/>
              <a:t>and proclaim his great deeds with songs of joy.</a:t>
            </a:r>
          </a:p>
          <a:p>
            <a:pPr marL="0" indent="0" algn="r" rtl="1">
              <a:buNone/>
            </a:pPr>
            <a:r>
              <a:rPr lang="he-IL" sz="4000" b="1" dirty="0">
                <a:latin typeface="David" panose="020E0502060401010101" pitchFamily="34" charset="-79"/>
                <a:cs typeface="David" panose="020E0502060401010101" pitchFamily="34" charset="-79"/>
              </a:rPr>
              <a:t>יוֹדוּ לַיְיָ </a:t>
            </a:r>
            <a:r>
              <a:rPr lang="he-IL" sz="4000" b="1" dirty="0">
                <a:solidFill>
                  <a:srgbClr val="FFFF99"/>
                </a:solidFill>
                <a:latin typeface="David" panose="020E0502060401010101" pitchFamily="34" charset="-79"/>
                <a:cs typeface="David" panose="020E0502060401010101" pitchFamily="34" charset="-79"/>
              </a:rPr>
              <a:t>חַסְדּוֹ</a:t>
            </a:r>
            <a:r>
              <a:rPr lang="he-IL" sz="4000" b="1" dirty="0">
                <a:latin typeface="David" panose="020E0502060401010101" pitchFamily="34" charset="-79"/>
                <a:cs typeface="David" panose="020E0502060401010101" pitchFamily="34" charset="-79"/>
              </a:rPr>
              <a:t>; וְנִפְלְאוֹתָיו לִבְנֵי אָדָם. </a:t>
            </a:r>
            <a:r>
              <a:rPr lang="he-IL" sz="4000" b="1" dirty="0">
                <a:solidFill>
                  <a:srgbClr val="FFFF99"/>
                </a:solidFill>
                <a:latin typeface="David" panose="020E0502060401010101" pitchFamily="34" charset="-79"/>
                <a:cs typeface="David" panose="020E0502060401010101" pitchFamily="34" charset="-79"/>
              </a:rPr>
              <a:t>וְיִזְבְּחוּ, זִבְחֵי תוֹדָה</a:t>
            </a:r>
            <a:r>
              <a:rPr lang="he-IL" sz="4000" b="1" dirty="0">
                <a:latin typeface="David" panose="020E0502060401010101" pitchFamily="34" charset="-79"/>
                <a:cs typeface="David" panose="020E0502060401010101" pitchFamily="34" charset="-79"/>
              </a:rPr>
              <a:t>; וִיסַפְּרוּ מַעֲשָׂיו בְּרִנָּה.</a:t>
            </a:r>
            <a:endParaRPr lang="en-US" sz="4000" b="1" dirty="0">
              <a:latin typeface="David" panose="020E0502060401010101" pitchFamily="34" charset="-79"/>
              <a:cs typeface="David" panose="020E0502060401010101" pitchFamily="34" charset="-79"/>
            </a:endParaRPr>
          </a:p>
          <a:p>
            <a:pPr marL="0" indent="0">
              <a:buNone/>
            </a:pPr>
            <a:endParaRPr lang="en-US" sz="4000" dirty="0"/>
          </a:p>
        </p:txBody>
      </p:sp>
    </p:spTree>
    <p:extLst>
      <p:ext uri="{BB962C8B-B14F-4D97-AF65-F5344CB8AC3E}">
        <p14:creationId xmlns:p14="http://schemas.microsoft.com/office/powerpoint/2010/main" val="3938783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Lev 1 Burnt offering. </a:t>
            </a:r>
            <a:r>
              <a:rPr lang="en-US" sz="4000" i="1" dirty="0" err="1"/>
              <a:t>Olah</a:t>
            </a:r>
            <a:endParaRPr lang="en-US" sz="4000" i="1" dirty="0"/>
          </a:p>
          <a:p>
            <a:pPr marL="0" indent="0">
              <a:buNone/>
            </a:pPr>
            <a:r>
              <a:rPr lang="en-US" sz="4000" dirty="0"/>
              <a:t>Lev 2  Grain offering. </a:t>
            </a:r>
            <a:r>
              <a:rPr lang="en-US" sz="4000" i="1" dirty="0" err="1"/>
              <a:t>Minkha</a:t>
            </a:r>
            <a:endParaRPr lang="en-US" sz="4000" i="1" dirty="0"/>
          </a:p>
          <a:p>
            <a:pPr marL="0" indent="0">
              <a:buNone/>
            </a:pPr>
            <a:r>
              <a:rPr lang="en-US" sz="4000" dirty="0"/>
              <a:t>Lev 3 Peace offering. </a:t>
            </a:r>
            <a:r>
              <a:rPr lang="en-US" sz="4000" i="1" dirty="0" err="1"/>
              <a:t>Shalem</a:t>
            </a:r>
            <a:endParaRPr lang="en-US" sz="4000" i="1" dirty="0"/>
          </a:p>
          <a:p>
            <a:pPr marL="0" indent="0">
              <a:buNone/>
            </a:pPr>
            <a:r>
              <a:rPr lang="en-US" sz="4000" dirty="0"/>
              <a:t>Lev 4 Sin offering. </a:t>
            </a:r>
            <a:r>
              <a:rPr lang="en-US" sz="4000" i="1" dirty="0" err="1"/>
              <a:t>Khatat</a:t>
            </a:r>
            <a:endParaRPr lang="en-US" sz="4000" i="1" dirty="0"/>
          </a:p>
          <a:p>
            <a:pPr marL="0" indent="0">
              <a:buNone/>
            </a:pPr>
            <a:r>
              <a:rPr lang="en-US" sz="4000" dirty="0"/>
              <a:t>Lev 5 Trespass offering. </a:t>
            </a:r>
            <a:r>
              <a:rPr lang="en-US" sz="4000" i="1" dirty="0" err="1"/>
              <a:t>Asham</a:t>
            </a:r>
            <a:endParaRPr lang="en-US" sz="4000" i="1" dirty="0"/>
          </a:p>
          <a:p>
            <a:pPr marL="0" indent="0">
              <a:buNone/>
            </a:pPr>
            <a:r>
              <a:rPr lang="en-US" sz="4000" dirty="0">
                <a:solidFill>
                  <a:srgbClr val="FFFF99"/>
                </a:solidFill>
              </a:rPr>
              <a:t>There is no thanks offering.</a:t>
            </a:r>
          </a:p>
        </p:txBody>
      </p:sp>
    </p:spTree>
    <p:extLst>
      <p:ext uri="{BB962C8B-B14F-4D97-AF65-F5344CB8AC3E}">
        <p14:creationId xmlns:p14="http://schemas.microsoft.com/office/powerpoint/2010/main" val="1106910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Kefa</a:t>
            </a:r>
            <a:r>
              <a:rPr lang="en-US" sz="4000" baseline="30000" dirty="0"/>
              <a:t>/Pet 2.5</a:t>
            </a:r>
            <a:r>
              <a:rPr lang="en-US" sz="4000" dirty="0"/>
              <a:t>  You yourselves, as living stones, are being built into a spiritual house to be Cohanim [priests] set apart for God to </a:t>
            </a:r>
            <a:r>
              <a:rPr lang="en-US" sz="4000" dirty="0">
                <a:solidFill>
                  <a:srgbClr val="FFFF99"/>
                </a:solidFill>
              </a:rPr>
              <a:t>offer spiritual sacrifices </a:t>
            </a:r>
            <a:r>
              <a:rPr lang="en-US" sz="4000" dirty="0"/>
              <a:t>acceptable to him through Yeshua the Messiah. </a:t>
            </a:r>
          </a:p>
        </p:txBody>
      </p:sp>
    </p:spTree>
    <p:extLst>
      <p:ext uri="{BB962C8B-B14F-4D97-AF65-F5344CB8AC3E}">
        <p14:creationId xmlns:p14="http://schemas.microsoft.com/office/powerpoint/2010/main" val="156265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12.1  </a:t>
            </a:r>
            <a:r>
              <a:rPr lang="en-US" sz="4000" dirty="0"/>
              <a:t>I urge you therefore, brothers and sisters, by the mercies of God, to present your </a:t>
            </a:r>
            <a:r>
              <a:rPr lang="en-US" sz="4000" dirty="0">
                <a:solidFill>
                  <a:srgbClr val="FFFF99"/>
                </a:solidFill>
              </a:rPr>
              <a:t>bodies</a:t>
            </a:r>
            <a:r>
              <a:rPr lang="en-US" sz="4000" dirty="0"/>
              <a:t> as a living sacrifice—holy, acceptable to God—which is your spiritual service.</a:t>
            </a:r>
          </a:p>
        </p:txBody>
      </p:sp>
    </p:spTree>
    <p:extLst>
      <p:ext uri="{BB962C8B-B14F-4D97-AF65-F5344CB8AC3E}">
        <p14:creationId xmlns:p14="http://schemas.microsoft.com/office/powerpoint/2010/main" val="99221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just">
              <a:buNone/>
            </a:pPr>
            <a:r>
              <a:rPr lang="en-US" sz="4000" baseline="30000" dirty="0"/>
              <a:t>MJ 13.15</a:t>
            </a:r>
            <a:r>
              <a:rPr lang="en-US" sz="4000" dirty="0"/>
              <a:t> Through Yeshua then, let us </a:t>
            </a:r>
            <a:r>
              <a:rPr lang="en-US" sz="4000" dirty="0">
                <a:solidFill>
                  <a:srgbClr val="FFFF99"/>
                </a:solidFill>
              </a:rPr>
              <a:t>continually</a:t>
            </a:r>
            <a:r>
              <a:rPr lang="en-US" sz="4000" dirty="0"/>
              <a:t> offer up to God a </a:t>
            </a:r>
            <a:r>
              <a:rPr lang="en-US" sz="4000" dirty="0">
                <a:solidFill>
                  <a:srgbClr val="FFFF99"/>
                </a:solidFill>
              </a:rPr>
              <a:t>sacrifice of praise </a:t>
            </a:r>
            <a:r>
              <a:rPr lang="en-US" sz="4000" dirty="0"/>
              <a:t>— the fruit of lips giving thanks to His name.</a:t>
            </a:r>
          </a:p>
        </p:txBody>
      </p:sp>
    </p:spTree>
    <p:extLst>
      <p:ext uri="{BB962C8B-B14F-4D97-AF65-F5344CB8AC3E}">
        <p14:creationId xmlns:p14="http://schemas.microsoft.com/office/powerpoint/2010/main" val="77174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34433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Testimonies</a:t>
            </a:r>
          </a:p>
          <a:p>
            <a:pPr marL="0" indent="0">
              <a:buNone/>
            </a:pPr>
            <a:r>
              <a:rPr lang="en-US" sz="3200" dirty="0"/>
              <a:t>First Roxie Lyle</a:t>
            </a:r>
          </a:p>
        </p:txBody>
      </p:sp>
      <p:pic>
        <p:nvPicPr>
          <p:cNvPr id="3" name="Picture 2">
            <a:extLst>
              <a:ext uri="{FF2B5EF4-FFF2-40B4-BE49-F238E27FC236}">
                <a16:creationId xmlns:a16="http://schemas.microsoft.com/office/drawing/2014/main" id="{9DEE74DF-D29C-42EF-BE9A-1DD5169BBB65}"/>
              </a:ext>
            </a:extLst>
          </p:cNvPr>
          <p:cNvPicPr>
            <a:picLocks noChangeAspect="1"/>
          </p:cNvPicPr>
          <p:nvPr/>
        </p:nvPicPr>
        <p:blipFill rotWithShape="1">
          <a:blip r:embed="rId3">
            <a:extLst>
              <a:ext uri="{28A0092B-C50C-407E-A947-70E740481C1C}">
                <a14:useLocalDpi xmlns:a14="http://schemas.microsoft.com/office/drawing/2010/main" val="0"/>
              </a:ext>
            </a:extLst>
          </a:blip>
          <a:srcRect l="52963" t="11481" b="35186"/>
          <a:stretch/>
        </p:blipFill>
        <p:spPr>
          <a:xfrm>
            <a:off x="3649133" y="136949"/>
            <a:ext cx="4163485" cy="4720801"/>
          </a:xfrm>
          <a:prstGeom prst="rect">
            <a:avLst/>
          </a:prstGeom>
        </p:spPr>
      </p:pic>
    </p:spTree>
    <p:extLst>
      <p:ext uri="{BB962C8B-B14F-4D97-AF65-F5344CB8AC3E}">
        <p14:creationId xmlns:p14="http://schemas.microsoft.com/office/powerpoint/2010/main" val="187411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600" dirty="0"/>
              <a:t>From Roxie Lyle:</a:t>
            </a:r>
          </a:p>
          <a:p>
            <a:pPr marL="0" indent="0">
              <a:buNone/>
            </a:pPr>
            <a:r>
              <a:rPr lang="en-US" sz="3600" dirty="0"/>
              <a:t>“The praise list gets longer all the time!</a:t>
            </a:r>
          </a:p>
          <a:p>
            <a:pPr marL="0" indent="0">
              <a:buNone/>
            </a:pPr>
            <a:r>
              <a:rPr lang="en-US" sz="3600" dirty="0"/>
              <a:t>I’m so very thankful that He IS.</a:t>
            </a:r>
          </a:p>
          <a:p>
            <a:pPr marL="0" indent="0">
              <a:buNone/>
            </a:pPr>
            <a:r>
              <a:rPr lang="en-US" sz="3600" dirty="0"/>
              <a:t>...That His real love has provided for my forgiveness &amp; sin debt, by Yeshua’s own blood...a freeing &amp; life-giving fact!</a:t>
            </a:r>
          </a:p>
          <a:p>
            <a:pPr marL="0" indent="0">
              <a:buNone/>
            </a:pPr>
            <a:r>
              <a:rPr lang="en-US" sz="3600" dirty="0"/>
              <a:t>...&amp; that Yeshua continues to intercede for me.</a:t>
            </a:r>
          </a:p>
        </p:txBody>
      </p:sp>
    </p:spTree>
    <p:extLst>
      <p:ext uri="{BB962C8B-B14F-4D97-AF65-F5344CB8AC3E}">
        <p14:creationId xmlns:p14="http://schemas.microsoft.com/office/powerpoint/2010/main" val="1651603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200" dirty="0"/>
              <a:t>I am thankful that He speaks through His steadfast Word that is available &amp; vital to me</a:t>
            </a:r>
          </a:p>
          <a:p>
            <a:pPr marL="0" indent="0">
              <a:buNone/>
            </a:pPr>
            <a:r>
              <a:rPr lang="en-US" sz="3200" dirty="0"/>
              <a:t>&amp; that I have instant access to the Only God!</a:t>
            </a:r>
          </a:p>
          <a:p>
            <a:pPr marL="0" indent="0">
              <a:buNone/>
            </a:pPr>
            <a:r>
              <a:rPr lang="en-US" sz="3200" dirty="0"/>
              <a:t>I praise Him for the substance &amp; certainty of faith, trust, hope &amp; love</a:t>
            </a:r>
          </a:p>
          <a:p>
            <a:pPr marL="0" indent="0">
              <a:buNone/>
            </a:pPr>
            <a:r>
              <a:rPr lang="en-US" sz="3200" dirty="0"/>
              <a:t>And for the </a:t>
            </a:r>
            <a:r>
              <a:rPr lang="en-US" sz="3200" dirty="0" err="1"/>
              <a:t>Ruach</a:t>
            </a:r>
            <a:r>
              <a:rPr lang="en-US" sz="3200" dirty="0"/>
              <a:t> </a:t>
            </a:r>
            <a:r>
              <a:rPr lang="en-US" sz="3200" dirty="0" err="1"/>
              <a:t>HaKodesh</a:t>
            </a:r>
            <a:r>
              <a:rPr lang="en-US" sz="3200" dirty="0"/>
              <a:t> who leads &amp; guides, corrects &amp; comforts...</a:t>
            </a:r>
          </a:p>
          <a:p>
            <a:pPr marL="0" indent="0">
              <a:buNone/>
            </a:pPr>
            <a:r>
              <a:rPr lang="en-US" sz="3200" dirty="0"/>
              <a:t>I am blessed with precious biological &amp; spiritual families - to enjoy, fellowship with, &amp; intercede for.</a:t>
            </a:r>
          </a:p>
        </p:txBody>
      </p:sp>
    </p:spTree>
    <p:extLst>
      <p:ext uri="{BB962C8B-B14F-4D97-AF65-F5344CB8AC3E}">
        <p14:creationId xmlns:p14="http://schemas.microsoft.com/office/powerpoint/2010/main" val="265197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7B11BDD-89A0-4679-946D-C52CFDD56C5C}"/>
              </a:ext>
            </a:extLst>
          </p:cNvPr>
          <p:cNvPicPr>
            <a:picLocks noChangeAspect="1"/>
          </p:cNvPicPr>
          <p:nvPr/>
        </p:nvPicPr>
        <p:blipFill>
          <a:blip r:embed="rId3"/>
          <a:stretch>
            <a:fillRect/>
          </a:stretch>
        </p:blipFill>
        <p:spPr>
          <a:xfrm>
            <a:off x="2057400" y="284341"/>
            <a:ext cx="5029200" cy="4574817"/>
          </a:xfrm>
          <a:prstGeom prst="rect">
            <a:avLst/>
          </a:prstGeom>
        </p:spPr>
      </p:pic>
    </p:spTree>
    <p:extLst>
      <p:ext uri="{BB962C8B-B14F-4D97-AF65-F5344CB8AC3E}">
        <p14:creationId xmlns:p14="http://schemas.microsoft.com/office/powerpoint/2010/main" val="305580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40000" lnSpcReduction="20000"/>
          </a:bodyPr>
          <a:lstStyle/>
          <a:p>
            <a:pPr marL="0" indent="0">
              <a:buNone/>
            </a:pPr>
            <a:r>
              <a:rPr lang="en-US" sz="9000" dirty="0"/>
              <a:t>And I marvel at Adonai’s plan that praise is a weapon of warfare in every circumstance &amp; issue of our life.</a:t>
            </a:r>
          </a:p>
          <a:p>
            <a:pPr marL="0" indent="0">
              <a:buNone/>
            </a:pPr>
            <a:r>
              <a:rPr lang="en-US" sz="9000" dirty="0"/>
              <a:t>He is so very merciful &amp; full of grace to me!</a:t>
            </a:r>
          </a:p>
          <a:p>
            <a:pPr marL="0" indent="0">
              <a:buNone/>
            </a:pPr>
            <a:r>
              <a:rPr lang="en-US" sz="9000" dirty="0"/>
              <a:t>Thank You for Your plan of praise Abba! 🎶</a:t>
            </a:r>
          </a:p>
          <a:p>
            <a:pPr marL="0" indent="0">
              <a:buNone/>
            </a:pPr>
            <a:r>
              <a:rPr lang="en-US" sz="9000" dirty="0" err="1"/>
              <a:t>HalleluYah</a:t>
            </a:r>
            <a:r>
              <a:rPr lang="en-US" sz="9000" dirty="0"/>
              <a:t>!”</a:t>
            </a:r>
          </a:p>
          <a:p>
            <a:pPr marL="0" indent="0">
              <a:buNone/>
            </a:pPr>
            <a:endParaRPr lang="en-US" sz="1400" dirty="0"/>
          </a:p>
          <a:p>
            <a:pPr marL="0" indent="0">
              <a:buNone/>
            </a:pPr>
            <a:endParaRPr lang="en-US" sz="1400" dirty="0"/>
          </a:p>
          <a:p>
            <a:pPr marL="0" indent="0">
              <a:buNone/>
            </a:pPr>
            <a:r>
              <a:rPr lang="en-US" sz="1400" dirty="0"/>
              <a:t>  </a:t>
            </a:r>
          </a:p>
        </p:txBody>
      </p:sp>
    </p:spTree>
    <p:extLst>
      <p:ext uri="{BB962C8B-B14F-4D97-AF65-F5344CB8AC3E}">
        <p14:creationId xmlns:p14="http://schemas.microsoft.com/office/powerpoint/2010/main" val="2449737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34433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Testimonies</a:t>
            </a:r>
          </a:p>
        </p:txBody>
      </p:sp>
    </p:spTree>
    <p:extLst>
      <p:ext uri="{BB962C8B-B14F-4D97-AF65-F5344CB8AC3E}">
        <p14:creationId xmlns:p14="http://schemas.microsoft.com/office/powerpoint/2010/main" val="3853623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Ingratitude was the source of failure in Gan Eden, Garden of Eden. </a:t>
            </a:r>
          </a:p>
          <a:p>
            <a:pPr marL="0" indent="0">
              <a:buNone/>
            </a:pPr>
            <a:r>
              <a:rPr lang="en-US" sz="4000" baseline="30000" dirty="0"/>
              <a:t>Ber/Gen 3.6 </a:t>
            </a:r>
            <a:r>
              <a:rPr lang="en-US" sz="4000" dirty="0"/>
              <a:t>When the woman saw that the tree was good for food, that it had a pleasing appearance and that the tree was desirable for making one wise, she took some of its fruit and ate. </a:t>
            </a:r>
          </a:p>
        </p:txBody>
      </p:sp>
    </p:spTree>
    <p:extLst>
      <p:ext uri="{BB962C8B-B14F-4D97-AF65-F5344CB8AC3E}">
        <p14:creationId xmlns:p14="http://schemas.microsoft.com/office/powerpoint/2010/main" val="2449122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2.16  </a:t>
            </a:r>
            <a:r>
              <a:rPr lang="en-US" sz="4000" dirty="0"/>
              <a:t>All the things of the world — the desires of the </a:t>
            </a:r>
            <a:r>
              <a:rPr lang="en-US" sz="4000" u="sng" dirty="0"/>
              <a:t>flesh</a:t>
            </a:r>
            <a:r>
              <a:rPr lang="en-US" sz="4000" dirty="0"/>
              <a:t>, the desires of the </a:t>
            </a:r>
            <a:r>
              <a:rPr lang="en-US" sz="4000" u="sng" dirty="0"/>
              <a:t>eyes</a:t>
            </a:r>
            <a:r>
              <a:rPr lang="en-US" sz="4000" dirty="0"/>
              <a:t>, and the </a:t>
            </a:r>
            <a:r>
              <a:rPr lang="en-US" sz="4000" u="sng" dirty="0"/>
              <a:t>pride</a:t>
            </a:r>
            <a:r>
              <a:rPr lang="en-US" sz="4000" dirty="0"/>
              <a:t> of life — are not from the Father but from the world. </a:t>
            </a:r>
          </a:p>
          <a:p>
            <a:pPr marL="0" indent="0">
              <a:buNone/>
            </a:pPr>
            <a:r>
              <a:rPr lang="en-US" sz="4000" dirty="0">
                <a:solidFill>
                  <a:srgbClr val="FFFF99"/>
                </a:solidFill>
              </a:rPr>
              <a:t>Three root sins in the universe: sexual sin, materialism, pride.</a:t>
            </a:r>
          </a:p>
        </p:txBody>
      </p:sp>
    </p:spTree>
    <p:extLst>
      <p:ext uri="{BB962C8B-B14F-4D97-AF65-F5344CB8AC3E}">
        <p14:creationId xmlns:p14="http://schemas.microsoft.com/office/powerpoint/2010/main" val="2342628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99"/>
                </a:solidFill>
              </a:rPr>
              <a:t>Sexual sin</a:t>
            </a:r>
            <a:r>
              <a:rPr lang="en-US" sz="4000" dirty="0">
                <a:solidFill>
                  <a:srgbClr val="FFFF99"/>
                </a:solidFill>
              </a:rPr>
              <a:t>, </a:t>
            </a:r>
            <a:r>
              <a:rPr lang="en-US" sz="4000" dirty="0"/>
              <a:t>materialism, pride are all </a:t>
            </a:r>
            <a:r>
              <a:rPr lang="en-US" sz="4000" dirty="0">
                <a:solidFill>
                  <a:srgbClr val="FFFF99"/>
                </a:solidFill>
              </a:rPr>
              <a:t>derived from ingratitude.</a:t>
            </a:r>
          </a:p>
          <a:p>
            <a:r>
              <a:rPr lang="en-US" sz="4000" dirty="0"/>
              <a:t>Sexual sin is choosing to NOT be grateful for life as it is.  Demanding more.</a:t>
            </a:r>
          </a:p>
          <a:p>
            <a:r>
              <a:rPr lang="en-US" sz="3600" dirty="0"/>
              <a:t>Be grateful you have working hormones! </a:t>
            </a:r>
            <a:r>
              <a:rPr lang="en-US" sz="4000" dirty="0"/>
              <a:t> For beauty.</a:t>
            </a:r>
          </a:p>
        </p:txBody>
      </p:sp>
    </p:spTree>
    <p:extLst>
      <p:ext uri="{BB962C8B-B14F-4D97-AF65-F5344CB8AC3E}">
        <p14:creationId xmlns:p14="http://schemas.microsoft.com/office/powerpoint/2010/main" val="1294151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Sexual sin, </a:t>
            </a:r>
            <a:r>
              <a:rPr lang="en-US" sz="4000" u="sng" dirty="0">
                <a:solidFill>
                  <a:srgbClr val="FFFF99"/>
                </a:solidFill>
              </a:rPr>
              <a:t>materialism</a:t>
            </a:r>
            <a:r>
              <a:rPr lang="en-US" sz="4000" dirty="0">
                <a:solidFill>
                  <a:srgbClr val="FFFF99"/>
                </a:solidFill>
              </a:rPr>
              <a:t>, </a:t>
            </a:r>
            <a:r>
              <a:rPr lang="en-US" sz="4000" dirty="0"/>
              <a:t>pride </a:t>
            </a:r>
            <a:r>
              <a:rPr lang="en-US" sz="4000" dirty="0">
                <a:solidFill>
                  <a:srgbClr val="FFFF99"/>
                </a:solidFill>
              </a:rPr>
              <a:t>are all derived from ingratitude.</a:t>
            </a:r>
          </a:p>
          <a:p>
            <a:r>
              <a:rPr lang="en-US" sz="4000" dirty="0"/>
              <a:t>Materialism is choosing to NOT be grateful with what we have.</a:t>
            </a:r>
          </a:p>
          <a:p>
            <a:pPr marL="0" indent="0">
              <a:buNone/>
            </a:pPr>
            <a:endParaRPr lang="en-US" sz="4000" dirty="0"/>
          </a:p>
        </p:txBody>
      </p:sp>
    </p:spTree>
    <p:extLst>
      <p:ext uri="{BB962C8B-B14F-4D97-AF65-F5344CB8AC3E}">
        <p14:creationId xmlns:p14="http://schemas.microsoft.com/office/powerpoint/2010/main" val="3890911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23900" y="518159"/>
            <a:ext cx="7543800" cy="41833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8" name="Picture 4" descr="The Fastest Way to Pay Off All Your Debt Transcript | Rachel Cruze">
            <a:extLst>
              <a:ext uri="{FF2B5EF4-FFF2-40B4-BE49-F238E27FC236}">
                <a16:creationId xmlns:a16="http://schemas.microsoft.com/office/drawing/2014/main" id="{64589164-50B3-4400-88CB-0C83912F5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7174"/>
            <a:ext cx="822960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787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Sexual sin, materialism, </a:t>
            </a:r>
            <a:r>
              <a:rPr lang="en-US" sz="4000" u="sng" dirty="0">
                <a:solidFill>
                  <a:srgbClr val="FFFF99"/>
                </a:solidFill>
              </a:rPr>
              <a:t>pride</a:t>
            </a:r>
            <a:r>
              <a:rPr lang="en-US" sz="4000" dirty="0">
                <a:solidFill>
                  <a:srgbClr val="FFFF99"/>
                </a:solidFill>
              </a:rPr>
              <a:t> are all derived from ingratitude.</a:t>
            </a:r>
          </a:p>
          <a:p>
            <a:r>
              <a:rPr lang="en-US" sz="4000" dirty="0"/>
              <a:t>Pride is praising yourself, and not remembering…</a:t>
            </a:r>
          </a:p>
        </p:txBody>
      </p:sp>
    </p:spTree>
    <p:extLst>
      <p:ext uri="{BB962C8B-B14F-4D97-AF65-F5344CB8AC3E}">
        <p14:creationId xmlns:p14="http://schemas.microsoft.com/office/powerpoint/2010/main" val="1823114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Dvarim</a:t>
            </a:r>
            <a:r>
              <a:rPr lang="en-US" sz="4000" baseline="30000" dirty="0"/>
              <a:t>/Dt 8.17-18</a:t>
            </a:r>
            <a:r>
              <a:rPr lang="en-US" sz="4000" dirty="0"/>
              <a:t> You may say in your heart, ‘My power and the might of my hand has made me this wealth.’ Rather you are to remember </a:t>
            </a:r>
            <a:r>
              <a:rPr lang="en-US" sz="4000" cap="small" dirty="0"/>
              <a:t>Adoni</a:t>
            </a:r>
            <a:r>
              <a:rPr lang="en-US" sz="4000" dirty="0"/>
              <a:t> your God, for it is </a:t>
            </a:r>
            <a:r>
              <a:rPr lang="en-US" sz="4000" dirty="0">
                <a:solidFill>
                  <a:srgbClr val="FFFF99"/>
                </a:solidFill>
              </a:rPr>
              <a:t>He who gives you power to make wealth.</a:t>
            </a:r>
            <a:endParaRPr lang="en-US" sz="4000" dirty="0"/>
          </a:p>
        </p:txBody>
      </p:sp>
    </p:spTree>
    <p:extLst>
      <p:ext uri="{BB962C8B-B14F-4D97-AF65-F5344CB8AC3E}">
        <p14:creationId xmlns:p14="http://schemas.microsoft.com/office/powerpoint/2010/main" val="89898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Pride is ungratefulness at your place in life. </a:t>
            </a:r>
          </a:p>
          <a:p>
            <a:pPr marL="0" indent="0">
              <a:buNone/>
            </a:pPr>
            <a:r>
              <a:rPr lang="en-US" sz="4000" baseline="30000" dirty="0"/>
              <a:t>1 Cor 7.20-24 </a:t>
            </a:r>
            <a:r>
              <a:rPr lang="en-US" sz="4000" dirty="0"/>
              <a:t>Let each one remain in the calling in which he was called. Were you called as a slave? Don’t let that bother you—but if indeed you can become free, make the most of the opportunity. For the one who was called in the Lord as a slave is the Lord’s freedman. </a:t>
            </a:r>
          </a:p>
        </p:txBody>
      </p:sp>
    </p:spTree>
    <p:extLst>
      <p:ext uri="{BB962C8B-B14F-4D97-AF65-F5344CB8AC3E}">
        <p14:creationId xmlns:p14="http://schemas.microsoft.com/office/powerpoint/2010/main" val="176603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689992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000" dirty="0"/>
              <a:t>Pride is ungratefulness at your place in life. </a:t>
            </a:r>
          </a:p>
          <a:p>
            <a:pPr marL="0" indent="0">
              <a:buNone/>
            </a:pPr>
            <a:r>
              <a:rPr lang="en-US" sz="4000" baseline="30000" dirty="0"/>
              <a:t>1 Cor 7.20-24 </a:t>
            </a:r>
            <a:r>
              <a:rPr lang="en-US" sz="4000" dirty="0"/>
              <a:t>Likewise the one who was called while free is Messiah’s slave. You were bought with a price; do not become slaves of men.  Brothers and sisters, let each one—in whatever way he was called—remain that way with God.</a:t>
            </a:r>
          </a:p>
        </p:txBody>
      </p:sp>
    </p:spTree>
    <p:extLst>
      <p:ext uri="{BB962C8B-B14F-4D97-AF65-F5344CB8AC3E}">
        <p14:creationId xmlns:p14="http://schemas.microsoft.com/office/powerpoint/2010/main" val="2659221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Sexual sin, materialism, </a:t>
            </a:r>
            <a:r>
              <a:rPr lang="en-US" sz="4000" u="sng" dirty="0">
                <a:solidFill>
                  <a:srgbClr val="FFFF99"/>
                </a:solidFill>
              </a:rPr>
              <a:t>pride</a:t>
            </a:r>
            <a:r>
              <a:rPr lang="en-US" sz="4000" dirty="0">
                <a:solidFill>
                  <a:srgbClr val="FFFF99"/>
                </a:solidFill>
              </a:rPr>
              <a:t> are all derived from ingratitude.</a:t>
            </a:r>
          </a:p>
          <a:p>
            <a:r>
              <a:rPr lang="en-US" sz="4000" dirty="0"/>
              <a:t>Anger is violation of my rights.  Our rights belong to G-d. Tikkun.</a:t>
            </a:r>
          </a:p>
          <a:p>
            <a:r>
              <a:rPr lang="en-US" sz="4000" dirty="0"/>
              <a:t>Depression [can be clinical] is often from looking at the glass half empty.</a:t>
            </a:r>
          </a:p>
        </p:txBody>
      </p:sp>
    </p:spTree>
    <p:extLst>
      <p:ext uri="{BB962C8B-B14F-4D97-AF65-F5344CB8AC3E}">
        <p14:creationId xmlns:p14="http://schemas.microsoft.com/office/powerpoint/2010/main" val="1153768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descr="Image may contain: one or more people, text that says 'Satan thought that he had taken everything from Job... but to Job, God was hisleverything every'">
            <a:extLst>
              <a:ext uri="{FF2B5EF4-FFF2-40B4-BE49-F238E27FC236}">
                <a16:creationId xmlns:a16="http://schemas.microsoft.com/office/drawing/2014/main" id="{789A58D0-7161-4C09-AE54-2B1F55025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303133"/>
            <a:ext cx="4791075" cy="475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49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600" dirty="0"/>
              <a:t>testimonies</a:t>
            </a:r>
          </a:p>
        </p:txBody>
      </p:sp>
    </p:spTree>
    <p:extLst>
      <p:ext uri="{BB962C8B-B14F-4D97-AF65-F5344CB8AC3E}">
        <p14:creationId xmlns:p14="http://schemas.microsoft.com/office/powerpoint/2010/main" val="1998629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267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Rabbi Eric Carlson is the founder and shepherd of Congregation Zion’s Sake, a Messianic Congregation, located in Newport News</a:t>
            </a:r>
          </a:p>
        </p:txBody>
      </p:sp>
      <p:pic>
        <p:nvPicPr>
          <p:cNvPr id="3" name="Picture 2">
            <a:extLst>
              <a:ext uri="{FF2B5EF4-FFF2-40B4-BE49-F238E27FC236}">
                <a16:creationId xmlns:a16="http://schemas.microsoft.com/office/drawing/2014/main" id="{E4D02D62-870D-450F-BD48-9589ED0E658E}"/>
              </a:ext>
            </a:extLst>
          </p:cNvPr>
          <p:cNvPicPr>
            <a:picLocks noChangeAspect="1"/>
          </p:cNvPicPr>
          <p:nvPr/>
        </p:nvPicPr>
        <p:blipFill>
          <a:blip r:embed="rId3"/>
          <a:stretch>
            <a:fillRect/>
          </a:stretch>
        </p:blipFill>
        <p:spPr>
          <a:xfrm>
            <a:off x="4699484" y="308414"/>
            <a:ext cx="3977985" cy="4526672"/>
          </a:xfrm>
          <a:prstGeom prst="rect">
            <a:avLst/>
          </a:prstGeom>
        </p:spPr>
      </p:pic>
    </p:spTree>
    <p:extLst>
      <p:ext uri="{BB962C8B-B14F-4D97-AF65-F5344CB8AC3E}">
        <p14:creationId xmlns:p14="http://schemas.microsoft.com/office/powerpoint/2010/main" val="49528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794518"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Cong Zion’s Sake</a:t>
            </a:r>
          </a:p>
          <a:p>
            <a:pPr marL="0" indent="0">
              <a:buNone/>
            </a:pPr>
            <a:r>
              <a:rPr lang="en-US" sz="3200" dirty="0"/>
              <a:t>1233 Shields Rd</a:t>
            </a:r>
          </a:p>
          <a:p>
            <a:pPr marL="0" indent="0">
              <a:buNone/>
            </a:pPr>
            <a:r>
              <a:rPr lang="en-US" sz="3200" dirty="0"/>
              <a:t>Newport News, VA, </a:t>
            </a:r>
          </a:p>
        </p:txBody>
      </p:sp>
      <p:pic>
        <p:nvPicPr>
          <p:cNvPr id="3" name="Picture 2">
            <a:extLst>
              <a:ext uri="{FF2B5EF4-FFF2-40B4-BE49-F238E27FC236}">
                <a16:creationId xmlns:a16="http://schemas.microsoft.com/office/drawing/2014/main" id="{85066D4C-257A-495D-8EB4-A3F230C392F6}"/>
              </a:ext>
            </a:extLst>
          </p:cNvPr>
          <p:cNvPicPr>
            <a:picLocks noChangeAspect="1"/>
          </p:cNvPicPr>
          <p:nvPr/>
        </p:nvPicPr>
        <p:blipFill rotWithShape="1">
          <a:blip r:embed="rId3"/>
          <a:srcRect l="55787" t="6578" r="4251" b="40038"/>
          <a:stretch/>
        </p:blipFill>
        <p:spPr>
          <a:xfrm>
            <a:off x="3099318" y="285749"/>
            <a:ext cx="5715000" cy="4572000"/>
          </a:xfrm>
          <a:prstGeom prst="rect">
            <a:avLst/>
          </a:prstGeom>
        </p:spPr>
      </p:pic>
    </p:spTree>
    <p:extLst>
      <p:ext uri="{BB962C8B-B14F-4D97-AF65-F5344CB8AC3E}">
        <p14:creationId xmlns:p14="http://schemas.microsoft.com/office/powerpoint/2010/main" val="342201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542089"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2. </a:t>
            </a:r>
            <a:r>
              <a:rPr lang="en-US" sz="3600" dirty="0"/>
              <a:t>Jamestown, </a:t>
            </a:r>
            <a:r>
              <a:rPr lang="en-US" sz="4000" dirty="0"/>
              <a:t>VA   1607</a:t>
            </a:r>
          </a:p>
          <a:p>
            <a:pPr marL="0" indent="0">
              <a:buNone/>
            </a:pPr>
            <a:endParaRPr lang="en-US" sz="4000" dirty="0"/>
          </a:p>
          <a:p>
            <a:pPr marL="0" indent="0">
              <a:buNone/>
            </a:pPr>
            <a:r>
              <a:rPr lang="en-US" sz="4000" dirty="0"/>
              <a:t>1. Roanoke Island, NC</a:t>
            </a:r>
          </a:p>
          <a:p>
            <a:pPr marL="0" indent="0">
              <a:buNone/>
            </a:pPr>
            <a:r>
              <a:rPr lang="en-US" sz="4000" dirty="0"/>
              <a:t>1587 all died</a:t>
            </a:r>
          </a:p>
        </p:txBody>
      </p:sp>
      <p:pic>
        <p:nvPicPr>
          <p:cNvPr id="3" name="Picture 2">
            <a:extLst>
              <a:ext uri="{FF2B5EF4-FFF2-40B4-BE49-F238E27FC236}">
                <a16:creationId xmlns:a16="http://schemas.microsoft.com/office/drawing/2014/main" id="{3080E73A-7897-422A-B5C6-AD93F9A6F4D9}"/>
              </a:ext>
            </a:extLst>
          </p:cNvPr>
          <p:cNvPicPr>
            <a:picLocks noChangeAspect="1"/>
          </p:cNvPicPr>
          <p:nvPr/>
        </p:nvPicPr>
        <p:blipFill>
          <a:blip r:embed="rId3"/>
          <a:stretch>
            <a:fillRect/>
          </a:stretch>
        </p:blipFill>
        <p:spPr>
          <a:xfrm>
            <a:off x="3865550" y="206999"/>
            <a:ext cx="4839911" cy="4726951"/>
          </a:xfrm>
          <a:prstGeom prst="rect">
            <a:avLst/>
          </a:prstGeom>
        </p:spPr>
      </p:pic>
      <p:cxnSp>
        <p:nvCxnSpPr>
          <p:cNvPr id="6" name="Straight Arrow Connector 5">
            <a:extLst>
              <a:ext uri="{FF2B5EF4-FFF2-40B4-BE49-F238E27FC236}">
                <a16:creationId xmlns:a16="http://schemas.microsoft.com/office/drawing/2014/main" id="{FE52C53F-21C7-4F0D-8B86-85574B6561B9}"/>
              </a:ext>
            </a:extLst>
          </p:cNvPr>
          <p:cNvCxnSpPr/>
          <p:nvPr/>
        </p:nvCxnSpPr>
        <p:spPr bwMode="auto">
          <a:xfrm flipV="1">
            <a:off x="2667000" y="742950"/>
            <a:ext cx="1905000" cy="152400"/>
          </a:xfrm>
          <a:prstGeom prst="straightConnector1">
            <a:avLst/>
          </a:prstGeom>
          <a:solidFill>
            <a:schemeClr val="accent1"/>
          </a:solidFill>
          <a:ln w="4762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396C54E-D8F9-440F-AF48-06343487E310}"/>
              </a:ext>
            </a:extLst>
          </p:cNvPr>
          <p:cNvCxnSpPr/>
          <p:nvPr/>
        </p:nvCxnSpPr>
        <p:spPr bwMode="auto">
          <a:xfrm>
            <a:off x="1905000" y="3181350"/>
            <a:ext cx="5601911" cy="1219200"/>
          </a:xfrm>
          <a:prstGeom prst="straightConnector1">
            <a:avLst/>
          </a:prstGeom>
          <a:solidFill>
            <a:schemeClr val="accent1"/>
          </a:solidFill>
          <a:ln w="4762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Rounded Corners 1">
            <a:extLst>
              <a:ext uri="{FF2B5EF4-FFF2-40B4-BE49-F238E27FC236}">
                <a16:creationId xmlns:a16="http://schemas.microsoft.com/office/drawing/2014/main" id="{CBFEF25E-2395-43DD-9F71-F1D18093756A}"/>
              </a:ext>
            </a:extLst>
          </p:cNvPr>
          <p:cNvSpPr/>
          <p:nvPr/>
        </p:nvSpPr>
        <p:spPr bwMode="auto">
          <a:xfrm>
            <a:off x="5447089" y="895350"/>
            <a:ext cx="762000" cy="304800"/>
          </a:xfrm>
          <a:prstGeom prst="roundRect">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456266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On May 13th, 1607, twenty </a:t>
            </a:r>
            <a:r>
              <a:rPr lang="en-US" sz="4000" dirty="0" err="1">
                <a:effectLst/>
                <a:latin typeface="Arial Rounded MT Bold" panose="020F0704030504030204" pitchFamily="34" charset="0"/>
                <a:ea typeface="Calibri" panose="020F0502020204030204" pitchFamily="34" charset="0"/>
                <a:cs typeface="Arial" panose="020B0604020202020204" pitchFamily="34" charset="0"/>
              </a:rPr>
              <a:t>yers</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after Roanoke Is. </a:t>
            </a:r>
            <a:r>
              <a:rPr lang="en-US" sz="4000" dirty="0" err="1">
                <a:effectLst/>
                <a:latin typeface="Arial Rounded MT Bold" panose="020F0704030504030204" pitchFamily="34" charset="0"/>
                <a:ea typeface="Calibri" panose="020F0502020204030204" pitchFamily="34" charset="0"/>
                <a:cs typeface="Arial" panose="020B0604020202020204" pitchFamily="34" charset="0"/>
              </a:rPr>
              <a:t>Disater</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three very small English ships (Susan Constance, Discovery, and Godspeed) landed on Jamestown Island, and established the first permanent settlement in what would come to be known as America: Jamestown, Virginia.</a:t>
            </a:r>
            <a:endParaRPr lang="en-US" sz="7200" dirty="0"/>
          </a:p>
        </p:txBody>
      </p:sp>
    </p:spTree>
    <p:extLst>
      <p:ext uri="{BB962C8B-B14F-4D97-AF65-F5344CB8AC3E}">
        <p14:creationId xmlns:p14="http://schemas.microsoft.com/office/powerpoint/2010/main" val="2996880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English settlers discovered a complex indigenous native culture here, the Powhattan Nation, a 32 tribe confederation ruled by Grand Chief Powhatan!  The English were inadequately prepared to survive and sustain themselves in the harsh wilderness! By December of 1608, the English supplies were running short. </a:t>
            </a:r>
          </a:p>
        </p:txBody>
      </p:sp>
    </p:spTree>
    <p:extLst>
      <p:ext uri="{BB962C8B-B14F-4D97-AF65-F5344CB8AC3E}">
        <p14:creationId xmlns:p14="http://schemas.microsoft.com/office/powerpoint/2010/main" val="3305329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In desperate need of food to survive the coming winter, John Smith approached Chief Powhatan in </a:t>
            </a:r>
            <a:r>
              <a:rPr lang="en-US" sz="4000" dirty="0" err="1"/>
              <a:t>Werowocomoco</a:t>
            </a:r>
            <a:r>
              <a:rPr lang="en-US" sz="4000" dirty="0"/>
              <a:t> for corn. Powhatan agreed to provide the English with food in exchange for a grindstone, fifty swords, guns, beads, chickens, and an English-style house. Without these provisions, the settlement of Virginia would have ceased to exist, like Roanoke!</a:t>
            </a:r>
          </a:p>
        </p:txBody>
      </p:sp>
    </p:spTree>
    <p:extLst>
      <p:ext uri="{BB962C8B-B14F-4D97-AF65-F5344CB8AC3E}">
        <p14:creationId xmlns:p14="http://schemas.microsoft.com/office/powerpoint/2010/main" val="188861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Important news from Israel</a:t>
            </a:r>
          </a:p>
        </p:txBody>
      </p:sp>
    </p:spTree>
    <p:extLst>
      <p:ext uri="{BB962C8B-B14F-4D97-AF65-F5344CB8AC3E}">
        <p14:creationId xmlns:p14="http://schemas.microsoft.com/office/powerpoint/2010/main" val="2791822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Later, another settler ship arrived. On December 4, 1619, after ten weeks at sea, thirty-eight English settlers arrived at Berkeley Hundred, about 20 miles upstream from </a:t>
            </a:r>
            <a:r>
              <a:rPr lang="en-US" sz="4000" dirty="0" err="1"/>
              <a:t>Jamestowne</a:t>
            </a:r>
            <a:r>
              <a:rPr lang="en-US" sz="4000" dirty="0"/>
              <a:t>. Upon arrival Captain John </a:t>
            </a:r>
            <a:r>
              <a:rPr lang="en-US" sz="4000" dirty="0" err="1"/>
              <a:t>Woodleaf</a:t>
            </a:r>
            <a:r>
              <a:rPr lang="en-US" sz="4000" dirty="0"/>
              <a:t> held the first service of Thanksgiving.</a:t>
            </a:r>
          </a:p>
        </p:txBody>
      </p:sp>
    </p:spTree>
    <p:extLst>
      <p:ext uri="{BB962C8B-B14F-4D97-AF65-F5344CB8AC3E}">
        <p14:creationId xmlns:p14="http://schemas.microsoft.com/office/powerpoint/2010/main" val="2454836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as the newly-landed settlers fell to their knees to thank God for their safe arrival. The Charter of Berkeley Hundred stated, “We </a:t>
            </a:r>
            <a:r>
              <a:rPr lang="en-US" sz="4000" dirty="0" err="1"/>
              <a:t>ordaine</a:t>
            </a:r>
            <a:r>
              <a:rPr lang="en-US" sz="4000" dirty="0"/>
              <a:t> that the day of our ships arrival at the place assigned for </a:t>
            </a:r>
            <a:r>
              <a:rPr lang="en-US" sz="4000" dirty="0" err="1"/>
              <a:t>plantacon</a:t>
            </a:r>
            <a:r>
              <a:rPr lang="en-US" sz="4000" dirty="0"/>
              <a:t> in the land of Virginia </a:t>
            </a:r>
            <a:r>
              <a:rPr lang="en-US" sz="4000" dirty="0">
                <a:solidFill>
                  <a:srgbClr val="FFFF99"/>
                </a:solidFill>
              </a:rPr>
              <a:t>shall be yearly </a:t>
            </a:r>
            <a:r>
              <a:rPr lang="en-US" sz="4000" dirty="0"/>
              <a:t>and perpetually kept holy as a day of thanksgiving to Almighty God.”</a:t>
            </a:r>
          </a:p>
        </p:txBody>
      </p:sp>
    </p:spTree>
    <p:extLst>
      <p:ext uri="{BB962C8B-B14F-4D97-AF65-F5344CB8AC3E}">
        <p14:creationId xmlns:p14="http://schemas.microsoft.com/office/powerpoint/2010/main" val="4252784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While four states continue to debate the rightful claim to the first American Thanksgiving Day (the Pilgrims of Massachusetts [1621], the Anglican settlers in Virginia, the Huguenots in Florida, and the Spanish Catholics in El Paso, Texas), Thanksgiving is a uniquely American holiday. </a:t>
            </a:r>
          </a:p>
        </p:txBody>
      </p:sp>
    </p:spTree>
    <p:extLst>
      <p:ext uri="{BB962C8B-B14F-4D97-AF65-F5344CB8AC3E}">
        <p14:creationId xmlns:p14="http://schemas.microsoft.com/office/powerpoint/2010/main" val="1031455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Despite Powhatan’s assistance to Jamestown, even the marriage of his daughter Pocahontas to English Explorer John Rolfe in April of 1614 the relationship between the colonists and the Indigenous peoples (American Indians) became increasingly distrustful. </a:t>
            </a:r>
          </a:p>
        </p:txBody>
      </p:sp>
    </p:spTree>
    <p:extLst>
      <p:ext uri="{BB962C8B-B14F-4D97-AF65-F5344CB8AC3E}">
        <p14:creationId xmlns:p14="http://schemas.microsoft.com/office/powerpoint/2010/main" val="2600530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More settlers poured into America while the natives were pushed off their tribal lands even though thousands of them had come to faith in Messiah.</a:t>
            </a:r>
          </a:p>
        </p:txBody>
      </p:sp>
    </p:spTree>
    <p:extLst>
      <p:ext uri="{BB962C8B-B14F-4D97-AF65-F5344CB8AC3E}">
        <p14:creationId xmlns:p14="http://schemas.microsoft.com/office/powerpoint/2010/main" val="3356276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Ultimately the Natives would be forcibly removed from their land and placed upon reservations. Every treaty (over 400) that the United States of America made with the Natives was broken. </a:t>
            </a:r>
          </a:p>
        </p:txBody>
      </p:sp>
    </p:spTree>
    <p:extLst>
      <p:ext uri="{BB962C8B-B14F-4D97-AF65-F5344CB8AC3E}">
        <p14:creationId xmlns:p14="http://schemas.microsoft.com/office/powerpoint/2010/main" val="3590961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For the last 100 years, the natives were mostly a forgotten people even though the first settlers couldn’t have survived without the Natives' help and guidance.  Yet there is a powerful Kingdom mystery revealed through the Indigenous people of this Land.</a:t>
            </a:r>
          </a:p>
        </p:txBody>
      </p:sp>
    </p:spTree>
    <p:extLst>
      <p:ext uri="{BB962C8B-B14F-4D97-AF65-F5344CB8AC3E}">
        <p14:creationId xmlns:p14="http://schemas.microsoft.com/office/powerpoint/2010/main" val="695489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The Indigenous people, the native tribes are the physical and spiritual stewards of this land as ordained by God. They are the prophetic voice and true spiritual authority of this land and nation! Over the centuries Ha Satan has sought to oppress and remove their identity and spiritual authority. Here’s why:</a:t>
            </a:r>
          </a:p>
        </p:txBody>
      </p:sp>
    </p:spTree>
    <p:extLst>
      <p:ext uri="{BB962C8B-B14F-4D97-AF65-F5344CB8AC3E}">
        <p14:creationId xmlns:p14="http://schemas.microsoft.com/office/powerpoint/2010/main" val="1696101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late Billy Graham predicted in 1975 that the Native Americans would become a “spiritual superpower” to change the world! This is coupled with an </a:t>
            </a:r>
            <a:r>
              <a:rPr lang="en-US" sz="4000" dirty="0">
                <a:solidFill>
                  <a:srgbClr val="FFFF99"/>
                </a:solidFill>
              </a:rPr>
              <a:t>1877 prophecy from Crazy Horse, leader of the Oglala Lakota Sioux from 1840-1877</a:t>
            </a:r>
            <a:r>
              <a:rPr lang="en-US" sz="4000" dirty="0"/>
              <a:t>, </a:t>
            </a:r>
          </a:p>
        </p:txBody>
      </p:sp>
    </p:spTree>
    <p:extLst>
      <p:ext uri="{BB962C8B-B14F-4D97-AF65-F5344CB8AC3E}">
        <p14:creationId xmlns:p14="http://schemas.microsoft.com/office/powerpoint/2010/main" val="310579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Native Chief, fierce warrior, Crazy Horse said: “The Red Nation shall rise again and it shall be a blessing for a sick world, a world filled with broken promises, selfishness and separations, a world longing for light again.</a:t>
            </a:r>
          </a:p>
        </p:txBody>
      </p:sp>
    </p:spTree>
    <p:extLst>
      <p:ext uri="{BB962C8B-B14F-4D97-AF65-F5344CB8AC3E}">
        <p14:creationId xmlns:p14="http://schemas.microsoft.com/office/powerpoint/2010/main" val="182224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The </a:t>
            </a:r>
            <a:r>
              <a:rPr lang="he-IL" sz="3600" b="1" dirty="0">
                <a:latin typeface="David" panose="020E0502060401010101" pitchFamily="34" charset="-79"/>
                <a:cs typeface="David" panose="020E0502060401010101" pitchFamily="34" charset="-79"/>
              </a:rPr>
              <a:t>תְּנוּפָה</a:t>
            </a:r>
            <a:r>
              <a:rPr lang="en-US" sz="2800" dirty="0"/>
              <a:t> </a:t>
            </a:r>
            <a:r>
              <a:rPr lang="en-US" sz="3200" dirty="0" err="1"/>
              <a:t>Tnufa</a:t>
            </a:r>
            <a:r>
              <a:rPr lang="en-US" sz="3200" dirty="0"/>
              <a:t> (Momentum) logo behind Israel's President Reuven Rivlin.</a:t>
            </a:r>
            <a:r>
              <a:rPr lang="he-IL" sz="3200" dirty="0"/>
              <a:t> </a:t>
            </a:r>
            <a:r>
              <a:rPr lang="en-US" sz="3200" dirty="0">
                <a:solidFill>
                  <a:srgbClr val="FFFF99"/>
                </a:solidFill>
              </a:rPr>
              <a:t>Victory policy</a:t>
            </a:r>
            <a:r>
              <a:rPr lang="en-US" sz="3200" dirty="0"/>
              <a:t>.</a:t>
            </a:r>
          </a:p>
        </p:txBody>
      </p:sp>
      <p:pic>
        <p:nvPicPr>
          <p:cNvPr id="3" name="Picture 2">
            <a:extLst>
              <a:ext uri="{FF2B5EF4-FFF2-40B4-BE49-F238E27FC236}">
                <a16:creationId xmlns:a16="http://schemas.microsoft.com/office/drawing/2014/main" id="{735B23A3-803A-4F76-A49E-E8D7C8776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333" y="1313271"/>
            <a:ext cx="6448867" cy="3624263"/>
          </a:xfrm>
          <a:prstGeom prst="rect">
            <a:avLst/>
          </a:prstGeom>
        </p:spPr>
      </p:pic>
    </p:spTree>
    <p:extLst>
      <p:ext uri="{BB962C8B-B14F-4D97-AF65-F5344CB8AC3E}">
        <p14:creationId xmlns:p14="http://schemas.microsoft.com/office/powerpoint/2010/main" val="1535790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Today there is an awakening among the Indigenous people, the American Indians! Revival is breaking out across their reservations, throughout all the tribes! After years of oppression and persecution, they are humbly repenting, seeking God with great fervency, </a:t>
            </a:r>
            <a:endParaRPr lang="en-US" sz="7200" dirty="0"/>
          </a:p>
        </p:txBody>
      </p:sp>
    </p:spTree>
    <p:extLst>
      <p:ext uri="{BB962C8B-B14F-4D97-AF65-F5344CB8AC3E}">
        <p14:creationId xmlns:p14="http://schemas.microsoft.com/office/powerpoint/2010/main" val="787561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and walking into their destiny and mandate as this land’s spiritual authority to bring this nation to revival through Yeshua the Messiah! This Thanksgiving let us pause to remember our Native brothers and sisters!  </a:t>
            </a:r>
            <a:endParaRPr lang="en-US" sz="7200" dirty="0"/>
          </a:p>
        </p:txBody>
      </p:sp>
    </p:spTree>
    <p:extLst>
      <p:ext uri="{BB962C8B-B14F-4D97-AF65-F5344CB8AC3E}">
        <p14:creationId xmlns:p14="http://schemas.microsoft.com/office/powerpoint/2010/main" val="3427198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Let us remember, with thanks, their help and assistance in the birth of this nation! Let us stand with them, pray with them, and join with them as America’s Spiritual Authority to intercede and seek an American awakening!</a:t>
            </a:r>
            <a:endParaRPr lang="en-US" sz="7200" dirty="0"/>
          </a:p>
        </p:txBody>
      </p:sp>
    </p:spTree>
    <p:extLst>
      <p:ext uri="{BB962C8B-B14F-4D97-AF65-F5344CB8AC3E}">
        <p14:creationId xmlns:p14="http://schemas.microsoft.com/office/powerpoint/2010/main" val="2179884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42" name="Picture 2" descr="NAVAJO NATION vice president Myron Lizer (third from left), Dine Navajo Nation members and Indigenous Bridges activists including Ateret Violet Shmuel (second from right) hold the Navajo Nation and Israeli flags to demonstrate the desire to collaborate. (photo credit: Courtesy)">
            <a:extLst>
              <a:ext uri="{FF2B5EF4-FFF2-40B4-BE49-F238E27FC236}">
                <a16:creationId xmlns:a16="http://schemas.microsoft.com/office/drawing/2014/main" id="{E517C608-AA92-471C-8195-811311167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209550"/>
            <a:ext cx="7038975" cy="459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34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600" dirty="0"/>
              <a:t>testimonies</a:t>
            </a:r>
          </a:p>
        </p:txBody>
      </p:sp>
    </p:spTree>
    <p:extLst>
      <p:ext uri="{BB962C8B-B14F-4D97-AF65-F5344CB8AC3E}">
        <p14:creationId xmlns:p14="http://schemas.microsoft.com/office/powerpoint/2010/main" val="769600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Thank YOU for your giving:</a:t>
            </a:r>
          </a:p>
          <a:p>
            <a:r>
              <a:rPr lang="en-US" sz="4000" dirty="0"/>
              <a:t>Orphan Shabbat total $1000, </a:t>
            </a:r>
          </a:p>
          <a:p>
            <a:r>
              <a:rPr lang="en-US" sz="4000" dirty="0"/>
              <a:t>Oxana total $1000, </a:t>
            </a:r>
          </a:p>
          <a:p>
            <a:r>
              <a:rPr lang="en-US" sz="4000" dirty="0" err="1"/>
              <a:t>Chernack</a:t>
            </a:r>
            <a:r>
              <a:rPr lang="en-US" sz="4000" dirty="0"/>
              <a:t> total $700, total </a:t>
            </a:r>
          </a:p>
          <a:p>
            <a:r>
              <a:rPr lang="en-US" sz="4000" dirty="0"/>
              <a:t>Beirut $1000 through a congregation there.</a:t>
            </a:r>
          </a:p>
        </p:txBody>
      </p:sp>
    </p:spTree>
    <p:extLst>
      <p:ext uri="{BB962C8B-B14F-4D97-AF65-F5344CB8AC3E}">
        <p14:creationId xmlns:p14="http://schemas.microsoft.com/office/powerpoint/2010/main" val="4142027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17707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Evan Levine thanking us for the Orphan Shabbat offering</a:t>
            </a:r>
          </a:p>
        </p:txBody>
      </p:sp>
      <p:pic>
        <p:nvPicPr>
          <p:cNvPr id="3" name="Picture 2">
            <a:extLst>
              <a:ext uri="{FF2B5EF4-FFF2-40B4-BE49-F238E27FC236}">
                <a16:creationId xmlns:a16="http://schemas.microsoft.com/office/drawing/2014/main" id="{BEC9BA16-0DE2-4DC8-ABCE-CBB89A57B3BF}"/>
              </a:ext>
            </a:extLst>
          </p:cNvPr>
          <p:cNvPicPr>
            <a:picLocks noChangeAspect="1"/>
          </p:cNvPicPr>
          <p:nvPr/>
        </p:nvPicPr>
        <p:blipFill>
          <a:blip r:embed="rId3"/>
          <a:stretch>
            <a:fillRect/>
          </a:stretch>
        </p:blipFill>
        <p:spPr>
          <a:xfrm>
            <a:off x="3481876" y="285749"/>
            <a:ext cx="5357324" cy="4778154"/>
          </a:xfrm>
          <a:prstGeom prst="rect">
            <a:avLst/>
          </a:prstGeom>
        </p:spPr>
      </p:pic>
    </p:spTree>
    <p:extLst>
      <p:ext uri="{BB962C8B-B14F-4D97-AF65-F5344CB8AC3E}">
        <p14:creationId xmlns:p14="http://schemas.microsoft.com/office/powerpoint/2010/main" val="4115724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600" dirty="0"/>
              <a:t>testimonies</a:t>
            </a:r>
          </a:p>
        </p:txBody>
      </p:sp>
    </p:spTree>
    <p:extLst>
      <p:ext uri="{BB962C8B-B14F-4D97-AF65-F5344CB8AC3E}">
        <p14:creationId xmlns:p14="http://schemas.microsoft.com/office/powerpoint/2010/main" val="441133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August 1619, a pirate ship, the White Lion, stopped at Jamestown and traded 20-some captive Africans for food. The Africans were treated as indentured servants and soon released.</a:t>
            </a:r>
          </a:p>
        </p:txBody>
      </p:sp>
    </p:spTree>
    <p:extLst>
      <p:ext uri="{BB962C8B-B14F-4D97-AF65-F5344CB8AC3E}">
        <p14:creationId xmlns:p14="http://schemas.microsoft.com/office/powerpoint/2010/main" val="2664442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8B4E8F36-4783-4299-9F1C-CCE0494D4EAB}"/>
              </a:ext>
            </a:extLst>
          </p:cNvPr>
          <p:cNvPicPr>
            <a:picLocks noChangeAspect="1"/>
          </p:cNvPicPr>
          <p:nvPr/>
        </p:nvPicPr>
        <p:blipFill>
          <a:blip r:embed="rId3"/>
          <a:stretch>
            <a:fillRect/>
          </a:stretch>
        </p:blipFill>
        <p:spPr>
          <a:xfrm>
            <a:off x="852170" y="361951"/>
            <a:ext cx="7682230" cy="4563700"/>
          </a:xfrm>
          <a:prstGeom prst="rect">
            <a:avLst/>
          </a:prstGeom>
        </p:spPr>
      </p:pic>
      <p:sp>
        <p:nvSpPr>
          <p:cNvPr id="7" name="TextBox 6">
            <a:extLst>
              <a:ext uri="{FF2B5EF4-FFF2-40B4-BE49-F238E27FC236}">
                <a16:creationId xmlns:a16="http://schemas.microsoft.com/office/drawing/2014/main" id="{C279F536-1D08-4C9D-9DA2-F0EB3B72EFDD}"/>
              </a:ext>
            </a:extLst>
          </p:cNvPr>
          <p:cNvSpPr txBox="1"/>
          <p:nvPr/>
        </p:nvSpPr>
        <p:spPr>
          <a:xfrm>
            <a:off x="157820" y="303499"/>
            <a:ext cx="8715592" cy="523220"/>
          </a:xfrm>
          <a:prstGeom prst="rect">
            <a:avLst/>
          </a:prstGeom>
          <a:noFill/>
        </p:spPr>
        <p:txBody>
          <a:bodyPr wrap="none" rtlCol="0">
            <a:spAutoFit/>
          </a:bodyPr>
          <a:lstStyle/>
          <a:p>
            <a:r>
              <a:rPr lang="en-US" sz="2800" b="0" i="0" u="none" strike="noStrike" baseline="0" dirty="0"/>
              <a:t>Pilgrims signing the Mayflower Compact in 1620. </a:t>
            </a:r>
            <a:endParaRPr lang="en-US" sz="5400" dirty="0"/>
          </a:p>
        </p:txBody>
      </p:sp>
    </p:spTree>
    <p:extLst>
      <p:ext uri="{BB962C8B-B14F-4D97-AF65-F5344CB8AC3E}">
        <p14:creationId xmlns:p14="http://schemas.microsoft.com/office/powerpoint/2010/main" val="258953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In August 2018, then-Defense Minister Avigdor Liberman announced that the IDF's next chief of staff will be someone who talks "in terms of </a:t>
            </a:r>
            <a:r>
              <a:rPr lang="en-US" sz="4000" dirty="0">
                <a:solidFill>
                  <a:srgbClr val="FFFF99"/>
                </a:solidFill>
              </a:rPr>
              <a:t>decisiveness and victory</a:t>
            </a:r>
            <a:r>
              <a:rPr lang="en-US" sz="4000" dirty="0"/>
              <a:t>." That turned out to be Aviv </a:t>
            </a:r>
            <a:r>
              <a:rPr lang="en-US" sz="4000" dirty="0" err="1"/>
              <a:t>Kochavi</a:t>
            </a:r>
            <a:r>
              <a:rPr lang="en-US" sz="4000" dirty="0"/>
              <a:t>. He, indeed, affirmed at his January 2019 swearing-in ceremony that the army "is all about victory."</a:t>
            </a:r>
          </a:p>
        </p:txBody>
      </p:sp>
    </p:spTree>
    <p:extLst>
      <p:ext uri="{BB962C8B-B14F-4D97-AF65-F5344CB8AC3E}">
        <p14:creationId xmlns:p14="http://schemas.microsoft.com/office/powerpoint/2010/main" val="866555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13014" y="209550"/>
            <a:ext cx="8656427"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"In ye name of God, Amen. We whose names are </a:t>
            </a:r>
            <a:r>
              <a:rPr lang="en-US" sz="3600" dirty="0" err="1"/>
              <a:t>underwriten</a:t>
            </a:r>
            <a:r>
              <a:rPr lang="en-US" sz="3600" dirty="0"/>
              <a:t>, the </a:t>
            </a:r>
            <a:r>
              <a:rPr lang="en-US" sz="3600" dirty="0" err="1"/>
              <a:t>loyall</a:t>
            </a:r>
            <a:r>
              <a:rPr lang="en-US" sz="3600" dirty="0"/>
              <a:t> subjects of our dread </a:t>
            </a:r>
            <a:r>
              <a:rPr lang="en-US" sz="3600" dirty="0" err="1"/>
              <a:t>soveraigne</a:t>
            </a:r>
            <a:r>
              <a:rPr lang="en-US" sz="3600" dirty="0"/>
              <a:t> Lord, King James, by ye grace of God, of Great </a:t>
            </a:r>
            <a:r>
              <a:rPr lang="en-US" sz="3600" dirty="0" err="1"/>
              <a:t>Britaine</a:t>
            </a:r>
            <a:r>
              <a:rPr lang="en-US" sz="3600" dirty="0"/>
              <a:t>, France, &amp; Ireland king, defender of ye faith, etc., having undertaken, for ye </a:t>
            </a:r>
            <a:r>
              <a:rPr lang="en-US" sz="3600" dirty="0" err="1"/>
              <a:t>glorie</a:t>
            </a:r>
            <a:r>
              <a:rPr lang="en-US" sz="3600" dirty="0"/>
              <a:t> of God, </a:t>
            </a:r>
          </a:p>
        </p:txBody>
      </p:sp>
    </p:spTree>
    <p:extLst>
      <p:ext uri="{BB962C8B-B14F-4D97-AF65-F5344CB8AC3E}">
        <p14:creationId xmlns:p14="http://schemas.microsoft.com/office/powerpoint/2010/main" val="1319646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13014" y="209550"/>
            <a:ext cx="8656427"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and </a:t>
            </a:r>
            <a:r>
              <a:rPr lang="en-US" sz="3600" dirty="0" err="1"/>
              <a:t>advancemente</a:t>
            </a:r>
            <a:r>
              <a:rPr lang="en-US" sz="3600" dirty="0"/>
              <a:t> of ye Christian faith, and </a:t>
            </a:r>
            <a:r>
              <a:rPr lang="en-US" sz="3600" dirty="0" err="1"/>
              <a:t>honour</a:t>
            </a:r>
            <a:r>
              <a:rPr lang="en-US" sz="3600" dirty="0"/>
              <a:t> of our king &amp; </a:t>
            </a:r>
            <a:r>
              <a:rPr lang="en-US" sz="3600" dirty="0" err="1"/>
              <a:t>countrie</a:t>
            </a:r>
            <a:r>
              <a:rPr lang="en-US" sz="3600" dirty="0"/>
              <a:t>, a voyage to plant ye first </a:t>
            </a:r>
            <a:r>
              <a:rPr lang="en-US" sz="3600" dirty="0" err="1"/>
              <a:t>colonie</a:t>
            </a:r>
            <a:r>
              <a:rPr lang="en-US" sz="3600" dirty="0"/>
              <a:t> in ye </a:t>
            </a:r>
            <a:r>
              <a:rPr lang="en-US" sz="3600" dirty="0" err="1"/>
              <a:t>Northerne</a:t>
            </a:r>
            <a:r>
              <a:rPr lang="en-US" sz="3600" dirty="0"/>
              <a:t> parts of Virginia, doe by these presents solemnly &amp; mutually in ye presence of God, and one of another</a:t>
            </a:r>
            <a:r>
              <a:rPr lang="en-US" sz="3600" dirty="0">
                <a:solidFill>
                  <a:srgbClr val="FFFF99"/>
                </a:solidFill>
              </a:rPr>
              <a:t>, covenant &amp; combine our selves </a:t>
            </a:r>
            <a:r>
              <a:rPr lang="en-US" sz="3600" dirty="0" err="1">
                <a:solidFill>
                  <a:srgbClr val="FFFF99"/>
                </a:solidFill>
              </a:rPr>
              <a:t>togeather</a:t>
            </a:r>
            <a:r>
              <a:rPr lang="en-US" sz="3600" dirty="0">
                <a:solidFill>
                  <a:srgbClr val="FFFF99"/>
                </a:solidFill>
              </a:rPr>
              <a:t> into a </a:t>
            </a:r>
            <a:r>
              <a:rPr lang="en-US" sz="3600" dirty="0" err="1">
                <a:solidFill>
                  <a:srgbClr val="FFFF99"/>
                </a:solidFill>
              </a:rPr>
              <a:t>civill</a:t>
            </a:r>
            <a:r>
              <a:rPr lang="en-US" sz="3600" dirty="0">
                <a:solidFill>
                  <a:srgbClr val="FFFF99"/>
                </a:solidFill>
              </a:rPr>
              <a:t> body politick,</a:t>
            </a:r>
            <a:endParaRPr lang="en-US" sz="3600" dirty="0"/>
          </a:p>
        </p:txBody>
      </p:sp>
    </p:spTree>
    <p:extLst>
      <p:ext uri="{BB962C8B-B14F-4D97-AF65-F5344CB8AC3E}">
        <p14:creationId xmlns:p14="http://schemas.microsoft.com/office/powerpoint/2010/main" val="3302518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13014" y="209550"/>
            <a:ext cx="8656427"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200" dirty="0"/>
              <a:t>for our better ordering &amp; preservation &amp; furtherance of ye ends aforesaid; </a:t>
            </a:r>
            <a:r>
              <a:rPr lang="en-US" sz="3200" dirty="0">
                <a:solidFill>
                  <a:srgbClr val="FFFF99"/>
                </a:solidFill>
              </a:rPr>
              <a:t>and by </a:t>
            </a:r>
            <a:r>
              <a:rPr lang="en-US" sz="3200" dirty="0" err="1">
                <a:solidFill>
                  <a:srgbClr val="FFFF99"/>
                </a:solidFill>
              </a:rPr>
              <a:t>vertue</a:t>
            </a:r>
            <a:r>
              <a:rPr lang="en-US" sz="3200" dirty="0">
                <a:solidFill>
                  <a:srgbClr val="FFFF99"/>
                </a:solidFill>
              </a:rPr>
              <a:t> </a:t>
            </a:r>
            <a:r>
              <a:rPr lang="en-US" sz="3200" dirty="0" err="1">
                <a:solidFill>
                  <a:srgbClr val="FFFF99"/>
                </a:solidFill>
              </a:rPr>
              <a:t>hearof</a:t>
            </a:r>
            <a:r>
              <a:rPr lang="en-US" sz="3200" dirty="0">
                <a:solidFill>
                  <a:srgbClr val="FFFF99"/>
                </a:solidFill>
              </a:rPr>
              <a:t> to </a:t>
            </a:r>
            <a:r>
              <a:rPr lang="en-US" sz="3200" dirty="0" err="1">
                <a:solidFill>
                  <a:srgbClr val="FFFF99"/>
                </a:solidFill>
              </a:rPr>
              <a:t>enacte</a:t>
            </a:r>
            <a:r>
              <a:rPr lang="en-US" sz="3200" dirty="0">
                <a:solidFill>
                  <a:srgbClr val="FFFF99"/>
                </a:solidFill>
              </a:rPr>
              <a:t>, constitute, and frame such just &amp; </a:t>
            </a:r>
            <a:r>
              <a:rPr lang="en-US" sz="3200" dirty="0" err="1">
                <a:solidFill>
                  <a:srgbClr val="FFFF99"/>
                </a:solidFill>
              </a:rPr>
              <a:t>equall</a:t>
            </a:r>
            <a:r>
              <a:rPr lang="en-US" sz="3200" dirty="0">
                <a:solidFill>
                  <a:srgbClr val="FFFF99"/>
                </a:solidFill>
              </a:rPr>
              <a:t> </a:t>
            </a:r>
            <a:r>
              <a:rPr lang="en-US" sz="3200" dirty="0" err="1">
                <a:solidFill>
                  <a:srgbClr val="FFFF99"/>
                </a:solidFill>
              </a:rPr>
              <a:t>lawes</a:t>
            </a:r>
            <a:r>
              <a:rPr lang="en-US" sz="3200" dirty="0">
                <a:solidFill>
                  <a:srgbClr val="FFFF99"/>
                </a:solidFill>
              </a:rPr>
              <a:t>, ordinances, acts, constitutions &amp; offices, from time to time, as shall be thought most </a:t>
            </a:r>
            <a:r>
              <a:rPr lang="en-US" sz="3200" dirty="0" err="1">
                <a:solidFill>
                  <a:srgbClr val="FFFF99"/>
                </a:solidFill>
              </a:rPr>
              <a:t>meete</a:t>
            </a:r>
            <a:r>
              <a:rPr lang="en-US" sz="3200" dirty="0">
                <a:solidFill>
                  <a:srgbClr val="FFFF99"/>
                </a:solidFill>
              </a:rPr>
              <a:t> &amp; convenient for ye </a:t>
            </a:r>
            <a:r>
              <a:rPr lang="en-US" sz="3200" dirty="0" err="1">
                <a:solidFill>
                  <a:srgbClr val="FFFF99"/>
                </a:solidFill>
              </a:rPr>
              <a:t>generall</a:t>
            </a:r>
            <a:r>
              <a:rPr lang="en-US" sz="3200" dirty="0">
                <a:solidFill>
                  <a:srgbClr val="FFFF99"/>
                </a:solidFill>
              </a:rPr>
              <a:t> good of ye </a:t>
            </a:r>
            <a:r>
              <a:rPr lang="en-US" sz="3200" dirty="0" err="1">
                <a:solidFill>
                  <a:srgbClr val="FFFF99"/>
                </a:solidFill>
              </a:rPr>
              <a:t>Colonie</a:t>
            </a:r>
            <a:r>
              <a:rPr lang="en-US" sz="3200" dirty="0">
                <a:solidFill>
                  <a:srgbClr val="FFFF99"/>
                </a:solidFill>
              </a:rPr>
              <a:t>, unto which we promise all due submission and obedience. </a:t>
            </a:r>
            <a:r>
              <a:rPr lang="en-US" sz="3200" dirty="0"/>
              <a:t>at Cap-Codd ye 11. of November, </a:t>
            </a:r>
            <a:r>
              <a:rPr lang="en-US" sz="3200" dirty="0" err="1"/>
              <a:t>Ano:Dom</a:t>
            </a:r>
            <a:r>
              <a:rPr lang="en-US" sz="3200" dirty="0"/>
              <a:t>. 1620."*</a:t>
            </a:r>
          </a:p>
        </p:txBody>
      </p:sp>
    </p:spTree>
    <p:extLst>
      <p:ext uri="{BB962C8B-B14F-4D97-AF65-F5344CB8AC3E}">
        <p14:creationId xmlns:p14="http://schemas.microsoft.com/office/powerpoint/2010/main" val="514900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600" dirty="0"/>
              <a:t>testimonies</a:t>
            </a:r>
          </a:p>
        </p:txBody>
      </p:sp>
    </p:spTree>
    <p:extLst>
      <p:ext uri="{BB962C8B-B14F-4D97-AF65-F5344CB8AC3E}">
        <p14:creationId xmlns:p14="http://schemas.microsoft.com/office/powerpoint/2010/main" val="9802664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We need to turn thanksgiving into thanks-living.</a:t>
            </a:r>
          </a:p>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And yet in America all around we can find those who are grumbly hateful rather than humbly grateful. </a:t>
            </a:r>
            <a:endParaRPr lang="en-US" sz="7200" dirty="0"/>
          </a:p>
        </p:txBody>
      </p:sp>
    </p:spTree>
    <p:extLst>
      <p:ext uri="{BB962C8B-B14F-4D97-AF65-F5344CB8AC3E}">
        <p14:creationId xmlns:p14="http://schemas.microsoft.com/office/powerpoint/2010/main" val="1812225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You do not come to service to praise the Lord. You are to bring your praise with you to service. You don't commence your praise here, you continue. </a:t>
            </a:r>
          </a:p>
        </p:txBody>
      </p:sp>
    </p:spTree>
    <p:extLst>
      <p:ext uri="{BB962C8B-B14F-4D97-AF65-F5344CB8AC3E}">
        <p14:creationId xmlns:p14="http://schemas.microsoft.com/office/powerpoint/2010/main" val="2166891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34.2 </a:t>
            </a:r>
            <a:r>
              <a:rPr lang="en-US" sz="4000" dirty="0"/>
              <a:t>I will bless </a:t>
            </a:r>
            <a:r>
              <a:rPr lang="en-US" sz="4000" cap="small" dirty="0"/>
              <a:t>Adoni</a:t>
            </a:r>
            <a:r>
              <a:rPr lang="en-US" sz="4000" dirty="0"/>
              <a:t> </a:t>
            </a:r>
            <a:r>
              <a:rPr lang="en-US" sz="4000" dirty="0">
                <a:solidFill>
                  <a:srgbClr val="FFFF99"/>
                </a:solidFill>
              </a:rPr>
              <a:t>at all times</a:t>
            </a:r>
            <a:r>
              <a:rPr lang="en-US" sz="4000" dirty="0"/>
              <a:t>. His praise is </a:t>
            </a:r>
            <a:r>
              <a:rPr lang="en-US" sz="4000" dirty="0">
                <a:solidFill>
                  <a:srgbClr val="FFFF99"/>
                </a:solidFill>
              </a:rPr>
              <a:t>continually</a:t>
            </a:r>
            <a:r>
              <a:rPr lang="en-US" sz="4000" dirty="0"/>
              <a:t> in my mouth.</a:t>
            </a:r>
          </a:p>
        </p:txBody>
      </p:sp>
    </p:spTree>
    <p:extLst>
      <p:ext uri="{BB962C8B-B14F-4D97-AF65-F5344CB8AC3E}">
        <p14:creationId xmlns:p14="http://schemas.microsoft.com/office/powerpoint/2010/main" val="4273329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lnSpcReduction="10000"/>
          </a:bodyPr>
          <a:lstStyle/>
          <a:p>
            <a:pPr rtl="1"/>
            <a:r>
              <a:rPr lang="he-IL" sz="4400" b="1" dirty="0">
                <a:latin typeface="David" panose="020E0502060401010101" pitchFamily="34" charset="-79"/>
                <a:cs typeface="David" panose="020E0502060401010101" pitchFamily="34" charset="-79"/>
              </a:rPr>
              <a:t>אָבוֹא אֶל מִזְבֵּחַ אֱלֹהִים אֶל אֵל שִׂמְחַת גִּילִי</a:t>
            </a:r>
          </a:p>
          <a:p>
            <a:r>
              <a:rPr lang="en-US" sz="3600" i="1" dirty="0">
                <a:cs typeface="David" panose="020E0502060401010101" pitchFamily="34" charset="-79"/>
              </a:rPr>
              <a:t>Avo el </a:t>
            </a:r>
            <a:r>
              <a:rPr lang="en-US" sz="3600" i="1" dirty="0" err="1">
                <a:cs typeface="David" panose="020E0502060401010101" pitchFamily="34" charset="-79"/>
              </a:rPr>
              <a:t>mizbakh</a:t>
            </a:r>
            <a:r>
              <a:rPr lang="en-US" sz="3600" i="1" dirty="0">
                <a:cs typeface="David" panose="020E0502060401010101" pitchFamily="34" charset="-79"/>
              </a:rPr>
              <a:t> Elohim </a:t>
            </a:r>
          </a:p>
          <a:p>
            <a:r>
              <a:rPr lang="en-US" sz="3600" i="1" dirty="0">
                <a:cs typeface="David" panose="020E0502060401010101" pitchFamily="34" charset="-79"/>
              </a:rPr>
              <a:t>el </a:t>
            </a:r>
            <a:r>
              <a:rPr lang="en-US" sz="3600" i="1" dirty="0" err="1">
                <a:cs typeface="David" panose="020E0502060401010101" pitchFamily="34" charset="-79"/>
              </a:rPr>
              <a:t>El</a:t>
            </a:r>
            <a:r>
              <a:rPr lang="en-US" sz="3600" i="1" dirty="0">
                <a:cs typeface="David" panose="020E0502060401010101" pitchFamily="34" charset="-79"/>
              </a:rPr>
              <a:t> </a:t>
            </a:r>
            <a:r>
              <a:rPr lang="en-US" sz="3600" i="1" dirty="0" err="1">
                <a:cs typeface="David" panose="020E0502060401010101" pitchFamily="34" charset="-79"/>
              </a:rPr>
              <a:t>simkhat</a:t>
            </a:r>
            <a:r>
              <a:rPr lang="en-US" sz="3600" i="1" dirty="0">
                <a:cs typeface="David" panose="020E0502060401010101" pitchFamily="34" charset="-79"/>
              </a:rPr>
              <a:t> </a:t>
            </a:r>
            <a:r>
              <a:rPr lang="en-US" sz="3600" i="1" dirty="0" err="1">
                <a:cs typeface="David" panose="020E0502060401010101" pitchFamily="34" charset="-79"/>
              </a:rPr>
              <a:t>gili</a:t>
            </a:r>
            <a:endParaRPr lang="en-US" sz="1600" b="1" i="1" dirty="0">
              <a:latin typeface="David" panose="020E0502060401010101" pitchFamily="34" charset="-79"/>
              <a:cs typeface="David" panose="020E0502060401010101" pitchFamily="34" charset="-79"/>
            </a:endParaRPr>
          </a:p>
          <a:p>
            <a:pPr rtl="1"/>
            <a:r>
              <a:rPr lang="he-IL" sz="4400" b="1" dirty="0">
                <a:latin typeface="David" panose="020E0502060401010101" pitchFamily="34" charset="-79"/>
                <a:cs typeface="David" panose="020E0502060401010101" pitchFamily="34" charset="-79"/>
              </a:rPr>
              <a:t>אַקְרִיב פְּרִי שְׂפָתַי לְפָנֶיךָ </a:t>
            </a:r>
            <a:endParaRPr lang="en-US" sz="4400" b="1" dirty="0">
              <a:latin typeface="David" panose="020E0502060401010101" pitchFamily="34" charset="-79"/>
              <a:cs typeface="David" panose="020E0502060401010101" pitchFamily="34" charset="-79"/>
            </a:endParaRPr>
          </a:p>
          <a:p>
            <a:pPr rtl="1"/>
            <a:r>
              <a:rPr lang="en-US" sz="3600" i="1" dirty="0" err="1">
                <a:cs typeface="David" panose="020E0502060401010101" pitchFamily="34" charset="-79"/>
              </a:rPr>
              <a:t>Akriv</a:t>
            </a:r>
            <a:r>
              <a:rPr lang="en-US" sz="3600" i="1" dirty="0">
                <a:cs typeface="David" panose="020E0502060401010101" pitchFamily="34" charset="-79"/>
              </a:rPr>
              <a:t> </a:t>
            </a:r>
            <a:r>
              <a:rPr lang="en-US" sz="3600" i="1" dirty="0" err="1">
                <a:cs typeface="David" panose="020E0502060401010101" pitchFamily="34" charset="-79"/>
              </a:rPr>
              <a:t>pri</a:t>
            </a:r>
            <a:r>
              <a:rPr lang="en-US" sz="3600" i="1" dirty="0">
                <a:cs typeface="David" panose="020E0502060401010101" pitchFamily="34" charset="-79"/>
              </a:rPr>
              <a:t> </a:t>
            </a:r>
            <a:r>
              <a:rPr lang="en-US" sz="3600" i="1" dirty="0" err="1">
                <a:cs typeface="David" panose="020E0502060401010101" pitchFamily="34" charset="-79"/>
              </a:rPr>
              <a:t>sfati</a:t>
            </a:r>
            <a:r>
              <a:rPr lang="en-US" sz="3600" i="1" dirty="0">
                <a:cs typeface="David" panose="020E0502060401010101" pitchFamily="34" charset="-79"/>
              </a:rPr>
              <a:t> </a:t>
            </a:r>
            <a:r>
              <a:rPr lang="en-US" sz="3600" i="1" dirty="0" err="1">
                <a:cs typeface="David" panose="020E0502060401010101" pitchFamily="34" charset="-79"/>
              </a:rPr>
              <a:t>lefaneikha</a:t>
            </a:r>
            <a:endParaRPr lang="en-US" sz="3600" i="1" dirty="0">
              <a:cs typeface="David" panose="020E0502060401010101" pitchFamily="34" charset="-79"/>
            </a:endParaRPr>
          </a:p>
          <a:p>
            <a:r>
              <a:rPr lang="en-US" sz="3600" dirty="0">
                <a:cs typeface="David" panose="020E0502060401010101" pitchFamily="34" charset="-79"/>
              </a:rPr>
              <a:t>[I will come to the altar of God, </a:t>
            </a:r>
            <a:r>
              <a:rPr lang="en-US" sz="3600" dirty="0">
                <a:solidFill>
                  <a:srgbClr val="FFFF99"/>
                </a:solidFill>
                <a:cs typeface="David" panose="020E0502060401010101" pitchFamily="34" charset="-79"/>
              </a:rPr>
              <a:t>to G-d my exceeding joy, </a:t>
            </a:r>
          </a:p>
          <a:p>
            <a:r>
              <a:rPr lang="en-US" sz="3600" dirty="0">
                <a:cs typeface="David" panose="020E0502060401010101" pitchFamily="34" charset="-79"/>
              </a:rPr>
              <a:t>I will bring the fruit of my lips]</a:t>
            </a:r>
          </a:p>
        </p:txBody>
      </p:sp>
    </p:spTree>
    <p:extLst>
      <p:ext uri="{BB962C8B-B14F-4D97-AF65-F5344CB8AC3E}">
        <p14:creationId xmlns:p14="http://schemas.microsoft.com/office/powerpoint/2010/main" val="39342246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6200" y="0"/>
            <a:ext cx="9144000" cy="5143500"/>
          </a:xfrm>
        </p:spPr>
        <p:txBody>
          <a:bodyPr>
            <a:normAutofit/>
          </a:bodyPr>
          <a:lstStyle/>
          <a:p>
            <a:pPr rtl="1"/>
            <a:r>
              <a:rPr lang="he-IL" sz="4800" b="1" dirty="0">
                <a:latin typeface="David" panose="020E0502060401010101" pitchFamily="34" charset="-79"/>
                <a:cs typeface="David" panose="020E0502060401010101" pitchFamily="34" charset="-79"/>
              </a:rPr>
              <a:t>הִנֵּה מִשְׁכָּן אֱלֹהִים עִם בְּנֵי אָדָם</a:t>
            </a:r>
            <a:endParaRPr lang="en-US" sz="4800" b="1" dirty="0">
              <a:latin typeface="David" panose="020E0502060401010101" pitchFamily="34" charset="-79"/>
              <a:cs typeface="David" panose="020E0502060401010101" pitchFamily="34" charset="-79"/>
            </a:endParaRPr>
          </a:p>
          <a:p>
            <a:pPr rtl="1"/>
            <a:r>
              <a:rPr lang="en-US" sz="3600" i="1" dirty="0" err="1">
                <a:cs typeface="David" panose="020E0502060401010101" pitchFamily="34" charset="-79"/>
              </a:rPr>
              <a:t>Hineh</a:t>
            </a:r>
            <a:r>
              <a:rPr lang="en-US" sz="3600" i="1" dirty="0">
                <a:cs typeface="David" panose="020E0502060401010101" pitchFamily="34" charset="-79"/>
              </a:rPr>
              <a:t> </a:t>
            </a:r>
            <a:r>
              <a:rPr lang="en-US" sz="3600" i="1" dirty="0" err="1">
                <a:cs typeface="David" panose="020E0502060401010101" pitchFamily="34" charset="-79"/>
              </a:rPr>
              <a:t>mishkan</a:t>
            </a:r>
            <a:r>
              <a:rPr lang="en-US" sz="3600" i="1" dirty="0">
                <a:cs typeface="David" panose="020E0502060401010101" pitchFamily="34" charset="-79"/>
              </a:rPr>
              <a:t> Elohim </a:t>
            </a:r>
            <a:r>
              <a:rPr lang="en-US" sz="3600" i="1" dirty="0" err="1">
                <a:cs typeface="David" panose="020E0502060401010101" pitchFamily="34" charset="-79"/>
              </a:rPr>
              <a:t>im</a:t>
            </a:r>
            <a:r>
              <a:rPr lang="en-US" sz="3600" i="1" dirty="0">
                <a:cs typeface="David" panose="020E0502060401010101" pitchFamily="34" charset="-79"/>
              </a:rPr>
              <a:t> </a:t>
            </a:r>
            <a:r>
              <a:rPr lang="en-US" sz="3600" i="1" dirty="0" err="1">
                <a:cs typeface="David" panose="020E0502060401010101" pitchFamily="34" charset="-79"/>
              </a:rPr>
              <a:t>b’nei</a:t>
            </a:r>
            <a:r>
              <a:rPr lang="en-US" sz="3600" i="1" dirty="0">
                <a:cs typeface="David" panose="020E0502060401010101" pitchFamily="34" charset="-79"/>
              </a:rPr>
              <a:t> </a:t>
            </a:r>
            <a:r>
              <a:rPr lang="en-US" sz="3600" i="1" dirty="0" err="1">
                <a:cs typeface="David" panose="020E0502060401010101" pitchFamily="34" charset="-79"/>
              </a:rPr>
              <a:t>adam</a:t>
            </a:r>
            <a:endParaRPr lang="he-IL" sz="3600" b="1" dirty="0">
              <a:latin typeface="David" panose="020E0502060401010101" pitchFamily="34" charset="-79"/>
              <a:cs typeface="David" panose="020E0502060401010101" pitchFamily="34" charset="-79"/>
            </a:endParaRPr>
          </a:p>
          <a:p>
            <a:pPr rtl="1"/>
            <a:r>
              <a:rPr lang="he-IL" sz="4800" b="1" dirty="0">
                <a:latin typeface="David" panose="020E0502060401010101" pitchFamily="34" charset="-79"/>
                <a:cs typeface="David" panose="020E0502060401010101" pitchFamily="34" charset="-79"/>
              </a:rPr>
              <a:t>הֵמָּה יִהְיוּ לוֹ לָעָם</a:t>
            </a:r>
            <a:endParaRPr lang="en-US" sz="4800" b="1" dirty="0">
              <a:latin typeface="David" panose="020E0502060401010101" pitchFamily="34" charset="-79"/>
              <a:cs typeface="David" panose="020E0502060401010101" pitchFamily="34" charset="-79"/>
            </a:endParaRPr>
          </a:p>
          <a:p>
            <a:r>
              <a:rPr lang="en-US" sz="3600" i="1" dirty="0">
                <a:cs typeface="David" panose="020E0502060401010101" pitchFamily="34" charset="-79"/>
              </a:rPr>
              <a:t>Hema </a:t>
            </a:r>
            <a:r>
              <a:rPr lang="en-US" sz="3600" i="1" dirty="0" err="1">
                <a:cs typeface="David" panose="020E0502060401010101" pitchFamily="34" charset="-79"/>
              </a:rPr>
              <a:t>yihyu</a:t>
            </a:r>
            <a:r>
              <a:rPr lang="en-US" sz="3600" i="1" dirty="0">
                <a:cs typeface="David" panose="020E0502060401010101" pitchFamily="34" charset="-79"/>
              </a:rPr>
              <a:t> lo </a:t>
            </a:r>
            <a:r>
              <a:rPr lang="en-US" sz="3600" i="1" dirty="0" err="1">
                <a:cs typeface="David" panose="020E0502060401010101" pitchFamily="34" charset="-79"/>
              </a:rPr>
              <a:t>le’am</a:t>
            </a:r>
            <a:endParaRPr lang="en-US" sz="3600" i="1" dirty="0">
              <a:cs typeface="David" panose="020E0502060401010101" pitchFamily="34" charset="-79"/>
            </a:endParaRPr>
          </a:p>
          <a:p>
            <a:r>
              <a:rPr lang="en-US" sz="3600" dirty="0">
                <a:cs typeface="David" panose="020E0502060401010101" pitchFamily="34" charset="-79"/>
              </a:rPr>
              <a:t>[Behold, the tabernacle of G-d </a:t>
            </a:r>
          </a:p>
          <a:p>
            <a:r>
              <a:rPr lang="en-US" sz="3600" dirty="0">
                <a:cs typeface="David" panose="020E0502060401010101" pitchFamily="34" charset="-79"/>
              </a:rPr>
              <a:t>is with men</a:t>
            </a:r>
          </a:p>
          <a:p>
            <a:r>
              <a:rPr lang="en-US" sz="3600" dirty="0">
                <a:cs typeface="David" panose="020E0502060401010101" pitchFamily="34" charset="-79"/>
              </a:rPr>
              <a:t>They shall be His people.]</a:t>
            </a:r>
          </a:p>
        </p:txBody>
      </p:sp>
    </p:spTree>
    <p:extLst>
      <p:ext uri="{BB962C8B-B14F-4D97-AF65-F5344CB8AC3E}">
        <p14:creationId xmlns:p14="http://schemas.microsoft.com/office/powerpoint/2010/main" val="972248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fontScale="92500" lnSpcReduction="20000"/>
          </a:bodyPr>
          <a:lstStyle/>
          <a:p>
            <a:pPr rtl="1"/>
            <a:r>
              <a:rPr lang="he-IL" sz="4400" b="1" dirty="0">
                <a:latin typeface="David" panose="020E0502060401010101" pitchFamily="34" charset="-79"/>
                <a:cs typeface="David" panose="020E0502060401010101" pitchFamily="34" charset="-79"/>
              </a:rPr>
              <a:t>הוּא יִמְחֶה כָּל דִּמְעָה מֵעֵינָם</a:t>
            </a:r>
            <a:endParaRPr lang="en-US" sz="8800" b="1" dirty="0">
              <a:latin typeface="David" panose="020E0502060401010101" pitchFamily="34" charset="-79"/>
              <a:cs typeface="David" panose="020E0502060401010101" pitchFamily="34" charset="-79"/>
            </a:endParaRPr>
          </a:p>
          <a:p>
            <a:r>
              <a:rPr lang="en-US" sz="3200" i="1" dirty="0">
                <a:cs typeface="David" panose="020E0502060401010101" pitchFamily="34" charset="-79"/>
              </a:rPr>
              <a:t>Hu </a:t>
            </a:r>
            <a:r>
              <a:rPr lang="en-US" sz="3200" i="1" dirty="0" err="1">
                <a:cs typeface="David" panose="020E0502060401010101" pitchFamily="34" charset="-79"/>
              </a:rPr>
              <a:t>yimkheh</a:t>
            </a:r>
            <a:r>
              <a:rPr lang="en-US" sz="3200" i="1" dirty="0">
                <a:cs typeface="David" panose="020E0502060401010101" pitchFamily="34" charset="-79"/>
              </a:rPr>
              <a:t> </a:t>
            </a:r>
            <a:r>
              <a:rPr lang="en-US" sz="3200" i="1" dirty="0" err="1">
                <a:cs typeface="David" panose="020E0502060401010101" pitchFamily="34" charset="-79"/>
              </a:rPr>
              <a:t>kol</a:t>
            </a:r>
            <a:r>
              <a:rPr lang="en-US" sz="3200" i="1" dirty="0">
                <a:cs typeface="David" panose="020E0502060401010101" pitchFamily="34" charset="-79"/>
              </a:rPr>
              <a:t> </a:t>
            </a:r>
            <a:r>
              <a:rPr lang="en-US" sz="3200" i="1" dirty="0" err="1">
                <a:cs typeface="David" panose="020E0502060401010101" pitchFamily="34" charset="-79"/>
              </a:rPr>
              <a:t>dimah</a:t>
            </a:r>
            <a:r>
              <a:rPr lang="en-US" sz="3200" i="1" dirty="0">
                <a:cs typeface="David" panose="020E0502060401010101" pitchFamily="34" charset="-79"/>
              </a:rPr>
              <a:t> </a:t>
            </a:r>
            <a:r>
              <a:rPr lang="en-US" sz="3200" i="1" dirty="0" err="1">
                <a:cs typeface="David" panose="020E0502060401010101" pitchFamily="34" charset="-79"/>
              </a:rPr>
              <a:t>me’einam</a:t>
            </a:r>
            <a:endParaRPr lang="en-US" sz="3200" b="1" dirty="0">
              <a:latin typeface="David" panose="020E0502060401010101" pitchFamily="34" charset="-79"/>
              <a:cs typeface="David" panose="020E0502060401010101" pitchFamily="34" charset="-79"/>
            </a:endParaRPr>
          </a:p>
          <a:p>
            <a:pPr rtl="1"/>
            <a:r>
              <a:rPr lang="he-IL" sz="4400" b="1" dirty="0">
                <a:latin typeface="David" panose="020E0502060401010101" pitchFamily="34" charset="-79"/>
                <a:cs typeface="David" panose="020E0502060401010101" pitchFamily="34" charset="-79"/>
              </a:rPr>
              <a:t>וּמָוֶת, כְּאֵב וּזְעָקָה לֹא יִהְיוּ עוֹד</a:t>
            </a:r>
            <a:endParaRPr lang="en-US" sz="4400" b="1" dirty="0">
              <a:latin typeface="David" panose="020E0502060401010101" pitchFamily="34" charset="-79"/>
              <a:cs typeface="David" panose="020E0502060401010101" pitchFamily="34" charset="-79"/>
            </a:endParaRPr>
          </a:p>
          <a:p>
            <a:r>
              <a:rPr lang="en-US" sz="3200" i="1" dirty="0" err="1">
                <a:cs typeface="David" panose="020E0502060401010101" pitchFamily="34" charset="-79"/>
              </a:rPr>
              <a:t>Umavet</a:t>
            </a:r>
            <a:r>
              <a:rPr lang="en-US" sz="3200" i="1" dirty="0">
                <a:cs typeface="David" panose="020E0502060401010101" pitchFamily="34" charset="-79"/>
              </a:rPr>
              <a:t>, </a:t>
            </a:r>
            <a:r>
              <a:rPr lang="en-US" sz="3200" i="1" dirty="0" err="1">
                <a:cs typeface="David" panose="020E0502060401010101" pitchFamily="34" charset="-79"/>
              </a:rPr>
              <a:t>ke’ev</a:t>
            </a:r>
            <a:r>
              <a:rPr lang="en-US" sz="3200" i="1" dirty="0">
                <a:cs typeface="David" panose="020E0502060401010101" pitchFamily="34" charset="-79"/>
              </a:rPr>
              <a:t> </a:t>
            </a:r>
            <a:r>
              <a:rPr lang="en-US" sz="3200" i="1" dirty="0" err="1">
                <a:cs typeface="David" panose="020E0502060401010101" pitchFamily="34" charset="-79"/>
              </a:rPr>
              <a:t>veze’akah</a:t>
            </a:r>
            <a:r>
              <a:rPr lang="en-US" sz="3200" i="1" dirty="0">
                <a:cs typeface="David" panose="020E0502060401010101" pitchFamily="34" charset="-79"/>
              </a:rPr>
              <a:t> lo </a:t>
            </a:r>
            <a:r>
              <a:rPr lang="en-US" sz="3200" i="1" dirty="0" err="1">
                <a:cs typeface="David" panose="020E0502060401010101" pitchFamily="34" charset="-79"/>
              </a:rPr>
              <a:t>yihu</a:t>
            </a:r>
            <a:r>
              <a:rPr lang="en-US" sz="3200" i="1" dirty="0">
                <a:cs typeface="David" panose="020E0502060401010101" pitchFamily="34" charset="-79"/>
              </a:rPr>
              <a:t> od</a:t>
            </a:r>
          </a:p>
          <a:p>
            <a:endParaRPr lang="en-US" sz="1600" dirty="0">
              <a:cs typeface="David" panose="020E0502060401010101" pitchFamily="34" charset="-79"/>
            </a:endParaRPr>
          </a:p>
          <a:p>
            <a:r>
              <a:rPr lang="en-US" sz="4300" dirty="0">
                <a:cs typeface="David" panose="020E0502060401010101" pitchFamily="34" charset="-79"/>
              </a:rPr>
              <a:t>He will wipe away every tear </a:t>
            </a:r>
          </a:p>
          <a:p>
            <a:r>
              <a:rPr lang="en-US" sz="4300" dirty="0">
                <a:cs typeface="David" panose="020E0502060401010101" pitchFamily="34" charset="-79"/>
              </a:rPr>
              <a:t>from their eyes</a:t>
            </a:r>
          </a:p>
          <a:p>
            <a:r>
              <a:rPr lang="en-US" sz="4300" dirty="0">
                <a:cs typeface="David" panose="020E0502060401010101" pitchFamily="34" charset="-79"/>
              </a:rPr>
              <a:t>There shall be no more death, </a:t>
            </a:r>
          </a:p>
          <a:p>
            <a:r>
              <a:rPr lang="en-US" sz="4300" dirty="0">
                <a:cs typeface="David" panose="020E0502060401010101" pitchFamily="34" charset="-79"/>
              </a:rPr>
              <a:t>pain, nor crying.</a:t>
            </a:r>
          </a:p>
        </p:txBody>
      </p:sp>
    </p:spTree>
    <p:extLst>
      <p:ext uri="{BB962C8B-B14F-4D97-AF65-F5344CB8AC3E}">
        <p14:creationId xmlns:p14="http://schemas.microsoft.com/office/powerpoint/2010/main" val="83971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000" dirty="0"/>
              <a:t>Avigdor Liberman (L) appointed Aviv </a:t>
            </a:r>
            <a:r>
              <a:rPr lang="en-US" sz="2000" dirty="0" err="1"/>
              <a:t>Kochavi</a:t>
            </a:r>
            <a:r>
              <a:rPr lang="en-US" sz="2000" dirty="0"/>
              <a:t> as IDF chief of staff.</a:t>
            </a:r>
          </a:p>
        </p:txBody>
      </p:sp>
      <p:pic>
        <p:nvPicPr>
          <p:cNvPr id="3" name="Picture 2">
            <a:extLst>
              <a:ext uri="{FF2B5EF4-FFF2-40B4-BE49-F238E27FC236}">
                <a16:creationId xmlns:a16="http://schemas.microsoft.com/office/drawing/2014/main" id="{DAFCDE29-55E2-4CDE-97EC-15E8A62DF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91670"/>
            <a:ext cx="7162800" cy="4025494"/>
          </a:xfrm>
          <a:prstGeom prst="rect">
            <a:avLst/>
          </a:prstGeom>
        </p:spPr>
      </p:pic>
    </p:spTree>
    <p:extLst>
      <p:ext uri="{BB962C8B-B14F-4D97-AF65-F5344CB8AC3E}">
        <p14:creationId xmlns:p14="http://schemas.microsoft.com/office/powerpoint/2010/main" val="23818110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6200" y="0"/>
            <a:ext cx="9220200" cy="5143500"/>
          </a:xfrm>
        </p:spPr>
        <p:txBody>
          <a:bodyPr>
            <a:normAutofit/>
          </a:bodyPr>
          <a:lstStyle/>
          <a:p>
            <a:pPr rtl="1"/>
            <a:r>
              <a:rPr lang="he-IL" sz="4800" b="1" dirty="0">
                <a:latin typeface="David" panose="020E0502060401010101" pitchFamily="34" charset="-79"/>
                <a:cs typeface="David" panose="020E0502060401010101" pitchFamily="34" charset="-79"/>
              </a:rPr>
              <a:t>נָגִילָה וְנִשְׂמְּחָה וְנִתַּן לוֹ כָּבוֹד</a:t>
            </a:r>
            <a:endParaRPr lang="en-US" sz="4800" b="1" dirty="0">
              <a:latin typeface="David" panose="020E0502060401010101" pitchFamily="34" charset="-79"/>
              <a:cs typeface="David" panose="020E0502060401010101" pitchFamily="34" charset="-79"/>
            </a:endParaRPr>
          </a:p>
          <a:p>
            <a:r>
              <a:rPr lang="en-US" sz="3600" i="1" dirty="0" err="1">
                <a:cs typeface="David" panose="020E0502060401010101" pitchFamily="34" charset="-79"/>
              </a:rPr>
              <a:t>Nagila</a:t>
            </a:r>
            <a:r>
              <a:rPr lang="en-US" sz="3600" i="1" dirty="0">
                <a:cs typeface="David" panose="020E0502060401010101" pitchFamily="34" charset="-79"/>
              </a:rPr>
              <a:t> </a:t>
            </a:r>
            <a:r>
              <a:rPr lang="en-US" sz="3600" i="1" dirty="0" err="1">
                <a:cs typeface="David" panose="020E0502060401010101" pitchFamily="34" charset="-79"/>
              </a:rPr>
              <a:t>v’nis’mekha</a:t>
            </a:r>
            <a:r>
              <a:rPr lang="en-US" sz="3600" i="1" dirty="0">
                <a:cs typeface="David" panose="020E0502060401010101" pitchFamily="34" charset="-79"/>
              </a:rPr>
              <a:t> </a:t>
            </a:r>
            <a:r>
              <a:rPr lang="en-US" sz="3600" i="1" dirty="0" err="1">
                <a:cs typeface="David" panose="020E0502060401010101" pitchFamily="34" charset="-79"/>
              </a:rPr>
              <a:t>V’nitan</a:t>
            </a:r>
            <a:r>
              <a:rPr lang="en-US" sz="3600" i="1" dirty="0">
                <a:cs typeface="David" panose="020E0502060401010101" pitchFamily="34" charset="-79"/>
              </a:rPr>
              <a:t> lo </a:t>
            </a:r>
            <a:r>
              <a:rPr lang="en-US" sz="3600" i="1" dirty="0" err="1">
                <a:cs typeface="David" panose="020E0502060401010101" pitchFamily="34" charset="-79"/>
              </a:rPr>
              <a:t>kavod</a:t>
            </a:r>
            <a:endParaRPr lang="en-US" sz="3600" i="1" dirty="0">
              <a:cs typeface="David" panose="020E0502060401010101" pitchFamily="34" charset="-79"/>
            </a:endParaRPr>
          </a:p>
          <a:p>
            <a:pPr lvl="0" rtl="1"/>
            <a:endParaRPr lang="en-US" sz="3600" i="1" dirty="0">
              <a:solidFill>
                <a:srgbClr val="FFFFFF"/>
              </a:solidFill>
              <a:cs typeface="David" panose="020E0502060401010101" pitchFamily="34" charset="-79"/>
            </a:endParaRPr>
          </a:p>
          <a:p>
            <a:pPr lvl="0"/>
            <a:r>
              <a:rPr lang="en-US" sz="3600" i="1" dirty="0">
                <a:cs typeface="David" panose="020E0502060401010101" pitchFamily="34" charset="-79"/>
              </a:rPr>
              <a:t>[Come and rejoice and give Him glory]</a:t>
            </a:r>
          </a:p>
          <a:p>
            <a:pPr lvl="0" rtl="1"/>
            <a:endParaRPr lang="en-US" sz="3600" i="1" dirty="0">
              <a:cs typeface="David" panose="020E0502060401010101" pitchFamily="34" charset="-79"/>
            </a:endParaRPr>
          </a:p>
          <a:p>
            <a:endParaRPr lang="en-US" sz="3600" i="1" dirty="0">
              <a:cs typeface="David" panose="020E0502060401010101" pitchFamily="34" charset="-79"/>
            </a:endParaRPr>
          </a:p>
        </p:txBody>
      </p:sp>
    </p:spTree>
    <p:extLst>
      <p:ext uri="{BB962C8B-B14F-4D97-AF65-F5344CB8AC3E}">
        <p14:creationId xmlns:p14="http://schemas.microsoft.com/office/powerpoint/2010/main" val="30479163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l">
              <a:buNone/>
            </a:pPr>
            <a:r>
              <a:rPr lang="en-US" sz="4400" dirty="0"/>
              <a:t>Let him smother me with kisses from his mouth, for </a:t>
            </a:r>
            <a:r>
              <a:rPr lang="en-US" sz="4400" dirty="0">
                <a:solidFill>
                  <a:srgbClr val="FFFF99"/>
                </a:solidFill>
              </a:rPr>
              <a:t>your love </a:t>
            </a:r>
            <a:r>
              <a:rPr lang="en-US" sz="4400" dirty="0"/>
              <a:t>is better than wine.</a:t>
            </a:r>
            <a:endParaRPr lang="en-US" sz="4400" b="1" dirty="0">
              <a:latin typeface="David" panose="020E0502060401010101" pitchFamily="34" charset="-79"/>
              <a:cs typeface="David" panose="020E0502060401010101" pitchFamily="34" charset="-79"/>
            </a:endParaRPr>
          </a:p>
          <a:p>
            <a:pPr marL="0" indent="0" algn="r" rtl="1">
              <a:buNone/>
            </a:pPr>
            <a:r>
              <a:rPr lang="he-IL" sz="4400" b="1" dirty="0">
                <a:latin typeface="David" panose="020E0502060401010101" pitchFamily="34" charset="-79"/>
                <a:cs typeface="David" panose="020E0502060401010101" pitchFamily="34" charset="-79"/>
              </a:rPr>
              <a:t>יִשָּׁקֵנִי מִנְּשִׁיקוֹת פִּיהוּ, כִּי-</a:t>
            </a:r>
            <a:r>
              <a:rPr lang="he-IL" sz="4400" b="1" dirty="0">
                <a:solidFill>
                  <a:srgbClr val="FFFF99"/>
                </a:solidFill>
                <a:latin typeface="David" panose="020E0502060401010101" pitchFamily="34" charset="-79"/>
                <a:cs typeface="David" panose="020E0502060401010101" pitchFamily="34" charset="-79"/>
              </a:rPr>
              <a:t>טוֹבִים דֹּדֶיךָ </a:t>
            </a:r>
            <a:r>
              <a:rPr lang="he-IL" sz="4400" b="1" dirty="0">
                <a:latin typeface="David" panose="020E0502060401010101" pitchFamily="34" charset="-79"/>
                <a:cs typeface="David" panose="020E0502060401010101" pitchFamily="34" charset="-79"/>
              </a:rPr>
              <a:t>מִיָּיִן.</a:t>
            </a:r>
            <a:endParaRPr lang="en-US" sz="4400" b="1" dirty="0">
              <a:latin typeface="David" panose="020E0502060401010101" pitchFamily="34" charset="-79"/>
              <a:cs typeface="David" panose="020E0502060401010101" pitchFamily="34" charset="-79"/>
            </a:endParaRPr>
          </a:p>
          <a:p>
            <a:pPr marL="0" indent="0" algn="l">
              <a:buNone/>
            </a:pPr>
            <a:r>
              <a:rPr lang="en-US" sz="4400" dirty="0"/>
              <a:t>“Loves” in plural</a:t>
            </a:r>
          </a:p>
        </p:txBody>
      </p:sp>
    </p:spTree>
    <p:extLst>
      <p:ext uri="{BB962C8B-B14F-4D97-AF65-F5344CB8AC3E}">
        <p14:creationId xmlns:p14="http://schemas.microsoft.com/office/powerpoint/2010/main" val="122651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69.31-32 </a:t>
            </a:r>
            <a:r>
              <a:rPr lang="en-US" sz="4000" dirty="0"/>
              <a:t>I will praise God’s Name with a song, and magnify Him with praise. It will please Adonai better than an ox</a:t>
            </a:r>
          </a:p>
          <a:p>
            <a:pPr marL="0" indent="0">
              <a:buNone/>
            </a:pPr>
            <a:r>
              <a:rPr lang="en-US" sz="4000" dirty="0"/>
              <a:t>or a bull with horns and hoofs.</a:t>
            </a:r>
          </a:p>
        </p:txBody>
      </p:sp>
    </p:spTree>
    <p:extLst>
      <p:ext uri="{BB962C8B-B14F-4D97-AF65-F5344CB8AC3E}">
        <p14:creationId xmlns:p14="http://schemas.microsoft.com/office/powerpoint/2010/main" val="9592323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Luke 17:11-17 </a:t>
            </a:r>
            <a:r>
              <a:rPr lang="en-US" sz="4000" dirty="0"/>
              <a:t>Now one of them, when he saw that he was healed, came back, glorifying God with a loud voice.  And he fell at Yeshua’s feet, facedown, giving Him thanks. And he was a Samaritan</a:t>
            </a:r>
          </a:p>
        </p:txBody>
      </p:sp>
    </p:spTree>
    <p:extLst>
      <p:ext uri="{BB962C8B-B14F-4D97-AF65-F5344CB8AC3E}">
        <p14:creationId xmlns:p14="http://schemas.microsoft.com/office/powerpoint/2010/main" val="79339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141.2 </a:t>
            </a:r>
            <a:r>
              <a:rPr lang="en-US" sz="4000" dirty="0"/>
              <a:t>May my prayer be set before You like incense. May the lifting up of my hands be like the evening sacrifice.</a:t>
            </a:r>
          </a:p>
        </p:txBody>
      </p:sp>
    </p:spTree>
    <p:extLst>
      <p:ext uri="{BB962C8B-B14F-4D97-AF65-F5344CB8AC3E}">
        <p14:creationId xmlns:p14="http://schemas.microsoft.com/office/powerpoint/2010/main" val="20092852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600" dirty="0"/>
              <a:t>testimonies</a:t>
            </a:r>
          </a:p>
        </p:txBody>
      </p:sp>
    </p:spTree>
    <p:extLst>
      <p:ext uri="{BB962C8B-B14F-4D97-AF65-F5344CB8AC3E}">
        <p14:creationId xmlns:p14="http://schemas.microsoft.com/office/powerpoint/2010/main" val="1589522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new definition of victory involves "the rapid </a:t>
            </a:r>
            <a:r>
              <a:rPr lang="en-US" sz="4000" dirty="0">
                <a:solidFill>
                  <a:srgbClr val="FFFF99"/>
                </a:solidFill>
              </a:rPr>
              <a:t>destruction of enemy capabilities</a:t>
            </a:r>
            <a:r>
              <a:rPr lang="en-US" sz="4000" dirty="0"/>
              <a:t>" such as command posts, rocket launchers, weapons storehouses, enemy command levels, and combat personnel. </a:t>
            </a:r>
          </a:p>
        </p:txBody>
      </p:sp>
    </p:spTree>
    <p:extLst>
      <p:ext uri="{BB962C8B-B14F-4D97-AF65-F5344CB8AC3E}">
        <p14:creationId xmlns:p14="http://schemas.microsoft.com/office/powerpoint/2010/main" val="402745464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137379</TotalTime>
  <Words>5114</Words>
  <Application>Microsoft Office PowerPoint</Application>
  <PresentationFormat>On-screen Show (16:9)</PresentationFormat>
  <Paragraphs>506</Paragraphs>
  <Slides>86</Slides>
  <Notes>86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86</vt:i4>
      </vt:variant>
    </vt:vector>
  </HeadingPairs>
  <TitlesOfParts>
    <vt:vector size="95" baseType="lpstr">
      <vt:lpstr>Arial</vt:lpstr>
      <vt:lpstr>Arial</vt:lpstr>
      <vt:lpstr>Arial Rounded MT Bold</vt:lpstr>
      <vt:lpstr>Calibri</vt:lpstr>
      <vt:lpstr>Calibri Light</vt:lpstr>
      <vt:lpstr>David</vt:lpstr>
      <vt:lpstr>Roboto</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3916</cp:revision>
  <dcterms:created xsi:type="dcterms:W3CDTF">2006-04-21T19:34:43Z</dcterms:created>
  <dcterms:modified xsi:type="dcterms:W3CDTF">2020-11-28T15:02:09Z</dcterms:modified>
</cp:coreProperties>
</file>