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 id="2147483716" r:id="rId4"/>
    <p:sldMasterId id="2147483728" r:id="rId5"/>
    <p:sldMasterId id="2147483740" r:id="rId6"/>
  </p:sldMasterIdLst>
  <p:notesMasterIdLst>
    <p:notesMasterId r:id="rId107"/>
  </p:notesMasterIdLst>
  <p:handoutMasterIdLst>
    <p:handoutMasterId r:id="rId108"/>
  </p:handoutMasterIdLst>
  <p:sldIdLst>
    <p:sldId id="2045" r:id="rId7"/>
    <p:sldId id="61466" r:id="rId8"/>
    <p:sldId id="61474" r:id="rId9"/>
    <p:sldId id="61478" r:id="rId10"/>
    <p:sldId id="61473" r:id="rId11"/>
    <p:sldId id="61426" r:id="rId12"/>
    <p:sldId id="61445" r:id="rId13"/>
    <p:sldId id="61143" r:id="rId14"/>
    <p:sldId id="61477" r:id="rId15"/>
    <p:sldId id="61471" r:id="rId16"/>
    <p:sldId id="61437" r:id="rId17"/>
    <p:sldId id="61433" r:id="rId18"/>
    <p:sldId id="61475" r:id="rId19"/>
    <p:sldId id="61476" r:id="rId20"/>
    <p:sldId id="61472" r:id="rId21"/>
    <p:sldId id="61405" r:id="rId22"/>
    <p:sldId id="61458" r:id="rId23"/>
    <p:sldId id="61479" r:id="rId24"/>
    <p:sldId id="61439" r:id="rId25"/>
    <p:sldId id="61440" r:id="rId26"/>
    <p:sldId id="61457" r:id="rId27"/>
    <p:sldId id="61424" r:id="rId28"/>
    <p:sldId id="61434" r:id="rId29"/>
    <p:sldId id="61435" r:id="rId30"/>
    <p:sldId id="61436" r:id="rId31"/>
    <p:sldId id="61481" r:id="rId32"/>
    <p:sldId id="1021" r:id="rId33"/>
    <p:sldId id="61463" r:id="rId34"/>
    <p:sldId id="61462" r:id="rId35"/>
    <p:sldId id="61515" r:id="rId36"/>
    <p:sldId id="61460" r:id="rId37"/>
    <p:sldId id="61484" r:id="rId38"/>
    <p:sldId id="61486" r:id="rId39"/>
    <p:sldId id="455" r:id="rId40"/>
    <p:sldId id="454" r:id="rId41"/>
    <p:sldId id="61461" r:id="rId42"/>
    <p:sldId id="61482" r:id="rId43"/>
    <p:sldId id="61483" r:id="rId44"/>
    <p:sldId id="61485" r:id="rId45"/>
    <p:sldId id="996" r:id="rId46"/>
    <p:sldId id="1052" r:id="rId47"/>
    <p:sldId id="1053" r:id="rId48"/>
    <p:sldId id="61467" r:id="rId49"/>
    <p:sldId id="1054" r:id="rId50"/>
    <p:sldId id="1055" r:id="rId51"/>
    <p:sldId id="61468" r:id="rId52"/>
    <p:sldId id="61465" r:id="rId53"/>
    <p:sldId id="61469" r:id="rId54"/>
    <p:sldId id="61470" r:id="rId55"/>
    <p:sldId id="1082" r:id="rId56"/>
    <p:sldId id="1083" r:id="rId57"/>
    <p:sldId id="61489" r:id="rId58"/>
    <p:sldId id="61488" r:id="rId59"/>
    <p:sldId id="61508" r:id="rId60"/>
    <p:sldId id="61509" r:id="rId61"/>
    <p:sldId id="61513" r:id="rId62"/>
    <p:sldId id="61511" r:id="rId63"/>
    <p:sldId id="61512" r:id="rId64"/>
    <p:sldId id="61516" r:id="rId65"/>
    <p:sldId id="61442" r:id="rId66"/>
    <p:sldId id="61518" r:id="rId67"/>
    <p:sldId id="61517" r:id="rId68"/>
    <p:sldId id="61522" r:id="rId69"/>
    <p:sldId id="61520" r:id="rId70"/>
    <p:sldId id="61521" r:id="rId71"/>
    <p:sldId id="61519" r:id="rId72"/>
    <p:sldId id="61523" r:id="rId73"/>
    <p:sldId id="61524" r:id="rId74"/>
    <p:sldId id="61525" r:id="rId75"/>
    <p:sldId id="61495" r:id="rId76"/>
    <p:sldId id="61510" r:id="rId77"/>
    <p:sldId id="61531" r:id="rId78"/>
    <p:sldId id="1989" r:id="rId79"/>
    <p:sldId id="61343" r:id="rId80"/>
    <p:sldId id="61501" r:id="rId81"/>
    <p:sldId id="61514" r:id="rId82"/>
    <p:sldId id="61307" r:id="rId83"/>
    <p:sldId id="61504" r:id="rId84"/>
    <p:sldId id="61506" r:id="rId85"/>
    <p:sldId id="61505" r:id="rId86"/>
    <p:sldId id="61507" r:id="rId87"/>
    <p:sldId id="61532" r:id="rId88"/>
    <p:sldId id="61533" r:id="rId89"/>
    <p:sldId id="61527" r:id="rId90"/>
    <p:sldId id="61446" r:id="rId91"/>
    <p:sldId id="61530" r:id="rId92"/>
    <p:sldId id="61443" r:id="rId93"/>
    <p:sldId id="61494" r:id="rId94"/>
    <p:sldId id="61350" r:id="rId95"/>
    <p:sldId id="61502" r:id="rId96"/>
    <p:sldId id="61503" r:id="rId97"/>
    <p:sldId id="61351" r:id="rId98"/>
    <p:sldId id="61354" r:id="rId99"/>
    <p:sldId id="1084" r:id="rId100"/>
    <p:sldId id="1085" r:id="rId101"/>
    <p:sldId id="61490" r:id="rId102"/>
    <p:sldId id="61500" r:id="rId103"/>
    <p:sldId id="61526" r:id="rId104"/>
    <p:sldId id="60154" r:id="rId105"/>
    <p:sldId id="256" r:id="rId10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816"/>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commentAuthors" Target="commen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Resurrection Day Lk 24 3rd Day Counting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11 2020  5080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Resurrection Day Lk 24 3rd Day Counting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11 2020  5080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yemail.constantcontact.com/Prayer-for-Medical-Breakthroughs-and-Passover.html?soid=1130986288219&amp;aid=T9JqERankh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email.constantcontact.com/Prayer-for-Medical-Breakthroughs-and-Passover.html?soid=1130986288219&amp;aid=T9JqERankh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opkinsmedicine.org/health/conditions-and-diseases/coronavirus/coronavirus-disease-2019-vs-the-fl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opkinsmedicine.org/health/conditions-and-diseases/coronavirus/coronavirus-disease-2019-vs-the-fl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imesofisrael.com/anti-semitic-conspiracy-theories-an-odious-symptom-of-frances-virus-crisi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imesofisrael.com/anti-semitic-conspiracy-theories-an-odious-symptom-of-frances-virus-crisi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emondejuif.info/2020/03/haine-du-juif-sur-internet-agnes-buzyn-victime-dodieuses-caricatures-antisemit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imesofisrael.com/anti-semitic-conspiracy-theories-an-odious-symptom-of-frances-virus-crisi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bcal.com/hebcal/?v=1&amp;maj=on&amp;o=on&amp;i=off&amp;year=2020&amp;month=x&amp;yt=G&amp;lg=s&amp;d=on&amp;c=off&amp;geo=geoname&amp;zip=&amp;city=&amp;geonameid=&amp;b=18&amp;m=50&amp;.s=Create+Calenda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sraeltoday.co.il/read/coronavirus-in-the-eyes-of-muslim-clerics/?utm_source=acfs&amp;utm_medium=email&amp;utm_term=all&amp;utm_campaign=newsletter-2020-03-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itedwithisrael.org/bds-leader-admits-he-would-not-boycott-israeli-coronavirus-cure/?utm_source=MadMimi&amp;utm_medium=email&amp;utm_content=%E2%80%98No+Modern-Day+Plague+Can+Break+Jewish+Tradition%E2%80%99%3B+Israel+Sends+Passover+Supplies+to+Jews+in+Egypt%3B+Palestinians+Blame+%27Israel%E2%80%99s+Greed%27+for+Coronavirus&amp;utm_campaign=20200406_m157755108_%E2%80%98No+Modern-Day+Plague+Can+Break+Jewish+Tradition%E2%80%99%3B+Israel+Sends+Passover+Supplies+to+Jews+in+Egypt%3B+Palestinians+Blame+%27Israel%E2%80%99s+Greed%27+for+Coronavirus&amp;utm_term=BDS+Leader+Admits+He+Would+Not+Boycott+Israeli+Coronavirus+Cu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itedwithisrael.org/bds-leader-admits-he-would-not-boycott-israeli-coronavirus-cure/?utm_source=MadMimi&amp;utm_medium=email&amp;utm_content=%E2%80%98No+Modern-Day+Plague+Can+Break+Jewish+Tradition%E2%80%99%3B+Israel+Sends+Passover+Supplies+to+Jews+in+Egypt%3B+Palestinians+Blame+%27Israel%E2%80%99s+Greed%27+for+Coronavirus&amp;utm_campaign=20200406_m157755108_%E2%80%98No+Modern-Day+Plague+Can+Break+Jewish+Tradition%E2%80%99%3B+Israel+Sends+Passover+Supplies+to+Jews+in+Egypt%3B+Palestinians+Blame+%27Israel%E2%80%99s+Greed%27+for+Coronavirus&amp;utm_term=BDS+Leader+Admits+He+Would+Not+Boycott+Israeli+Coronavirus+Cu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jointhekindnesschallenge.co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google.com/search?q=coronavirus+tips&amp;fbx=dothefive"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harismanews.com/opinion/standing-with-israel/47118-end-of-an-era-sorko-rams-pass-the-leadership-bat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email.constantcontact.com/Prayer-for-Medical-Breakthroughs-and-Passover.html?soid=1130986288219&amp;aid=T9JqERankh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finews.com/en/news/april-10-2020/israel-develops-coronavirus-symptom-detecto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myemail.constantcontact.com/Prayer-for-Medical-Breakthroughs-and-Passover.html?soid=1130986288219&amp;aid=T9JqERankh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Lk 24 3rd Day Counting</a:t>
            </a:r>
          </a:p>
        </p:txBody>
      </p:sp>
      <p:sp>
        <p:nvSpPr>
          <p:cNvPr id="5" name="Rectangle 3"/>
          <p:cNvSpPr>
            <a:spLocks noGrp="1" noChangeArrowheads="1"/>
          </p:cNvSpPr>
          <p:nvPr>
            <p:ph type="dt" idx="1"/>
          </p:nvPr>
        </p:nvSpPr>
        <p:spPr>
          <a:ln/>
        </p:spPr>
        <p:txBody>
          <a:bodyPr/>
          <a:lstStyle/>
          <a:p>
            <a:r>
              <a:rPr lang="en-US" altLang="en-US">
                <a:solidFill>
                  <a:prstClr val="white"/>
                </a:solidFill>
              </a:rPr>
              <a:t>April 11 2020  5080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Frequency as in MRI or mass spectrogram.  Not a musical frequency.</a:t>
            </a:r>
          </a:p>
          <a:p>
            <a:endParaRPr lang="en-US" dirty="0">
              <a:hlinkClick r:id="rId3"/>
            </a:endParaRPr>
          </a:p>
          <a:p>
            <a:r>
              <a:rPr lang="en-US" dirty="0">
                <a:hlinkClick r:id="rId3"/>
              </a:rPr>
              <a:t>https://myemail.constantcontact.com/Prayer-for-Medical-Breakthroughs-and-Passover.html?soid=1130986288219&amp;aid=T9JqERankhE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7834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https://myemail.constantcontact.com/Prayer-for-Medical-Breakthroughs-and-Passover.html?soid=1130986288219&amp;aid=T9JqERankhE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3929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https://www.worldometers.info/coronavirus/</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8685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https://www.worldometers.info/coronavirus/</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34824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60826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https://www.hopkinsmedicine.org/health/conditions-and-diseases/coronavirus/coronavirus-disease-2019-vs-the-flu</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6742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here is the key issue: the rate of increase:</a:t>
            </a:r>
            <a:endParaRPr lang="en-US" b="1" dirty="0">
              <a:hlinkClick r:id="rId3"/>
            </a:endParaRPr>
          </a:p>
          <a:p>
            <a:endParaRPr lang="en-US" dirty="0">
              <a:hlinkClick r:id="rId3"/>
            </a:endParaRPr>
          </a:p>
          <a:p>
            <a:r>
              <a:rPr lang="en-US" dirty="0">
                <a:hlinkClick r:id="rId3"/>
              </a:rPr>
              <a:t>https://www.hopkinsmedicine.org/health/conditions-and-diseases/coronavirus/coronavirus-disease-2019-vs-the-flu</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6665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Another dimension to the COVID-19 crises, that makes it worse yet for Jewish people...</a:t>
            </a:r>
            <a:endParaRPr lang="en-US" b="1" dirty="0">
              <a:hlinkClick r:id="rId3"/>
            </a:endParaRPr>
          </a:p>
          <a:p>
            <a:endParaRPr lang="en-US" dirty="0">
              <a:hlinkClick r:id="rId3"/>
            </a:endParaRPr>
          </a:p>
          <a:p>
            <a:r>
              <a:rPr lang="en-US" dirty="0">
                <a:hlinkClick r:id="rId3"/>
              </a:rPr>
              <a:t>https://www.worldometers.info/coronavirus/</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07051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https://www.timesofisrael.com/anti-semitic-conspiracy-theories-an-odious-symptom-of-frances-virus-crisis/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8795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https://www.timesofisrael.com/anti-semitic-conspiracy-theories-an-odious-symptom-of-frances-virus-crisis/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5740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Continuing our series in Messiah the Divine Cohen/Priest</a:t>
            </a:r>
          </a:p>
          <a:p>
            <a:endParaRPr lang="en-US" b="1" dirty="0"/>
          </a:p>
          <a:p>
            <a:r>
              <a:rPr lang="en-US" b="1" dirty="0"/>
              <a:t>Why do I care what type of Cohen/priest I have?</a:t>
            </a:r>
          </a:p>
          <a:p>
            <a:endParaRPr lang="en-US" b="1" dirty="0"/>
          </a:p>
          <a:p>
            <a:endParaRPr lang="en-US" b="1" dirty="0"/>
          </a:p>
          <a:p>
            <a:r>
              <a:rPr lang="en-US" b="1" dirty="0"/>
              <a:t>It’s the cohen that gets you in…to the holy place!!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211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former Minister of Health and LREM candidate for mayor of Paris, Agnès </a:t>
            </a:r>
            <a:r>
              <a:rPr lang="en-US" dirty="0" err="1"/>
              <a:t>Buzyn</a:t>
            </a:r>
            <a:r>
              <a:rPr lang="en-US" dirty="0"/>
              <a:t>, is the victim of obnoxious anti-Semitic cartoons on social networks.</a:t>
            </a:r>
          </a:p>
          <a:p>
            <a:endParaRPr lang="en-US" dirty="0"/>
          </a:p>
          <a:p>
            <a:r>
              <a:rPr lang="en-US" dirty="0">
                <a:hlinkClick r:id="rId3"/>
              </a:rPr>
              <a:t>https://www.lemondejuif.info/2020/03/haine-du-juif-sur-internet-agnes-buzyn-victime-dodieuses-caricatures-antisemites/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3711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https://www.timesofisrael.com/anti-semitic-conspiracy-theories-an-odious-symptom-of-frances-virus-crisis/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3267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DF7F9DE-F17E-4177-A84D-DCD352F25D7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938CBE6B-E228-4217-A531-DC4A233AFF4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3406AF29-1AE7-47A3-BA79-4D634078168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38F1939-BA40-47C8-9B90-A25AC2C1DB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36482" name="Rectangle 2">
            <a:extLst>
              <a:ext uri="{FF2B5EF4-FFF2-40B4-BE49-F238E27FC236}">
                <a16:creationId xmlns:a16="http://schemas.microsoft.com/office/drawing/2014/main" id="{D6FF82A9-5EE3-41C6-A868-C581BB52E102}"/>
              </a:ext>
            </a:extLst>
          </p:cNvPr>
          <p:cNvSpPr>
            <a:spLocks noGrp="1" noRot="1" noChangeAspect="1" noChangeArrowheads="1" noTextEdit="1"/>
          </p:cNvSpPr>
          <p:nvPr>
            <p:ph type="sldImg"/>
          </p:nvPr>
        </p:nvSpPr>
        <p:spPr>
          <a:xfrm>
            <a:off x="506413" y="685800"/>
            <a:ext cx="5838825" cy="3422650"/>
          </a:xfrm>
          <a:ln/>
        </p:spPr>
      </p:sp>
      <p:sp>
        <p:nvSpPr>
          <p:cNvPr id="2836483" name="Rectangle 3">
            <a:extLst>
              <a:ext uri="{FF2B5EF4-FFF2-40B4-BE49-F238E27FC236}">
                <a16:creationId xmlns:a16="http://schemas.microsoft.com/office/drawing/2014/main" id="{0D107250-76F6-43ED-8181-D671389032B3}"/>
              </a:ext>
            </a:extLst>
          </p:cNvPr>
          <p:cNvSpPr>
            <a:spLocks noGrp="1" noChangeArrowheads="1"/>
          </p:cNvSpPr>
          <p:nvPr>
            <p:ph type="body" idx="1"/>
          </p:nvPr>
        </p:nvSpPr>
        <p:spPr/>
        <p:txBody>
          <a:bodyPr/>
          <a:lstStyle/>
          <a:p>
            <a:r>
              <a:rPr lang="en-US" altLang="en-US" b="1" dirty="0"/>
              <a:t>Most of us just celebrated Passover, a magnificent celebration of the atonement of the Lamb of G-d, Who took away our sins!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Analyze this calendar.  Seder, second Seder.  Barley waving/Resurrection Day?  Omer count.  </a:t>
            </a:r>
            <a:endParaRPr lang="en-US" sz="1000" dirty="0">
              <a:hlinkClick r:id="rId3"/>
            </a:endParaRPr>
          </a:p>
          <a:p>
            <a:endParaRPr lang="en-US" sz="1000" dirty="0">
              <a:hlinkClick r:id="rId3"/>
            </a:endParaRPr>
          </a:p>
          <a:p>
            <a:r>
              <a:rPr lang="en-US" sz="1000" dirty="0">
                <a:hlinkClick r:id="rId3"/>
              </a:rPr>
              <a:t>https://www.hebcal.com/hebcal/?v=1&amp;maj=on&amp;o=on&amp;i=off&amp;year=2020&amp;month=x&amp;yt=G&amp;lg=s&amp;d=on&amp;c=off&amp;geo=geoname&amp;zip=&amp;city=&amp;geonameid=&amp;b=18&amp;m=50&amp;.s=Create+Calendar</a:t>
            </a:r>
            <a:endParaRPr lang="en-US" sz="1000"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254013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Vayikra 23 Firstfruits Evidence JA help</a:t>
            </a:r>
          </a:p>
        </p:txBody>
      </p:sp>
      <p:sp>
        <p:nvSpPr>
          <p:cNvPr id="5" name="Date Placeholder 4"/>
          <p:cNvSpPr>
            <a:spLocks noGrp="1"/>
          </p:cNvSpPr>
          <p:nvPr>
            <p:ph type="dt" idx="11"/>
          </p:nvPr>
        </p:nvSpPr>
        <p:spPr/>
        <p:txBody>
          <a:bodyPr/>
          <a:lstStyle/>
          <a:p>
            <a:r>
              <a:rPr lang="en-US" altLang="en-US"/>
              <a:t>April 27, 2016 5776</a:t>
            </a:r>
          </a:p>
        </p:txBody>
      </p:sp>
      <p:sp>
        <p:nvSpPr>
          <p:cNvPr id="6" name="Slide Number Placeholder 5"/>
          <p:cNvSpPr>
            <a:spLocks noGrp="1"/>
          </p:cNvSpPr>
          <p:nvPr>
            <p:ph type="sldNum" sz="quarter" idx="12"/>
          </p:nvPr>
        </p:nvSpPr>
        <p:spPr/>
        <p:txBody>
          <a:bodyPr/>
          <a:lstStyle/>
          <a:p>
            <a:fld id="{DE40CD5F-965C-4EA0-AF5E-265B3B6798E8}" type="slidenum">
              <a:rPr lang="en-US" altLang="en-US" smtClean="0"/>
              <a:pPr/>
              <a:t>34</a:t>
            </a:fld>
            <a:endParaRPr lang="en-US" altLang="en-US"/>
          </a:p>
        </p:txBody>
      </p:sp>
    </p:spTree>
    <p:extLst>
      <p:ext uri="{BB962C8B-B14F-4D97-AF65-F5344CB8AC3E}">
        <p14:creationId xmlns:p14="http://schemas.microsoft.com/office/powerpoint/2010/main" val="2567885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Rounded MT Bold" panose="020F0704030504030204" pitchFamily="34" charset="0"/>
              </a:rPr>
              <a:t>Called Ashes Valley</a:t>
            </a:r>
          </a:p>
        </p:txBody>
      </p:sp>
      <p:sp>
        <p:nvSpPr>
          <p:cNvPr id="4" name="Header Placeholder 3"/>
          <p:cNvSpPr>
            <a:spLocks noGrp="1"/>
          </p:cNvSpPr>
          <p:nvPr>
            <p:ph type="hdr" sz="quarter" idx="10"/>
          </p:nvPr>
        </p:nvSpPr>
        <p:spPr/>
        <p:txBody>
          <a:bodyPr/>
          <a:lstStyle/>
          <a:p>
            <a:r>
              <a:rPr lang="en-US" altLang="en-US"/>
              <a:t>Vayikra 23 Firstfruits Evidence JA help</a:t>
            </a:r>
          </a:p>
        </p:txBody>
      </p:sp>
      <p:sp>
        <p:nvSpPr>
          <p:cNvPr id="5" name="Date Placeholder 4"/>
          <p:cNvSpPr>
            <a:spLocks noGrp="1"/>
          </p:cNvSpPr>
          <p:nvPr>
            <p:ph type="dt" idx="11"/>
          </p:nvPr>
        </p:nvSpPr>
        <p:spPr/>
        <p:txBody>
          <a:bodyPr/>
          <a:lstStyle/>
          <a:p>
            <a:r>
              <a:rPr lang="en-US" altLang="en-US"/>
              <a:t>April 27, 2016 5776</a:t>
            </a:r>
          </a:p>
        </p:txBody>
      </p:sp>
      <p:sp>
        <p:nvSpPr>
          <p:cNvPr id="6" name="Slide Number Placeholder 5"/>
          <p:cNvSpPr>
            <a:spLocks noGrp="1"/>
          </p:cNvSpPr>
          <p:nvPr>
            <p:ph type="sldNum" sz="quarter" idx="12"/>
          </p:nvPr>
        </p:nvSpPr>
        <p:spPr/>
        <p:txBody>
          <a:bodyPr/>
          <a:lstStyle/>
          <a:p>
            <a:fld id="{DE40CD5F-965C-4EA0-AF5E-265B3B6798E8}" type="slidenum">
              <a:rPr lang="en-US" altLang="en-US" smtClean="0"/>
              <a:pPr/>
              <a:t>35</a:t>
            </a:fld>
            <a:endParaRPr lang="en-US" altLang="en-US"/>
          </a:p>
        </p:txBody>
      </p:sp>
    </p:spTree>
    <p:extLst>
      <p:ext uri="{BB962C8B-B14F-4D97-AF65-F5344CB8AC3E}">
        <p14:creationId xmlns:p14="http://schemas.microsoft.com/office/powerpoint/2010/main" val="3722110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546501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 seems to have a premium on counting.   Bk Numbers, counts Israel.  Recorded the number of fish caught: 153.  We count attendance and offering.   We all count corona victims.</a:t>
            </a:r>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26374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EC8B1A1-9693-470E-B487-DD6FAA6A8ED0}"/>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881EA04E-90FE-4A13-9F69-D23E0C00ABB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8C393166-2743-4DCC-AE40-6FA5F055AC6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BCB28A6-28D0-40B1-9F70-E0D328D6569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43298" name="Rectangle 2">
            <a:extLst>
              <a:ext uri="{FF2B5EF4-FFF2-40B4-BE49-F238E27FC236}">
                <a16:creationId xmlns:a16="http://schemas.microsoft.com/office/drawing/2014/main" id="{2703E805-7988-4EB8-9460-5E020E0B2B59}"/>
              </a:ext>
            </a:extLst>
          </p:cNvPr>
          <p:cNvSpPr>
            <a:spLocks noGrp="1" noRot="1" noChangeAspect="1" noChangeArrowheads="1" noTextEdit="1"/>
          </p:cNvSpPr>
          <p:nvPr>
            <p:ph type="sldImg"/>
          </p:nvPr>
        </p:nvSpPr>
        <p:spPr>
          <a:xfrm>
            <a:off x="203200" y="304800"/>
            <a:ext cx="6502400" cy="3810000"/>
          </a:xfrm>
          <a:ln/>
        </p:spPr>
      </p:sp>
      <p:sp>
        <p:nvSpPr>
          <p:cNvPr id="2743299" name="Rectangle 3">
            <a:extLst>
              <a:ext uri="{FF2B5EF4-FFF2-40B4-BE49-F238E27FC236}">
                <a16:creationId xmlns:a16="http://schemas.microsoft.com/office/drawing/2014/main" id="{62421A22-D4F1-41DD-B74A-11663321DCAE}"/>
              </a:ext>
            </a:extLst>
          </p:cNvPr>
          <p:cNvSpPr>
            <a:spLocks noGrp="1" noChangeArrowheads="1"/>
          </p:cNvSpPr>
          <p:nvPr>
            <p:ph type="body" idx="1"/>
          </p:nvPr>
        </p:nvSpPr>
        <p:spPr>
          <a:xfrm>
            <a:off x="152400" y="4114800"/>
            <a:ext cx="6553200" cy="4876800"/>
          </a:xfrm>
        </p:spPr>
        <p:txBody>
          <a:bodyPr/>
          <a:lstStyle/>
          <a:p>
            <a:r>
              <a:rPr lang="en-US" altLang="en-US" dirty="0"/>
              <a:t>What same day?  Reports from women and </a:t>
            </a:r>
            <a:r>
              <a:rPr lang="en-US" altLang="en-US" dirty="0" err="1"/>
              <a:t>Kefa</a:t>
            </a:r>
            <a:r>
              <a:rPr lang="en-US" altLang="en-US" dirty="0"/>
              <a:t>/Peter that tomb empty!!??</a:t>
            </a:r>
          </a:p>
          <a:p>
            <a:r>
              <a:rPr lang="en-US" altLang="en-US" dirty="0" err="1"/>
              <a:t>Emaus</a:t>
            </a:r>
            <a:r>
              <a:rPr lang="en-US" altLang="en-US" dirty="0"/>
              <a:t> edge of coastal plain.</a:t>
            </a:r>
          </a:p>
          <a:p>
            <a:r>
              <a:rPr lang="en-US" altLang="en-US" dirty="0"/>
              <a:t>Place of  a decisive battle in 166 BC between the Hasmonean forces of Judea, led by Judas Maccabeus, and the Greek forces. The generals for the </a:t>
            </a:r>
            <a:r>
              <a:rPr lang="en-US" altLang="en-US" dirty="0" err="1"/>
              <a:t>Greeeks</a:t>
            </a:r>
            <a:r>
              <a:rPr lang="en-US" altLang="en-US" dirty="0"/>
              <a:t> were Gorgias, Ptolemy the son of </a:t>
            </a:r>
            <a:r>
              <a:rPr lang="en-US" altLang="en-US" dirty="0" err="1"/>
              <a:t>Dorymenes</a:t>
            </a:r>
            <a:r>
              <a:rPr lang="en-US" altLang="en-US" dirty="0"/>
              <a:t> and Nicanor.  Decisive victory.  5000 Greek Syrians, 3000 killed. 3000 Jews.  Maybe thinking of this history.</a:t>
            </a:r>
          </a:p>
          <a:p>
            <a:r>
              <a:rPr lang="en-US" altLang="en-US" dirty="0"/>
              <a:t>So Yeshua </a:t>
            </a:r>
            <a:r>
              <a:rPr lang="he-IL" altLang="en-US" dirty="0"/>
              <a:t>ישוע</a:t>
            </a:r>
            <a:r>
              <a:rPr lang="en-US" altLang="en-US" dirty="0"/>
              <a:t> entered their conversation, </a:t>
            </a:r>
          </a:p>
        </p:txBody>
      </p:sp>
    </p:spTree>
    <p:extLst>
      <p:ext uri="{BB962C8B-B14F-4D97-AF65-F5344CB8AC3E}">
        <p14:creationId xmlns:p14="http://schemas.microsoft.com/office/powerpoint/2010/main" val="2688719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2F8E9A1-90D7-42F3-A78C-7FB82B20016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335B0F22-AA05-4E13-940A-809AC86AE0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394790A6-8E75-4946-80E6-BBA71DD6320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F2D8CCBE-B22A-4F6F-B9E3-F28DEF241DA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84610" name="Rectangle 2">
            <a:extLst>
              <a:ext uri="{FF2B5EF4-FFF2-40B4-BE49-F238E27FC236}">
                <a16:creationId xmlns:a16="http://schemas.microsoft.com/office/drawing/2014/main" id="{D78345D5-C74E-4B8E-946C-E2F39ED1B290}"/>
              </a:ext>
            </a:extLst>
          </p:cNvPr>
          <p:cNvSpPr>
            <a:spLocks noGrp="1" noRot="1" noChangeAspect="1" noChangeArrowheads="1" noTextEdit="1"/>
          </p:cNvSpPr>
          <p:nvPr>
            <p:ph type="sldImg"/>
          </p:nvPr>
        </p:nvSpPr>
        <p:spPr>
          <a:xfrm>
            <a:off x="203200" y="304800"/>
            <a:ext cx="6502400" cy="3810000"/>
          </a:xfrm>
          <a:ln/>
        </p:spPr>
      </p:sp>
      <p:sp>
        <p:nvSpPr>
          <p:cNvPr id="2884611" name="Rectangle 3">
            <a:extLst>
              <a:ext uri="{FF2B5EF4-FFF2-40B4-BE49-F238E27FC236}">
                <a16:creationId xmlns:a16="http://schemas.microsoft.com/office/drawing/2014/main" id="{BEA24C93-04AE-4723-94BD-6974C0F6C45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36908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https://www.israeltoday.co.il/read/coronavirus-in-the-eyes-of-muslim-clerics/?utm_source=acfs&amp;utm_medium=email&amp;utm_term=all&amp;utm_campaign=newsletter-2020-03-18</a:t>
            </a:r>
            <a:endParaRPr lang="en-US" sz="1050"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194288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99A60D7-4D1E-4D37-B871-608F1B6BDB6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9DB6633A-B48A-41C0-B8B6-3B509604701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EA4DCB59-31C2-49D6-BBFA-D0DC43C9364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6AFA671-A0FD-41C3-8E71-DBF0899FFD6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86658" name="Rectangle 2">
            <a:extLst>
              <a:ext uri="{FF2B5EF4-FFF2-40B4-BE49-F238E27FC236}">
                <a16:creationId xmlns:a16="http://schemas.microsoft.com/office/drawing/2014/main" id="{454A9328-769D-4A9E-8653-DB4CCDB501F3}"/>
              </a:ext>
            </a:extLst>
          </p:cNvPr>
          <p:cNvSpPr>
            <a:spLocks noGrp="1" noRot="1" noChangeAspect="1" noChangeArrowheads="1" noTextEdit="1"/>
          </p:cNvSpPr>
          <p:nvPr>
            <p:ph type="sldImg"/>
          </p:nvPr>
        </p:nvSpPr>
        <p:spPr>
          <a:xfrm>
            <a:off x="203200" y="304800"/>
            <a:ext cx="6502400" cy="3810000"/>
          </a:xfrm>
          <a:ln/>
        </p:spPr>
      </p:sp>
      <p:sp>
        <p:nvSpPr>
          <p:cNvPr id="2886659" name="Rectangle 3">
            <a:extLst>
              <a:ext uri="{FF2B5EF4-FFF2-40B4-BE49-F238E27FC236}">
                <a16:creationId xmlns:a16="http://schemas.microsoft.com/office/drawing/2014/main" id="{09278248-8C51-49B6-A79D-4543DC641AA6}"/>
              </a:ext>
            </a:extLst>
          </p:cNvPr>
          <p:cNvSpPr>
            <a:spLocks noGrp="1" noChangeArrowheads="1"/>
          </p:cNvSpPr>
          <p:nvPr>
            <p:ph type="body" idx="1"/>
          </p:nvPr>
        </p:nvSpPr>
        <p:spPr>
          <a:xfrm>
            <a:off x="152400" y="4114800"/>
            <a:ext cx="6553200" cy="4876800"/>
          </a:xfrm>
        </p:spPr>
        <p:txBody>
          <a:bodyPr/>
          <a:lstStyle/>
          <a:p>
            <a:r>
              <a:rPr lang="en-US" altLang="en-US" b="1" dirty="0"/>
              <a:t>Answer a question with a question.</a:t>
            </a:r>
          </a:p>
        </p:txBody>
      </p:sp>
    </p:spTree>
    <p:extLst>
      <p:ext uri="{BB962C8B-B14F-4D97-AF65-F5344CB8AC3E}">
        <p14:creationId xmlns:p14="http://schemas.microsoft.com/office/powerpoint/2010/main" val="1591703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99A60D7-4D1E-4D37-B871-608F1B6BDB6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9DB6633A-B48A-41C0-B8B6-3B509604701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EA4DCB59-31C2-49D6-BBFA-D0DC43C9364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6AFA671-A0FD-41C3-8E71-DBF0899FFD6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86658" name="Rectangle 2">
            <a:extLst>
              <a:ext uri="{FF2B5EF4-FFF2-40B4-BE49-F238E27FC236}">
                <a16:creationId xmlns:a16="http://schemas.microsoft.com/office/drawing/2014/main" id="{454A9328-769D-4A9E-8653-DB4CCDB501F3}"/>
              </a:ext>
            </a:extLst>
          </p:cNvPr>
          <p:cNvSpPr>
            <a:spLocks noGrp="1" noRot="1" noChangeAspect="1" noChangeArrowheads="1" noTextEdit="1"/>
          </p:cNvSpPr>
          <p:nvPr>
            <p:ph type="sldImg"/>
          </p:nvPr>
        </p:nvSpPr>
        <p:spPr>
          <a:xfrm>
            <a:off x="203200" y="304800"/>
            <a:ext cx="6502400" cy="3810000"/>
          </a:xfrm>
          <a:ln/>
        </p:spPr>
      </p:sp>
      <p:sp>
        <p:nvSpPr>
          <p:cNvPr id="2886659" name="Rectangle 3">
            <a:extLst>
              <a:ext uri="{FF2B5EF4-FFF2-40B4-BE49-F238E27FC236}">
                <a16:creationId xmlns:a16="http://schemas.microsoft.com/office/drawing/2014/main" id="{09278248-8C51-49B6-A79D-4543DC641AA6}"/>
              </a:ext>
            </a:extLst>
          </p:cNvPr>
          <p:cNvSpPr>
            <a:spLocks noGrp="1" noChangeArrowheads="1"/>
          </p:cNvSpPr>
          <p:nvPr>
            <p:ph type="body" idx="1"/>
          </p:nvPr>
        </p:nvSpPr>
        <p:spPr>
          <a:xfrm>
            <a:off x="152400" y="4114800"/>
            <a:ext cx="6553200" cy="4876800"/>
          </a:xfrm>
        </p:spPr>
        <p:txBody>
          <a:bodyPr/>
          <a:lstStyle/>
          <a:p>
            <a:r>
              <a:rPr lang="en-US" altLang="en-US" b="1" dirty="0"/>
              <a:t>Answer a question with a question.   Jewish dialogue common.</a:t>
            </a:r>
          </a:p>
        </p:txBody>
      </p:sp>
    </p:spTree>
    <p:extLst>
      <p:ext uri="{BB962C8B-B14F-4D97-AF65-F5344CB8AC3E}">
        <p14:creationId xmlns:p14="http://schemas.microsoft.com/office/powerpoint/2010/main" val="3507077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FAE7BD2-C295-455A-8506-A9C4EE74328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ADD1C83E-1713-442E-B0F7-1958A36AD58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C9319607-5863-43FF-902A-0DCEC65BF1A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49A6679-7B36-49B7-92FC-77EC661785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88706" name="Rectangle 2">
            <a:extLst>
              <a:ext uri="{FF2B5EF4-FFF2-40B4-BE49-F238E27FC236}">
                <a16:creationId xmlns:a16="http://schemas.microsoft.com/office/drawing/2014/main" id="{55EB9994-7330-4977-BB75-29DDB9E97D10}"/>
              </a:ext>
            </a:extLst>
          </p:cNvPr>
          <p:cNvSpPr>
            <a:spLocks noGrp="1" noRot="1" noChangeAspect="1" noChangeArrowheads="1" noTextEdit="1"/>
          </p:cNvSpPr>
          <p:nvPr>
            <p:ph type="sldImg"/>
          </p:nvPr>
        </p:nvSpPr>
        <p:spPr>
          <a:xfrm>
            <a:off x="203200" y="304800"/>
            <a:ext cx="6502400" cy="3810000"/>
          </a:xfrm>
          <a:ln/>
        </p:spPr>
      </p:sp>
      <p:sp>
        <p:nvSpPr>
          <p:cNvPr id="2888707" name="Rectangle 3">
            <a:extLst>
              <a:ext uri="{FF2B5EF4-FFF2-40B4-BE49-F238E27FC236}">
                <a16:creationId xmlns:a16="http://schemas.microsoft.com/office/drawing/2014/main" id="{B54E69A9-5975-4E7E-A471-32836F4C10DF}"/>
              </a:ext>
            </a:extLst>
          </p:cNvPr>
          <p:cNvSpPr>
            <a:spLocks noGrp="1" noChangeArrowheads="1"/>
          </p:cNvSpPr>
          <p:nvPr>
            <p:ph type="body" idx="1"/>
          </p:nvPr>
        </p:nvSpPr>
        <p:spPr>
          <a:xfrm>
            <a:off x="152400" y="4114800"/>
            <a:ext cx="6553200" cy="4876800"/>
          </a:xfrm>
        </p:spPr>
        <p:txBody>
          <a:bodyPr/>
          <a:lstStyle/>
          <a:p>
            <a:r>
              <a:rPr lang="en-US" altLang="en-US" dirty="0"/>
              <a:t>Third day.  Why is that a big deal??</a:t>
            </a:r>
          </a:p>
          <a:p>
            <a:r>
              <a:rPr lang="en-US" altLang="en-US" dirty="0" err="1"/>
              <a:t>Trepp</a:t>
            </a:r>
            <a:r>
              <a:rPr lang="en-US" altLang="en-US" dirty="0"/>
              <a:t> 335.</a:t>
            </a:r>
          </a:p>
          <a:p>
            <a:r>
              <a:rPr lang="en-US" altLang="en-US" dirty="0"/>
              <a:t>Keep third day in mind</a:t>
            </a:r>
          </a:p>
        </p:txBody>
      </p:sp>
    </p:spTree>
    <p:extLst>
      <p:ext uri="{BB962C8B-B14F-4D97-AF65-F5344CB8AC3E}">
        <p14:creationId xmlns:p14="http://schemas.microsoft.com/office/powerpoint/2010/main" val="2375157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1520BBA-4361-4071-AC99-DD0ACEA549B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E232BA32-8DBC-4C5D-9E9E-008485D0F1AF}"/>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0C31528D-B8DC-443B-9F9A-DD062970DC4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48CF3E4-D6B0-4C79-96C9-297BECBC70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92802" name="Rectangle 2">
            <a:extLst>
              <a:ext uri="{FF2B5EF4-FFF2-40B4-BE49-F238E27FC236}">
                <a16:creationId xmlns:a16="http://schemas.microsoft.com/office/drawing/2014/main" id="{370B6B84-2A8D-42D8-B1E0-02A70057188D}"/>
              </a:ext>
            </a:extLst>
          </p:cNvPr>
          <p:cNvSpPr>
            <a:spLocks noGrp="1" noRot="1" noChangeAspect="1" noChangeArrowheads="1" noTextEdit="1"/>
          </p:cNvSpPr>
          <p:nvPr>
            <p:ph type="sldImg"/>
          </p:nvPr>
        </p:nvSpPr>
        <p:spPr>
          <a:xfrm>
            <a:off x="203200" y="304800"/>
            <a:ext cx="6502400" cy="3810000"/>
          </a:xfrm>
          <a:ln/>
        </p:spPr>
      </p:sp>
      <p:sp>
        <p:nvSpPr>
          <p:cNvPr id="2892803" name="Rectangle 3">
            <a:extLst>
              <a:ext uri="{FF2B5EF4-FFF2-40B4-BE49-F238E27FC236}">
                <a16:creationId xmlns:a16="http://schemas.microsoft.com/office/drawing/2014/main" id="{D212842C-D90B-4B26-B5E6-54386AB31B74}"/>
              </a:ext>
            </a:extLst>
          </p:cNvPr>
          <p:cNvSpPr>
            <a:spLocks noGrp="1" noChangeArrowheads="1"/>
          </p:cNvSpPr>
          <p:nvPr>
            <p:ph type="body" idx="1"/>
          </p:nvPr>
        </p:nvSpPr>
        <p:spPr>
          <a:xfrm>
            <a:off x="152400" y="4114800"/>
            <a:ext cx="6553200" cy="4876800"/>
          </a:xfrm>
        </p:spPr>
        <p:txBody>
          <a:bodyPr/>
          <a:lstStyle/>
          <a:p>
            <a:r>
              <a:rPr lang="en-US" altLang="en-US" b="1" dirty="0"/>
              <a:t>Then described astonishing report of their women and men!</a:t>
            </a:r>
          </a:p>
        </p:txBody>
      </p:sp>
    </p:spTree>
    <p:extLst>
      <p:ext uri="{BB962C8B-B14F-4D97-AF65-F5344CB8AC3E}">
        <p14:creationId xmlns:p14="http://schemas.microsoft.com/office/powerpoint/2010/main" val="318788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948122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156325" cy="4570413"/>
          </a:xfrm>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876555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04E389F-8C42-4BD0-929C-C617AEC836D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1FCB297A-20CA-4EA0-A470-DDC35F55028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3C01BB70-7307-4396-BED7-BC8E4AD1D177}"/>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CBAC072-2149-45DB-90D1-90EF13DBA39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58338" name="Rectangle 2">
            <a:extLst>
              <a:ext uri="{FF2B5EF4-FFF2-40B4-BE49-F238E27FC236}">
                <a16:creationId xmlns:a16="http://schemas.microsoft.com/office/drawing/2014/main" id="{8B353835-15FA-43CE-A67D-355F3ED1DD1F}"/>
              </a:ext>
            </a:extLst>
          </p:cNvPr>
          <p:cNvSpPr>
            <a:spLocks noGrp="1" noRot="1" noChangeAspect="1" noChangeArrowheads="1" noTextEdit="1"/>
          </p:cNvSpPr>
          <p:nvPr>
            <p:ph type="sldImg"/>
          </p:nvPr>
        </p:nvSpPr>
        <p:spPr>
          <a:xfrm>
            <a:off x="203200" y="304800"/>
            <a:ext cx="6502400" cy="3810000"/>
          </a:xfrm>
          <a:ln/>
        </p:spPr>
      </p:sp>
      <p:sp>
        <p:nvSpPr>
          <p:cNvPr id="2958339" name="Rectangle 3">
            <a:extLst>
              <a:ext uri="{FF2B5EF4-FFF2-40B4-BE49-F238E27FC236}">
                <a16:creationId xmlns:a16="http://schemas.microsoft.com/office/drawing/2014/main" id="{FB38EBFA-4339-4690-9E42-B8B74A853F5C}"/>
              </a:ext>
            </a:extLst>
          </p:cNvPr>
          <p:cNvSpPr>
            <a:spLocks noGrp="1" noChangeArrowheads="1"/>
          </p:cNvSpPr>
          <p:nvPr>
            <p:ph type="body" idx="1"/>
          </p:nvPr>
        </p:nvSpPr>
        <p:spPr>
          <a:xfrm>
            <a:off x="152400" y="4114800"/>
            <a:ext cx="6553200" cy="4876800"/>
          </a:xfrm>
        </p:spPr>
        <p:txBody>
          <a:bodyPr/>
          <a:lstStyle/>
          <a:p>
            <a:endParaRPr lang="en-US" altLang="en-US" b="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1125773-C313-4398-BEF5-ECCB024C2D7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17EE77C6-5F1E-4985-A76E-84C3362D879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812DC939-5D95-449F-8696-60743C672AD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E8B0E81-09F0-4743-8EF6-E8B42B746E1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60386" name="Rectangle 2">
            <a:extLst>
              <a:ext uri="{FF2B5EF4-FFF2-40B4-BE49-F238E27FC236}">
                <a16:creationId xmlns:a16="http://schemas.microsoft.com/office/drawing/2014/main" id="{212EA203-10FC-48C2-9886-B5C9C7B9BD86}"/>
              </a:ext>
            </a:extLst>
          </p:cNvPr>
          <p:cNvSpPr>
            <a:spLocks noGrp="1" noRot="1" noChangeAspect="1" noChangeArrowheads="1" noTextEdit="1"/>
          </p:cNvSpPr>
          <p:nvPr>
            <p:ph type="sldImg"/>
          </p:nvPr>
        </p:nvSpPr>
        <p:spPr>
          <a:xfrm>
            <a:off x="203200" y="304800"/>
            <a:ext cx="6502400" cy="3810000"/>
          </a:xfrm>
          <a:ln/>
        </p:spPr>
      </p:sp>
      <p:sp>
        <p:nvSpPr>
          <p:cNvPr id="2960387" name="Rectangle 3">
            <a:extLst>
              <a:ext uri="{FF2B5EF4-FFF2-40B4-BE49-F238E27FC236}">
                <a16:creationId xmlns:a16="http://schemas.microsoft.com/office/drawing/2014/main" id="{6D49E974-C2C2-48BE-83C7-F9B06FB71AA3}"/>
              </a:ext>
            </a:extLst>
          </p:cNvPr>
          <p:cNvSpPr>
            <a:spLocks noGrp="1" noChangeArrowheads="1"/>
          </p:cNvSpPr>
          <p:nvPr>
            <p:ph type="body" idx="1"/>
          </p:nvPr>
        </p:nvSpPr>
        <p:spPr>
          <a:xfrm>
            <a:off x="152400" y="4114800"/>
            <a:ext cx="6553200" cy="4876800"/>
          </a:xfrm>
        </p:spPr>
        <p:txBody>
          <a:bodyPr/>
          <a:lstStyle/>
          <a:p>
            <a:r>
              <a:rPr lang="en-US" altLang="en-US" b="1" dirty="0"/>
              <a:t>Ran to bless their buddies!  No phone or email or Facetime or Zoom.  Just hoof it!</a:t>
            </a:r>
          </a:p>
          <a:p>
            <a:r>
              <a:rPr lang="en-US" altLang="en-US" b="1" dirty="0"/>
              <a:t>7 miles over mountainous roads, in the dark.  Passover, so full moon.  Back to Jerusalem</a:t>
            </a:r>
          </a:p>
          <a:p>
            <a:r>
              <a:rPr lang="en-US" altLang="en-US" b="1" dirty="0"/>
              <a:t>[Wikipedia: the average human walking speed is about 5.0 </a:t>
            </a:r>
            <a:r>
              <a:rPr lang="en-US" altLang="en-US" b="1" dirty="0" err="1"/>
              <a:t>kilometres</a:t>
            </a:r>
            <a:r>
              <a:rPr lang="en-US" altLang="en-US" b="1" dirty="0"/>
              <a:t> per hour (km/h), or about 3.1 miles per hour (mph). </a:t>
            </a:r>
          </a:p>
          <a:p>
            <a:r>
              <a:rPr lang="en-US" altLang="en-US" b="1" dirty="0"/>
              <a:t>7 mi  ÷ 4 mph =] </a:t>
            </a:r>
            <a:r>
              <a:rPr lang="en-US" altLang="en-US" b="1" u="sng" dirty="0"/>
              <a:t>1.75 hours</a:t>
            </a:r>
            <a:r>
              <a:rPr lang="en-US" altLang="en-US" b="1" dirty="0"/>
              <a:t>! </a:t>
            </a:r>
          </a:p>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37238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56043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unitedwithisrael.org/bds-leader-admits-he-would-not-boycott-israeli-coronavirus-cure/?utm_source=MadMimi&amp;utm_medium=email&amp;utm_content=%E2%80%98No+Modern-Day+Plague+Can+Break+Jewish+Tradition%E2%80%99%3B+Israel+Sends+Passover+Supplies+to+Jews+in+Egypt%3B+Palestinians+Blame+%27Israel%E2%80%99s+Greed%27+for+Coronavirus&amp;utm_campaign=20200406_m157755108_%E2%80%98No+Modern-Day+Plague+Can+Break+Jewish+Tradition%E2%80%99%3B+Israel+Sends+Passover+Supplies+to+Jews+in+Egypt%3B+Palestinians+Blame+%27Israel%E2%80%99s+Greed%27+for+Coronavirus&amp;utm_term=BDS+Leader+Admits+He+Would+Not+Boycott+Israeli+Coronavirus+Cure</a:t>
            </a:r>
            <a:endParaRPr lang="en-US" sz="1050"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802541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146365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044612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924400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719637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904951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168302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726562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885886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469173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sure if drive in prayer will work, mentioned last week.  Experiment in parking lot logistics.</a:t>
            </a:r>
          </a:p>
          <a:p>
            <a:r>
              <a:rPr lang="en-US" b="1" dirty="0"/>
              <a:t>You can’t do much, but you can phone and bless.  Zoom and smile.  Restore relations.  Get the hametz of anger, lust out of your life. </a:t>
            </a:r>
          </a:p>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43798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nitedwithisrael.org/bds-leader-admits-he-would-not-boycott-israeli-coronavirus-cure/?utm_source=MadMimi&amp;utm_medium=email&amp;utm_content=%E2%80%98No+Modern-Day+Plague+Can+Break+Jewish+Tradition%E2%80%99%3B+Israel+Sends+Passover+Supplies+to+Jews+in+Egypt%3B+Palestinians+Blame+%27Israel%E2%80%99s+Greed%27+for+Coronavirus&amp;utm_campaign=20200406_m157755108_%E2%80%98No+Modern-Day+Plague+Can+Break+Jewish+Tradition%E2%80%99%3B+Israel+Sends+Passover+Supplies+to+Jews+in+Egypt%3B+Palestinians+Blame+%27Israel%E2%80%99s+Greed%27+for+Coronavirus&amp;utm_term=BDS+Leader+Admits+He+Would+Not+Boycott+Israeli+Coronavirus+Cure</a:t>
            </a:r>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222060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2017 Words of Kindness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13,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http://www.jointhekindnesschallenge.com/</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Here is the summary.  Pick a target person.  Maybe a spouse, congregant, neighbor, co-worker, son/daughter, parent, etc.</a:t>
            </a:r>
          </a:p>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97532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29189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American Family Assoc. of KS &amp; MO, MAILING: 11936 W. 119th St. # 193, Overland Park, KS 66213</a:t>
            </a:r>
          </a:p>
          <a:p>
            <a:r>
              <a:rPr lang="en-US" sz="2000" b="0" i="0" kern="1200" dirty="0">
                <a:solidFill>
                  <a:schemeClr val="tx1"/>
                </a:solidFill>
                <a:effectLst/>
                <a:latin typeface="Arial Rounded MT Bold" pitchFamily="34" charset="0"/>
                <a:ea typeface="+mn-ea"/>
                <a:cs typeface="Arial" charset="0"/>
              </a:rPr>
              <a:t>Also Dobson Newsletter on Superbowl show.</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79451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American Family Assoc. of KS &amp; MO, MAILING: 11936 W. 119th St. # 193, Overland Park, KS 66213</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5266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American Family Assoc. of KS &amp; MO, MAILING: 11936 W. 119th St. # 193, Overland Park, KS 66213</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51284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097749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435262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31388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1234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Continuing our series in Messiah the Divine Cohen/Priest</a:t>
            </a:r>
          </a:p>
          <a:p>
            <a:endParaRPr lang="en-US" b="1" dirty="0"/>
          </a:p>
          <a:p>
            <a:r>
              <a:rPr lang="en-US" b="1" dirty="0"/>
              <a:t>Why do I care what type of Cohen/priest I have?</a:t>
            </a:r>
          </a:p>
          <a:p>
            <a:endParaRPr lang="en-US" b="1" dirty="0"/>
          </a:p>
          <a:p>
            <a:endParaRPr lang="en-US" b="1" dirty="0"/>
          </a:p>
          <a:p>
            <a:r>
              <a:rPr lang="en-US" b="1" dirty="0"/>
              <a:t>It’s the cohen that gets you in…to the holy place!! </a:t>
            </a:r>
          </a:p>
          <a:p>
            <a:endParaRPr lang="en-US"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22670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F29D93B-42AB-434E-8ED1-A113967D16E1}"/>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FCC24D49-C5C0-442A-BA27-B17D0F73CEA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AA8998C1-E6DE-4BE4-BCB6-8E3CD888752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EAE61BE-E17F-499B-B2D7-B0F1CB53141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62434" name="Rectangle 2">
            <a:extLst>
              <a:ext uri="{FF2B5EF4-FFF2-40B4-BE49-F238E27FC236}">
                <a16:creationId xmlns:a16="http://schemas.microsoft.com/office/drawing/2014/main" id="{0717F691-38AE-487A-A96A-52FCFC91045D}"/>
              </a:ext>
            </a:extLst>
          </p:cNvPr>
          <p:cNvSpPr>
            <a:spLocks noGrp="1" noRot="1" noChangeAspect="1" noChangeArrowheads="1" noTextEdit="1"/>
          </p:cNvSpPr>
          <p:nvPr>
            <p:ph type="sldImg"/>
          </p:nvPr>
        </p:nvSpPr>
        <p:spPr>
          <a:xfrm>
            <a:off x="203200" y="304800"/>
            <a:ext cx="6502400" cy="3810000"/>
          </a:xfrm>
          <a:ln/>
        </p:spPr>
      </p:sp>
      <p:sp>
        <p:nvSpPr>
          <p:cNvPr id="2962435" name="Rectangle 3">
            <a:extLst>
              <a:ext uri="{FF2B5EF4-FFF2-40B4-BE49-F238E27FC236}">
                <a16:creationId xmlns:a16="http://schemas.microsoft.com/office/drawing/2014/main" id="{10756216-833E-41B9-80C0-053FA5265B62}"/>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0C5CBD1-3F26-402A-BBE7-949EC88AB4A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A501A1E0-E79B-4938-871E-733E6B84CE5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F1E13A25-07F3-4CF9-AAF7-FC39A01A8322}"/>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165EE11-653A-483A-B293-41BFCAE42B0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64482" name="Rectangle 2">
            <a:extLst>
              <a:ext uri="{FF2B5EF4-FFF2-40B4-BE49-F238E27FC236}">
                <a16:creationId xmlns:a16="http://schemas.microsoft.com/office/drawing/2014/main" id="{FB747557-F9DE-458E-A53C-6A2BD6F9A55F}"/>
              </a:ext>
            </a:extLst>
          </p:cNvPr>
          <p:cNvSpPr>
            <a:spLocks noGrp="1" noRot="1" noChangeAspect="1" noChangeArrowheads="1" noTextEdit="1"/>
          </p:cNvSpPr>
          <p:nvPr>
            <p:ph type="sldImg"/>
          </p:nvPr>
        </p:nvSpPr>
        <p:spPr>
          <a:xfrm>
            <a:off x="203200" y="304800"/>
            <a:ext cx="6502400" cy="3810000"/>
          </a:xfrm>
          <a:ln/>
        </p:spPr>
      </p:sp>
      <p:sp>
        <p:nvSpPr>
          <p:cNvPr id="2964483" name="Rectangle 3">
            <a:extLst>
              <a:ext uri="{FF2B5EF4-FFF2-40B4-BE49-F238E27FC236}">
                <a16:creationId xmlns:a16="http://schemas.microsoft.com/office/drawing/2014/main" id="{76A9875B-A4CA-4FC9-B406-DB8409045FD4}"/>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AD68CB7-D3B8-4DFD-908A-D1E9153BB02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Day Lk 24 3rd Day Counting</a:t>
            </a:r>
          </a:p>
        </p:txBody>
      </p:sp>
      <p:sp>
        <p:nvSpPr>
          <p:cNvPr id="5" name="Rectangle 6">
            <a:extLst>
              <a:ext uri="{FF2B5EF4-FFF2-40B4-BE49-F238E27FC236}">
                <a16:creationId xmlns:a16="http://schemas.microsoft.com/office/drawing/2014/main" id="{0AA3B02D-E99F-47E7-A3E9-1A71CE2BFA6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11 2020  5080</a:t>
            </a:r>
          </a:p>
        </p:txBody>
      </p:sp>
      <p:sp>
        <p:nvSpPr>
          <p:cNvPr id="7" name="Rectangle 10">
            <a:extLst>
              <a:ext uri="{FF2B5EF4-FFF2-40B4-BE49-F238E27FC236}">
                <a16:creationId xmlns:a16="http://schemas.microsoft.com/office/drawing/2014/main" id="{3E8FA2AE-7532-4EA9-9DDC-E7B259963C7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8F58C424-B691-4FAD-ADEC-D2EDA6ADA10A}"/>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B3698931-D406-4CA5-ABD8-6D6C9804BCA1}"/>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914361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https://www.google.com/search?q=coronavirus+tips&amp;fbx=dothefive</a:t>
            </a:r>
            <a:endParaRPr lang="en-US" sz="1050" dirty="0"/>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955374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Lk 24 3rd Day Counting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11 2020  5080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56433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Resurrection Day Lk 24 3rd Day Counting</a:t>
            </a:r>
          </a:p>
        </p:txBody>
      </p:sp>
      <p:sp>
        <p:nvSpPr>
          <p:cNvPr id="5" name="Date Placeholder 4"/>
          <p:cNvSpPr>
            <a:spLocks noGrp="1"/>
          </p:cNvSpPr>
          <p:nvPr>
            <p:ph type="dt" idx="1"/>
          </p:nvPr>
        </p:nvSpPr>
        <p:spPr/>
        <p:txBody>
          <a:bodyPr/>
          <a:lstStyle/>
          <a:p>
            <a:r>
              <a:rPr lang="en-US" altLang="en-US"/>
              <a:t>April 11 2020  5080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https://www.charismanews.com/opinion/standing-with-israel/47118-end-of-an-era-sorko-rams-pass-the-leadership-baton</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338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https://myemail.constantcontact.com/Prayer-for-Medical-Breakthroughs-and-Passover.html?soid=1130986288219&amp;aid=T9JqERankhE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6293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https://vfinews.com/en/news/april-10-2020/israel-develops-coronavirus-symptom-detector</a:t>
            </a:r>
            <a:endParaRPr lang="en-US" sz="1000" b="1" i="0" kern="1200" dirty="0">
              <a:solidFill>
                <a:schemeClr val="tx1"/>
              </a:solidFill>
              <a:effectLst/>
              <a:latin typeface="Arial Rounded MT Bold" pitchFamily="34" charset="0"/>
              <a:ea typeface="+mn-ea"/>
              <a:cs typeface="Arial" charset="0"/>
            </a:endParaRPr>
          </a:p>
          <a:p>
            <a:r>
              <a:rPr lang="en-US" sz="2000" b="1" i="0" kern="1200" dirty="0">
                <a:solidFill>
                  <a:schemeClr val="tx1"/>
                </a:solidFill>
                <a:effectLst/>
                <a:latin typeface="Arial Rounded MT Bold" pitchFamily="34" charset="0"/>
                <a:ea typeface="+mn-ea"/>
                <a:cs typeface="Arial" charset="0"/>
              </a:rPr>
              <a:t>Measures the vital signs of patients, including pulse, respiratory rate, and temperature, and pick out patterns that indicate a likely coronavirus infection.</a:t>
            </a:r>
            <a:endParaRPr lang="en-US" b="1" dirty="0">
              <a:hlinkClick r:id="rId4"/>
            </a:endParaRPr>
          </a:p>
          <a:p>
            <a:endParaRPr lang="en-US" dirty="0">
              <a:hlinkClick r:id="rId4"/>
            </a:endParaRPr>
          </a:p>
          <a:p>
            <a:r>
              <a:rPr lang="en-US" dirty="0">
                <a:hlinkClick r:id="rId4"/>
              </a:rPr>
              <a:t>https://myemail.constantcontact.com/Prayer-for-Medical-Breakthroughs-and-Passover.html?soid=1130986288219&amp;aid=T9JqERankhE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Day Lk 24 3rd Day Counting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11 2020  5080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3208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4/11/2020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9149-ABB6-4F4D-B80E-DF2A7ACCAE48}"/>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E9DB473-BDBD-41C8-833A-B025019DAF57}"/>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1A24AEF-9478-4D73-91ED-C83A89CC6C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1F905A-8C22-4BE7-98BD-77B4457A3D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43EFABA-E064-4A15-A318-5BE17BB31F83}"/>
              </a:ext>
            </a:extLst>
          </p:cNvPr>
          <p:cNvSpPr>
            <a:spLocks noGrp="1"/>
          </p:cNvSpPr>
          <p:nvPr>
            <p:ph type="sldNum" sz="quarter" idx="12"/>
          </p:nvPr>
        </p:nvSpPr>
        <p:spPr/>
        <p:txBody>
          <a:bodyPr/>
          <a:lstStyle>
            <a:lvl1pPr>
              <a:defRPr/>
            </a:lvl1pPr>
          </a:lstStyle>
          <a:p>
            <a:fld id="{881CA706-DDF7-4D91-B490-4BCB5ECFD985}" type="slidenum">
              <a:rPr lang="en-US" altLang="en-US"/>
              <a:pPr/>
              <a:t>‹#›</a:t>
            </a:fld>
            <a:endParaRPr lang="en-US" altLang="en-US"/>
          </a:p>
        </p:txBody>
      </p:sp>
    </p:spTree>
    <p:extLst>
      <p:ext uri="{BB962C8B-B14F-4D97-AF65-F5344CB8AC3E}">
        <p14:creationId xmlns:p14="http://schemas.microsoft.com/office/powerpoint/2010/main" val="51448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DDB4-E38B-4F8A-9E35-D2D51FE77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D20E0-F05D-4349-B5DB-BE8C195C8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8EDE3-9072-4545-8495-7FA68C70F8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C23306-B3CD-4A5F-B048-CB6DECCF9D1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672947-4431-41F8-B180-F62FD93F39F5}"/>
              </a:ext>
            </a:extLst>
          </p:cNvPr>
          <p:cNvSpPr>
            <a:spLocks noGrp="1"/>
          </p:cNvSpPr>
          <p:nvPr>
            <p:ph type="sldNum" sz="quarter" idx="12"/>
          </p:nvPr>
        </p:nvSpPr>
        <p:spPr/>
        <p:txBody>
          <a:bodyPr/>
          <a:lstStyle>
            <a:lvl1pPr>
              <a:defRPr/>
            </a:lvl1pPr>
          </a:lstStyle>
          <a:p>
            <a:fld id="{FDB9A578-1562-487C-A6AE-A00C4918B3CC}" type="slidenum">
              <a:rPr lang="en-US" altLang="en-US"/>
              <a:pPr/>
              <a:t>‹#›</a:t>
            </a:fld>
            <a:endParaRPr lang="en-US" altLang="en-US"/>
          </a:p>
        </p:txBody>
      </p:sp>
    </p:spTree>
    <p:extLst>
      <p:ext uri="{BB962C8B-B14F-4D97-AF65-F5344CB8AC3E}">
        <p14:creationId xmlns:p14="http://schemas.microsoft.com/office/powerpoint/2010/main" val="3330591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5AA5-B8A4-47AC-9B41-6E1218EDF9F6}"/>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1FCE52C-2016-410B-988E-F936D2C61ACB}"/>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F0C5DF88-6655-4E96-9854-0AFA676DF6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429807-AB3D-4A8C-A35A-CDF123D120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4B4007-5199-4EA9-82E2-3254FC766CCA}"/>
              </a:ext>
            </a:extLst>
          </p:cNvPr>
          <p:cNvSpPr>
            <a:spLocks noGrp="1"/>
          </p:cNvSpPr>
          <p:nvPr>
            <p:ph type="sldNum" sz="quarter" idx="12"/>
          </p:nvPr>
        </p:nvSpPr>
        <p:spPr/>
        <p:txBody>
          <a:bodyPr/>
          <a:lstStyle>
            <a:lvl1pPr>
              <a:defRPr/>
            </a:lvl1pPr>
          </a:lstStyle>
          <a:p>
            <a:fld id="{7DB6C707-4191-4F21-8D0E-C408EBCC00C1}" type="slidenum">
              <a:rPr lang="en-US" altLang="en-US"/>
              <a:pPr/>
              <a:t>‹#›</a:t>
            </a:fld>
            <a:endParaRPr lang="en-US" altLang="en-US"/>
          </a:p>
        </p:txBody>
      </p:sp>
    </p:spTree>
    <p:extLst>
      <p:ext uri="{BB962C8B-B14F-4D97-AF65-F5344CB8AC3E}">
        <p14:creationId xmlns:p14="http://schemas.microsoft.com/office/powerpoint/2010/main" val="310687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C07C-1BF2-4F8E-9B14-7E81D170A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641FE6-5616-4A6B-8BE7-2A4047F98B16}"/>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C05A61-1CEA-48C6-B0C5-DC73962E2F09}"/>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30A52-D0F3-4F76-B96F-0584A4ACB9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B3CB63F-ABBB-45EF-972F-2DC99D729BC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5C52F9-C07E-42D8-AC28-A40D0D875E95}"/>
              </a:ext>
            </a:extLst>
          </p:cNvPr>
          <p:cNvSpPr>
            <a:spLocks noGrp="1"/>
          </p:cNvSpPr>
          <p:nvPr>
            <p:ph type="sldNum" sz="quarter" idx="12"/>
          </p:nvPr>
        </p:nvSpPr>
        <p:spPr/>
        <p:txBody>
          <a:bodyPr/>
          <a:lstStyle>
            <a:lvl1pPr>
              <a:defRPr/>
            </a:lvl1pPr>
          </a:lstStyle>
          <a:p>
            <a:fld id="{6B67DAC9-A2A6-4517-B48F-179AB091901E}" type="slidenum">
              <a:rPr lang="en-US" altLang="en-US"/>
              <a:pPr/>
              <a:t>‹#›</a:t>
            </a:fld>
            <a:endParaRPr lang="en-US" altLang="en-US"/>
          </a:p>
        </p:txBody>
      </p:sp>
    </p:spTree>
    <p:extLst>
      <p:ext uri="{BB962C8B-B14F-4D97-AF65-F5344CB8AC3E}">
        <p14:creationId xmlns:p14="http://schemas.microsoft.com/office/powerpoint/2010/main" val="337741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EEFE-2374-44DA-A52C-6F2514F8A151}"/>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BC89F-0523-42B6-8F90-C2BBBD3A9B61}"/>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8224AAC-255F-4168-8809-A15F54A78062}"/>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2BBB27-4C85-44DA-AF86-A3AF7F5CACBE}"/>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60E352-D7E8-4B96-9833-8CAEA713A1A4}"/>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26CE4-4403-48A9-B273-8C46AE12450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9167CE3-08EE-4134-A9C6-E534CD82AA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B3CA6DE-E94E-46B5-873E-2DA7741DF9F2}"/>
              </a:ext>
            </a:extLst>
          </p:cNvPr>
          <p:cNvSpPr>
            <a:spLocks noGrp="1"/>
          </p:cNvSpPr>
          <p:nvPr>
            <p:ph type="sldNum" sz="quarter" idx="12"/>
          </p:nvPr>
        </p:nvSpPr>
        <p:spPr/>
        <p:txBody>
          <a:bodyPr/>
          <a:lstStyle>
            <a:lvl1pPr>
              <a:defRPr/>
            </a:lvl1pPr>
          </a:lstStyle>
          <a:p>
            <a:fld id="{68E0B36F-C0B3-413C-B936-68CE139CEC8E}" type="slidenum">
              <a:rPr lang="en-US" altLang="en-US"/>
              <a:pPr/>
              <a:t>‹#›</a:t>
            </a:fld>
            <a:endParaRPr lang="en-US" altLang="en-US"/>
          </a:p>
        </p:txBody>
      </p:sp>
    </p:spTree>
    <p:extLst>
      <p:ext uri="{BB962C8B-B14F-4D97-AF65-F5344CB8AC3E}">
        <p14:creationId xmlns:p14="http://schemas.microsoft.com/office/powerpoint/2010/main" val="1233277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5291-A27E-4718-9A1B-0D578301E2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1E6F0-B416-45BA-A920-EFECF769490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7D7B37D-0502-4CED-A0D7-722421A4DC8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58D83A8-6E03-4076-A6EC-415093CB6B7F}"/>
              </a:ext>
            </a:extLst>
          </p:cNvPr>
          <p:cNvSpPr>
            <a:spLocks noGrp="1"/>
          </p:cNvSpPr>
          <p:nvPr>
            <p:ph type="sldNum" sz="quarter" idx="12"/>
          </p:nvPr>
        </p:nvSpPr>
        <p:spPr/>
        <p:txBody>
          <a:bodyPr/>
          <a:lstStyle>
            <a:lvl1pPr>
              <a:defRPr/>
            </a:lvl1pPr>
          </a:lstStyle>
          <a:p>
            <a:fld id="{A448AD2A-4008-4A61-B499-EB95BC97836D}" type="slidenum">
              <a:rPr lang="en-US" altLang="en-US"/>
              <a:pPr/>
              <a:t>‹#›</a:t>
            </a:fld>
            <a:endParaRPr lang="en-US" altLang="en-US"/>
          </a:p>
        </p:txBody>
      </p:sp>
    </p:spTree>
    <p:extLst>
      <p:ext uri="{BB962C8B-B14F-4D97-AF65-F5344CB8AC3E}">
        <p14:creationId xmlns:p14="http://schemas.microsoft.com/office/powerpoint/2010/main" val="191968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16842-4649-4F06-A316-ED12728D517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989016-2CFA-471A-A2FF-866972189EF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B57D41A-6EA1-4158-8C76-F39CE83FF189}"/>
              </a:ext>
            </a:extLst>
          </p:cNvPr>
          <p:cNvSpPr>
            <a:spLocks noGrp="1"/>
          </p:cNvSpPr>
          <p:nvPr>
            <p:ph type="sldNum" sz="quarter" idx="12"/>
          </p:nvPr>
        </p:nvSpPr>
        <p:spPr/>
        <p:txBody>
          <a:bodyPr/>
          <a:lstStyle>
            <a:lvl1pPr>
              <a:defRPr/>
            </a:lvl1pPr>
          </a:lstStyle>
          <a:p>
            <a:fld id="{2E252586-35A5-4E83-9380-675F1E57DC48}" type="slidenum">
              <a:rPr lang="en-US" altLang="en-US"/>
              <a:pPr/>
              <a:t>‹#›</a:t>
            </a:fld>
            <a:endParaRPr lang="en-US" altLang="en-US"/>
          </a:p>
        </p:txBody>
      </p:sp>
    </p:spTree>
    <p:extLst>
      <p:ext uri="{BB962C8B-B14F-4D97-AF65-F5344CB8AC3E}">
        <p14:creationId xmlns:p14="http://schemas.microsoft.com/office/powerpoint/2010/main" val="1591718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E342-70AE-474B-8898-68DE4782BFD1}"/>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3B9079F-4C96-40EB-ADA9-78DF1A97B7C2}"/>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E77E1-E3F9-41FE-AFE4-C0426FCE16EB}"/>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ECFEC7-BA76-4491-AF3E-46A5491653D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114C10-7ABC-4052-83BA-D4012E860A0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9D3825A-9650-4BD1-9401-7F862E9E3620}"/>
              </a:ext>
            </a:extLst>
          </p:cNvPr>
          <p:cNvSpPr>
            <a:spLocks noGrp="1"/>
          </p:cNvSpPr>
          <p:nvPr>
            <p:ph type="sldNum" sz="quarter" idx="12"/>
          </p:nvPr>
        </p:nvSpPr>
        <p:spPr/>
        <p:txBody>
          <a:bodyPr/>
          <a:lstStyle>
            <a:lvl1pPr>
              <a:defRPr/>
            </a:lvl1pPr>
          </a:lstStyle>
          <a:p>
            <a:fld id="{E8D5C984-8938-4EE9-ABCA-71FECD02BA3C}" type="slidenum">
              <a:rPr lang="en-US" altLang="en-US"/>
              <a:pPr/>
              <a:t>‹#›</a:t>
            </a:fld>
            <a:endParaRPr lang="en-US" altLang="en-US"/>
          </a:p>
        </p:txBody>
      </p:sp>
    </p:spTree>
    <p:extLst>
      <p:ext uri="{BB962C8B-B14F-4D97-AF65-F5344CB8AC3E}">
        <p14:creationId xmlns:p14="http://schemas.microsoft.com/office/powerpoint/2010/main" val="421069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5DC4-B427-46DC-8A6B-3D7143C055E3}"/>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66C24C2-E34C-4C87-B1AB-3D972B98F689}"/>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AC4B8B-DFBC-4A0E-9711-3BEDA1C7EB87}"/>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6E8C1A-81F0-45B2-9085-0FCE351AB0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50F3D46-2085-4E13-AC47-BA1CF768B4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5C36365-A358-4F3B-B444-C324A959B29A}"/>
              </a:ext>
            </a:extLst>
          </p:cNvPr>
          <p:cNvSpPr>
            <a:spLocks noGrp="1"/>
          </p:cNvSpPr>
          <p:nvPr>
            <p:ph type="sldNum" sz="quarter" idx="12"/>
          </p:nvPr>
        </p:nvSpPr>
        <p:spPr/>
        <p:txBody>
          <a:bodyPr/>
          <a:lstStyle>
            <a:lvl1pPr>
              <a:defRPr/>
            </a:lvl1pPr>
          </a:lstStyle>
          <a:p>
            <a:fld id="{F9FAC0BC-AD90-49F6-9B36-BF40EE938734}" type="slidenum">
              <a:rPr lang="en-US" altLang="en-US"/>
              <a:pPr/>
              <a:t>‹#›</a:t>
            </a:fld>
            <a:endParaRPr lang="en-US" altLang="en-US"/>
          </a:p>
        </p:txBody>
      </p:sp>
    </p:spTree>
    <p:extLst>
      <p:ext uri="{BB962C8B-B14F-4D97-AF65-F5344CB8AC3E}">
        <p14:creationId xmlns:p14="http://schemas.microsoft.com/office/powerpoint/2010/main" val="3007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2865-8466-4A5F-87E4-C8FF61698A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87522-DFC1-4B4D-811A-36BFF399DD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37C7A-B728-463E-8F7B-613D9586B9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72C20FE-CE34-45A0-9EA9-E9A1D859717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B3D483-465F-4048-8E22-F1CBAA29FFA6}"/>
              </a:ext>
            </a:extLst>
          </p:cNvPr>
          <p:cNvSpPr>
            <a:spLocks noGrp="1"/>
          </p:cNvSpPr>
          <p:nvPr>
            <p:ph type="sldNum" sz="quarter" idx="12"/>
          </p:nvPr>
        </p:nvSpPr>
        <p:spPr/>
        <p:txBody>
          <a:bodyPr/>
          <a:lstStyle>
            <a:lvl1pPr>
              <a:defRPr/>
            </a:lvl1pPr>
          </a:lstStyle>
          <a:p>
            <a:fld id="{FC814F37-667F-46A4-BB50-819244DA621D}" type="slidenum">
              <a:rPr lang="en-US" altLang="en-US"/>
              <a:pPr/>
              <a:t>‹#›</a:t>
            </a:fld>
            <a:endParaRPr lang="en-US" altLang="en-US"/>
          </a:p>
        </p:txBody>
      </p:sp>
    </p:spTree>
    <p:extLst>
      <p:ext uri="{BB962C8B-B14F-4D97-AF65-F5344CB8AC3E}">
        <p14:creationId xmlns:p14="http://schemas.microsoft.com/office/powerpoint/2010/main" val="506010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870C48-328D-4F46-9426-A40B681FC2B8}"/>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5F0CB6-38D2-42C1-B01A-BCA2DACC2D81}"/>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C49A0-E950-4633-BAA3-63E669C95DC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4DDA01-0728-4F55-9D32-51F7D6BBAB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B0DD734-0DAA-437B-8FD3-AE336F59CEB3}"/>
              </a:ext>
            </a:extLst>
          </p:cNvPr>
          <p:cNvSpPr>
            <a:spLocks noGrp="1"/>
          </p:cNvSpPr>
          <p:nvPr>
            <p:ph type="sldNum" sz="quarter" idx="12"/>
          </p:nvPr>
        </p:nvSpPr>
        <p:spPr/>
        <p:txBody>
          <a:bodyPr/>
          <a:lstStyle>
            <a:lvl1pPr>
              <a:defRPr/>
            </a:lvl1pPr>
          </a:lstStyle>
          <a:p>
            <a:fld id="{8E63F7D5-93A0-4967-8960-779D077D9C7D}" type="slidenum">
              <a:rPr lang="en-US" altLang="en-US"/>
              <a:pPr/>
              <a:t>‹#›</a:t>
            </a:fld>
            <a:endParaRPr lang="en-US" altLang="en-US"/>
          </a:p>
        </p:txBody>
      </p:sp>
    </p:spTree>
    <p:extLst>
      <p:ext uri="{BB962C8B-B14F-4D97-AF65-F5344CB8AC3E}">
        <p14:creationId xmlns:p14="http://schemas.microsoft.com/office/powerpoint/2010/main" val="150862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841772"/>
            <a:ext cx="7462044"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CBB5DCD-579F-4281-8C65-5FBE9C08FEC6}" type="slidenum">
              <a:rPr lang="en-US" altLang="en-US" smtClean="0"/>
              <a:pPr/>
              <a:t>‹#›</a:t>
            </a:fld>
            <a:endParaRPr lang="en-US" altLang="en-US"/>
          </a:p>
        </p:txBody>
      </p:sp>
    </p:spTree>
    <p:extLst>
      <p:ext uri="{BB962C8B-B14F-4D97-AF65-F5344CB8AC3E}">
        <p14:creationId xmlns:p14="http://schemas.microsoft.com/office/powerpoint/2010/main" val="4012803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531FF2B-9722-4F47-9779-0C16437185BD}" type="slidenum">
              <a:rPr lang="en-US" altLang="en-US" smtClean="0"/>
              <a:pPr/>
              <a:t>‹#›</a:t>
            </a:fld>
            <a:endParaRPr lang="en-US" altLang="en-US"/>
          </a:p>
        </p:txBody>
      </p:sp>
    </p:spTree>
    <p:extLst>
      <p:ext uri="{BB962C8B-B14F-4D97-AF65-F5344CB8AC3E}">
        <p14:creationId xmlns:p14="http://schemas.microsoft.com/office/powerpoint/2010/main" val="859602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8976" y="1282305"/>
            <a:ext cx="757178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598976" y="3442099"/>
            <a:ext cx="757178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C82EBC-3556-4D4F-9108-EEDF1AF9A690}" type="slidenum">
              <a:rPr lang="en-US" altLang="en-US" smtClean="0"/>
              <a:pPr/>
              <a:t>‹#›</a:t>
            </a:fld>
            <a:endParaRPr lang="en-US" altLang="en-US"/>
          </a:p>
        </p:txBody>
      </p:sp>
    </p:spTree>
    <p:extLst>
      <p:ext uri="{BB962C8B-B14F-4D97-AF65-F5344CB8AC3E}">
        <p14:creationId xmlns:p14="http://schemas.microsoft.com/office/powerpoint/2010/main" val="1069699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3548" y="1369219"/>
            <a:ext cx="373102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44305" y="1369219"/>
            <a:ext cx="373102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0FCC612-3E89-4500-8A44-009BCD0A91CC}" type="slidenum">
              <a:rPr lang="en-US" altLang="en-US" smtClean="0"/>
              <a:pPr/>
              <a:t>‹#›</a:t>
            </a:fld>
            <a:endParaRPr lang="en-US" altLang="en-US"/>
          </a:p>
        </p:txBody>
      </p:sp>
    </p:spTree>
    <p:extLst>
      <p:ext uri="{BB962C8B-B14F-4D97-AF65-F5344CB8AC3E}">
        <p14:creationId xmlns:p14="http://schemas.microsoft.com/office/powerpoint/2010/main" val="2133411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4691" y="273845"/>
            <a:ext cx="757178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4692" y="1260872"/>
            <a:ext cx="371387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4692" y="1878806"/>
            <a:ext cx="371387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44306" y="1260872"/>
            <a:ext cx="373216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44306" y="1878806"/>
            <a:ext cx="373216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A5D3B9-16A7-4581-984B-39800EDDB350}" type="slidenum">
              <a:rPr lang="en-US" altLang="en-US" smtClean="0"/>
              <a:pPr/>
              <a:t>‹#›</a:t>
            </a:fld>
            <a:endParaRPr lang="en-US" altLang="en-US"/>
          </a:p>
        </p:txBody>
      </p:sp>
    </p:spTree>
    <p:extLst>
      <p:ext uri="{BB962C8B-B14F-4D97-AF65-F5344CB8AC3E}">
        <p14:creationId xmlns:p14="http://schemas.microsoft.com/office/powerpoint/2010/main" val="312142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A350978-65F3-4990-8FB6-8D87F26765CA}" type="slidenum">
              <a:rPr lang="en-US" altLang="en-US" smtClean="0"/>
              <a:pPr/>
              <a:t>‹#›</a:t>
            </a:fld>
            <a:endParaRPr lang="en-US" altLang="en-US"/>
          </a:p>
        </p:txBody>
      </p:sp>
    </p:spTree>
    <p:extLst>
      <p:ext uri="{BB962C8B-B14F-4D97-AF65-F5344CB8AC3E}">
        <p14:creationId xmlns:p14="http://schemas.microsoft.com/office/powerpoint/2010/main" val="3374261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A7F357E-1487-414F-931B-D5FD1AF15EAE}" type="slidenum">
              <a:rPr lang="en-US" altLang="en-US" smtClean="0"/>
              <a:pPr/>
              <a:t>‹#›</a:t>
            </a:fld>
            <a:endParaRPr lang="en-US" altLang="en-US"/>
          </a:p>
        </p:txBody>
      </p:sp>
    </p:spTree>
    <p:extLst>
      <p:ext uri="{BB962C8B-B14F-4D97-AF65-F5344CB8AC3E}">
        <p14:creationId xmlns:p14="http://schemas.microsoft.com/office/powerpoint/2010/main" val="1120480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91" y="342900"/>
            <a:ext cx="2831416"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732166" y="740570"/>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691" y="1543050"/>
            <a:ext cx="2831416"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D2FFB28-E7FB-4CE6-84AA-E45D5B85552F}" type="slidenum">
              <a:rPr lang="en-US" altLang="en-US" smtClean="0"/>
              <a:pPr/>
              <a:t>‹#›</a:t>
            </a:fld>
            <a:endParaRPr lang="en-US" altLang="en-US"/>
          </a:p>
        </p:txBody>
      </p:sp>
    </p:spTree>
    <p:extLst>
      <p:ext uri="{BB962C8B-B14F-4D97-AF65-F5344CB8AC3E}">
        <p14:creationId xmlns:p14="http://schemas.microsoft.com/office/powerpoint/2010/main" val="983517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91" y="342900"/>
            <a:ext cx="2831416"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732166" y="740570"/>
            <a:ext cx="4444305"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04691" y="1543050"/>
            <a:ext cx="2831416"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CC7FA1B-6553-4FD9-A0E8-62B93F56B5D1}" type="slidenum">
              <a:rPr lang="en-US" altLang="en-US" smtClean="0"/>
              <a:pPr/>
              <a:t>‹#›</a:t>
            </a:fld>
            <a:endParaRPr lang="en-US" altLang="en-US"/>
          </a:p>
        </p:txBody>
      </p:sp>
    </p:spTree>
    <p:extLst>
      <p:ext uri="{BB962C8B-B14F-4D97-AF65-F5344CB8AC3E}">
        <p14:creationId xmlns:p14="http://schemas.microsoft.com/office/powerpoint/2010/main" val="2955468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411B0C8-6964-413E-B26B-EB83F68946CC}" type="slidenum">
              <a:rPr lang="en-US" altLang="en-US" smtClean="0"/>
              <a:pPr/>
              <a:t>‹#›</a:t>
            </a:fld>
            <a:endParaRPr lang="en-US" altLang="en-US"/>
          </a:p>
        </p:txBody>
      </p:sp>
    </p:spTree>
    <p:extLst>
      <p:ext uri="{BB962C8B-B14F-4D97-AF65-F5344CB8AC3E}">
        <p14:creationId xmlns:p14="http://schemas.microsoft.com/office/powerpoint/2010/main" val="3145798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2383" y="273844"/>
            <a:ext cx="189294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3548" y="273844"/>
            <a:ext cx="5569099"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FFE1B7-8188-4976-9063-49489A127A41}" type="slidenum">
              <a:rPr lang="en-US" altLang="en-US" smtClean="0"/>
              <a:pPr/>
              <a:t>‹#›</a:t>
            </a:fld>
            <a:endParaRPr lang="en-US" altLang="en-US"/>
          </a:p>
        </p:txBody>
      </p:sp>
    </p:spTree>
    <p:extLst>
      <p:ext uri="{BB962C8B-B14F-4D97-AF65-F5344CB8AC3E}">
        <p14:creationId xmlns:p14="http://schemas.microsoft.com/office/powerpoint/2010/main" val="2572631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41"/>
            <a:ext cx="7462044" cy="1102519"/>
          </a:xfrm>
        </p:spPr>
        <p:txBody>
          <a:bodyPr/>
          <a:lstStyle/>
          <a:p>
            <a:r>
              <a:rPr lang="en-US"/>
              <a:t>Click to edit Master title style</a:t>
            </a:r>
          </a:p>
        </p:txBody>
      </p:sp>
      <p:sp>
        <p:nvSpPr>
          <p:cNvPr id="3" name="Subtitle 2"/>
          <p:cNvSpPr>
            <a:spLocks noGrp="1"/>
          </p:cNvSpPr>
          <p:nvPr>
            <p:ph type="subTitle" idx="1"/>
          </p:nvPr>
        </p:nvSpPr>
        <p:spPr>
          <a:xfrm>
            <a:off x="1318438" y="2914650"/>
            <a:ext cx="6145213" cy="1314450"/>
          </a:xfrm>
        </p:spPr>
        <p:txBody>
          <a:bodyPr/>
          <a:lstStyle>
            <a:lvl1pPr marL="0" indent="0" algn="ctr">
              <a:buNone/>
              <a:defRPr/>
            </a:lvl1pPr>
            <a:lvl2pPr marL="390570" indent="0" algn="ctr">
              <a:buNone/>
              <a:defRPr/>
            </a:lvl2pPr>
            <a:lvl3pPr marL="781332" indent="0" algn="ctr">
              <a:buNone/>
              <a:defRPr/>
            </a:lvl3pPr>
            <a:lvl4pPr marL="1171825" indent="0" algn="ctr">
              <a:buNone/>
              <a:defRPr/>
            </a:lvl4pPr>
            <a:lvl5pPr marL="1562505" indent="0" algn="ctr">
              <a:buNone/>
              <a:defRPr/>
            </a:lvl5pPr>
            <a:lvl6pPr marL="1952958" indent="0" algn="ctr">
              <a:buNone/>
              <a:defRPr/>
            </a:lvl6pPr>
            <a:lvl7pPr marL="2343529" indent="0" algn="ctr">
              <a:buNone/>
              <a:defRPr/>
            </a:lvl7pPr>
            <a:lvl8pPr marL="2734153" indent="0" algn="ctr">
              <a:buNone/>
              <a:defRPr/>
            </a:lvl8pPr>
            <a:lvl9pPr marL="312479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152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2882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90570" indent="0">
              <a:buNone/>
              <a:defRPr sz="1800"/>
            </a:lvl2pPr>
            <a:lvl3pPr marL="781332" indent="0">
              <a:buNone/>
              <a:defRPr sz="1600"/>
            </a:lvl3pPr>
            <a:lvl4pPr marL="1171825" indent="0">
              <a:buNone/>
              <a:defRPr sz="1400"/>
            </a:lvl4pPr>
            <a:lvl5pPr marL="1562505" indent="0">
              <a:buNone/>
              <a:defRPr sz="1400"/>
            </a:lvl5pPr>
            <a:lvl6pPr marL="1952958" indent="0">
              <a:buNone/>
              <a:defRPr sz="1400"/>
            </a:lvl6pPr>
            <a:lvl7pPr marL="2343529" indent="0">
              <a:buNone/>
              <a:defRPr sz="1400"/>
            </a:lvl7pPr>
            <a:lvl8pPr marL="2734153" indent="0">
              <a:buNone/>
              <a:defRPr sz="1400"/>
            </a:lvl8pPr>
            <a:lvl9pPr marL="312479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331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905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99" y="1151335"/>
            <a:ext cx="3878861" cy="479822"/>
          </a:xfrm>
        </p:spPr>
        <p:txBody>
          <a:bodyPr anchor="b"/>
          <a:lstStyle>
            <a:lvl1pPr marL="0" indent="0">
              <a:buNone/>
              <a:defRPr sz="2400" b="1"/>
            </a:lvl1pPr>
            <a:lvl2pPr marL="390570" indent="0">
              <a:buNone/>
              <a:defRPr sz="2000" b="1"/>
            </a:lvl2pPr>
            <a:lvl3pPr marL="781332" indent="0">
              <a:buNone/>
              <a:defRPr sz="1800" b="1"/>
            </a:lvl3pPr>
            <a:lvl4pPr marL="1171825" indent="0">
              <a:buNone/>
              <a:defRPr sz="1600" b="1"/>
            </a:lvl4pPr>
            <a:lvl5pPr marL="1562505" indent="0">
              <a:buNone/>
              <a:defRPr sz="1600" b="1"/>
            </a:lvl5pPr>
            <a:lvl6pPr marL="1952958" indent="0">
              <a:buNone/>
              <a:defRPr sz="1600" b="1"/>
            </a:lvl6pPr>
            <a:lvl7pPr marL="2343529" indent="0">
              <a:buNone/>
              <a:defRPr sz="1600" b="1"/>
            </a:lvl7pPr>
            <a:lvl8pPr marL="2734153" indent="0">
              <a:buNone/>
              <a:defRPr sz="1600" b="1"/>
            </a:lvl8pPr>
            <a:lvl9pPr marL="3124792"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9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317" y="1151335"/>
            <a:ext cx="3880385" cy="479822"/>
          </a:xfrm>
        </p:spPr>
        <p:txBody>
          <a:bodyPr anchor="b"/>
          <a:lstStyle>
            <a:lvl1pPr marL="0" indent="0">
              <a:buNone/>
              <a:defRPr sz="2400" b="1"/>
            </a:lvl1pPr>
            <a:lvl2pPr marL="390570" indent="0">
              <a:buNone/>
              <a:defRPr sz="2000" b="1"/>
            </a:lvl2pPr>
            <a:lvl3pPr marL="781332" indent="0">
              <a:buNone/>
              <a:defRPr sz="1800" b="1"/>
            </a:lvl3pPr>
            <a:lvl4pPr marL="1171825" indent="0">
              <a:buNone/>
              <a:defRPr sz="1600" b="1"/>
            </a:lvl4pPr>
            <a:lvl5pPr marL="1562505" indent="0">
              <a:buNone/>
              <a:defRPr sz="1600" b="1"/>
            </a:lvl5pPr>
            <a:lvl6pPr marL="1952958" indent="0">
              <a:buNone/>
              <a:defRPr sz="1600" b="1"/>
            </a:lvl6pPr>
            <a:lvl7pPr marL="2343529" indent="0">
              <a:buNone/>
              <a:defRPr sz="1600" b="1"/>
            </a:lvl7pPr>
            <a:lvl8pPr marL="2734153" indent="0">
              <a:buNone/>
              <a:defRPr sz="1600" b="1"/>
            </a:lvl8pPr>
            <a:lvl9pPr marL="31247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317"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126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594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0279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570"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539" y="20720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570" y="1076343"/>
            <a:ext cx="2888189" cy="3518297"/>
          </a:xfrm>
        </p:spPr>
        <p:txBody>
          <a:bodyPr/>
          <a:lstStyle>
            <a:lvl1pPr marL="0" indent="0">
              <a:buNone/>
              <a:defRPr sz="1400"/>
            </a:lvl1pPr>
            <a:lvl2pPr marL="390570" indent="0">
              <a:buNone/>
              <a:defRPr sz="1200"/>
            </a:lvl2pPr>
            <a:lvl3pPr marL="781332" indent="0">
              <a:buNone/>
              <a:defRPr sz="1000"/>
            </a:lvl3pPr>
            <a:lvl4pPr marL="1171825" indent="0">
              <a:buNone/>
              <a:defRPr sz="900"/>
            </a:lvl4pPr>
            <a:lvl5pPr marL="1562505" indent="0">
              <a:buNone/>
              <a:defRPr sz="900"/>
            </a:lvl5pPr>
            <a:lvl6pPr marL="1952958" indent="0">
              <a:buNone/>
              <a:defRPr sz="900"/>
            </a:lvl6pPr>
            <a:lvl7pPr marL="2343529" indent="0">
              <a:buNone/>
              <a:defRPr sz="900"/>
            </a:lvl7pPr>
            <a:lvl8pPr marL="2734153" indent="0">
              <a:buNone/>
              <a:defRPr sz="900"/>
            </a:lvl8pPr>
            <a:lvl9pPr marL="31247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879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90570" indent="0">
              <a:buNone/>
              <a:defRPr sz="2800"/>
            </a:lvl2pPr>
            <a:lvl3pPr marL="781332" indent="0">
              <a:buNone/>
              <a:defRPr sz="2400"/>
            </a:lvl3pPr>
            <a:lvl4pPr marL="1171825" indent="0">
              <a:buNone/>
              <a:defRPr sz="2000"/>
            </a:lvl4pPr>
            <a:lvl5pPr marL="1562505" indent="0">
              <a:buNone/>
              <a:defRPr sz="2000"/>
            </a:lvl5pPr>
            <a:lvl6pPr marL="1952958" indent="0">
              <a:buNone/>
              <a:defRPr sz="2000"/>
            </a:lvl6pPr>
            <a:lvl7pPr marL="2343529" indent="0">
              <a:buNone/>
              <a:defRPr sz="2000"/>
            </a:lvl7pPr>
            <a:lvl8pPr marL="2734153" indent="0">
              <a:buNone/>
              <a:defRPr sz="2000"/>
            </a:lvl8pPr>
            <a:lvl9pPr marL="3124792" indent="0">
              <a:buNone/>
              <a:defRPr sz="2000"/>
            </a:lvl9pPr>
          </a:lstStyle>
          <a:p>
            <a:endParaRPr lang="en-US"/>
          </a:p>
        </p:txBody>
      </p:sp>
      <p:sp>
        <p:nvSpPr>
          <p:cNvPr id="4" name="Text Placeholder 3"/>
          <p:cNvSpPr>
            <a:spLocks noGrp="1"/>
          </p:cNvSpPr>
          <p:nvPr>
            <p:ph type="body" sz="half" idx="2"/>
          </p:nvPr>
        </p:nvSpPr>
        <p:spPr>
          <a:xfrm>
            <a:off x="1720734" y="4027909"/>
            <a:ext cx="5267325" cy="603647"/>
          </a:xfrm>
        </p:spPr>
        <p:txBody>
          <a:bodyPr/>
          <a:lstStyle>
            <a:lvl1pPr marL="0" indent="0">
              <a:buNone/>
              <a:defRPr sz="1400"/>
            </a:lvl1pPr>
            <a:lvl2pPr marL="390570" indent="0">
              <a:buNone/>
              <a:defRPr sz="1200"/>
            </a:lvl2pPr>
            <a:lvl3pPr marL="781332" indent="0">
              <a:buNone/>
              <a:defRPr sz="1000"/>
            </a:lvl3pPr>
            <a:lvl4pPr marL="1171825" indent="0">
              <a:buNone/>
              <a:defRPr sz="900"/>
            </a:lvl4pPr>
            <a:lvl5pPr marL="1562505" indent="0">
              <a:buNone/>
              <a:defRPr sz="900"/>
            </a:lvl5pPr>
            <a:lvl6pPr marL="1952958" indent="0">
              <a:buNone/>
              <a:defRPr sz="900"/>
            </a:lvl6pPr>
            <a:lvl7pPr marL="2343529" indent="0">
              <a:buNone/>
              <a:defRPr sz="900"/>
            </a:lvl7pPr>
            <a:lvl8pPr marL="2734153" indent="0">
              <a:buNone/>
              <a:defRPr sz="900"/>
            </a:lvl8pPr>
            <a:lvl9pPr marL="31247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303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7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80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4/11/2020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9378" name="Rectangle 2">
            <a:extLst>
              <a:ext uri="{FF2B5EF4-FFF2-40B4-BE49-F238E27FC236}">
                <a16:creationId xmlns:a16="http://schemas.microsoft.com/office/drawing/2014/main" id="{ABADFB88-96CC-43AB-8F4D-4215DCCBBB60}"/>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89379" name="Rectangle 3">
            <a:extLst>
              <a:ext uri="{FF2B5EF4-FFF2-40B4-BE49-F238E27FC236}">
                <a16:creationId xmlns:a16="http://schemas.microsoft.com/office/drawing/2014/main" id="{B36F85E0-C1AA-446E-96EB-3261AF88E08D}"/>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B8D3D1AB-2285-4C56-BBFC-A5A0D888BC65}"/>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685800">
              <a:buClrTx/>
              <a:buSzTx/>
              <a:buFontTx/>
              <a:buNone/>
              <a:defRPr sz="1050">
                <a:solidFill>
                  <a:srgbClr val="000000"/>
                </a:solidFill>
                <a:latin typeface="Arial" panose="020B0604020202020204" pitchFamily="34" charset="0"/>
              </a:defRPr>
            </a:lvl1pPr>
          </a:lstStyle>
          <a:p>
            <a:endParaRPr lang="en-US" altLang="en-US"/>
          </a:p>
        </p:txBody>
      </p:sp>
      <p:sp>
        <p:nvSpPr>
          <p:cNvPr id="3077" name="Rectangle 5">
            <a:extLst>
              <a:ext uri="{FF2B5EF4-FFF2-40B4-BE49-F238E27FC236}">
                <a16:creationId xmlns:a16="http://schemas.microsoft.com/office/drawing/2014/main" id="{C7AB8E68-F806-497D-A982-6F0A9F277EFD}"/>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685800">
              <a:buClrTx/>
              <a:buSzTx/>
              <a:buFontTx/>
              <a:buNone/>
              <a:defRPr sz="1050">
                <a:solidFill>
                  <a:srgbClr val="000000"/>
                </a:solidFill>
                <a:latin typeface="Arial" panose="020B0604020202020204" pitchFamily="34" charset="0"/>
              </a:defRPr>
            </a:lvl1pPr>
          </a:lstStyle>
          <a:p>
            <a:endParaRPr lang="en-US" altLang="en-US"/>
          </a:p>
        </p:txBody>
      </p:sp>
      <p:sp>
        <p:nvSpPr>
          <p:cNvPr id="3078" name="Rectangle 6">
            <a:extLst>
              <a:ext uri="{FF2B5EF4-FFF2-40B4-BE49-F238E27FC236}">
                <a16:creationId xmlns:a16="http://schemas.microsoft.com/office/drawing/2014/main" id="{22464E4B-35B2-4758-950E-2B4D2801480B}"/>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685800">
              <a:buClrTx/>
              <a:buSzTx/>
              <a:buFontTx/>
              <a:buNone/>
              <a:defRPr sz="1050">
                <a:solidFill>
                  <a:srgbClr val="000000"/>
                </a:solidFill>
                <a:latin typeface="Arial" panose="020B0604020202020204" pitchFamily="34" charset="0"/>
              </a:defRPr>
            </a:lvl1pPr>
          </a:lstStyle>
          <a:p>
            <a:fld id="{8DE6AA70-2E6F-4C7E-A2E2-834D321E6B1F}" type="slidenum">
              <a:rPr lang="en-US" altLang="en-US"/>
              <a:pPr/>
              <a:t>‹#›</a:t>
            </a:fld>
            <a:endParaRPr lang="en-US" altLang="en-US"/>
          </a:p>
        </p:txBody>
      </p:sp>
    </p:spTree>
    <p:extLst>
      <p:ext uri="{BB962C8B-B14F-4D97-AF65-F5344CB8AC3E}">
        <p14:creationId xmlns:p14="http://schemas.microsoft.com/office/powerpoint/2010/main" val="34152689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3300" kern="12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eaLnBrk="0" fontAlgn="base" hangingPunct="0">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defRPr sz="3300" kern="12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48" y="273845"/>
            <a:ext cx="757178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3548" y="4767264"/>
            <a:ext cx="1975247"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2908003" y="4767264"/>
            <a:ext cx="296287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200080" y="4767264"/>
            <a:ext cx="1975247"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DA7F6B-C0FB-46B8-AD7B-0033FB269A38}" type="slidenum">
              <a:rPr lang="en-US" altLang="en-US" smtClean="0"/>
              <a:pPr/>
              <a:t>‹#›</a:t>
            </a:fld>
            <a:endParaRPr lang="en-US" altLang="en-US"/>
          </a:p>
        </p:txBody>
      </p:sp>
    </p:spTree>
    <p:extLst>
      <p:ext uri="{BB962C8B-B14F-4D97-AF65-F5344CB8AC3E}">
        <p14:creationId xmlns:p14="http://schemas.microsoft.com/office/powerpoint/2010/main" val="3582542486"/>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80388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0570" algn="ctr" rtl="0" fontAlgn="base">
        <a:spcBef>
          <a:spcPct val="0"/>
        </a:spcBef>
        <a:spcAft>
          <a:spcPct val="0"/>
        </a:spcAft>
        <a:defRPr sz="4400">
          <a:solidFill>
            <a:schemeClr val="tx2"/>
          </a:solidFill>
          <a:latin typeface="Arial" charset="0"/>
          <a:cs typeface="Arial" charset="0"/>
        </a:defRPr>
      </a:lvl6pPr>
      <a:lvl7pPr marL="781332" algn="ctr" rtl="0" fontAlgn="base">
        <a:spcBef>
          <a:spcPct val="0"/>
        </a:spcBef>
        <a:spcAft>
          <a:spcPct val="0"/>
        </a:spcAft>
        <a:defRPr sz="4400">
          <a:solidFill>
            <a:schemeClr val="tx2"/>
          </a:solidFill>
          <a:latin typeface="Arial" charset="0"/>
          <a:cs typeface="Arial" charset="0"/>
        </a:defRPr>
      </a:lvl7pPr>
      <a:lvl8pPr marL="1171825" algn="ctr" rtl="0" fontAlgn="base">
        <a:spcBef>
          <a:spcPct val="0"/>
        </a:spcBef>
        <a:spcAft>
          <a:spcPct val="0"/>
        </a:spcAft>
        <a:defRPr sz="4400">
          <a:solidFill>
            <a:schemeClr val="tx2"/>
          </a:solidFill>
          <a:latin typeface="Arial" charset="0"/>
          <a:cs typeface="Arial" charset="0"/>
        </a:defRPr>
      </a:lvl8pPr>
      <a:lvl9pPr marL="1562505" algn="ctr" rtl="0" fontAlgn="base">
        <a:spcBef>
          <a:spcPct val="0"/>
        </a:spcBef>
        <a:spcAft>
          <a:spcPct val="0"/>
        </a:spcAft>
        <a:defRPr sz="4400">
          <a:solidFill>
            <a:schemeClr val="tx2"/>
          </a:solidFill>
          <a:latin typeface="Arial" charset="0"/>
          <a:cs typeface="Arial" charset="0"/>
        </a:defRPr>
      </a:lvl9pPr>
    </p:titleStyle>
    <p:bodyStyle>
      <a:lvl1pPr marL="292845" indent="-292845" algn="l" rtl="0" fontAlgn="base">
        <a:spcBef>
          <a:spcPct val="20000"/>
        </a:spcBef>
        <a:spcAft>
          <a:spcPct val="0"/>
        </a:spcAft>
        <a:buChar char="•"/>
        <a:defRPr sz="4000">
          <a:solidFill>
            <a:schemeClr val="bg1"/>
          </a:solidFill>
          <a:latin typeface="+mn-lt"/>
          <a:ea typeface="+mn-ea"/>
          <a:cs typeface="+mn-cs"/>
        </a:defRPr>
      </a:lvl1pPr>
      <a:lvl2pPr marL="634796" indent="-244237" algn="l" rtl="0" fontAlgn="base">
        <a:spcBef>
          <a:spcPct val="20000"/>
        </a:spcBef>
        <a:spcAft>
          <a:spcPct val="0"/>
        </a:spcAft>
        <a:buChar char="–"/>
        <a:defRPr sz="4000">
          <a:solidFill>
            <a:schemeClr val="bg1"/>
          </a:solidFill>
          <a:latin typeface="+mn-lt"/>
        </a:defRPr>
      </a:lvl2pPr>
      <a:lvl3pPr marL="976481" indent="-195247" algn="l" rtl="0" fontAlgn="base">
        <a:spcBef>
          <a:spcPct val="20000"/>
        </a:spcBef>
        <a:spcAft>
          <a:spcPct val="0"/>
        </a:spcAft>
        <a:buChar char="•"/>
        <a:defRPr sz="2400">
          <a:solidFill>
            <a:schemeClr val="tx1"/>
          </a:solidFill>
          <a:latin typeface="+mj-lt"/>
          <a:cs typeface="+mj-cs"/>
        </a:defRPr>
      </a:lvl3pPr>
      <a:lvl4pPr marL="1367173" indent="-195247" algn="l" rtl="0" fontAlgn="base">
        <a:spcBef>
          <a:spcPct val="20000"/>
        </a:spcBef>
        <a:spcAft>
          <a:spcPct val="0"/>
        </a:spcAft>
        <a:buChar char="–"/>
        <a:defRPr sz="2000">
          <a:solidFill>
            <a:schemeClr val="tx1"/>
          </a:solidFill>
          <a:latin typeface="+mj-lt"/>
          <a:cs typeface="+mj-cs"/>
        </a:defRPr>
      </a:lvl4pPr>
      <a:lvl5pPr marL="1757741" indent="-195247" algn="l" rtl="0" fontAlgn="base">
        <a:spcBef>
          <a:spcPct val="20000"/>
        </a:spcBef>
        <a:spcAft>
          <a:spcPct val="0"/>
        </a:spcAft>
        <a:buChar char="»"/>
        <a:defRPr sz="2000">
          <a:solidFill>
            <a:schemeClr val="tx1"/>
          </a:solidFill>
          <a:latin typeface="+mj-lt"/>
          <a:cs typeface="+mj-cs"/>
        </a:defRPr>
      </a:lvl5pPr>
      <a:lvl6pPr marL="2148176" indent="-195247" algn="l" rtl="0" fontAlgn="base">
        <a:spcBef>
          <a:spcPct val="20000"/>
        </a:spcBef>
        <a:spcAft>
          <a:spcPct val="0"/>
        </a:spcAft>
        <a:buChar char="»"/>
        <a:defRPr sz="2000">
          <a:solidFill>
            <a:schemeClr val="tx1"/>
          </a:solidFill>
          <a:latin typeface="+mj-lt"/>
          <a:cs typeface="+mj-cs"/>
        </a:defRPr>
      </a:lvl6pPr>
      <a:lvl7pPr marL="2538895" indent="-195247" algn="l" rtl="0" fontAlgn="base">
        <a:spcBef>
          <a:spcPct val="20000"/>
        </a:spcBef>
        <a:spcAft>
          <a:spcPct val="0"/>
        </a:spcAft>
        <a:buChar char="»"/>
        <a:defRPr sz="2000">
          <a:solidFill>
            <a:schemeClr val="tx1"/>
          </a:solidFill>
          <a:latin typeface="+mj-lt"/>
          <a:cs typeface="+mj-cs"/>
        </a:defRPr>
      </a:lvl7pPr>
      <a:lvl8pPr marL="2929476" indent="-195247" algn="l" rtl="0" fontAlgn="base">
        <a:spcBef>
          <a:spcPct val="20000"/>
        </a:spcBef>
        <a:spcAft>
          <a:spcPct val="0"/>
        </a:spcAft>
        <a:buChar char="»"/>
        <a:defRPr sz="2000">
          <a:solidFill>
            <a:schemeClr val="tx1"/>
          </a:solidFill>
          <a:latin typeface="+mj-lt"/>
          <a:cs typeface="+mj-cs"/>
        </a:defRPr>
      </a:lvl8pPr>
      <a:lvl9pPr marL="3320142" indent="-1952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1332" rtl="0" eaLnBrk="1" latinLnBrk="0" hangingPunct="1">
        <a:defRPr sz="1800" kern="1200">
          <a:solidFill>
            <a:schemeClr val="tx1"/>
          </a:solidFill>
          <a:latin typeface="+mn-lt"/>
          <a:ea typeface="+mn-ea"/>
          <a:cs typeface="+mn-cs"/>
        </a:defRPr>
      </a:lvl1pPr>
      <a:lvl2pPr marL="390570" algn="l" defTabSz="781332" rtl="0" eaLnBrk="1" latinLnBrk="0" hangingPunct="1">
        <a:defRPr sz="1800" kern="1200">
          <a:solidFill>
            <a:schemeClr val="tx1"/>
          </a:solidFill>
          <a:latin typeface="+mn-lt"/>
          <a:ea typeface="+mn-ea"/>
          <a:cs typeface="+mn-cs"/>
        </a:defRPr>
      </a:lvl2pPr>
      <a:lvl3pPr marL="781332" algn="l" defTabSz="781332" rtl="0" eaLnBrk="1" latinLnBrk="0" hangingPunct="1">
        <a:defRPr sz="1800" kern="1200">
          <a:solidFill>
            <a:schemeClr val="tx1"/>
          </a:solidFill>
          <a:latin typeface="+mn-lt"/>
          <a:ea typeface="+mn-ea"/>
          <a:cs typeface="+mn-cs"/>
        </a:defRPr>
      </a:lvl3pPr>
      <a:lvl4pPr marL="1171825" algn="l" defTabSz="781332" rtl="0" eaLnBrk="1" latinLnBrk="0" hangingPunct="1">
        <a:defRPr sz="1800" kern="1200">
          <a:solidFill>
            <a:schemeClr val="tx1"/>
          </a:solidFill>
          <a:latin typeface="+mn-lt"/>
          <a:ea typeface="+mn-ea"/>
          <a:cs typeface="+mn-cs"/>
        </a:defRPr>
      </a:lvl4pPr>
      <a:lvl5pPr marL="1562505" algn="l" defTabSz="781332" rtl="0" eaLnBrk="1" latinLnBrk="0" hangingPunct="1">
        <a:defRPr sz="1800" kern="1200">
          <a:solidFill>
            <a:schemeClr val="tx1"/>
          </a:solidFill>
          <a:latin typeface="+mn-lt"/>
          <a:ea typeface="+mn-ea"/>
          <a:cs typeface="+mn-cs"/>
        </a:defRPr>
      </a:lvl5pPr>
      <a:lvl6pPr marL="1952958" algn="l" defTabSz="781332" rtl="0" eaLnBrk="1" latinLnBrk="0" hangingPunct="1">
        <a:defRPr sz="1800" kern="1200">
          <a:solidFill>
            <a:schemeClr val="tx1"/>
          </a:solidFill>
          <a:latin typeface="+mn-lt"/>
          <a:ea typeface="+mn-ea"/>
          <a:cs typeface="+mn-cs"/>
        </a:defRPr>
      </a:lvl6pPr>
      <a:lvl7pPr marL="2343529" algn="l" defTabSz="781332" rtl="0" eaLnBrk="1" latinLnBrk="0" hangingPunct="1">
        <a:defRPr sz="1800" kern="1200">
          <a:solidFill>
            <a:schemeClr val="tx1"/>
          </a:solidFill>
          <a:latin typeface="+mn-lt"/>
          <a:ea typeface="+mn-ea"/>
          <a:cs typeface="+mn-cs"/>
        </a:defRPr>
      </a:lvl7pPr>
      <a:lvl8pPr marL="2734153" algn="l" defTabSz="781332" rtl="0" eaLnBrk="1" latinLnBrk="0" hangingPunct="1">
        <a:defRPr sz="1800" kern="1200">
          <a:solidFill>
            <a:schemeClr val="tx1"/>
          </a:solidFill>
          <a:latin typeface="+mn-lt"/>
          <a:ea typeface="+mn-ea"/>
          <a:cs typeface="+mn-cs"/>
        </a:defRPr>
      </a:lvl8pPr>
      <a:lvl9pPr marL="3124792" algn="l" defTabSz="781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hebcal.com/hebcal/?v=1&amp;maj=on&amp;o=on&amp;i=off&amp;year=2020&amp;month=x&amp;yt=G&amp;lg=s&amp;d=on&amp;c=off&amp;geo=geoname&amp;zip=&amp;city=&amp;geonameid=&amp;b=18&amp;m=50&amp;.s=Create+Calenda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orthylinks.com/3B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341217" y="209550"/>
            <a:ext cx="8163019" cy="4556648"/>
          </a:xfrm>
        </p:spPr>
        <p:txBody>
          <a:bodyPr>
            <a:normAutofit/>
          </a:bodyPr>
          <a:lstStyle/>
          <a:p>
            <a:pPr marL="0" indent="0">
              <a:lnSpc>
                <a:spcPct val="90000"/>
              </a:lnSpc>
              <a:buNone/>
            </a:pPr>
            <a:r>
              <a:rPr lang="en-US" altLang="en-US" sz="3600" dirty="0">
                <a:solidFill>
                  <a:schemeClr val="bg1"/>
                </a:solidFill>
              </a:rPr>
              <a:t>Ari and Shira </a:t>
            </a:r>
            <a:r>
              <a:rPr lang="en-US" altLang="en-US" sz="3600" dirty="0" err="1">
                <a:solidFill>
                  <a:schemeClr val="bg1"/>
                </a:solidFill>
              </a:rPr>
              <a:t>Sorko</a:t>
            </a:r>
            <a:r>
              <a:rPr lang="en-US" altLang="en-US" sz="3600" dirty="0">
                <a:solidFill>
                  <a:schemeClr val="bg1"/>
                </a:solidFill>
              </a:rPr>
              <a:t>-Ram, founders of </a:t>
            </a:r>
            <a:r>
              <a:rPr lang="en-US" altLang="en-US" sz="3600" dirty="0" err="1">
                <a:solidFill>
                  <a:schemeClr val="bg1"/>
                </a:solidFill>
              </a:rPr>
              <a:t>Tiferet</a:t>
            </a:r>
            <a:r>
              <a:rPr lang="en-US" altLang="en-US" sz="3600" dirty="0">
                <a:solidFill>
                  <a:schemeClr val="bg1"/>
                </a:solidFill>
              </a:rPr>
              <a:t> Yeshua Cong., Tel Aviv</a:t>
            </a:r>
            <a:endParaRPr lang="en-US" altLang="en-US" dirty="0">
              <a:solidFill>
                <a:schemeClr val="bg1"/>
              </a:solidFill>
            </a:endParaRPr>
          </a:p>
        </p:txBody>
      </p:sp>
      <p:pic>
        <p:nvPicPr>
          <p:cNvPr id="3074" name="Picture 2" descr="Shira (l) and Ari Sorko-Ram">
            <a:extLst>
              <a:ext uri="{FF2B5EF4-FFF2-40B4-BE49-F238E27FC236}">
                <a16:creationId xmlns:a16="http://schemas.microsoft.com/office/drawing/2014/main" id="{82B55D9E-1D5E-42F5-898B-9431D1F38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 y="1401289"/>
            <a:ext cx="6808131" cy="374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048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dirty="0"/>
              <a:t>Ari and Shira’s son, </a:t>
            </a:r>
            <a:r>
              <a:rPr lang="en-US" dirty="0" err="1"/>
              <a:t>Ayal</a:t>
            </a:r>
            <a:r>
              <a:rPr lang="en-US" dirty="0"/>
              <a:t>, started a nano-biotechnology company that develops incredibly sensitive sensors. With the outbreak of COVID-19, they have been working around the clock to develop and mass-produce a test that would give results in less than 2 minutes. It is different than the standard tests as it doesn’t require labs and chemicals. </a:t>
            </a:r>
            <a:endParaRPr lang="en-US" altLang="en-US" dirty="0">
              <a:solidFill>
                <a:schemeClr val="bg1"/>
              </a:solidFill>
            </a:endParaRPr>
          </a:p>
        </p:txBody>
      </p:sp>
    </p:spTree>
    <p:extLst>
      <p:ext uri="{BB962C8B-B14F-4D97-AF65-F5344CB8AC3E}">
        <p14:creationId xmlns:p14="http://schemas.microsoft.com/office/powerpoint/2010/main" val="221347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E56254-C2E9-41CA-83C0-8021F781DA0A}"/>
              </a:ext>
            </a:extLst>
          </p:cNvPr>
          <p:cNvPicPr>
            <a:picLocks noChangeAspect="1"/>
          </p:cNvPicPr>
          <p:nvPr/>
        </p:nvPicPr>
        <p:blipFill>
          <a:blip r:embed="rId3"/>
          <a:stretch>
            <a:fillRect/>
          </a:stretch>
        </p:blipFill>
        <p:spPr>
          <a:xfrm>
            <a:off x="1493837" y="169936"/>
            <a:ext cx="6019799" cy="4993244"/>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56409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Rather, it identifies the </a:t>
            </a:r>
            <a:r>
              <a:rPr lang="en-US" dirty="0">
                <a:solidFill>
                  <a:srgbClr val="FFFF99"/>
                </a:solidFill>
              </a:rPr>
              <a:t>frequency</a:t>
            </a:r>
            <a:r>
              <a:rPr lang="en-US" dirty="0"/>
              <a:t> COVID-19 as well as the antibodies give off when they are present and is entirely digital. They have been working with the German and now Israeli government to prove its accuracy in hospitals with live patients!</a:t>
            </a:r>
            <a:r>
              <a:rPr lang="en-US" b="1" dirty="0"/>
              <a:t> </a:t>
            </a:r>
            <a:endParaRPr lang="en-US" altLang="en-US" dirty="0">
              <a:solidFill>
                <a:schemeClr val="bg1"/>
              </a:solidFill>
            </a:endParaRPr>
          </a:p>
        </p:txBody>
      </p:sp>
    </p:spTree>
    <p:extLst>
      <p:ext uri="{BB962C8B-B14F-4D97-AF65-F5344CB8AC3E}">
        <p14:creationId xmlns:p14="http://schemas.microsoft.com/office/powerpoint/2010/main" val="74985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Within a week or two, we are praying that </a:t>
            </a:r>
            <a:r>
              <a:rPr lang="en-US" dirty="0" err="1"/>
              <a:t>Ayal's</a:t>
            </a:r>
            <a:r>
              <a:rPr lang="en-US" dirty="0"/>
              <a:t> company, Ram Group, will complete trials and be able to provide the solution to the testing shortage. </a:t>
            </a:r>
            <a:endParaRPr lang="en-US" altLang="en-US" dirty="0">
              <a:solidFill>
                <a:schemeClr val="bg1"/>
              </a:solidFill>
            </a:endParaRPr>
          </a:p>
        </p:txBody>
      </p:sp>
    </p:spTree>
    <p:extLst>
      <p:ext uri="{BB962C8B-B14F-4D97-AF65-F5344CB8AC3E}">
        <p14:creationId xmlns:p14="http://schemas.microsoft.com/office/powerpoint/2010/main" val="427787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Finding Shalom in Chaos</a:t>
            </a:r>
          </a:p>
        </p:txBody>
      </p:sp>
    </p:spTree>
    <p:extLst>
      <p:ext uri="{BB962C8B-B14F-4D97-AF65-F5344CB8AC3E}">
        <p14:creationId xmlns:p14="http://schemas.microsoft.com/office/powerpoint/2010/main" val="194937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t>Friday, March 27, </a:t>
            </a:r>
          </a:p>
          <a:p>
            <a:pPr marL="0" indent="0">
              <a:lnSpc>
                <a:spcPct val="90000"/>
              </a:lnSpc>
              <a:buNone/>
            </a:pPr>
            <a:r>
              <a:rPr lang="en-US" altLang="en-US" sz="3200" dirty="0"/>
              <a:t>2020  noon</a:t>
            </a:r>
          </a:p>
        </p:txBody>
      </p:sp>
      <p:pic>
        <p:nvPicPr>
          <p:cNvPr id="6" name="Picture 5">
            <a:extLst>
              <a:ext uri="{FF2B5EF4-FFF2-40B4-BE49-F238E27FC236}">
                <a16:creationId xmlns:a16="http://schemas.microsoft.com/office/drawing/2014/main" id="{4AEC3D10-264D-4672-97A3-EFAA03CB3752}"/>
              </a:ext>
            </a:extLst>
          </p:cNvPr>
          <p:cNvPicPr>
            <a:picLocks noChangeAspect="1"/>
          </p:cNvPicPr>
          <p:nvPr/>
        </p:nvPicPr>
        <p:blipFill>
          <a:blip r:embed="rId3"/>
          <a:stretch>
            <a:fillRect/>
          </a:stretch>
        </p:blipFill>
        <p:spPr>
          <a:xfrm>
            <a:off x="181720" y="1174235"/>
            <a:ext cx="3124201" cy="4037428"/>
          </a:xfrm>
          <a:prstGeom prst="rect">
            <a:avLst/>
          </a:prstGeom>
        </p:spPr>
      </p:pic>
      <p:sp>
        <p:nvSpPr>
          <p:cNvPr id="8" name="TextBox 7">
            <a:extLst>
              <a:ext uri="{FF2B5EF4-FFF2-40B4-BE49-F238E27FC236}">
                <a16:creationId xmlns:a16="http://schemas.microsoft.com/office/drawing/2014/main" id="{2BEF47BC-C2B5-4360-9102-04F6709DC44C}"/>
              </a:ext>
            </a:extLst>
          </p:cNvPr>
          <p:cNvSpPr txBox="1"/>
          <p:nvPr/>
        </p:nvSpPr>
        <p:spPr>
          <a:xfrm>
            <a:off x="4999037" y="97017"/>
            <a:ext cx="3300225"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a:ea typeface="+mn-ea"/>
                <a:cs typeface="Arial" charset="0"/>
              </a:rPr>
              <a:t>Friday, April 3, 2020 4 p.m.</a:t>
            </a:r>
          </a:p>
        </p:txBody>
      </p:sp>
      <p:pic>
        <p:nvPicPr>
          <p:cNvPr id="2" name="Picture 1">
            <a:extLst>
              <a:ext uri="{FF2B5EF4-FFF2-40B4-BE49-F238E27FC236}">
                <a16:creationId xmlns:a16="http://schemas.microsoft.com/office/drawing/2014/main" id="{38B314B3-7EEB-46D0-9076-0C7ADE29ABE1}"/>
              </a:ext>
            </a:extLst>
          </p:cNvPr>
          <p:cNvPicPr>
            <a:picLocks noChangeAspect="1"/>
          </p:cNvPicPr>
          <p:nvPr/>
        </p:nvPicPr>
        <p:blipFill>
          <a:blip r:embed="rId4"/>
          <a:stretch>
            <a:fillRect/>
          </a:stretch>
        </p:blipFill>
        <p:spPr>
          <a:xfrm>
            <a:off x="5200743" y="1064533"/>
            <a:ext cx="3300225" cy="4064399"/>
          </a:xfrm>
          <a:prstGeom prst="rect">
            <a:avLst/>
          </a:prstGeom>
        </p:spPr>
      </p:pic>
      <p:sp>
        <p:nvSpPr>
          <p:cNvPr id="3" name="TextBox 2">
            <a:extLst>
              <a:ext uri="{FF2B5EF4-FFF2-40B4-BE49-F238E27FC236}">
                <a16:creationId xmlns:a16="http://schemas.microsoft.com/office/drawing/2014/main" id="{B0C61BE3-DDC8-42F8-ABA6-E18F22A895CA}"/>
              </a:ext>
            </a:extLst>
          </p:cNvPr>
          <p:cNvSpPr txBox="1"/>
          <p:nvPr/>
        </p:nvSpPr>
        <p:spPr>
          <a:xfrm>
            <a:off x="3336865" y="2190750"/>
            <a:ext cx="1910523"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90%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Weekly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increase</a:t>
            </a:r>
          </a:p>
        </p:txBody>
      </p:sp>
    </p:spTree>
    <p:extLst>
      <p:ext uri="{BB962C8B-B14F-4D97-AF65-F5344CB8AC3E}">
        <p14:creationId xmlns:p14="http://schemas.microsoft.com/office/powerpoint/2010/main" val="19826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t>Friday, April 10, </a:t>
            </a:r>
          </a:p>
          <a:p>
            <a:pPr marL="0" indent="0">
              <a:lnSpc>
                <a:spcPct val="90000"/>
              </a:lnSpc>
              <a:buNone/>
            </a:pPr>
            <a:r>
              <a:rPr lang="en-US" altLang="en-US" sz="3200" dirty="0">
                <a:solidFill>
                  <a:schemeClr val="bg1"/>
                </a:solidFill>
              </a:rPr>
              <a:t>2020 4 p.m. </a:t>
            </a:r>
          </a:p>
        </p:txBody>
      </p:sp>
      <p:pic>
        <p:nvPicPr>
          <p:cNvPr id="3" name="Picture 2">
            <a:extLst>
              <a:ext uri="{FF2B5EF4-FFF2-40B4-BE49-F238E27FC236}">
                <a16:creationId xmlns:a16="http://schemas.microsoft.com/office/drawing/2014/main" id="{D3A22BDA-86E3-47AC-8ACD-B5D19F5F29DC}"/>
              </a:ext>
            </a:extLst>
          </p:cNvPr>
          <p:cNvPicPr>
            <a:picLocks noChangeAspect="1"/>
          </p:cNvPicPr>
          <p:nvPr/>
        </p:nvPicPr>
        <p:blipFill>
          <a:blip r:embed="rId3"/>
          <a:stretch>
            <a:fillRect/>
          </a:stretch>
        </p:blipFill>
        <p:spPr>
          <a:xfrm>
            <a:off x="1722437" y="1230067"/>
            <a:ext cx="2949642" cy="3883695"/>
          </a:xfrm>
          <a:prstGeom prst="rect">
            <a:avLst/>
          </a:prstGeom>
        </p:spPr>
      </p:pic>
      <p:sp>
        <p:nvSpPr>
          <p:cNvPr id="5" name="TextBox 4">
            <a:extLst>
              <a:ext uri="{FF2B5EF4-FFF2-40B4-BE49-F238E27FC236}">
                <a16:creationId xmlns:a16="http://schemas.microsoft.com/office/drawing/2014/main" id="{360C44B9-E8E7-4E0B-88C0-2FE2555FFF2F}"/>
              </a:ext>
            </a:extLst>
          </p:cNvPr>
          <p:cNvSpPr txBox="1"/>
          <p:nvPr/>
        </p:nvSpPr>
        <p:spPr>
          <a:xfrm>
            <a:off x="122237" y="1786920"/>
            <a:ext cx="1681923"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Weekly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increase</a:t>
            </a:r>
          </a:p>
        </p:txBody>
      </p:sp>
    </p:spTree>
    <p:extLst>
      <p:ext uri="{BB962C8B-B14F-4D97-AF65-F5344CB8AC3E}">
        <p14:creationId xmlns:p14="http://schemas.microsoft.com/office/powerpoint/2010/main" val="215295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3600" u="sng" dirty="0"/>
              <a:t>Johnson County COVID-19 Statistics</a:t>
            </a:r>
          </a:p>
          <a:p>
            <a:pPr marL="0" lvl="0" indent="0">
              <a:lnSpc>
                <a:spcPct val="90000"/>
              </a:lnSpc>
              <a:buNone/>
            </a:pPr>
            <a:endParaRPr lang="en-US" sz="2000" dirty="0">
              <a:solidFill>
                <a:srgbClr val="FFFFFF"/>
              </a:solidFill>
            </a:endParaRPr>
          </a:p>
          <a:p>
            <a:pPr marL="0" lvl="0" indent="0">
              <a:lnSpc>
                <a:spcPct val="90000"/>
              </a:lnSpc>
              <a:buNone/>
            </a:pPr>
            <a:r>
              <a:rPr lang="en-US" sz="3600" dirty="0">
                <a:solidFill>
                  <a:srgbClr val="FFFFFF"/>
                </a:solidFill>
              </a:rPr>
              <a:t>Sun., Mar 29, </a:t>
            </a:r>
            <a:r>
              <a:rPr lang="en-US" sz="3600" dirty="0">
                <a:solidFill>
                  <a:srgbClr val="FFFF99"/>
                </a:solidFill>
              </a:rPr>
              <a:t>108</a:t>
            </a:r>
            <a:r>
              <a:rPr lang="en-US" sz="3600" dirty="0">
                <a:solidFill>
                  <a:srgbClr val="FFFFFF"/>
                </a:solidFill>
              </a:rPr>
              <a:t> cases, </a:t>
            </a:r>
            <a:r>
              <a:rPr lang="en-US" sz="3600" dirty="0">
                <a:solidFill>
                  <a:srgbClr val="FFFF99"/>
                </a:solidFill>
              </a:rPr>
              <a:t>2</a:t>
            </a:r>
            <a:r>
              <a:rPr lang="en-US" sz="3600" dirty="0">
                <a:solidFill>
                  <a:srgbClr val="FFFFFF"/>
                </a:solidFill>
              </a:rPr>
              <a:t> deaths</a:t>
            </a:r>
          </a:p>
          <a:p>
            <a:pPr marL="0" indent="0">
              <a:lnSpc>
                <a:spcPct val="90000"/>
              </a:lnSpc>
              <a:buNone/>
            </a:pPr>
            <a:r>
              <a:rPr lang="en-US" sz="3600" dirty="0"/>
              <a:t>Sun., Apr 5,    </a:t>
            </a:r>
            <a:r>
              <a:rPr lang="en-US" sz="3600" dirty="0">
                <a:solidFill>
                  <a:srgbClr val="FFFF99"/>
                </a:solidFill>
              </a:rPr>
              <a:t>192</a:t>
            </a:r>
            <a:r>
              <a:rPr lang="en-US" sz="3600" dirty="0"/>
              <a:t> cases, </a:t>
            </a:r>
            <a:r>
              <a:rPr lang="en-US" sz="3600" dirty="0">
                <a:solidFill>
                  <a:srgbClr val="FFFF99"/>
                </a:solidFill>
              </a:rPr>
              <a:t>8</a:t>
            </a:r>
            <a:r>
              <a:rPr lang="en-US" sz="3600" dirty="0"/>
              <a:t> deaths</a:t>
            </a:r>
          </a:p>
          <a:p>
            <a:pPr marL="0" indent="0">
              <a:lnSpc>
                <a:spcPct val="90000"/>
              </a:lnSpc>
              <a:buNone/>
            </a:pPr>
            <a:r>
              <a:rPr lang="en-US" altLang="en-US" sz="3600" dirty="0"/>
              <a:t>Fri.,   Apr </a:t>
            </a:r>
            <a:r>
              <a:rPr lang="en-US" sz="3600" dirty="0"/>
              <a:t>10,  </a:t>
            </a:r>
            <a:r>
              <a:rPr lang="en-US" sz="3600" dirty="0">
                <a:solidFill>
                  <a:srgbClr val="FFFF99"/>
                </a:solidFill>
              </a:rPr>
              <a:t>263</a:t>
            </a:r>
            <a:r>
              <a:rPr lang="en-US" sz="3600" dirty="0"/>
              <a:t> cases, </a:t>
            </a:r>
            <a:r>
              <a:rPr lang="en-US" sz="3600" dirty="0">
                <a:solidFill>
                  <a:srgbClr val="FFFF99"/>
                </a:solidFill>
              </a:rPr>
              <a:t>12</a:t>
            </a:r>
            <a:r>
              <a:rPr lang="en-US" sz="3600" dirty="0"/>
              <a:t> deaths </a:t>
            </a:r>
          </a:p>
          <a:p>
            <a:pPr marL="0" indent="0">
              <a:lnSpc>
                <a:spcPct val="90000"/>
              </a:lnSpc>
              <a:buNone/>
            </a:pPr>
            <a:endParaRPr lang="en-US" sz="3600" dirty="0"/>
          </a:p>
          <a:p>
            <a:pPr marL="0" indent="0">
              <a:lnSpc>
                <a:spcPct val="90000"/>
              </a:lnSpc>
              <a:buNone/>
            </a:pPr>
            <a:r>
              <a:rPr lang="en-US" sz="3600" dirty="0"/>
              <a:t>A bit of perspective…</a:t>
            </a:r>
          </a:p>
          <a:p>
            <a:pPr marL="0" indent="0">
              <a:lnSpc>
                <a:spcPct val="90000"/>
              </a:lnSpc>
              <a:buNone/>
            </a:pPr>
            <a:endParaRPr lang="en-US" altLang="en-US" sz="3600" dirty="0">
              <a:solidFill>
                <a:srgbClr val="FFFF99"/>
              </a:solidFill>
            </a:endParaRPr>
          </a:p>
        </p:txBody>
      </p:sp>
    </p:spTree>
    <p:extLst>
      <p:ext uri="{BB962C8B-B14F-4D97-AF65-F5344CB8AC3E}">
        <p14:creationId xmlns:p14="http://schemas.microsoft.com/office/powerpoint/2010/main" val="132808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r>
              <a:rPr lang="en-US" u="sng" dirty="0"/>
              <a:t>COVID-19</a:t>
            </a:r>
            <a:r>
              <a:rPr lang="en-US" dirty="0"/>
              <a:t>: Approximately </a:t>
            </a:r>
            <a:r>
              <a:rPr lang="en-US" dirty="0">
                <a:solidFill>
                  <a:srgbClr val="FFFF99"/>
                </a:solidFill>
              </a:rPr>
              <a:t>1,359,398 cases </a:t>
            </a:r>
            <a:r>
              <a:rPr lang="en-US" dirty="0"/>
              <a:t>worldwide; 368,449 cases in the U.S. as of Apr. 7, 2020.*</a:t>
            </a:r>
          </a:p>
          <a:p>
            <a:r>
              <a:rPr lang="en-US" u="sng" dirty="0"/>
              <a:t>Flu</a:t>
            </a:r>
            <a:r>
              <a:rPr lang="en-US" dirty="0"/>
              <a:t>: </a:t>
            </a:r>
            <a:r>
              <a:rPr lang="en-US" dirty="0">
                <a:solidFill>
                  <a:srgbClr val="FFFF99"/>
                </a:solidFill>
              </a:rPr>
              <a:t>Estimated 1 billion cases </a:t>
            </a:r>
            <a:r>
              <a:rPr lang="en-US" dirty="0"/>
              <a:t>worldwide; 9.3 million to 45 million cases in the U.S. per year.</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66920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419600" cy="4933950"/>
          </a:xfrm>
        </p:spPr>
        <p:txBody>
          <a:bodyPr>
            <a:normAutofit/>
          </a:bodyPr>
          <a:lstStyle/>
          <a:p>
            <a:pPr marL="0" indent="0">
              <a:lnSpc>
                <a:spcPct val="90000"/>
              </a:lnSpc>
              <a:buNone/>
            </a:pPr>
            <a:r>
              <a:rPr lang="en-US" altLang="en-US" dirty="0">
                <a:solidFill>
                  <a:schemeClr val="bg1"/>
                </a:solidFill>
              </a:rPr>
              <a:t>Note place setting for Eliyahu </a:t>
            </a:r>
            <a:r>
              <a:rPr lang="en-US" altLang="en-US" dirty="0" err="1">
                <a:solidFill>
                  <a:schemeClr val="bg1"/>
                </a:solidFill>
              </a:rPr>
              <a:t>HaNavi</a:t>
            </a:r>
            <a:r>
              <a:rPr lang="en-US" altLang="en-US" dirty="0">
                <a:solidFill>
                  <a:schemeClr val="bg1"/>
                </a:solidFill>
              </a:rPr>
              <a:t>/</a:t>
            </a:r>
          </a:p>
          <a:p>
            <a:pPr marL="0" indent="0">
              <a:lnSpc>
                <a:spcPct val="90000"/>
              </a:lnSpc>
              <a:buNone/>
            </a:pPr>
            <a:r>
              <a:rPr lang="en-US" altLang="en-US" dirty="0"/>
              <a:t>Elijah the prophet</a:t>
            </a:r>
          </a:p>
          <a:p>
            <a:pPr marL="0" indent="0">
              <a:lnSpc>
                <a:spcPct val="90000"/>
              </a:lnSpc>
              <a:buNone/>
            </a:pPr>
            <a:r>
              <a:rPr lang="en-US" altLang="en-US" dirty="0">
                <a:solidFill>
                  <a:schemeClr val="bg1"/>
                </a:solidFill>
              </a:rPr>
              <a:t>Social distance of six feet</a:t>
            </a:r>
          </a:p>
        </p:txBody>
      </p:sp>
      <p:pic>
        <p:nvPicPr>
          <p:cNvPr id="3" name="Picture 2">
            <a:extLst>
              <a:ext uri="{FF2B5EF4-FFF2-40B4-BE49-F238E27FC236}">
                <a16:creationId xmlns:a16="http://schemas.microsoft.com/office/drawing/2014/main" id="{C8E43862-9AD8-4602-A0E1-4BE902BE0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3775" y="285750"/>
            <a:ext cx="3629026" cy="4838700"/>
          </a:xfrm>
          <a:prstGeom prst="rect">
            <a:avLst/>
          </a:prstGeom>
        </p:spPr>
      </p:pic>
    </p:spTree>
    <p:extLst>
      <p:ext uri="{BB962C8B-B14F-4D97-AF65-F5344CB8AC3E}">
        <p14:creationId xmlns:p14="http://schemas.microsoft.com/office/powerpoint/2010/main" val="320854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u="sng" dirty="0"/>
              <a:t>Deaths</a:t>
            </a:r>
          </a:p>
          <a:p>
            <a:r>
              <a:rPr lang="en-US" u="sng" dirty="0"/>
              <a:t>COVID-19</a:t>
            </a:r>
            <a:r>
              <a:rPr lang="en-US" dirty="0"/>
              <a:t>: Approximately </a:t>
            </a:r>
            <a:r>
              <a:rPr lang="en-US" dirty="0">
                <a:solidFill>
                  <a:srgbClr val="FFFF99"/>
                </a:solidFill>
              </a:rPr>
              <a:t>75,945 deaths </a:t>
            </a:r>
            <a:r>
              <a:rPr lang="en-US" dirty="0"/>
              <a:t>reported worldwide; 10,993 deaths in the U.S., as of Apr. 7, 2020.*</a:t>
            </a:r>
          </a:p>
          <a:p>
            <a:r>
              <a:rPr lang="en-US" u="sng" dirty="0"/>
              <a:t>Flu</a:t>
            </a:r>
            <a:r>
              <a:rPr lang="en-US" dirty="0"/>
              <a:t>: </a:t>
            </a:r>
            <a:r>
              <a:rPr lang="en-US" dirty="0">
                <a:solidFill>
                  <a:srgbClr val="FFFF99"/>
                </a:solidFill>
              </a:rPr>
              <a:t>291,000 to 646,000 deaths </a:t>
            </a:r>
            <a:r>
              <a:rPr lang="en-US" dirty="0"/>
              <a:t>worldwide; 12,000 to 61,000 deaths in the U.S. per year.</a:t>
            </a:r>
            <a:endParaRPr lang="en-US" altLang="en-US" dirty="0">
              <a:solidFill>
                <a:schemeClr val="bg1"/>
              </a:solidFill>
            </a:endParaRPr>
          </a:p>
        </p:txBody>
      </p:sp>
    </p:spTree>
    <p:extLst>
      <p:ext uri="{BB962C8B-B14F-4D97-AF65-F5344CB8AC3E}">
        <p14:creationId xmlns:p14="http://schemas.microsoft.com/office/powerpoint/2010/main" val="11649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F41EE9-3D5F-4BC5-9929-567E1252788E}"/>
              </a:ext>
            </a:extLst>
          </p:cNvPr>
          <p:cNvPicPr>
            <a:picLocks noChangeAspect="1"/>
          </p:cNvPicPr>
          <p:nvPr/>
        </p:nvPicPr>
        <p:blipFill>
          <a:blip r:embed="rId3"/>
          <a:stretch>
            <a:fillRect/>
          </a:stretch>
        </p:blipFill>
        <p:spPr>
          <a:xfrm>
            <a:off x="347789" y="285750"/>
            <a:ext cx="7830693" cy="472440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297317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dirty="0"/>
              <a:t>In the 14th century, Jews were massacred in France during the Black Death epidemic after they were blamed for spreading the disease by poisoning water wells. In the city of Strasbourg alone, 2,000 Jews were burned alive by orders of the local council, according to the historian Robert Gottfried’s book “Black Death.”</a:t>
            </a:r>
            <a:endParaRPr lang="en-US" altLang="en-US" dirty="0">
              <a:solidFill>
                <a:schemeClr val="bg1"/>
              </a:solidFill>
            </a:endParaRPr>
          </a:p>
        </p:txBody>
      </p:sp>
    </p:spTree>
    <p:extLst>
      <p:ext uri="{BB962C8B-B14F-4D97-AF65-F5344CB8AC3E}">
        <p14:creationId xmlns:p14="http://schemas.microsoft.com/office/powerpoint/2010/main" val="204757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dirty="0"/>
              <a:t>In recent weeks, a caricature of Agnes </a:t>
            </a:r>
            <a:r>
              <a:rPr lang="en-US" dirty="0" err="1"/>
              <a:t>Buzyn</a:t>
            </a:r>
            <a:r>
              <a:rPr lang="en-US" dirty="0"/>
              <a:t>, France’s previous health minister who is Jewish, pouring poison into a well — a depiction of one of the most prevalent theories that led to pogroms during the Black Death plague — has made the rounds on French social media. It’s been shared tens of thousands of times.</a:t>
            </a:r>
            <a:endParaRPr lang="en-US" altLang="en-US" dirty="0">
              <a:solidFill>
                <a:schemeClr val="bg1"/>
              </a:solidFill>
            </a:endParaRPr>
          </a:p>
        </p:txBody>
      </p:sp>
    </p:spTree>
    <p:extLst>
      <p:ext uri="{BB962C8B-B14F-4D97-AF65-F5344CB8AC3E}">
        <p14:creationId xmlns:p14="http://schemas.microsoft.com/office/powerpoint/2010/main" val="188719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2400" dirty="0"/>
              <a:t>The former Minister of Health and LREM candidate for mayor of Paris, Agnès </a:t>
            </a:r>
            <a:r>
              <a:rPr lang="en-US" sz="2400" dirty="0" err="1"/>
              <a:t>Buzyn</a:t>
            </a:r>
            <a:r>
              <a:rPr lang="en-US" sz="2400" dirty="0"/>
              <a:t>, is the victim of obnoxious anti-Semitic cartoons on social networks.</a:t>
            </a:r>
            <a:endParaRPr lang="en-US" altLang="en-US" sz="2400" dirty="0">
              <a:solidFill>
                <a:schemeClr val="bg1"/>
              </a:solidFill>
            </a:endParaRPr>
          </a:p>
        </p:txBody>
      </p:sp>
      <p:pic>
        <p:nvPicPr>
          <p:cNvPr id="1026" name="Picture 2">
            <a:extLst>
              <a:ext uri="{FF2B5EF4-FFF2-40B4-BE49-F238E27FC236}">
                <a16:creationId xmlns:a16="http://schemas.microsoft.com/office/drawing/2014/main" id="{E046FE31-1A92-4FA5-9A8D-797E3AC67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1571625"/>
            <a:ext cx="5715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8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dirty="0"/>
              <a:t>Then there’s a widely shared video accusing </a:t>
            </a:r>
            <a:r>
              <a:rPr lang="en-US" dirty="0" err="1"/>
              <a:t>Buzyn</a:t>
            </a:r>
            <a:r>
              <a:rPr lang="en-US" dirty="0"/>
              <a:t> and her husband, Yves Levy, also Jewish, of withholding chloroquine — an anti-malarial drug being touted as a </a:t>
            </a:r>
            <a:r>
              <a:rPr lang="en-US" u="sng" dirty="0"/>
              <a:t>possible</a:t>
            </a:r>
            <a:r>
              <a:rPr lang="en-US" dirty="0"/>
              <a:t> coronavirus antidote — withholding it from the French public for financial gain. It garnered 170,000 views on YouTube before being deleted.</a:t>
            </a:r>
            <a:endParaRPr lang="en-US" altLang="en-US" dirty="0">
              <a:solidFill>
                <a:schemeClr val="bg1"/>
              </a:solidFill>
            </a:endParaRPr>
          </a:p>
        </p:txBody>
      </p:sp>
    </p:spTree>
    <p:extLst>
      <p:ext uri="{BB962C8B-B14F-4D97-AF65-F5344CB8AC3E}">
        <p14:creationId xmlns:p14="http://schemas.microsoft.com/office/powerpoint/2010/main" val="3296587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Finding Shalom in Chaos</a:t>
            </a:r>
          </a:p>
        </p:txBody>
      </p:sp>
    </p:spTree>
    <p:extLst>
      <p:ext uri="{BB962C8B-B14F-4D97-AF65-F5344CB8AC3E}">
        <p14:creationId xmlns:p14="http://schemas.microsoft.com/office/powerpoint/2010/main" val="45038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90402" name="Rectangle 2">
            <a:extLst>
              <a:ext uri="{FF2B5EF4-FFF2-40B4-BE49-F238E27FC236}">
                <a16:creationId xmlns:a16="http://schemas.microsoft.com/office/drawing/2014/main" id="{168CFB7E-CEE1-4940-A302-CF5935E9F73B}"/>
              </a:ext>
            </a:extLst>
          </p:cNvPr>
          <p:cNvSpPr>
            <a:spLocks noGrp="1" noChangeArrowheads="1"/>
          </p:cNvSpPr>
          <p:nvPr>
            <p:ph type="body" idx="4294967295"/>
          </p:nvPr>
        </p:nvSpPr>
        <p:spPr>
          <a:xfrm>
            <a:off x="960437" y="2800350"/>
            <a:ext cx="6743700" cy="1714500"/>
          </a:xfrm>
        </p:spPr>
        <p:txBody>
          <a:bodyPr/>
          <a:lstStyle/>
          <a:p>
            <a:pPr algn="r" rtl="1" eaLnBrk="1" hangingPunct="1"/>
            <a:r>
              <a:rPr lang="he-IL" altLang="en-US" sz="6000" b="1">
                <a:cs typeface="David" panose="020E0502060401010101" pitchFamily="34" charset="-79"/>
              </a:rPr>
              <a:t>לוּקַס</a:t>
            </a:r>
            <a:r>
              <a:rPr lang="en-US" altLang="en-US" sz="3600"/>
              <a:t> Lukas  </a:t>
            </a:r>
          </a:p>
          <a:p>
            <a:pPr algn="r" eaLnBrk="1" hangingPunct="1"/>
            <a:r>
              <a:rPr lang="en-US" altLang="en-US" sz="3600"/>
              <a:t>(Luke) 24.25-27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baseline="30000" dirty="0"/>
              <a:t>Luke 22.1</a:t>
            </a:r>
            <a:r>
              <a:rPr lang="en-US" dirty="0"/>
              <a:t> But the festival of Matzah, known as </a:t>
            </a:r>
            <a:r>
              <a:rPr lang="en-US" dirty="0" err="1"/>
              <a:t>Pesakh</a:t>
            </a:r>
            <a:r>
              <a:rPr lang="en-US" dirty="0"/>
              <a:t>, was approaching.</a:t>
            </a:r>
          </a:p>
          <a:p>
            <a:pPr marL="0" indent="0">
              <a:lnSpc>
                <a:spcPct val="90000"/>
              </a:lnSpc>
              <a:buNone/>
            </a:pPr>
            <a:endParaRPr lang="en-US" altLang="en-US" dirty="0">
              <a:solidFill>
                <a:schemeClr val="bg1"/>
              </a:solidFill>
            </a:endParaRPr>
          </a:p>
          <a:p>
            <a:pPr marL="0" indent="0">
              <a:lnSpc>
                <a:spcPct val="90000"/>
              </a:lnSpc>
              <a:buNone/>
            </a:pPr>
            <a:r>
              <a:rPr lang="en-US" altLang="en-US" dirty="0"/>
              <a:t>By the time of Yeshua,</a:t>
            </a:r>
          </a:p>
          <a:p>
            <a:pPr marL="0" indent="0">
              <a:lnSpc>
                <a:spcPct val="90000"/>
              </a:lnSpc>
              <a:buNone/>
            </a:pPr>
            <a:r>
              <a:rPr lang="en-US" altLang="en-US" dirty="0">
                <a:solidFill>
                  <a:schemeClr val="bg1"/>
                </a:solidFill>
              </a:rPr>
              <a:t>Fe</a:t>
            </a:r>
            <a:r>
              <a:rPr lang="en-US" altLang="en-US" dirty="0"/>
              <a:t>stival of Matzah [unleavened bread] </a:t>
            </a:r>
          </a:p>
          <a:p>
            <a:pPr marL="0" indent="0">
              <a:lnSpc>
                <a:spcPct val="90000"/>
              </a:lnSpc>
              <a:buNone/>
            </a:pPr>
            <a:r>
              <a:rPr lang="en-US" altLang="en-US" dirty="0"/>
              <a:t>= </a:t>
            </a:r>
            <a:r>
              <a:rPr lang="en-US" altLang="en-US" dirty="0" err="1"/>
              <a:t>Pesakh</a:t>
            </a:r>
            <a:r>
              <a:rPr lang="en-US" altLang="en-US" dirty="0"/>
              <a:t>/Passover </a:t>
            </a:r>
            <a:endParaRPr lang="en-US" altLang="en-US" dirty="0">
              <a:solidFill>
                <a:schemeClr val="bg1"/>
              </a:solidFill>
            </a:endParaRPr>
          </a:p>
        </p:txBody>
      </p:sp>
    </p:spTree>
    <p:extLst>
      <p:ext uri="{BB962C8B-B14F-4D97-AF65-F5344CB8AC3E}">
        <p14:creationId xmlns:p14="http://schemas.microsoft.com/office/powerpoint/2010/main" val="303490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solidFill>
                  <a:schemeClr val="bg1"/>
                </a:solidFill>
              </a:rPr>
              <a:t> Yeshua’s year, Seder was Thursday.</a:t>
            </a:r>
          </a:p>
        </p:txBody>
      </p:sp>
      <p:pic>
        <p:nvPicPr>
          <p:cNvPr id="3" name="Picture 2">
            <a:extLst>
              <a:ext uri="{FF2B5EF4-FFF2-40B4-BE49-F238E27FC236}">
                <a16:creationId xmlns:a16="http://schemas.microsoft.com/office/drawing/2014/main" id="{A6270EA8-36BD-4A03-8159-1D0B171A9157}"/>
              </a:ext>
            </a:extLst>
          </p:cNvPr>
          <p:cNvPicPr>
            <a:picLocks noChangeAspect="1"/>
          </p:cNvPicPr>
          <p:nvPr/>
        </p:nvPicPr>
        <p:blipFill>
          <a:blip r:embed="rId3"/>
          <a:stretch>
            <a:fillRect/>
          </a:stretch>
        </p:blipFill>
        <p:spPr>
          <a:xfrm>
            <a:off x="129488" y="940105"/>
            <a:ext cx="8519898" cy="3276600"/>
          </a:xfrm>
          <a:prstGeom prst="rect">
            <a:avLst/>
          </a:prstGeom>
          <a:solidFill>
            <a:srgbClr val="FFC000"/>
          </a:solidFill>
        </p:spPr>
      </p:pic>
      <p:sp>
        <p:nvSpPr>
          <p:cNvPr id="4" name="TextBox 3">
            <a:extLst>
              <a:ext uri="{FF2B5EF4-FFF2-40B4-BE49-F238E27FC236}">
                <a16:creationId xmlns:a16="http://schemas.microsoft.com/office/drawing/2014/main" id="{3C5CF335-2B6D-4684-89DA-00E732A28228}"/>
              </a:ext>
            </a:extLst>
          </p:cNvPr>
          <p:cNvSpPr txBox="1"/>
          <p:nvPr/>
        </p:nvSpPr>
        <p:spPr>
          <a:xfrm>
            <a:off x="5160245" y="2104756"/>
            <a:ext cx="1003993" cy="338554"/>
          </a:xfrm>
          <a:prstGeom prst="rect">
            <a:avLst/>
          </a:prstGeom>
          <a:noFill/>
        </p:spPr>
        <p:txBody>
          <a:bodyPr wrap="none" rtlCol="0">
            <a:spAutoFit/>
          </a:bodyPr>
          <a:lstStyle/>
          <a:p>
            <a:r>
              <a:rPr lang="en-US" sz="1600" dirty="0">
                <a:solidFill>
                  <a:schemeClr val="tx1"/>
                </a:solidFill>
              </a:rPr>
              <a:t>No work</a:t>
            </a:r>
            <a:endParaRPr lang="en-US" sz="3600" dirty="0">
              <a:solidFill>
                <a:schemeClr val="tx1"/>
              </a:solidFill>
            </a:endParaRPr>
          </a:p>
        </p:txBody>
      </p:sp>
      <p:sp>
        <p:nvSpPr>
          <p:cNvPr id="5" name="TextBox 4">
            <a:extLst>
              <a:ext uri="{FF2B5EF4-FFF2-40B4-BE49-F238E27FC236}">
                <a16:creationId xmlns:a16="http://schemas.microsoft.com/office/drawing/2014/main" id="{2D2A8045-B189-4915-A092-6B4672BC336B}"/>
              </a:ext>
            </a:extLst>
          </p:cNvPr>
          <p:cNvSpPr txBox="1"/>
          <p:nvPr/>
        </p:nvSpPr>
        <p:spPr>
          <a:xfrm>
            <a:off x="3984655" y="3105150"/>
            <a:ext cx="1003993" cy="338554"/>
          </a:xfrm>
          <a:prstGeom prst="rect">
            <a:avLst/>
          </a:prstGeom>
          <a:noFill/>
        </p:spPr>
        <p:txBody>
          <a:bodyPr wrap="none" rtlCol="0">
            <a:spAutoFit/>
          </a:bodyPr>
          <a:lstStyle/>
          <a:p>
            <a:r>
              <a:rPr lang="en-US" sz="1600" dirty="0">
                <a:solidFill>
                  <a:schemeClr val="tx1"/>
                </a:solidFill>
              </a:rPr>
              <a:t>No work</a:t>
            </a:r>
          </a:p>
        </p:txBody>
      </p:sp>
      <p:sp>
        <p:nvSpPr>
          <p:cNvPr id="8" name="TextBox 7">
            <a:extLst>
              <a:ext uri="{FF2B5EF4-FFF2-40B4-BE49-F238E27FC236}">
                <a16:creationId xmlns:a16="http://schemas.microsoft.com/office/drawing/2014/main" id="{DF6ABC94-55BF-42C1-B924-64B6EC46268F}"/>
              </a:ext>
            </a:extLst>
          </p:cNvPr>
          <p:cNvSpPr txBox="1"/>
          <p:nvPr/>
        </p:nvSpPr>
        <p:spPr>
          <a:xfrm>
            <a:off x="1570037" y="4395516"/>
            <a:ext cx="4165949" cy="707886"/>
          </a:xfrm>
          <a:prstGeom prst="rect">
            <a:avLst/>
          </a:prstGeom>
          <a:noFill/>
        </p:spPr>
        <p:txBody>
          <a:bodyPr wrap="none" rtlCol="0">
            <a:spAutoFit/>
          </a:bodyPr>
          <a:lstStyle/>
          <a:p>
            <a:r>
              <a:rPr lang="en-US" dirty="0"/>
              <a:t>Special </a:t>
            </a:r>
            <a:r>
              <a:rPr lang="en-US" dirty="0" err="1"/>
              <a:t>Teerosh</a:t>
            </a:r>
            <a:endParaRPr lang="en-US" dirty="0"/>
          </a:p>
        </p:txBody>
      </p:sp>
      <p:sp>
        <p:nvSpPr>
          <p:cNvPr id="9" name="Arrow: Up 8">
            <a:extLst>
              <a:ext uri="{FF2B5EF4-FFF2-40B4-BE49-F238E27FC236}">
                <a16:creationId xmlns:a16="http://schemas.microsoft.com/office/drawing/2014/main" id="{F6FF61ED-917E-4F65-A09E-85BB59C22543}"/>
              </a:ext>
            </a:extLst>
          </p:cNvPr>
          <p:cNvSpPr/>
          <p:nvPr/>
        </p:nvSpPr>
        <p:spPr bwMode="auto">
          <a:xfrm flipH="1">
            <a:off x="3551237" y="4248150"/>
            <a:ext cx="381000" cy="228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10" name="TextBox 9">
            <a:extLst>
              <a:ext uri="{FF2B5EF4-FFF2-40B4-BE49-F238E27FC236}">
                <a16:creationId xmlns:a16="http://schemas.microsoft.com/office/drawing/2014/main" id="{0EE112EF-CAA9-40DA-AD5A-6F7BC6A82873}"/>
              </a:ext>
            </a:extLst>
          </p:cNvPr>
          <p:cNvSpPr txBox="1"/>
          <p:nvPr/>
        </p:nvSpPr>
        <p:spPr>
          <a:xfrm>
            <a:off x="6339124" y="2104756"/>
            <a:ext cx="1163717" cy="338554"/>
          </a:xfrm>
          <a:prstGeom prst="rect">
            <a:avLst/>
          </a:prstGeom>
          <a:noFill/>
        </p:spPr>
        <p:txBody>
          <a:bodyPr wrap="none" rtlCol="0">
            <a:spAutoFit/>
          </a:bodyPr>
          <a:lstStyle/>
          <a:p>
            <a:r>
              <a:rPr lang="en-US" sz="1600" dirty="0">
                <a:solidFill>
                  <a:schemeClr val="tx1"/>
                </a:solidFill>
              </a:rPr>
              <a:t>Res. Day?</a:t>
            </a:r>
          </a:p>
        </p:txBody>
      </p:sp>
      <p:sp>
        <p:nvSpPr>
          <p:cNvPr id="11" name="Rectangle 10">
            <a:extLst>
              <a:ext uri="{FF2B5EF4-FFF2-40B4-BE49-F238E27FC236}">
                <a16:creationId xmlns:a16="http://schemas.microsoft.com/office/drawing/2014/main" id="{EA04091E-8E82-4CF6-8645-921B7535B98E}"/>
              </a:ext>
            </a:extLst>
          </p:cNvPr>
          <p:cNvSpPr/>
          <p:nvPr/>
        </p:nvSpPr>
        <p:spPr>
          <a:xfrm>
            <a:off x="235270" y="3135928"/>
            <a:ext cx="1163717" cy="338554"/>
          </a:xfrm>
          <a:prstGeom prst="rect">
            <a:avLst/>
          </a:prstGeom>
        </p:spPr>
        <p:txBody>
          <a:bodyPr wrap="none">
            <a:spAutoFit/>
          </a:bodyPr>
          <a:lstStyle/>
          <a:p>
            <a:r>
              <a:rPr lang="en-US" sz="1600" dirty="0">
                <a:solidFill>
                  <a:schemeClr val="tx1"/>
                </a:solidFill>
              </a:rPr>
              <a:t>Res. Day?</a:t>
            </a:r>
          </a:p>
        </p:txBody>
      </p:sp>
      <p:sp>
        <p:nvSpPr>
          <p:cNvPr id="12" name="TextBox 11">
            <a:extLst>
              <a:ext uri="{FF2B5EF4-FFF2-40B4-BE49-F238E27FC236}">
                <a16:creationId xmlns:a16="http://schemas.microsoft.com/office/drawing/2014/main" id="{01F6AAE3-3A19-499D-947A-401836D0754E}"/>
              </a:ext>
            </a:extLst>
          </p:cNvPr>
          <p:cNvSpPr txBox="1"/>
          <p:nvPr/>
        </p:nvSpPr>
        <p:spPr>
          <a:xfrm>
            <a:off x="4229125" y="2858929"/>
            <a:ext cx="856325" cy="276999"/>
          </a:xfrm>
          <a:prstGeom prst="rect">
            <a:avLst/>
          </a:prstGeom>
          <a:noFill/>
        </p:spPr>
        <p:txBody>
          <a:bodyPr wrap="none" rtlCol="0">
            <a:spAutoFit/>
          </a:bodyPr>
          <a:lstStyle/>
          <a:p>
            <a:r>
              <a:rPr lang="en-US" sz="1200" dirty="0">
                <a:solidFill>
                  <a:schemeClr val="tx1"/>
                </a:solidFill>
              </a:rPr>
              <a:t>1</a:t>
            </a:r>
            <a:r>
              <a:rPr lang="en-US" sz="1200" baseline="30000" dirty="0">
                <a:solidFill>
                  <a:schemeClr val="tx1"/>
                </a:solidFill>
              </a:rPr>
              <a:t>st</a:t>
            </a:r>
            <a:r>
              <a:rPr lang="en-US" sz="1200" dirty="0">
                <a:solidFill>
                  <a:schemeClr val="tx1"/>
                </a:solidFill>
              </a:rPr>
              <a:t> Seder</a:t>
            </a:r>
            <a:endParaRPr lang="en-US" dirty="0">
              <a:solidFill>
                <a:schemeClr val="tx1"/>
              </a:solidFill>
            </a:endParaRPr>
          </a:p>
        </p:txBody>
      </p:sp>
      <p:sp>
        <p:nvSpPr>
          <p:cNvPr id="14" name="TextBox 13">
            <a:extLst>
              <a:ext uri="{FF2B5EF4-FFF2-40B4-BE49-F238E27FC236}">
                <a16:creationId xmlns:a16="http://schemas.microsoft.com/office/drawing/2014/main" id="{45CE47E0-4502-49EA-8D61-642ACCAB8430}"/>
              </a:ext>
            </a:extLst>
          </p:cNvPr>
          <p:cNvSpPr txBox="1"/>
          <p:nvPr/>
        </p:nvSpPr>
        <p:spPr>
          <a:xfrm>
            <a:off x="5408225" y="2850302"/>
            <a:ext cx="889987" cy="276999"/>
          </a:xfrm>
          <a:prstGeom prst="rect">
            <a:avLst/>
          </a:prstGeom>
          <a:noFill/>
        </p:spPr>
        <p:txBody>
          <a:bodyPr wrap="none" rtlCol="0">
            <a:spAutoFit/>
          </a:bodyPr>
          <a:lstStyle/>
          <a:p>
            <a:r>
              <a:rPr lang="en-US" sz="1200" dirty="0">
                <a:solidFill>
                  <a:schemeClr val="tx1"/>
                </a:solidFill>
              </a:rPr>
              <a:t>2</a:t>
            </a:r>
            <a:r>
              <a:rPr lang="en-US" sz="1200" baseline="30000" dirty="0">
                <a:solidFill>
                  <a:schemeClr val="tx1"/>
                </a:solidFill>
              </a:rPr>
              <a:t>nd</a:t>
            </a:r>
            <a:r>
              <a:rPr lang="en-US" sz="1200" dirty="0">
                <a:solidFill>
                  <a:schemeClr val="tx1"/>
                </a:solidFill>
              </a:rPr>
              <a:t> Seder</a:t>
            </a:r>
            <a:endParaRPr lang="en-US" dirty="0">
              <a:solidFill>
                <a:schemeClr val="tx1"/>
              </a:solidFill>
            </a:endParaRPr>
          </a:p>
        </p:txBody>
      </p:sp>
    </p:spTree>
    <p:extLst>
      <p:ext uri="{BB962C8B-B14F-4D97-AF65-F5344CB8AC3E}">
        <p14:creationId xmlns:p14="http://schemas.microsoft.com/office/powerpoint/2010/main" val="144354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10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Analyze this calendar.  </a:t>
            </a:r>
          </a:p>
          <a:p>
            <a:pPr marL="0" indent="0">
              <a:lnSpc>
                <a:spcPct val="90000"/>
              </a:lnSpc>
              <a:buNone/>
            </a:pPr>
            <a:r>
              <a:rPr lang="en-US" dirty="0"/>
              <a:t>Seder, second Seder.  </a:t>
            </a:r>
          </a:p>
          <a:p>
            <a:pPr marL="0" indent="0">
              <a:lnSpc>
                <a:spcPct val="90000"/>
              </a:lnSpc>
              <a:buNone/>
            </a:pPr>
            <a:r>
              <a:rPr lang="en-US" dirty="0"/>
              <a:t>Barley waving/Resurrection Day?  </a:t>
            </a:r>
          </a:p>
          <a:p>
            <a:pPr marL="0" indent="0">
              <a:lnSpc>
                <a:spcPct val="90000"/>
              </a:lnSpc>
              <a:buNone/>
            </a:pPr>
            <a:r>
              <a:rPr lang="en-US" dirty="0"/>
              <a:t>Omer count.</a:t>
            </a:r>
          </a:p>
          <a:p>
            <a:pPr marL="0" indent="0">
              <a:lnSpc>
                <a:spcPct val="90000"/>
              </a:lnSpc>
              <a:buNone/>
            </a:pPr>
            <a:r>
              <a:rPr lang="en-US" dirty="0"/>
              <a:t>Last day of </a:t>
            </a:r>
            <a:r>
              <a:rPr lang="en-US" dirty="0" err="1"/>
              <a:t>Pesakh</a:t>
            </a:r>
            <a:r>
              <a:rPr lang="en-US" dirty="0"/>
              <a:t> celebration.  </a:t>
            </a:r>
            <a:endParaRPr lang="en-US" dirty="0">
              <a:hlinkClick r:id="rId2"/>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353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Lev 23.10-11 </a:t>
            </a:r>
            <a:r>
              <a:rPr lang="en-US" altLang="en-US" dirty="0"/>
              <a:t>Y</a:t>
            </a:r>
            <a:r>
              <a:rPr lang="en-US" dirty="0"/>
              <a:t>ou are to bring a sheaf of the firstfruits of your harvest to the cohen.  He is to wave the sheaf before </a:t>
            </a:r>
            <a:r>
              <a:rPr lang="en-US" cap="small" dirty="0"/>
              <a:t>Adoni</a:t>
            </a:r>
            <a:r>
              <a:rPr lang="en-US" dirty="0"/>
              <a:t>, so that you will be accepted; </a:t>
            </a:r>
            <a:r>
              <a:rPr lang="en-US" dirty="0">
                <a:solidFill>
                  <a:srgbClr val="FFFF99"/>
                </a:solidFill>
              </a:rPr>
              <a:t>the cohen is to wave it on the day after the Shabbat.</a:t>
            </a:r>
          </a:p>
          <a:p>
            <a:pPr marL="0" indent="0">
              <a:lnSpc>
                <a:spcPct val="90000"/>
              </a:lnSpc>
              <a:buNone/>
            </a:pPr>
            <a:r>
              <a:rPr lang="en-US" altLang="en-US" dirty="0"/>
              <a:t>Is </a:t>
            </a:r>
            <a:r>
              <a:rPr lang="en-US" altLang="en-US" dirty="0" err="1"/>
              <a:t>Pesakh</a:t>
            </a:r>
            <a:r>
              <a:rPr lang="en-US" altLang="en-US" dirty="0"/>
              <a:t>/Passover a Shabbat, or the Shabbat after </a:t>
            </a:r>
            <a:r>
              <a:rPr lang="en-US" altLang="en-US" dirty="0" err="1"/>
              <a:t>Pesakh</a:t>
            </a:r>
            <a:r>
              <a:rPr lang="en-US" altLang="en-US" dirty="0"/>
              <a:t>?</a:t>
            </a:r>
          </a:p>
        </p:txBody>
      </p:sp>
    </p:spTree>
    <p:extLst>
      <p:ext uri="{BB962C8B-B14F-4D97-AF65-F5344CB8AC3E}">
        <p14:creationId xmlns:p14="http://schemas.microsoft.com/office/powerpoint/2010/main" val="301633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baseline="30000" dirty="0"/>
              <a:t>1 Cor 15.20</a:t>
            </a:r>
            <a:r>
              <a:rPr lang="en-US" dirty="0"/>
              <a:t> Messiah has been raised from the dead, </a:t>
            </a:r>
            <a:r>
              <a:rPr lang="en-US" dirty="0">
                <a:solidFill>
                  <a:srgbClr val="FFFF99"/>
                </a:solidFill>
              </a:rPr>
              <a:t>the firstfruits of those who have died</a:t>
            </a:r>
            <a:r>
              <a:rPr lang="en-US" dirty="0"/>
              <a:t>.</a:t>
            </a:r>
          </a:p>
          <a:p>
            <a:pPr marL="0" indent="0">
              <a:lnSpc>
                <a:spcPct val="90000"/>
              </a:lnSpc>
              <a:buNone/>
            </a:pPr>
            <a:endParaRPr lang="en-US" altLang="en-US" sz="1800" dirty="0">
              <a:solidFill>
                <a:schemeClr val="bg1"/>
              </a:solidFill>
            </a:endParaRPr>
          </a:p>
          <a:p>
            <a:pPr marL="0" indent="0">
              <a:lnSpc>
                <a:spcPct val="90000"/>
              </a:lnSpc>
              <a:buNone/>
            </a:pPr>
            <a:r>
              <a:rPr lang="en-US" altLang="en-US" dirty="0"/>
              <a:t>Scriptural symbol of Resurrection is not lilies, bunnies, eggs [chocolate always good], ham</a:t>
            </a:r>
          </a:p>
          <a:p>
            <a:pPr marL="0" indent="0">
              <a:lnSpc>
                <a:spcPct val="90000"/>
              </a:lnSpc>
              <a:buNone/>
            </a:pPr>
            <a:r>
              <a:rPr lang="en-US" altLang="en-US" u="sng" dirty="0">
                <a:solidFill>
                  <a:schemeClr val="bg1"/>
                </a:solidFill>
              </a:rPr>
              <a:t>BARLEY is the first of the firstfruits</a:t>
            </a:r>
          </a:p>
        </p:txBody>
      </p:sp>
    </p:spTree>
    <p:extLst>
      <p:ext uri="{BB962C8B-B14F-4D97-AF65-F5344CB8AC3E}">
        <p14:creationId xmlns:p14="http://schemas.microsoft.com/office/powerpoint/2010/main" val="349727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In Temple times, Yeshua’s time, the barley waving was done shortly after </a:t>
            </a:r>
            <a:r>
              <a:rPr lang="en-US" altLang="en-US" dirty="0" err="1">
                <a:solidFill>
                  <a:schemeClr val="bg1"/>
                </a:solidFill>
              </a:rPr>
              <a:t>Pesakh</a:t>
            </a:r>
            <a:r>
              <a:rPr lang="en-US" altLang="en-US" dirty="0">
                <a:solidFill>
                  <a:schemeClr val="bg1"/>
                </a:solidFill>
              </a:rPr>
              <a:t>.</a:t>
            </a:r>
          </a:p>
        </p:txBody>
      </p:sp>
    </p:spTree>
    <p:extLst>
      <p:ext uri="{BB962C8B-B14F-4D97-AF65-F5344CB8AC3E}">
        <p14:creationId xmlns:p14="http://schemas.microsoft.com/office/powerpoint/2010/main" val="3041578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0000" t="15555"/>
          <a:stretch>
            <a:fillRect/>
          </a:stretch>
        </p:blipFill>
        <p:spPr>
          <a:xfrm>
            <a:off x="1303337" y="-14288"/>
            <a:ext cx="6515100" cy="5157788"/>
          </a:xfrm>
        </p:spPr>
      </p:pic>
      <p:sp>
        <p:nvSpPr>
          <p:cNvPr id="612355" name="Text Box 3"/>
          <p:cNvSpPr txBox="1">
            <a:spLocks noChangeArrowheads="1"/>
          </p:cNvSpPr>
          <p:nvPr/>
        </p:nvSpPr>
        <p:spPr bwMode="auto">
          <a:xfrm>
            <a:off x="1896907" y="171450"/>
            <a:ext cx="4592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Tx/>
              <a:buNone/>
            </a:pPr>
            <a:r>
              <a:rPr lang="en-US" altLang="en-US" sz="3000">
                <a:solidFill>
                  <a:schemeClr val="bg1"/>
                </a:solidFill>
                <a:effectLst>
                  <a:outerShdw blurRad="38100" dist="38100" dir="2700000" algn="tl">
                    <a:srgbClr val="808080"/>
                  </a:outerShdw>
                </a:effectLst>
                <a:latin typeface="Arial Rounded MT Bold" pitchFamily="34" charset="0"/>
                <a:cs typeface="David" pitchFamily="2" charset="-79"/>
              </a:rPr>
              <a:t>harvest its ripe crops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666" r="1666"/>
          <a:stretch>
            <a:fillRect/>
          </a:stretch>
        </p:blipFill>
        <p:spPr>
          <a:xfrm>
            <a:off x="960437" y="209550"/>
            <a:ext cx="68580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B94B5BD5-7344-48B7-9A3D-5937381FF289}"/>
              </a:ext>
            </a:extLst>
          </p:cNvPr>
          <p:cNvSpPr txBox="1"/>
          <p:nvPr/>
        </p:nvSpPr>
        <p:spPr>
          <a:xfrm>
            <a:off x="350837" y="3867150"/>
            <a:ext cx="8001000" cy="1323439"/>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Ashes Valley where the</a:t>
            </a:r>
          </a:p>
          <a:p>
            <a:pPr algn="l"/>
            <a:r>
              <a:rPr lang="en-US" dirty="0">
                <a:effectLst>
                  <a:outerShdw blurRad="38100" dist="38100" dir="2700000" algn="tl">
                    <a:srgbClr val="000000">
                      <a:alpha val="43137"/>
                    </a:srgbClr>
                  </a:outerShdw>
                </a:effectLst>
              </a:rPr>
              <a:t> firstfruits barley was grown.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Lev 23.8-10 </a:t>
            </a:r>
            <a:r>
              <a:rPr lang="en-US" dirty="0"/>
              <a:t>On </a:t>
            </a:r>
            <a:r>
              <a:rPr lang="en-US" dirty="0">
                <a:solidFill>
                  <a:srgbClr val="FFFF99"/>
                </a:solidFill>
              </a:rPr>
              <a:t>the seventh day is a holy convocation; do not do any kind of ordinary work</a:t>
            </a:r>
            <a:r>
              <a:rPr lang="en-US" dirty="0"/>
              <a:t>.’ </a:t>
            </a:r>
            <a:r>
              <a:rPr lang="en-US" cap="small" dirty="0"/>
              <a:t>Adoni</a:t>
            </a:r>
            <a:r>
              <a:rPr lang="en-US" dirty="0"/>
              <a:t> said to Moshe,</a:t>
            </a:r>
            <a:r>
              <a:rPr lang="en-US" b="1" baseline="30000" dirty="0"/>
              <a:t> </a:t>
            </a:r>
            <a:r>
              <a:rPr lang="en-US" dirty="0"/>
              <a:t>“Tell the people of Isra’el, ‘After you enter the land I am giving you and harvest its ripe crops,</a:t>
            </a:r>
            <a:endParaRPr lang="en-US" altLang="en-US" dirty="0">
              <a:solidFill>
                <a:schemeClr val="bg1"/>
              </a:solidFill>
            </a:endParaRPr>
          </a:p>
        </p:txBody>
      </p:sp>
    </p:spTree>
    <p:extLst>
      <p:ext uri="{BB962C8B-B14F-4D97-AF65-F5344CB8AC3E}">
        <p14:creationId xmlns:p14="http://schemas.microsoft.com/office/powerpoint/2010/main" val="3544776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eaLnBrk="1" hangingPunct="1">
              <a:buNone/>
              <a:defRPr/>
            </a:pPr>
            <a:r>
              <a:rPr lang="en-US" altLang="en-US" baseline="30000" dirty="0"/>
              <a:t>Lev 23.15-16  </a:t>
            </a:r>
            <a:r>
              <a:rPr lang="en-US" altLang="en-US" dirty="0"/>
              <a:t>From the day after the day of rest — that is, from the day you bring the sheaf for waving — </a:t>
            </a:r>
            <a:r>
              <a:rPr lang="en-US" altLang="en-US" dirty="0">
                <a:solidFill>
                  <a:srgbClr val="FFFF99"/>
                </a:solidFill>
              </a:rPr>
              <a:t>you are to count seven full weeks</a:t>
            </a:r>
            <a:r>
              <a:rPr lang="en-US" altLang="en-US" dirty="0"/>
              <a:t>, until the day after the seventh week; </a:t>
            </a:r>
            <a:r>
              <a:rPr lang="en-US" altLang="en-US" dirty="0">
                <a:solidFill>
                  <a:srgbClr val="FFFF99"/>
                </a:solidFill>
              </a:rPr>
              <a:t>you are to count fifty days</a:t>
            </a:r>
            <a:r>
              <a:rPr lang="en-US" altLang="en-US" dirty="0"/>
              <a:t>; and then you are to present a new grain offering to </a:t>
            </a:r>
            <a:r>
              <a:rPr lang="en-US" cap="small" dirty="0"/>
              <a:t>Adoni</a:t>
            </a:r>
            <a:r>
              <a:rPr lang="en-US" altLang="en-US" dirty="0"/>
              <a:t> .</a:t>
            </a:r>
            <a:r>
              <a:rPr lang="en-US" dirty="0"/>
              <a:t>’</a:t>
            </a:r>
            <a:r>
              <a:rPr lang="en-US" sz="864" dirty="0"/>
              <a:t>  </a:t>
            </a:r>
          </a:p>
          <a:p>
            <a:pPr marL="0" indent="0" eaLnBrk="1" hangingPunct="1">
              <a:buNone/>
              <a:defRPr/>
            </a:pPr>
            <a:r>
              <a:rPr lang="en-US" sz="4300" dirty="0"/>
              <a:t>Count weeks, count days</a:t>
            </a:r>
            <a:r>
              <a:rPr lang="en-US" dirty="0"/>
              <a:t>   </a:t>
            </a:r>
            <a:endParaRPr lang="en-US" altLang="en-US"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275789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lvl="0" indent="0">
              <a:buNone/>
            </a:pPr>
            <a:r>
              <a:rPr lang="en-US" altLang="en-US" baseline="30000" dirty="0">
                <a:solidFill>
                  <a:srgbClr val="FFFFFF"/>
                </a:solidFill>
              </a:rPr>
              <a:t>Acts 2.1  </a:t>
            </a:r>
            <a:r>
              <a:rPr lang="en-US" altLang="en-US" dirty="0">
                <a:solidFill>
                  <a:srgbClr val="FFFFFF"/>
                </a:solidFill>
              </a:rPr>
              <a:t>The festival of </a:t>
            </a:r>
            <a:r>
              <a:rPr lang="en-US" altLang="en-US" dirty="0" err="1">
                <a:solidFill>
                  <a:srgbClr val="FFFFFF"/>
                </a:solidFill>
              </a:rPr>
              <a:t>Shavu'ot</a:t>
            </a:r>
            <a:r>
              <a:rPr lang="en-US" altLang="en-US" dirty="0">
                <a:solidFill>
                  <a:srgbClr val="FFFFFF"/>
                </a:solidFill>
              </a:rPr>
              <a:t> arrived [7 weeks, 50 Days], and the believers all gathered together in one place.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302058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All this happening</a:t>
            </a:r>
          </a:p>
          <a:p>
            <a:pPr>
              <a:lnSpc>
                <a:spcPct val="90000"/>
              </a:lnSpc>
            </a:pPr>
            <a:r>
              <a:rPr lang="en-US" altLang="en-US" dirty="0" err="1"/>
              <a:t>Pesakh</a:t>
            </a:r>
            <a:r>
              <a:rPr lang="en-US" altLang="en-US" dirty="0"/>
              <a:t> lamb slaughtered and eaten with family.</a:t>
            </a:r>
          </a:p>
          <a:p>
            <a:pPr>
              <a:lnSpc>
                <a:spcPct val="90000"/>
              </a:lnSpc>
            </a:pPr>
            <a:r>
              <a:rPr lang="en-US" altLang="en-US" dirty="0"/>
              <a:t>Messiah [they believed] executed!</a:t>
            </a:r>
          </a:p>
          <a:p>
            <a:pPr>
              <a:lnSpc>
                <a:spcPct val="90000"/>
              </a:lnSpc>
            </a:pPr>
            <a:r>
              <a:rPr lang="en-US" altLang="en-US" dirty="0">
                <a:solidFill>
                  <a:schemeClr val="bg1"/>
                </a:solidFill>
              </a:rPr>
              <a:t>Firstfruits Barley harvested and waved in the Temple.</a:t>
            </a:r>
          </a:p>
          <a:p>
            <a:pPr>
              <a:lnSpc>
                <a:spcPct val="90000"/>
              </a:lnSpc>
            </a:pPr>
            <a:r>
              <a:rPr lang="en-US" altLang="en-US" dirty="0"/>
              <a:t>Counting the </a:t>
            </a:r>
            <a:r>
              <a:rPr lang="en-US" altLang="en-US" dirty="0" err="1"/>
              <a:t>omer</a:t>
            </a:r>
            <a:r>
              <a:rPr lang="en-US" altLang="en-US" dirty="0"/>
              <a:t> barley days to Shavuot. </a:t>
            </a:r>
            <a:endParaRPr lang="en-US" altLang="en-US" dirty="0">
              <a:solidFill>
                <a:schemeClr val="bg1"/>
              </a:solidFill>
            </a:endParaRPr>
          </a:p>
          <a:p>
            <a:pPr>
              <a:lnSpc>
                <a:spcPct val="90000"/>
              </a:lnSpc>
            </a:pPr>
            <a:r>
              <a:rPr lang="en-US" altLang="en-US" dirty="0"/>
              <a:t>Seven days of matzah.</a:t>
            </a:r>
          </a:p>
        </p:txBody>
      </p:sp>
    </p:spTree>
    <p:extLst>
      <p:ext uri="{BB962C8B-B14F-4D97-AF65-F5344CB8AC3E}">
        <p14:creationId xmlns:p14="http://schemas.microsoft.com/office/powerpoint/2010/main" val="280997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Anther joke, sort of</a:t>
            </a:r>
          </a:p>
        </p:txBody>
      </p:sp>
    </p:spTree>
    <p:extLst>
      <p:ext uri="{BB962C8B-B14F-4D97-AF65-F5344CB8AC3E}">
        <p14:creationId xmlns:p14="http://schemas.microsoft.com/office/powerpoint/2010/main" val="2026903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2274" name="Rectangle 2">
            <a:extLst>
              <a:ext uri="{FF2B5EF4-FFF2-40B4-BE49-F238E27FC236}">
                <a16:creationId xmlns:a16="http://schemas.microsoft.com/office/drawing/2014/main" id="{EE3DD434-6CC0-441A-B836-2DFC2CF0520D}"/>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742275" name="Picture 3">
            <a:extLst>
              <a:ext uri="{FF2B5EF4-FFF2-40B4-BE49-F238E27FC236}">
                <a16:creationId xmlns:a16="http://schemas.microsoft.com/office/drawing/2014/main" id="{C9A82F35-C13A-4471-B976-8A76BC24B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858000" cy="4410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2276" name="Line 4">
            <a:extLst>
              <a:ext uri="{FF2B5EF4-FFF2-40B4-BE49-F238E27FC236}">
                <a16:creationId xmlns:a16="http://schemas.microsoft.com/office/drawing/2014/main" id="{D9D984C0-6917-4E3C-9E24-D3129DCD35DA}"/>
              </a:ext>
            </a:extLst>
          </p:cNvPr>
          <p:cNvSpPr>
            <a:spLocks noChangeShapeType="1"/>
          </p:cNvSpPr>
          <p:nvPr/>
        </p:nvSpPr>
        <p:spPr bwMode="auto">
          <a:xfrm>
            <a:off x="1989137" y="742950"/>
            <a:ext cx="4972050" cy="148590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endParaRPr kumimoji="0" lang="en-US" sz="3000" b="0" i="0" u="none" strike="noStrike" kern="1200" cap="none" spc="0" normalizeH="0" baseline="0" noProof="0">
              <a:ln>
                <a:noFill/>
              </a:ln>
              <a:solidFill>
                <a:prstClr val="black"/>
              </a:solidFill>
              <a:effectLst/>
              <a:uLnTx/>
              <a:uFillTx/>
              <a:latin typeface="r" charset="0"/>
              <a:ea typeface="+mn-ea"/>
              <a:cs typeface="Arial" panose="020B0604020202020204" pitchFamily="34" charset="0"/>
            </a:endParaRPr>
          </a:p>
        </p:txBody>
      </p:sp>
      <p:sp>
        <p:nvSpPr>
          <p:cNvPr id="2742277" name="Text Box 5">
            <a:extLst>
              <a:ext uri="{FF2B5EF4-FFF2-40B4-BE49-F238E27FC236}">
                <a16:creationId xmlns:a16="http://schemas.microsoft.com/office/drawing/2014/main" id="{55BBB239-22E3-4E5C-991A-B50B22ACBE02}"/>
              </a:ext>
            </a:extLst>
          </p:cNvPr>
          <p:cNvSpPr txBox="1">
            <a:spLocks noChangeArrowheads="1"/>
          </p:cNvSpPr>
          <p:nvPr/>
        </p:nvSpPr>
        <p:spPr bwMode="auto">
          <a:xfrm>
            <a:off x="198437" y="3486150"/>
            <a:ext cx="8153400" cy="15696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r>
              <a:rPr kumimoji="0" lang="en-US" altLang="en-US" sz="3200" b="0" i="0" u="none" strike="noStrike" kern="1200" cap="none" spc="0" normalizeH="0" baseline="30000" noProof="0" dirty="0">
                <a:ln>
                  <a:noFill/>
                </a:ln>
                <a:solidFill>
                  <a:prstClr val="white"/>
                </a:solidFill>
                <a:effectLst>
                  <a:outerShdw blurRad="38100" dist="38100" dir="2700000" algn="tl">
                    <a:srgbClr val="808080"/>
                  </a:outerShdw>
                </a:effectLst>
                <a:uLnTx/>
                <a:uFillTx/>
                <a:latin typeface="Arial Rounded MT Bold" pitchFamily="34" charset="0"/>
                <a:ea typeface="+mn-ea"/>
                <a:cs typeface="Arial" panose="020B0604020202020204" pitchFamily="34" charset="0"/>
              </a:rPr>
              <a:t>Lk 24.13 </a:t>
            </a:r>
            <a:r>
              <a:rPr kumimoji="0" lang="en-US" altLang="en-US" sz="32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Arial Rounded MT Bold" pitchFamily="34" charset="0"/>
                <a:ea typeface="+mn-ea"/>
                <a:cs typeface="Arial" panose="020B0604020202020204" pitchFamily="34" charset="0"/>
              </a:rPr>
              <a:t>That same day, two of them were going toward a village about seven miles from Yerushalayim called </a:t>
            </a:r>
            <a:r>
              <a:rPr kumimoji="0" lang="en-US" altLang="en-US" sz="3200" b="0" i="0" u="none" strike="noStrike" kern="1200" cap="none" spc="0" normalizeH="0" baseline="0" noProof="0" dirty="0" err="1">
                <a:ln>
                  <a:noFill/>
                </a:ln>
                <a:solidFill>
                  <a:prstClr val="white"/>
                </a:solidFill>
                <a:effectLst>
                  <a:outerShdw blurRad="38100" dist="38100" dir="2700000" algn="tl">
                    <a:srgbClr val="808080"/>
                  </a:outerShdw>
                </a:effectLst>
                <a:uLnTx/>
                <a:uFillTx/>
                <a:latin typeface="Arial Rounded MT Bold" pitchFamily="34" charset="0"/>
                <a:ea typeface="+mn-ea"/>
                <a:cs typeface="Arial" panose="020B0604020202020204" pitchFamily="34" charset="0"/>
              </a:rPr>
              <a:t>Amma'us</a:t>
            </a:r>
            <a:r>
              <a:rPr kumimoji="0" lang="en-US" altLang="en-US" sz="32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r" charset="0"/>
                <a:ea typeface="+mn-ea"/>
                <a:cs typeface="Arial" panose="020B0604020202020204" pitchFamily="34" charset="0"/>
              </a:rPr>
              <a:t>, </a:t>
            </a:r>
          </a:p>
        </p:txBody>
      </p:sp>
    </p:spTree>
    <p:extLst>
      <p:ext uri="{BB962C8B-B14F-4D97-AF65-F5344CB8AC3E}">
        <p14:creationId xmlns:p14="http://schemas.microsoft.com/office/powerpoint/2010/main" val="956170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3586" name="Rectangle 2">
            <a:extLst>
              <a:ext uri="{FF2B5EF4-FFF2-40B4-BE49-F238E27FC236}">
                <a16:creationId xmlns:a16="http://schemas.microsoft.com/office/drawing/2014/main" id="{8B035EA8-BD3F-4F8D-B4EF-4AC18AF7CCB7}"/>
              </a:ext>
            </a:extLst>
          </p:cNvPr>
          <p:cNvSpPr>
            <a:spLocks noGrp="1" noChangeArrowheads="1"/>
          </p:cNvSpPr>
          <p:nvPr>
            <p:ph type="subTitle" idx="1"/>
          </p:nvPr>
        </p:nvSpPr>
        <p:spPr>
          <a:xfrm>
            <a:off x="350837" y="209550"/>
            <a:ext cx="8305800" cy="4933950"/>
          </a:xfrm>
        </p:spPr>
        <p:txBody>
          <a:bodyPr>
            <a:normAutofit fontScale="92500"/>
          </a:bodyPr>
          <a:lstStyle/>
          <a:p>
            <a:pPr algn="l"/>
            <a:r>
              <a:rPr lang="en-US" altLang="en-US" sz="4000" baseline="30000" dirty="0">
                <a:latin typeface="Arial Rounded MT Bold" panose="020F0704030504030204" pitchFamily="34" charset="0"/>
              </a:rPr>
              <a:t>Lk 24.14-21</a:t>
            </a:r>
            <a:r>
              <a:rPr lang="en-US" altLang="en-US" sz="4000" b="1" baseline="30000" dirty="0">
                <a:latin typeface="Arial Rounded MT Bold" panose="020F0704030504030204" pitchFamily="34" charset="0"/>
              </a:rPr>
              <a:t> </a:t>
            </a:r>
            <a:r>
              <a:rPr lang="en-US" altLang="en-US" sz="4000" dirty="0">
                <a:latin typeface="Arial Rounded MT Bold" panose="020F0704030504030204" pitchFamily="34" charset="0"/>
              </a:rPr>
              <a:t>And they were talking with each other about all the things that had happened. As they talked and discussed, Yeshua himself came up and walked along with them, but something kept them from recognizing him. He asked them, </a:t>
            </a:r>
          </a:p>
          <a:p>
            <a:pPr algn="l"/>
            <a:r>
              <a:rPr lang="en-US" altLang="en-US" sz="4000" dirty="0">
                <a:latin typeface="Arial Rounded MT Bold" panose="020F0704030504030204" pitchFamily="34" charset="0"/>
              </a:rPr>
              <a:t>"What are you talking about with each other as you walk along?"</a:t>
            </a:r>
          </a:p>
        </p:txBody>
      </p:sp>
    </p:spTree>
    <p:extLst>
      <p:ext uri="{BB962C8B-B14F-4D97-AF65-F5344CB8AC3E}">
        <p14:creationId xmlns:p14="http://schemas.microsoft.com/office/powerpoint/2010/main" val="785112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5634" name="Rectangle 2">
            <a:extLst>
              <a:ext uri="{FF2B5EF4-FFF2-40B4-BE49-F238E27FC236}">
                <a16:creationId xmlns:a16="http://schemas.microsoft.com/office/drawing/2014/main" id="{90FC0BA5-C806-4B6C-80EA-C0FF5C7FAEEF}"/>
              </a:ext>
            </a:extLst>
          </p:cNvPr>
          <p:cNvSpPr>
            <a:spLocks noGrp="1" noChangeArrowheads="1"/>
          </p:cNvSpPr>
          <p:nvPr>
            <p:ph type="subTitle" idx="1"/>
          </p:nvPr>
        </p:nvSpPr>
        <p:spPr>
          <a:xfrm>
            <a:off x="198437" y="285750"/>
            <a:ext cx="8305800" cy="4857750"/>
          </a:xfrm>
        </p:spPr>
        <p:txBody>
          <a:bodyPr>
            <a:normAutofit/>
          </a:bodyPr>
          <a:lstStyle/>
          <a:p>
            <a:pPr algn="l">
              <a:lnSpc>
                <a:spcPct val="90000"/>
              </a:lnSpc>
            </a:pPr>
            <a:r>
              <a:rPr lang="en-US" altLang="en-US" sz="3600" baseline="30000" dirty="0">
                <a:latin typeface="Arial Rounded MT Bold" panose="020F0704030504030204" pitchFamily="34" charset="0"/>
              </a:rPr>
              <a:t>Lk 24.14-21</a:t>
            </a:r>
            <a:r>
              <a:rPr lang="en-US" altLang="en-US" sz="3600" b="1" dirty="0">
                <a:latin typeface="Arial Rounded MT Bold" panose="020F0704030504030204" pitchFamily="34" charset="0"/>
              </a:rPr>
              <a:t> </a:t>
            </a:r>
            <a:r>
              <a:rPr lang="en-US" altLang="en-US" sz="3600" dirty="0">
                <a:latin typeface="Arial Rounded MT Bold" panose="020F0704030504030204" pitchFamily="34" charset="0"/>
              </a:rPr>
              <a:t> </a:t>
            </a:r>
            <a:r>
              <a:rPr lang="en-US" altLang="en-US" sz="4000" dirty="0">
                <a:latin typeface="Arial Rounded MT Bold" panose="020F0704030504030204" pitchFamily="34" charset="0"/>
              </a:rPr>
              <a:t>They stopped short, their faces downcast; and one of them, named Cleopas, answered him, "Are you the only person staying in Yerushalayim that doesn't know the things that have been going on there the last few days?" </a:t>
            </a:r>
            <a:endParaRPr lang="en-US" altLang="en-US" sz="3600" dirty="0">
              <a:latin typeface="Arial Rounded MT Bold" panose="020F0704030504030204" pitchFamily="34" charset="0"/>
            </a:endParaRPr>
          </a:p>
        </p:txBody>
      </p:sp>
    </p:spTree>
    <p:extLst>
      <p:ext uri="{BB962C8B-B14F-4D97-AF65-F5344CB8AC3E}">
        <p14:creationId xmlns:p14="http://schemas.microsoft.com/office/powerpoint/2010/main" val="1033643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5634" name="Rectangle 2">
            <a:extLst>
              <a:ext uri="{FF2B5EF4-FFF2-40B4-BE49-F238E27FC236}">
                <a16:creationId xmlns:a16="http://schemas.microsoft.com/office/drawing/2014/main" id="{90FC0BA5-C806-4B6C-80EA-C0FF5C7FAEEF}"/>
              </a:ext>
            </a:extLst>
          </p:cNvPr>
          <p:cNvSpPr>
            <a:spLocks noGrp="1" noChangeArrowheads="1"/>
          </p:cNvSpPr>
          <p:nvPr>
            <p:ph type="subTitle" idx="1"/>
          </p:nvPr>
        </p:nvSpPr>
        <p:spPr>
          <a:xfrm>
            <a:off x="198437" y="285750"/>
            <a:ext cx="8305800" cy="4857750"/>
          </a:xfrm>
        </p:spPr>
        <p:txBody>
          <a:bodyPr>
            <a:normAutofit/>
          </a:bodyPr>
          <a:lstStyle/>
          <a:p>
            <a:pPr algn="l"/>
            <a:r>
              <a:rPr lang="en-US" altLang="en-US" sz="3600" baseline="30000" dirty="0">
                <a:latin typeface="Arial Rounded MT Bold" panose="020F0704030504030204" pitchFamily="34" charset="0"/>
              </a:rPr>
              <a:t>Lk 24.14-21</a:t>
            </a:r>
            <a:r>
              <a:rPr lang="en-US" altLang="en-US" sz="4000" baseline="30000" dirty="0">
                <a:latin typeface="Arial Rounded MT Bold" panose="020F0704030504030204" pitchFamily="34" charset="0"/>
              </a:rPr>
              <a:t> </a:t>
            </a:r>
            <a:r>
              <a:rPr lang="en-US" altLang="en-US" sz="4000" dirty="0">
                <a:latin typeface="Arial Rounded MT Bold" panose="020F0704030504030204" pitchFamily="34" charset="0"/>
              </a:rPr>
              <a:t>“What things?” he asked them. They said to him,  “The things about Yeshua from Natzeret. He was a prophet and</a:t>
            </a:r>
            <a:r>
              <a:rPr lang="en-US" altLang="en-US" sz="4000" baseline="30000" dirty="0">
                <a:latin typeface="Arial Rounded MT Bold" panose="020F0704030504030204" pitchFamily="34" charset="0"/>
              </a:rPr>
              <a:t> </a:t>
            </a:r>
            <a:r>
              <a:rPr lang="en-US" altLang="en-US" sz="4000" dirty="0">
                <a:latin typeface="Arial Rounded MT Bold" panose="020F0704030504030204" pitchFamily="34" charset="0"/>
              </a:rPr>
              <a:t>proved it by the things he did and said before God and all the people. </a:t>
            </a:r>
          </a:p>
        </p:txBody>
      </p:sp>
    </p:spTree>
    <p:extLst>
      <p:ext uri="{BB962C8B-B14F-4D97-AF65-F5344CB8AC3E}">
        <p14:creationId xmlns:p14="http://schemas.microsoft.com/office/powerpoint/2010/main" val="2097328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82" name="Rectangle 2">
            <a:extLst>
              <a:ext uri="{FF2B5EF4-FFF2-40B4-BE49-F238E27FC236}">
                <a16:creationId xmlns:a16="http://schemas.microsoft.com/office/drawing/2014/main" id="{5255D462-2D0B-4C85-8482-DCC836E5D1A7}"/>
              </a:ext>
            </a:extLst>
          </p:cNvPr>
          <p:cNvSpPr>
            <a:spLocks noGrp="1" noChangeArrowheads="1"/>
          </p:cNvSpPr>
          <p:nvPr>
            <p:ph type="subTitle" idx="1"/>
          </p:nvPr>
        </p:nvSpPr>
        <p:spPr>
          <a:xfrm>
            <a:off x="198437" y="361950"/>
            <a:ext cx="8458200" cy="4781550"/>
          </a:xfrm>
        </p:spPr>
        <p:txBody>
          <a:bodyPr>
            <a:normAutofit lnSpcReduction="10000"/>
          </a:bodyPr>
          <a:lstStyle/>
          <a:p>
            <a:pPr algn="l">
              <a:lnSpc>
                <a:spcPct val="90000"/>
              </a:lnSpc>
            </a:pPr>
            <a:r>
              <a:rPr lang="en-US" altLang="en-US" sz="4000" baseline="30000" dirty="0">
                <a:latin typeface="Arial Rounded MT Bold" panose="020F0704030504030204" pitchFamily="34" charset="0"/>
              </a:rPr>
              <a:t>Lk 24.14-21 </a:t>
            </a:r>
            <a:r>
              <a:rPr lang="en-US" altLang="en-US" sz="4000" dirty="0">
                <a:latin typeface="Arial Rounded MT Bold" panose="020F0704030504030204" pitchFamily="34" charset="0"/>
              </a:rPr>
              <a:t>Our head </a:t>
            </a:r>
            <a:r>
              <a:rPr lang="en-US" altLang="en-US" sz="4000" dirty="0" err="1">
                <a:latin typeface="Arial Rounded MT Bold" panose="020F0704030504030204" pitchFamily="34" charset="0"/>
              </a:rPr>
              <a:t>cohanim</a:t>
            </a:r>
            <a:r>
              <a:rPr lang="en-US" altLang="en-US" sz="4000" dirty="0">
                <a:latin typeface="Arial Rounded MT Bold" panose="020F0704030504030204" pitchFamily="34" charset="0"/>
              </a:rPr>
              <a:t> and our leaders handed him over, so that he could be sentenced to death and executed on a stake as a criminal. And we had hoped that he would be the one to liberate Isra'el! Besides all that, today is </a:t>
            </a:r>
            <a:r>
              <a:rPr lang="en-US" altLang="en-US" sz="4000" dirty="0">
                <a:solidFill>
                  <a:srgbClr val="FFFF99"/>
                </a:solidFill>
                <a:latin typeface="Arial Rounded MT Bold" panose="020F0704030504030204" pitchFamily="34" charset="0"/>
              </a:rPr>
              <a:t>the third day </a:t>
            </a:r>
            <a:r>
              <a:rPr lang="en-US" altLang="en-US" sz="4000" dirty="0">
                <a:latin typeface="Arial Rounded MT Bold" panose="020F0704030504030204" pitchFamily="34" charset="0"/>
              </a:rPr>
              <a:t>since these things happened;” </a:t>
            </a:r>
          </a:p>
        </p:txBody>
      </p:sp>
    </p:spTree>
    <p:extLst>
      <p:ext uri="{BB962C8B-B14F-4D97-AF65-F5344CB8AC3E}">
        <p14:creationId xmlns:p14="http://schemas.microsoft.com/office/powerpoint/2010/main" val="775256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1778" name="Rectangle 2">
            <a:extLst>
              <a:ext uri="{FF2B5EF4-FFF2-40B4-BE49-F238E27FC236}">
                <a16:creationId xmlns:a16="http://schemas.microsoft.com/office/drawing/2014/main" id="{D5028A62-8DF1-496E-B494-3ED28750C2B3}"/>
              </a:ext>
            </a:extLst>
          </p:cNvPr>
          <p:cNvSpPr>
            <a:spLocks noGrp="1" noChangeArrowheads="1"/>
          </p:cNvSpPr>
          <p:nvPr>
            <p:ph type="subTitle" idx="1"/>
          </p:nvPr>
        </p:nvSpPr>
        <p:spPr>
          <a:xfrm>
            <a:off x="236537" y="57150"/>
            <a:ext cx="8305800" cy="4735606"/>
          </a:xfrm>
        </p:spPr>
        <p:txBody>
          <a:bodyPr/>
          <a:lstStyle/>
          <a:p>
            <a:pPr algn="l"/>
            <a:r>
              <a:rPr lang="en-US" altLang="en-US" sz="4000" dirty="0">
                <a:latin typeface="Arial Rounded MT Bold" panose="020F0704030504030204" pitchFamily="34" charset="0"/>
              </a:rPr>
              <a:t>Lk 24.21  Besides all that, today is the third day since these things happened.”</a:t>
            </a:r>
          </a:p>
          <a:p>
            <a:pPr algn="l"/>
            <a:endParaRPr lang="en-US" altLang="en-US" sz="4000" dirty="0">
              <a:latin typeface="Arial Rounded MT Bold" panose="020F0704030504030204" pitchFamily="34" charset="0"/>
            </a:endParaRPr>
          </a:p>
          <a:p>
            <a:r>
              <a:rPr lang="en-US" altLang="en-US" sz="4000" dirty="0">
                <a:latin typeface="Arial Rounded MT Bold" panose="020F0704030504030204" pitchFamily="34" charset="0"/>
              </a:rPr>
              <a:t>Third day expectation </a:t>
            </a:r>
          </a:p>
        </p:txBody>
      </p:sp>
    </p:spTree>
    <p:extLst>
      <p:ext uri="{BB962C8B-B14F-4D97-AF65-F5344CB8AC3E}">
        <p14:creationId xmlns:p14="http://schemas.microsoft.com/office/powerpoint/2010/main" val="2015088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Luke 24.25-32</a:t>
            </a:r>
            <a:r>
              <a:rPr lang="en-US" altLang="en-US" dirty="0"/>
              <a:t>  He said to them, “Foolish people! So unwilling to put your trust in everything the prophets spoke! Didn’t the Messiah have to die like this before entering his glory?” Then, starting with Moshe and all the prophets, he explained to them</a:t>
            </a:r>
            <a:endParaRPr lang="en-US" altLang="en-US" dirty="0">
              <a:solidFill>
                <a:schemeClr val="bg1"/>
              </a:solidFill>
            </a:endParaRPr>
          </a:p>
        </p:txBody>
      </p:sp>
    </p:spTree>
    <p:extLst>
      <p:ext uri="{BB962C8B-B14F-4D97-AF65-F5344CB8AC3E}">
        <p14:creationId xmlns:p14="http://schemas.microsoft.com/office/powerpoint/2010/main" val="1878406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Luke 24.25-32</a:t>
            </a:r>
            <a:r>
              <a:rPr lang="en-US" altLang="en-US" dirty="0"/>
              <a:t>  the things that can be found throughout the Tanakh concerning himself. They approached the village where they were going. He made as if he were going on farther; but they held him back, saying, “Stay with us, for it’s almost evening, and </a:t>
            </a:r>
            <a:r>
              <a:rPr lang="en-US" altLang="en-US" u="sng" dirty="0"/>
              <a:t>it’s getting dark</a:t>
            </a:r>
            <a:r>
              <a:rPr lang="en-US" altLang="en-US" dirty="0"/>
              <a:t>.”</a:t>
            </a:r>
            <a:endParaRPr lang="en-US" altLang="en-US" dirty="0">
              <a:solidFill>
                <a:schemeClr val="bg1"/>
              </a:solidFill>
            </a:endParaRPr>
          </a:p>
        </p:txBody>
      </p:sp>
    </p:spTree>
    <p:extLst>
      <p:ext uri="{BB962C8B-B14F-4D97-AF65-F5344CB8AC3E}">
        <p14:creationId xmlns:p14="http://schemas.microsoft.com/office/powerpoint/2010/main" val="2234031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Luke 24.25-32</a:t>
            </a:r>
            <a:r>
              <a:rPr lang="en-US" altLang="en-US" dirty="0"/>
              <a:t> So he went in to stay with them. As he was reclining with them at the table, </a:t>
            </a:r>
            <a:r>
              <a:rPr lang="en-US" altLang="en-US" dirty="0">
                <a:solidFill>
                  <a:srgbClr val="FFFF99"/>
                </a:solidFill>
              </a:rPr>
              <a:t>he took the matzah, made the </a:t>
            </a:r>
            <a:r>
              <a:rPr lang="en-US" altLang="en-US" dirty="0" err="1">
                <a:solidFill>
                  <a:srgbClr val="FFFF99"/>
                </a:solidFill>
              </a:rPr>
              <a:t>b’rakhah</a:t>
            </a:r>
            <a:r>
              <a:rPr lang="en-US" altLang="en-US" dirty="0"/>
              <a:t>, broke it and handed it to them. </a:t>
            </a:r>
            <a:r>
              <a:rPr lang="en-US" altLang="en-US" dirty="0">
                <a:solidFill>
                  <a:srgbClr val="FFFF99"/>
                </a:solidFill>
              </a:rPr>
              <a:t>Then their eyes were opened</a:t>
            </a: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2436453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Luke 24.25-32</a:t>
            </a:r>
            <a:r>
              <a:rPr lang="en-US" altLang="en-US" dirty="0"/>
              <a:t>  and they recognized him. But he became invisible to them. They said to each other, “Didn’t our hearts burn inside us as he spoke to us on the road, opening up the Tanakh to us?”</a:t>
            </a:r>
            <a:endParaRPr lang="en-US" altLang="en-US" dirty="0">
              <a:solidFill>
                <a:schemeClr val="bg1"/>
              </a:solidFill>
            </a:endParaRPr>
          </a:p>
        </p:txBody>
      </p:sp>
    </p:spTree>
    <p:extLst>
      <p:ext uri="{BB962C8B-B14F-4D97-AF65-F5344CB8AC3E}">
        <p14:creationId xmlns:p14="http://schemas.microsoft.com/office/powerpoint/2010/main" val="216136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rtl="1"/>
            <a:r>
              <a:rPr lang="en-US" dirty="0"/>
              <a:t>Iran’s Ayatollah Nasir </a:t>
            </a:r>
            <a:r>
              <a:rPr lang="en-US" dirty="0" err="1"/>
              <a:t>Makarim</a:t>
            </a:r>
            <a:r>
              <a:rPr lang="en-US" dirty="0"/>
              <a:t> Shirazi released a rather surprising statement. He stated that there is no prohibition in Islamic law against purchasing medicine or a vaccine from Israel, provided there is no other country from which to acquire it. In other words, doing business with the Zionist entity has its exceptions.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264472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7314" name="Rectangle 2">
            <a:extLst>
              <a:ext uri="{FF2B5EF4-FFF2-40B4-BE49-F238E27FC236}">
                <a16:creationId xmlns:a16="http://schemas.microsoft.com/office/drawing/2014/main" id="{856E2ACF-56CF-49C4-8A6D-7344C15FCF29}"/>
              </a:ext>
            </a:extLst>
          </p:cNvPr>
          <p:cNvSpPr>
            <a:spLocks noGrp="1" noChangeArrowheads="1"/>
          </p:cNvSpPr>
          <p:nvPr>
            <p:ph type="subTitle" idx="1"/>
          </p:nvPr>
        </p:nvSpPr>
        <p:spPr>
          <a:xfrm>
            <a:off x="274637" y="285750"/>
            <a:ext cx="8229600" cy="4857750"/>
          </a:xfrm>
        </p:spPr>
        <p:txBody>
          <a:bodyPr>
            <a:normAutofit fontScale="92500" lnSpcReduction="10000"/>
          </a:bodyPr>
          <a:lstStyle/>
          <a:p>
            <a:pPr algn="l"/>
            <a:r>
              <a:rPr lang="en-US" altLang="en-US" sz="4000" baseline="30000" dirty="0">
                <a:latin typeface="Arial Rounded MT Bold" panose="020F0704030504030204" pitchFamily="34" charset="0"/>
              </a:rPr>
              <a:t>Lk 24.33-47 </a:t>
            </a:r>
            <a:r>
              <a:rPr lang="en-US" altLang="en-US" sz="4000" dirty="0">
                <a:latin typeface="Arial Rounded MT Bold" panose="020F0704030504030204" pitchFamily="34" charset="0"/>
              </a:rPr>
              <a:t>They got up at once, returned to Yerushalayim and found the Eleven and others with them gathered together, saying, “The Lord is risen indeed! He has appeared to Simon!” Then they began telling about the events on the road and how </a:t>
            </a:r>
            <a:r>
              <a:rPr lang="en-US" altLang="en-US" sz="4000" dirty="0">
                <a:solidFill>
                  <a:srgbClr val="FFFF99"/>
                </a:solidFill>
                <a:latin typeface="Arial Rounded MT Bold" panose="020F0704030504030204" pitchFamily="34" charset="0"/>
              </a:rPr>
              <a:t>He became recognized by them in the breaking of the matzah.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62" name="Rectangle 2">
            <a:extLst>
              <a:ext uri="{FF2B5EF4-FFF2-40B4-BE49-F238E27FC236}">
                <a16:creationId xmlns:a16="http://schemas.microsoft.com/office/drawing/2014/main" id="{98E09564-BE12-4092-8235-BF4CC1B8AAEF}"/>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959363" name="Picture 3">
            <a:extLst>
              <a:ext uri="{FF2B5EF4-FFF2-40B4-BE49-F238E27FC236}">
                <a16:creationId xmlns:a16="http://schemas.microsoft.com/office/drawing/2014/main" id="{96790E64-932F-4D90-8654-79619C94A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858000" cy="4410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9364" name="Line 4">
            <a:extLst>
              <a:ext uri="{FF2B5EF4-FFF2-40B4-BE49-F238E27FC236}">
                <a16:creationId xmlns:a16="http://schemas.microsoft.com/office/drawing/2014/main" id="{210A4448-6110-4A11-A008-1D79184289EA}"/>
              </a:ext>
            </a:extLst>
          </p:cNvPr>
          <p:cNvSpPr>
            <a:spLocks noChangeShapeType="1"/>
          </p:cNvSpPr>
          <p:nvPr/>
        </p:nvSpPr>
        <p:spPr bwMode="auto">
          <a:xfrm>
            <a:off x="1989137" y="742950"/>
            <a:ext cx="4972050" cy="148590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342900">
              <a:buClr>
                <a:srgbClr val="000000"/>
              </a:buClr>
              <a:buSzPct val="100000"/>
            </a:pPr>
            <a:endParaRPr lang="en-US" sz="3000">
              <a:solidFill>
                <a:prstClr val="black"/>
              </a:solidFill>
              <a:latin typeface="r" charset="0"/>
              <a:cs typeface="Arial" panose="020B0604020202020204" pitchFamily="34" charset="0"/>
            </a:endParaRPr>
          </a:p>
        </p:txBody>
      </p:sp>
      <p:sp>
        <p:nvSpPr>
          <p:cNvPr id="2959365" name="Text Box 5">
            <a:extLst>
              <a:ext uri="{FF2B5EF4-FFF2-40B4-BE49-F238E27FC236}">
                <a16:creationId xmlns:a16="http://schemas.microsoft.com/office/drawing/2014/main" id="{66D6F65D-F235-4170-929A-F8F49BC3460D}"/>
              </a:ext>
            </a:extLst>
          </p:cNvPr>
          <p:cNvSpPr txBox="1">
            <a:spLocks noChangeArrowheads="1"/>
          </p:cNvSpPr>
          <p:nvPr/>
        </p:nvSpPr>
        <p:spPr bwMode="auto">
          <a:xfrm>
            <a:off x="960438" y="3743326"/>
            <a:ext cx="184731" cy="5078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342900">
              <a:buClr>
                <a:srgbClr val="000000"/>
              </a:buClr>
              <a:buSzPct val="100000"/>
            </a:pPr>
            <a:endParaRPr lang="en-US" altLang="en-US" sz="2700">
              <a:solidFill>
                <a:prstClr val="black"/>
              </a:solidFill>
              <a:effectLst>
                <a:outerShdw blurRad="38100" dist="38100" dir="2700000" algn="tl">
                  <a:srgbClr val="808080"/>
                </a:outerShdw>
              </a:effectLst>
              <a:latin typeface="r"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All this happening</a:t>
            </a:r>
          </a:p>
          <a:p>
            <a:pPr>
              <a:lnSpc>
                <a:spcPct val="90000"/>
              </a:lnSpc>
            </a:pPr>
            <a:r>
              <a:rPr lang="en-US" altLang="en-US" dirty="0" err="1"/>
              <a:t>Pesakh</a:t>
            </a:r>
            <a:r>
              <a:rPr lang="en-US" altLang="en-US" dirty="0"/>
              <a:t> lamb slaughtered and eaten with family.</a:t>
            </a:r>
          </a:p>
          <a:p>
            <a:pPr>
              <a:lnSpc>
                <a:spcPct val="90000"/>
              </a:lnSpc>
            </a:pPr>
            <a:r>
              <a:rPr lang="en-US" altLang="en-US" dirty="0"/>
              <a:t>Messiah [they believed] executed!</a:t>
            </a:r>
          </a:p>
          <a:p>
            <a:pPr>
              <a:lnSpc>
                <a:spcPct val="90000"/>
              </a:lnSpc>
            </a:pPr>
            <a:r>
              <a:rPr lang="en-US" altLang="en-US" dirty="0">
                <a:solidFill>
                  <a:schemeClr val="bg1"/>
                </a:solidFill>
              </a:rPr>
              <a:t>Firstfruits Barley harvested and waved in the Temple.</a:t>
            </a:r>
          </a:p>
          <a:p>
            <a:pPr>
              <a:lnSpc>
                <a:spcPct val="90000"/>
              </a:lnSpc>
            </a:pPr>
            <a:r>
              <a:rPr lang="en-US" altLang="en-US" dirty="0"/>
              <a:t>Counting the </a:t>
            </a:r>
            <a:r>
              <a:rPr lang="en-US" altLang="en-US" dirty="0" err="1"/>
              <a:t>omer</a:t>
            </a:r>
            <a:r>
              <a:rPr lang="en-US" altLang="en-US" dirty="0"/>
              <a:t> barley days to Shavuot. </a:t>
            </a:r>
            <a:endParaRPr lang="en-US" altLang="en-US" dirty="0">
              <a:solidFill>
                <a:schemeClr val="bg1"/>
              </a:solidFill>
            </a:endParaRPr>
          </a:p>
          <a:p>
            <a:pPr>
              <a:lnSpc>
                <a:spcPct val="90000"/>
              </a:lnSpc>
            </a:pPr>
            <a:r>
              <a:rPr lang="en-US" altLang="en-US" dirty="0"/>
              <a:t>Seven days of matzah.</a:t>
            </a:r>
          </a:p>
        </p:txBody>
      </p:sp>
    </p:spTree>
    <p:extLst>
      <p:ext uri="{BB962C8B-B14F-4D97-AF65-F5344CB8AC3E}">
        <p14:creationId xmlns:p14="http://schemas.microsoft.com/office/powerpoint/2010/main" val="2447309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Death of the Messiah King.  Astonishing report.</a:t>
            </a:r>
          </a:p>
          <a:p>
            <a:pPr>
              <a:lnSpc>
                <a:spcPct val="90000"/>
              </a:lnSpc>
            </a:pPr>
            <a:r>
              <a:rPr lang="en-US" altLang="en-US" dirty="0"/>
              <a:t>Took in a stranger.</a:t>
            </a:r>
          </a:p>
          <a:p>
            <a:pPr>
              <a:lnSpc>
                <a:spcPct val="90000"/>
              </a:lnSpc>
            </a:pPr>
            <a:r>
              <a:rPr lang="en-US" altLang="en-US" dirty="0">
                <a:solidFill>
                  <a:schemeClr val="bg1"/>
                </a:solidFill>
              </a:rPr>
              <a:t>Fed the stranger. </a:t>
            </a:r>
          </a:p>
          <a:p>
            <a:pPr>
              <a:lnSpc>
                <a:spcPct val="90000"/>
              </a:lnSpc>
            </a:pPr>
            <a:r>
              <a:rPr lang="en-US" altLang="en-US" dirty="0"/>
              <a:t>Listened to Tanakh teaching.</a:t>
            </a:r>
            <a:endParaRPr lang="en-US" altLang="en-US" dirty="0">
              <a:solidFill>
                <a:schemeClr val="bg1"/>
              </a:solidFill>
            </a:endParaRPr>
          </a:p>
        </p:txBody>
      </p:sp>
    </p:spTree>
    <p:extLst>
      <p:ext uri="{BB962C8B-B14F-4D97-AF65-F5344CB8AC3E}">
        <p14:creationId xmlns:p14="http://schemas.microsoft.com/office/powerpoint/2010/main" val="3290355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buNone/>
            </a:pPr>
            <a:r>
              <a:rPr lang="en-US" dirty="0"/>
              <a:t>Why did they recognize Him </a:t>
            </a:r>
            <a:r>
              <a:rPr lang="en-US" u="sng" dirty="0">
                <a:solidFill>
                  <a:srgbClr val="C00000"/>
                </a:solidFill>
              </a:rPr>
              <a:t>then</a:t>
            </a:r>
            <a:r>
              <a:rPr lang="en-US" dirty="0"/>
              <a:t>??</a:t>
            </a:r>
          </a:p>
          <a:p>
            <a:pPr marL="109538" indent="-109538">
              <a:buFont typeface="Arial" panose="020B0604020202020204" pitchFamily="34" charset="0"/>
              <a:buChar char="•"/>
            </a:pPr>
            <a:r>
              <a:rPr lang="en-US" dirty="0"/>
              <a:t>How He said the blessing: joy to His Father?</a:t>
            </a:r>
          </a:p>
          <a:p>
            <a:pPr marL="109538" indent="-109538">
              <a:buFont typeface="Arial" panose="020B0604020202020204" pitchFamily="34" charset="0"/>
              <a:buChar char="•"/>
            </a:pPr>
            <a:r>
              <a:rPr lang="en-US" dirty="0"/>
              <a:t>How he shared it?   Servant spirit of LOVE?</a:t>
            </a:r>
          </a:p>
          <a:p>
            <a:pPr marL="109538" indent="-109538">
              <a:buFont typeface="Arial" panose="020B0604020202020204" pitchFamily="34" charset="0"/>
              <a:buChar char="•"/>
            </a:pPr>
            <a:r>
              <a:rPr lang="en-US" dirty="0"/>
              <a:t>Saw His hands with wounds? Still serving?   Do we serve even when it hurts.  </a:t>
            </a:r>
            <a:endParaRPr lang="en-US" altLang="en-US" dirty="0">
              <a:solidFill>
                <a:schemeClr val="bg1"/>
              </a:solidFill>
            </a:endParaRPr>
          </a:p>
        </p:txBody>
      </p:sp>
    </p:spTree>
    <p:extLst>
      <p:ext uri="{BB962C8B-B14F-4D97-AF65-F5344CB8AC3E}">
        <p14:creationId xmlns:p14="http://schemas.microsoft.com/office/powerpoint/2010/main" val="2557529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Maybe they remember those hands, that </a:t>
            </a:r>
            <a:r>
              <a:rPr lang="en-US" altLang="en-US" dirty="0" err="1">
                <a:solidFill>
                  <a:schemeClr val="bg1"/>
                </a:solidFill>
              </a:rPr>
              <a:t>brakhah</a:t>
            </a:r>
            <a:r>
              <a:rPr lang="en-US" altLang="en-US" dirty="0">
                <a:solidFill>
                  <a:schemeClr val="bg1"/>
                </a:solidFill>
              </a:rPr>
              <a:t> / blessing…</a:t>
            </a:r>
          </a:p>
          <a:p>
            <a:pPr marL="0" indent="0">
              <a:lnSpc>
                <a:spcPct val="90000"/>
              </a:lnSpc>
              <a:buNone/>
            </a:pPr>
            <a:r>
              <a:rPr lang="en-US" baseline="30000" dirty="0"/>
              <a:t>Mk 6.39-41 </a:t>
            </a:r>
            <a:r>
              <a:rPr lang="en-US" dirty="0"/>
              <a:t>Then Yeshua made them all sit down in groups on the green grass. So they reclined in groups of hundreds and fifties. And He took the five loaves and the two fish; and looking up to heaven, </a:t>
            </a:r>
            <a:endParaRPr lang="en-US" altLang="en-US" dirty="0">
              <a:solidFill>
                <a:schemeClr val="bg1"/>
              </a:solidFill>
            </a:endParaRPr>
          </a:p>
        </p:txBody>
      </p:sp>
    </p:spTree>
    <p:extLst>
      <p:ext uri="{BB962C8B-B14F-4D97-AF65-F5344CB8AC3E}">
        <p14:creationId xmlns:p14="http://schemas.microsoft.com/office/powerpoint/2010/main" val="1818625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He offered the </a:t>
            </a:r>
            <a:r>
              <a:rPr lang="en-US" i="1" dirty="0" err="1"/>
              <a:t>brakha</a:t>
            </a:r>
            <a:r>
              <a:rPr lang="en-US" dirty="0"/>
              <a:t>. He broke the loaves and kept giving them to the disciples to serve to the people.   5000 men + families!!</a:t>
            </a:r>
          </a:p>
          <a:p>
            <a:pPr marL="0" indent="0">
              <a:lnSpc>
                <a:spcPct val="90000"/>
              </a:lnSpc>
              <a:buNone/>
            </a:pPr>
            <a:r>
              <a:rPr lang="en-US" altLang="en-US" dirty="0">
                <a:solidFill>
                  <a:schemeClr val="bg1"/>
                </a:solidFill>
              </a:rPr>
              <a:t>May</a:t>
            </a:r>
            <a:r>
              <a:rPr lang="en-US" altLang="en-US" dirty="0"/>
              <a:t>be same spirit of </a:t>
            </a:r>
            <a:r>
              <a:rPr lang="en-US" altLang="en-US" dirty="0" err="1"/>
              <a:t>brakha</a:t>
            </a:r>
            <a:r>
              <a:rPr lang="en-US" altLang="en-US" dirty="0"/>
              <a:t>, same manner of breaking…</a:t>
            </a:r>
          </a:p>
          <a:p>
            <a:pPr marL="0" indent="0">
              <a:lnSpc>
                <a:spcPct val="90000"/>
              </a:lnSpc>
              <a:buNone/>
            </a:pPr>
            <a:r>
              <a:rPr lang="en-US" altLang="en-US" dirty="0">
                <a:solidFill>
                  <a:schemeClr val="bg1"/>
                </a:solidFill>
              </a:rPr>
              <a:t>Remembered, He provided 5000+.  We’ll be OK with Roman wrath.</a:t>
            </a:r>
          </a:p>
        </p:txBody>
      </p:sp>
    </p:spTree>
    <p:extLst>
      <p:ext uri="{BB962C8B-B14F-4D97-AF65-F5344CB8AC3E}">
        <p14:creationId xmlns:p14="http://schemas.microsoft.com/office/powerpoint/2010/main" val="3935037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He provided.</a:t>
            </a:r>
          </a:p>
          <a:p>
            <a:pPr marL="0" indent="0">
              <a:lnSpc>
                <a:spcPct val="90000"/>
              </a:lnSpc>
              <a:buNone/>
            </a:pPr>
            <a:r>
              <a:rPr lang="en-US" altLang="en-US" dirty="0"/>
              <a:t>We’ll be OK with COVID wrath. Financially… personally, families, synagogue.</a:t>
            </a:r>
          </a:p>
          <a:p>
            <a:pPr marL="0" indent="0">
              <a:lnSpc>
                <a:spcPct val="90000"/>
              </a:lnSpc>
              <a:buNone/>
            </a:pPr>
            <a:endParaRPr lang="en-US" altLang="en-US" dirty="0">
              <a:solidFill>
                <a:schemeClr val="bg1"/>
              </a:solidFill>
            </a:endParaRPr>
          </a:p>
          <a:p>
            <a:pPr marL="0" indent="0">
              <a:lnSpc>
                <a:spcPct val="90000"/>
              </a:lnSpc>
              <a:buNone/>
            </a:pPr>
            <a:r>
              <a:rPr lang="en-US" altLang="en-US" dirty="0"/>
              <a:t>Maybe they remembered about bread…</a:t>
            </a:r>
            <a:endParaRPr lang="en-US" altLang="en-US" dirty="0">
              <a:solidFill>
                <a:schemeClr val="bg1"/>
              </a:solidFill>
            </a:endParaRPr>
          </a:p>
        </p:txBody>
      </p:sp>
    </p:spTree>
    <p:extLst>
      <p:ext uri="{BB962C8B-B14F-4D97-AF65-F5344CB8AC3E}">
        <p14:creationId xmlns:p14="http://schemas.microsoft.com/office/powerpoint/2010/main" val="2449386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Yn</a:t>
            </a:r>
            <a:r>
              <a:rPr lang="en-US" altLang="en-US" baseline="30000" dirty="0"/>
              <a:t> 6.32-36 </a:t>
            </a:r>
            <a:r>
              <a:rPr lang="en-US" altLang="en-US" dirty="0"/>
              <a:t>Yeshua said to them, “Yes, indeed! I tell you it wasn’t Moshe who gave you the bread from heaven. But my Father is giving you the genuine bread from heaven; for God’s bread is the one who comes down out of heaven and gives life to the world.”</a:t>
            </a:r>
            <a:endParaRPr lang="en-US" altLang="en-US" dirty="0">
              <a:solidFill>
                <a:schemeClr val="bg1"/>
              </a:solidFill>
            </a:endParaRPr>
          </a:p>
        </p:txBody>
      </p:sp>
    </p:spTree>
    <p:extLst>
      <p:ext uri="{BB962C8B-B14F-4D97-AF65-F5344CB8AC3E}">
        <p14:creationId xmlns:p14="http://schemas.microsoft.com/office/powerpoint/2010/main" val="1784766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err="1"/>
              <a:t>Yn</a:t>
            </a:r>
            <a:r>
              <a:rPr lang="en-US" altLang="en-US" baseline="30000" dirty="0"/>
              <a:t> 6.32-36 </a:t>
            </a:r>
            <a:r>
              <a:rPr lang="en-US" altLang="en-US" dirty="0"/>
              <a:t>They said to him, “Sir, give us this bread from now on.” Yeshua answered, </a:t>
            </a:r>
            <a:r>
              <a:rPr lang="en-US" altLang="en-US" dirty="0">
                <a:solidFill>
                  <a:srgbClr val="FFFF99"/>
                </a:solidFill>
              </a:rPr>
              <a:t>“I am the bread which is life! </a:t>
            </a:r>
            <a:r>
              <a:rPr lang="en-US" altLang="en-US" dirty="0"/>
              <a:t>Whoever comes to me will never go hungry, and whoever trusts in me will never be thirsty. I told you that you have seen but still don’t trust.   [So they entered into a spirit of more trust, the Bread of Life!]</a:t>
            </a:r>
            <a:endParaRPr lang="en-US" altLang="en-US" dirty="0">
              <a:solidFill>
                <a:schemeClr val="bg1"/>
              </a:solidFill>
            </a:endParaRPr>
          </a:p>
        </p:txBody>
      </p:sp>
    </p:spTree>
    <p:extLst>
      <p:ext uri="{BB962C8B-B14F-4D97-AF65-F5344CB8AC3E}">
        <p14:creationId xmlns:p14="http://schemas.microsoft.com/office/powerpoint/2010/main" val="199818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6" y="209550"/>
            <a:ext cx="2895601" cy="4933950"/>
          </a:xfrm>
        </p:spPr>
        <p:txBody>
          <a:bodyPr>
            <a:normAutofit/>
          </a:bodyPr>
          <a:lstStyle/>
          <a:p>
            <a:pPr marL="0" indent="0">
              <a:lnSpc>
                <a:spcPct val="90000"/>
              </a:lnSpc>
              <a:buNone/>
            </a:pPr>
            <a:r>
              <a:rPr lang="en-US" dirty="0"/>
              <a:t>BDS Leader Admits He Would Not Boycott Israeli Corona-virus Cure</a:t>
            </a:r>
            <a:endParaRPr lang="en-US" altLang="en-US" dirty="0">
              <a:solidFill>
                <a:schemeClr val="bg1"/>
              </a:solidFill>
            </a:endParaRPr>
          </a:p>
        </p:txBody>
      </p:sp>
      <p:pic>
        <p:nvPicPr>
          <p:cNvPr id="2050" name="Picture 2" descr="Omar Barghouti">
            <a:extLst>
              <a:ext uri="{FF2B5EF4-FFF2-40B4-BE49-F238E27FC236}">
                <a16:creationId xmlns:a16="http://schemas.microsoft.com/office/drawing/2014/main" id="{A04F2676-67EA-4105-B5F7-D7EC02CD8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19" r="16742"/>
          <a:stretch/>
        </p:blipFill>
        <p:spPr bwMode="auto">
          <a:xfrm>
            <a:off x="3340162" y="361950"/>
            <a:ext cx="5164074"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5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t>Proverbs 3:5-6, 25-26  </a:t>
            </a:r>
            <a:r>
              <a:rPr lang="en-US" altLang="en-US" dirty="0"/>
              <a:t>Trust in </a:t>
            </a:r>
            <a:r>
              <a:rPr lang="en-US" altLang="en-US" cap="small" dirty="0"/>
              <a:t>Adoni </a:t>
            </a:r>
            <a:r>
              <a:rPr lang="en-US" altLang="en-US" dirty="0"/>
              <a:t>with all your heart, and do not lean on your own understanding.  In all your ways acknowledge him, and he will make straight your paths… “Do not be afraid of sudden terror or of the ruin of the wicked, when it comes, for </a:t>
            </a:r>
            <a:r>
              <a:rPr lang="en-US" altLang="en-US" cap="small" dirty="0"/>
              <a:t>Adoni</a:t>
            </a:r>
            <a:r>
              <a:rPr lang="en-US" altLang="en-US" dirty="0"/>
              <a:t> will be your confidence and will keep your foot from being caught.”.</a:t>
            </a:r>
            <a:endParaRPr lang="en-US" altLang="en-US" dirty="0">
              <a:solidFill>
                <a:schemeClr val="bg1"/>
              </a:solidFill>
            </a:endParaRPr>
          </a:p>
        </p:txBody>
      </p:sp>
    </p:spTree>
    <p:extLst>
      <p:ext uri="{BB962C8B-B14F-4D97-AF65-F5344CB8AC3E}">
        <p14:creationId xmlns:p14="http://schemas.microsoft.com/office/powerpoint/2010/main" val="2896139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It has been said that you can get good at whatever you practice—and so we all practice those things we desire to excel in. In Proverbs 3, Solomon desired for his son to get good at trusting in </a:t>
            </a:r>
            <a:r>
              <a:rPr lang="en-US" altLang="en-US" cap="small" dirty="0"/>
              <a:t>Adoni</a:t>
            </a:r>
            <a:r>
              <a:rPr lang="en-US" altLang="en-US" dirty="0"/>
              <a:t>. To get better day by day in trusting in </a:t>
            </a:r>
            <a:r>
              <a:rPr lang="en-US" altLang="en-US" cap="small" dirty="0"/>
              <a:t>Adoni</a:t>
            </a:r>
            <a:r>
              <a:rPr lang="en-US" altLang="en-US" dirty="0"/>
              <a:t>. He wanted his son to experience the abundant rewards of rightly-placed confidence.</a:t>
            </a:r>
            <a:endParaRPr lang="en-US" altLang="en-US" dirty="0">
              <a:solidFill>
                <a:schemeClr val="bg1"/>
              </a:solidFill>
            </a:endParaRPr>
          </a:p>
        </p:txBody>
      </p:sp>
    </p:spTree>
    <p:extLst>
      <p:ext uri="{BB962C8B-B14F-4D97-AF65-F5344CB8AC3E}">
        <p14:creationId xmlns:p14="http://schemas.microsoft.com/office/powerpoint/2010/main" val="4138399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Rightly-placed confidence is placed in God, not in ourselves. That confidence can be nurtured and developed through disciplined practice—looking to and placing our hope and trust in God in whatever we may face day by day. As we trust in </a:t>
            </a:r>
            <a:r>
              <a:rPr lang="en-US" altLang="en-US" cap="small" dirty="0"/>
              <a:t>Adoni</a:t>
            </a:r>
            <a:r>
              <a:rPr lang="en-US" altLang="en-US" dirty="0"/>
              <a:t>, our confidence in Him strengthens. </a:t>
            </a:r>
            <a:endParaRPr lang="en-US" altLang="en-US" dirty="0">
              <a:solidFill>
                <a:schemeClr val="bg1"/>
              </a:solidFill>
            </a:endParaRPr>
          </a:p>
        </p:txBody>
      </p:sp>
    </p:spTree>
    <p:extLst>
      <p:ext uri="{BB962C8B-B14F-4D97-AF65-F5344CB8AC3E}">
        <p14:creationId xmlns:p14="http://schemas.microsoft.com/office/powerpoint/2010/main" val="4287735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Our hearts practice the melodies of trusting in God, and our ability to express that melody continues to become more beautiful and strong.</a:t>
            </a:r>
          </a:p>
          <a:p>
            <a:pPr marL="0" indent="0">
              <a:lnSpc>
                <a:spcPct val="90000"/>
              </a:lnSpc>
              <a:buNone/>
            </a:pPr>
            <a:r>
              <a:rPr lang="en-US" altLang="en-US" dirty="0"/>
              <a:t>However, the opposite can also happen..</a:t>
            </a:r>
            <a:endParaRPr lang="en-US" altLang="en-US" dirty="0">
              <a:solidFill>
                <a:schemeClr val="bg1"/>
              </a:solidFill>
            </a:endParaRPr>
          </a:p>
        </p:txBody>
      </p:sp>
    </p:spTree>
    <p:extLst>
      <p:ext uri="{BB962C8B-B14F-4D97-AF65-F5344CB8AC3E}">
        <p14:creationId xmlns:p14="http://schemas.microsoft.com/office/powerpoint/2010/main" val="2507628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Interestingly, in Proverbs 3:26, the Hebrew word for confidence can also be translated as folly. Context is what determines which meaning is appropriate. From this context, we know the proper translation in this verse is “confidence”. </a:t>
            </a:r>
            <a:endParaRPr lang="en-US" altLang="en-US" dirty="0">
              <a:solidFill>
                <a:schemeClr val="bg1"/>
              </a:solidFill>
            </a:endParaRPr>
          </a:p>
        </p:txBody>
      </p:sp>
    </p:spTree>
    <p:extLst>
      <p:ext uri="{BB962C8B-B14F-4D97-AF65-F5344CB8AC3E}">
        <p14:creationId xmlns:p14="http://schemas.microsoft.com/office/powerpoint/2010/main" val="887053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Why? </a:t>
            </a:r>
            <a:r>
              <a:rPr lang="en-US" altLang="en-US" cap="small" dirty="0"/>
              <a:t>Adoni</a:t>
            </a:r>
            <a:r>
              <a:rPr lang="en-US" altLang="en-US" dirty="0"/>
              <a:t> Yeshua is where we set our trust, and as we trust Him—in the midst of quite troubling circumstances— we experience security in Him (“will keep your foot from being caught”). </a:t>
            </a:r>
            <a:endParaRPr lang="en-US" altLang="en-US" dirty="0">
              <a:solidFill>
                <a:schemeClr val="bg1"/>
              </a:solidFill>
            </a:endParaRPr>
          </a:p>
        </p:txBody>
      </p:sp>
    </p:spTree>
    <p:extLst>
      <p:ext uri="{BB962C8B-B14F-4D97-AF65-F5344CB8AC3E}">
        <p14:creationId xmlns:p14="http://schemas.microsoft.com/office/powerpoint/2010/main" val="4009147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lnSpc>
                <a:spcPct val="90000"/>
              </a:lnSpc>
              <a:buNone/>
            </a:pPr>
            <a:r>
              <a:rPr lang="en-US" altLang="en-US" dirty="0"/>
              <a:t>Being ensnared, or having one’s foot “caught”, is a way to describe unexpected calamity or hindrances that thwart God’s purposes in our lives. This verse isn’t stating that those who trust in God won’t suffer or face the troubles of this life. Rather, this verse is a reminder that there is no trouble, no calamity, no terror, that can thwart God’s purposes for us. With our confidence in God, our hearts can be at rest in Him in the midst of turmoil.</a:t>
            </a:r>
            <a:endParaRPr lang="en-US" altLang="en-US" dirty="0">
              <a:solidFill>
                <a:schemeClr val="bg1"/>
              </a:solidFill>
            </a:endParaRPr>
          </a:p>
        </p:txBody>
      </p:sp>
    </p:spTree>
    <p:extLst>
      <p:ext uri="{BB962C8B-B14F-4D97-AF65-F5344CB8AC3E}">
        <p14:creationId xmlns:p14="http://schemas.microsoft.com/office/powerpoint/2010/main" val="961904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But trusting in ourselves is folly and can’t and won’t provide us that same peace. In fact, self-trust brings its own troubles.  As trusting in </a:t>
            </a:r>
            <a:r>
              <a:rPr lang="en-US" altLang="en-US" cap="small" dirty="0"/>
              <a:t>Adoni </a:t>
            </a:r>
            <a:r>
              <a:rPr lang="en-US" altLang="en-US" dirty="0"/>
              <a:t>deepens our confidence in Him, conversely, trusting in ourselves grows our folly and multiplies our troubles.</a:t>
            </a:r>
            <a:endParaRPr lang="en-US" altLang="en-US" dirty="0">
              <a:solidFill>
                <a:schemeClr val="bg1"/>
              </a:solidFill>
            </a:endParaRPr>
          </a:p>
        </p:txBody>
      </p:sp>
    </p:spTree>
    <p:extLst>
      <p:ext uri="{BB962C8B-B14F-4D97-AF65-F5344CB8AC3E}">
        <p14:creationId xmlns:p14="http://schemas.microsoft.com/office/powerpoint/2010/main" val="451271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COVID-19 is providing a kind of recital, where we and others are able to see and hear the melodies of what our hearts have been practicing. The notes will faithfully ring true to the reality of our confidence—whether rightly placed in God or foolishly placed in ourselves.</a:t>
            </a:r>
            <a:endParaRPr lang="en-US" altLang="en-US" dirty="0">
              <a:solidFill>
                <a:schemeClr val="bg1"/>
              </a:solidFill>
            </a:endParaRPr>
          </a:p>
        </p:txBody>
      </p:sp>
    </p:spTree>
    <p:extLst>
      <p:ext uri="{BB962C8B-B14F-4D97-AF65-F5344CB8AC3E}">
        <p14:creationId xmlns:p14="http://schemas.microsoft.com/office/powerpoint/2010/main" val="3271618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If your melody has faltered, lift your eyes and heart to Yeshua the Messiah once more. Place your confidence not in what you can do, but in what He has already done. Listen for the melody He’s been singing. And join that.</a:t>
            </a:r>
            <a:endParaRPr lang="en-US" altLang="en-US" dirty="0">
              <a:solidFill>
                <a:schemeClr val="bg1"/>
              </a:solidFill>
            </a:endParaRPr>
          </a:p>
        </p:txBody>
      </p:sp>
    </p:spTree>
    <p:extLst>
      <p:ext uri="{BB962C8B-B14F-4D97-AF65-F5344CB8AC3E}">
        <p14:creationId xmlns:p14="http://schemas.microsoft.com/office/powerpoint/2010/main" val="2118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Omar Barghouti, co-founder of the BDS movement, said in a video on Sunday on Facebook that if Israel discovers a cure for coronavirus (COVID-19), then cooperation with the Jewish state is acceptable.</a:t>
            </a:r>
            <a:endParaRPr lang="en-US" altLang="en-US" dirty="0">
              <a:solidFill>
                <a:schemeClr val="bg1"/>
              </a:solidFill>
            </a:endParaRPr>
          </a:p>
        </p:txBody>
      </p:sp>
    </p:spTree>
    <p:extLst>
      <p:ext uri="{BB962C8B-B14F-4D97-AF65-F5344CB8AC3E}">
        <p14:creationId xmlns:p14="http://schemas.microsoft.com/office/powerpoint/2010/main" val="3030867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gn="ctr">
              <a:lnSpc>
                <a:spcPct val="90000"/>
              </a:lnSpc>
              <a:buNone/>
            </a:pPr>
            <a:r>
              <a:rPr lang="en-US" altLang="en-US" dirty="0">
                <a:solidFill>
                  <a:schemeClr val="bg1"/>
                </a:solidFill>
              </a:rPr>
              <a:t>This is how we can find </a:t>
            </a:r>
          </a:p>
          <a:p>
            <a:pPr marL="0" indent="0" algn="ctr">
              <a:lnSpc>
                <a:spcPct val="90000"/>
              </a:lnSpc>
              <a:buNone/>
            </a:pPr>
            <a:r>
              <a:rPr lang="en-US" altLang="en-US" dirty="0">
                <a:solidFill>
                  <a:schemeClr val="bg1"/>
                </a:solidFill>
              </a:rPr>
              <a:t>Shalom in Chaos</a:t>
            </a:r>
          </a:p>
          <a:p>
            <a:pPr>
              <a:lnSpc>
                <a:spcPct val="90000"/>
              </a:lnSpc>
            </a:pPr>
            <a:r>
              <a:rPr lang="en-US" altLang="en-US" dirty="0"/>
              <a:t>Who can you bless with an encouraging word?</a:t>
            </a:r>
          </a:p>
          <a:p>
            <a:pPr>
              <a:lnSpc>
                <a:spcPct val="90000"/>
              </a:lnSpc>
            </a:pPr>
            <a:r>
              <a:rPr lang="en-US" altLang="en-US" dirty="0">
                <a:solidFill>
                  <a:schemeClr val="bg1"/>
                </a:solidFill>
              </a:rPr>
              <a:t>To w</a:t>
            </a:r>
            <a:r>
              <a:rPr lang="en-US" altLang="en-US" dirty="0"/>
              <a:t>hom can we extend blessing, forgiveness?</a:t>
            </a:r>
          </a:p>
          <a:p>
            <a:pPr>
              <a:lnSpc>
                <a:spcPct val="90000"/>
              </a:lnSpc>
            </a:pPr>
            <a:r>
              <a:rPr lang="en-US" altLang="en-US" dirty="0">
                <a:solidFill>
                  <a:schemeClr val="bg1"/>
                </a:solidFill>
              </a:rPr>
              <a:t>How can we keep ours</a:t>
            </a:r>
            <a:r>
              <a:rPr lang="en-US" altLang="en-US" dirty="0"/>
              <a:t>elves pure?</a:t>
            </a:r>
          </a:p>
          <a:p>
            <a:pPr>
              <a:lnSpc>
                <a:spcPct val="90000"/>
              </a:lnSpc>
            </a:pPr>
            <a:r>
              <a:rPr lang="en-US" altLang="en-US" dirty="0">
                <a:solidFill>
                  <a:schemeClr val="bg1"/>
                </a:solidFill>
              </a:rPr>
              <a:t>Study and BELIEVE His Wor</a:t>
            </a:r>
            <a:r>
              <a:rPr lang="en-US" altLang="en-US" dirty="0"/>
              <a:t>d.</a:t>
            </a:r>
          </a:p>
          <a:p>
            <a:pPr>
              <a:lnSpc>
                <a:spcPct val="90000"/>
              </a:lnSpc>
            </a:pPr>
            <a:r>
              <a:rPr lang="en-US" altLang="en-US" dirty="0">
                <a:solidFill>
                  <a:schemeClr val="bg1"/>
                </a:solidFill>
              </a:rPr>
              <a:t>Pray!!</a:t>
            </a:r>
          </a:p>
        </p:txBody>
      </p:sp>
    </p:spTree>
    <p:extLst>
      <p:ext uri="{BB962C8B-B14F-4D97-AF65-F5344CB8AC3E}">
        <p14:creationId xmlns:p14="http://schemas.microsoft.com/office/powerpoint/2010/main" val="4754780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r>
              <a:rPr lang="en-US" dirty="0"/>
              <a:t>Do we serve even when it hurts?  People hurting us?   These guys had abandoned Him and fled.  Now depressed without Him.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23747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014583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88" t="11952" r="12219" b="15672"/>
          <a:stretch/>
        </p:blipFill>
        <p:spPr bwMode="auto">
          <a:xfrm>
            <a:off x="726427" y="11205"/>
            <a:ext cx="6787245" cy="513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637" y="4401910"/>
            <a:ext cx="7853753"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jointhekindnesschallenge.com/</a:t>
            </a:r>
          </a:p>
        </p:txBody>
      </p:sp>
    </p:spTree>
    <p:extLst>
      <p:ext uri="{BB962C8B-B14F-4D97-AF65-F5344CB8AC3E}">
        <p14:creationId xmlns:p14="http://schemas.microsoft.com/office/powerpoint/2010/main" val="21401622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buNone/>
            </a:pPr>
            <a:r>
              <a:rPr lang="en-US" dirty="0"/>
              <a:t>For 30 days, you will:</a:t>
            </a:r>
          </a:p>
          <a:p>
            <a:pPr marL="341313" indent="-341313">
              <a:buFont typeface="+mj-lt"/>
              <a:buAutoNum type="arabicPeriod"/>
            </a:pPr>
            <a:r>
              <a:rPr lang="en-US" dirty="0">
                <a:solidFill>
                  <a:srgbClr val="FFFF99"/>
                </a:solidFill>
              </a:rPr>
              <a:t>Say nothing negative about your person—either to them or about them to someone else</a:t>
            </a:r>
            <a:r>
              <a:rPr lang="en-US" b="1" dirty="0"/>
              <a:t>.</a:t>
            </a:r>
            <a:r>
              <a:rPr lang="en-US" dirty="0"/>
              <a:t> If you must provide negative feedback (for example, to discipline a child or correct a subordinate’s mistake), be constructive and encouraging without a negative tone.</a:t>
            </a:r>
            <a:endParaRPr lang="en-US" altLang="en-US" dirty="0">
              <a:solidFill>
                <a:schemeClr val="bg1"/>
              </a:solidFill>
            </a:endParaRPr>
          </a:p>
        </p:txBody>
      </p:sp>
    </p:spTree>
    <p:extLst>
      <p:ext uri="{BB962C8B-B14F-4D97-AF65-F5344CB8AC3E}">
        <p14:creationId xmlns:p14="http://schemas.microsoft.com/office/powerpoint/2010/main" val="1422887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buNone/>
            </a:pPr>
            <a:r>
              <a:rPr lang="en-US" dirty="0"/>
              <a:t>For 30 days, you will:</a:t>
            </a:r>
          </a:p>
          <a:p>
            <a:pPr marL="511175" indent="-511175">
              <a:buFont typeface="+mj-lt"/>
              <a:buAutoNum type="arabicPeriod" startAt="2"/>
            </a:pPr>
            <a:r>
              <a:rPr lang="en-US" dirty="0">
                <a:solidFill>
                  <a:srgbClr val="FFFF99"/>
                </a:solidFill>
              </a:rPr>
              <a:t>Every day, find one thing that you can sincerely praise or affirm about your person and tell them—and tell someone else. </a:t>
            </a:r>
          </a:p>
          <a:p>
            <a:pPr marL="511175" indent="-511175">
              <a:buFont typeface="+mj-lt"/>
              <a:buAutoNum type="arabicPeriod" startAt="2"/>
            </a:pPr>
            <a:r>
              <a:rPr lang="en-US" dirty="0">
                <a:solidFill>
                  <a:srgbClr val="FFFF99"/>
                </a:solidFill>
              </a:rPr>
              <a:t>Every day, do one small act of kindness or generosity for them.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196056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A great forgiveness story…</a:t>
            </a:r>
          </a:p>
        </p:txBody>
      </p:sp>
    </p:spTree>
    <p:extLst>
      <p:ext uri="{BB962C8B-B14F-4D97-AF65-F5344CB8AC3E}">
        <p14:creationId xmlns:p14="http://schemas.microsoft.com/office/powerpoint/2010/main" val="15015934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I was greatly encouraged to hear a report of how over 300 Christians had come together for a service of repentance in High Wycombe, where confession was made for the crime of having expelled Jews from the town in 1234, nearly 800 years ago.</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189081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Britain subsequently expelled all Jews in 1290, and it was nearly 400 years before they were allowed back. Jews have suffered much wicked persecution over the centuries at the hands of so-called Christians. </a:t>
            </a:r>
            <a:endParaRPr lang="en-US" altLang="en-US" dirty="0">
              <a:solidFill>
                <a:schemeClr val="bg1"/>
              </a:solidFill>
            </a:endParaRPr>
          </a:p>
        </p:txBody>
      </p:sp>
    </p:spTree>
    <p:extLst>
      <p:ext uri="{BB962C8B-B14F-4D97-AF65-F5344CB8AC3E}">
        <p14:creationId xmlns:p14="http://schemas.microsoft.com/office/powerpoint/2010/main" val="37531620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It’s time we turned that around and instead acknowledged our great debt to them – for the patriarchs, the prophets, the Scriptures almost in their entirety and, of course, for Messiah himself!</a:t>
            </a:r>
            <a:endParaRPr lang="en-US" altLang="en-US" dirty="0">
              <a:solidFill>
                <a:schemeClr val="bg1"/>
              </a:solidFill>
            </a:endParaRPr>
          </a:p>
        </p:txBody>
      </p:sp>
    </p:spTree>
    <p:extLst>
      <p:ext uri="{BB962C8B-B14F-4D97-AF65-F5344CB8AC3E}">
        <p14:creationId xmlns:p14="http://schemas.microsoft.com/office/powerpoint/2010/main" val="92010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t>As for the confessional service, I am told that even the Buckinghamshire town’s Muslim mayor took part, along with a Rabbi who spoke of how very dignified it was on the one hand “and hugely transforming and therapeutic on the other”, adding: “There was a moment when tears welled up in response to all the compassion being expressed.</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322310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t>“To feel that the historic pain of Jews was being addressed and that the fear lying deep within our collective Jewish consciousness was being responded to was emotional and cathartic. Memories of tonight will stay with me for a long while. I will share them with colleagues, family and friends.” (See: Christians Confess Antisemitism)</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079478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gn="ctr">
              <a:lnSpc>
                <a:spcPct val="90000"/>
              </a:lnSpc>
              <a:buNone/>
            </a:pPr>
            <a:r>
              <a:rPr lang="en-US" altLang="en-US" dirty="0">
                <a:solidFill>
                  <a:schemeClr val="bg1"/>
                </a:solidFill>
              </a:rPr>
              <a:t>This is how we can find </a:t>
            </a:r>
          </a:p>
          <a:p>
            <a:pPr marL="0" indent="0" algn="ctr">
              <a:lnSpc>
                <a:spcPct val="90000"/>
              </a:lnSpc>
              <a:buNone/>
            </a:pPr>
            <a:r>
              <a:rPr lang="en-US" altLang="en-US" dirty="0">
                <a:solidFill>
                  <a:schemeClr val="bg1"/>
                </a:solidFill>
              </a:rPr>
              <a:t>Shalom in Chaos</a:t>
            </a:r>
          </a:p>
          <a:p>
            <a:pPr>
              <a:lnSpc>
                <a:spcPct val="90000"/>
              </a:lnSpc>
            </a:pPr>
            <a:r>
              <a:rPr lang="en-US" altLang="en-US" dirty="0"/>
              <a:t>Who can you bless with an encouraging word?</a:t>
            </a:r>
          </a:p>
          <a:p>
            <a:pPr>
              <a:lnSpc>
                <a:spcPct val="90000"/>
              </a:lnSpc>
            </a:pPr>
            <a:r>
              <a:rPr lang="en-US" altLang="en-US" dirty="0">
                <a:solidFill>
                  <a:schemeClr val="bg1"/>
                </a:solidFill>
              </a:rPr>
              <a:t>To w</a:t>
            </a:r>
            <a:r>
              <a:rPr lang="en-US" altLang="en-US" dirty="0"/>
              <a:t>hom can we extend blessing, forgiveness?</a:t>
            </a:r>
          </a:p>
          <a:p>
            <a:pPr>
              <a:lnSpc>
                <a:spcPct val="90000"/>
              </a:lnSpc>
            </a:pPr>
            <a:r>
              <a:rPr lang="en-US" altLang="en-US" dirty="0">
                <a:solidFill>
                  <a:schemeClr val="bg1"/>
                </a:solidFill>
              </a:rPr>
              <a:t>How can we keep ours</a:t>
            </a:r>
            <a:r>
              <a:rPr lang="en-US" altLang="en-US" dirty="0"/>
              <a:t>elves pure?</a:t>
            </a:r>
          </a:p>
          <a:p>
            <a:pPr>
              <a:lnSpc>
                <a:spcPct val="90000"/>
              </a:lnSpc>
            </a:pPr>
            <a:r>
              <a:rPr lang="en-US" altLang="en-US" dirty="0">
                <a:solidFill>
                  <a:schemeClr val="bg1"/>
                </a:solidFill>
              </a:rPr>
              <a:t>Study and BELIEVE His Wor</a:t>
            </a:r>
            <a:r>
              <a:rPr lang="en-US" altLang="en-US" dirty="0"/>
              <a:t>d.</a:t>
            </a:r>
          </a:p>
          <a:p>
            <a:pPr>
              <a:lnSpc>
                <a:spcPct val="90000"/>
              </a:lnSpc>
            </a:pPr>
            <a:r>
              <a:rPr lang="en-US" altLang="en-US" dirty="0">
                <a:solidFill>
                  <a:schemeClr val="bg1"/>
                </a:solidFill>
              </a:rPr>
              <a:t>Pray!!</a:t>
            </a:r>
          </a:p>
        </p:txBody>
      </p:sp>
    </p:spTree>
    <p:extLst>
      <p:ext uri="{BB962C8B-B14F-4D97-AF65-F5344CB8AC3E}">
        <p14:creationId xmlns:p14="http://schemas.microsoft.com/office/powerpoint/2010/main" val="3792961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r>
              <a:rPr lang="en-US" dirty="0"/>
              <a:t>Do we serve even when it hurts?  People hurting us?   These guys had abandoned Him and fled.  Now depressed without Him.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8095676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latin typeface="Arial Rounded MT Bold" panose="020F0704030504030204" pitchFamily="34" charset="0"/>
              </a:rPr>
              <a:t>I have only had one vision in my live.  I saw the face of Yeshua, evident that He was fully human, facial hair, all hormones and sensations that I had.  The vision helped me with a certain fleshly temptation of my 20’s.  </a:t>
            </a:r>
          </a:p>
          <a:p>
            <a:pPr marL="0" indent="0">
              <a:lnSpc>
                <a:spcPct val="90000"/>
              </a:lnSpc>
              <a:buNone/>
            </a:pPr>
            <a:r>
              <a:rPr lang="en-US" altLang="en-US" sz="4000" dirty="0">
                <a:latin typeface="Arial Rounded MT Bold" panose="020F0704030504030204" pitchFamily="34" charset="0"/>
              </a:rPr>
              <a:t>Maybe they saw His hands…</a:t>
            </a:r>
          </a:p>
        </p:txBody>
      </p:sp>
    </p:spTree>
    <p:extLst>
      <p:ext uri="{BB962C8B-B14F-4D97-AF65-F5344CB8AC3E}">
        <p14:creationId xmlns:p14="http://schemas.microsoft.com/office/powerpoint/2010/main" val="2576352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6" y="52387"/>
            <a:ext cx="4876801" cy="4933950"/>
          </a:xfrm>
        </p:spPr>
        <p:txBody>
          <a:bodyPr>
            <a:normAutofit/>
          </a:bodyPr>
          <a:lstStyle/>
          <a:p>
            <a:pPr marL="0" indent="0">
              <a:lnSpc>
                <a:spcPct val="90000"/>
              </a:lnSpc>
              <a:buNone/>
            </a:pPr>
            <a:r>
              <a:rPr lang="en-US" dirty="0"/>
              <a:t>On the dark side, with isolation being such a trigger for porn addicts, internet porn use has increased by 18%</a:t>
            </a:r>
            <a:endParaRPr lang="en-US" altLang="en-US" dirty="0">
              <a:solidFill>
                <a:schemeClr val="bg1"/>
              </a:solidFill>
            </a:endParaRPr>
          </a:p>
        </p:txBody>
      </p:sp>
      <p:pic>
        <p:nvPicPr>
          <p:cNvPr id="2050" name="Picture 2" descr="Man Glued to TV">
            <a:extLst>
              <a:ext uri="{FF2B5EF4-FFF2-40B4-BE49-F238E27FC236}">
                <a16:creationId xmlns:a16="http://schemas.microsoft.com/office/drawing/2014/main" id="{97BE714D-DF83-44B2-88FE-7D1F91CC0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37" y="157163"/>
            <a:ext cx="3748700"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44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A surprising good note..</a:t>
            </a:r>
          </a:p>
        </p:txBody>
      </p:sp>
    </p:spTree>
    <p:extLst>
      <p:ext uri="{BB962C8B-B14F-4D97-AF65-F5344CB8AC3E}">
        <p14:creationId xmlns:p14="http://schemas.microsoft.com/office/powerpoint/2010/main" val="2072730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403225" indent="-403225">
              <a:lnSpc>
                <a:spcPct val="90000"/>
              </a:lnSpc>
              <a:buFont typeface="+mj-lt"/>
              <a:buAutoNum type="arabicPeriod"/>
            </a:pPr>
            <a:r>
              <a:rPr lang="en-US" u="sng" dirty="0"/>
              <a:t>All Porn Shops and Strip Clubs are closed </a:t>
            </a:r>
            <a:r>
              <a:rPr lang="en-US" dirty="0"/>
              <a:t>across Kansas and Missouri as non-essential. </a:t>
            </a:r>
          </a:p>
          <a:p>
            <a:pPr marL="403225" indent="-403225">
              <a:buFont typeface="+mj-lt"/>
              <a:buAutoNum type="arabicPeriod"/>
            </a:pPr>
            <a:r>
              <a:rPr lang="en-US" dirty="0"/>
              <a:t>The Small Business Administrations guidance on the few businesses that </a:t>
            </a:r>
            <a:r>
              <a:rPr lang="en-US" b="1" u="sng" dirty="0">
                <a:solidFill>
                  <a:srgbClr val="FFFF99"/>
                </a:solidFill>
              </a:rPr>
              <a:t>DO NOT</a:t>
            </a:r>
            <a:r>
              <a:rPr lang="en-US" u="sng" dirty="0">
                <a:solidFill>
                  <a:srgbClr val="FFFF99"/>
                </a:solidFill>
              </a:rPr>
              <a:t> qualify</a:t>
            </a:r>
            <a:r>
              <a:rPr lang="en-US" dirty="0">
                <a:solidFill>
                  <a:srgbClr val="FFFF99"/>
                </a:solidFill>
              </a:rPr>
              <a:t> for forgivable loans</a:t>
            </a:r>
            <a:r>
              <a:rPr lang="en-US" dirty="0"/>
              <a:t>... Strip Clubs and Porn Shops don't qualify! </a:t>
            </a:r>
            <a:endParaRPr lang="en-US" altLang="en-US" dirty="0">
              <a:solidFill>
                <a:schemeClr val="bg1"/>
              </a:solidFill>
            </a:endParaRPr>
          </a:p>
        </p:txBody>
      </p:sp>
    </p:spTree>
    <p:extLst>
      <p:ext uri="{BB962C8B-B14F-4D97-AF65-F5344CB8AC3E}">
        <p14:creationId xmlns:p14="http://schemas.microsoft.com/office/powerpoint/2010/main" val="1868425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“Applicant does not present live performances of a prurient sexual nature or derive directly or indirectly more than de minimis gross revenue through the sale of products or services, or the presentation of any depictions or displays, of a prurient sexual nature.”</a:t>
            </a:r>
          </a:p>
          <a:p>
            <a:pPr marL="403225" indent="-403225">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3863610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r>
              <a:rPr lang="en-US" dirty="0"/>
              <a:t>Across Africa and Asia, millions of people in historically unengaged people groups are now in rapidly growing Disciple Making Movements. In 2000 there were 6 such movements, today there are now 1,035!</a:t>
            </a:r>
            <a:endParaRPr lang="en-US" altLang="en-US" dirty="0">
              <a:solidFill>
                <a:schemeClr val="bg1"/>
              </a:solidFill>
            </a:endParaRPr>
          </a:p>
        </p:txBody>
      </p:sp>
    </p:spTree>
    <p:extLst>
      <p:ext uri="{BB962C8B-B14F-4D97-AF65-F5344CB8AC3E}">
        <p14:creationId xmlns:p14="http://schemas.microsoft.com/office/powerpoint/2010/main" val="317532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Good news from Israel</a:t>
            </a:r>
          </a:p>
        </p:txBody>
      </p:sp>
    </p:spTree>
    <p:extLst>
      <p:ext uri="{BB962C8B-B14F-4D97-AF65-F5344CB8AC3E}">
        <p14:creationId xmlns:p14="http://schemas.microsoft.com/office/powerpoint/2010/main" val="19358473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r>
              <a:rPr lang="en-US" dirty="0"/>
              <a:t>Across Africa and Asia many thousands of former Muslim clerics have left Islam to become fearless disciples of Messiah.</a:t>
            </a:r>
            <a:br>
              <a:rPr lang="en-US" dirty="0"/>
            </a:br>
            <a:r>
              <a:rPr lang="en-US" dirty="0"/>
              <a:t>Not surprisingly, Christianity’s growth in Africa and Asia is explosive. On average, using data from The Status of Global Christianity, between 2000 to 2020, (7,300 days):</a:t>
            </a:r>
            <a:endParaRPr lang="en-US" altLang="en-US" dirty="0">
              <a:solidFill>
                <a:schemeClr val="bg1"/>
              </a:solidFill>
            </a:endParaRPr>
          </a:p>
        </p:txBody>
      </p:sp>
    </p:spTree>
    <p:extLst>
      <p:ext uri="{BB962C8B-B14F-4D97-AF65-F5344CB8AC3E}">
        <p14:creationId xmlns:p14="http://schemas.microsoft.com/office/powerpoint/2010/main" val="297950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r>
              <a:rPr lang="en-US" dirty="0"/>
              <a:t>Africa had 37,825 new Messiah Followers every day over the last 20 years</a:t>
            </a:r>
          </a:p>
          <a:p>
            <a:r>
              <a:rPr lang="en-US" dirty="0"/>
              <a:t>Latin America had 16,988</a:t>
            </a:r>
          </a:p>
          <a:p>
            <a:r>
              <a:rPr lang="en-US" dirty="0"/>
              <a:t>Asia had 13,443</a:t>
            </a:r>
          </a:p>
          <a:p>
            <a:r>
              <a:rPr lang="en-US" dirty="0"/>
              <a:t>North America had 1,999</a:t>
            </a:r>
          </a:p>
          <a:p>
            <a:r>
              <a:rPr lang="en-US" dirty="0"/>
              <a:t>Oceania had 473</a:t>
            </a:r>
          </a:p>
          <a:p>
            <a:r>
              <a:rPr lang="en-US" dirty="0"/>
              <a:t>Europe had 8</a:t>
            </a:r>
          </a:p>
          <a:p>
            <a:r>
              <a:rPr lang="en-US" dirty="0"/>
              <a:t>[ </a:t>
            </a:r>
            <a:r>
              <a:rPr lang="en-US" dirty="0">
                <a:hlinkClick r:id="rId3"/>
              </a:rPr>
              <a:t>Source: Christian Post</a:t>
            </a:r>
            <a:r>
              <a:rPr lang="en-US" dirty="0"/>
              <a: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199089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What is it that the churches of the Global South are doing that makes so much difference?</a:t>
            </a:r>
          </a:p>
          <a:p>
            <a:pPr marL="0" indent="0">
              <a:lnSpc>
                <a:spcPct val="90000"/>
              </a:lnSpc>
              <a:buNone/>
            </a:pPr>
            <a:r>
              <a:rPr lang="en-US" b="1" dirty="0"/>
              <a:t>1.  </a:t>
            </a:r>
            <a:r>
              <a:rPr lang="en-US" dirty="0"/>
              <a:t>Abundant, and Bold Prayer</a:t>
            </a:r>
          </a:p>
          <a:p>
            <a:pPr marL="0" indent="0">
              <a:lnSpc>
                <a:spcPct val="90000"/>
              </a:lnSpc>
              <a:buNone/>
            </a:pPr>
            <a:r>
              <a:rPr lang="en-US" dirty="0"/>
              <a:t>2.  Discipling to Conversion</a:t>
            </a:r>
          </a:p>
          <a:p>
            <a:pPr marL="0" indent="0">
              <a:lnSpc>
                <a:spcPct val="90000"/>
              </a:lnSpc>
              <a:buNone/>
            </a:pPr>
            <a:r>
              <a:rPr lang="en-US" dirty="0"/>
              <a:t>3.  Obedience-Based Discipleship</a:t>
            </a:r>
          </a:p>
          <a:p>
            <a:pPr marL="0" indent="0">
              <a:lnSpc>
                <a:spcPct val="90000"/>
              </a:lnSpc>
              <a:buNone/>
            </a:pPr>
            <a:r>
              <a:rPr lang="en-US" b="1" dirty="0"/>
              <a:t>4.  </a:t>
            </a:r>
            <a:r>
              <a:rPr lang="en-US" dirty="0"/>
              <a:t>Empowering Ordinary People for Ministry</a:t>
            </a:r>
            <a:endParaRPr lang="en-US" altLang="en-US" dirty="0">
              <a:solidFill>
                <a:schemeClr val="bg1"/>
              </a:solidFill>
            </a:endParaRPr>
          </a:p>
        </p:txBody>
      </p:sp>
    </p:spTree>
    <p:extLst>
      <p:ext uri="{BB962C8B-B14F-4D97-AF65-F5344CB8AC3E}">
        <p14:creationId xmlns:p14="http://schemas.microsoft.com/office/powerpoint/2010/main" val="4216322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5.  Make Replicating Disciples, not Converts</a:t>
            </a:r>
          </a:p>
          <a:p>
            <a:pPr marL="0" indent="0">
              <a:lnSpc>
                <a:spcPct val="90000"/>
              </a:lnSpc>
              <a:buNone/>
            </a:pPr>
            <a:r>
              <a:rPr lang="en-US" dirty="0"/>
              <a:t>6.  Never Ending </a:t>
            </a:r>
            <a:r>
              <a:rPr lang="en-US"/>
              <a:t>Leadership Training </a:t>
            </a:r>
            <a:r>
              <a:rPr lang="en-US" dirty="0"/>
              <a:t>for All</a:t>
            </a:r>
            <a:endParaRPr lang="en-US" altLang="en-US" dirty="0">
              <a:solidFill>
                <a:schemeClr val="bg1"/>
              </a:solidFill>
            </a:endParaRPr>
          </a:p>
        </p:txBody>
      </p:sp>
    </p:spTree>
    <p:extLst>
      <p:ext uri="{BB962C8B-B14F-4D97-AF65-F5344CB8AC3E}">
        <p14:creationId xmlns:p14="http://schemas.microsoft.com/office/powerpoint/2010/main" val="10693931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1410" name="Rectangle 2">
            <a:extLst>
              <a:ext uri="{FF2B5EF4-FFF2-40B4-BE49-F238E27FC236}">
                <a16:creationId xmlns:a16="http://schemas.microsoft.com/office/drawing/2014/main" id="{7A8DAA26-CC7F-43F4-93C6-C3B03CD5E230}"/>
              </a:ext>
            </a:extLst>
          </p:cNvPr>
          <p:cNvSpPr>
            <a:spLocks noGrp="1" noChangeArrowheads="1"/>
          </p:cNvSpPr>
          <p:nvPr>
            <p:ph type="subTitle" idx="1"/>
          </p:nvPr>
        </p:nvSpPr>
        <p:spPr>
          <a:xfrm>
            <a:off x="198437" y="209550"/>
            <a:ext cx="8305800" cy="4933950"/>
          </a:xfrm>
        </p:spPr>
        <p:txBody>
          <a:bodyPr>
            <a:normAutofit fontScale="85000" lnSpcReduction="10000"/>
          </a:bodyPr>
          <a:lstStyle/>
          <a:p>
            <a:pPr algn="l"/>
            <a:r>
              <a:rPr lang="en-US" altLang="en-US" sz="4000" baseline="30000" dirty="0">
                <a:latin typeface="Arial Rounded MT Bold" panose="020F0704030504030204" pitchFamily="34" charset="0"/>
              </a:rPr>
              <a:t>Lk 24.33-47 </a:t>
            </a:r>
            <a:r>
              <a:rPr lang="en-US" altLang="en-US" sz="4000" dirty="0">
                <a:latin typeface="Arial Rounded MT Bold" panose="020F0704030504030204" pitchFamily="34" charset="0"/>
              </a:rPr>
              <a:t>They were still talking about it [with the group in </a:t>
            </a:r>
            <a:r>
              <a:rPr lang="en-US" altLang="en-US" sz="4000" dirty="0" err="1">
                <a:latin typeface="Arial Rounded MT Bold" panose="020F0704030504030204" pitchFamily="34" charset="0"/>
              </a:rPr>
              <a:t>Yerushaliyim</a:t>
            </a:r>
            <a:r>
              <a:rPr lang="en-US" altLang="en-US" sz="4000" dirty="0">
                <a:latin typeface="Arial Rounded MT Bold" panose="020F0704030504030204" pitchFamily="34" charset="0"/>
              </a:rPr>
              <a:t>] when -- there he was, standing among them! </a:t>
            </a:r>
          </a:p>
          <a:p>
            <a:pPr algn="l"/>
            <a:r>
              <a:rPr lang="en-US" altLang="en-US" sz="4000" dirty="0">
                <a:latin typeface="Arial Rounded MT Bold" panose="020F0704030504030204" pitchFamily="34" charset="0"/>
              </a:rPr>
              <a:t>Yeshua said to them, "This is what I meant when I was still with you and told you that everything written about me in the Torah of Moshe, the Prophets and the Psalms had to be fulfilled." Then he opened their minds, so that they could understand the Tanakh, telling them,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3458" name="Rectangle 2">
            <a:extLst>
              <a:ext uri="{FF2B5EF4-FFF2-40B4-BE49-F238E27FC236}">
                <a16:creationId xmlns:a16="http://schemas.microsoft.com/office/drawing/2014/main" id="{1B3D9221-76D0-4F8D-B4A4-8FCF35C49613}"/>
              </a:ext>
            </a:extLst>
          </p:cNvPr>
          <p:cNvSpPr>
            <a:spLocks noGrp="1" noChangeArrowheads="1"/>
          </p:cNvSpPr>
          <p:nvPr>
            <p:ph type="subTitle" idx="1"/>
          </p:nvPr>
        </p:nvSpPr>
        <p:spPr>
          <a:xfrm>
            <a:off x="198437" y="285750"/>
            <a:ext cx="8382000" cy="4857750"/>
          </a:xfrm>
        </p:spPr>
        <p:txBody>
          <a:bodyPr/>
          <a:lstStyle/>
          <a:p>
            <a:pPr algn="l"/>
            <a:r>
              <a:rPr lang="en-US" altLang="en-US" sz="4000" baseline="30000" dirty="0">
                <a:latin typeface="Arial Rounded MT Bold" panose="020F0704030504030204" pitchFamily="34" charset="0"/>
              </a:rPr>
              <a:t>Lk 24.33-47 </a:t>
            </a:r>
            <a:r>
              <a:rPr lang="en-US" altLang="en-US" sz="4000" dirty="0">
                <a:latin typeface="Arial Rounded MT Bold" panose="020F0704030504030204" pitchFamily="34" charset="0"/>
              </a:rPr>
              <a:t>"Here is what it says: the Messiah is to suffer and to rise from the dead </a:t>
            </a:r>
            <a:r>
              <a:rPr lang="en-US" altLang="en-US" sz="4000" dirty="0">
                <a:solidFill>
                  <a:srgbClr val="FFFF99"/>
                </a:solidFill>
                <a:latin typeface="Arial Rounded MT Bold" panose="020F0704030504030204" pitchFamily="34" charset="0"/>
              </a:rPr>
              <a:t>on the third day</a:t>
            </a:r>
            <a:r>
              <a:rPr lang="en-US" altLang="en-US" sz="4000" dirty="0">
                <a:latin typeface="Arial Rounded MT Bold" panose="020F0704030504030204" pitchFamily="34" charset="0"/>
              </a:rPr>
              <a:t>; and in his name repentance leading to forgiveness of sins is to be proclaimed to people from all nations, starting with Yerushalayim.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10" name="Rectangle 2">
            <a:extLst>
              <a:ext uri="{FF2B5EF4-FFF2-40B4-BE49-F238E27FC236}">
                <a16:creationId xmlns:a16="http://schemas.microsoft.com/office/drawing/2014/main" id="{0CFD8C10-8DBD-4B3C-A3CB-C4ADE678DEA1}"/>
              </a:ext>
            </a:extLst>
          </p:cNvPr>
          <p:cNvSpPr>
            <a:spLocks noGrp="1" noChangeArrowheads="1"/>
          </p:cNvSpPr>
          <p:nvPr>
            <p:ph type="subTitle" idx="1"/>
          </p:nvPr>
        </p:nvSpPr>
        <p:spPr>
          <a:xfrm>
            <a:off x="274637" y="0"/>
            <a:ext cx="8153400" cy="5143500"/>
          </a:xfrm>
        </p:spPr>
        <p:txBody>
          <a:bodyPr>
            <a:normAutofit/>
          </a:bodyPr>
          <a:lstStyle/>
          <a:p>
            <a:pPr algn="l"/>
            <a:r>
              <a:rPr lang="en-US" altLang="en-US" sz="4000" baseline="30000" dirty="0">
                <a:latin typeface="Arial Rounded MT Bold" panose="020F0704030504030204" pitchFamily="34" charset="0"/>
              </a:rPr>
              <a:t>Luke 24.48-49</a:t>
            </a:r>
            <a:r>
              <a:rPr lang="en-US" altLang="en-US" sz="4000" dirty="0">
                <a:latin typeface="Arial Rounded MT Bold" panose="020F0704030504030204" pitchFamily="34" charset="0"/>
              </a:rPr>
              <a:t> You are witnesses of these things.  Now I am sending forth upon you what my Father promised, so stay here in the city until you have been </a:t>
            </a:r>
            <a:r>
              <a:rPr lang="en-US" altLang="en-US" sz="4000" dirty="0">
                <a:solidFill>
                  <a:srgbClr val="FFFF99"/>
                </a:solidFill>
                <a:latin typeface="Arial Rounded MT Bold" panose="020F0704030504030204" pitchFamily="34" charset="0"/>
              </a:rPr>
              <a:t>equipped with power from above</a:t>
            </a:r>
            <a:r>
              <a:rPr lang="en-US" altLang="en-US" sz="4000" dirty="0">
                <a:latin typeface="Arial Rounded MT Bold" panose="020F0704030504030204" pitchFamily="34" charset="0"/>
              </a:rPr>
              <a:t>.”</a:t>
            </a:r>
          </a:p>
        </p:txBody>
      </p:sp>
    </p:spTree>
    <p:extLst>
      <p:ext uri="{BB962C8B-B14F-4D97-AF65-F5344CB8AC3E}">
        <p14:creationId xmlns:p14="http://schemas.microsoft.com/office/powerpoint/2010/main" val="9889231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gn="ctr">
              <a:lnSpc>
                <a:spcPct val="90000"/>
              </a:lnSpc>
              <a:buNone/>
            </a:pPr>
            <a:r>
              <a:rPr lang="en-US" altLang="en-US" dirty="0">
                <a:solidFill>
                  <a:schemeClr val="bg1"/>
                </a:solidFill>
              </a:rPr>
              <a:t>This is how we can find </a:t>
            </a:r>
          </a:p>
          <a:p>
            <a:pPr marL="0" indent="0" algn="ctr">
              <a:lnSpc>
                <a:spcPct val="90000"/>
              </a:lnSpc>
              <a:buNone/>
            </a:pPr>
            <a:r>
              <a:rPr lang="en-US" altLang="en-US" dirty="0">
                <a:solidFill>
                  <a:schemeClr val="bg1"/>
                </a:solidFill>
              </a:rPr>
              <a:t>Shalom in Chaos</a:t>
            </a:r>
          </a:p>
          <a:p>
            <a:pPr>
              <a:lnSpc>
                <a:spcPct val="90000"/>
              </a:lnSpc>
            </a:pPr>
            <a:r>
              <a:rPr lang="en-US" altLang="en-US" dirty="0"/>
              <a:t>Who can you bless with an encouraging word?</a:t>
            </a:r>
          </a:p>
          <a:p>
            <a:pPr>
              <a:lnSpc>
                <a:spcPct val="90000"/>
              </a:lnSpc>
            </a:pPr>
            <a:r>
              <a:rPr lang="en-US" altLang="en-US" dirty="0">
                <a:solidFill>
                  <a:schemeClr val="bg1"/>
                </a:solidFill>
              </a:rPr>
              <a:t>To w</a:t>
            </a:r>
            <a:r>
              <a:rPr lang="en-US" altLang="en-US" dirty="0"/>
              <a:t>hom can we extend forgiveness?</a:t>
            </a:r>
          </a:p>
          <a:p>
            <a:pPr>
              <a:lnSpc>
                <a:spcPct val="90000"/>
              </a:lnSpc>
            </a:pPr>
            <a:r>
              <a:rPr lang="en-US" altLang="en-US" dirty="0">
                <a:solidFill>
                  <a:schemeClr val="bg1"/>
                </a:solidFill>
              </a:rPr>
              <a:t>How can we keep ours</a:t>
            </a:r>
            <a:r>
              <a:rPr lang="en-US" altLang="en-US" dirty="0"/>
              <a:t>elves pure?</a:t>
            </a:r>
          </a:p>
          <a:p>
            <a:pPr>
              <a:lnSpc>
                <a:spcPct val="90000"/>
              </a:lnSpc>
            </a:pPr>
            <a:r>
              <a:rPr lang="en-US" altLang="en-US" dirty="0">
                <a:solidFill>
                  <a:schemeClr val="bg1"/>
                </a:solidFill>
              </a:rPr>
              <a:t>Study and BELIEVE His Wor</a:t>
            </a:r>
            <a:r>
              <a:rPr lang="en-US" altLang="en-US" dirty="0"/>
              <a:t>d.</a:t>
            </a:r>
          </a:p>
          <a:p>
            <a:pPr>
              <a:lnSpc>
                <a:spcPct val="90000"/>
              </a:lnSpc>
            </a:pPr>
            <a:r>
              <a:rPr lang="en-US" altLang="en-US" dirty="0">
                <a:solidFill>
                  <a:schemeClr val="bg1"/>
                </a:solidFill>
              </a:rPr>
              <a:t>Pray!!</a:t>
            </a:r>
          </a:p>
        </p:txBody>
      </p:sp>
    </p:spTree>
    <p:extLst>
      <p:ext uri="{BB962C8B-B14F-4D97-AF65-F5344CB8AC3E}">
        <p14:creationId xmlns:p14="http://schemas.microsoft.com/office/powerpoint/2010/main" val="31188651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CCA04238-2A4C-44B6-8E3E-66165B1B2424}"/>
              </a:ext>
            </a:extLst>
          </p:cNvPr>
          <p:cNvPicPr>
            <a:picLocks noChangeAspect="1"/>
          </p:cNvPicPr>
          <p:nvPr/>
        </p:nvPicPr>
        <p:blipFill>
          <a:blip r:embed="rId3"/>
          <a:stretch>
            <a:fillRect/>
          </a:stretch>
        </p:blipFill>
        <p:spPr>
          <a:xfrm>
            <a:off x="1646237" y="168616"/>
            <a:ext cx="5632150" cy="4933950"/>
          </a:xfrm>
          <a:prstGeom prst="rect">
            <a:avLst/>
          </a:prstGeom>
        </p:spPr>
      </p:pic>
    </p:spTree>
    <p:extLst>
      <p:ext uri="{BB962C8B-B14F-4D97-AF65-F5344CB8AC3E}">
        <p14:creationId xmlns:p14="http://schemas.microsoft.com/office/powerpoint/2010/main" val="17136895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03955167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122607</TotalTime>
  <Words>5685</Words>
  <Application>Microsoft Office PowerPoint</Application>
  <PresentationFormat>Custom</PresentationFormat>
  <Paragraphs>493</Paragraphs>
  <Slides>100</Slides>
  <Notes>66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100</vt:i4>
      </vt:variant>
    </vt:vector>
  </HeadingPairs>
  <TitlesOfParts>
    <vt:vector size="111" baseType="lpstr">
      <vt:lpstr>Arial</vt:lpstr>
      <vt:lpstr>Arial Rounded MT Bold</vt:lpstr>
      <vt:lpstr>Calibri</vt:lpstr>
      <vt:lpstr>Calibri Light</vt:lpstr>
      <vt:lpstr>r</vt:lpstr>
      <vt:lpstr>1_Default Design</vt:lpstr>
      <vt:lpstr>Office Theme</vt:lpstr>
      <vt:lpstr>3_Default Design</vt:lpstr>
      <vt:lpstr>8_Default Design</vt:lpstr>
      <vt:lpstr>1_Office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3586</cp:revision>
  <dcterms:created xsi:type="dcterms:W3CDTF">2006-04-21T19:34:43Z</dcterms:created>
  <dcterms:modified xsi:type="dcterms:W3CDTF">2020-04-11T14:04:28Z</dcterms:modified>
</cp:coreProperties>
</file>