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Lst>
  <p:notesMasterIdLst>
    <p:notesMasterId r:id="rId70"/>
  </p:notesMasterIdLst>
  <p:handoutMasterIdLst>
    <p:handoutMasterId r:id="rId71"/>
  </p:handoutMasterIdLst>
  <p:sldIdLst>
    <p:sldId id="61603" r:id="rId4"/>
    <p:sldId id="2045" r:id="rId5"/>
    <p:sldId id="61536" r:id="rId6"/>
    <p:sldId id="61597" r:id="rId7"/>
    <p:sldId id="61617" r:id="rId8"/>
    <p:sldId id="61610" r:id="rId9"/>
    <p:sldId id="61609" r:id="rId10"/>
    <p:sldId id="61607" r:id="rId11"/>
    <p:sldId id="61608" r:id="rId12"/>
    <p:sldId id="61991" r:id="rId13"/>
    <p:sldId id="61613" r:id="rId14"/>
    <p:sldId id="62005" r:id="rId15"/>
    <p:sldId id="61992" r:id="rId16"/>
    <p:sldId id="62011" r:id="rId17"/>
    <p:sldId id="62012" r:id="rId18"/>
    <p:sldId id="62013" r:id="rId19"/>
    <p:sldId id="61590" r:id="rId20"/>
    <p:sldId id="61995" r:id="rId21"/>
    <p:sldId id="62006" r:id="rId22"/>
    <p:sldId id="61626" r:id="rId23"/>
    <p:sldId id="62007" r:id="rId24"/>
    <p:sldId id="61990" r:id="rId25"/>
    <p:sldId id="61631" r:id="rId26"/>
    <p:sldId id="62009" r:id="rId27"/>
    <p:sldId id="61630" r:id="rId28"/>
    <p:sldId id="61988" r:id="rId29"/>
    <p:sldId id="486" r:id="rId30"/>
    <p:sldId id="61633" r:id="rId31"/>
    <p:sldId id="508" r:id="rId32"/>
    <p:sldId id="61533" r:id="rId33"/>
    <p:sldId id="62019" r:id="rId34"/>
    <p:sldId id="62014" r:id="rId35"/>
    <p:sldId id="62016" r:id="rId36"/>
    <p:sldId id="62015" r:id="rId37"/>
    <p:sldId id="62017" r:id="rId38"/>
    <p:sldId id="62018" r:id="rId39"/>
    <p:sldId id="515" r:id="rId40"/>
    <p:sldId id="61627" r:id="rId41"/>
    <p:sldId id="61982" r:id="rId42"/>
    <p:sldId id="258" r:id="rId43"/>
    <p:sldId id="61983" r:id="rId44"/>
    <p:sldId id="61986" r:id="rId45"/>
    <p:sldId id="62002" r:id="rId46"/>
    <p:sldId id="61998" r:id="rId47"/>
    <p:sldId id="61628" r:id="rId48"/>
    <p:sldId id="61989" r:id="rId49"/>
    <p:sldId id="62003" r:id="rId50"/>
    <p:sldId id="61993" r:id="rId51"/>
    <p:sldId id="61996" r:id="rId52"/>
    <p:sldId id="61999" r:id="rId53"/>
    <p:sldId id="62010" r:id="rId54"/>
    <p:sldId id="61994" r:id="rId55"/>
    <p:sldId id="61501" r:id="rId56"/>
    <p:sldId id="61502" r:id="rId57"/>
    <p:sldId id="61503" r:id="rId58"/>
    <p:sldId id="61504" r:id="rId59"/>
    <p:sldId id="61505" r:id="rId60"/>
    <p:sldId id="61997" r:id="rId61"/>
    <p:sldId id="62000" r:id="rId62"/>
    <p:sldId id="62001" r:id="rId63"/>
    <p:sldId id="62004" r:id="rId64"/>
    <p:sldId id="61625" r:id="rId65"/>
    <p:sldId id="61614" r:id="rId66"/>
    <p:sldId id="61615" r:id="rId67"/>
    <p:sldId id="61616" r:id="rId68"/>
    <p:sldId id="256" r:id="rId6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3"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05" autoAdjust="0"/>
    <p:restoredTop sz="90299" autoAdjust="0"/>
  </p:normalViewPr>
  <p:slideViewPr>
    <p:cSldViewPr>
      <p:cViewPr varScale="1">
        <p:scale>
          <a:sx n="110" d="100"/>
          <a:sy n="110" d="100"/>
        </p:scale>
        <p:origin x="120" y="40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04.12-16. Ruakh MRI</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27,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04.12-16. Ruakh MRI</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27,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aJQmVZSAqlc&amp;feature=youtu.b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X-ra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X-ra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X-ra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429423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16454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3400"/>
            <a:ext cx="6049962" cy="4114800"/>
          </a:xfrm>
        </p:spPr>
        <p:txBody>
          <a:bodyPr/>
          <a:lstStyle/>
          <a:p>
            <a:r>
              <a:rPr lang="en-US" dirty="0"/>
              <a:t>You would think “all things are naked” means that all is exposed.  But it says naked and open.   Seeing what is under wraps, under the skin, hidden in darkness, in memory, maybe faded, suppressed memory.  </a:t>
            </a:r>
          </a:p>
          <a:p>
            <a:r>
              <a:rPr lang="en-US" dirty="0"/>
              <a:t>First done by Wilhelm Roentgen 1895 with X rays.  Now, many methods, sort of models how G-d sees us.</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26984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3400"/>
            <a:ext cx="5851524" cy="4114800"/>
          </a:xfrm>
        </p:spPr>
        <p:txBody>
          <a:bodyPr/>
          <a:lstStyle/>
          <a:p>
            <a:r>
              <a:rPr lang="en-US" b="1" dirty="0"/>
              <a:t>What helps me when I get up in the morning, and live my life, is the thought that all my actions have a cosmic effect.  They are all seen and recorded.   My little miniscule contribution to the Ruakh access to the world.   ~Strength of the Force?   Where did I get this idea?  Patriarchs story.  </a:t>
            </a:r>
            <a:r>
              <a:rPr lang="en-US" b="1" dirty="0" err="1"/>
              <a:t>Iyov</a:t>
            </a:r>
            <a:r>
              <a:rPr lang="en-US" b="1" dirty="0"/>
              <a:t>/Job’s story.  Ruth, Ester.  All are under scrutiny and impact.  </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0288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with a story from scripture…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64716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57567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90923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Angel then made some other prophetic statements.   Hagar responded…</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6740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156325" cy="4570413"/>
          </a:xfrm>
        </p:spPr>
        <p:txBody>
          <a:bodyPr/>
          <a:lstStyle/>
          <a:p>
            <a:r>
              <a:rPr lang="en-US" dirty="0"/>
              <a:t>Hagar’s comfort was that G-d saw her.</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87582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3283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are a bit of a lesson in the all-seeing nature of </a:t>
            </a:r>
            <a:r>
              <a:rPr lang="en-US" cap="small" dirty="0"/>
              <a:t>Adoni.</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70984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04.12-16. Ruakh MRI</a:t>
            </a:r>
          </a:p>
        </p:txBody>
      </p:sp>
      <p:sp>
        <p:nvSpPr>
          <p:cNvPr id="5" name="Rectangle 3"/>
          <p:cNvSpPr>
            <a:spLocks noGrp="1" noChangeArrowheads="1"/>
          </p:cNvSpPr>
          <p:nvPr>
            <p:ph type="dt" idx="1"/>
          </p:nvPr>
        </p:nvSpPr>
        <p:spPr>
          <a:ln/>
        </p:spPr>
        <p:txBody>
          <a:bodyPr/>
          <a:lstStyle/>
          <a:p>
            <a:r>
              <a:rPr lang="en-US" altLang="en-US">
                <a:solidFill>
                  <a:prstClr val="white"/>
                </a:solidFill>
              </a:rPr>
              <a:t>June 27,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a bent that needs to be reset.  Scripture is the standard, not your family of origin.   Why small groups, home groups, new social normal is so important.  People who see you charitably.</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03764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43545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https://www.google.com/url?sa=i&amp;url=http%3A%2F%2Fwww.dielp.com%2Fdielp-ctvsmri.html&amp;psig=AOvVaw2unQ2SHrILJe4byr1VLYui&amp;ust=1593294690666000&amp;source=images&amp;cd=vfe&amp;ved=0CAIQjRxqFwoTCIiOt7O7oOoCFQAAAAAdAAAAABAD</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75268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Layers of this person’s brain.</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00028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67341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https://youtu.be/aJQmVZSAqlc</a:t>
            </a:r>
          </a:p>
          <a:p>
            <a:r>
              <a:rPr lang="en-US" dirty="0"/>
              <a:t>Or </a:t>
            </a:r>
          </a:p>
          <a:p>
            <a:r>
              <a:rPr lang="en-US" dirty="0">
                <a:hlinkClick r:id="rId3"/>
              </a:rPr>
              <a:t>https://www.youtube.com/watch?v=aJQmVZSAqlc&amp;feature=youtu.be</a:t>
            </a:r>
            <a:endParaRPr lang="en-US" dirty="0"/>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78400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https://www.google.com/url?sa=i&amp;url=https%3A%2F%2Fwww.sciencedirect.com%2Fscience%2Farticle%2Fpii%2FS0742051X08001601&amp;psig=AOvVaw3_CwNJhgqns4lY4H6tMyoz&amp;ust=1593293709109000&amp;source=images&amp;cd=vfe&amp;ved=0CAIQjRxqFwoTCMDR8t63oOoCFQAAAAAdAAAAABBB</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758759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2B2406-6B59-4DD5-BE8C-F2E31E5F2E46}"/>
              </a:ext>
            </a:extLst>
          </p:cNvPr>
          <p:cNvSpPr>
            <a:spLocks noGrp="1" noChangeArrowheads="1"/>
          </p:cNvSpPr>
          <p:nvPr>
            <p:ph type="hdr" sz="quarter"/>
          </p:nvPr>
        </p:nvSpPr>
        <p:spPr>
          <a:ln/>
        </p:spPr>
        <p:txBody>
          <a:bodyPr/>
          <a:lstStyle/>
          <a:p>
            <a:r>
              <a:rPr lang="en-US" altLang="en-US"/>
              <a:t>Letter to the Messianic Jews a 04.12-16. Ruakh MRI</a:t>
            </a:r>
          </a:p>
        </p:txBody>
      </p:sp>
      <p:sp>
        <p:nvSpPr>
          <p:cNvPr id="5" name="Rectangle 3">
            <a:extLst>
              <a:ext uri="{FF2B5EF4-FFF2-40B4-BE49-F238E27FC236}">
                <a16:creationId xmlns:a16="http://schemas.microsoft.com/office/drawing/2014/main" id="{A8ECA855-BD93-43A3-B412-938A08BBF071}"/>
              </a:ext>
            </a:extLst>
          </p:cNvPr>
          <p:cNvSpPr>
            <a:spLocks noGrp="1" noChangeArrowheads="1"/>
          </p:cNvSpPr>
          <p:nvPr>
            <p:ph type="dt" idx="1"/>
          </p:nvPr>
        </p:nvSpPr>
        <p:spPr>
          <a:ln/>
        </p:spPr>
        <p:txBody>
          <a:bodyPr/>
          <a:lstStyle/>
          <a:p>
            <a:r>
              <a:rPr lang="en-US" altLang="en-US"/>
              <a:t>June 27, 2020 5780</a:t>
            </a:r>
          </a:p>
        </p:txBody>
      </p:sp>
      <p:sp>
        <p:nvSpPr>
          <p:cNvPr id="6" name="Rectangle 7">
            <a:extLst>
              <a:ext uri="{FF2B5EF4-FFF2-40B4-BE49-F238E27FC236}">
                <a16:creationId xmlns:a16="http://schemas.microsoft.com/office/drawing/2014/main" id="{F00616D8-BADC-4F29-85C6-2BFE7045B884}"/>
              </a:ext>
            </a:extLst>
          </p:cNvPr>
          <p:cNvSpPr>
            <a:spLocks noGrp="1" noChangeArrowheads="1"/>
          </p:cNvSpPr>
          <p:nvPr>
            <p:ph type="sldNum" sz="quarter" idx="5"/>
          </p:nvPr>
        </p:nvSpPr>
        <p:spPr>
          <a:ln/>
        </p:spPr>
        <p:txBody>
          <a:bodyPr/>
          <a:lstStyle/>
          <a:p>
            <a:fld id="{AA8FDF81-840C-4448-A6D3-6DB88B9093CE}" type="slidenum">
              <a:rPr lang="en-US" altLang="en-US"/>
              <a:pPr/>
              <a:t>27</a:t>
            </a:fld>
            <a:endParaRPr lang="en-US" altLang="en-US"/>
          </a:p>
        </p:txBody>
      </p:sp>
      <p:sp>
        <p:nvSpPr>
          <p:cNvPr id="694274" name="Rectangle 2">
            <a:extLst>
              <a:ext uri="{FF2B5EF4-FFF2-40B4-BE49-F238E27FC236}">
                <a16:creationId xmlns:a16="http://schemas.microsoft.com/office/drawing/2014/main" id="{CFE7D84B-A8EF-4CDA-A71E-09503C8F7F65}"/>
              </a:ext>
            </a:extLst>
          </p:cNvPr>
          <p:cNvSpPr>
            <a:spLocks noGrp="1" noRot="1" noChangeAspect="1" noChangeArrowheads="1" noTextEdit="1"/>
          </p:cNvSpPr>
          <p:nvPr>
            <p:ph type="sldImg"/>
          </p:nvPr>
        </p:nvSpPr>
        <p:spPr>
          <a:xfrm>
            <a:off x="752475" y="304800"/>
            <a:ext cx="5200650" cy="3048000"/>
          </a:xfrm>
          <a:ln/>
        </p:spPr>
      </p:sp>
      <p:sp>
        <p:nvSpPr>
          <p:cNvPr id="694275" name="Rectangle 3">
            <a:extLst>
              <a:ext uri="{FF2B5EF4-FFF2-40B4-BE49-F238E27FC236}">
                <a16:creationId xmlns:a16="http://schemas.microsoft.com/office/drawing/2014/main" id="{677D320E-2181-40C3-82B4-D4CB16E3C7BA}"/>
              </a:ext>
            </a:extLst>
          </p:cNvPr>
          <p:cNvSpPr>
            <a:spLocks noGrp="1" noChangeArrowheads="1"/>
          </p:cNvSpPr>
          <p:nvPr>
            <p:ph type="body" idx="1"/>
          </p:nvPr>
        </p:nvSpPr>
        <p:spPr>
          <a:xfrm>
            <a:off x="228600" y="3429000"/>
            <a:ext cx="6324600" cy="5486400"/>
          </a:xfrm>
        </p:spPr>
        <p:txBody>
          <a:bodyPr/>
          <a:lstStyle/>
          <a:p>
            <a:pPr>
              <a:spcBef>
                <a:spcPts val="0"/>
              </a:spcBef>
            </a:pPr>
            <a:r>
              <a:rPr lang="en-US" altLang="en-US" dirty="0">
                <a:sym typeface="Wingdings" panose="05000000000000000000" pitchFamily="2" charset="2"/>
              </a:rPr>
              <a:t>[</a:t>
            </a:r>
            <a:r>
              <a:rPr lang="en-US" altLang="en-US" dirty="0" err="1">
                <a:sym typeface="Wingdings" panose="05000000000000000000" pitchFamily="2" charset="2"/>
              </a:rPr>
              <a:t>Sozo</a:t>
            </a:r>
            <a:r>
              <a:rPr lang="en-US" altLang="en-US" dirty="0">
                <a:sym typeface="Wingdings" panose="05000000000000000000" pitchFamily="2" charset="2"/>
              </a:rPr>
              <a:t> confidential?  </a:t>
            </a:r>
            <a:r>
              <a:rPr lang="en-US" altLang="en-US" dirty="0" err="1">
                <a:sym typeface="Wingdings" panose="05000000000000000000" pitchFamily="2" charset="2"/>
              </a:rPr>
              <a:t>Sozo</a:t>
            </a:r>
            <a:r>
              <a:rPr lang="en-US" altLang="en-US" dirty="0">
                <a:sym typeface="Wingdings" panose="05000000000000000000" pitchFamily="2" charset="2"/>
              </a:rPr>
              <a:t> ministers tell nothing, </a:t>
            </a:r>
            <a:r>
              <a:rPr lang="en-US" altLang="en-US" dirty="0">
                <a:solidFill>
                  <a:srgbClr val="FF0000"/>
                </a:solidFill>
                <a:sym typeface="Wingdings" panose="05000000000000000000" pitchFamily="2" charset="2"/>
              </a:rPr>
              <a:t>you</a:t>
            </a:r>
            <a:r>
              <a:rPr lang="en-US" altLang="en-US" dirty="0">
                <a:sym typeface="Wingdings" panose="05000000000000000000" pitchFamily="2" charset="2"/>
              </a:rPr>
              <a:t> should be transparent with those you are intimate with]</a:t>
            </a:r>
          </a:p>
          <a:p>
            <a:pPr>
              <a:spcBef>
                <a:spcPts val="0"/>
              </a:spcBef>
            </a:pPr>
            <a:r>
              <a:rPr lang="en-US" altLang="en-US" dirty="0">
                <a:sym typeface="Wingdings" panose="05000000000000000000" pitchFamily="2" charset="2"/>
              </a:rPr>
              <a:t>G-d wants you perfect, holy, pure.</a:t>
            </a:r>
            <a:endParaRPr lang="en-US" altLang="en-US" dirty="0"/>
          </a:p>
          <a:p>
            <a:pPr marL="342900" indent="-342900">
              <a:spcBef>
                <a:spcPts val="0"/>
              </a:spcBef>
              <a:buFont typeface="Arial" panose="020B0604020202020204" pitchFamily="34" charset="0"/>
              <a:buChar char="•"/>
            </a:pPr>
            <a:r>
              <a:rPr lang="en-US" altLang="en-US" dirty="0"/>
              <a:t>Wounds: insecurities, depression and anger and offense and fear, poverty mentality. </a:t>
            </a:r>
          </a:p>
          <a:p>
            <a:pPr marL="342900" indent="-342900">
              <a:spcBef>
                <a:spcPts val="0"/>
              </a:spcBef>
              <a:buFont typeface="Arial" panose="020B0604020202020204" pitchFamily="34" charset="0"/>
              <a:buChar char="•"/>
            </a:pPr>
            <a:r>
              <a:rPr lang="en-US" altLang="en-US" dirty="0"/>
              <a:t>Forgive </a:t>
            </a:r>
            <a:r>
              <a:rPr lang="en-US" altLang="en-US" dirty="0" err="1"/>
              <a:t>wounders</a:t>
            </a:r>
            <a:r>
              <a:rPr lang="en-US" altLang="en-US" dirty="0"/>
              <a:t>, </a:t>
            </a:r>
            <a:r>
              <a:rPr lang="he-IL" altLang="en-US" b="1" dirty="0">
                <a:latin typeface="David" panose="020E0502060401010101" pitchFamily="34" charset="-79"/>
                <a:cs typeface="David" panose="020E0502060401010101" pitchFamily="34" charset="-79"/>
              </a:rPr>
              <a:t>ישוע</a:t>
            </a:r>
            <a:r>
              <a:rPr lang="en-US" altLang="en-US" dirty="0"/>
              <a:t> present</a:t>
            </a:r>
          </a:p>
          <a:p>
            <a:pPr marL="342900" indent="-342900">
              <a:spcBef>
                <a:spcPts val="0"/>
              </a:spcBef>
              <a:buFont typeface="Arial" panose="020B0604020202020204" pitchFamily="34" charset="0"/>
              <a:buChar char="•"/>
            </a:pPr>
            <a:r>
              <a:rPr lang="en-US" altLang="en-US" dirty="0"/>
              <a:t>Renounce, close doors, dear down walls. Receive revelation of REALITY</a:t>
            </a:r>
          </a:p>
          <a:p>
            <a:r>
              <a:rPr lang="en-US" altLang="en-US" dirty="0">
                <a:sym typeface="Wingdings" panose="05000000000000000000" pitchFamily="2" charset="2"/>
              </a:rPr>
              <a:t>Home groups: ultimately, know your struggles, inner wounds</a:t>
            </a:r>
            <a:endParaRPr lang="en-US" altLang="en-US" dirty="0"/>
          </a:p>
        </p:txBody>
      </p:sp>
    </p:spTree>
    <p:extLst>
      <p:ext uri="{BB962C8B-B14F-4D97-AF65-F5344CB8AC3E}">
        <p14:creationId xmlns:p14="http://schemas.microsoft.com/office/powerpoint/2010/main" val="3655349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598293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82348E-6325-4C6D-B85B-FEA0A1420FAB}"/>
              </a:ext>
            </a:extLst>
          </p:cNvPr>
          <p:cNvSpPr>
            <a:spLocks noGrp="1" noChangeArrowheads="1"/>
          </p:cNvSpPr>
          <p:nvPr>
            <p:ph type="hdr" sz="quarter"/>
          </p:nvPr>
        </p:nvSpPr>
        <p:spPr>
          <a:ln/>
        </p:spPr>
        <p:txBody>
          <a:bodyPr/>
          <a:lstStyle/>
          <a:p>
            <a:r>
              <a:rPr lang="en-US" altLang="en-US"/>
              <a:t>Letter to the Messianic Jews a 04.12-16. Ruakh MRI</a:t>
            </a:r>
          </a:p>
        </p:txBody>
      </p:sp>
      <p:sp>
        <p:nvSpPr>
          <p:cNvPr id="5" name="Rectangle 3">
            <a:extLst>
              <a:ext uri="{FF2B5EF4-FFF2-40B4-BE49-F238E27FC236}">
                <a16:creationId xmlns:a16="http://schemas.microsoft.com/office/drawing/2014/main" id="{2ECD71BA-5E1C-49F2-8AA0-9181F23E0E7E}"/>
              </a:ext>
            </a:extLst>
          </p:cNvPr>
          <p:cNvSpPr>
            <a:spLocks noGrp="1" noChangeArrowheads="1"/>
          </p:cNvSpPr>
          <p:nvPr>
            <p:ph type="dt" idx="1"/>
          </p:nvPr>
        </p:nvSpPr>
        <p:spPr>
          <a:ln/>
        </p:spPr>
        <p:txBody>
          <a:bodyPr/>
          <a:lstStyle/>
          <a:p>
            <a:r>
              <a:rPr lang="en-US" altLang="en-US"/>
              <a:t>June 27, 2020 5780</a:t>
            </a:r>
          </a:p>
        </p:txBody>
      </p:sp>
      <p:sp>
        <p:nvSpPr>
          <p:cNvPr id="6" name="Rectangle 7">
            <a:extLst>
              <a:ext uri="{FF2B5EF4-FFF2-40B4-BE49-F238E27FC236}">
                <a16:creationId xmlns:a16="http://schemas.microsoft.com/office/drawing/2014/main" id="{FC2DE80B-0FEF-4433-A820-338BEBA90EC5}"/>
              </a:ext>
            </a:extLst>
          </p:cNvPr>
          <p:cNvSpPr>
            <a:spLocks noGrp="1" noChangeArrowheads="1"/>
          </p:cNvSpPr>
          <p:nvPr>
            <p:ph type="sldNum" sz="quarter" idx="5"/>
          </p:nvPr>
        </p:nvSpPr>
        <p:spPr>
          <a:ln/>
        </p:spPr>
        <p:txBody>
          <a:bodyPr/>
          <a:lstStyle/>
          <a:p>
            <a:fld id="{53EB06C5-606A-4A82-8E0B-FC1D887A2008}" type="slidenum">
              <a:rPr lang="en-US" altLang="en-US"/>
              <a:pPr/>
              <a:t>29</a:t>
            </a:fld>
            <a:endParaRPr lang="en-US" altLang="en-US"/>
          </a:p>
        </p:txBody>
      </p:sp>
      <p:sp>
        <p:nvSpPr>
          <p:cNvPr id="750594" name="Rectangle 2">
            <a:extLst>
              <a:ext uri="{FF2B5EF4-FFF2-40B4-BE49-F238E27FC236}">
                <a16:creationId xmlns:a16="http://schemas.microsoft.com/office/drawing/2014/main" id="{D86EEB5D-6F41-44E4-9BA2-8E7C2B68292A}"/>
              </a:ext>
            </a:extLst>
          </p:cNvPr>
          <p:cNvSpPr>
            <a:spLocks noGrp="1" noRot="1" noChangeAspect="1" noChangeArrowheads="1" noTextEdit="1"/>
          </p:cNvSpPr>
          <p:nvPr>
            <p:ph type="sldImg"/>
          </p:nvPr>
        </p:nvSpPr>
        <p:spPr>
          <a:ln/>
        </p:spPr>
      </p:sp>
      <p:sp>
        <p:nvSpPr>
          <p:cNvPr id="750595" name="Rectangle 3">
            <a:extLst>
              <a:ext uri="{FF2B5EF4-FFF2-40B4-BE49-F238E27FC236}">
                <a16:creationId xmlns:a16="http://schemas.microsoft.com/office/drawing/2014/main" id="{7E549017-E02A-4DFC-AAF1-FBB278049E3A}"/>
              </a:ext>
            </a:extLst>
          </p:cNvPr>
          <p:cNvSpPr>
            <a:spLocks noGrp="1" noChangeArrowheads="1"/>
          </p:cNvSpPr>
          <p:nvPr>
            <p:ph type="body" idx="1"/>
          </p:nvPr>
        </p:nvSpPr>
        <p:spPr>
          <a:xfrm>
            <a:off x="320675" y="4114800"/>
            <a:ext cx="6034087" cy="4343400"/>
          </a:xfrm>
        </p:spPr>
        <p:txBody>
          <a:bodyPr/>
          <a:lstStyle/>
          <a:p>
            <a:r>
              <a:rPr lang="en-US" altLang="en-US" dirty="0"/>
              <a:t>Are we letting the heavenly vinedresser, gardener, prune us?  Are we changing, usually in community: more joy, patience, gentleness?  </a:t>
            </a:r>
          </a:p>
          <a:p>
            <a:endParaRPr lang="en-US" altLang="en-US" dirty="0"/>
          </a:p>
        </p:txBody>
      </p:sp>
    </p:spTree>
    <p:extLst>
      <p:ext uri="{BB962C8B-B14F-4D97-AF65-F5344CB8AC3E}">
        <p14:creationId xmlns:p14="http://schemas.microsoft.com/office/powerpoint/2010/main" val="420734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https://youtu.be/Tma1OnF4Dcg</a:t>
            </a:r>
          </a:p>
          <a:p>
            <a:r>
              <a:rPr lang="en-US" dirty="0"/>
              <a:t>3.05 minutes</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62843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74688"/>
            <a:ext cx="5851525" cy="3429000"/>
          </a:xfrm>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594829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74688"/>
            <a:ext cx="5851525" cy="3429000"/>
          </a:xfrm>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48376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506725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720147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300402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62463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Whitten  Engaging with people.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917399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B8DE34E-651B-45C4-8AAE-919ED8BE143E}"/>
              </a:ext>
            </a:extLst>
          </p:cNvPr>
          <p:cNvSpPr>
            <a:spLocks noGrp="1" noChangeArrowheads="1"/>
          </p:cNvSpPr>
          <p:nvPr>
            <p:ph type="hdr" sz="quarter"/>
          </p:nvPr>
        </p:nvSpPr>
        <p:spPr>
          <a:ln/>
        </p:spPr>
        <p:txBody>
          <a:bodyPr/>
          <a:lstStyle/>
          <a:p>
            <a:r>
              <a:rPr lang="en-US" altLang="en-US"/>
              <a:t>Letter to the Messianic Jews a 04.12-16. Ruakh MRI</a:t>
            </a:r>
          </a:p>
        </p:txBody>
      </p:sp>
      <p:sp>
        <p:nvSpPr>
          <p:cNvPr id="5" name="Rectangle 3">
            <a:extLst>
              <a:ext uri="{FF2B5EF4-FFF2-40B4-BE49-F238E27FC236}">
                <a16:creationId xmlns:a16="http://schemas.microsoft.com/office/drawing/2014/main" id="{005A6815-DB44-46AD-9436-DD5327C6B50B}"/>
              </a:ext>
            </a:extLst>
          </p:cNvPr>
          <p:cNvSpPr>
            <a:spLocks noGrp="1" noChangeArrowheads="1"/>
          </p:cNvSpPr>
          <p:nvPr>
            <p:ph type="dt" idx="1"/>
          </p:nvPr>
        </p:nvSpPr>
        <p:spPr>
          <a:ln/>
        </p:spPr>
        <p:txBody>
          <a:bodyPr/>
          <a:lstStyle/>
          <a:p>
            <a:r>
              <a:rPr lang="en-US" altLang="en-US"/>
              <a:t>June 27, 2020 5780</a:t>
            </a:r>
          </a:p>
        </p:txBody>
      </p:sp>
      <p:sp>
        <p:nvSpPr>
          <p:cNvPr id="6" name="Rectangle 7">
            <a:extLst>
              <a:ext uri="{FF2B5EF4-FFF2-40B4-BE49-F238E27FC236}">
                <a16:creationId xmlns:a16="http://schemas.microsoft.com/office/drawing/2014/main" id="{85113618-07B7-4267-8882-EE3E83C9BF6C}"/>
              </a:ext>
            </a:extLst>
          </p:cNvPr>
          <p:cNvSpPr>
            <a:spLocks noGrp="1" noChangeArrowheads="1"/>
          </p:cNvSpPr>
          <p:nvPr>
            <p:ph type="sldNum" sz="quarter" idx="5"/>
          </p:nvPr>
        </p:nvSpPr>
        <p:spPr>
          <a:ln/>
        </p:spPr>
        <p:txBody>
          <a:bodyPr/>
          <a:lstStyle/>
          <a:p>
            <a:fld id="{92F4C90C-9A32-4900-AC02-671EF54962AA}" type="slidenum">
              <a:rPr lang="en-US" altLang="en-US"/>
              <a:pPr/>
              <a:t>37</a:t>
            </a:fld>
            <a:endParaRPr lang="en-US" altLang="en-US"/>
          </a:p>
        </p:txBody>
      </p:sp>
      <p:sp>
        <p:nvSpPr>
          <p:cNvPr id="764930" name="Rectangle 2">
            <a:extLst>
              <a:ext uri="{FF2B5EF4-FFF2-40B4-BE49-F238E27FC236}">
                <a16:creationId xmlns:a16="http://schemas.microsoft.com/office/drawing/2014/main" id="{1AB516A5-6EEC-4D56-AE53-0AE8A40563F5}"/>
              </a:ext>
            </a:extLst>
          </p:cNvPr>
          <p:cNvSpPr>
            <a:spLocks noGrp="1" noRot="1" noChangeAspect="1" noChangeArrowheads="1" noTextEdit="1"/>
          </p:cNvSpPr>
          <p:nvPr>
            <p:ph type="sldImg"/>
          </p:nvPr>
        </p:nvSpPr>
        <p:spPr>
          <a:ln/>
        </p:spPr>
      </p:sp>
      <p:sp>
        <p:nvSpPr>
          <p:cNvPr id="764931" name="Rectangle 3">
            <a:extLst>
              <a:ext uri="{FF2B5EF4-FFF2-40B4-BE49-F238E27FC236}">
                <a16:creationId xmlns:a16="http://schemas.microsoft.com/office/drawing/2014/main" id="{EE47AC5C-15CB-420C-9CE0-F21747A5B10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5038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14375"/>
            <a:ext cx="5851525" cy="3429000"/>
          </a:xfrm>
        </p:spPr>
      </p:sp>
      <p:sp>
        <p:nvSpPr>
          <p:cNvPr id="3" name="Notes Placeholder 2"/>
          <p:cNvSpPr>
            <a:spLocks noGrp="1"/>
          </p:cNvSpPr>
          <p:nvPr>
            <p:ph type="body" idx="1"/>
          </p:nvPr>
        </p:nvSpPr>
        <p:spPr/>
        <p:txBody>
          <a:bodyPr/>
          <a:lstStyle/>
          <a:p>
            <a:r>
              <a:rPr lang="en-US" dirty="0"/>
              <a:t>Soft:  some things soft, tender hard to define, hard to defend, so brutalized that it’s hard to make a case.</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301501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04.12-16. Ruakh MRI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27,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 </a:t>
            </a:r>
            <a:r>
              <a:rPr lang="en-US" altLang="en-US" sz="2000" b="1" dirty="0" err="1"/>
              <a:t>khasid</a:t>
            </a:r>
            <a:r>
              <a:rPr lang="en-US" altLang="en-US" sz="2000" b="1" dirty="0"/>
              <a:t> could be considered “one with </a:t>
            </a:r>
            <a:r>
              <a:rPr lang="en-US" altLang="en-US" sz="2000" b="1" dirty="0" err="1"/>
              <a:t>khesed</a:t>
            </a:r>
            <a:r>
              <a:rPr lang="en-US" altLang="en-US" sz="2000" b="1" dirty="0"/>
              <a:t>” My interpretation.  Not all Hasidim are so necessarily.</a:t>
            </a:r>
          </a:p>
          <a:p>
            <a:r>
              <a:rPr lang="en-US" altLang="en-US" sz="2000" b="1" dirty="0"/>
              <a:t>Warm, loving, community, people who read your BEST motives and heart.  6x/sec exchange.  Somewhat equivalent to the Greek work Agape. </a:t>
            </a:r>
          </a:p>
          <a:p>
            <a:r>
              <a:rPr lang="en-US" altLang="en-US" b="1" dirty="0"/>
              <a:t>Key attribute of the nature of G-d as self defined to Moshe at Sinai:</a:t>
            </a:r>
            <a:endParaRPr lang="en-US" altLang="en-US" sz="2000" b="1" dirty="0"/>
          </a:p>
        </p:txBody>
      </p:sp>
    </p:spTree>
    <p:extLst>
      <p:ext uri="{BB962C8B-B14F-4D97-AF65-F5344CB8AC3E}">
        <p14:creationId xmlns:p14="http://schemas.microsoft.com/office/powerpoint/2010/main" val="103250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Robert and </a:t>
            </a:r>
            <a:r>
              <a:rPr lang="en-US"/>
              <a:t>Linda Panther</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4167311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Hence, G-d is love.  Special love.  Redeeming love.  Uplifting love.  Re-enforcing empowering, convicting, transforming.  Love through and in Yeshua to make us whole, forgiven, blessed, joyful in difficulties!</a:t>
            </a:r>
          </a:p>
          <a:p>
            <a:r>
              <a:rPr lang="en-US" b="1" dirty="0"/>
              <a:t>Psalmist is saying that I’m in a world without </a:t>
            </a:r>
            <a:r>
              <a:rPr lang="en-US" b="1" dirty="0" err="1"/>
              <a:t>Khesed</a:t>
            </a:r>
            <a:r>
              <a:rPr lang="en-US" b="1" dirty="0"/>
              <a:t> </a:t>
            </a:r>
            <a:r>
              <a:rPr lang="he-IL" b="1" dirty="0"/>
              <a:t>חסד</a:t>
            </a:r>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4364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04.12-16. Ruakh MRI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27,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err="1"/>
              <a:t>Shaul</a:t>
            </a:r>
            <a:r>
              <a:rPr lang="en-US" altLang="en-US" b="1" dirty="0"/>
              <a:t>, </a:t>
            </a:r>
            <a:r>
              <a:rPr lang="en-US" altLang="en-US" b="1" dirty="0" err="1"/>
              <a:t>Philistines,or</a:t>
            </a:r>
            <a:r>
              <a:rPr lang="en-US" altLang="en-US" b="1" dirty="0"/>
              <a:t> </a:t>
            </a:r>
            <a:r>
              <a:rPr lang="en-US" altLang="en-US" b="1" dirty="0" err="1"/>
              <a:t>Avshalom</a:t>
            </a:r>
            <a:r>
              <a:rPr lang="en-US" altLang="en-US" b="1" dirty="0"/>
              <a:t>  Implacable</a:t>
            </a:r>
          </a:p>
          <a:p>
            <a:r>
              <a:rPr lang="en-US" altLang="en-US" b="1" dirty="0"/>
              <a:t>Keep in mind if you are in such a situation, that G-d is seeing it all.  Right through to the bottom, the beginning.</a:t>
            </a:r>
          </a:p>
        </p:txBody>
      </p:sp>
    </p:spTree>
    <p:extLst>
      <p:ext uri="{BB962C8B-B14F-4D97-AF65-F5344CB8AC3E}">
        <p14:creationId xmlns:p14="http://schemas.microsoft.com/office/powerpoint/2010/main" val="626827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04.12-16. Ruakh MRI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27,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he-IL" b="1" dirty="0">
                <a:latin typeface="David" panose="020E0502060401010101" pitchFamily="34" charset="-79"/>
                <a:cs typeface="David" panose="020E0502060401010101" pitchFamily="34" charset="-79"/>
              </a:rPr>
              <a:t>לַחַץ</a:t>
            </a:r>
            <a:r>
              <a:rPr lang="en-US" b="1" dirty="0">
                <a:latin typeface="David" panose="020E0502060401010101" pitchFamily="34" charset="-79"/>
                <a:cs typeface="David" panose="020E0502060401010101" pitchFamily="34" charset="-79"/>
              </a:rPr>
              <a:t> </a:t>
            </a:r>
            <a:r>
              <a:rPr lang="en-US" b="1" i="1" dirty="0" err="1">
                <a:cs typeface="David" panose="020E0502060401010101" pitchFamily="34" charset="-79"/>
              </a:rPr>
              <a:t>lakhatz</a:t>
            </a:r>
            <a:r>
              <a:rPr lang="en-US" b="1" dirty="0">
                <a:cs typeface="David" panose="020E0502060401010101" pitchFamily="34" charset="-79"/>
              </a:rPr>
              <a:t> pressure, stress</a:t>
            </a:r>
          </a:p>
          <a:p>
            <a:r>
              <a:rPr lang="en-US" altLang="en-US" b="1" dirty="0">
                <a:cs typeface="David" panose="020E0502060401010101" pitchFamily="34" charset="-79"/>
              </a:rPr>
              <a:t>Ever feel stressed?</a:t>
            </a:r>
          </a:p>
          <a:p>
            <a:r>
              <a:rPr lang="en-US" altLang="en-US" b="1" dirty="0">
                <a:cs typeface="David" panose="020E0502060401010101" pitchFamily="34" charset="-79"/>
              </a:rPr>
              <a:t>Are we stressed now?  Danger, death?, job loss, financial loss.  Stock market back to value before current bull market.</a:t>
            </a:r>
            <a:endParaRPr lang="en-US" altLang="en-US" b="1" dirty="0"/>
          </a:p>
        </p:txBody>
      </p:sp>
    </p:spTree>
    <p:extLst>
      <p:ext uri="{BB962C8B-B14F-4D97-AF65-F5344CB8AC3E}">
        <p14:creationId xmlns:p14="http://schemas.microsoft.com/office/powerpoint/2010/main" val="2562743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KNOWS you.</a:t>
            </a:r>
          </a:p>
          <a:p>
            <a:r>
              <a:rPr lang="en-US" dirty="0"/>
              <a:t>His comfort in GREAT pain.  </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27365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580957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39177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we messed up, He’ll guide us aright </a:t>
            </a:r>
            <a:r>
              <a:rPr lang="en-US" u="sng" dirty="0"/>
              <a:t>for His Name’s sake</a:t>
            </a:r>
            <a:r>
              <a:rPr lang="en-US" dirty="0"/>
              <a:t>.   His righteousness.  We don’t earn his favor.   </a:t>
            </a:r>
          </a:p>
          <a:p>
            <a:r>
              <a:rPr lang="en-US" dirty="0"/>
              <a:t>His correcting rod is there with all insight. </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808704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991522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673559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traditional Jewish interp.  G-d would not have heard the iniquity.</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79818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025430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341483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177034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191001"/>
            <a:ext cx="5973762" cy="4494212"/>
          </a:xfrm>
        </p:spPr>
        <p:txBody>
          <a:bodyPr/>
          <a:lstStyle/>
          <a:p>
            <a:r>
              <a:rPr lang="en-US" b="1" dirty="0"/>
              <a:t>What really happened at Woodstock?   </a:t>
            </a:r>
          </a:p>
          <a:p>
            <a:r>
              <a:rPr lang="en-US" b="1" dirty="0"/>
              <a:t>How does G-d know how we are looking? </a:t>
            </a:r>
          </a:p>
          <a:p>
            <a:r>
              <a:rPr lang="en-US" b="1" dirty="0"/>
              <a:t>Just admiring beauty.  Like majestic scenery.  True, but with scenery, you don’t usually speculate: What would those mountains look like without the forests covering?</a:t>
            </a:r>
          </a:p>
          <a:p>
            <a:r>
              <a:rPr lang="en-US" b="1" dirty="0"/>
              <a:t>In some sense, we are doing growth all wrong.  Minimizing accountability, service, discipleship.  We have more of a consumer faith.  G-d sees, and expects…</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903004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https://www.christianpost.com/voices/christianity-is-growing-faster-than-any-time-in-history-why-is-the-church-in-europe-america-declining.html</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5988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extLst>
                    <a:ext uri="{A12FA001-AC4F-418D-AE19-62706E023703}">
                      <ahyp:hlinkClr xmlns:ahyp="http://schemas.microsoft.com/office/drawing/2018/hyperlinkcolor" val="tx"/>
                    </a:ext>
                  </a:extLst>
                </a:hlinkClick>
              </a:rPr>
              <a:t>https://www.christianpost.com/voices/christianity-is-growing-faster-than-any-time-in-history-why-is-the-church-in-europe-america-declining.html</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86948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extLst>
                    <a:ext uri="{A12FA001-AC4F-418D-AE19-62706E023703}">
                      <ahyp:hlinkClr xmlns:ahyp="http://schemas.microsoft.com/office/drawing/2018/hyperlinkcolor" val="tx"/>
                    </a:ext>
                  </a:extLst>
                </a:hlinkClick>
              </a:rPr>
              <a:t>https://www.christianpost.com/voices/christianity-is-growing-faster-than-any-time-in-history-why-is-the-church-in-europe-america-declining.html</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18005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https://www.christianpost.com/voices/christianity-is-growing-faster-than-any-time-in-history-why-is-the-church-in-europe-america-declining.html</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44515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https://www.christianpost.com/voices/christianity-is-growing-faster-than-any-time-in-history-why-is-the-church-in-europe-america-declining.html</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04.12-16. Ruakh MRI</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27,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24693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book of works.  G-d has been seeing and recording. All things are naked and open.  We all have things against us in that book.  BUT if you’re in the book of LIFE…works cancelled.  </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753118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01132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https://en.wikipedia.org/wiki/X-ray</a:t>
            </a:r>
            <a:endParaRPr lang="en-US" dirty="0"/>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4441657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are in the book of life, but deficits in our walk?</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2121480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254195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609377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Yeshua sin?   </a:t>
            </a:r>
          </a:p>
          <a:p>
            <a:r>
              <a:rPr lang="en-US" dirty="0"/>
              <a:t>Yes as a man</a:t>
            </a:r>
          </a:p>
          <a:p>
            <a:r>
              <a:rPr lang="en-US" dirty="0"/>
              <a:t>No as eternal G-d.</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158308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055489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651057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https://en.wikipedia.org/wiki/X-ray</a:t>
            </a:r>
            <a:endParaRPr lang="en-US" dirty="0"/>
          </a:p>
          <a:p>
            <a:r>
              <a:rPr lang="en-US" dirty="0"/>
              <a:t>About a month later, he set up photographic film, and x-rayed his wife’s hand.</a:t>
            </a:r>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15304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47123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https://en.wikipedia.org/wiki/X-ray</a:t>
            </a:r>
            <a:endParaRPr lang="en-US" dirty="0"/>
          </a:p>
        </p:txBody>
      </p:sp>
      <p:sp>
        <p:nvSpPr>
          <p:cNvPr id="4" name="Header Placeholder 3"/>
          <p:cNvSpPr>
            <a:spLocks noGrp="1"/>
          </p:cNvSpPr>
          <p:nvPr>
            <p:ph type="hdr" sz="quarter"/>
          </p:nvPr>
        </p:nvSpPr>
        <p:spPr/>
        <p:txBody>
          <a:bodyPr/>
          <a:lstStyle/>
          <a:p>
            <a:r>
              <a:rPr lang="en-US" altLang="en-US"/>
              <a:t>Letter to the Messianic Jews a 04.12-16. Ruakh MRI</a:t>
            </a:r>
          </a:p>
        </p:txBody>
      </p:sp>
      <p:sp>
        <p:nvSpPr>
          <p:cNvPr id="5" name="Date Placeholder 4"/>
          <p:cNvSpPr>
            <a:spLocks noGrp="1"/>
          </p:cNvSpPr>
          <p:nvPr>
            <p:ph type="dt" idx="1"/>
          </p:nvPr>
        </p:nvSpPr>
        <p:spPr/>
        <p:txBody>
          <a:bodyPr/>
          <a:lstStyle/>
          <a:p>
            <a:r>
              <a:rPr lang="en-US" altLang="en-US"/>
              <a:t>June 27,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68678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6/27/2020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6D60-D6DC-455E-920A-DB95F4131E8D}"/>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0DBC59-DF62-45B0-BC88-E545617A150D}"/>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0D7C56-F15F-45E9-80BD-6A120AE807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53DA2A-0910-4678-871A-D2A9D4A314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4F773-5150-4318-B38B-89FBB2B559E1}"/>
              </a:ext>
            </a:extLst>
          </p:cNvPr>
          <p:cNvSpPr>
            <a:spLocks noGrp="1"/>
          </p:cNvSpPr>
          <p:nvPr>
            <p:ph type="sldNum" sz="quarter" idx="12"/>
          </p:nvPr>
        </p:nvSpPr>
        <p:spPr/>
        <p:txBody>
          <a:bodyPr/>
          <a:lstStyle>
            <a:lvl1pPr>
              <a:defRPr/>
            </a:lvl1pPr>
          </a:lstStyle>
          <a:p>
            <a:fld id="{33A83562-BC1E-468A-93EF-0B7105880565}" type="slidenum">
              <a:rPr lang="en-US" altLang="en-US"/>
              <a:pPr/>
              <a:t>‹#›</a:t>
            </a:fld>
            <a:endParaRPr lang="en-US" altLang="en-US"/>
          </a:p>
        </p:txBody>
      </p:sp>
    </p:spTree>
    <p:extLst>
      <p:ext uri="{BB962C8B-B14F-4D97-AF65-F5344CB8AC3E}">
        <p14:creationId xmlns:p14="http://schemas.microsoft.com/office/powerpoint/2010/main" val="116916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9B0C-9EBB-4DBE-9B55-BFFBB0652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7EC94-1A9A-4F10-9657-9EB36C0C2B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17FE9-4903-4211-BEF4-FE8BC82B1A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90BCAA-80B6-4D3A-B2AC-9C5D445CEB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C82BAB-077B-44F5-96C3-94E7EA04D7A9}"/>
              </a:ext>
            </a:extLst>
          </p:cNvPr>
          <p:cNvSpPr>
            <a:spLocks noGrp="1"/>
          </p:cNvSpPr>
          <p:nvPr>
            <p:ph type="sldNum" sz="quarter" idx="12"/>
          </p:nvPr>
        </p:nvSpPr>
        <p:spPr/>
        <p:txBody>
          <a:bodyPr/>
          <a:lstStyle>
            <a:lvl1pPr>
              <a:defRPr/>
            </a:lvl1pPr>
          </a:lstStyle>
          <a:p>
            <a:fld id="{CC6B44BF-1EDB-423E-9F99-6C4A8A050537}" type="slidenum">
              <a:rPr lang="en-US" altLang="en-US"/>
              <a:pPr/>
              <a:t>‹#›</a:t>
            </a:fld>
            <a:endParaRPr lang="en-US" altLang="en-US"/>
          </a:p>
        </p:txBody>
      </p:sp>
    </p:spTree>
    <p:extLst>
      <p:ext uri="{BB962C8B-B14F-4D97-AF65-F5344CB8AC3E}">
        <p14:creationId xmlns:p14="http://schemas.microsoft.com/office/powerpoint/2010/main" val="1459289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F21-5ABC-4B84-9C89-9CF049F475CC}"/>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EA6964-87AB-4BA3-AA9A-0CC249D295D5}"/>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D87C0700-C6DE-40AB-9688-319D2FCBDD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0CCF39-6B0C-47CB-9D67-5697E7F46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A9AD5A-A7CE-410C-B178-43C10156F4DC}"/>
              </a:ext>
            </a:extLst>
          </p:cNvPr>
          <p:cNvSpPr>
            <a:spLocks noGrp="1"/>
          </p:cNvSpPr>
          <p:nvPr>
            <p:ph type="sldNum" sz="quarter" idx="12"/>
          </p:nvPr>
        </p:nvSpPr>
        <p:spPr/>
        <p:txBody>
          <a:bodyPr/>
          <a:lstStyle>
            <a:lvl1pPr>
              <a:defRPr/>
            </a:lvl1pPr>
          </a:lstStyle>
          <a:p>
            <a:fld id="{809AA4FD-20AC-4AB4-B044-B69BC54FCC0E}" type="slidenum">
              <a:rPr lang="en-US" altLang="en-US"/>
              <a:pPr/>
              <a:t>‹#›</a:t>
            </a:fld>
            <a:endParaRPr lang="en-US" altLang="en-US"/>
          </a:p>
        </p:txBody>
      </p:sp>
    </p:spTree>
    <p:extLst>
      <p:ext uri="{BB962C8B-B14F-4D97-AF65-F5344CB8AC3E}">
        <p14:creationId xmlns:p14="http://schemas.microsoft.com/office/powerpoint/2010/main" val="20686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F169-C48A-41BC-BD66-1F892059F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FAC83-F7E6-41FB-BCD3-B79D38E487F1}"/>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37BB7-C488-4C2C-9E19-5564D83ABEB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C29EB-4B70-4CCB-A4AA-A3895E7CB6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1AB50F-F128-4DEE-B72A-6341FCEC1AA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632C443-DFE2-413C-AA1B-BFECD1795DDA}"/>
              </a:ext>
            </a:extLst>
          </p:cNvPr>
          <p:cNvSpPr>
            <a:spLocks noGrp="1"/>
          </p:cNvSpPr>
          <p:nvPr>
            <p:ph type="sldNum" sz="quarter" idx="12"/>
          </p:nvPr>
        </p:nvSpPr>
        <p:spPr/>
        <p:txBody>
          <a:bodyPr/>
          <a:lstStyle>
            <a:lvl1pPr>
              <a:defRPr/>
            </a:lvl1pPr>
          </a:lstStyle>
          <a:p>
            <a:fld id="{76D5210B-E55C-49B5-8EF0-6F0E235B72C7}" type="slidenum">
              <a:rPr lang="en-US" altLang="en-US"/>
              <a:pPr/>
              <a:t>‹#›</a:t>
            </a:fld>
            <a:endParaRPr lang="en-US" altLang="en-US"/>
          </a:p>
        </p:txBody>
      </p:sp>
    </p:spTree>
    <p:extLst>
      <p:ext uri="{BB962C8B-B14F-4D97-AF65-F5344CB8AC3E}">
        <p14:creationId xmlns:p14="http://schemas.microsoft.com/office/powerpoint/2010/main" val="300980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D929-0394-4570-ADAC-950C152E36F4}"/>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53032-A5CF-44BB-911A-850307A6917D}"/>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E8C73-AFD7-4B7C-9AD1-730EFDE70DFF}"/>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E9502-0EF8-498F-A61D-E9B7B57A35C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A46DD-E2D9-45D4-B53B-3BC93429F165}"/>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277E75-1C29-4C5C-82F2-01DCFEB5313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247DA67-E932-42B1-BB78-D30B256BDA9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4206AD4-176C-4935-BFE9-F38C49A5F42D}"/>
              </a:ext>
            </a:extLst>
          </p:cNvPr>
          <p:cNvSpPr>
            <a:spLocks noGrp="1"/>
          </p:cNvSpPr>
          <p:nvPr>
            <p:ph type="sldNum" sz="quarter" idx="12"/>
          </p:nvPr>
        </p:nvSpPr>
        <p:spPr/>
        <p:txBody>
          <a:bodyPr/>
          <a:lstStyle>
            <a:lvl1pPr>
              <a:defRPr/>
            </a:lvl1pPr>
          </a:lstStyle>
          <a:p>
            <a:fld id="{F78DB5A9-77F2-404D-92E7-F8B6EEB32862}" type="slidenum">
              <a:rPr lang="en-US" altLang="en-US"/>
              <a:pPr/>
              <a:t>‹#›</a:t>
            </a:fld>
            <a:endParaRPr lang="en-US" altLang="en-US"/>
          </a:p>
        </p:txBody>
      </p:sp>
    </p:spTree>
    <p:extLst>
      <p:ext uri="{BB962C8B-B14F-4D97-AF65-F5344CB8AC3E}">
        <p14:creationId xmlns:p14="http://schemas.microsoft.com/office/powerpoint/2010/main" val="45668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5FD-EEBC-45AB-A984-178C70EC78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A72A1-6D62-4CFE-846B-A1D6CADB2A4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21238CB-86A9-45F5-A9D6-EC6A36343F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2EA8940-CBC3-4759-8275-DF050F579581}"/>
              </a:ext>
            </a:extLst>
          </p:cNvPr>
          <p:cNvSpPr>
            <a:spLocks noGrp="1"/>
          </p:cNvSpPr>
          <p:nvPr>
            <p:ph type="sldNum" sz="quarter" idx="12"/>
          </p:nvPr>
        </p:nvSpPr>
        <p:spPr/>
        <p:txBody>
          <a:bodyPr/>
          <a:lstStyle>
            <a:lvl1pPr>
              <a:defRPr/>
            </a:lvl1pPr>
          </a:lstStyle>
          <a:p>
            <a:fld id="{E55B7DCC-9940-44A0-94DA-D666B5653D81}" type="slidenum">
              <a:rPr lang="en-US" altLang="en-US"/>
              <a:pPr/>
              <a:t>‹#›</a:t>
            </a:fld>
            <a:endParaRPr lang="en-US" altLang="en-US"/>
          </a:p>
        </p:txBody>
      </p:sp>
    </p:spTree>
    <p:extLst>
      <p:ext uri="{BB962C8B-B14F-4D97-AF65-F5344CB8AC3E}">
        <p14:creationId xmlns:p14="http://schemas.microsoft.com/office/powerpoint/2010/main" val="156463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E0385-20E9-405D-8E57-A2C07147CC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C129A60-FC40-47BC-93BF-D5D5AB561DC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FEFDACD-D8B6-4971-A023-9E0B699BFE5A}"/>
              </a:ext>
            </a:extLst>
          </p:cNvPr>
          <p:cNvSpPr>
            <a:spLocks noGrp="1"/>
          </p:cNvSpPr>
          <p:nvPr>
            <p:ph type="sldNum" sz="quarter" idx="12"/>
          </p:nvPr>
        </p:nvSpPr>
        <p:spPr/>
        <p:txBody>
          <a:bodyPr/>
          <a:lstStyle>
            <a:lvl1pPr>
              <a:defRPr/>
            </a:lvl1pPr>
          </a:lstStyle>
          <a:p>
            <a:fld id="{3179C8A1-C6A5-425F-9665-87A86AA4FB88}" type="slidenum">
              <a:rPr lang="en-US" altLang="en-US"/>
              <a:pPr/>
              <a:t>‹#›</a:t>
            </a:fld>
            <a:endParaRPr lang="en-US" altLang="en-US"/>
          </a:p>
        </p:txBody>
      </p:sp>
    </p:spTree>
    <p:extLst>
      <p:ext uri="{BB962C8B-B14F-4D97-AF65-F5344CB8AC3E}">
        <p14:creationId xmlns:p14="http://schemas.microsoft.com/office/powerpoint/2010/main" val="241137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F78-2818-420A-8AF4-FA7E633CF096}"/>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9A83F71-17BE-48B1-90A0-E1985E5935B3}"/>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68EE8-0A12-4A4E-943F-5D4227F522B9}"/>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621BCF-F4F3-4096-9F54-B184228B1D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2D61D7-7BBC-419C-9529-194A6BF674D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0B9C29-12A2-4403-9825-712584C4B9B5}"/>
              </a:ext>
            </a:extLst>
          </p:cNvPr>
          <p:cNvSpPr>
            <a:spLocks noGrp="1"/>
          </p:cNvSpPr>
          <p:nvPr>
            <p:ph type="sldNum" sz="quarter" idx="12"/>
          </p:nvPr>
        </p:nvSpPr>
        <p:spPr/>
        <p:txBody>
          <a:bodyPr/>
          <a:lstStyle>
            <a:lvl1pPr>
              <a:defRPr/>
            </a:lvl1pPr>
          </a:lstStyle>
          <a:p>
            <a:fld id="{8963A761-FC7A-4F63-8E88-CFDDA98EA6B1}" type="slidenum">
              <a:rPr lang="en-US" altLang="en-US"/>
              <a:pPr/>
              <a:t>‹#›</a:t>
            </a:fld>
            <a:endParaRPr lang="en-US" altLang="en-US"/>
          </a:p>
        </p:txBody>
      </p:sp>
    </p:spTree>
    <p:extLst>
      <p:ext uri="{BB962C8B-B14F-4D97-AF65-F5344CB8AC3E}">
        <p14:creationId xmlns:p14="http://schemas.microsoft.com/office/powerpoint/2010/main" val="27515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BB41-E4B8-434F-9E46-1BA5C2327735}"/>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C19FE88-26B6-43E6-9A83-1E254776B22B}"/>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52884F8-DD2C-415F-A249-30DD99C77226}"/>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0CE5D2-96EC-4D6C-A695-39C494D2AC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076C62-BD48-462A-9C74-36552CAEB0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5AE04A9-936B-40E5-8CF5-21ECA026E800}"/>
              </a:ext>
            </a:extLst>
          </p:cNvPr>
          <p:cNvSpPr>
            <a:spLocks noGrp="1"/>
          </p:cNvSpPr>
          <p:nvPr>
            <p:ph type="sldNum" sz="quarter" idx="12"/>
          </p:nvPr>
        </p:nvSpPr>
        <p:spPr/>
        <p:txBody>
          <a:bodyPr/>
          <a:lstStyle>
            <a:lvl1pPr>
              <a:defRPr/>
            </a:lvl1pPr>
          </a:lstStyle>
          <a:p>
            <a:fld id="{94C90030-1346-40C6-A0F5-E9795C48DED0}" type="slidenum">
              <a:rPr lang="en-US" altLang="en-US"/>
              <a:pPr/>
              <a:t>‹#›</a:t>
            </a:fld>
            <a:endParaRPr lang="en-US" altLang="en-US"/>
          </a:p>
        </p:txBody>
      </p:sp>
    </p:spTree>
    <p:extLst>
      <p:ext uri="{BB962C8B-B14F-4D97-AF65-F5344CB8AC3E}">
        <p14:creationId xmlns:p14="http://schemas.microsoft.com/office/powerpoint/2010/main" val="40340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4E4-0C93-4943-9588-FDD43AB1F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36AC35-D7FD-475E-AE27-F766D1A16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9189B-ECFE-47B0-B0D8-373CD3EC35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33F50CE-1C7A-405C-BE18-D006C18348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C1AB9A-3BEF-4F9B-8A74-829A16F6D0CB}"/>
              </a:ext>
            </a:extLst>
          </p:cNvPr>
          <p:cNvSpPr>
            <a:spLocks noGrp="1"/>
          </p:cNvSpPr>
          <p:nvPr>
            <p:ph type="sldNum" sz="quarter" idx="12"/>
          </p:nvPr>
        </p:nvSpPr>
        <p:spPr/>
        <p:txBody>
          <a:bodyPr/>
          <a:lstStyle>
            <a:lvl1pPr>
              <a:defRPr/>
            </a:lvl1pPr>
          </a:lstStyle>
          <a:p>
            <a:fld id="{7F54EED6-6141-488B-A800-4B0B966957C4}" type="slidenum">
              <a:rPr lang="en-US" altLang="en-US"/>
              <a:pPr/>
              <a:t>‹#›</a:t>
            </a:fld>
            <a:endParaRPr lang="en-US" altLang="en-US"/>
          </a:p>
        </p:txBody>
      </p:sp>
    </p:spTree>
    <p:extLst>
      <p:ext uri="{BB962C8B-B14F-4D97-AF65-F5344CB8AC3E}">
        <p14:creationId xmlns:p14="http://schemas.microsoft.com/office/powerpoint/2010/main" val="130486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46028-4F97-4218-8947-FBD23484639A}"/>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AFA36A-240F-471F-9E0D-7B0EABE48906}"/>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1DB95-4F87-42C4-A54F-2BD4C60263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368121-67CF-4F5A-AADB-D30749C442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4A4E64-9D82-414B-8EC2-FB18CB435DAF}"/>
              </a:ext>
            </a:extLst>
          </p:cNvPr>
          <p:cNvSpPr>
            <a:spLocks noGrp="1"/>
          </p:cNvSpPr>
          <p:nvPr>
            <p:ph type="sldNum" sz="quarter" idx="12"/>
          </p:nvPr>
        </p:nvSpPr>
        <p:spPr/>
        <p:txBody>
          <a:bodyPr/>
          <a:lstStyle>
            <a:lvl1pPr>
              <a:defRPr/>
            </a:lvl1pPr>
          </a:lstStyle>
          <a:p>
            <a:fld id="{379A2F09-9A2B-4DA4-A8AA-5770FA014D87}" type="slidenum">
              <a:rPr lang="en-US" altLang="en-US"/>
              <a:pPr/>
              <a:t>‹#›</a:t>
            </a:fld>
            <a:endParaRPr lang="en-US" altLang="en-US"/>
          </a:p>
        </p:txBody>
      </p:sp>
    </p:spTree>
    <p:extLst>
      <p:ext uri="{BB962C8B-B14F-4D97-AF65-F5344CB8AC3E}">
        <p14:creationId xmlns:p14="http://schemas.microsoft.com/office/powerpoint/2010/main" val="248754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6/27/2020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7CF260-D3C8-4C7C-8255-DBBF9D28CB43}"/>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7704EC-8981-4057-9147-FAC8A4BADF26}"/>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A33A503-8131-4354-9EEA-289EF40F299A}"/>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092291C4-16F2-4A74-8673-3B8E5F144C82}"/>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2FD67954-69A5-4A7D-801C-72B046E87037}"/>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2706CBD0-FD80-45B1-AEDB-57BA3CAE929A}" type="slidenum">
              <a:rPr lang="en-US" altLang="en-US"/>
              <a:pPr/>
              <a:t>‹#›</a:t>
            </a:fld>
            <a:endParaRPr lang="en-US" altLang="en-US"/>
          </a:p>
        </p:txBody>
      </p:sp>
    </p:spTree>
    <p:extLst>
      <p:ext uri="{BB962C8B-B14F-4D97-AF65-F5344CB8AC3E}">
        <p14:creationId xmlns:p14="http://schemas.microsoft.com/office/powerpoint/2010/main" val="14865165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aJQmVZSAqlc?feature=oembed" TargetMode="Externa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Tma1OnF4Dcg?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3EDF65F9-4590-4605-A6BA-48BC4C465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361950"/>
            <a:ext cx="8317970" cy="4678858"/>
          </a:xfrm>
          <a:prstGeom prst="rect">
            <a:avLst/>
          </a:prstGeom>
        </p:spPr>
      </p:pic>
    </p:spTree>
    <p:extLst>
      <p:ext uri="{BB962C8B-B14F-4D97-AF65-F5344CB8AC3E}">
        <p14:creationId xmlns:p14="http://schemas.microsoft.com/office/powerpoint/2010/main" val="21955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How does G-d see us</a:t>
            </a:r>
          </a:p>
        </p:txBody>
      </p:sp>
    </p:spTree>
    <p:extLst>
      <p:ext uri="{BB962C8B-B14F-4D97-AF65-F5344CB8AC3E}">
        <p14:creationId xmlns:p14="http://schemas.microsoft.com/office/powerpoint/2010/main" val="3125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4.12-16 </a:t>
            </a:r>
            <a:r>
              <a:rPr lang="en-US" altLang="en-US" dirty="0"/>
              <a:t>Before God, nothing created is hidden, </a:t>
            </a:r>
            <a:r>
              <a:rPr lang="en-US" altLang="en-US" dirty="0">
                <a:solidFill>
                  <a:srgbClr val="FFFF99"/>
                </a:solidFill>
              </a:rPr>
              <a:t>but all things are naked </a:t>
            </a:r>
            <a:r>
              <a:rPr lang="en-US" altLang="en-US" u="sng" dirty="0">
                <a:solidFill>
                  <a:srgbClr val="FFFF99"/>
                </a:solidFill>
              </a:rPr>
              <a:t>and open</a:t>
            </a:r>
            <a:r>
              <a:rPr lang="en-US" altLang="en-US" dirty="0">
                <a:solidFill>
                  <a:srgbClr val="FFFF99"/>
                </a:solidFill>
              </a:rPr>
              <a:t> to the eyes of him to whom we must render an account.</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410402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Accountability</a:t>
            </a:r>
          </a:p>
        </p:txBody>
      </p:sp>
    </p:spTree>
    <p:extLst>
      <p:ext uri="{BB962C8B-B14F-4D97-AF65-F5344CB8AC3E}">
        <p14:creationId xmlns:p14="http://schemas.microsoft.com/office/powerpoint/2010/main" val="211495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sz="3600" u="sng" dirty="0">
                <a:solidFill>
                  <a:srgbClr val="FFFF99"/>
                </a:solidFill>
              </a:rPr>
              <a:t>Positive aspects to G-d seeing us</a:t>
            </a:r>
          </a:p>
          <a:p>
            <a:pPr>
              <a:lnSpc>
                <a:spcPct val="90000"/>
              </a:lnSpc>
            </a:pPr>
            <a:r>
              <a:rPr lang="en-US" altLang="en-US" dirty="0">
                <a:solidFill>
                  <a:srgbClr val="FFFF99"/>
                </a:solidFill>
              </a:rPr>
              <a:t>Compassion</a:t>
            </a:r>
          </a:p>
          <a:p>
            <a:pPr>
              <a:lnSpc>
                <a:spcPct val="90000"/>
              </a:lnSpc>
            </a:pPr>
            <a:r>
              <a:rPr lang="en-US" altLang="en-US" dirty="0">
                <a:solidFill>
                  <a:srgbClr val="FFFF99"/>
                </a:solidFill>
              </a:rPr>
              <a:t>Steps for recovery</a:t>
            </a:r>
          </a:p>
          <a:p>
            <a:pPr>
              <a:lnSpc>
                <a:spcPct val="90000"/>
              </a:lnSpc>
            </a:pPr>
            <a:r>
              <a:rPr lang="en-US" altLang="en-US" dirty="0">
                <a:solidFill>
                  <a:srgbClr val="FFFF99"/>
                </a:solidFill>
              </a:rPr>
              <a:t>Camaraderie</a:t>
            </a:r>
          </a:p>
          <a:p>
            <a:pPr marL="0" indent="0">
              <a:lnSpc>
                <a:spcPct val="90000"/>
              </a:lnSpc>
              <a:buNone/>
            </a:pPr>
            <a:r>
              <a:rPr lang="en-US" altLang="en-US" sz="3600" u="sng" dirty="0"/>
              <a:t>Negative aspects to G-d seeing us</a:t>
            </a:r>
            <a:r>
              <a:rPr lang="en-US" altLang="en-US" sz="3600" dirty="0"/>
              <a:t> </a:t>
            </a:r>
          </a:p>
          <a:p>
            <a:pPr>
              <a:lnSpc>
                <a:spcPct val="90000"/>
              </a:lnSpc>
            </a:pPr>
            <a:r>
              <a:rPr lang="en-US" altLang="en-US" sz="3600" dirty="0">
                <a:solidFill>
                  <a:schemeClr val="bg1"/>
                </a:solidFill>
              </a:rPr>
              <a:t>No excuses</a:t>
            </a:r>
          </a:p>
          <a:p>
            <a:pPr>
              <a:lnSpc>
                <a:spcPct val="90000"/>
              </a:lnSpc>
            </a:pPr>
            <a:r>
              <a:rPr lang="en-US" altLang="en-US" sz="3600" dirty="0"/>
              <a:t>No blame</a:t>
            </a:r>
          </a:p>
          <a:p>
            <a:pPr>
              <a:lnSpc>
                <a:spcPct val="90000"/>
              </a:lnSpc>
            </a:pPr>
            <a:r>
              <a:rPr lang="en-US" altLang="en-US" sz="3600" dirty="0">
                <a:solidFill>
                  <a:schemeClr val="bg1"/>
                </a:solidFill>
              </a:rPr>
              <a:t>No hiding wrongdoing</a:t>
            </a:r>
          </a:p>
        </p:txBody>
      </p:sp>
    </p:spTree>
    <p:extLst>
      <p:ext uri="{BB962C8B-B14F-4D97-AF65-F5344CB8AC3E}">
        <p14:creationId xmlns:p14="http://schemas.microsoft.com/office/powerpoint/2010/main" val="245761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10000"/>
          </a:bodyPr>
          <a:lstStyle/>
          <a:p>
            <a:pPr marL="0" indent="0">
              <a:buNone/>
            </a:pPr>
            <a:r>
              <a:rPr lang="en-US" dirty="0"/>
              <a:t>When Hagar became aware that she was pregnant, she looked on her mistress with contempt. </a:t>
            </a:r>
            <a:r>
              <a:rPr lang="en-US" b="1" baseline="30000" dirty="0"/>
              <a:t> </a:t>
            </a:r>
            <a:r>
              <a:rPr lang="en-US" dirty="0"/>
              <a:t>Sarai said to Avram, “This outrage being done to me is your fault! …May </a:t>
            </a:r>
            <a:r>
              <a:rPr lang="en-US" cap="small" dirty="0"/>
              <a:t>Adoni</a:t>
            </a:r>
            <a:r>
              <a:rPr lang="en-US" dirty="0"/>
              <a:t> decide who is right — I or you!” </a:t>
            </a:r>
            <a:r>
              <a:rPr lang="en-US" b="1" baseline="30000" dirty="0"/>
              <a:t> </a:t>
            </a:r>
            <a:r>
              <a:rPr lang="en-US" dirty="0"/>
              <a:t>However, Avram answered Sarai, “Look, she’s your slave-girl. Deal with her as you think fit.” Then Sarai treated her so harshly that she ran away from her. </a:t>
            </a:r>
            <a:endParaRPr lang="en-US" altLang="en-US" dirty="0">
              <a:solidFill>
                <a:schemeClr val="bg1"/>
              </a:solidFill>
            </a:endParaRPr>
          </a:p>
        </p:txBody>
      </p:sp>
    </p:spTree>
    <p:extLst>
      <p:ext uri="{BB962C8B-B14F-4D97-AF65-F5344CB8AC3E}">
        <p14:creationId xmlns:p14="http://schemas.microsoft.com/office/powerpoint/2010/main" val="249320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The angel of </a:t>
            </a:r>
            <a:r>
              <a:rPr lang="en-US" cap="small" dirty="0"/>
              <a:t>Adoni</a:t>
            </a:r>
            <a:r>
              <a:rPr lang="en-US" dirty="0"/>
              <a:t> found her by a spring in the desert. He said, “Hagar, Sarai’s slave-girl, where have you come from and where are you going?” She said, “I am fleeing from the presence of my mistress Sarai.” </a:t>
            </a:r>
            <a:r>
              <a:rPr lang="en-US" b="1" baseline="30000" dirty="0"/>
              <a:t> </a:t>
            </a:r>
            <a:endParaRPr lang="en-US" altLang="en-US" dirty="0">
              <a:solidFill>
                <a:schemeClr val="bg1"/>
              </a:solidFill>
            </a:endParaRPr>
          </a:p>
        </p:txBody>
      </p:sp>
    </p:spTree>
    <p:extLst>
      <p:ext uri="{BB962C8B-B14F-4D97-AF65-F5344CB8AC3E}">
        <p14:creationId xmlns:p14="http://schemas.microsoft.com/office/powerpoint/2010/main" val="377442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The angel of </a:t>
            </a:r>
            <a:r>
              <a:rPr lang="en-US" cap="small" dirty="0"/>
              <a:t>Adoni</a:t>
            </a:r>
            <a:r>
              <a:rPr lang="en-US" dirty="0"/>
              <a:t> said, “Return to your mistress and humble yourself under her hand.” Then the angel of </a:t>
            </a:r>
            <a:r>
              <a:rPr lang="en-US" cap="small" dirty="0"/>
              <a:t>Adoni</a:t>
            </a:r>
            <a:r>
              <a:rPr lang="en-US" dirty="0"/>
              <a:t> said to her, “I will bountifully multiply your seed, and they will be too many to count.</a:t>
            </a:r>
          </a:p>
          <a:p>
            <a:pPr marL="0" indent="0">
              <a:buNone/>
            </a:pPr>
            <a:endParaRPr lang="en-US" altLang="en-US" dirty="0">
              <a:solidFill>
                <a:schemeClr val="bg1"/>
              </a:solidFill>
            </a:endParaRPr>
          </a:p>
        </p:txBody>
      </p:sp>
    </p:spTree>
    <p:extLst>
      <p:ext uri="{BB962C8B-B14F-4D97-AF65-F5344CB8AC3E}">
        <p14:creationId xmlns:p14="http://schemas.microsoft.com/office/powerpoint/2010/main" val="119903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baseline="30000" dirty="0" err="1"/>
              <a:t>Beresheet</a:t>
            </a:r>
            <a:r>
              <a:rPr lang="en-US" baseline="30000" dirty="0"/>
              <a:t>/Gen 16.13-14</a:t>
            </a:r>
            <a:r>
              <a:rPr lang="en-US" b="1" baseline="30000" dirty="0"/>
              <a:t>    </a:t>
            </a:r>
            <a:r>
              <a:rPr lang="en-US" dirty="0"/>
              <a:t>So she named </a:t>
            </a:r>
            <a:r>
              <a:rPr lang="en-US" cap="small" dirty="0"/>
              <a:t>Adoni</a:t>
            </a:r>
            <a:r>
              <a:rPr lang="en-US" dirty="0"/>
              <a:t> who had spoken with her </a:t>
            </a:r>
            <a:r>
              <a:rPr lang="he-IL" sz="4800" b="1" dirty="0">
                <a:solidFill>
                  <a:srgbClr val="FFFF66"/>
                </a:solidFill>
                <a:latin typeface="David" panose="020E0502060401010101" pitchFamily="34" charset="-79"/>
                <a:cs typeface="David" panose="020E0502060401010101" pitchFamily="34" charset="-79"/>
              </a:rPr>
              <a:t>אֵל רֳאִי</a:t>
            </a:r>
            <a:r>
              <a:rPr lang="en-US" sz="4800" b="1" dirty="0">
                <a:latin typeface="David" panose="020E0502060401010101" pitchFamily="34" charset="-79"/>
                <a:cs typeface="David" panose="020E0502060401010101" pitchFamily="34" charset="-79"/>
              </a:rPr>
              <a:t> </a:t>
            </a:r>
            <a:r>
              <a:rPr lang="en-US" dirty="0">
                <a:solidFill>
                  <a:srgbClr val="FFFF66"/>
                </a:solidFill>
              </a:rPr>
              <a:t>El </a:t>
            </a:r>
            <a:r>
              <a:rPr lang="en-US" dirty="0" err="1">
                <a:solidFill>
                  <a:srgbClr val="FFFF66"/>
                </a:solidFill>
              </a:rPr>
              <a:t>Ro’i</a:t>
            </a:r>
            <a:r>
              <a:rPr lang="en-US" dirty="0">
                <a:solidFill>
                  <a:srgbClr val="FFFF66"/>
                </a:solidFill>
              </a:rPr>
              <a:t> [God of seeing], </a:t>
            </a:r>
            <a:r>
              <a:rPr lang="en-US" dirty="0"/>
              <a:t>because she said, “Have I really seen </a:t>
            </a:r>
            <a:r>
              <a:rPr lang="en-US" dirty="0">
                <a:solidFill>
                  <a:srgbClr val="FFFF66"/>
                </a:solidFill>
              </a:rPr>
              <a:t>the One who sees me </a:t>
            </a:r>
            <a:r>
              <a:rPr lang="en-US" dirty="0"/>
              <a:t>[and stayed alive]?” </a:t>
            </a:r>
            <a:r>
              <a:rPr lang="en-US" b="1" baseline="30000" dirty="0"/>
              <a:t> </a:t>
            </a:r>
            <a:r>
              <a:rPr lang="en-US" dirty="0"/>
              <a:t>This is why the well has been called </a:t>
            </a:r>
            <a:r>
              <a:rPr lang="he-IL" sz="4800" b="1" dirty="0">
                <a:latin typeface="David" panose="020E0502060401010101" pitchFamily="34" charset="-79"/>
                <a:cs typeface="David" panose="020E0502060401010101" pitchFamily="34" charset="-79"/>
              </a:rPr>
              <a:t>באר לחי רואי</a:t>
            </a:r>
            <a:r>
              <a:rPr lang="en-US" sz="4800" b="1" dirty="0">
                <a:latin typeface="David" panose="020E0502060401010101" pitchFamily="34" charset="-79"/>
                <a:cs typeface="David" panose="020E0502060401010101" pitchFamily="34" charset="-79"/>
              </a:rPr>
              <a:t> </a:t>
            </a:r>
            <a:r>
              <a:rPr lang="en-US" dirty="0" err="1"/>
              <a:t>Be’er-Lakhai-Ro’i</a:t>
            </a:r>
            <a:r>
              <a:rPr lang="en-US" dirty="0"/>
              <a:t> [well of the one who lives and sees]; it lies between Kadesh and </a:t>
            </a:r>
            <a:r>
              <a:rPr lang="en-US" dirty="0" err="1"/>
              <a:t>Bered</a:t>
            </a:r>
            <a:r>
              <a:rPr lang="en-US" dirty="0"/>
              <a:t>.</a:t>
            </a:r>
            <a:endParaRPr lang="en-US" altLang="en-US" dirty="0">
              <a:solidFill>
                <a:schemeClr val="bg1"/>
              </a:solidFill>
            </a:endParaRPr>
          </a:p>
        </p:txBody>
      </p:sp>
    </p:spTree>
    <p:extLst>
      <p:ext uri="{BB962C8B-B14F-4D97-AF65-F5344CB8AC3E}">
        <p14:creationId xmlns:p14="http://schemas.microsoft.com/office/powerpoint/2010/main" val="409341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rgbClr val="FFFF99"/>
                </a:solidFill>
              </a:rPr>
              <a:t>All things are naked </a:t>
            </a:r>
            <a:r>
              <a:rPr lang="en-US" altLang="en-US" u="sng" dirty="0">
                <a:solidFill>
                  <a:srgbClr val="FFFF99"/>
                </a:solidFill>
              </a:rPr>
              <a:t>and open</a:t>
            </a:r>
            <a:r>
              <a:rPr lang="en-US" altLang="en-US" dirty="0">
                <a:solidFill>
                  <a:srgbClr val="FFFF99"/>
                </a:solidFill>
              </a:rPr>
              <a:t> to the eyes of him to whom we must render an account.</a:t>
            </a:r>
          </a:p>
          <a:p>
            <a:pPr marL="0" indent="0">
              <a:lnSpc>
                <a:spcPct val="90000"/>
              </a:lnSpc>
              <a:buNone/>
            </a:pPr>
            <a:endParaRPr lang="en-US" altLang="en-US" dirty="0">
              <a:solidFill>
                <a:srgbClr val="FFFF99"/>
              </a:solidFill>
            </a:endParaRPr>
          </a:p>
          <a:p>
            <a:pPr marL="0" indent="0">
              <a:lnSpc>
                <a:spcPct val="90000"/>
              </a:lnSpc>
              <a:buNone/>
            </a:pPr>
            <a:r>
              <a:rPr lang="en-US" altLang="en-US" dirty="0"/>
              <a:t>G-d sees us, through and through.  A bit of a lesson from  Roentgen X rays plus…</a:t>
            </a:r>
          </a:p>
        </p:txBody>
      </p:sp>
    </p:spTree>
    <p:extLst>
      <p:ext uri="{BB962C8B-B14F-4D97-AF65-F5344CB8AC3E}">
        <p14:creationId xmlns:p14="http://schemas.microsoft.com/office/powerpoint/2010/main" val="108956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Today’s medicine has </a:t>
            </a:r>
          </a:p>
          <a:p>
            <a:pPr marL="511175" indent="-511175">
              <a:lnSpc>
                <a:spcPct val="90000"/>
              </a:lnSpc>
              <a:buFont typeface="+mj-lt"/>
              <a:buAutoNum type="arabicPeriod"/>
            </a:pPr>
            <a:r>
              <a:rPr lang="en-US" altLang="en-US" dirty="0"/>
              <a:t>X-rays</a:t>
            </a:r>
          </a:p>
          <a:p>
            <a:pPr marL="511175" indent="-511175">
              <a:lnSpc>
                <a:spcPct val="90000"/>
              </a:lnSpc>
              <a:buFont typeface="+mj-lt"/>
              <a:buAutoNum type="arabicPeriod"/>
            </a:pPr>
            <a:r>
              <a:rPr lang="en-US" altLang="en-US" dirty="0">
                <a:solidFill>
                  <a:schemeClr val="bg1"/>
                </a:solidFill>
              </a:rPr>
              <a:t>CT scans</a:t>
            </a:r>
          </a:p>
          <a:p>
            <a:pPr marL="511175" indent="-511175">
              <a:lnSpc>
                <a:spcPct val="90000"/>
              </a:lnSpc>
              <a:buFont typeface="+mj-lt"/>
              <a:buAutoNum type="arabicPeriod"/>
            </a:pPr>
            <a:r>
              <a:rPr lang="en-US" altLang="en-US" dirty="0"/>
              <a:t>MRI</a:t>
            </a:r>
          </a:p>
          <a:p>
            <a:pPr marL="511175" indent="-511175">
              <a:lnSpc>
                <a:spcPct val="90000"/>
              </a:lnSpc>
              <a:buFont typeface="+mj-lt"/>
              <a:buAutoNum type="arabicPeriod"/>
            </a:pPr>
            <a:r>
              <a:rPr lang="en-US" altLang="en-US" dirty="0">
                <a:solidFill>
                  <a:schemeClr val="bg1"/>
                </a:solidFill>
              </a:rPr>
              <a:t>PET scans</a:t>
            </a:r>
          </a:p>
        </p:txBody>
      </p:sp>
    </p:spTree>
    <p:extLst>
      <p:ext uri="{BB962C8B-B14F-4D97-AF65-F5344CB8AC3E}">
        <p14:creationId xmlns:p14="http://schemas.microsoft.com/office/powerpoint/2010/main" val="42118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X-rays, sees the bones and some tissue: tells doctors how some places are broken.  Need to be reset.</a:t>
            </a:r>
          </a:p>
          <a:p>
            <a:pPr marL="0" indent="0">
              <a:lnSpc>
                <a:spcPct val="90000"/>
              </a:lnSpc>
              <a:buNone/>
            </a:pPr>
            <a:r>
              <a:rPr lang="en-US" altLang="en-US" dirty="0"/>
              <a:t>IF you come from a home with a lot of criticism, arguing, you may think it’s normal.  Put downs are not normal.   Criticism is NOT normal. Affirming love is normal.</a:t>
            </a:r>
            <a:endParaRPr lang="en-US" altLang="en-US" dirty="0">
              <a:solidFill>
                <a:srgbClr val="FFFF66"/>
              </a:solidFill>
            </a:endParaRPr>
          </a:p>
        </p:txBody>
      </p:sp>
    </p:spTree>
    <p:extLst>
      <p:ext uri="{BB962C8B-B14F-4D97-AF65-F5344CB8AC3E}">
        <p14:creationId xmlns:p14="http://schemas.microsoft.com/office/powerpoint/2010/main" val="96546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X rays show major breaks and deformities.   The word of G-d is like an X-ray.</a:t>
            </a:r>
          </a:p>
          <a:p>
            <a:pPr marL="0" indent="0">
              <a:lnSpc>
                <a:spcPct val="90000"/>
              </a:lnSpc>
              <a:buNone/>
            </a:pPr>
            <a:endParaRPr lang="en-US" altLang="en-US" dirty="0">
              <a:solidFill>
                <a:schemeClr val="bg1"/>
              </a:solidFill>
            </a:endParaRPr>
          </a:p>
          <a:p>
            <a:pPr marL="0" indent="0">
              <a:lnSpc>
                <a:spcPct val="90000"/>
              </a:lnSpc>
              <a:buNone/>
            </a:pPr>
            <a:r>
              <a:rPr lang="en-US" altLang="en-US" dirty="0"/>
              <a:t>2.  CT scans: X-ray by cross sections.  Layers.  </a:t>
            </a:r>
            <a:endParaRPr lang="en-US" altLang="en-US" dirty="0">
              <a:solidFill>
                <a:schemeClr val="bg1"/>
              </a:solidFill>
            </a:endParaRPr>
          </a:p>
        </p:txBody>
      </p:sp>
    </p:spTree>
    <p:extLst>
      <p:ext uri="{BB962C8B-B14F-4D97-AF65-F5344CB8AC3E}">
        <p14:creationId xmlns:p14="http://schemas.microsoft.com/office/powerpoint/2010/main" val="92538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4098" name="Picture 2" descr="What's the Difference Between an MRI and a CT">
            <a:extLst>
              <a:ext uri="{FF2B5EF4-FFF2-40B4-BE49-F238E27FC236}">
                <a16:creationId xmlns:a16="http://schemas.microsoft.com/office/drawing/2014/main" id="{88D1D4AB-9703-40CD-9673-F4CEAD5FD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7" y="174538"/>
            <a:ext cx="6633821" cy="49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24250" y="209550"/>
            <a:ext cx="8279987" cy="5122556"/>
          </a:xfrm>
        </p:spPr>
        <p:txBody>
          <a:bodyPr>
            <a:normAutofit/>
          </a:bodyPr>
          <a:lstStyle/>
          <a:p>
            <a:pPr marL="0" indent="0">
              <a:lnSpc>
                <a:spcPct val="90000"/>
              </a:lnSpc>
              <a:buNone/>
            </a:pPr>
            <a:r>
              <a:rPr lang="en-US" altLang="en-US" dirty="0"/>
              <a:t>CT scans: sees </a:t>
            </a:r>
            <a:r>
              <a:rPr lang="en-US" altLang="en-US" dirty="0">
                <a:solidFill>
                  <a:srgbClr val="FFFF66"/>
                </a:solidFill>
              </a:rPr>
              <a:t>layers</a:t>
            </a:r>
            <a:r>
              <a:rPr lang="en-US" altLang="en-US" dirty="0"/>
              <a:t> of tissue</a:t>
            </a:r>
          </a:p>
          <a:p>
            <a:pPr marL="0" indent="0">
              <a:lnSpc>
                <a:spcPct val="90000"/>
              </a:lnSpc>
              <a:buNone/>
            </a:pPr>
            <a:endParaRPr lang="en-US" altLang="en-US" dirty="0"/>
          </a:p>
          <a:p>
            <a:pPr marL="0" indent="0">
              <a:lnSpc>
                <a:spcPct val="90000"/>
              </a:lnSpc>
              <a:buNone/>
            </a:pPr>
            <a:endParaRPr lang="en-US" altLang="en-US" dirty="0">
              <a:solidFill>
                <a:schemeClr val="bg1"/>
              </a:solidFill>
            </a:endParaRPr>
          </a:p>
        </p:txBody>
      </p:sp>
      <p:pic>
        <p:nvPicPr>
          <p:cNvPr id="2050" name="Picture 2" descr="CT Scan of the Head/Brain - Cedars-Sinai">
            <a:extLst>
              <a:ext uri="{FF2B5EF4-FFF2-40B4-BE49-F238E27FC236}">
                <a16:creationId xmlns:a16="http://schemas.microsoft.com/office/drawing/2014/main" id="{41D2F953-9CAC-491A-98A4-FEBE89B30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51" y="741087"/>
            <a:ext cx="6435286" cy="429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2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People have layers too.</a:t>
            </a:r>
          </a:p>
          <a:p>
            <a:pPr marL="0" indent="0">
              <a:lnSpc>
                <a:spcPct val="90000"/>
              </a:lnSpc>
              <a:buNone/>
            </a:pPr>
            <a:r>
              <a:rPr lang="en-US" altLang="en-US" dirty="0"/>
              <a:t>Heard of the Shrek doctrine?</a:t>
            </a:r>
            <a:endParaRPr lang="en-US" altLang="en-US" dirty="0">
              <a:solidFill>
                <a:schemeClr val="bg1"/>
              </a:solidFill>
            </a:endParaRPr>
          </a:p>
        </p:txBody>
      </p:sp>
    </p:spTree>
    <p:extLst>
      <p:ext uri="{BB962C8B-B14F-4D97-AF65-F5344CB8AC3E}">
        <p14:creationId xmlns:p14="http://schemas.microsoft.com/office/powerpoint/2010/main" val="309069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2800" dirty="0">
                <a:solidFill>
                  <a:schemeClr val="bg1"/>
                </a:solidFill>
              </a:rPr>
              <a:t>   Ogres have Layers</a:t>
            </a:r>
          </a:p>
        </p:txBody>
      </p:sp>
      <p:pic>
        <p:nvPicPr>
          <p:cNvPr id="2" name="Online Media 1" title="Ogres have layers - Shrek">
            <a:hlinkClick r:id="" action="ppaction://media"/>
            <a:extLst>
              <a:ext uri="{FF2B5EF4-FFF2-40B4-BE49-F238E27FC236}">
                <a16:creationId xmlns:a16="http://schemas.microsoft.com/office/drawing/2014/main" id="{83A162B5-4A95-4851-9730-AB18DFA6E3E1}"/>
              </a:ext>
            </a:extLst>
          </p:cNvPr>
          <p:cNvPicPr>
            <a:picLocks noRot="1" noChangeAspect="1"/>
          </p:cNvPicPr>
          <p:nvPr>
            <a:videoFile r:link="rId1"/>
          </p:nvPr>
        </p:nvPicPr>
        <p:blipFill>
          <a:blip r:embed="rId4"/>
          <a:stretch>
            <a:fillRect/>
          </a:stretch>
        </p:blipFill>
        <p:spPr>
          <a:xfrm>
            <a:off x="309788" y="590550"/>
            <a:ext cx="8048656" cy="4527369"/>
          </a:xfrm>
          <a:prstGeom prst="rect">
            <a:avLst/>
          </a:prstGeom>
        </p:spPr>
      </p:pic>
    </p:spTree>
    <p:extLst>
      <p:ext uri="{BB962C8B-B14F-4D97-AF65-F5344CB8AC3E}">
        <p14:creationId xmlns:p14="http://schemas.microsoft.com/office/powerpoint/2010/main" val="33644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6146" name="Picture 2" descr="Supporting presence in teacher education: The connection between ...">
            <a:extLst>
              <a:ext uri="{FF2B5EF4-FFF2-40B4-BE49-F238E27FC236}">
                <a16:creationId xmlns:a16="http://schemas.microsoft.com/office/drawing/2014/main" id="{5946FFD8-ECF7-4208-A0CC-C7F1B6303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7" y="196104"/>
            <a:ext cx="6347603" cy="494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2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F6450044-1584-4FB3-9EC3-0E1780B4C1F6}"/>
              </a:ext>
            </a:extLst>
          </p:cNvPr>
          <p:cNvSpPr>
            <a:spLocks noGrp="1" noChangeArrowheads="1"/>
          </p:cNvSpPr>
          <p:nvPr>
            <p:ph type="subTitle" idx="1"/>
          </p:nvPr>
        </p:nvSpPr>
        <p:spPr>
          <a:xfrm>
            <a:off x="274637" y="133350"/>
            <a:ext cx="8077200" cy="5010150"/>
          </a:xfrm>
        </p:spPr>
        <p:txBody>
          <a:bodyPr>
            <a:normAutofit lnSpcReduction="10000"/>
          </a:bodyPr>
          <a:lstStyle/>
          <a:p>
            <a:pPr algn="l"/>
            <a:r>
              <a:rPr lang="en-US" altLang="en-US" dirty="0"/>
              <a:t>LAYERS</a:t>
            </a:r>
          </a:p>
          <a:p>
            <a:pPr marL="115888" indent="-115888" algn="l">
              <a:buFont typeface="Arial" panose="020B0604020202020204" pitchFamily="34" charset="0"/>
              <a:buChar char="•"/>
            </a:pPr>
            <a:r>
              <a:rPr lang="en-US" altLang="en-US" dirty="0" err="1">
                <a:sym typeface="Wingdings" panose="05000000000000000000" pitchFamily="2" charset="2"/>
              </a:rPr>
              <a:t>Sozo</a:t>
            </a:r>
            <a:r>
              <a:rPr lang="en-US" altLang="en-US" dirty="0">
                <a:sym typeface="Wingdings" panose="05000000000000000000" pitchFamily="2" charset="2"/>
              </a:rPr>
              <a:t> one of many methods of unpackaging.</a:t>
            </a:r>
          </a:p>
          <a:p>
            <a:pPr marL="115888" indent="-115888" algn="l">
              <a:buFont typeface="Arial" panose="020B0604020202020204" pitchFamily="34" charset="0"/>
              <a:buChar char="•"/>
            </a:pPr>
            <a:r>
              <a:rPr lang="en-US" altLang="en-US" dirty="0"/>
              <a:t>Wounds </a:t>
            </a:r>
            <a:r>
              <a:rPr lang="en-US" altLang="en-US" dirty="0">
                <a:sym typeface="Wingdings" panose="05000000000000000000" pitchFamily="2" charset="2"/>
              </a:rPr>
              <a:t> lies believed  reactions. </a:t>
            </a:r>
          </a:p>
          <a:p>
            <a:pPr marL="115888" indent="-115888" algn="l">
              <a:buFont typeface="Arial" panose="020B0604020202020204" pitchFamily="34" charset="0"/>
              <a:buChar char="•"/>
            </a:pPr>
            <a:r>
              <a:rPr lang="en-US" altLang="en-US" dirty="0">
                <a:sym typeface="Wingdings" panose="05000000000000000000" pitchFamily="2" charset="2"/>
              </a:rPr>
              <a:t>Forgive  renounce lies  new TRUTH, new normal.  </a:t>
            </a:r>
          </a:p>
          <a:p>
            <a:pPr marL="115888" indent="-115888" algn="l">
              <a:buFont typeface="Arial" panose="020B0604020202020204" pitchFamily="34" charset="0"/>
              <a:buChar char="•"/>
            </a:pPr>
            <a:r>
              <a:rPr lang="en-US" altLang="en-US" dirty="0">
                <a:sym typeface="Wingdings" panose="05000000000000000000" pitchFamily="2" charset="2"/>
              </a:rPr>
              <a:t> Home groups</a:t>
            </a:r>
            <a:endParaRPr lang="en-US" altLang="en-US" sz="3200" dirty="0"/>
          </a:p>
        </p:txBody>
      </p:sp>
    </p:spTree>
    <p:extLst>
      <p:ext uri="{BB962C8B-B14F-4D97-AF65-F5344CB8AC3E}">
        <p14:creationId xmlns:p14="http://schemas.microsoft.com/office/powerpoint/2010/main" val="255294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t>1 </a:t>
            </a:r>
            <a:r>
              <a:rPr lang="en-US" altLang="en-US" baseline="30000" dirty="0" err="1"/>
              <a:t>Yn</a:t>
            </a:r>
            <a:r>
              <a:rPr lang="en-US" altLang="en-US" baseline="30000" dirty="0"/>
              <a:t> 1.7-9 </a:t>
            </a:r>
            <a:r>
              <a:rPr lang="en-US" altLang="en-US" dirty="0"/>
              <a:t>But if we walk in the light as He Himself is in the light, </a:t>
            </a:r>
            <a:r>
              <a:rPr lang="en-US" altLang="en-US" dirty="0">
                <a:solidFill>
                  <a:srgbClr val="FFFF99"/>
                </a:solidFill>
              </a:rPr>
              <a:t>we have fellowship with one another </a:t>
            </a:r>
            <a:r>
              <a:rPr lang="en-US" altLang="en-US" dirty="0"/>
              <a:t>and the blood of His Son Yeshua purifies us from all sin. If we say we have no sin, we are deceiving ourselves and the truth is not in us. If </a:t>
            </a:r>
            <a:r>
              <a:rPr lang="en-US" altLang="en-US" u="sng" dirty="0"/>
              <a:t>we</a:t>
            </a:r>
            <a:r>
              <a:rPr lang="en-US" altLang="en-US" dirty="0"/>
              <a:t> confess </a:t>
            </a:r>
            <a:r>
              <a:rPr lang="en-US" altLang="en-US" u="sng" dirty="0"/>
              <a:t>our</a:t>
            </a:r>
            <a:r>
              <a:rPr lang="en-US" altLang="en-US" dirty="0"/>
              <a:t> sins, He is faithful and righteous to forgive </a:t>
            </a:r>
            <a:r>
              <a:rPr lang="en-US" altLang="en-US" u="sng" dirty="0"/>
              <a:t>our</a:t>
            </a:r>
            <a:r>
              <a:rPr lang="en-US" altLang="en-US" dirty="0"/>
              <a:t> sins and purify </a:t>
            </a:r>
            <a:r>
              <a:rPr lang="en-US" altLang="en-US" u="sng" dirty="0"/>
              <a:t>us</a:t>
            </a:r>
            <a:r>
              <a:rPr lang="en-US" altLang="en-US" dirty="0"/>
              <a:t> from all unrighteousness. </a:t>
            </a:r>
            <a:endParaRPr lang="en-US" altLang="en-US" dirty="0">
              <a:solidFill>
                <a:schemeClr val="bg1"/>
              </a:solidFill>
            </a:endParaRPr>
          </a:p>
        </p:txBody>
      </p:sp>
    </p:spTree>
    <p:extLst>
      <p:ext uri="{BB962C8B-B14F-4D97-AF65-F5344CB8AC3E}">
        <p14:creationId xmlns:p14="http://schemas.microsoft.com/office/powerpoint/2010/main" val="3456288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a:extLst>
              <a:ext uri="{FF2B5EF4-FFF2-40B4-BE49-F238E27FC236}">
                <a16:creationId xmlns:a16="http://schemas.microsoft.com/office/drawing/2014/main" id="{117A1F70-F1C3-49FA-B236-450F38A14C73}"/>
              </a:ext>
            </a:extLst>
          </p:cNvPr>
          <p:cNvSpPr>
            <a:spLocks noGrp="1" noChangeArrowheads="1"/>
          </p:cNvSpPr>
          <p:nvPr>
            <p:ph type="subTitle" idx="1"/>
          </p:nvPr>
        </p:nvSpPr>
        <p:spPr>
          <a:xfrm>
            <a:off x="198437" y="0"/>
            <a:ext cx="8305800" cy="5143500"/>
          </a:xfrm>
        </p:spPr>
        <p:txBody>
          <a:bodyPr>
            <a:normAutofit fontScale="92500"/>
          </a:bodyPr>
          <a:lstStyle/>
          <a:p>
            <a:pPr algn="l">
              <a:spcBef>
                <a:spcPct val="0"/>
              </a:spcBef>
            </a:pPr>
            <a:r>
              <a:rPr lang="en-US" altLang="en-US" sz="3600" baseline="30000" dirty="0" err="1"/>
              <a:t>Yokhanan</a:t>
            </a:r>
            <a:r>
              <a:rPr lang="en-US" altLang="en-US" sz="3600" baseline="30000" dirty="0"/>
              <a:t> 151-7  </a:t>
            </a:r>
            <a:r>
              <a:rPr lang="en-US" altLang="en-US" sz="3600" dirty="0"/>
              <a:t>"I am the real vine, and my Father is the gardener.  Every branch which is part of me but fails to bear fruit, he cuts off; and every branch that does bear fruit, </a:t>
            </a:r>
            <a:r>
              <a:rPr lang="en-US" altLang="en-US" sz="3600" dirty="0">
                <a:solidFill>
                  <a:srgbClr val="FFFF66"/>
                </a:solidFill>
              </a:rPr>
              <a:t>he prunes</a:t>
            </a:r>
            <a:r>
              <a:rPr lang="en-US" altLang="en-US" sz="3600" dirty="0"/>
              <a:t>, so that it may bear more fruit. Stay united with me, as I will with you -- for just as the branch can't put forth fruit by itself apart from the vine, so you can't bear fruit apart from me. </a:t>
            </a:r>
          </a:p>
        </p:txBody>
      </p:sp>
    </p:spTree>
    <p:extLst>
      <p:ext uri="{BB962C8B-B14F-4D97-AF65-F5344CB8AC3E}">
        <p14:creationId xmlns:p14="http://schemas.microsoft.com/office/powerpoint/2010/main" val="151017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600" dirty="0">
                <a:solidFill>
                  <a:schemeClr val="bg1"/>
                </a:solidFill>
              </a:rPr>
              <a:t>Hanan Naftali on IDF ethics</a:t>
            </a:r>
          </a:p>
        </p:txBody>
      </p:sp>
      <p:pic>
        <p:nvPicPr>
          <p:cNvPr id="2" name="Online Media 1" title="What I Did As An IDF Soldier to Palestinians">
            <a:hlinkClick r:id="" action="ppaction://media"/>
            <a:extLst>
              <a:ext uri="{FF2B5EF4-FFF2-40B4-BE49-F238E27FC236}">
                <a16:creationId xmlns:a16="http://schemas.microsoft.com/office/drawing/2014/main" id="{5CBD4B8A-103B-4AD5-A702-3325524D638B}"/>
              </a:ext>
            </a:extLst>
          </p:cNvPr>
          <p:cNvPicPr>
            <a:picLocks noRot="1" noChangeAspect="1"/>
          </p:cNvPicPr>
          <p:nvPr>
            <a:videoFile r:link="rId1"/>
          </p:nvPr>
        </p:nvPicPr>
        <p:blipFill>
          <a:blip r:embed="rId4"/>
          <a:stretch>
            <a:fillRect/>
          </a:stretch>
        </p:blipFill>
        <p:spPr>
          <a:xfrm>
            <a:off x="414337" y="669669"/>
            <a:ext cx="7950199" cy="4471987"/>
          </a:xfrm>
          <a:prstGeom prst="rect">
            <a:avLst/>
          </a:prstGeom>
        </p:spPr>
      </p:pic>
    </p:spTree>
    <p:extLst>
      <p:ext uri="{BB962C8B-B14F-4D97-AF65-F5344CB8AC3E}">
        <p14:creationId xmlns:p14="http://schemas.microsoft.com/office/powerpoint/2010/main" val="18181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Recently there was a story written in the San Francisco Chronicle about a female Humpback that had become entangled in a spider web of crab traps and lines. Weighted down by hundreds of pounds of traps that caused her to struggle to stay afloat, </a:t>
            </a:r>
            <a:endParaRPr lang="en-US" altLang="en-US" dirty="0">
              <a:solidFill>
                <a:schemeClr val="bg1"/>
              </a:solidFill>
            </a:endParaRPr>
          </a:p>
        </p:txBody>
      </p:sp>
    </p:spTree>
    <p:extLst>
      <p:ext uri="{BB962C8B-B14F-4D97-AF65-F5344CB8AC3E}">
        <p14:creationId xmlns:p14="http://schemas.microsoft.com/office/powerpoint/2010/main" val="2298391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with hundreds of yards of line rope wrapped around her body, tail, and torso, and a line tugging in her mouth, she was a miserable victim indeed.</a:t>
            </a:r>
          </a:p>
          <a:p>
            <a:pPr marL="0" indent="0">
              <a:lnSpc>
                <a:spcPct val="90000"/>
              </a:lnSpc>
              <a:buNone/>
            </a:pPr>
            <a:r>
              <a:rPr lang="en-US" dirty="0"/>
              <a:t>Thankfully, a fisherman spotted her just east of the </a:t>
            </a:r>
            <a:r>
              <a:rPr lang="en-US" dirty="0" err="1"/>
              <a:t>Farralone</a:t>
            </a:r>
            <a:r>
              <a:rPr lang="en-US" dirty="0"/>
              <a:t> Islands (outside the Golden Gate)</a:t>
            </a:r>
            <a:endParaRPr lang="en-US" altLang="en-US" dirty="0">
              <a:solidFill>
                <a:schemeClr val="bg1"/>
              </a:solidFill>
            </a:endParaRPr>
          </a:p>
        </p:txBody>
      </p:sp>
    </p:spTree>
    <p:extLst>
      <p:ext uri="{BB962C8B-B14F-4D97-AF65-F5344CB8AC3E}">
        <p14:creationId xmlns:p14="http://schemas.microsoft.com/office/powerpoint/2010/main" val="168913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and radioed an environmental group for help. Within a few hours, the rescue team arrived and determined that she was in such bad condition the only way to save her was to dive in and untangle her, a very dangerous proposition. </a:t>
            </a:r>
            <a:endParaRPr lang="en-US" altLang="en-US" dirty="0">
              <a:solidFill>
                <a:schemeClr val="bg1"/>
              </a:solidFill>
            </a:endParaRPr>
          </a:p>
        </p:txBody>
      </p:sp>
    </p:spTree>
    <p:extLst>
      <p:ext uri="{BB962C8B-B14F-4D97-AF65-F5344CB8AC3E}">
        <p14:creationId xmlns:p14="http://schemas.microsoft.com/office/powerpoint/2010/main" val="221264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One slap of her enormous tail could kill a rescuer. Undaunted, these brave souls worked for hours cutting her free. One guy who was cutting the rope out of her mouth says he saw her eye following him the entire time. Finally, they were able to free her.</a:t>
            </a:r>
            <a:endParaRPr lang="en-US" altLang="en-US" dirty="0">
              <a:solidFill>
                <a:schemeClr val="bg1"/>
              </a:solidFill>
            </a:endParaRPr>
          </a:p>
        </p:txBody>
      </p:sp>
    </p:spTree>
    <p:extLst>
      <p:ext uri="{BB962C8B-B14F-4D97-AF65-F5344CB8AC3E}">
        <p14:creationId xmlns:p14="http://schemas.microsoft.com/office/powerpoint/2010/main" val="161389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The moment she was freed, the divers say she began to swim in joyous circles! She then came back to each and every diver, one at a time, and nudged them, gently --she thanked them all. Some said it was the most incredibly beautiful experience of their lives.</a:t>
            </a:r>
            <a:endParaRPr lang="en-US" altLang="en-US" dirty="0">
              <a:solidFill>
                <a:schemeClr val="bg1"/>
              </a:solidFill>
            </a:endParaRPr>
          </a:p>
        </p:txBody>
      </p:sp>
    </p:spTree>
    <p:extLst>
      <p:ext uri="{BB962C8B-B14F-4D97-AF65-F5344CB8AC3E}">
        <p14:creationId xmlns:p14="http://schemas.microsoft.com/office/powerpoint/2010/main" val="46973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dirty="0"/>
              <a:t>Now here is a powerful lesson from a beautiful story. There are deeply wounded and entangled souls in our congregations and communities who are desperate and near to sinking, never to be seen again. Where are the brave souls ready to risk the danger and gather a team of rescuers to cut them loose and bring them to joyous freedom?</a:t>
            </a:r>
            <a:endParaRPr lang="en-US" altLang="en-US" dirty="0">
              <a:solidFill>
                <a:schemeClr val="bg1"/>
              </a:solidFill>
            </a:endParaRPr>
          </a:p>
        </p:txBody>
      </p:sp>
    </p:spTree>
    <p:extLst>
      <p:ext uri="{BB962C8B-B14F-4D97-AF65-F5344CB8AC3E}">
        <p14:creationId xmlns:p14="http://schemas.microsoft.com/office/powerpoint/2010/main" val="403990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dirty="0"/>
              <a:t>Isn't this exactly what our Lord has done for us? We can afford to do the same, and I believe we have this mandate from Him. These are difficult cases, perhaps there is even some danger in approaching them; but a brave and resolute team, led and empowered by our Captain, can accomplish the rescue and share in the amazing joy of the deliverance.</a:t>
            </a:r>
            <a:endParaRPr lang="en-US" altLang="en-US" dirty="0">
              <a:solidFill>
                <a:schemeClr val="bg1"/>
              </a:solidFill>
            </a:endParaRPr>
          </a:p>
        </p:txBody>
      </p:sp>
    </p:spTree>
    <p:extLst>
      <p:ext uri="{BB962C8B-B14F-4D97-AF65-F5344CB8AC3E}">
        <p14:creationId xmlns:p14="http://schemas.microsoft.com/office/powerpoint/2010/main" val="501870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a:extLst>
              <a:ext uri="{FF2B5EF4-FFF2-40B4-BE49-F238E27FC236}">
                <a16:creationId xmlns:a16="http://schemas.microsoft.com/office/drawing/2014/main" id="{EA776814-D41C-48A7-8D4B-9656BBD955B5}"/>
              </a:ext>
            </a:extLst>
          </p:cNvPr>
          <p:cNvSpPr>
            <a:spLocks noGrp="1" noChangeArrowheads="1"/>
          </p:cNvSpPr>
          <p:nvPr>
            <p:ph type="subTitle" idx="1"/>
          </p:nvPr>
        </p:nvSpPr>
        <p:spPr>
          <a:xfrm>
            <a:off x="274637" y="0"/>
            <a:ext cx="8229600" cy="5143500"/>
          </a:xfrm>
        </p:spPr>
        <p:txBody>
          <a:bodyPr>
            <a:normAutofit lnSpcReduction="10000"/>
          </a:bodyPr>
          <a:lstStyle/>
          <a:p>
            <a:pPr algn="l">
              <a:spcBef>
                <a:spcPct val="0"/>
              </a:spcBef>
            </a:pPr>
            <a:r>
              <a:rPr lang="en-US" altLang="en-US" baseline="30000" dirty="0" err="1"/>
              <a:t>Yokhanan</a:t>
            </a:r>
            <a:r>
              <a:rPr lang="en-US" altLang="en-US" baseline="30000" dirty="0"/>
              <a:t> 151-7  </a:t>
            </a:r>
            <a:r>
              <a:rPr lang="en-US" altLang="en-US" dirty="0"/>
              <a:t>"If you remain united with me, and my words with you, then ask whatever you want, and it will happen for you.” </a:t>
            </a:r>
          </a:p>
          <a:p>
            <a:pPr algn="l">
              <a:spcBef>
                <a:spcPct val="0"/>
              </a:spcBef>
            </a:pPr>
            <a:endParaRPr lang="en-US" altLang="en-US" sz="2000" dirty="0"/>
          </a:p>
          <a:p>
            <a:pPr algn="l">
              <a:spcBef>
                <a:spcPct val="0"/>
              </a:spcBef>
            </a:pPr>
            <a:r>
              <a:rPr lang="en-US" altLang="en-US" dirty="0">
                <a:solidFill>
                  <a:srgbClr val="FFFF99"/>
                </a:solidFill>
              </a:rPr>
              <a:t>All things are naked </a:t>
            </a:r>
            <a:r>
              <a:rPr lang="en-US" altLang="en-US" u="sng" dirty="0">
                <a:solidFill>
                  <a:srgbClr val="FFFF99"/>
                </a:solidFill>
              </a:rPr>
              <a:t>and open</a:t>
            </a:r>
            <a:r>
              <a:rPr lang="en-US" altLang="en-US" dirty="0">
                <a:solidFill>
                  <a:srgbClr val="FFFF99"/>
                </a:solidFill>
              </a:rPr>
              <a:t> to the eyes of him to whom we must render an account. </a:t>
            </a:r>
          </a:p>
          <a:p>
            <a:pPr algn="l">
              <a:spcBef>
                <a:spcPct val="0"/>
              </a:spcBef>
            </a:pPr>
            <a:r>
              <a:rPr lang="en-US" altLang="en-US" sz="1900" dirty="0">
                <a:solidFill>
                  <a:srgbClr val="FFFF99"/>
                </a:solidFill>
              </a:rPr>
              <a:t> </a:t>
            </a:r>
          </a:p>
          <a:p>
            <a:pPr algn="l">
              <a:spcBef>
                <a:spcPct val="0"/>
              </a:spcBef>
            </a:pPr>
            <a:r>
              <a:rPr lang="en-US" altLang="en-US" dirty="0"/>
              <a:t>Third analogy; MRI…</a:t>
            </a:r>
          </a:p>
          <a:p>
            <a:pPr algn="l">
              <a:spcBef>
                <a:spcPct val="0"/>
              </a:spcBef>
            </a:pPr>
            <a:endParaRPr lang="en-US" altLang="en-US" dirty="0"/>
          </a:p>
        </p:txBody>
      </p:sp>
    </p:spTree>
    <p:extLst>
      <p:ext uri="{BB962C8B-B14F-4D97-AF65-F5344CB8AC3E}">
        <p14:creationId xmlns:p14="http://schemas.microsoft.com/office/powerpoint/2010/main" val="3175865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3. MRI: sees the </a:t>
            </a:r>
            <a:r>
              <a:rPr lang="en-US" altLang="en-US" dirty="0">
                <a:solidFill>
                  <a:srgbClr val="FFFF99"/>
                </a:solidFill>
              </a:rPr>
              <a:t>soft tissue, </a:t>
            </a:r>
            <a:r>
              <a:rPr lang="en-US" altLang="en-US" dirty="0"/>
              <a:t>tender from beatings.</a:t>
            </a:r>
          </a:p>
          <a:p>
            <a:pPr marL="0" indent="0">
              <a:lnSpc>
                <a:spcPct val="90000"/>
              </a:lnSpc>
              <a:buNone/>
            </a:pPr>
            <a:r>
              <a:rPr lang="en-US" altLang="en-US" baseline="30000" dirty="0"/>
              <a:t>Rev. 12.10-12 </a:t>
            </a:r>
            <a:r>
              <a:rPr lang="en-US" altLang="en-US" dirty="0"/>
              <a:t>The </a:t>
            </a:r>
            <a:r>
              <a:rPr lang="en-US" altLang="en-US" dirty="0">
                <a:solidFill>
                  <a:srgbClr val="FFFF99"/>
                </a:solidFill>
              </a:rPr>
              <a:t>accuser</a:t>
            </a:r>
            <a:r>
              <a:rPr lang="en-US" altLang="en-US" dirty="0"/>
              <a:t> of our brothers and sisters—the one who </a:t>
            </a:r>
            <a:r>
              <a:rPr lang="en-US" altLang="en-US" dirty="0">
                <a:solidFill>
                  <a:srgbClr val="FFFF99"/>
                </a:solidFill>
              </a:rPr>
              <a:t>accuses them before our God day and night</a:t>
            </a:r>
            <a:r>
              <a:rPr lang="en-US" altLang="en-US" dirty="0"/>
              <a:t>—has been thrown out…the devil has come down to you with great rage, knowing that his time is short.</a:t>
            </a:r>
          </a:p>
        </p:txBody>
      </p:sp>
    </p:spTree>
    <p:extLst>
      <p:ext uri="{BB962C8B-B14F-4D97-AF65-F5344CB8AC3E}">
        <p14:creationId xmlns:p14="http://schemas.microsoft.com/office/powerpoint/2010/main" val="858386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285750"/>
            <a:ext cx="8381999" cy="4781550"/>
          </a:xfrm>
          <a:ln w="34925">
            <a:noFill/>
          </a:ln>
        </p:spPr>
        <p:txBody>
          <a:bodyPr>
            <a:normAutofit fontScale="92500"/>
          </a:bodyPr>
          <a:lstStyle/>
          <a:p>
            <a:pPr algn="l"/>
            <a:r>
              <a:rPr lang="en-US" baseline="30000" dirty="0"/>
              <a:t>Ps 43.1</a:t>
            </a:r>
            <a:r>
              <a:rPr lang="en-US" dirty="0"/>
              <a:t> Judge me, God, and plead my cause against a faithless nation.</a:t>
            </a:r>
          </a:p>
          <a:p>
            <a:pPr algn="r" rtl="1"/>
            <a:r>
              <a:rPr lang="he-IL" sz="4800" b="1" dirty="0">
                <a:latin typeface="David" panose="020E0502060401010101" pitchFamily="34" charset="-79"/>
                <a:cs typeface="David" panose="020E0502060401010101" pitchFamily="34" charset="-79"/>
              </a:rPr>
              <a:t>שָׁפְטֵנִי אֱלֹהִים, וְרִיבָה רִיבִי--מִגּוֹי לֹא-</a:t>
            </a:r>
            <a:r>
              <a:rPr lang="he-IL" sz="4800" b="1" dirty="0">
                <a:solidFill>
                  <a:srgbClr val="FFFF99"/>
                </a:solidFill>
                <a:latin typeface="David" panose="020E0502060401010101" pitchFamily="34" charset="-79"/>
                <a:cs typeface="David" panose="020E0502060401010101" pitchFamily="34" charset="-79"/>
              </a:rPr>
              <a:t>חָסִיד</a:t>
            </a:r>
            <a:r>
              <a:rPr lang="en-US" dirty="0"/>
              <a:t>righteous, pious, kind </a:t>
            </a:r>
            <a:r>
              <a:rPr lang="en-US" sz="3200" i="1" dirty="0" err="1"/>
              <a:t>khasid</a:t>
            </a:r>
            <a:r>
              <a:rPr lang="en-US" sz="3200" i="1" dirty="0"/>
              <a:t>  </a:t>
            </a:r>
          </a:p>
          <a:p>
            <a:pPr algn="r" rtl="1"/>
            <a:r>
              <a:rPr lang="he-IL" sz="4800" b="1" dirty="0">
                <a:solidFill>
                  <a:srgbClr val="FFFF99"/>
                </a:solidFill>
                <a:latin typeface="David" panose="020E0502060401010101" pitchFamily="34" charset="-79"/>
                <a:cs typeface="David" panose="020E0502060401010101" pitchFamily="34" charset="-79"/>
              </a:rPr>
              <a:t>חֶסֶד </a:t>
            </a:r>
            <a:r>
              <a:rPr lang="en-US" sz="3200" i="1" dirty="0" err="1"/>
              <a:t>khesed</a:t>
            </a:r>
            <a:r>
              <a:rPr lang="he-IL" sz="3200" i="1" dirty="0"/>
              <a:t> </a:t>
            </a:r>
            <a:r>
              <a:rPr lang="en-US" dirty="0"/>
              <a:t>grace, goodness, love</a:t>
            </a:r>
            <a:r>
              <a:rPr lang="he-IL" dirty="0"/>
              <a:t> </a:t>
            </a:r>
            <a:r>
              <a:rPr lang="en-US" dirty="0"/>
              <a:t>mercy, kindness, benevolence</a:t>
            </a:r>
            <a:br>
              <a:rPr lang="en-US" dirty="0"/>
            </a:br>
            <a:endParaRPr lang="en-US" dirty="0"/>
          </a:p>
        </p:txBody>
      </p:sp>
      <p:sp>
        <p:nvSpPr>
          <p:cNvPr id="2" name="Rectangle: Rounded Corners 1">
            <a:extLst>
              <a:ext uri="{FF2B5EF4-FFF2-40B4-BE49-F238E27FC236}">
                <a16:creationId xmlns:a16="http://schemas.microsoft.com/office/drawing/2014/main" id="{C912B432-4ABC-40B1-971C-E40263A7E336}"/>
              </a:ext>
            </a:extLst>
          </p:cNvPr>
          <p:cNvSpPr/>
          <p:nvPr/>
        </p:nvSpPr>
        <p:spPr bwMode="auto">
          <a:xfrm>
            <a:off x="7361237" y="2343150"/>
            <a:ext cx="1295400" cy="1371600"/>
          </a:xfrm>
          <a:prstGeom prst="roundRect">
            <a:avLst>
              <a:gd name="adj" fmla="val 6978"/>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
        <p:nvSpPr>
          <p:cNvPr id="3" name="Rectangle: Rounded Corners 2">
            <a:extLst>
              <a:ext uri="{FF2B5EF4-FFF2-40B4-BE49-F238E27FC236}">
                <a16:creationId xmlns:a16="http://schemas.microsoft.com/office/drawing/2014/main" id="{75CF4878-323B-45F5-8444-5F35AD7C9469}"/>
              </a:ext>
            </a:extLst>
          </p:cNvPr>
          <p:cNvSpPr/>
          <p:nvPr/>
        </p:nvSpPr>
        <p:spPr bwMode="auto">
          <a:xfrm>
            <a:off x="3856037" y="895350"/>
            <a:ext cx="20574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6" name="Straight Connector 5">
            <a:extLst>
              <a:ext uri="{FF2B5EF4-FFF2-40B4-BE49-F238E27FC236}">
                <a16:creationId xmlns:a16="http://schemas.microsoft.com/office/drawing/2014/main" id="{BD80B72E-14B1-4752-995C-7453FB7ADD15}"/>
              </a:ext>
            </a:extLst>
          </p:cNvPr>
          <p:cNvCxnSpPr/>
          <p:nvPr/>
        </p:nvCxnSpPr>
        <p:spPr bwMode="auto">
          <a:xfrm>
            <a:off x="5913437" y="1428750"/>
            <a:ext cx="1447800" cy="9906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5296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9C3B3FE5-9B8D-4AC0-80A1-254C1646B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39" y="209550"/>
            <a:ext cx="6406097" cy="4956109"/>
          </a:xfrm>
          <a:prstGeom prst="rect">
            <a:avLst/>
          </a:prstGeom>
        </p:spPr>
      </p:pic>
    </p:spTree>
    <p:extLst>
      <p:ext uri="{BB962C8B-B14F-4D97-AF65-F5344CB8AC3E}">
        <p14:creationId xmlns:p14="http://schemas.microsoft.com/office/powerpoint/2010/main" val="2285646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EB5D4F-BD6C-4318-989C-DB3E667BFC42}"/>
              </a:ext>
            </a:extLst>
          </p:cNvPr>
          <p:cNvSpPr>
            <a:spLocks noGrp="1" noChangeArrowheads="1"/>
          </p:cNvSpPr>
          <p:nvPr>
            <p:ph type="body" idx="1"/>
          </p:nvPr>
        </p:nvSpPr>
        <p:spPr>
          <a:xfrm>
            <a:off x="122237" y="114300"/>
            <a:ext cx="8458200" cy="49149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אֵל רַחוּם וְחַנּוּן</a:t>
            </a:r>
            <a:endParaRPr lang="en-US" altLang="en-US" sz="5400" b="1" dirty="0">
              <a:latin typeface="Times New Roman" panose="02020603050405020304" pitchFamily="18" charset="0"/>
              <a:cs typeface="Vilna" pitchFamily="2" charset="-79"/>
            </a:endParaRPr>
          </a:p>
          <a:p>
            <a:pPr marL="0" indent="0" algn="ctr">
              <a:spcBef>
                <a:spcPct val="0"/>
              </a:spcBef>
            </a:pPr>
            <a:r>
              <a:rPr lang="en-US" altLang="en-US" i="1" dirty="0"/>
              <a:t>Adoni, Adoni, El ra-</a:t>
            </a:r>
            <a:r>
              <a:rPr lang="en-US" altLang="en-US" i="1" dirty="0" err="1"/>
              <a:t>khoom</a:t>
            </a:r>
            <a:r>
              <a:rPr lang="en-US" altLang="en-US" i="1" dirty="0"/>
              <a:t> </a:t>
            </a:r>
            <a:r>
              <a:rPr lang="en-US" altLang="en-US" i="1" dirty="0" err="1"/>
              <a:t>v'kha</a:t>
            </a:r>
            <a:r>
              <a:rPr lang="en-US" altLang="en-US" i="1" dirty="0"/>
              <a:t>-noon</a:t>
            </a:r>
          </a:p>
          <a:p>
            <a:pPr marL="0" indent="0" algn="ctr" rtl="1">
              <a:spcBef>
                <a:spcPct val="0"/>
              </a:spcBef>
            </a:pPr>
            <a:r>
              <a:rPr lang="he-IL" altLang="en-US" sz="5400" b="1" dirty="0">
                <a:latin typeface="Times New Roman" panose="02020603050405020304" pitchFamily="18" charset="0"/>
                <a:cs typeface="Vilna" pitchFamily="2" charset="-79"/>
              </a:rPr>
              <a:t>אֶֽרֶךְ אַפַּֽיִם</a:t>
            </a:r>
            <a:r>
              <a:rPr lang="ar-SA" altLang="en-US" sz="5400" b="1" dirty="0">
                <a:latin typeface="Times New Roman" panose="02020603050405020304" pitchFamily="18" charset="0"/>
                <a:cs typeface="Vilna" pitchFamily="2" charset="-79"/>
              </a:rPr>
              <a:t>, </a:t>
            </a:r>
            <a:r>
              <a:rPr lang="he-IL" altLang="en-US" sz="5400" b="1" dirty="0">
                <a:solidFill>
                  <a:srgbClr val="FFFF99"/>
                </a:solidFill>
                <a:latin typeface="Times New Roman" panose="02020603050405020304" pitchFamily="18" charset="0"/>
                <a:cs typeface="Vilna" pitchFamily="2" charset="-79"/>
              </a:rPr>
              <a:t>וְרַב חֶֽסֶד</a:t>
            </a:r>
            <a:endParaRPr lang="ar-SA" altLang="en-US" sz="3000" dirty="0">
              <a:solidFill>
                <a:srgbClr val="FFFF99"/>
              </a:solidFill>
              <a:latin typeface="Times New Roman" panose="02020603050405020304" pitchFamily="18" charset="0"/>
              <a:cs typeface="Times New Roman" panose="02020603050405020304" pitchFamily="18" charset="0"/>
            </a:endParaRPr>
          </a:p>
          <a:p>
            <a:pPr marL="0" indent="0" algn="ctr">
              <a:spcBef>
                <a:spcPct val="0"/>
              </a:spcBef>
            </a:pPr>
            <a:r>
              <a:rPr lang="en-US" altLang="en-US" sz="3000" i="1" dirty="0">
                <a:latin typeface="Times New Roman" panose="02020603050405020304" pitchFamily="18" charset="0"/>
                <a:cs typeface="David" panose="020E0502060401010101" pitchFamily="34" charset="-79"/>
              </a:rPr>
              <a:t> </a:t>
            </a:r>
            <a:r>
              <a:rPr lang="en-US" altLang="en-US" i="1" dirty="0"/>
              <a:t>Eh-</a:t>
            </a:r>
            <a:r>
              <a:rPr lang="en-US" altLang="en-US" i="1" dirty="0" err="1"/>
              <a:t>rekh</a:t>
            </a:r>
            <a:r>
              <a:rPr lang="en-US" altLang="en-US" i="1" dirty="0"/>
              <a:t> a-pi-</a:t>
            </a:r>
            <a:r>
              <a:rPr lang="en-US" altLang="en-US" i="1" dirty="0" err="1"/>
              <a:t>yeem</a:t>
            </a:r>
            <a:r>
              <a:rPr lang="en-US" altLang="en-US" i="1" dirty="0"/>
              <a:t>, </a:t>
            </a:r>
            <a:r>
              <a:rPr lang="en-US" altLang="en-US" i="1" dirty="0" err="1"/>
              <a:t>v'rav</a:t>
            </a:r>
            <a:r>
              <a:rPr lang="en-US" altLang="en-US" i="1" dirty="0"/>
              <a:t> </a:t>
            </a:r>
            <a:r>
              <a:rPr lang="en-US" altLang="en-US" i="1" dirty="0" err="1"/>
              <a:t>khe</a:t>
            </a:r>
            <a:r>
              <a:rPr lang="en-US" altLang="en-US" i="1" dirty="0"/>
              <a:t>-sed</a:t>
            </a:r>
          </a:p>
          <a:p>
            <a:pPr marL="0" indent="0" algn="ctr">
              <a:spcBef>
                <a:spcPct val="0"/>
              </a:spcBef>
            </a:pPr>
            <a:r>
              <a:rPr lang="en-US" altLang="en-US" sz="4000" dirty="0"/>
              <a:t>ADONI, ADONI is G-d, merciful and compassionate, slow to anger and </a:t>
            </a:r>
            <a:r>
              <a:rPr lang="en-US" altLang="en-US" sz="4000" dirty="0">
                <a:solidFill>
                  <a:srgbClr val="FFFF99"/>
                </a:solidFill>
              </a:rPr>
              <a:t>rich in grace</a:t>
            </a:r>
            <a:endParaRPr lang="en-US" altLang="en-US" sz="4000" i="1" dirty="0">
              <a:solidFill>
                <a:srgbClr val="FFFF99"/>
              </a:solidFill>
            </a:endParaRPr>
          </a:p>
          <a:p>
            <a:pPr marL="0" indent="0" algn="ctr"/>
            <a:endParaRPr lang="en-US" altLang="en-US" dirty="0"/>
          </a:p>
        </p:txBody>
      </p:sp>
    </p:spTree>
    <p:extLst>
      <p:ext uri="{BB962C8B-B14F-4D97-AF65-F5344CB8AC3E}">
        <p14:creationId xmlns:p14="http://schemas.microsoft.com/office/powerpoint/2010/main" val="3481052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43.1 </a:t>
            </a:r>
            <a:r>
              <a:rPr lang="en-US" dirty="0"/>
              <a:t>Rescue me from those who </a:t>
            </a:r>
            <a:r>
              <a:rPr lang="en-US" dirty="0">
                <a:solidFill>
                  <a:srgbClr val="FFFF99"/>
                </a:solidFill>
              </a:rPr>
              <a:t>deceive</a:t>
            </a:r>
            <a:r>
              <a:rPr lang="en-US" dirty="0"/>
              <a:t> and from those who are </a:t>
            </a:r>
            <a:r>
              <a:rPr lang="en-US" dirty="0">
                <a:solidFill>
                  <a:srgbClr val="FFFF99"/>
                </a:solidFill>
              </a:rPr>
              <a:t>unjust</a:t>
            </a:r>
            <a:r>
              <a:rPr lang="en-US" dirty="0"/>
              <a:t>.</a:t>
            </a:r>
          </a:p>
          <a:p>
            <a:pPr algn="r" rtl="1"/>
            <a:r>
              <a:rPr lang="he-IL" b="1" dirty="0">
                <a:latin typeface="David" panose="020E0502060401010101" pitchFamily="34" charset="-79"/>
                <a:cs typeface="David" panose="020E0502060401010101" pitchFamily="34" charset="-79"/>
              </a:rPr>
              <a:t>מֵאִישׁ </a:t>
            </a:r>
            <a:r>
              <a:rPr lang="he-IL" b="1" dirty="0">
                <a:solidFill>
                  <a:srgbClr val="FFFF99"/>
                </a:solidFill>
                <a:latin typeface="David" panose="020E0502060401010101" pitchFamily="34" charset="-79"/>
                <a:cs typeface="David" panose="020E0502060401010101" pitchFamily="34" charset="-79"/>
              </a:rPr>
              <a:t>מִרְמָה</a:t>
            </a:r>
            <a:r>
              <a:rPr lang="he-IL" b="1" dirty="0">
                <a:latin typeface="David" panose="020E0502060401010101" pitchFamily="34" charset="-79"/>
                <a:cs typeface="David" panose="020E0502060401010101" pitchFamily="34" charset="-79"/>
              </a:rPr>
              <a:t> </a:t>
            </a:r>
            <a:r>
              <a:rPr lang="he-IL" b="1" dirty="0">
                <a:solidFill>
                  <a:srgbClr val="FFFF99"/>
                </a:solidFill>
                <a:latin typeface="David" panose="020E0502060401010101" pitchFamily="34" charset="-79"/>
                <a:cs typeface="David" panose="020E0502060401010101" pitchFamily="34" charset="-79"/>
              </a:rPr>
              <a:t>וְעַוְלָה </a:t>
            </a:r>
            <a:r>
              <a:rPr lang="he-IL" b="1" dirty="0">
                <a:latin typeface="David" panose="020E0502060401010101" pitchFamily="34" charset="-79"/>
                <a:cs typeface="David" panose="020E0502060401010101" pitchFamily="34" charset="-79"/>
              </a:rPr>
              <a:t>תְפַלְּטֵנִי.</a:t>
            </a:r>
            <a:endParaRPr lang="en-US" b="1" dirty="0">
              <a:latin typeface="David" panose="020E0502060401010101" pitchFamily="34" charset="-79"/>
              <a:cs typeface="David" panose="020E0502060401010101" pitchFamily="34" charset="-79"/>
            </a:endParaRPr>
          </a:p>
          <a:p>
            <a:pPr algn="r" rtl="1"/>
            <a:r>
              <a:rPr lang="he-IL" b="1" dirty="0">
                <a:solidFill>
                  <a:srgbClr val="FFFF99"/>
                </a:solidFill>
                <a:latin typeface="David" panose="020E0502060401010101" pitchFamily="34" charset="-79"/>
                <a:cs typeface="David" panose="020E0502060401010101" pitchFamily="34" charset="-79"/>
              </a:rPr>
              <a:t>מִרְמָה</a:t>
            </a:r>
            <a:r>
              <a:rPr lang="en-US" sz="3200" i="1" dirty="0" err="1"/>
              <a:t>mirma</a:t>
            </a:r>
            <a:r>
              <a:rPr lang="en-US" sz="3200" i="1" dirty="0"/>
              <a:t>  </a:t>
            </a:r>
            <a:r>
              <a:rPr lang="he-IL" sz="3200" i="1" dirty="0"/>
              <a:t> </a:t>
            </a:r>
            <a:r>
              <a:rPr lang="en-US" sz="3600" dirty="0"/>
              <a:t>deceit, fraud, falsehood </a:t>
            </a:r>
          </a:p>
          <a:p>
            <a:pPr algn="r" rtl="1"/>
            <a:r>
              <a:rPr lang="he-IL" sz="4400" b="1" dirty="0">
                <a:solidFill>
                  <a:srgbClr val="FFFF99"/>
                </a:solidFill>
                <a:latin typeface="David" panose="020E0502060401010101" pitchFamily="34" charset="-79"/>
                <a:cs typeface="David" panose="020E0502060401010101" pitchFamily="34" charset="-79"/>
              </a:rPr>
              <a:t>עַוְלָה</a:t>
            </a:r>
            <a:r>
              <a:rPr lang="en-US" b="1" dirty="0">
                <a:latin typeface="David" panose="020E0502060401010101" pitchFamily="34" charset="-79"/>
                <a:cs typeface="David" panose="020E0502060401010101" pitchFamily="34" charset="-79"/>
              </a:rPr>
              <a:t> </a:t>
            </a:r>
            <a:r>
              <a:rPr lang="en-US" sz="3600" dirty="0"/>
              <a:t>injustice, wrong, crook  </a:t>
            </a:r>
            <a:r>
              <a:rPr lang="en-US" sz="3200" i="1" dirty="0" err="1">
                <a:solidFill>
                  <a:srgbClr val="FFFFFF"/>
                </a:solidFill>
              </a:rPr>
              <a:t>avlah</a:t>
            </a:r>
            <a:r>
              <a:rPr lang="en-US" sz="3200" i="1" dirty="0">
                <a:solidFill>
                  <a:srgbClr val="FFFFFF"/>
                </a:solidFill>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37033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61950"/>
            <a:ext cx="8381999" cy="4781550"/>
          </a:xfrm>
        </p:spPr>
        <p:txBody>
          <a:bodyPr>
            <a:normAutofit fontScale="92500" lnSpcReduction="10000"/>
          </a:bodyPr>
          <a:lstStyle/>
          <a:p>
            <a:pPr algn="l"/>
            <a:r>
              <a:rPr lang="en-US" baseline="30000" dirty="0"/>
              <a:t>Ps 43.2 </a:t>
            </a:r>
            <a:r>
              <a:rPr lang="en-US" dirty="0"/>
              <a:t>For you are the God of my strength; why have you thrust me aside? Why must I go about </a:t>
            </a:r>
            <a:r>
              <a:rPr lang="en-US" dirty="0">
                <a:solidFill>
                  <a:srgbClr val="FFFF99"/>
                </a:solidFill>
              </a:rPr>
              <a:t>mourning</a:t>
            </a:r>
            <a:r>
              <a:rPr lang="en-US" dirty="0"/>
              <a:t>, under </a:t>
            </a:r>
            <a:r>
              <a:rPr lang="en-US" dirty="0">
                <a:solidFill>
                  <a:srgbClr val="FFFF99"/>
                </a:solidFill>
              </a:rPr>
              <a:t>pressure</a:t>
            </a:r>
            <a:r>
              <a:rPr lang="en-US" dirty="0"/>
              <a:t> by the enemy?</a:t>
            </a:r>
            <a:br>
              <a:rPr lang="en-US" dirty="0"/>
            </a:br>
            <a:endParaRPr lang="en-US" sz="900" dirty="0"/>
          </a:p>
          <a:p>
            <a:pPr algn="r" rtl="1"/>
            <a:r>
              <a:rPr lang="he-IL" sz="4400" b="1" dirty="0">
                <a:latin typeface="David" panose="020E0502060401010101" pitchFamily="34" charset="-79"/>
                <a:cs typeface="David" panose="020E0502060401010101" pitchFamily="34" charset="-79"/>
              </a:rPr>
              <a:t>כִּי-אַתָּה, אֱלֹהֵי מָעוּזִּי--לָמָה זְנַחְתָּנִי:</a:t>
            </a:r>
            <a:br>
              <a:rPr lang="he-IL" sz="4400" b="1" dirty="0">
                <a:latin typeface="David" panose="020E0502060401010101" pitchFamily="34" charset="-79"/>
                <a:cs typeface="David" panose="020E0502060401010101" pitchFamily="34" charset="-79"/>
              </a:rPr>
            </a:br>
            <a:r>
              <a:rPr lang="he-IL" sz="4400" b="1" dirty="0">
                <a:latin typeface="David" panose="020E0502060401010101" pitchFamily="34" charset="-79"/>
                <a:cs typeface="David" panose="020E0502060401010101" pitchFamily="34" charset="-79"/>
              </a:rPr>
              <a:t>לָמָּה-</a:t>
            </a:r>
            <a:r>
              <a:rPr lang="he-IL" sz="4400" b="1" dirty="0">
                <a:solidFill>
                  <a:srgbClr val="FFFF99"/>
                </a:solidFill>
                <a:latin typeface="David" panose="020E0502060401010101" pitchFamily="34" charset="-79"/>
                <a:cs typeface="David" panose="020E0502060401010101" pitchFamily="34" charset="-79"/>
              </a:rPr>
              <a:t>קֹדֵר</a:t>
            </a:r>
            <a:r>
              <a:rPr lang="he-IL" sz="4400" b="1" dirty="0">
                <a:latin typeface="David" panose="020E0502060401010101" pitchFamily="34" charset="-79"/>
                <a:cs typeface="David" panose="020E0502060401010101" pitchFamily="34" charset="-79"/>
              </a:rPr>
              <a:t> אֶתְהַלֵּךְ, בְּ</a:t>
            </a:r>
            <a:r>
              <a:rPr lang="he-IL" sz="4400" b="1" dirty="0">
                <a:solidFill>
                  <a:srgbClr val="FFFF99"/>
                </a:solidFill>
                <a:latin typeface="David" panose="020E0502060401010101" pitchFamily="34" charset="-79"/>
                <a:cs typeface="David" panose="020E0502060401010101" pitchFamily="34" charset="-79"/>
              </a:rPr>
              <a:t>לַחַץ</a:t>
            </a:r>
            <a:r>
              <a:rPr lang="he-IL" sz="4400" b="1" dirty="0">
                <a:latin typeface="David" panose="020E0502060401010101" pitchFamily="34" charset="-79"/>
                <a:cs typeface="David" panose="020E0502060401010101" pitchFamily="34" charset="-79"/>
              </a:rPr>
              <a:t> אוֹיֵב.</a:t>
            </a:r>
            <a:br>
              <a:rPr lang="he-IL" b="1" dirty="0">
                <a:latin typeface="David" panose="020E0502060401010101" pitchFamily="34" charset="-79"/>
                <a:cs typeface="David" panose="020E0502060401010101" pitchFamily="34" charset="-79"/>
              </a:rPr>
            </a:br>
            <a:r>
              <a:rPr lang="he-IL" sz="4400" b="1" dirty="0">
                <a:solidFill>
                  <a:srgbClr val="FFFF99"/>
                </a:solidFill>
                <a:latin typeface="David" panose="020E0502060401010101" pitchFamily="34" charset="-79"/>
                <a:cs typeface="David" panose="020E0502060401010101" pitchFamily="34" charset="-79"/>
              </a:rPr>
              <a:t>קֹדֵר</a:t>
            </a:r>
            <a:r>
              <a:rPr lang="en-US" sz="4400" i="1" dirty="0"/>
              <a:t> </a:t>
            </a:r>
            <a:r>
              <a:rPr lang="en-US" sz="4400" dirty="0"/>
              <a:t>mournful, </a:t>
            </a:r>
            <a:r>
              <a:rPr lang="en-US" dirty="0"/>
              <a:t>gloomy, sad </a:t>
            </a:r>
            <a:r>
              <a:rPr lang="en-US" sz="3200" i="1" dirty="0" err="1"/>
              <a:t>koder</a:t>
            </a:r>
            <a:r>
              <a:rPr lang="en-US" dirty="0"/>
              <a:t> </a:t>
            </a:r>
            <a:endParaRPr lang="en-US" b="1" dirty="0">
              <a:solidFill>
                <a:srgbClr val="FFFF99"/>
              </a:solidFill>
              <a:latin typeface="David" panose="020E0502060401010101" pitchFamily="34" charset="-79"/>
              <a:cs typeface="David" panose="020E0502060401010101" pitchFamily="34" charset="-79"/>
            </a:endParaRPr>
          </a:p>
        </p:txBody>
      </p:sp>
      <p:sp>
        <p:nvSpPr>
          <p:cNvPr id="2" name="Rectangle: Rounded Corners 1">
            <a:extLst>
              <a:ext uri="{FF2B5EF4-FFF2-40B4-BE49-F238E27FC236}">
                <a16:creationId xmlns:a16="http://schemas.microsoft.com/office/drawing/2014/main" id="{E463E26D-F512-4F08-8A71-D04A80DEB507}"/>
              </a:ext>
            </a:extLst>
          </p:cNvPr>
          <p:cNvSpPr/>
          <p:nvPr/>
        </p:nvSpPr>
        <p:spPr bwMode="auto">
          <a:xfrm>
            <a:off x="198437" y="1962150"/>
            <a:ext cx="22860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3" name="Rectangle: Rounded Corners 2">
            <a:extLst>
              <a:ext uri="{FF2B5EF4-FFF2-40B4-BE49-F238E27FC236}">
                <a16:creationId xmlns:a16="http://schemas.microsoft.com/office/drawing/2014/main" id="{42DAE06A-8108-45BC-854B-C8DF16DF1EA5}"/>
              </a:ext>
            </a:extLst>
          </p:cNvPr>
          <p:cNvSpPr/>
          <p:nvPr/>
        </p:nvSpPr>
        <p:spPr bwMode="auto">
          <a:xfrm>
            <a:off x="6599237" y="3790950"/>
            <a:ext cx="9144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6" name="Straight Connector 5">
            <a:extLst>
              <a:ext uri="{FF2B5EF4-FFF2-40B4-BE49-F238E27FC236}">
                <a16:creationId xmlns:a16="http://schemas.microsoft.com/office/drawing/2014/main" id="{B1ADCBBB-9604-4C53-A318-D201896EF5D3}"/>
              </a:ext>
            </a:extLst>
          </p:cNvPr>
          <p:cNvCxnSpPr/>
          <p:nvPr/>
        </p:nvCxnSpPr>
        <p:spPr bwMode="auto">
          <a:xfrm>
            <a:off x="2484437" y="2495550"/>
            <a:ext cx="4114800" cy="12954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19EF0525-D23D-4738-9034-1EEA57C5B7DE}"/>
              </a:ext>
            </a:extLst>
          </p:cNvPr>
          <p:cNvCxnSpPr/>
          <p:nvPr/>
        </p:nvCxnSpPr>
        <p:spPr bwMode="auto">
          <a:xfrm flipH="1">
            <a:off x="4618037" y="2266950"/>
            <a:ext cx="457200" cy="16002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105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err="1">
                <a:solidFill>
                  <a:schemeClr val="bg1"/>
                </a:solidFill>
              </a:rPr>
              <a:t>Iyov</a:t>
            </a:r>
            <a:r>
              <a:rPr lang="en-US" altLang="en-US" dirty="0">
                <a:solidFill>
                  <a:schemeClr val="bg1"/>
                </a:solidFill>
              </a:rPr>
              <a:t>/Job for 27 chapters of scripture endured the raging, “spiritual,” religiously astute accusations of his friends.  </a:t>
            </a:r>
          </a:p>
          <a:p>
            <a:pPr marL="0" indent="0">
              <a:lnSpc>
                <a:spcPct val="90000"/>
              </a:lnSpc>
              <a:buNone/>
            </a:pPr>
            <a:r>
              <a:rPr lang="en-US" altLang="en-US" dirty="0"/>
              <a:t>His comfort was this concept: </a:t>
            </a:r>
            <a:r>
              <a:rPr lang="en-US" altLang="en-US" baseline="30000" dirty="0" err="1"/>
              <a:t>Iyov</a:t>
            </a:r>
            <a:r>
              <a:rPr lang="en-US" altLang="en-US" baseline="30000" dirty="0"/>
              <a:t>/Job 23.10 </a:t>
            </a:r>
            <a:r>
              <a:rPr lang="en-US" dirty="0"/>
              <a:t>Yet he knows the way I take; when he has [finished] testing me, I will come out like gold.</a:t>
            </a:r>
            <a:endParaRPr lang="en-US" altLang="en-US" dirty="0">
              <a:solidFill>
                <a:schemeClr val="bg1"/>
              </a:solidFill>
            </a:endParaRPr>
          </a:p>
        </p:txBody>
      </p:sp>
    </p:spTree>
    <p:extLst>
      <p:ext uri="{BB962C8B-B14F-4D97-AF65-F5344CB8AC3E}">
        <p14:creationId xmlns:p14="http://schemas.microsoft.com/office/powerpoint/2010/main" val="3800238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baseline="30000" dirty="0"/>
              <a:t>1 Cor 13.6-9 </a:t>
            </a:r>
            <a:r>
              <a:rPr lang="en-US" altLang="en-US" dirty="0"/>
              <a:t>Love does not delight in evil but rejoices with the truth. It always protects, always trusts, always hopes, always perseveres. Love never fails. But where there are prophecies, they will cease; where there are tongues, they will be stilled; where there is knowledge, it will pass away. For we know in part and we prophesy in part,</a:t>
            </a:r>
            <a:endParaRPr lang="en-US" altLang="en-US" dirty="0">
              <a:solidFill>
                <a:schemeClr val="bg1"/>
              </a:solidFill>
            </a:endParaRPr>
          </a:p>
        </p:txBody>
      </p:sp>
    </p:spTree>
    <p:extLst>
      <p:ext uri="{BB962C8B-B14F-4D97-AF65-F5344CB8AC3E}">
        <p14:creationId xmlns:p14="http://schemas.microsoft.com/office/powerpoint/2010/main" val="1259023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4. PET scans: sees </a:t>
            </a:r>
            <a:r>
              <a:rPr lang="en-US" altLang="en-US" dirty="0">
                <a:solidFill>
                  <a:srgbClr val="FFFF66"/>
                </a:solidFill>
              </a:rPr>
              <a:t>the activity, the processes.  </a:t>
            </a:r>
            <a:r>
              <a:rPr lang="en-US" altLang="en-US" dirty="0"/>
              <a:t>Some things are fluid, always changing.</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66220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T’hillim</a:t>
            </a:r>
            <a:r>
              <a:rPr lang="en-US" baseline="30000" dirty="0"/>
              <a:t> / Ps 23 </a:t>
            </a:r>
            <a:r>
              <a:rPr lang="en-US" dirty="0"/>
              <a:t>He guides me in right paths </a:t>
            </a:r>
            <a:r>
              <a:rPr lang="en-US" dirty="0">
                <a:solidFill>
                  <a:srgbClr val="FFFF99"/>
                </a:solidFill>
              </a:rPr>
              <a:t>for the sake of his own name</a:t>
            </a:r>
            <a:r>
              <a:rPr lang="en-US" dirty="0"/>
              <a:t>. Even if I pass through death-dark ravines, I will fear no disaster; </a:t>
            </a:r>
            <a:r>
              <a:rPr lang="en-US" dirty="0">
                <a:solidFill>
                  <a:srgbClr val="FFFF99"/>
                </a:solidFill>
              </a:rPr>
              <a:t>for you are with me;</a:t>
            </a:r>
            <a:br>
              <a:rPr lang="en-US" dirty="0">
                <a:solidFill>
                  <a:srgbClr val="FFFF99"/>
                </a:solidFill>
              </a:rPr>
            </a:br>
            <a:r>
              <a:rPr lang="en-US" dirty="0">
                <a:solidFill>
                  <a:srgbClr val="FFFF99"/>
                </a:solidFill>
              </a:rPr>
              <a:t>your rod and staff reassure me</a:t>
            </a:r>
            <a:r>
              <a:rPr lang="en-US" dirty="0"/>
              <a:t>.</a:t>
            </a:r>
            <a:endParaRPr lang="en-US" altLang="en-US" dirty="0">
              <a:solidFill>
                <a:schemeClr val="bg1"/>
              </a:solidFill>
            </a:endParaRPr>
          </a:p>
        </p:txBody>
      </p:sp>
    </p:spTree>
    <p:extLst>
      <p:ext uri="{BB962C8B-B14F-4D97-AF65-F5344CB8AC3E}">
        <p14:creationId xmlns:p14="http://schemas.microsoft.com/office/powerpoint/2010/main" val="403098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63959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sz="3600" u="sng" dirty="0">
                <a:solidFill>
                  <a:schemeClr val="bg1"/>
                </a:solidFill>
              </a:rPr>
              <a:t>Positive aspects to G-d seeing us</a:t>
            </a:r>
          </a:p>
          <a:p>
            <a:pPr>
              <a:lnSpc>
                <a:spcPct val="90000"/>
              </a:lnSpc>
            </a:pPr>
            <a:r>
              <a:rPr lang="en-US" altLang="en-US" dirty="0"/>
              <a:t>Compassion</a:t>
            </a:r>
          </a:p>
          <a:p>
            <a:pPr>
              <a:lnSpc>
                <a:spcPct val="90000"/>
              </a:lnSpc>
            </a:pPr>
            <a:r>
              <a:rPr lang="en-US" altLang="en-US" dirty="0">
                <a:solidFill>
                  <a:schemeClr val="bg1"/>
                </a:solidFill>
              </a:rPr>
              <a:t>Steps for recovery</a:t>
            </a:r>
          </a:p>
          <a:p>
            <a:pPr>
              <a:lnSpc>
                <a:spcPct val="90000"/>
              </a:lnSpc>
            </a:pPr>
            <a:r>
              <a:rPr lang="en-US" altLang="en-US" dirty="0"/>
              <a:t>Camaraderie</a:t>
            </a:r>
          </a:p>
          <a:p>
            <a:pPr marL="0" indent="0">
              <a:lnSpc>
                <a:spcPct val="90000"/>
              </a:lnSpc>
              <a:buNone/>
            </a:pPr>
            <a:r>
              <a:rPr lang="en-US" altLang="en-US" sz="3600" u="sng" dirty="0">
                <a:solidFill>
                  <a:srgbClr val="FFFF99"/>
                </a:solidFill>
              </a:rPr>
              <a:t>Negative aspects to G-d seeing us</a:t>
            </a:r>
            <a:r>
              <a:rPr lang="en-US" altLang="en-US" sz="3600" dirty="0">
                <a:solidFill>
                  <a:srgbClr val="FFFF99"/>
                </a:solidFill>
              </a:rPr>
              <a:t> </a:t>
            </a:r>
          </a:p>
          <a:p>
            <a:pPr>
              <a:lnSpc>
                <a:spcPct val="90000"/>
              </a:lnSpc>
            </a:pPr>
            <a:r>
              <a:rPr lang="en-US" altLang="en-US" sz="3600" dirty="0">
                <a:solidFill>
                  <a:srgbClr val="FFFF99"/>
                </a:solidFill>
              </a:rPr>
              <a:t>No excuses</a:t>
            </a:r>
          </a:p>
          <a:p>
            <a:pPr>
              <a:lnSpc>
                <a:spcPct val="90000"/>
              </a:lnSpc>
            </a:pPr>
            <a:r>
              <a:rPr lang="en-US" altLang="en-US" sz="3600" dirty="0">
                <a:solidFill>
                  <a:srgbClr val="FFFF99"/>
                </a:solidFill>
              </a:rPr>
              <a:t>No blame</a:t>
            </a:r>
          </a:p>
          <a:p>
            <a:pPr>
              <a:lnSpc>
                <a:spcPct val="90000"/>
              </a:lnSpc>
            </a:pPr>
            <a:r>
              <a:rPr lang="en-US" altLang="en-US" sz="3600" dirty="0">
                <a:solidFill>
                  <a:srgbClr val="FFFF99"/>
                </a:solidFill>
              </a:rPr>
              <a:t>No hiding wrongdoing</a:t>
            </a:r>
          </a:p>
        </p:txBody>
      </p:sp>
    </p:spTree>
    <p:extLst>
      <p:ext uri="{BB962C8B-B14F-4D97-AF65-F5344CB8AC3E}">
        <p14:creationId xmlns:p14="http://schemas.microsoft.com/office/powerpoint/2010/main" val="517026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T’hillim</a:t>
            </a:r>
            <a:r>
              <a:rPr lang="en-US" altLang="en-US" baseline="30000" dirty="0">
                <a:solidFill>
                  <a:schemeClr val="bg1"/>
                </a:solidFill>
              </a:rPr>
              <a:t>/Ps 66.18-20</a:t>
            </a:r>
            <a:r>
              <a:rPr lang="en-US" altLang="en-US" dirty="0">
                <a:solidFill>
                  <a:schemeClr val="bg1"/>
                </a:solidFill>
              </a:rPr>
              <a:t> </a:t>
            </a:r>
            <a:r>
              <a:rPr lang="en-US" dirty="0"/>
              <a:t>If I had cherished sin in my heart, </a:t>
            </a:r>
            <a:r>
              <a:rPr lang="en-US" cap="small" dirty="0"/>
              <a:t>Adoni </a:t>
            </a:r>
            <a:r>
              <a:rPr lang="en-US" dirty="0"/>
              <a:t>would not have listened. But surely God has heard. He has listened to my voice in prayer. </a:t>
            </a:r>
            <a:r>
              <a:rPr lang="en-US" b="1" baseline="30000" dirty="0"/>
              <a:t> </a:t>
            </a:r>
            <a:r>
              <a:rPr lang="en-US" dirty="0"/>
              <a:t>Blessed be God, who has not turned away my prayer, nor His lovingkindness from me.</a:t>
            </a:r>
            <a:endParaRPr lang="en-US" altLang="en-US" dirty="0">
              <a:solidFill>
                <a:schemeClr val="bg1"/>
              </a:solidFill>
            </a:endParaRPr>
          </a:p>
        </p:txBody>
      </p:sp>
    </p:spTree>
    <p:extLst>
      <p:ext uri="{BB962C8B-B14F-4D97-AF65-F5344CB8AC3E}">
        <p14:creationId xmlns:p14="http://schemas.microsoft.com/office/powerpoint/2010/main" val="224650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541087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Mt. 10.26-28 </a:t>
            </a:r>
            <a:r>
              <a:rPr lang="en-US" dirty="0"/>
              <a:t>There is nothing concealed that will not be revealed and nothing hidden that will not be made known. What I tell you in the darkness, speak in the light; and what you hear in your ear, proclaim from the housetops! </a:t>
            </a:r>
            <a:endParaRPr lang="en-US" altLang="en-US" dirty="0">
              <a:solidFill>
                <a:schemeClr val="bg1"/>
              </a:solidFill>
            </a:endParaRPr>
          </a:p>
        </p:txBody>
      </p:sp>
    </p:spTree>
    <p:extLst>
      <p:ext uri="{BB962C8B-B14F-4D97-AF65-F5344CB8AC3E}">
        <p14:creationId xmlns:p14="http://schemas.microsoft.com/office/powerpoint/2010/main" val="33691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Mt. 10.26-28   </a:t>
            </a:r>
            <a:r>
              <a:rPr lang="en-US" dirty="0"/>
              <a:t>And do not fear those who kill the body but cannot kill the soul. Instead, fear the One who is able to destroy both soul and body in Gehenna.</a:t>
            </a:r>
            <a:endParaRPr lang="en-US" altLang="en-US" dirty="0">
              <a:solidFill>
                <a:schemeClr val="bg1"/>
              </a:solidFill>
            </a:endParaRPr>
          </a:p>
        </p:txBody>
      </p:sp>
    </p:spTree>
    <p:extLst>
      <p:ext uri="{BB962C8B-B14F-4D97-AF65-F5344CB8AC3E}">
        <p14:creationId xmlns:p14="http://schemas.microsoft.com/office/powerpoint/2010/main" val="46467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1" baseline="30000" dirty="0"/>
              <a:t>Mtt.5.28  </a:t>
            </a:r>
            <a:r>
              <a:rPr lang="en-US" dirty="0"/>
              <a:t>But I tell you that a man who even looks at a woman with the purpose of lusting after her has already committed adultery with her in his heart.</a:t>
            </a:r>
          </a:p>
          <a:p>
            <a:pPr marL="0" indent="0">
              <a:lnSpc>
                <a:spcPct val="90000"/>
              </a:lnSpc>
              <a:buNone/>
            </a:pPr>
            <a:r>
              <a:rPr lang="en-US" altLang="en-US" dirty="0">
                <a:solidFill>
                  <a:schemeClr val="bg1"/>
                </a:solidFill>
              </a:rPr>
              <a:t>What is your thought life?   Do you click on those ever present buttons?</a:t>
            </a:r>
          </a:p>
        </p:txBody>
      </p:sp>
    </p:spTree>
    <p:extLst>
      <p:ext uri="{BB962C8B-B14F-4D97-AF65-F5344CB8AC3E}">
        <p14:creationId xmlns:p14="http://schemas.microsoft.com/office/powerpoint/2010/main" val="1660758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Across Africa and Asia, millions of people in historically unengaged people groups are now in rapidly growing Disciple Making Movements.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592394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Across Africa and Asia many thousands of former Muslim clerics have left Islam to become fearless disciples of Messiah.</a:t>
            </a:r>
            <a:br>
              <a:rPr lang="en-US" dirty="0"/>
            </a:br>
            <a:r>
              <a:rPr lang="en-US" dirty="0"/>
              <a:t>Not surprisingly, Christianity’s growth in Africa and Asia is explosive. On average, using data from The Status of Global Christianity, between 2000 to 2020, (7,300 days):</a:t>
            </a:r>
            <a:endParaRPr lang="en-US" altLang="en-US" dirty="0">
              <a:solidFill>
                <a:schemeClr val="bg1"/>
              </a:solidFill>
            </a:endParaRPr>
          </a:p>
        </p:txBody>
      </p:sp>
    </p:spTree>
    <p:extLst>
      <p:ext uri="{BB962C8B-B14F-4D97-AF65-F5344CB8AC3E}">
        <p14:creationId xmlns:p14="http://schemas.microsoft.com/office/powerpoint/2010/main" val="298011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r>
              <a:rPr lang="en-US" dirty="0"/>
              <a:t>Africa had 37,825 new Messiah Followers every day over the last 20 years</a:t>
            </a:r>
          </a:p>
          <a:p>
            <a:r>
              <a:rPr lang="en-US" dirty="0"/>
              <a:t>Latin America had 16,988</a:t>
            </a:r>
          </a:p>
          <a:p>
            <a:r>
              <a:rPr lang="en-US" dirty="0"/>
              <a:t>Asia had 13,443</a:t>
            </a:r>
          </a:p>
          <a:p>
            <a:r>
              <a:rPr lang="en-US" dirty="0"/>
              <a:t>North America had 1,999</a:t>
            </a:r>
          </a:p>
          <a:p>
            <a:r>
              <a:rPr lang="en-US" dirty="0"/>
              <a:t>Oceania had 473</a:t>
            </a:r>
          </a:p>
          <a:p>
            <a:r>
              <a:rPr lang="en-US" dirty="0"/>
              <a:t>Europe had 8</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730693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churches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1168125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Leadership Training for All</a:t>
            </a:r>
          </a:p>
          <a:p>
            <a:pPr marL="0" indent="0">
              <a:lnSpc>
                <a:spcPct val="90000"/>
              </a:lnSpc>
              <a:buNone/>
            </a:pPr>
            <a:endParaRPr lang="en-US" altLang="en-US" dirty="0">
              <a:solidFill>
                <a:schemeClr val="bg1"/>
              </a:solidFill>
            </a:endParaRPr>
          </a:p>
          <a:p>
            <a:pPr marL="0" indent="0">
              <a:lnSpc>
                <a:spcPct val="90000"/>
              </a:lnSpc>
              <a:buNone/>
            </a:pPr>
            <a:r>
              <a:rPr lang="en-US" altLang="en-US" dirty="0"/>
              <a:t>G-d sees us…to be servants, not consumers!</a:t>
            </a:r>
            <a:endParaRPr lang="en-US" altLang="en-US" dirty="0">
              <a:solidFill>
                <a:schemeClr val="bg1"/>
              </a:solidFill>
            </a:endParaRPr>
          </a:p>
        </p:txBody>
      </p:sp>
    </p:spTree>
    <p:extLst>
      <p:ext uri="{BB962C8B-B14F-4D97-AF65-F5344CB8AC3E}">
        <p14:creationId xmlns:p14="http://schemas.microsoft.com/office/powerpoint/2010/main" val="851621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t>Rev. 20.11-15 </a:t>
            </a:r>
            <a:r>
              <a:rPr lang="en-US" altLang="en-US" dirty="0"/>
              <a:t>Then I saw a great white throne, and the One seated on it. The earth and heaven fled from His presence, but no place was found for them. And I saw the dead—the great and the small—standing before the throne. </a:t>
            </a:r>
            <a:r>
              <a:rPr lang="en-US" altLang="en-US" dirty="0">
                <a:solidFill>
                  <a:srgbClr val="FFFF99"/>
                </a:solidFill>
              </a:rPr>
              <a:t>The books were opened</a:t>
            </a:r>
            <a:r>
              <a:rPr lang="en-US" altLang="en-US" dirty="0"/>
              <a:t>, and another book was opened—the Book of Life. </a:t>
            </a:r>
            <a:endParaRPr lang="en-US" altLang="en-US" dirty="0">
              <a:solidFill>
                <a:schemeClr val="bg1"/>
              </a:solidFill>
            </a:endParaRPr>
          </a:p>
        </p:txBody>
      </p:sp>
    </p:spTree>
    <p:extLst>
      <p:ext uri="{BB962C8B-B14F-4D97-AF65-F5344CB8AC3E}">
        <p14:creationId xmlns:p14="http://schemas.microsoft.com/office/powerpoint/2010/main" val="3647765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Rev. 20.11-15 </a:t>
            </a:r>
            <a:r>
              <a:rPr lang="en-US" altLang="en-US" dirty="0"/>
              <a:t>And the dead were judged according to what was written in the books, according to their deeds. The sea gave up the dead that were in it, and death and </a:t>
            </a:r>
            <a:r>
              <a:rPr lang="en-US" altLang="en-US" dirty="0" err="1"/>
              <a:t>Sheol</a:t>
            </a:r>
            <a:r>
              <a:rPr lang="en-US" altLang="en-US" dirty="0"/>
              <a:t> gave up the dead in them. Then they were each judged, each one of them, according to their deeds. </a:t>
            </a:r>
            <a:endParaRPr lang="en-US" altLang="en-US" dirty="0">
              <a:solidFill>
                <a:schemeClr val="bg1"/>
              </a:solidFill>
            </a:endParaRPr>
          </a:p>
        </p:txBody>
      </p:sp>
    </p:spTree>
    <p:extLst>
      <p:ext uri="{BB962C8B-B14F-4D97-AF65-F5344CB8AC3E}">
        <p14:creationId xmlns:p14="http://schemas.microsoft.com/office/powerpoint/2010/main" val="235078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On November 8, 1895 Wilhelm </a:t>
            </a:r>
            <a:r>
              <a:rPr lang="en-US" dirty="0" err="1"/>
              <a:t>Röntgen</a:t>
            </a:r>
            <a:r>
              <a:rPr lang="en-US" dirty="0"/>
              <a:t> was investigating radiation. The rays came from an electrified tube which he had wrapped in black cardboard so that the visible light from the tube would not come out.  Nevertheless, he noticed a faint green glow from his fluorescent screen. </a:t>
            </a:r>
            <a:endParaRPr lang="en-US" altLang="en-US" dirty="0">
              <a:solidFill>
                <a:schemeClr val="bg1"/>
              </a:solidFill>
            </a:endParaRPr>
          </a:p>
        </p:txBody>
      </p:sp>
    </p:spTree>
    <p:extLst>
      <p:ext uri="{BB962C8B-B14F-4D97-AF65-F5344CB8AC3E}">
        <p14:creationId xmlns:p14="http://schemas.microsoft.com/office/powerpoint/2010/main" val="3501448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Rev. 20.11-15   </a:t>
            </a:r>
            <a:r>
              <a:rPr lang="en-US" altLang="en-US" dirty="0"/>
              <a:t>Then death and </a:t>
            </a:r>
            <a:r>
              <a:rPr lang="en-US" altLang="en-US" dirty="0" err="1"/>
              <a:t>Sheol</a:t>
            </a:r>
            <a:r>
              <a:rPr lang="en-US" altLang="en-US" dirty="0"/>
              <a:t> were thrown into the lake of fire. This is the second death — the lake of fire. </a:t>
            </a:r>
            <a:r>
              <a:rPr lang="en-US" altLang="en-US" dirty="0">
                <a:solidFill>
                  <a:srgbClr val="FFFF99"/>
                </a:solidFill>
              </a:rPr>
              <a:t>And if anyone was not found written in the Book of Life, he was thrown into the lake of fire.</a:t>
            </a:r>
          </a:p>
        </p:txBody>
      </p:sp>
    </p:spTree>
    <p:extLst>
      <p:ext uri="{BB962C8B-B14F-4D97-AF65-F5344CB8AC3E}">
        <p14:creationId xmlns:p14="http://schemas.microsoft.com/office/powerpoint/2010/main" val="3498802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So, how do we deal </a:t>
            </a:r>
          </a:p>
          <a:p>
            <a:pPr marL="0" indent="0" algn="ctr">
              <a:lnSpc>
                <a:spcPct val="90000"/>
              </a:lnSpc>
              <a:buNone/>
            </a:pPr>
            <a:r>
              <a:rPr lang="en-US" altLang="en-US" dirty="0">
                <a:solidFill>
                  <a:schemeClr val="bg1"/>
                </a:solidFill>
              </a:rPr>
              <a:t>with all that is recorded?</a:t>
            </a:r>
          </a:p>
        </p:txBody>
      </p:sp>
    </p:spTree>
    <p:extLst>
      <p:ext uri="{BB962C8B-B14F-4D97-AF65-F5344CB8AC3E}">
        <p14:creationId xmlns:p14="http://schemas.microsoft.com/office/powerpoint/2010/main" val="4143954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4.12-16    </a:t>
            </a:r>
            <a:r>
              <a:rPr lang="en-US" altLang="en-US" dirty="0"/>
              <a:t>Therefore, since we have a great cohen </a:t>
            </a:r>
            <a:r>
              <a:rPr lang="en-US" altLang="en-US" dirty="0" err="1"/>
              <a:t>gadol</a:t>
            </a:r>
            <a:r>
              <a:rPr lang="en-US" altLang="en-US" dirty="0"/>
              <a:t> who has passed through to the highest heaven, Yeshua, the Son of God, </a:t>
            </a:r>
            <a:endParaRPr lang="en-US" altLang="en-US" dirty="0">
              <a:solidFill>
                <a:schemeClr val="bg1"/>
              </a:solidFill>
            </a:endParaRPr>
          </a:p>
        </p:txBody>
      </p:sp>
    </p:spTree>
    <p:extLst>
      <p:ext uri="{BB962C8B-B14F-4D97-AF65-F5344CB8AC3E}">
        <p14:creationId xmlns:p14="http://schemas.microsoft.com/office/powerpoint/2010/main" val="1497917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4.12-16 </a:t>
            </a:r>
            <a:r>
              <a:rPr lang="en-US" altLang="en-US" dirty="0"/>
              <a:t>let us hold firmly to what we acknowledge as true.  For we do not have a cohen </a:t>
            </a:r>
            <a:r>
              <a:rPr lang="en-US" altLang="en-US" dirty="0" err="1"/>
              <a:t>gadol</a:t>
            </a:r>
            <a:r>
              <a:rPr lang="en-US" altLang="en-US" dirty="0"/>
              <a:t> unable to empathize with our weaknesses; since in every respect he was tempted just as we are, the only difference being that </a:t>
            </a:r>
            <a:r>
              <a:rPr lang="en-US" altLang="en-US" dirty="0">
                <a:solidFill>
                  <a:srgbClr val="FFFF99"/>
                </a:solidFill>
              </a:rPr>
              <a:t>he did not sin</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3469330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4.12-16  </a:t>
            </a:r>
            <a:r>
              <a:rPr lang="en-US" altLang="en-US" dirty="0"/>
              <a:t>Therefore, let us confidently approach the throne from which God gives grace, so that we may receive mercy and find grace in our time of need.</a:t>
            </a:r>
          </a:p>
          <a:p>
            <a:pPr marL="0" indent="0">
              <a:lnSpc>
                <a:spcPct val="90000"/>
              </a:lnSpc>
              <a:buNone/>
            </a:pPr>
            <a:r>
              <a:rPr lang="en-US" altLang="en-US" dirty="0">
                <a:solidFill>
                  <a:srgbClr val="FFFF99"/>
                </a:solidFill>
              </a:rPr>
              <a:t>All things are naked </a:t>
            </a:r>
            <a:r>
              <a:rPr lang="en-US" altLang="en-US" u="sng" dirty="0">
                <a:solidFill>
                  <a:srgbClr val="FFFF99"/>
                </a:solidFill>
              </a:rPr>
              <a:t>and open</a:t>
            </a:r>
            <a:r>
              <a:rPr lang="en-US" altLang="en-US" dirty="0">
                <a:solidFill>
                  <a:srgbClr val="FFFF99"/>
                </a:solidFill>
              </a:rPr>
              <a:t> to the eyes of him to whom we must render an account.</a:t>
            </a:r>
            <a:endParaRPr lang="en-US" altLang="en-US" dirty="0">
              <a:solidFill>
                <a:schemeClr val="bg1"/>
              </a:solidFill>
            </a:endParaRPr>
          </a:p>
        </p:txBody>
      </p:sp>
    </p:spTree>
    <p:extLst>
      <p:ext uri="{BB962C8B-B14F-4D97-AF65-F5344CB8AC3E}">
        <p14:creationId xmlns:p14="http://schemas.microsoft.com/office/powerpoint/2010/main" val="865650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553455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Some invisible rays coming from the tube were passing through the cardboard to make the screen glow. He found they could also pass through books and papers on his desk, but not metal.  He called these mysterious rays “X-rays.”</a:t>
            </a:r>
            <a:endParaRPr lang="en-US" altLang="en-US" dirty="0">
              <a:solidFill>
                <a:schemeClr val="bg1"/>
              </a:solidFill>
            </a:endParaRPr>
          </a:p>
        </p:txBody>
      </p:sp>
    </p:spTree>
    <p:extLst>
      <p:ext uri="{BB962C8B-B14F-4D97-AF65-F5344CB8AC3E}">
        <p14:creationId xmlns:p14="http://schemas.microsoft.com/office/powerpoint/2010/main" val="172677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08067" y="831670"/>
            <a:ext cx="7835971" cy="4311829"/>
          </a:xfrm>
        </p:spPr>
        <p:txBody>
          <a:bodyPr>
            <a:normAutofit/>
          </a:bodyPr>
          <a:lstStyle/>
          <a:p>
            <a:pPr marL="0" indent="0">
              <a:lnSpc>
                <a:spcPct val="90000"/>
              </a:lnSpc>
              <a:buNone/>
            </a:pPr>
            <a:endParaRPr lang="en-US" altLang="en-US" dirty="0">
              <a:solidFill>
                <a:schemeClr val="bg1"/>
              </a:solidFill>
            </a:endParaRPr>
          </a:p>
        </p:txBody>
      </p:sp>
      <p:pic>
        <p:nvPicPr>
          <p:cNvPr id="1026" name="Picture 2" descr="Roentgen's first human X-ray of his wife's hand in 1895 | Daily ...">
            <a:extLst>
              <a:ext uri="{FF2B5EF4-FFF2-40B4-BE49-F238E27FC236}">
                <a16:creationId xmlns:a16="http://schemas.microsoft.com/office/drawing/2014/main" id="{3046091B-6FB6-459E-A93D-C26E1CDF5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209550"/>
            <a:ext cx="8214113"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6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photograph of his wife's hand was the first photograph of a human body part using X-rays. When she saw the picture, she said "I have seen my death."</a:t>
            </a:r>
            <a:endParaRPr lang="en-US" altLang="en-US" dirty="0">
              <a:solidFill>
                <a:schemeClr val="bg1"/>
              </a:solidFill>
            </a:endParaRPr>
          </a:p>
        </p:txBody>
      </p:sp>
    </p:spTree>
    <p:extLst>
      <p:ext uri="{BB962C8B-B14F-4D97-AF65-F5344CB8AC3E}">
        <p14:creationId xmlns:p14="http://schemas.microsoft.com/office/powerpoint/2010/main" val="193878482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125438</TotalTime>
  <Words>4499</Words>
  <Application>Microsoft Office PowerPoint</Application>
  <PresentationFormat>Custom</PresentationFormat>
  <Paragraphs>392</Paragraphs>
  <Slides>66</Slides>
  <Notes>66</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66</vt:i4>
      </vt:variant>
    </vt:vector>
  </HeadingPairs>
  <TitlesOfParts>
    <vt:vector size="75" baseType="lpstr">
      <vt:lpstr>Arial</vt:lpstr>
      <vt:lpstr>Arial Rounded MT Bold</vt:lpstr>
      <vt:lpstr>Calibri</vt:lpstr>
      <vt:lpstr>Calibri Light</vt:lpstr>
      <vt:lpstr>David</vt:lpstr>
      <vt:lpstr>Times New Roman</vt:lpstr>
      <vt:lpstr>1_Default Design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3694</cp:revision>
  <dcterms:created xsi:type="dcterms:W3CDTF">2006-04-21T19:34:43Z</dcterms:created>
  <dcterms:modified xsi:type="dcterms:W3CDTF">2020-06-27T13:45:58Z</dcterms:modified>
</cp:coreProperties>
</file>