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Lst>
  <p:notesMasterIdLst>
    <p:notesMasterId r:id="rId71"/>
  </p:notesMasterIdLst>
  <p:handoutMasterIdLst>
    <p:handoutMasterId r:id="rId72"/>
  </p:handoutMasterIdLst>
  <p:sldIdLst>
    <p:sldId id="2045" r:id="rId3"/>
    <p:sldId id="62324" r:id="rId4"/>
    <p:sldId id="62313" r:id="rId5"/>
    <p:sldId id="62374" r:id="rId6"/>
    <p:sldId id="62319" r:id="rId7"/>
    <p:sldId id="62316" r:id="rId8"/>
    <p:sldId id="62325" r:id="rId9"/>
    <p:sldId id="62389" r:id="rId10"/>
    <p:sldId id="62405" r:id="rId11"/>
    <p:sldId id="62406" r:id="rId12"/>
    <p:sldId id="62367" r:id="rId13"/>
    <p:sldId id="62369" r:id="rId14"/>
    <p:sldId id="62372" r:id="rId15"/>
    <p:sldId id="62366" r:id="rId16"/>
    <p:sldId id="62376" r:id="rId17"/>
    <p:sldId id="62363" r:id="rId18"/>
    <p:sldId id="62370" r:id="rId19"/>
    <p:sldId id="62373" r:id="rId20"/>
    <p:sldId id="62396" r:id="rId21"/>
    <p:sldId id="62336" r:id="rId22"/>
    <p:sldId id="62343" r:id="rId23"/>
    <p:sldId id="62340" r:id="rId24"/>
    <p:sldId id="62344" r:id="rId25"/>
    <p:sldId id="62339" r:id="rId26"/>
    <p:sldId id="62341" r:id="rId27"/>
    <p:sldId id="62377" r:id="rId28"/>
    <p:sldId id="62384" r:id="rId29"/>
    <p:sldId id="62380" r:id="rId30"/>
    <p:sldId id="62379" r:id="rId31"/>
    <p:sldId id="62378" r:id="rId32"/>
    <p:sldId id="62387" r:id="rId33"/>
    <p:sldId id="62342" r:id="rId34"/>
    <p:sldId id="62397" r:id="rId35"/>
    <p:sldId id="62353" r:id="rId36"/>
    <p:sldId id="62346" r:id="rId37"/>
    <p:sldId id="62332" r:id="rId38"/>
    <p:sldId id="62335" r:id="rId39"/>
    <p:sldId id="62351" r:id="rId40"/>
    <p:sldId id="62361" r:id="rId41"/>
    <p:sldId id="62362" r:id="rId42"/>
    <p:sldId id="62364" r:id="rId43"/>
    <p:sldId id="62365" r:id="rId44"/>
    <p:sldId id="62382" r:id="rId45"/>
    <p:sldId id="62386" r:id="rId46"/>
    <p:sldId id="62381" r:id="rId47"/>
    <p:sldId id="62349" r:id="rId48"/>
    <p:sldId id="62350" r:id="rId49"/>
    <p:sldId id="62388" r:id="rId50"/>
    <p:sldId id="62352" r:id="rId51"/>
    <p:sldId id="62398" r:id="rId52"/>
    <p:sldId id="62399" r:id="rId53"/>
    <p:sldId id="62355" r:id="rId54"/>
    <p:sldId id="62400" r:id="rId55"/>
    <p:sldId id="62401" r:id="rId56"/>
    <p:sldId id="62402" r:id="rId57"/>
    <p:sldId id="62403" r:id="rId58"/>
    <p:sldId id="62404" r:id="rId59"/>
    <p:sldId id="62375" r:id="rId60"/>
    <p:sldId id="62348" r:id="rId61"/>
    <p:sldId id="62383" r:id="rId62"/>
    <p:sldId id="62356" r:id="rId63"/>
    <p:sldId id="62357" r:id="rId64"/>
    <p:sldId id="62358" r:id="rId65"/>
    <p:sldId id="62392" r:id="rId66"/>
    <p:sldId id="62393" r:id="rId67"/>
    <p:sldId id="61449" r:id="rId68"/>
    <p:sldId id="61444" r:id="rId69"/>
    <p:sldId id="256" r:id="rId70"/>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05" autoAdjust="0"/>
    <p:restoredTop sz="90299" autoAdjust="0"/>
  </p:normalViewPr>
  <p:slideViewPr>
    <p:cSldViewPr>
      <p:cViewPr varScale="1">
        <p:scale>
          <a:sx n="107" d="100"/>
          <a:sy n="107" d="100"/>
        </p:scale>
        <p:origin x="126" y="37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221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05.07-10 Learned Obedience through Suffering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1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05.07-10 Learned Obedience through Suffering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1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dependent.co.uk/sport/olympics/shot-at-wrong-target-costs-rifleman-gold-587595.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ndependent.co.uk/sport/olympics/shot-at-wrong-target-costs-rifleman-gold-587595.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Shooting_at_the_2004_Summer_Olympic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rc.org/get.cfm?i=WA20G46&amp;f=WU20G1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c.org/get.cfm?i=WA20G46&amp;f=WU20G1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ogle.com/search?q=grow20+growleader.com&amp;oq=grow&amp;aqs=chrome.3.69i60j69i57j35i39l2j46j0j69i60j69i61.8260j1j7&amp;sourceid=chrome&amp;ie=UTF-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PivWY9wn5p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rc.org/get.cfm?i=WA20G46&amp;f=WU20G1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harismanews.com/culture/81977-national-survey-reveals-drop-off-in-bible-reading-during-pandemic?utm_source=Charisma%20News%20Daily&amp;utm_medium=email&amp;utm_content=subscriber_id:5160390&amp;utm_campaign=CNO%20daily%20-%202020-07-23"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harismanews.com/culture/81977-national-survey-reveals-drop-off-in-bible-reading-during-pandemic?utm_source=Charisma%20News%20Daily&amp;utm_medium=email&amp;utm_content=subscriber_id:5160390&amp;utm_campaign=CNO%20daily%20-%202020-07-23"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charismanews.com/culture/81977-national-survey-reveals-drop-off-in-bible-reading-during-pandemic?utm_source=Charisma%20News%20Daily&amp;utm_medium=email&amp;utm_content=subscriber_id:5160390&amp;utm_campaign=CNO%20daily%20-%202020-07-2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05.07-10 Learned Obedience through Suffering </a:t>
            </a:r>
          </a:p>
        </p:txBody>
      </p:sp>
      <p:sp>
        <p:nvSpPr>
          <p:cNvPr id="5" name="Rectangle 3"/>
          <p:cNvSpPr>
            <a:spLocks noGrp="1" noChangeArrowheads="1"/>
          </p:cNvSpPr>
          <p:nvPr>
            <p:ph type="dt" idx="1"/>
          </p:nvPr>
        </p:nvSpPr>
        <p:spPr>
          <a:ln/>
        </p:spPr>
        <p:txBody>
          <a:bodyPr/>
          <a:lstStyle/>
          <a:p>
            <a:r>
              <a:rPr lang="en-US" altLang="en-US">
                <a:solidFill>
                  <a:prstClr val="white"/>
                </a:solidFill>
              </a:rPr>
              <a:t>Aug 1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7BB3943-B11A-4A92-A90D-540B5D5CD9DB}"/>
              </a:ext>
            </a:extLst>
          </p:cNvPr>
          <p:cNvSpPr>
            <a:spLocks noGrp="1"/>
          </p:cNvSpPr>
          <p:nvPr>
            <p:ph type="body" idx="1"/>
          </p:nvPr>
        </p:nvSpPr>
        <p:spPr/>
        <p:txBody>
          <a:bodyPr/>
          <a:lstStyle/>
          <a:p>
            <a:r>
              <a:rPr lang="en-US" dirty="0"/>
              <a:t>Mike Boatright, quoted with permission</a:t>
            </a:r>
          </a:p>
        </p:txBody>
      </p:sp>
    </p:spTree>
    <p:extLst>
      <p:ext uri="{BB962C8B-B14F-4D97-AF65-F5344CB8AC3E}">
        <p14:creationId xmlns:p14="http://schemas.microsoft.com/office/powerpoint/2010/main" val="4222160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4196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05.07-10 Learned Obedience through Suffering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0099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4196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05.07-10 Learned Obedience through Suffering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5679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4196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05.07-10 Learned Obedience through Suffering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0407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419600"/>
          </a:xfrm>
        </p:spPr>
        <p:txBody>
          <a:bodyPr/>
          <a:lstStyle/>
          <a:p>
            <a:r>
              <a:rPr lang="en-US" dirty="0">
                <a:hlinkClick r:id="rId3"/>
              </a:rPr>
              <a:t>https://www.independent.co.uk/sport/olympics/shot-at-wrong-target-costs-rifleman-gold-587595.html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05.07-10 Learned Obedience through Suffering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6620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915378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419600"/>
          </a:xfrm>
        </p:spPr>
        <p:txBody>
          <a:bodyPr/>
          <a:lstStyle/>
          <a:p>
            <a:r>
              <a:rPr lang="en-US" dirty="0">
                <a:hlinkClick r:id="rId3"/>
              </a:rPr>
              <a:t>https://www.independent.co.uk/sport/olympics/shot-at-wrong-target-costs-rifleman-gold-587595.html</a:t>
            </a:r>
            <a:endParaRPr lang="en-US" dirty="0"/>
          </a:p>
          <a:p>
            <a:r>
              <a:rPr lang="en-US" dirty="0">
                <a:hlinkClick r:id="rId4"/>
              </a:rPr>
              <a:t>https://en.wikipedia.org/wiki/Shooting_at_the_2004_Summer_Olympics</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05.07-10 Learned Obedience through Suffering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30735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4196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05.07-10 Learned Obedience through Suffering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6338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4196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05.07-10 Learned Obedience through Suffering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37575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42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https://www.frc.org/get.cfm?i=WA20G46&amp;f=WU20G14</a:t>
            </a:r>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063284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395756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806811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https://nationalpostcom.files.wordpress.com/2017/10/sweating-blood1.jpg?quality=100&amp;strip=all&amp;w=642</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334328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800"/>
            <a:ext cx="6613525" cy="4953000"/>
          </a:xfrm>
        </p:spPr>
        <p:txBody>
          <a:bodyPr/>
          <a:lstStyle/>
          <a:p>
            <a:r>
              <a:rPr lang="en-US" b="1" i="0" dirty="0">
                <a:solidFill>
                  <a:srgbClr val="002060"/>
                </a:solidFill>
                <a:effectLst/>
              </a:rPr>
              <a:t>You might think that he was not heard, since He was apparently praying for deliverance from the execution stake.  When we pray in trial, for deliverance, the answer from the Father may not be deliverance </a:t>
            </a:r>
            <a:r>
              <a:rPr lang="en-US" b="1" i="0" u="sng" dirty="0">
                <a:solidFill>
                  <a:srgbClr val="002060"/>
                </a:solidFill>
                <a:effectLst/>
              </a:rPr>
              <a:t>FROM</a:t>
            </a:r>
            <a:r>
              <a:rPr lang="en-US" b="1" i="0" dirty="0">
                <a:solidFill>
                  <a:srgbClr val="002060"/>
                </a:solidFill>
                <a:effectLst/>
              </a:rPr>
              <a:t> the trial, but deliverance </a:t>
            </a:r>
            <a:r>
              <a:rPr lang="en-US" b="1" u="sng" dirty="0">
                <a:solidFill>
                  <a:srgbClr val="002060"/>
                </a:solidFill>
                <a:effectLst/>
              </a:rPr>
              <a:t>IN</a:t>
            </a:r>
            <a:r>
              <a:rPr lang="en-US" b="1" i="0" dirty="0">
                <a:solidFill>
                  <a:srgbClr val="002060"/>
                </a:solidFill>
                <a:effectLst/>
              </a:rPr>
              <a:t> the trail.  He was praying for G-d’s will to be done.   RW Dunn, in Bible school in 1970 [Dawn with me in that class] said </a:t>
            </a:r>
            <a:r>
              <a:rPr lang="en-US" b="1" i="0" u="sng" dirty="0">
                <a:solidFill>
                  <a:srgbClr val="002060"/>
                </a:solidFill>
                <a:effectLst/>
              </a:rPr>
              <a:t>He was praying for strength to make it to the execution</a:t>
            </a:r>
            <a:r>
              <a:rPr lang="en-US" b="1" i="0" dirty="0">
                <a:solidFill>
                  <a:srgbClr val="002060"/>
                </a:solidFill>
                <a:effectLst/>
              </a:rPr>
              <a:t>.</a:t>
            </a:r>
          </a:p>
          <a:p>
            <a:r>
              <a:rPr lang="en-US" b="1" dirty="0">
                <a:solidFill>
                  <a:srgbClr val="002060"/>
                </a:solidFill>
              </a:rPr>
              <a:t>He did not do the path of obedience for all who obey him by using divine power from heaven, even though he was the Son of God. Instead, he emptied himself of that power and instead learned obedience through his sufferings (the Greek word for "sufferings" implies specifically the sufferings of death;</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605404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800"/>
            <a:ext cx="6613525" cy="4953000"/>
          </a:xfrm>
        </p:spPr>
        <p:txBody>
          <a:bodyPr/>
          <a:lstStyle/>
          <a:p>
            <a:r>
              <a:rPr lang="en-US" b="1" dirty="0">
                <a:solidFill>
                  <a:srgbClr val="002060"/>
                </a:solidFill>
              </a:rPr>
              <a:t>~MJ 2.10</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2188662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0999"/>
            <a:ext cx="6232525" cy="4494213"/>
          </a:xfrm>
        </p:spPr>
        <p:txBody>
          <a:bodyPr/>
          <a:lstStyle/>
          <a:p>
            <a:r>
              <a:rPr lang="en-US" dirty="0"/>
              <a:t> it was God's goal to have Yeshua made our perfect cohen </a:t>
            </a:r>
            <a:r>
              <a:rPr lang="en-US" dirty="0" err="1"/>
              <a:t>gadol</a:t>
            </a:r>
            <a:r>
              <a:rPr lang="en-US" dirty="0"/>
              <a:t>, fully representative of and empathetic with the human condition (4:15). Through his heavenly priesthood he became the source of eternal deliverance to all who obey him</a:t>
            </a:r>
          </a:p>
          <a:p>
            <a:r>
              <a:rPr lang="en-US" dirty="0"/>
              <a:t> We may learn from this not to expect to be exempted from sufferings on account of sonship; nor to conclude we are not sons, because we suffer; and that afflictions are instructive, and by them experience is learned.</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438264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4227670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735326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976370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54047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https://www.frc.org/get.cfm?i=WA20G46&amp;f=WU20G14</a:t>
            </a:r>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500999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101144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872667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0999" y="4267199"/>
            <a:ext cx="6096001" cy="4418013"/>
          </a:xfrm>
        </p:spPr>
        <p:txBody>
          <a:bodyPr/>
          <a:lstStyle/>
          <a:p>
            <a:r>
              <a:rPr lang="en-US" sz="1050" dirty="0">
                <a:hlinkClick r:id="rId3"/>
              </a:rPr>
              <a:t>https://www.google.com/search?q=grow20+growleader.com&amp;oq=grow&amp;aqs=chrome.3.69i60j69i57j35i39l2j46j0j69i60j69i61.8260j1j7&amp;sourceid=chrome&amp;ie=UTF-8</a:t>
            </a:r>
            <a:endParaRPr lang="en-US" sz="1050" dirty="0"/>
          </a:p>
          <a:p>
            <a:r>
              <a:rPr lang="en-US" sz="2000" b="1" dirty="0">
                <a:effectLst/>
                <a:latin typeface="Arial Rounded MT Bold" panose="020F0704030504030204" pitchFamily="34" charset="0"/>
                <a:ea typeface="Calibri" panose="020F0502020204030204" pitchFamily="34" charset="0"/>
                <a:cs typeface="Arial" panose="020B0604020202020204" pitchFamily="34" charset="0"/>
              </a:rPr>
              <a:t>Previous attendees who followed his teaching: </a:t>
            </a:r>
            <a:r>
              <a:rPr lang="en-US" sz="2000" b="1" dirty="0" err="1">
                <a:effectLst/>
                <a:latin typeface="Arial Rounded MT Bold" panose="020F0704030504030204" pitchFamily="34" charset="0"/>
                <a:ea typeface="Calibri" panose="020F0502020204030204" pitchFamily="34" charset="0"/>
                <a:cs typeface="Arial" panose="020B0604020202020204" pitchFamily="34" charset="0"/>
              </a:rPr>
              <a:t>Ev</a:t>
            </a:r>
            <a:r>
              <a:rPr lang="en-US" sz="2000" b="1" dirty="0">
                <a:effectLst/>
                <a:latin typeface="Arial Rounded MT Bold" panose="020F0704030504030204" pitchFamily="34" charset="0"/>
                <a:ea typeface="Calibri" panose="020F0502020204030204" pitchFamily="34" charset="0"/>
                <a:cs typeface="Arial" panose="020B0604020202020204" pitchFamily="34" charset="0"/>
              </a:rPr>
              <a:t> saw 30% growth.  We love transfer growth, but not only have transfer, not primarily.</a:t>
            </a:r>
            <a:endParaRPr lang="en-US" sz="2400" b="1" dirty="0"/>
          </a:p>
          <a:p>
            <a:r>
              <a:rPr lang="en-US" sz="2000" b="1" dirty="0">
                <a:effectLst/>
                <a:latin typeface="Arial Rounded MT Bold" panose="020F0704030504030204" pitchFamily="34" charset="0"/>
                <a:ea typeface="Calibri" panose="020F0502020204030204" pitchFamily="34" charset="0"/>
                <a:cs typeface="Arial" panose="020B0604020202020204" pitchFamily="34" charset="0"/>
              </a:rPr>
              <a:t>2872 </a:t>
            </a:r>
            <a:r>
              <a:rPr lang="en-US" sz="2000" b="1" dirty="0" err="1">
                <a:effectLst/>
                <a:latin typeface="Arial Rounded MT Bold" panose="020F0704030504030204" pitchFamily="34" charset="0"/>
                <a:ea typeface="Calibri" panose="020F0502020204030204" pitchFamily="34" charset="0"/>
                <a:cs typeface="Arial" panose="020B0604020202020204" pitchFamily="34" charset="0"/>
              </a:rPr>
              <a:t>congs</a:t>
            </a:r>
            <a:r>
              <a:rPr lang="en-US" sz="2000" b="1" dirty="0">
                <a:effectLst/>
                <a:latin typeface="Arial Rounded MT Bold" panose="020F0704030504030204" pitchFamily="34" charset="0"/>
                <a:ea typeface="Calibri" panose="020F0502020204030204" pitchFamily="34" charset="0"/>
                <a:cs typeface="Arial" panose="020B0604020202020204" pitchFamily="34" charset="0"/>
              </a:rPr>
              <a:t>  617 outside US 18027 attendees  42 new launches this year.</a:t>
            </a:r>
          </a:p>
          <a:p>
            <a:r>
              <a:rPr lang="en-US" sz="2000" b="1" dirty="0">
                <a:effectLst/>
                <a:latin typeface="Arial Rounded MT Bold" panose="020F0704030504030204" pitchFamily="34" charset="0"/>
                <a:ea typeface="Calibri" panose="020F0502020204030204" pitchFamily="34" charset="0"/>
                <a:cs typeface="Arial" panose="020B0604020202020204" pitchFamily="34" charset="0"/>
              </a:rPr>
              <a:t>Winograd himself and all his leaders in Minsk who could understand English on this.</a:t>
            </a:r>
          </a:p>
          <a:p>
            <a:r>
              <a:rPr lang="en-US" sz="2000" b="1" dirty="0">
                <a:effectLst/>
                <a:latin typeface="Arial Rounded MT Bold" panose="020F0704030504030204" pitchFamily="34" charset="0"/>
                <a:ea typeface="Calibri" panose="020F0502020204030204" pitchFamily="34" charset="0"/>
                <a:cs typeface="Arial" panose="020B0604020202020204" pitchFamily="34" charset="0"/>
              </a:rPr>
              <a:t>Next statement I’ve heard before.  It may make you uncomfortable</a:t>
            </a:r>
            <a:r>
              <a:rPr lang="en-US" sz="2000" b="1" dirty="0">
                <a:solidFill>
                  <a:srgbClr val="4BACC6"/>
                </a:solidFill>
                <a:effectLst/>
                <a:latin typeface="Arial Rounded MT Bold" panose="020F0704030504030204" pitchFamily="34" charset="0"/>
                <a:ea typeface="Calibri" panose="020F0502020204030204" pitchFamily="34" charset="0"/>
                <a:cs typeface="Arial" panose="020B0604020202020204" pitchFamily="34" charset="0"/>
              </a:rPr>
              <a:t>.</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427856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190999"/>
            <a:ext cx="5973762" cy="4494213"/>
          </a:xfrm>
        </p:spPr>
        <p:txBody>
          <a:bodyPr/>
          <a:lstStyle/>
          <a:p>
            <a:r>
              <a:rPr lang="en-US" dirty="0"/>
              <a:t>If only we prayed deeper, preached with more anointing.  That’s always true, but not the whole story.</a:t>
            </a:r>
          </a:p>
          <a:p>
            <a:r>
              <a:rPr lang="en-US" dirty="0"/>
              <a:t>We were there </a:t>
            </a:r>
            <a:r>
              <a:rPr lang="he-IL" dirty="0"/>
              <a:t>כי</a:t>
            </a:r>
            <a:r>
              <a:rPr lang="en-US" dirty="0"/>
              <a:t> hungry to grow.  </a:t>
            </a:r>
          </a:p>
          <a:p>
            <a:r>
              <a:rPr lang="en-US" dirty="0"/>
              <a:t>Entrepreneurial myth: great product = great success.   McDonalds </a:t>
            </a:r>
            <a:r>
              <a:rPr lang="en-US" u="sng" dirty="0"/>
              <a:t>best</a:t>
            </a:r>
            <a:r>
              <a:rPr lang="en-US" dirty="0"/>
              <a:t> hamburgers?</a:t>
            </a:r>
          </a:p>
          <a:p>
            <a:r>
              <a:rPr lang="en-US" dirty="0"/>
              <a:t>What about the Ruakh and the Word?  Not enough?  This is a channel to communicate that.</a:t>
            </a:r>
          </a:p>
          <a:p>
            <a:r>
              <a:rPr lang="en-US" baseline="30000" dirty="0"/>
              <a:t>Ro 10.15 </a:t>
            </a:r>
            <a:r>
              <a:rPr lang="en-US" dirty="0"/>
              <a:t>how can people proclaim him unless God sends them? — as the Tanakh puts it, “How beautiful are the feet of those announcing good news about good things!” </a:t>
            </a:r>
            <a:r>
              <a:rPr lang="en-US" sz="1200" dirty="0"/>
              <a:t>Isaiah 52:7 </a:t>
            </a:r>
            <a:r>
              <a:rPr lang="en-US" sz="1200" dirty="0">
                <a:sym typeface="Wingdings" panose="05000000000000000000" pitchFamily="2" charset="2"/>
              </a:rPr>
              <a:t> </a:t>
            </a:r>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802184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of Chris Hodges system.  8 hours lecture plus reactions next few minutes!</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623444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034088" cy="4191000"/>
          </a:xfrm>
        </p:spPr>
        <p:txBody>
          <a:bodyPr/>
          <a:lstStyle/>
          <a:p>
            <a:r>
              <a:rPr lang="en-US" dirty="0"/>
              <a:t>Cups: </a:t>
            </a:r>
          </a:p>
          <a:p>
            <a:pPr marL="228600" indent="-228600">
              <a:buFont typeface="+mj-lt"/>
              <a:buAutoNum type="arabicPeriod"/>
            </a:pPr>
            <a:r>
              <a:rPr lang="en-US" dirty="0"/>
              <a:t>out of Egypt, </a:t>
            </a:r>
          </a:p>
          <a:p>
            <a:pPr marL="228600" indent="-228600">
              <a:buFont typeface="+mj-lt"/>
              <a:buAutoNum type="arabicPeriod"/>
            </a:pPr>
            <a:r>
              <a:rPr lang="en-US" dirty="0"/>
              <a:t>Egypt out of you / deliverance, </a:t>
            </a:r>
          </a:p>
          <a:p>
            <a:pPr marL="228600" indent="-228600">
              <a:buFont typeface="+mj-lt"/>
              <a:buAutoNum type="arabicPeriod"/>
            </a:pPr>
            <a:r>
              <a:rPr lang="en-US" dirty="0"/>
              <a:t>back to original intention/after supper, </a:t>
            </a:r>
          </a:p>
          <a:p>
            <a:pPr marL="228600" indent="-228600">
              <a:buFont typeface="+mj-lt"/>
              <a:buAutoNum type="arabicPeriod"/>
            </a:pPr>
            <a:r>
              <a:rPr lang="en-US" dirty="0"/>
              <a:t>Praise</a:t>
            </a:r>
          </a:p>
          <a:p>
            <a:r>
              <a:rPr lang="en-US" dirty="0"/>
              <a:t>10 other scriptures where this pattern appears.  </a:t>
            </a:r>
          </a:p>
          <a:p>
            <a:r>
              <a:rPr lang="en-US" dirty="0"/>
              <a:t> Know G-d: the main weekend service</a:t>
            </a:r>
          </a:p>
          <a:p>
            <a:r>
              <a:rPr lang="en-US" dirty="0"/>
              <a:t> Find freedom: intimacy and community of the small groups</a:t>
            </a:r>
          </a:p>
          <a:p>
            <a:r>
              <a:rPr lang="en-US" dirty="0"/>
              <a:t> Discover purpose: discipleship and training</a:t>
            </a:r>
          </a:p>
          <a:p>
            <a:r>
              <a:rPr lang="en-US" dirty="0"/>
              <a:t> Make a difference: Dream team</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453136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 for what some of you may remember the Alef outreach.   </a:t>
            </a:r>
            <a:r>
              <a:rPr lang="en-US" dirty="0" err="1"/>
              <a:t>Alla</a:t>
            </a:r>
            <a:r>
              <a:rPr lang="en-US" dirty="0"/>
              <a:t> </a:t>
            </a:r>
            <a:r>
              <a:rPr lang="en-US" dirty="0" err="1"/>
              <a:t>Landa</a:t>
            </a:r>
            <a:r>
              <a:rPr lang="en-US" dirty="0"/>
              <a:t>, for whom we just said kaddish, was a fruit of that outreach.</a:t>
            </a:r>
          </a:p>
          <a:p>
            <a:r>
              <a:rPr lang="en-US" dirty="0"/>
              <a:t>2007</a:t>
            </a:r>
          </a:p>
          <a:p>
            <a:r>
              <a:rPr lang="en-US" dirty="0"/>
              <a:t>So, none of these considerations are new, but maybe we can make them work now build them into our culture better?</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64656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gets a laugh.</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534104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chemeClr val="bg1"/>
                </a:solidFill>
              </a:rPr>
              <a:t>https://www.youtube.com/watch?v=75Oct1Qv8x0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solidFill>
                  <a:schemeClr val="bg1"/>
                </a:solidFill>
              </a:rPr>
              <a:t>I need to change.</a:t>
            </a:r>
          </a:p>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4088033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7" y="4114800"/>
            <a:ext cx="5668963" cy="43434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dirty="0">
                <a:hlinkClick r:id="rId3"/>
              </a:rPr>
              <a:t>https://www.youtube.com/watch?v=PivWY9wn5ps</a:t>
            </a:r>
            <a:r>
              <a:rPr lang="en-US" sz="1600" dirty="0"/>
              <a:t>    </a:t>
            </a:r>
            <a:r>
              <a:rPr lang="en-US" altLang="en-US" dirty="0"/>
              <a:t>1.08 to 1.32</a:t>
            </a:r>
            <a:endParaRPr lang="en-US" altLang="en-US" sz="3200" dirty="0">
              <a:solidFill>
                <a:schemeClr val="bg1"/>
              </a:solidFill>
            </a:endParaRPr>
          </a:p>
          <a:p>
            <a:endParaRPr lang="en-US" sz="1600" dirty="0"/>
          </a:p>
          <a:p>
            <a:r>
              <a:rPr lang="en-US" sz="1600" dirty="0"/>
              <a:t>I came to faith in Messiah in 1969 in a very conservative Holiness church.  Was a drop out from popular culture till about 1995.  I don’t think I could sing one Michael Jackson song.  I can sing almost any Beatles song.  But, this on seemed relevant for the message, and was suggested by Gary Cohen.  So, I get by with a little help from my friend.  NO endorsement of Michael Jackson.</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418564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https://www.frc.org/get.cfm?i=WA20G46&amp;f=WU20G14</a:t>
            </a:r>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089772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809329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094920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344276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364615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915408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722125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Our system is designed to get exactly the results that we are getting.  </a:t>
            </a:r>
          </a:p>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84322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3020169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r>
              <a:rPr lang="en-US" dirty="0"/>
              <a:t>Are you willing?   I’m doing all I can!   Yes, but maybe differently.</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008423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0413"/>
            <a:ext cx="5851525" cy="3429000"/>
          </a:xfrm>
        </p:spPr>
      </p:sp>
      <p:sp>
        <p:nvSpPr>
          <p:cNvPr id="3" name="Notes Placeholder 2"/>
          <p:cNvSpPr>
            <a:spLocks noGrp="1"/>
          </p:cNvSpPr>
          <p:nvPr>
            <p:ph type="body" idx="1"/>
          </p:nvPr>
        </p:nvSpPr>
        <p:spPr>
          <a:xfrm>
            <a:off x="320675" y="4191000"/>
            <a:ext cx="6034088" cy="4191000"/>
          </a:xfrm>
        </p:spPr>
        <p:txBody>
          <a:bodyPr/>
          <a:lstStyle/>
          <a:p>
            <a:r>
              <a:rPr lang="en-US" dirty="0"/>
              <a:t>Our system is designed to get exactly the results that we are getting.  </a:t>
            </a:r>
          </a:p>
          <a:p>
            <a:r>
              <a:rPr lang="en-US" b="1" dirty="0"/>
              <a:t>Services that pre-believing people LOVE to come to.   Paul says presenting “Kindness and love” on his trips.   </a:t>
            </a:r>
          </a:p>
          <a:p>
            <a:r>
              <a:rPr lang="en-US" b="1" dirty="0"/>
              <a:t>Acts 15 Jerusalem Council, not put a yoke on new believers that we didn’t bear well.  </a:t>
            </a:r>
          </a:p>
          <a:p>
            <a:r>
              <a:rPr lang="en-US" b="1" dirty="0"/>
              <a:t>He paid 5 to 10 </a:t>
            </a:r>
            <a:r>
              <a:rPr lang="en-US" b="1" dirty="0" err="1"/>
              <a:t>prebelievers</a:t>
            </a:r>
            <a:r>
              <a:rPr lang="en-US" b="1" dirty="0"/>
              <a:t> to attend service and tell him how it was communicating, it was attractive.</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45829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591521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14799"/>
            <a:ext cx="6248400" cy="4800601"/>
          </a:xfrm>
        </p:spPr>
        <p:txBody>
          <a:bodyPr/>
          <a:lstStyle/>
          <a:p>
            <a:r>
              <a:rPr lang="en-US" b="1" dirty="0"/>
              <a:t>Services that pre-believing people LOVE to come to.   Paul says presenting “Kindness and love” on his trips.   Acts 15 Jerusalem Council, not put a yoke on new believers that we didn’t bear well.  </a:t>
            </a:r>
          </a:p>
          <a:p>
            <a:r>
              <a:rPr lang="en-US" b="1" dirty="0"/>
              <a:t>He paid 5 to 10 </a:t>
            </a:r>
            <a:r>
              <a:rPr lang="en-US" b="1" dirty="0" err="1"/>
              <a:t>prebelievers</a:t>
            </a:r>
            <a:r>
              <a:rPr lang="en-US" b="1" dirty="0"/>
              <a:t> to attend service and tell him how it was communicating, it was attractive.   I have a financier pay $199 for ~7 Jewish secular </a:t>
            </a:r>
            <a:r>
              <a:rPr lang="en-US" b="1" dirty="0" err="1"/>
              <a:t>millianniels</a:t>
            </a:r>
            <a:r>
              <a:rPr lang="en-US" b="1" dirty="0"/>
              <a:t> to evaluate our service: clarity of communication, Jewishness of expression, warmth and friendliness.  We’ll make a questionnaire.</a:t>
            </a:r>
          </a:p>
          <a:p>
            <a:r>
              <a:rPr lang="en-US" dirty="0"/>
              <a:t>Style of music.  Messianic message, but older younger.   New generation in Israel and US.   Josh Aaron, </a:t>
            </a:r>
            <a:r>
              <a:rPr lang="en-US" dirty="0" err="1"/>
              <a:t>Miqedem</a:t>
            </a:r>
            <a:r>
              <a:rPr lang="en-US" dirty="0"/>
              <a:t>, Sarah Liberman.  Nashville group. </a:t>
            </a:r>
          </a:p>
          <a:p>
            <a:endParaRPr lang="en-US" b="1"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05.07-10 Learned Obedience through Suffering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98995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r>
              <a:rPr lang="en-US" dirty="0"/>
              <a:t>Instagram.  Josie mentioned.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05.07-10 Learned Obedience through Suffering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915720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236295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https://www.charismanews.com/culture/81977-national-survey-reveals-drop-off-in-bible-reading-during-pandemic?utm_source=Charisma%20News%20Daily&amp;utm_medium=email&amp;utm_content=subscriber_id:5160390&amp;utm_campaign=CNO%20daily%20-%202020-07-23</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834437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https://www.charismanews.com/culture/81977-national-survey-reveals-drop-off-in-bible-reading-during-pandemic?utm_source=Charisma%20News%20Daily&amp;utm_medium=email&amp;utm_content=subscriber_id:5160390&amp;utm_campaign=CNO%20daily%20-%202020-07-23</a:t>
            </a:r>
            <a:endParaRPr lang="en-US" sz="105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272566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https://www.charismanews.com/culture/81977-national-survey-reveals-drop-off-in-bible-reading-during-pandemic?utm_source=Charisma%20News%20Daily&amp;utm_medium=email&amp;utm_content=subscriber_id:5160390&amp;utm_campaign=CNO%20daily%20-%202020-07-23</a:t>
            </a:r>
            <a:endParaRPr lang="en-US" sz="105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7007898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2163282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7056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permission from Jackie Santoro</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2885533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7511214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3192502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356188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6256975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3726667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308725" cy="42672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9866762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8135948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142743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permission from Jackie Santoro</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36159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permission from Jackie Santoro</a:t>
            </a:r>
          </a:p>
        </p:txBody>
      </p:sp>
      <p:sp>
        <p:nvSpPr>
          <p:cNvPr id="4" name="Header Placeholder 3"/>
          <p:cNvSpPr>
            <a:spLocks noGrp="1"/>
          </p:cNvSpPr>
          <p:nvPr>
            <p:ph type="hdr" sz="quarter"/>
          </p:nvPr>
        </p:nvSpPr>
        <p:spPr/>
        <p:txBody>
          <a:bodyPr/>
          <a:lstStyle/>
          <a:p>
            <a:r>
              <a:rPr lang="en-US" altLang="en-US"/>
              <a:t>Letter to the Messianic Jews a 05.07-10 Learned Obedience through Suffering </a:t>
            </a:r>
          </a:p>
        </p:txBody>
      </p:sp>
      <p:sp>
        <p:nvSpPr>
          <p:cNvPr id="5" name="Date Placeholder 4"/>
          <p:cNvSpPr>
            <a:spLocks noGrp="1"/>
          </p:cNvSpPr>
          <p:nvPr>
            <p:ph type="dt" idx="1"/>
          </p:nvPr>
        </p:nvSpPr>
        <p:spPr/>
        <p:txBody>
          <a:bodyPr/>
          <a:lstStyle/>
          <a:p>
            <a:r>
              <a:rPr lang="en-US" altLang="en-US"/>
              <a:t>Aug 1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59474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7BB3943-B11A-4A92-A90D-540B5D5CD9DB}"/>
              </a:ext>
            </a:extLst>
          </p:cNvPr>
          <p:cNvSpPr>
            <a:spLocks noGrp="1"/>
          </p:cNvSpPr>
          <p:nvPr>
            <p:ph type="body" idx="1"/>
          </p:nvPr>
        </p:nvSpPr>
        <p:spPr/>
        <p:txBody>
          <a:bodyPr/>
          <a:lstStyle/>
          <a:p>
            <a:r>
              <a:rPr lang="en-US" dirty="0"/>
              <a:t>Mike Boatright, quoted with permission</a:t>
            </a:r>
          </a:p>
        </p:txBody>
      </p:sp>
    </p:spTree>
    <p:extLst>
      <p:ext uri="{BB962C8B-B14F-4D97-AF65-F5344CB8AC3E}">
        <p14:creationId xmlns:p14="http://schemas.microsoft.com/office/powerpoint/2010/main" val="18700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8/1/2020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8/1/2020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https://www.youtube.com/embed/PivWY9wn5ps?feature=oembed"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We are in perilous times in many dimensions!</a:t>
            </a:r>
          </a:p>
          <a:p>
            <a:pPr marL="0" indent="0">
              <a:lnSpc>
                <a:spcPct val="90000"/>
              </a:lnSpc>
              <a:buNone/>
            </a:pPr>
            <a:r>
              <a:rPr lang="en-US" altLang="en-US" dirty="0"/>
              <a:t>What can we do?</a:t>
            </a:r>
          </a:p>
          <a:p>
            <a:pPr marL="0" indent="0">
              <a:lnSpc>
                <a:spcPct val="90000"/>
              </a:lnSpc>
              <a:buNone/>
            </a:pPr>
            <a:r>
              <a:rPr lang="en-US" altLang="en-US" dirty="0">
                <a:solidFill>
                  <a:schemeClr val="bg1"/>
                </a:solidFill>
              </a:rPr>
              <a:t>What can we offer?</a:t>
            </a:r>
          </a:p>
          <a:p>
            <a:pPr marL="0" indent="0">
              <a:lnSpc>
                <a:spcPct val="90000"/>
              </a:lnSpc>
              <a:buNone/>
            </a:pPr>
            <a:r>
              <a:rPr lang="en-US" altLang="en-US" baseline="30000" dirty="0">
                <a:solidFill>
                  <a:schemeClr val="bg1"/>
                </a:solidFill>
              </a:rPr>
              <a:t>Ro 15.4 </a:t>
            </a:r>
            <a:r>
              <a:rPr lang="en-US" altLang="en-US" dirty="0">
                <a:solidFill>
                  <a:schemeClr val="bg1"/>
                </a:solidFill>
              </a:rPr>
              <a:t>For whatever was written before was written for our instruction, so that through patience and the encouragement of the Scriptures we might have hope.</a:t>
            </a:r>
          </a:p>
        </p:txBody>
      </p:sp>
    </p:spTree>
    <p:extLst>
      <p:ext uri="{BB962C8B-B14F-4D97-AF65-F5344CB8AC3E}">
        <p14:creationId xmlns:p14="http://schemas.microsoft.com/office/powerpoint/2010/main" val="339820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marR="0" lvl="0" indent="0" rtl="0">
              <a:spcBef>
                <a:spcPts val="0"/>
              </a:spcBef>
              <a:spcAft>
                <a:spcPts val="0"/>
              </a:spcAft>
              <a:buNone/>
            </a:pPr>
            <a:r>
              <a:rPr lang="en-US" sz="3600" dirty="0">
                <a:solidFill>
                  <a:srgbClr val="FFFF99"/>
                </a:solidFill>
                <a:effectLst/>
                <a:latin typeface="Arial Rounded MT Bold" panose="020F0704030504030204" pitchFamily="34" charset="0"/>
                <a:ea typeface="Calibri" panose="020F0502020204030204" pitchFamily="34" charset="0"/>
                <a:cs typeface="Arial" panose="020B0604020202020204" pitchFamily="34" charset="0"/>
              </a:rPr>
              <a:t>Make excuses or progress not both. </a:t>
            </a:r>
          </a:p>
          <a:p>
            <a:pPr marL="0" marR="0" lvl="0" indent="0" rtl="0">
              <a:spcBef>
                <a:spcPts val="0"/>
              </a:spcBef>
              <a:spcAft>
                <a:spcPts val="0"/>
              </a:spcAft>
              <a:buNone/>
            </a:pPr>
            <a:endParaRPr lang="en-US" sz="3600" dirty="0">
              <a:latin typeface="Arial Rounded MT Bold" panose="020F0704030504030204" pitchFamily="34" charset="0"/>
              <a:ea typeface="Calibri" panose="020F0502020204030204" pitchFamily="34" charset="0"/>
              <a:cs typeface="Arial" panose="020B0604020202020204" pitchFamily="34" charset="0"/>
            </a:endParaRPr>
          </a:p>
          <a:p>
            <a:pPr marL="0" marR="0" lvl="0" indent="0" rtl="0">
              <a:spcBef>
                <a:spcPts val="0"/>
              </a:spcBef>
              <a:spcAft>
                <a:spcPts val="0"/>
              </a:spcAft>
              <a:buNone/>
            </a:pPr>
            <a:r>
              <a:rPr lang="en-US" sz="3600" dirty="0">
                <a:latin typeface="Arial Rounded MT Bold" panose="020F0704030504030204" pitchFamily="34" charset="0"/>
                <a:ea typeface="Calibri" panose="020F0502020204030204" pitchFamily="34" charset="0"/>
                <a:cs typeface="Arial" panose="020B0604020202020204" pitchFamily="34" charset="0"/>
              </a:rPr>
              <a:t>A man was s</a:t>
            </a:r>
            <a:r>
              <a:rPr lang="en-US" sz="3600" dirty="0">
                <a:effectLst/>
                <a:latin typeface="Arial Rounded MT Bold" panose="020F0704030504030204" pitchFamily="34" charset="0"/>
                <a:ea typeface="Calibri" panose="020F0502020204030204" pitchFamily="34" charset="0"/>
                <a:cs typeface="Arial" panose="020B0604020202020204" pitchFamily="34" charset="0"/>
              </a:rPr>
              <a:t>topped for drunk driving.  </a:t>
            </a:r>
          </a:p>
          <a:p>
            <a:pPr>
              <a:spcBef>
                <a:spcPts val="0"/>
              </a:spcBef>
              <a:spcAft>
                <a:spcPts val="0"/>
              </a:spcAft>
            </a:pPr>
            <a:r>
              <a:rPr lang="en-US" sz="3600" dirty="0">
                <a:latin typeface="Arial Rounded MT Bold" panose="020F0704030504030204" pitchFamily="34" charset="0"/>
                <a:ea typeface="Calibri" panose="020F0502020204030204" pitchFamily="34" charset="0"/>
                <a:cs typeface="Arial" panose="020B0604020202020204" pitchFamily="34" charset="0"/>
              </a:rPr>
              <a:t>Officer, I’m a</a:t>
            </a:r>
            <a:r>
              <a:rPr lang="en-US" sz="3600" dirty="0">
                <a:effectLst/>
                <a:latin typeface="Arial Rounded MT Bold" panose="020F0704030504030204" pitchFamily="34" charset="0"/>
                <a:ea typeface="Calibri" panose="020F0502020204030204" pitchFamily="34" charset="0"/>
                <a:cs typeface="Arial" panose="020B0604020202020204" pitchFamily="34" charset="0"/>
              </a:rPr>
              <a:t>sthmatic so I can’t do the breathalyzer.  </a:t>
            </a:r>
          </a:p>
          <a:p>
            <a:pPr>
              <a:spcBef>
                <a:spcPts val="0"/>
              </a:spcBef>
              <a:spcAft>
                <a:spcPts val="0"/>
              </a:spcAft>
            </a:pPr>
            <a:r>
              <a:rPr lang="en-US" sz="3600" dirty="0">
                <a:latin typeface="Arial Rounded MT Bold" panose="020F0704030504030204" pitchFamily="34" charset="0"/>
                <a:ea typeface="Calibri" panose="020F0502020204030204" pitchFamily="34" charset="0"/>
                <a:cs typeface="Arial" panose="020B0604020202020204" pitchFamily="34" charset="0"/>
              </a:rPr>
              <a:t>Sir, neither c</a:t>
            </a:r>
            <a:r>
              <a:rPr lang="en-US" sz="3600" dirty="0">
                <a:effectLst/>
                <a:latin typeface="Arial Rounded MT Bold" panose="020F0704030504030204" pitchFamily="34" charset="0"/>
                <a:ea typeface="Calibri" panose="020F0502020204030204" pitchFamily="34" charset="0"/>
                <a:cs typeface="Arial" panose="020B0604020202020204" pitchFamily="34" charset="0"/>
              </a:rPr>
              <a:t>an I take the blood test </a:t>
            </a:r>
            <a:r>
              <a:rPr lang="he-IL" sz="3600" dirty="0">
                <a:effectLst/>
                <a:latin typeface="Arial Rounded MT Bold" panose="020F0704030504030204" pitchFamily="34" charset="0"/>
                <a:ea typeface="Calibri" panose="020F0502020204030204" pitchFamily="34" charset="0"/>
                <a:cs typeface="Arial" panose="020B0604020202020204" pitchFamily="34" charset="0"/>
              </a:rPr>
              <a:t>כי</a:t>
            </a:r>
            <a:r>
              <a:rPr lang="he-IL" sz="3600" dirty="0">
                <a:effectLst/>
                <a:latin typeface="Calibri" panose="020F0502020204030204" pitchFamily="34" charset="0"/>
                <a:ea typeface="Calibri" panose="020F0502020204030204" pitchFamily="34" charset="0"/>
                <a:cs typeface="Arial Rounded MT Bold" panose="020F0704030504030204" pitchFamily="34" charset="0"/>
              </a:rPr>
              <a:t> </a:t>
            </a:r>
            <a:r>
              <a:rPr lang="en-US" sz="3600" dirty="0">
                <a:effectLst/>
                <a:latin typeface="Calibri" panose="020F0502020204030204" pitchFamily="34" charset="0"/>
                <a:ea typeface="Calibri" panose="020F0502020204030204" pitchFamily="34" charset="0"/>
                <a:cs typeface="Arial Rounded MT Bold" panose="020F0704030504030204" pitchFamily="34" charset="0"/>
              </a:rPr>
              <a:t> </a:t>
            </a:r>
            <a:r>
              <a:rPr lang="en-US" sz="3600" dirty="0">
                <a:latin typeface="Arial Rounded MT Bold" panose="020F0704030504030204" pitchFamily="34" charset="0"/>
                <a:cs typeface="Arial" panose="020B0604020202020204" pitchFamily="34" charset="0"/>
              </a:rPr>
              <a:t>I’m </a:t>
            </a:r>
            <a:r>
              <a:rPr lang="en-US" sz="3600" dirty="0">
                <a:effectLst/>
                <a:latin typeface="Arial Rounded MT Bold" panose="020F0704030504030204" pitchFamily="34" charset="0"/>
                <a:ea typeface="Calibri" panose="020F0502020204030204" pitchFamily="34" charset="0"/>
                <a:cs typeface="Arial" panose="020B0604020202020204" pitchFamily="34" charset="0"/>
              </a:rPr>
              <a:t>hemophiliac.     </a:t>
            </a:r>
          </a:p>
          <a:p>
            <a:pPr marL="0" indent="0">
              <a:spcBef>
                <a:spcPts val="0"/>
              </a:spcBef>
              <a:spcAft>
                <a:spcPts val="0"/>
              </a:spcAft>
              <a:buNone/>
            </a:pPr>
            <a:r>
              <a:rPr lang="en-US" sz="3600" dirty="0">
                <a:latin typeface="Arial Rounded MT Bold" panose="020F0704030504030204" pitchFamily="34" charset="0"/>
                <a:ea typeface="Calibri" panose="020F0502020204030204" pitchFamily="34" charset="0"/>
                <a:cs typeface="Arial" panose="020B0604020202020204" pitchFamily="34" charset="0"/>
              </a:rPr>
              <a:t>		</a:t>
            </a:r>
            <a:r>
              <a:rPr lang="en-US" sz="3600" dirty="0">
                <a:effectLst/>
                <a:latin typeface="Arial Rounded MT Bold" panose="020F0704030504030204" pitchFamily="34" charset="0"/>
                <a:ea typeface="Calibri" panose="020F0502020204030204" pitchFamily="34" charset="0"/>
                <a:cs typeface="Arial" panose="020B0604020202020204" pitchFamily="34" charset="0"/>
              </a:rPr>
              <a:t>[</a:t>
            </a:r>
            <a:r>
              <a:rPr lang="he-IL" sz="3600" dirty="0">
                <a:effectLst/>
                <a:latin typeface="Arial Rounded MT Bold" panose="020F0704030504030204" pitchFamily="34" charset="0"/>
                <a:ea typeface="Calibri" panose="020F0502020204030204" pitchFamily="34" charset="0"/>
                <a:cs typeface="Arial" panose="020B0604020202020204" pitchFamily="34" charset="0"/>
              </a:rPr>
              <a:t>כי</a:t>
            </a:r>
            <a:r>
              <a:rPr lang="en-US" sz="3600" dirty="0">
                <a:effectLst/>
                <a:latin typeface="Arial Rounded MT Bold" panose="020F0704030504030204" pitchFamily="34" charset="0"/>
                <a:ea typeface="Calibri" panose="020F0502020204030204" pitchFamily="34" charset="0"/>
                <a:cs typeface="Arial" panose="020B0604020202020204" pitchFamily="34" charset="0"/>
              </a:rPr>
              <a:t> = because]</a:t>
            </a:r>
            <a:endParaRPr lang="en-US" altLang="en-US" sz="6600" dirty="0">
              <a:solidFill>
                <a:schemeClr val="bg1"/>
              </a:solidFill>
            </a:endParaRPr>
          </a:p>
        </p:txBody>
      </p:sp>
    </p:spTree>
    <p:extLst>
      <p:ext uri="{BB962C8B-B14F-4D97-AF65-F5344CB8AC3E}">
        <p14:creationId xmlns:p14="http://schemas.microsoft.com/office/powerpoint/2010/main" val="181148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a:lnSpc>
                <a:spcPct val="90000"/>
              </a:lnSpc>
            </a:pPr>
            <a:r>
              <a:rPr lang="en-US" dirty="0">
                <a:effectLst/>
                <a:latin typeface="Arial Rounded MT Bold" panose="020F0704030504030204" pitchFamily="34" charset="0"/>
                <a:ea typeface="Calibri" panose="020F0502020204030204" pitchFamily="34" charset="0"/>
                <a:cs typeface="Arial" panose="020B0604020202020204" pitchFamily="34" charset="0"/>
              </a:rPr>
              <a:t> Can’t walk line </a:t>
            </a:r>
            <a:r>
              <a:rPr lang="he-IL" dirty="0">
                <a:effectLst/>
                <a:latin typeface="Arial Rounded MT Bold" panose="020F0704030504030204" pitchFamily="34" charset="0"/>
                <a:ea typeface="Calibri" panose="020F0502020204030204" pitchFamily="34" charset="0"/>
                <a:cs typeface="Arial" panose="020B0604020202020204" pitchFamily="34" charset="0"/>
              </a:rPr>
              <a:t>כי</a:t>
            </a:r>
            <a:r>
              <a:rPr lang="en-US" dirty="0">
                <a:effectLst/>
                <a:latin typeface="Arial Rounded MT Bold" panose="020F0704030504030204" pitchFamily="34" charset="0"/>
                <a:ea typeface="Calibri" panose="020F0502020204030204" pitchFamily="34" charset="0"/>
                <a:cs typeface="Arial" panose="020B0604020202020204" pitchFamily="34" charset="0"/>
              </a:rPr>
              <a:t> I’m drunk.</a:t>
            </a:r>
            <a:endParaRPr lang="en-US" altLang="en-US" dirty="0">
              <a:solidFill>
                <a:schemeClr val="bg1"/>
              </a:solidFill>
            </a:endParaRPr>
          </a:p>
        </p:txBody>
      </p:sp>
    </p:spTree>
    <p:extLst>
      <p:ext uri="{BB962C8B-B14F-4D97-AF65-F5344CB8AC3E}">
        <p14:creationId xmlns:p14="http://schemas.microsoft.com/office/powerpoint/2010/main" val="2214071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marR="0" lvl="0" indent="0">
              <a:spcBef>
                <a:spcPts val="0"/>
              </a:spcBef>
              <a:spcAft>
                <a:spcPts val="1000"/>
              </a:spcAft>
              <a:buNone/>
            </a:pPr>
            <a:r>
              <a:rPr lang="en-US" sz="3600" baseline="30000" dirty="0">
                <a:effectLst/>
                <a:latin typeface="Arial Rounded MT Bold" panose="020F0704030504030204" pitchFamily="34" charset="0"/>
                <a:ea typeface="Calibri" panose="020F0502020204030204" pitchFamily="34" charset="0"/>
                <a:cs typeface="Arial" panose="020B0604020202020204" pitchFamily="34" charset="0"/>
              </a:rPr>
              <a:t>Proverbs 29:18 MSG) </a:t>
            </a:r>
            <a:r>
              <a:rPr lang="en-US" sz="3600" dirty="0">
                <a:effectLst/>
                <a:latin typeface="Arial Rounded MT Bold" panose="020F0704030504030204" pitchFamily="34" charset="0"/>
                <a:ea typeface="Calibri" panose="020F0502020204030204" pitchFamily="34" charset="0"/>
                <a:cs typeface="Arial" panose="020B0604020202020204" pitchFamily="34" charset="0"/>
              </a:rPr>
              <a:t>If people can’t see what God is doing, they stumble all over themselves; but when they attend to what he reveals, they are most blessed. </a:t>
            </a:r>
            <a:endParaRPr lang="en-US" altLang="en-US" sz="6000" dirty="0">
              <a:solidFill>
                <a:schemeClr val="bg1"/>
              </a:solidFill>
            </a:endParaRPr>
          </a:p>
        </p:txBody>
      </p:sp>
    </p:spTree>
    <p:extLst>
      <p:ext uri="{BB962C8B-B14F-4D97-AF65-F5344CB8AC3E}">
        <p14:creationId xmlns:p14="http://schemas.microsoft.com/office/powerpoint/2010/main" val="82806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solidFill>
                  <a:schemeClr val="bg1"/>
                </a:solidFill>
              </a:rPr>
              <a:t>Matthew Emmons is a trained accountant but he got his numbers terribly wrong. The American sharpshooter was just </a:t>
            </a:r>
            <a:r>
              <a:rPr lang="en-US" altLang="en-US" dirty="0">
                <a:solidFill>
                  <a:srgbClr val="FFFF99"/>
                </a:solidFill>
              </a:rPr>
              <a:t>one shot away from a second Olympic gold medal </a:t>
            </a:r>
            <a:r>
              <a:rPr lang="en-US" altLang="en-US" dirty="0">
                <a:solidFill>
                  <a:schemeClr val="bg1"/>
                </a:solidFill>
              </a:rPr>
              <a:t>when he fired at the wrong target in the final round. Gone was the chance of gold - or even silver or bronze.</a:t>
            </a:r>
          </a:p>
        </p:txBody>
      </p:sp>
    </p:spTree>
    <p:extLst>
      <p:ext uri="{BB962C8B-B14F-4D97-AF65-F5344CB8AC3E}">
        <p14:creationId xmlns:p14="http://schemas.microsoft.com/office/powerpoint/2010/main" val="363902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Emmons, who had dominated the 50-metre rifle three-position target event and is considered </a:t>
            </a:r>
            <a:r>
              <a:rPr lang="en-US" altLang="en-US" dirty="0">
                <a:solidFill>
                  <a:srgbClr val="FFFF99"/>
                </a:solidFill>
              </a:rPr>
              <a:t>the best in the world </a:t>
            </a:r>
            <a:r>
              <a:rPr lang="en-US" altLang="en-US" dirty="0">
                <a:solidFill>
                  <a:schemeClr val="bg1"/>
                </a:solidFill>
              </a:rPr>
              <a:t>in his discipline, got a big zero and plunged to eighth. “[Stuff] happens," said the 23-year-old. "I'll live to shoot another day."</a:t>
            </a:r>
          </a:p>
        </p:txBody>
      </p:sp>
    </p:spTree>
    <p:extLst>
      <p:ext uri="{BB962C8B-B14F-4D97-AF65-F5344CB8AC3E}">
        <p14:creationId xmlns:p14="http://schemas.microsoft.com/office/powerpoint/2010/main" val="1463715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Matthew Emmons 2004 Athens Olympics gasping over mistaken target.</a:t>
            </a:r>
            <a:endParaRPr lang="en-US" altLang="en-US" dirty="0">
              <a:solidFill>
                <a:schemeClr val="bg1"/>
              </a:solidFill>
            </a:endParaRPr>
          </a:p>
        </p:txBody>
      </p:sp>
      <p:pic>
        <p:nvPicPr>
          <p:cNvPr id="3" name="Picture 2">
            <a:extLst>
              <a:ext uri="{FF2B5EF4-FFF2-40B4-BE49-F238E27FC236}">
                <a16:creationId xmlns:a16="http://schemas.microsoft.com/office/drawing/2014/main" id="{1F0D0A72-CAB7-4CDD-AD19-7C47334DBCD9}"/>
              </a:ext>
            </a:extLst>
          </p:cNvPr>
          <p:cNvPicPr>
            <a:picLocks noChangeAspect="1"/>
          </p:cNvPicPr>
          <p:nvPr/>
        </p:nvPicPr>
        <p:blipFill>
          <a:blip r:embed="rId3"/>
          <a:stretch>
            <a:fillRect/>
          </a:stretch>
        </p:blipFill>
        <p:spPr>
          <a:xfrm>
            <a:off x="2713037" y="1504950"/>
            <a:ext cx="5984899" cy="3528168"/>
          </a:xfrm>
          <a:prstGeom prst="rect">
            <a:avLst/>
          </a:prstGeom>
        </p:spPr>
      </p:pic>
    </p:spTree>
    <p:extLst>
      <p:ext uri="{BB962C8B-B14F-4D97-AF65-F5344CB8AC3E}">
        <p14:creationId xmlns:p14="http://schemas.microsoft.com/office/powerpoint/2010/main" val="392770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1 Cor 9.25-27 </a:t>
            </a:r>
            <a:r>
              <a:rPr lang="en-US" altLang="en-US" dirty="0">
                <a:solidFill>
                  <a:schemeClr val="bg1"/>
                </a:solidFill>
              </a:rPr>
              <a:t>Everyone who competes in the games goes into strict training. They do it to get a crown that will not last, but we do it to get a crown that will last forever. Therefore I do not run like someone running aimlessly; I do not fight like a boxer beating the air.  </a:t>
            </a:r>
          </a:p>
        </p:txBody>
      </p:sp>
    </p:spTree>
    <p:extLst>
      <p:ext uri="{BB962C8B-B14F-4D97-AF65-F5344CB8AC3E}">
        <p14:creationId xmlns:p14="http://schemas.microsoft.com/office/powerpoint/2010/main" val="22610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1 Cor 9.25-27  </a:t>
            </a:r>
            <a:r>
              <a:rPr lang="en-US" altLang="en-US" dirty="0">
                <a:solidFill>
                  <a:schemeClr val="bg1"/>
                </a:solidFill>
              </a:rPr>
              <a:t>No, I strike a blow to my body and make it my slave so that after I have preached to others, I myself will not be disqualified for the prize.</a:t>
            </a:r>
          </a:p>
        </p:txBody>
      </p:sp>
    </p:spTree>
    <p:extLst>
      <p:ext uri="{BB962C8B-B14F-4D97-AF65-F5344CB8AC3E}">
        <p14:creationId xmlns:p14="http://schemas.microsoft.com/office/powerpoint/2010/main" val="5786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pic>
        <p:nvPicPr>
          <p:cNvPr id="3" name="Picture 2">
            <a:extLst>
              <a:ext uri="{FF2B5EF4-FFF2-40B4-BE49-F238E27FC236}">
                <a16:creationId xmlns:a16="http://schemas.microsoft.com/office/drawing/2014/main" id="{019A3AEF-89D5-4CD1-812A-1792799BF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37" y="240208"/>
            <a:ext cx="8534400" cy="4800600"/>
          </a:xfrm>
          <a:prstGeom prst="rect">
            <a:avLst/>
          </a:prstGeom>
        </p:spPr>
      </p:pic>
    </p:spTree>
    <p:extLst>
      <p:ext uri="{BB962C8B-B14F-4D97-AF65-F5344CB8AC3E}">
        <p14:creationId xmlns:p14="http://schemas.microsoft.com/office/powerpoint/2010/main" val="13762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Las Vegas, Nevada</a:t>
            </a:r>
          </a:p>
        </p:txBody>
      </p:sp>
      <p:pic>
        <p:nvPicPr>
          <p:cNvPr id="1026" name="Picture 2">
            <a:extLst>
              <a:ext uri="{FF2B5EF4-FFF2-40B4-BE49-F238E27FC236}">
                <a16:creationId xmlns:a16="http://schemas.microsoft.com/office/drawing/2014/main" id="{2FEA18F5-C320-4B65-A6E4-5AB513353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52" y="876300"/>
            <a:ext cx="813968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77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5.7-10</a:t>
            </a:r>
            <a:r>
              <a:rPr lang="en-US" altLang="en-US" dirty="0">
                <a:solidFill>
                  <a:schemeClr val="bg1"/>
                </a:solidFill>
              </a:rPr>
              <a:t> In the days of His life on earth [</a:t>
            </a:r>
            <a:r>
              <a:rPr lang="en-US" altLang="en-US" dirty="0" err="1">
                <a:solidFill>
                  <a:schemeClr val="bg1"/>
                </a:solidFill>
              </a:rPr>
              <a:t>sarx</a:t>
            </a:r>
            <a:r>
              <a:rPr lang="en-US" altLang="en-US" dirty="0">
                <a:solidFill>
                  <a:schemeClr val="bg1"/>
                </a:solidFill>
              </a:rPr>
              <a:t>: flesh </a:t>
            </a:r>
            <a:r>
              <a:rPr lang="en-US" altLang="en-US" b="1" dirty="0" err="1">
                <a:solidFill>
                  <a:schemeClr val="bg1"/>
                </a:solidFill>
              </a:rPr>
              <a:t>σάρξ</a:t>
            </a:r>
            <a:r>
              <a:rPr lang="en-US" altLang="en-US" dirty="0">
                <a:solidFill>
                  <a:schemeClr val="bg1"/>
                </a:solidFill>
              </a:rPr>
              <a:t>], Yeshua offered up both prayers and </a:t>
            </a:r>
            <a:r>
              <a:rPr lang="en-US" altLang="en-US" dirty="0">
                <a:solidFill>
                  <a:srgbClr val="FFFF99"/>
                </a:solidFill>
              </a:rPr>
              <a:t>pleas, with loud crying and tears</a:t>
            </a:r>
            <a:r>
              <a:rPr lang="en-US" altLang="en-US" dirty="0">
                <a:solidFill>
                  <a:schemeClr val="bg1"/>
                </a:solidFill>
              </a:rPr>
              <a:t>, to the One able to save Him from death; </a:t>
            </a:r>
          </a:p>
          <a:p>
            <a:pPr marL="0" indent="0">
              <a:lnSpc>
                <a:spcPct val="90000"/>
              </a:lnSpc>
              <a:buNone/>
            </a:pPr>
            <a:endParaRPr lang="en-US" altLang="en-US" dirty="0">
              <a:solidFill>
                <a:schemeClr val="bg1"/>
              </a:solidFill>
            </a:endParaRPr>
          </a:p>
          <a:p>
            <a:pPr marL="0" indent="0">
              <a:lnSpc>
                <a:spcPct val="90000"/>
              </a:lnSpc>
              <a:buNone/>
            </a:pPr>
            <a:r>
              <a:rPr lang="en-US" altLang="en-US" dirty="0"/>
              <a:t>Where did that happen?</a:t>
            </a:r>
            <a:endParaRPr lang="en-US" altLang="en-US" dirty="0">
              <a:solidFill>
                <a:schemeClr val="bg1"/>
              </a:solidFill>
            </a:endParaRPr>
          </a:p>
        </p:txBody>
      </p:sp>
    </p:spTree>
    <p:extLst>
      <p:ext uri="{BB962C8B-B14F-4D97-AF65-F5344CB8AC3E}">
        <p14:creationId xmlns:p14="http://schemas.microsoft.com/office/powerpoint/2010/main" val="375166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Lk 22.41-46</a:t>
            </a:r>
            <a:r>
              <a:rPr lang="en-US" altLang="en-US" dirty="0">
                <a:solidFill>
                  <a:schemeClr val="bg1"/>
                </a:solidFill>
              </a:rPr>
              <a:t> He went about a stone’s throw away from them, kneeled down and prayed, “Father, if you are willing, take this cup away from me; still, let not my will but yours be done.”  There appeared to him </a:t>
            </a:r>
            <a:r>
              <a:rPr lang="en-US" altLang="en-US" dirty="0">
                <a:solidFill>
                  <a:srgbClr val="FFFF99"/>
                </a:solidFill>
              </a:rPr>
              <a:t>an angel from heaven giving him strength</a:t>
            </a:r>
            <a:r>
              <a:rPr lang="en-US" altLang="en-US" dirty="0">
                <a:solidFill>
                  <a:schemeClr val="bg1"/>
                </a:solidFill>
              </a:rPr>
              <a:t>, </a:t>
            </a:r>
          </a:p>
        </p:txBody>
      </p:sp>
    </p:spTree>
    <p:extLst>
      <p:ext uri="{BB962C8B-B14F-4D97-AF65-F5344CB8AC3E}">
        <p14:creationId xmlns:p14="http://schemas.microsoft.com/office/powerpoint/2010/main" val="205199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76226"/>
            <a:ext cx="8229599" cy="4867273"/>
          </a:xfrm>
        </p:spPr>
        <p:txBody>
          <a:bodyPr>
            <a:normAutofit/>
          </a:bodyPr>
          <a:lstStyle/>
          <a:p>
            <a:pPr marL="0" indent="0">
              <a:lnSpc>
                <a:spcPct val="90000"/>
              </a:lnSpc>
              <a:buNone/>
            </a:pPr>
            <a:r>
              <a:rPr lang="en-US" altLang="en-US" baseline="30000" dirty="0">
                <a:solidFill>
                  <a:schemeClr val="bg1"/>
                </a:solidFill>
              </a:rPr>
              <a:t>Lk 22.41-46</a:t>
            </a:r>
            <a:r>
              <a:rPr lang="en-US" altLang="en-US" dirty="0">
                <a:solidFill>
                  <a:schemeClr val="bg1"/>
                </a:solidFill>
              </a:rPr>
              <a:t> and in great anguish he prayed more intensely, so that his sweat became like drops of blood falling to the ground.</a:t>
            </a:r>
          </a:p>
          <a:p>
            <a:pPr marL="0" indent="0">
              <a:lnSpc>
                <a:spcPct val="90000"/>
              </a:lnSpc>
              <a:buNone/>
            </a:pPr>
            <a:endParaRPr lang="en-US" altLang="en-US" sz="3600" dirty="0"/>
          </a:p>
          <a:p>
            <a:pPr marL="0" indent="0">
              <a:lnSpc>
                <a:spcPct val="90000"/>
              </a:lnSpc>
              <a:buNone/>
            </a:pPr>
            <a:r>
              <a:rPr lang="en-US" altLang="en-US" sz="3600" dirty="0" err="1"/>
              <a:t>Hematadrosis</a:t>
            </a:r>
            <a:endParaRPr lang="en-US" altLang="en-US" sz="3600" dirty="0"/>
          </a:p>
          <a:p>
            <a:pPr marL="0" indent="0">
              <a:lnSpc>
                <a:spcPct val="90000"/>
              </a:lnSpc>
              <a:buNone/>
            </a:pPr>
            <a:r>
              <a:rPr lang="en-US" altLang="en-US" sz="3600" dirty="0"/>
              <a:t>Woman sweating</a:t>
            </a:r>
          </a:p>
          <a:p>
            <a:pPr marL="0" indent="0">
              <a:lnSpc>
                <a:spcPct val="90000"/>
              </a:lnSpc>
              <a:buNone/>
            </a:pPr>
            <a:r>
              <a:rPr lang="en-US" altLang="en-US" sz="3600" dirty="0"/>
              <a:t>Blood. </a:t>
            </a:r>
            <a:endParaRPr lang="en-US" altLang="en-US" sz="3600" dirty="0">
              <a:solidFill>
                <a:schemeClr val="bg1"/>
              </a:solidFill>
            </a:endParaRPr>
          </a:p>
        </p:txBody>
      </p:sp>
      <p:pic>
        <p:nvPicPr>
          <p:cNvPr id="1026" name="Picture 2" descr="This Italian woman literally sweats blood — and so can other ...">
            <a:extLst>
              <a:ext uri="{FF2B5EF4-FFF2-40B4-BE49-F238E27FC236}">
                <a16:creationId xmlns:a16="http://schemas.microsoft.com/office/drawing/2014/main" id="{88555BDE-CB52-4024-9C50-D2B75B434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837" y="2686167"/>
            <a:ext cx="2905126" cy="218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771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solidFill>
                  <a:schemeClr val="bg1"/>
                </a:solidFill>
              </a:rPr>
              <a:t>MJ 5.7-10</a:t>
            </a:r>
            <a:r>
              <a:rPr lang="en-US" altLang="en-US" dirty="0">
                <a:solidFill>
                  <a:schemeClr val="bg1"/>
                </a:solidFill>
              </a:rPr>
              <a:t> and He </a:t>
            </a:r>
            <a:r>
              <a:rPr lang="en-US" altLang="en-US" dirty="0">
                <a:solidFill>
                  <a:srgbClr val="FFFF99"/>
                </a:solidFill>
              </a:rPr>
              <a:t>was heard </a:t>
            </a:r>
            <a:r>
              <a:rPr lang="en-US" altLang="en-US" dirty="0">
                <a:solidFill>
                  <a:schemeClr val="bg1"/>
                </a:solidFill>
              </a:rPr>
              <a:t>because of His reverence. </a:t>
            </a:r>
          </a:p>
          <a:p>
            <a:pPr marL="0" indent="0">
              <a:lnSpc>
                <a:spcPct val="90000"/>
              </a:lnSpc>
              <a:buNone/>
            </a:pPr>
            <a:r>
              <a:rPr lang="en-US" altLang="en-US" dirty="0">
                <a:solidFill>
                  <a:schemeClr val="bg1"/>
                </a:solidFill>
              </a:rPr>
              <a:t>Though He was a Son, </a:t>
            </a:r>
            <a:r>
              <a:rPr lang="en-US" altLang="en-US" dirty="0">
                <a:solidFill>
                  <a:srgbClr val="FFFF99"/>
                </a:solidFill>
              </a:rPr>
              <a:t>He learned  </a:t>
            </a:r>
          </a:p>
          <a:p>
            <a:pPr marL="0" indent="0">
              <a:lnSpc>
                <a:spcPct val="90000"/>
              </a:lnSpc>
              <a:buNone/>
            </a:pPr>
            <a:r>
              <a:rPr lang="en-US" altLang="en-US" i="1" dirty="0">
                <a:solidFill>
                  <a:schemeClr val="bg1"/>
                </a:solidFill>
              </a:rPr>
              <a:t>[he had an experience of it, and effected it; and which was voluntary, and done in our room and stead] </a:t>
            </a:r>
          </a:p>
          <a:p>
            <a:pPr marL="0" indent="0">
              <a:lnSpc>
                <a:spcPct val="90000"/>
              </a:lnSpc>
              <a:buNone/>
            </a:pPr>
            <a:r>
              <a:rPr lang="en-US" altLang="en-US" dirty="0">
                <a:solidFill>
                  <a:srgbClr val="FFFF99"/>
                </a:solidFill>
              </a:rPr>
              <a:t>obedience</a:t>
            </a:r>
            <a:r>
              <a:rPr lang="en-US" altLang="en-US" dirty="0">
                <a:solidFill>
                  <a:schemeClr val="bg1"/>
                </a:solidFill>
              </a:rPr>
              <a:t>, </a:t>
            </a:r>
            <a:r>
              <a:rPr lang="en-US" altLang="en-US" i="1" dirty="0">
                <a:solidFill>
                  <a:schemeClr val="bg1"/>
                </a:solidFill>
              </a:rPr>
              <a:t>[submissiveness, compliance]</a:t>
            </a:r>
            <a:r>
              <a:rPr lang="en-US" altLang="en-US" dirty="0">
                <a:solidFill>
                  <a:schemeClr val="bg1"/>
                </a:solidFill>
              </a:rPr>
              <a:t> </a:t>
            </a:r>
            <a:r>
              <a:rPr lang="en-US" altLang="en-US" dirty="0">
                <a:solidFill>
                  <a:srgbClr val="FFFF99"/>
                </a:solidFill>
              </a:rPr>
              <a:t>from what He suffered. </a:t>
            </a:r>
          </a:p>
        </p:txBody>
      </p:sp>
    </p:spTree>
    <p:extLst>
      <p:ext uri="{BB962C8B-B14F-4D97-AF65-F5344CB8AC3E}">
        <p14:creationId xmlns:p14="http://schemas.microsoft.com/office/powerpoint/2010/main" val="3188748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5.7-10</a:t>
            </a:r>
            <a:r>
              <a:rPr lang="en-US" altLang="en-US" dirty="0">
                <a:solidFill>
                  <a:schemeClr val="bg1"/>
                </a:solidFill>
              </a:rPr>
              <a:t> </a:t>
            </a:r>
            <a:r>
              <a:rPr lang="en-US" altLang="en-US" dirty="0">
                <a:solidFill>
                  <a:srgbClr val="FFFF99"/>
                </a:solidFill>
              </a:rPr>
              <a:t>And once made perfect</a:t>
            </a:r>
            <a:r>
              <a:rPr lang="en-US" altLang="en-US" dirty="0">
                <a:solidFill>
                  <a:schemeClr val="bg1"/>
                </a:solidFill>
              </a:rPr>
              <a:t>, He became the source of eternal salvation to all who obey Him —  called by God Kohen </a:t>
            </a:r>
            <a:r>
              <a:rPr lang="en-US" altLang="en-US" dirty="0" err="1">
                <a:solidFill>
                  <a:schemeClr val="bg1"/>
                </a:solidFill>
              </a:rPr>
              <a:t>Gadol</a:t>
            </a:r>
            <a:r>
              <a:rPr lang="en-US" altLang="en-US" dirty="0">
                <a:solidFill>
                  <a:schemeClr val="bg1"/>
                </a:solidFill>
              </a:rPr>
              <a:t> “according to the order of </a:t>
            </a:r>
            <a:r>
              <a:rPr lang="en-US" altLang="en-US" dirty="0" err="1">
                <a:solidFill>
                  <a:schemeClr val="bg1"/>
                </a:solidFill>
              </a:rPr>
              <a:t>Melkhizedek</a:t>
            </a:r>
            <a:r>
              <a:rPr lang="en-US" altLang="en-US" dirty="0">
                <a:solidFill>
                  <a:schemeClr val="bg1"/>
                </a:solidFill>
              </a:rPr>
              <a:t>.”</a:t>
            </a:r>
          </a:p>
        </p:txBody>
      </p:sp>
    </p:spTree>
    <p:extLst>
      <p:ext uri="{BB962C8B-B14F-4D97-AF65-F5344CB8AC3E}">
        <p14:creationId xmlns:p14="http://schemas.microsoft.com/office/powerpoint/2010/main" val="2606491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2.10</a:t>
            </a:r>
            <a:r>
              <a:rPr lang="en-US" altLang="en-US" dirty="0">
                <a:solidFill>
                  <a:schemeClr val="bg1"/>
                </a:solidFill>
              </a:rPr>
              <a:t> For in bringing many sons to glory, it was only fitting that God, the Creator and Preserver of everything, should bring the Initiator of their deliverance </a:t>
            </a:r>
            <a:r>
              <a:rPr lang="en-US" altLang="en-US" dirty="0">
                <a:solidFill>
                  <a:srgbClr val="FFFF99"/>
                </a:solidFill>
              </a:rPr>
              <a:t>to the goal through sufferings.</a:t>
            </a:r>
          </a:p>
        </p:txBody>
      </p:sp>
    </p:spTree>
    <p:extLst>
      <p:ext uri="{BB962C8B-B14F-4D97-AF65-F5344CB8AC3E}">
        <p14:creationId xmlns:p14="http://schemas.microsoft.com/office/powerpoint/2010/main" val="887235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Yeshua became the perfect cohen / priest by His sufferings, so we can receive forgiveness and LIFE.  </a:t>
            </a:r>
          </a:p>
          <a:p>
            <a:pPr marL="0" indent="0">
              <a:lnSpc>
                <a:spcPct val="90000"/>
              </a:lnSpc>
              <a:buNone/>
            </a:pPr>
            <a:r>
              <a:rPr lang="en-US" altLang="en-US" dirty="0"/>
              <a:t>If you haven’t received His life, it’s available today, now.  </a:t>
            </a:r>
          </a:p>
          <a:p>
            <a:pPr marL="0" indent="0">
              <a:lnSpc>
                <a:spcPct val="90000"/>
              </a:lnSpc>
              <a:buNone/>
            </a:pPr>
            <a:r>
              <a:rPr lang="en-US" altLang="en-US" dirty="0">
                <a:solidFill>
                  <a:schemeClr val="bg1"/>
                </a:solidFill>
              </a:rPr>
              <a:t>But when we receive His life, what then?  </a:t>
            </a:r>
          </a:p>
        </p:txBody>
      </p:sp>
    </p:spTree>
    <p:extLst>
      <p:ext uri="{BB962C8B-B14F-4D97-AF65-F5344CB8AC3E}">
        <p14:creationId xmlns:p14="http://schemas.microsoft.com/office/powerpoint/2010/main" val="1986239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Col 1.24</a:t>
            </a:r>
            <a:r>
              <a:rPr lang="en-US" altLang="en-US" dirty="0">
                <a:solidFill>
                  <a:schemeClr val="bg1"/>
                </a:solidFill>
              </a:rPr>
              <a:t> I rejoice </a:t>
            </a:r>
            <a:r>
              <a:rPr lang="en-US" altLang="en-US" dirty="0">
                <a:solidFill>
                  <a:srgbClr val="FFFF99"/>
                </a:solidFill>
              </a:rPr>
              <a:t>in my present sufferings on your behalf</a:t>
            </a:r>
            <a:r>
              <a:rPr lang="en-US" altLang="en-US" dirty="0">
                <a:solidFill>
                  <a:schemeClr val="bg1"/>
                </a:solidFill>
              </a:rPr>
              <a:t>! Yes, I am </a:t>
            </a:r>
            <a:r>
              <a:rPr lang="en-US" altLang="en-US" dirty="0">
                <a:solidFill>
                  <a:srgbClr val="FFFF99"/>
                </a:solidFill>
              </a:rPr>
              <a:t>completing in my own flesh what has been lacking of the Messiah’s afflictions</a:t>
            </a:r>
            <a:r>
              <a:rPr lang="en-US" altLang="en-US" dirty="0">
                <a:solidFill>
                  <a:schemeClr val="bg1"/>
                </a:solidFill>
              </a:rPr>
              <a:t>, on behalf of his Body, the Messianic Community.</a:t>
            </a:r>
          </a:p>
        </p:txBody>
      </p:sp>
    </p:spTree>
    <p:extLst>
      <p:ext uri="{BB962C8B-B14F-4D97-AF65-F5344CB8AC3E}">
        <p14:creationId xmlns:p14="http://schemas.microsoft.com/office/powerpoint/2010/main" val="3122421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Yn</a:t>
            </a:r>
            <a:r>
              <a:rPr lang="en-US" altLang="en-US" baseline="30000" dirty="0">
                <a:solidFill>
                  <a:schemeClr val="bg1"/>
                </a:solidFill>
              </a:rPr>
              <a:t> 3.16</a:t>
            </a:r>
            <a:r>
              <a:rPr lang="en-US" altLang="en-US" dirty="0">
                <a:solidFill>
                  <a:schemeClr val="bg1"/>
                </a:solidFill>
              </a:rPr>
              <a:t> For God so loved the world that He gave His one and only Son, that whoever believes in Him shall not perish but have eternal life.</a:t>
            </a:r>
          </a:p>
        </p:txBody>
      </p:sp>
    </p:spTree>
    <p:extLst>
      <p:ext uri="{BB962C8B-B14F-4D97-AF65-F5344CB8AC3E}">
        <p14:creationId xmlns:p14="http://schemas.microsoft.com/office/powerpoint/2010/main" val="2567150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1 </a:t>
            </a:r>
            <a:r>
              <a:rPr lang="en-US" altLang="en-US" baseline="30000" dirty="0" err="1">
                <a:solidFill>
                  <a:schemeClr val="bg1"/>
                </a:solidFill>
              </a:rPr>
              <a:t>Yn</a:t>
            </a:r>
            <a:r>
              <a:rPr lang="en-US" altLang="en-US" baseline="30000" dirty="0">
                <a:solidFill>
                  <a:schemeClr val="bg1"/>
                </a:solidFill>
              </a:rPr>
              <a:t> 3.16 </a:t>
            </a:r>
            <a:r>
              <a:rPr lang="en-US" altLang="en-US" dirty="0">
                <a:solidFill>
                  <a:schemeClr val="bg1"/>
                </a:solidFill>
              </a:rPr>
              <a:t>We have come to know love by this—Yeshua laid down His life for us, and </a:t>
            </a:r>
            <a:r>
              <a:rPr lang="en-US" altLang="en-US" dirty="0">
                <a:solidFill>
                  <a:srgbClr val="FFFF99"/>
                </a:solidFill>
              </a:rPr>
              <a:t>we also ought to lay down our lives for our brothers and sisters</a:t>
            </a:r>
            <a:r>
              <a:rPr lang="en-US" altLang="en-US" dirty="0">
                <a:solidFill>
                  <a:schemeClr val="bg1"/>
                </a:solidFill>
              </a:rPr>
              <a:t>.</a:t>
            </a:r>
          </a:p>
          <a:p>
            <a:pPr marL="0" indent="0">
              <a:lnSpc>
                <a:spcPct val="90000"/>
              </a:lnSpc>
              <a:buNone/>
            </a:pPr>
            <a:endParaRPr lang="en-US" altLang="en-US" dirty="0"/>
          </a:p>
          <a:p>
            <a:pPr marL="0" indent="0">
              <a:lnSpc>
                <a:spcPct val="90000"/>
              </a:lnSpc>
              <a:buNone/>
            </a:pPr>
            <a:r>
              <a:rPr lang="en-US" altLang="en-US" dirty="0">
                <a:solidFill>
                  <a:schemeClr val="bg1"/>
                </a:solidFill>
              </a:rPr>
              <a:t>Receiving the Messiah and the Ruakh is not the center of our LIFE in Him, just the beginning.</a:t>
            </a:r>
          </a:p>
        </p:txBody>
      </p:sp>
    </p:spTree>
    <p:extLst>
      <p:ext uri="{BB962C8B-B14F-4D97-AF65-F5344CB8AC3E}">
        <p14:creationId xmlns:p14="http://schemas.microsoft.com/office/powerpoint/2010/main" val="321373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When Nevada's governor, Steve Sisolak (D) decided to open casinos to thousands of people -- but cap church attendance at 50 -- the lawsuit almost wrote itself. To the absolute astonishment of everyone, Roberts and the other liberal justices decided</a:t>
            </a:r>
          </a:p>
        </p:txBody>
      </p:sp>
    </p:spTree>
    <p:extLst>
      <p:ext uri="{BB962C8B-B14F-4D97-AF65-F5344CB8AC3E}">
        <p14:creationId xmlns:p14="http://schemas.microsoft.com/office/powerpoint/2010/main" val="2809936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This week, about two dozen Or </a:t>
            </a:r>
            <a:r>
              <a:rPr lang="en-US" altLang="en-US" dirty="0" err="1">
                <a:solidFill>
                  <a:schemeClr val="bg1"/>
                </a:solidFill>
              </a:rPr>
              <a:t>HaOlamniks</a:t>
            </a:r>
            <a:r>
              <a:rPr lang="en-US" altLang="en-US" dirty="0">
                <a:solidFill>
                  <a:schemeClr val="bg1"/>
                </a:solidFill>
              </a:rPr>
              <a:t> spent 8 hours at the Grow Conference by livestream from Birmingham, AL, Tuesday and Wednesday.  </a:t>
            </a:r>
          </a:p>
          <a:p>
            <a:pPr marL="0" indent="0">
              <a:lnSpc>
                <a:spcPct val="90000"/>
              </a:lnSpc>
              <a:buNone/>
            </a:pPr>
            <a:r>
              <a:rPr lang="en-US" altLang="en-US" dirty="0"/>
              <a:t>Stewart Winograd and his people Minsk, Belarus were also at the Conference. </a:t>
            </a:r>
            <a:endParaRPr lang="en-US" altLang="en-US" dirty="0">
              <a:solidFill>
                <a:schemeClr val="bg1"/>
              </a:solidFill>
            </a:endParaRPr>
          </a:p>
        </p:txBody>
      </p:sp>
    </p:spTree>
    <p:extLst>
      <p:ext uri="{BB962C8B-B14F-4D97-AF65-F5344CB8AC3E}">
        <p14:creationId xmlns:p14="http://schemas.microsoft.com/office/powerpoint/2010/main" val="644091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72914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Grow Conference Chris Hodges</a:t>
            </a:r>
          </a:p>
        </p:txBody>
      </p:sp>
      <p:pic>
        <p:nvPicPr>
          <p:cNvPr id="3" name="Picture 2">
            <a:extLst>
              <a:ext uri="{FF2B5EF4-FFF2-40B4-BE49-F238E27FC236}">
                <a16:creationId xmlns:a16="http://schemas.microsoft.com/office/drawing/2014/main" id="{BD418E2E-94BF-4FB3-B445-8AFB55DA6B8A}"/>
              </a:ext>
            </a:extLst>
          </p:cNvPr>
          <p:cNvPicPr>
            <a:picLocks noChangeAspect="1"/>
          </p:cNvPicPr>
          <p:nvPr/>
        </p:nvPicPr>
        <p:blipFill>
          <a:blip r:embed="rId3"/>
          <a:stretch>
            <a:fillRect/>
          </a:stretch>
        </p:blipFill>
        <p:spPr>
          <a:xfrm>
            <a:off x="263635" y="798638"/>
            <a:ext cx="8229600" cy="3799840"/>
          </a:xfrm>
          <a:prstGeom prst="rect">
            <a:avLst/>
          </a:prstGeom>
        </p:spPr>
      </p:pic>
    </p:spTree>
    <p:extLst>
      <p:ext uri="{BB962C8B-B14F-4D97-AF65-F5344CB8AC3E}">
        <p14:creationId xmlns:p14="http://schemas.microsoft.com/office/powerpoint/2010/main" val="3813798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rgbClr val="FFFF99"/>
                </a:solidFill>
              </a:rPr>
              <a:t>Hindrances to growth are usually structural &gt;&gt; spiritual. </a:t>
            </a:r>
          </a:p>
          <a:p>
            <a:pPr marL="0" indent="0">
              <a:lnSpc>
                <a:spcPct val="90000"/>
              </a:lnSpc>
              <a:buNone/>
            </a:pPr>
            <a:r>
              <a:rPr lang="en-US" altLang="en-US" baseline="30000" dirty="0">
                <a:solidFill>
                  <a:schemeClr val="bg1"/>
                </a:solidFill>
              </a:rPr>
              <a:t>Acts 16.5 </a:t>
            </a:r>
            <a:r>
              <a:rPr lang="en-US" altLang="en-US" dirty="0">
                <a:solidFill>
                  <a:schemeClr val="bg1"/>
                </a:solidFill>
              </a:rPr>
              <a:t>Messiah’s communities were strengthened in the faith and kept increasing daily in number.</a:t>
            </a:r>
          </a:p>
          <a:p>
            <a:pPr marL="0" indent="0">
              <a:lnSpc>
                <a:spcPct val="90000"/>
              </a:lnSpc>
              <a:buNone/>
            </a:pPr>
            <a:r>
              <a:rPr lang="en-US" altLang="en-US" u="sng" dirty="0"/>
              <a:t>Healthy things grow</a:t>
            </a:r>
            <a:r>
              <a:rPr lang="en-US" altLang="en-US" dirty="0"/>
              <a:t>. </a:t>
            </a:r>
          </a:p>
          <a:p>
            <a:pPr marL="0" indent="0">
              <a:lnSpc>
                <a:spcPct val="90000"/>
              </a:lnSpc>
              <a:buNone/>
            </a:pPr>
            <a:r>
              <a:rPr lang="en-US" altLang="en-US" baseline="30000" dirty="0" err="1">
                <a:solidFill>
                  <a:schemeClr val="bg1"/>
                </a:solidFill>
              </a:rPr>
              <a:t>Yn</a:t>
            </a:r>
            <a:r>
              <a:rPr lang="en-US" altLang="en-US" baseline="30000" dirty="0">
                <a:solidFill>
                  <a:schemeClr val="bg1"/>
                </a:solidFill>
              </a:rPr>
              <a:t> 15.8 </a:t>
            </a:r>
            <a:r>
              <a:rPr lang="en-US" altLang="en-US" dirty="0">
                <a:solidFill>
                  <a:schemeClr val="bg1"/>
                </a:solidFill>
              </a:rPr>
              <a:t>This is how my Father is glorified — in your bearing much fruit; this is how you will prove to be my </a:t>
            </a:r>
            <a:r>
              <a:rPr lang="en-US" altLang="en-US" dirty="0" err="1">
                <a:solidFill>
                  <a:schemeClr val="bg1"/>
                </a:solidFill>
              </a:rPr>
              <a:t>talmidim</a:t>
            </a:r>
            <a:r>
              <a:rPr lang="en-US" altLang="en-US" dirty="0">
                <a:solidFill>
                  <a:schemeClr val="bg1"/>
                </a:solidFill>
              </a:rPr>
              <a:t>.</a:t>
            </a:r>
          </a:p>
        </p:txBody>
      </p:sp>
    </p:spTree>
    <p:extLst>
      <p:ext uri="{BB962C8B-B14F-4D97-AF65-F5344CB8AC3E}">
        <p14:creationId xmlns:p14="http://schemas.microsoft.com/office/powerpoint/2010/main" val="3021166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Yeshayahu 52.7</a:t>
            </a:r>
            <a:r>
              <a:rPr lang="en-US" altLang="en-US" dirty="0">
                <a:solidFill>
                  <a:schemeClr val="bg1"/>
                </a:solidFill>
              </a:rPr>
              <a:t> How beautiful on the mountains are the feet of him who brings good news, proclaiming shalom, bringing good news of good things, announcing salvation and saying to </a:t>
            </a:r>
            <a:r>
              <a:rPr lang="en-US" altLang="en-US" dirty="0" err="1">
                <a:solidFill>
                  <a:schemeClr val="bg1"/>
                </a:solidFill>
              </a:rPr>
              <a:t>Tziyon</a:t>
            </a:r>
            <a:r>
              <a:rPr lang="en-US" altLang="en-US" dirty="0">
                <a:solidFill>
                  <a:schemeClr val="bg1"/>
                </a:solidFill>
              </a:rPr>
              <a:t>, “Your God is King!”</a:t>
            </a:r>
          </a:p>
        </p:txBody>
      </p:sp>
    </p:spTree>
    <p:extLst>
      <p:ext uri="{BB962C8B-B14F-4D97-AF65-F5344CB8AC3E}">
        <p14:creationId xmlns:p14="http://schemas.microsoft.com/office/powerpoint/2010/main" val="3251149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9769FD7A-2951-46CA-98CE-5F02792035CA}"/>
              </a:ext>
            </a:extLst>
          </p:cNvPr>
          <p:cNvGraphicFramePr>
            <a:graphicFrameLocks noGrp="1"/>
          </p:cNvGraphicFramePr>
          <p:nvPr>
            <p:extLst>
              <p:ext uri="{D42A27DB-BD31-4B8C-83A1-F6EECF244321}">
                <p14:modId xmlns:p14="http://schemas.microsoft.com/office/powerpoint/2010/main" val="2810940366"/>
              </p:ext>
            </p:extLst>
          </p:nvPr>
        </p:nvGraphicFramePr>
        <p:xfrm>
          <a:off x="274638" y="209550"/>
          <a:ext cx="8077200" cy="4732020"/>
        </p:xfrm>
        <a:graphic>
          <a:graphicData uri="http://schemas.openxmlformats.org/drawingml/2006/table">
            <a:tbl>
              <a:tblPr firstRow="1" bandRow="1">
                <a:tableStyleId>{5C22544A-7EE6-4342-B048-85BDC9FD1C3A}</a:tableStyleId>
              </a:tblPr>
              <a:tblGrid>
                <a:gridCol w="1615440">
                  <a:extLst>
                    <a:ext uri="{9D8B030D-6E8A-4147-A177-3AD203B41FA5}">
                      <a16:colId xmlns:a16="http://schemas.microsoft.com/office/drawing/2014/main" val="1785544041"/>
                    </a:ext>
                  </a:extLst>
                </a:gridCol>
                <a:gridCol w="1615440">
                  <a:extLst>
                    <a:ext uri="{9D8B030D-6E8A-4147-A177-3AD203B41FA5}">
                      <a16:colId xmlns:a16="http://schemas.microsoft.com/office/drawing/2014/main" val="1711918817"/>
                    </a:ext>
                  </a:extLst>
                </a:gridCol>
                <a:gridCol w="1615440">
                  <a:extLst>
                    <a:ext uri="{9D8B030D-6E8A-4147-A177-3AD203B41FA5}">
                      <a16:colId xmlns:a16="http://schemas.microsoft.com/office/drawing/2014/main" val="1773502260"/>
                    </a:ext>
                  </a:extLst>
                </a:gridCol>
                <a:gridCol w="1615440">
                  <a:extLst>
                    <a:ext uri="{9D8B030D-6E8A-4147-A177-3AD203B41FA5}">
                      <a16:colId xmlns:a16="http://schemas.microsoft.com/office/drawing/2014/main" val="1918637780"/>
                    </a:ext>
                  </a:extLst>
                </a:gridCol>
                <a:gridCol w="1615440">
                  <a:extLst>
                    <a:ext uri="{9D8B030D-6E8A-4147-A177-3AD203B41FA5}">
                      <a16:colId xmlns:a16="http://schemas.microsoft.com/office/drawing/2014/main" val="3849816345"/>
                    </a:ext>
                  </a:extLst>
                </a:gridCol>
              </a:tblGrid>
              <a:tr h="1181100">
                <a:tc>
                  <a:txBody>
                    <a:bodyPr/>
                    <a:lstStyle/>
                    <a:p>
                      <a:r>
                        <a:rPr lang="en-US" dirty="0"/>
                        <a:t>Lost people reborn</a:t>
                      </a:r>
                    </a:p>
                  </a:txBody>
                  <a:tcPr>
                    <a:noFill/>
                  </a:tcPr>
                </a:tc>
                <a:tc>
                  <a:txBody>
                    <a:bodyPr/>
                    <a:lstStyle/>
                    <a:p>
                      <a:r>
                        <a:rPr lang="en-US" dirty="0"/>
                        <a:t>Cup of </a:t>
                      </a:r>
                      <a:r>
                        <a:rPr lang="en-US" dirty="0" err="1"/>
                        <a:t>Sanctifica-tion</a:t>
                      </a:r>
                      <a:endParaRPr lang="en-US" dirty="0"/>
                    </a:p>
                  </a:txBody>
                  <a:tcPr>
                    <a:noFill/>
                  </a:tcPr>
                </a:tc>
                <a:tc>
                  <a:txBody>
                    <a:bodyPr/>
                    <a:lstStyle/>
                    <a:p>
                      <a:r>
                        <a:rPr lang="en-US" dirty="0"/>
                        <a:t>Know G-d</a:t>
                      </a:r>
                    </a:p>
                  </a:txBody>
                  <a:tcPr>
                    <a:noFill/>
                  </a:tcPr>
                </a:tc>
                <a:tc>
                  <a:txBody>
                    <a:bodyPr/>
                    <a:lstStyle/>
                    <a:p>
                      <a:r>
                        <a:rPr lang="en-US" dirty="0" err="1"/>
                        <a:t>Yokhanan</a:t>
                      </a:r>
                      <a:r>
                        <a:rPr lang="en-US" dirty="0"/>
                        <a:t>/ John</a:t>
                      </a:r>
                    </a:p>
                    <a:p>
                      <a:r>
                        <a:rPr lang="en-US" dirty="0"/>
                        <a:t>Lion</a:t>
                      </a:r>
                    </a:p>
                  </a:txBody>
                  <a:tcPr>
                    <a:noFill/>
                  </a:tcPr>
                </a:tc>
                <a:tc>
                  <a:txBody>
                    <a:bodyPr/>
                    <a:lstStyle/>
                    <a:p>
                      <a:r>
                        <a:rPr lang="en-US" dirty="0"/>
                        <a:t>Main service</a:t>
                      </a:r>
                    </a:p>
                  </a:txBody>
                  <a:tcPr>
                    <a:noFill/>
                  </a:tcPr>
                </a:tc>
                <a:extLst>
                  <a:ext uri="{0D108BD9-81ED-4DB2-BD59-A6C34878D82A}">
                    <a16:rowId xmlns:a16="http://schemas.microsoft.com/office/drawing/2014/main" val="3730628518"/>
                  </a:ext>
                </a:extLst>
              </a:tr>
              <a:tr h="1181100">
                <a:tc>
                  <a:txBody>
                    <a:bodyPr/>
                    <a:lstStyle/>
                    <a:p>
                      <a:r>
                        <a:rPr lang="en-US" dirty="0">
                          <a:solidFill>
                            <a:schemeClr val="bg1"/>
                          </a:solidFill>
                        </a:rPr>
                        <a:t>Reborn people healed</a:t>
                      </a:r>
                    </a:p>
                  </a:txBody>
                  <a:tcPr>
                    <a:noFill/>
                  </a:tcPr>
                </a:tc>
                <a:tc>
                  <a:txBody>
                    <a:bodyPr/>
                    <a:lstStyle/>
                    <a:p>
                      <a:r>
                        <a:rPr lang="en-US" dirty="0">
                          <a:solidFill>
                            <a:schemeClr val="bg1"/>
                          </a:solidFill>
                        </a:rPr>
                        <a:t>Cup of judgment</a:t>
                      </a:r>
                    </a:p>
                  </a:txBody>
                  <a:tcPr>
                    <a:noFill/>
                  </a:tcPr>
                </a:tc>
                <a:tc>
                  <a:txBody>
                    <a:bodyPr/>
                    <a:lstStyle/>
                    <a:p>
                      <a:r>
                        <a:rPr lang="en-US" dirty="0">
                          <a:solidFill>
                            <a:schemeClr val="bg1"/>
                          </a:solidFill>
                        </a:rPr>
                        <a:t>Find Freedom</a:t>
                      </a:r>
                    </a:p>
                    <a:p>
                      <a:r>
                        <a:rPr lang="en-US" dirty="0">
                          <a:solidFill>
                            <a:schemeClr val="bg1"/>
                          </a:solidFill>
                        </a:rPr>
                        <a:t>Emotionally</a:t>
                      </a:r>
                    </a:p>
                    <a:p>
                      <a:r>
                        <a:rPr lang="en-US" dirty="0">
                          <a:solidFill>
                            <a:schemeClr val="bg1"/>
                          </a:solidFill>
                        </a:rPr>
                        <a:t>Jewishly</a:t>
                      </a:r>
                    </a:p>
                  </a:txBody>
                  <a:tcPr>
                    <a:noFill/>
                  </a:tcPr>
                </a:tc>
                <a:tc>
                  <a:txBody>
                    <a:bodyPr/>
                    <a:lstStyle/>
                    <a:p>
                      <a:r>
                        <a:rPr lang="en-US" dirty="0">
                          <a:solidFill>
                            <a:schemeClr val="bg1"/>
                          </a:solidFill>
                        </a:rPr>
                        <a:t>Luke</a:t>
                      </a:r>
                    </a:p>
                    <a:p>
                      <a:r>
                        <a:rPr lang="en-US" dirty="0">
                          <a:solidFill>
                            <a:schemeClr val="bg1"/>
                          </a:solidFill>
                        </a:rPr>
                        <a:t>Man</a:t>
                      </a:r>
                    </a:p>
                  </a:txBody>
                  <a:tcPr>
                    <a:noFill/>
                  </a:tcPr>
                </a:tc>
                <a:tc>
                  <a:txBody>
                    <a:bodyPr/>
                    <a:lstStyle/>
                    <a:p>
                      <a:r>
                        <a:rPr lang="en-US" dirty="0">
                          <a:solidFill>
                            <a:schemeClr val="bg1"/>
                          </a:solidFill>
                        </a:rPr>
                        <a:t>Home groups</a:t>
                      </a:r>
                    </a:p>
                  </a:txBody>
                  <a:tcPr>
                    <a:noFill/>
                  </a:tcPr>
                </a:tc>
                <a:extLst>
                  <a:ext uri="{0D108BD9-81ED-4DB2-BD59-A6C34878D82A}">
                    <a16:rowId xmlns:a16="http://schemas.microsoft.com/office/drawing/2014/main" val="1923767649"/>
                  </a:ext>
                </a:extLst>
              </a:tr>
              <a:tr h="1181100">
                <a:tc>
                  <a:txBody>
                    <a:bodyPr/>
                    <a:lstStyle/>
                    <a:p>
                      <a:r>
                        <a:rPr lang="en-US" sz="1800" kern="1200" dirty="0">
                          <a:solidFill>
                            <a:schemeClr val="bg1"/>
                          </a:solidFill>
                          <a:latin typeface="+mn-lt"/>
                          <a:ea typeface="+mn-ea"/>
                          <a:cs typeface="+mn-cs"/>
                        </a:rPr>
                        <a:t>Healed people trained</a:t>
                      </a:r>
                    </a:p>
                  </a:txBody>
                  <a:tcPr>
                    <a:noFill/>
                  </a:tcPr>
                </a:tc>
                <a:tc>
                  <a:txBody>
                    <a:bodyPr/>
                    <a:lstStyle/>
                    <a:p>
                      <a:r>
                        <a:rPr lang="en-US" dirty="0">
                          <a:solidFill>
                            <a:schemeClr val="bg1"/>
                          </a:solidFill>
                        </a:rPr>
                        <a:t>Cup of Redemption</a:t>
                      </a:r>
                    </a:p>
                  </a:txBody>
                  <a:tcPr>
                    <a:noFill/>
                  </a:tcPr>
                </a:tc>
                <a:tc>
                  <a:txBody>
                    <a:bodyPr/>
                    <a:lstStyle/>
                    <a:p>
                      <a:r>
                        <a:rPr lang="en-US" dirty="0">
                          <a:solidFill>
                            <a:schemeClr val="bg1"/>
                          </a:solidFill>
                        </a:rPr>
                        <a:t>Discover Develop your calling</a:t>
                      </a:r>
                    </a:p>
                  </a:txBody>
                  <a:tcPr>
                    <a:noFill/>
                  </a:tcPr>
                </a:tc>
                <a:tc>
                  <a:txBody>
                    <a:bodyPr/>
                    <a:lstStyle/>
                    <a:p>
                      <a:r>
                        <a:rPr lang="en-US" dirty="0">
                          <a:solidFill>
                            <a:schemeClr val="bg1"/>
                          </a:solidFill>
                        </a:rPr>
                        <a:t>Matthew</a:t>
                      </a:r>
                    </a:p>
                    <a:p>
                      <a:r>
                        <a:rPr lang="en-US" dirty="0">
                          <a:solidFill>
                            <a:schemeClr val="bg1"/>
                          </a:solidFill>
                        </a:rPr>
                        <a:t>Eagle</a:t>
                      </a:r>
                    </a:p>
                  </a:txBody>
                  <a:tcPr>
                    <a:noFill/>
                  </a:tcPr>
                </a:tc>
                <a:tc>
                  <a:txBody>
                    <a:bodyPr/>
                    <a:lstStyle/>
                    <a:p>
                      <a:r>
                        <a:rPr lang="en-US" dirty="0">
                          <a:solidFill>
                            <a:schemeClr val="bg1"/>
                          </a:solidFill>
                        </a:rPr>
                        <a:t>Training</a:t>
                      </a:r>
                    </a:p>
                  </a:txBody>
                  <a:tcPr>
                    <a:noFill/>
                  </a:tcPr>
                </a:tc>
                <a:extLst>
                  <a:ext uri="{0D108BD9-81ED-4DB2-BD59-A6C34878D82A}">
                    <a16:rowId xmlns:a16="http://schemas.microsoft.com/office/drawing/2014/main" val="1616907587"/>
                  </a:ext>
                </a:extLst>
              </a:tr>
              <a:tr h="1181100">
                <a:tc>
                  <a:txBody>
                    <a:bodyPr/>
                    <a:lstStyle/>
                    <a:p>
                      <a:r>
                        <a:rPr lang="en-US" dirty="0">
                          <a:solidFill>
                            <a:schemeClr val="bg1"/>
                          </a:solidFill>
                        </a:rPr>
                        <a:t>Trained people mobilized</a:t>
                      </a:r>
                    </a:p>
                  </a:txBody>
                  <a:tcPr>
                    <a:noFill/>
                  </a:tcPr>
                </a:tc>
                <a:tc>
                  <a:txBody>
                    <a:bodyPr/>
                    <a:lstStyle/>
                    <a:p>
                      <a:r>
                        <a:rPr lang="en-US" dirty="0">
                          <a:solidFill>
                            <a:schemeClr val="bg1"/>
                          </a:solidFill>
                        </a:rPr>
                        <a:t>Cup of fulfilment</a:t>
                      </a:r>
                    </a:p>
                  </a:txBody>
                  <a:tcPr>
                    <a:noFill/>
                  </a:tcPr>
                </a:tc>
                <a:tc>
                  <a:txBody>
                    <a:bodyPr/>
                    <a:lstStyle/>
                    <a:p>
                      <a:r>
                        <a:rPr lang="en-US" dirty="0">
                          <a:solidFill>
                            <a:schemeClr val="bg1"/>
                          </a:solidFill>
                        </a:rPr>
                        <a:t>Make a Difference</a:t>
                      </a:r>
                    </a:p>
                  </a:txBody>
                  <a:tcPr>
                    <a:noFill/>
                  </a:tcPr>
                </a:tc>
                <a:tc>
                  <a:txBody>
                    <a:bodyPr/>
                    <a:lstStyle/>
                    <a:p>
                      <a:r>
                        <a:rPr lang="en-US" dirty="0">
                          <a:solidFill>
                            <a:schemeClr val="bg1"/>
                          </a:solidFill>
                        </a:rPr>
                        <a:t>Mark</a:t>
                      </a:r>
                    </a:p>
                    <a:p>
                      <a:r>
                        <a:rPr lang="en-US" dirty="0">
                          <a:solidFill>
                            <a:schemeClr val="bg1"/>
                          </a:solidFill>
                        </a:rPr>
                        <a:t>Ox: plow or sacrifice</a:t>
                      </a:r>
                    </a:p>
                  </a:txBody>
                  <a:tcPr>
                    <a:noFill/>
                  </a:tcPr>
                </a:tc>
                <a:tc>
                  <a:txBody>
                    <a:bodyPr/>
                    <a:lstStyle/>
                    <a:p>
                      <a:r>
                        <a:rPr lang="en-US" dirty="0">
                          <a:solidFill>
                            <a:schemeClr val="bg1"/>
                          </a:solidFill>
                        </a:rPr>
                        <a:t>Dream team</a:t>
                      </a:r>
                    </a:p>
                  </a:txBody>
                  <a:tcPr>
                    <a:noFill/>
                  </a:tcPr>
                </a:tc>
                <a:extLst>
                  <a:ext uri="{0D108BD9-81ED-4DB2-BD59-A6C34878D82A}">
                    <a16:rowId xmlns:a16="http://schemas.microsoft.com/office/drawing/2014/main" val="3795821145"/>
                  </a:ext>
                </a:extLst>
              </a:tr>
            </a:tbl>
          </a:graphicData>
        </a:graphic>
      </p:graphicFrame>
    </p:spTree>
    <p:extLst>
      <p:ext uri="{BB962C8B-B14F-4D97-AF65-F5344CB8AC3E}">
        <p14:creationId xmlns:p14="http://schemas.microsoft.com/office/powerpoint/2010/main" val="3975087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D458360-195F-418C-811E-8FC0EB18BF5A}"/>
              </a:ext>
            </a:extLst>
          </p:cNvPr>
          <p:cNvSpPr>
            <a:spLocks noGrp="1" noChangeArrowheads="1"/>
          </p:cNvSpPr>
          <p:nvPr>
            <p:ph type="ctrTitle"/>
          </p:nvPr>
        </p:nvSpPr>
        <p:spPr>
          <a:xfrm>
            <a:off x="960437" y="0"/>
            <a:ext cx="6858000" cy="628650"/>
          </a:xfrm>
        </p:spPr>
        <p:txBody>
          <a:bodyPr anchor="ctr"/>
          <a:lstStyle/>
          <a:p>
            <a:r>
              <a:rPr lang="en-US" altLang="en-US" sz="3300">
                <a:latin typeface="AlgerianD" panose="04020705040A02060702" pitchFamily="82" charset="0"/>
              </a:rPr>
              <a:t>Pipeline Concept</a:t>
            </a:r>
            <a:r>
              <a:rPr lang="en-US" altLang="en-US" sz="3300"/>
              <a:t>  </a:t>
            </a:r>
            <a:r>
              <a:rPr lang="en-US" altLang="en-US" sz="1800"/>
              <a:t>David Levine</a:t>
            </a:r>
          </a:p>
        </p:txBody>
      </p:sp>
      <p:pic>
        <p:nvPicPr>
          <p:cNvPr id="2052" name="Picture 4">
            <a:extLst>
              <a:ext uri="{FF2B5EF4-FFF2-40B4-BE49-F238E27FC236}">
                <a16:creationId xmlns:a16="http://schemas.microsoft.com/office/drawing/2014/main" id="{2197F6E2-D37C-4ECA-A14A-F8B3D759DF4D}"/>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960437" y="628650"/>
            <a:ext cx="6858000" cy="4514850"/>
          </a:xfrm>
        </p:spPr>
      </p:pic>
      <p:sp>
        <p:nvSpPr>
          <p:cNvPr id="9" name="TextBox 8">
            <a:extLst>
              <a:ext uri="{FF2B5EF4-FFF2-40B4-BE49-F238E27FC236}">
                <a16:creationId xmlns:a16="http://schemas.microsoft.com/office/drawing/2014/main" id="{DAE0BAE3-6B95-484D-B898-5ABDF176CF7B}"/>
              </a:ext>
            </a:extLst>
          </p:cNvPr>
          <p:cNvSpPr txBox="1"/>
          <p:nvPr/>
        </p:nvSpPr>
        <p:spPr>
          <a:xfrm>
            <a:off x="960437" y="742951"/>
            <a:ext cx="6858000" cy="646331"/>
          </a:xfrm>
          <a:prstGeom prst="rect">
            <a:avLst/>
          </a:prstGeom>
          <a:noFill/>
        </p:spPr>
        <p:txBody>
          <a:bodyPr wrap="square">
            <a:spAutoFit/>
          </a:bodyPr>
          <a:lstStyle/>
          <a:p>
            <a:r>
              <a:rPr kumimoji="0" lang="en-US" altLang="en-US" sz="3600" b="0" i="0" u="none" strike="noStrike" kern="1200" cap="none" spc="0" normalizeH="0" baseline="0" noProof="0" dirty="0">
                <a:ln>
                  <a:noFill/>
                </a:ln>
                <a:solidFill>
                  <a:srgbClr val="000000"/>
                </a:solidFill>
                <a:effectLst/>
                <a:uLnTx/>
                <a:uFillTx/>
                <a:latin typeface="AlgerianD" panose="04020705040A02060702" pitchFamily="82" charset="0"/>
                <a:ea typeface="+mj-ea"/>
                <a:cs typeface="Times New Roman"/>
              </a:rPr>
              <a:t>Pipeline Concept</a:t>
            </a:r>
            <a:r>
              <a:rPr kumimoji="0" lang="en-US" altLang="en-US" sz="3600" b="0" i="0" u="none" strike="noStrike" kern="1200" cap="none" spc="0" normalizeH="0" baseline="0" noProof="0" dirty="0">
                <a:ln>
                  <a:noFill/>
                </a:ln>
                <a:solidFill>
                  <a:srgbClr val="000000"/>
                </a:solidFill>
                <a:effectLst/>
                <a:uLnTx/>
                <a:uFillTx/>
                <a:latin typeface="Times New Roman"/>
                <a:ea typeface="+mj-ea"/>
                <a:cs typeface="Times New Roman"/>
              </a:rPr>
              <a:t>  </a:t>
            </a:r>
            <a:r>
              <a:rPr kumimoji="0" lang="en-US" altLang="en-US" sz="2400" b="0" i="0" u="none" strike="noStrike" kern="1200" cap="none" spc="0" normalizeH="0" baseline="0" noProof="0" dirty="0">
                <a:ln>
                  <a:noFill/>
                </a:ln>
                <a:solidFill>
                  <a:srgbClr val="000000"/>
                </a:solidFill>
                <a:effectLst/>
                <a:uLnTx/>
                <a:uFillTx/>
                <a:latin typeface="Times New Roman"/>
                <a:ea typeface="+mj-ea"/>
                <a:cs typeface="Times New Roman"/>
              </a:rPr>
              <a:t>David Levine</a:t>
            </a:r>
            <a:endParaRPr lang="en-US" dirty="0"/>
          </a:p>
        </p:txBody>
      </p:sp>
    </p:spTree>
    <p:extLst>
      <p:ext uri="{BB962C8B-B14F-4D97-AF65-F5344CB8AC3E}">
        <p14:creationId xmlns:p14="http://schemas.microsoft.com/office/powerpoint/2010/main" val="3351973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When I greet newcomers, I often say that I am the rabbi, and what that really means is that whatever goes wrong is my doing.  Whatever goes right is the doing of my wife and the staff.</a:t>
            </a:r>
          </a:p>
          <a:p>
            <a:pPr marL="0" indent="0">
              <a:lnSpc>
                <a:spcPct val="90000"/>
              </a:lnSpc>
              <a:buNone/>
            </a:pPr>
            <a:r>
              <a:rPr lang="en-US" altLang="en-US" dirty="0">
                <a:solidFill>
                  <a:schemeClr val="bg1"/>
                </a:solidFill>
              </a:rPr>
              <a:t>It's the Truman line of "the buck stops here."</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386324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I'm well aware that the lack of growth, loss of people, is ultimately my responsibility.  I'm not taking it with toxic guilt, because I tried .  I take responsibility to initiate change.  We can't let the Jewish population be eternally lost.   We’ll win them, if we work together.  "I get by with a little help from my friends."  </a:t>
            </a:r>
          </a:p>
        </p:txBody>
      </p:sp>
    </p:spTree>
    <p:extLst>
      <p:ext uri="{BB962C8B-B14F-4D97-AF65-F5344CB8AC3E}">
        <p14:creationId xmlns:p14="http://schemas.microsoft.com/office/powerpoint/2010/main" val="995745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2400300" cy="4933950"/>
          </a:xfrm>
        </p:spPr>
        <p:txBody>
          <a:bodyPr>
            <a:normAutofit/>
          </a:bodyPr>
          <a:lstStyle/>
          <a:p>
            <a:pPr marL="0" indent="0">
              <a:lnSpc>
                <a:spcPct val="90000"/>
              </a:lnSpc>
              <a:buNone/>
            </a:pPr>
            <a:r>
              <a:rPr lang="en-US" altLang="en-US" dirty="0"/>
              <a:t>Michael Jackson</a:t>
            </a:r>
          </a:p>
          <a:p>
            <a:pPr marL="0" indent="0">
              <a:lnSpc>
                <a:spcPct val="90000"/>
              </a:lnSpc>
              <a:buNone/>
            </a:pPr>
            <a:r>
              <a:rPr lang="en-US" altLang="en-US" dirty="0">
                <a:solidFill>
                  <a:schemeClr val="bg1"/>
                </a:solidFill>
              </a:rPr>
              <a:t>Man in the Mirror</a:t>
            </a:r>
          </a:p>
        </p:txBody>
      </p:sp>
      <p:pic>
        <p:nvPicPr>
          <p:cNvPr id="2" name="Online Media 1" title="Michael Jackson - Man In The Mirror (Official Video)">
            <a:hlinkClick r:id="" action="ppaction://media"/>
            <a:extLst>
              <a:ext uri="{FF2B5EF4-FFF2-40B4-BE49-F238E27FC236}">
                <a16:creationId xmlns:a16="http://schemas.microsoft.com/office/drawing/2014/main" id="{AAF43982-2316-47DF-B003-FE2C517A0CF7}"/>
              </a:ext>
            </a:extLst>
          </p:cNvPr>
          <p:cNvPicPr>
            <a:picLocks noRot="1" noChangeAspect="1"/>
          </p:cNvPicPr>
          <p:nvPr>
            <a:videoFile r:link="rId1"/>
          </p:nvPr>
        </p:nvPicPr>
        <p:blipFill>
          <a:blip r:embed="rId4"/>
          <a:stretch>
            <a:fillRect/>
          </a:stretch>
        </p:blipFill>
        <p:spPr>
          <a:xfrm>
            <a:off x="2674937" y="774700"/>
            <a:ext cx="5829300" cy="4368800"/>
          </a:xfrm>
          <a:prstGeom prst="rect">
            <a:avLst/>
          </a:prstGeom>
        </p:spPr>
      </p:pic>
    </p:spTree>
    <p:extLst>
      <p:ext uri="{BB962C8B-B14F-4D97-AF65-F5344CB8AC3E}">
        <p14:creationId xmlns:p14="http://schemas.microsoft.com/office/powerpoint/2010/main" val="3348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that casinos should have more freedom to operate than the houses of worship legally protected by the Constitution.</a:t>
            </a:r>
          </a:p>
        </p:txBody>
      </p:sp>
    </p:spTree>
    <p:extLst>
      <p:ext uri="{BB962C8B-B14F-4D97-AF65-F5344CB8AC3E}">
        <p14:creationId xmlns:p14="http://schemas.microsoft.com/office/powerpoint/2010/main" val="2052323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u="sng" dirty="0">
                <a:solidFill>
                  <a:srgbClr val="FFFF99"/>
                </a:solidFill>
              </a:rPr>
              <a:t>Michael Jackson’s song Man in the Mirror </a:t>
            </a:r>
            <a:r>
              <a:rPr lang="en-US" altLang="en-US" dirty="0">
                <a:solidFill>
                  <a:schemeClr val="bg1"/>
                </a:solidFill>
              </a:rPr>
              <a:t>–</a:t>
            </a:r>
          </a:p>
          <a:p>
            <a:pPr marL="0" indent="0">
              <a:lnSpc>
                <a:spcPct val="90000"/>
              </a:lnSpc>
              <a:buNone/>
            </a:pPr>
            <a:r>
              <a:rPr lang="en-US" altLang="en-US" dirty="0">
                <a:solidFill>
                  <a:schemeClr val="bg1"/>
                </a:solidFill>
              </a:rPr>
              <a:t>I'm </a:t>
            </a:r>
            <a:r>
              <a:rPr lang="en-US" altLang="en-US" dirty="0" err="1">
                <a:solidFill>
                  <a:schemeClr val="bg1"/>
                </a:solidFill>
              </a:rPr>
              <a:t>gonna</a:t>
            </a:r>
            <a:r>
              <a:rPr lang="en-US" altLang="en-US" dirty="0">
                <a:solidFill>
                  <a:schemeClr val="bg1"/>
                </a:solidFill>
              </a:rPr>
              <a:t> make a change</a:t>
            </a:r>
          </a:p>
          <a:p>
            <a:pPr marL="0" indent="0">
              <a:lnSpc>
                <a:spcPct val="90000"/>
              </a:lnSpc>
              <a:buNone/>
            </a:pPr>
            <a:r>
              <a:rPr lang="en-US" altLang="en-US" dirty="0">
                <a:solidFill>
                  <a:schemeClr val="bg1"/>
                </a:solidFill>
              </a:rPr>
              <a:t>For once in my life</a:t>
            </a:r>
          </a:p>
          <a:p>
            <a:pPr marL="0" indent="0">
              <a:lnSpc>
                <a:spcPct val="90000"/>
              </a:lnSpc>
              <a:buNone/>
            </a:pPr>
            <a:r>
              <a:rPr lang="en-US" altLang="en-US" dirty="0">
                <a:solidFill>
                  <a:schemeClr val="bg1"/>
                </a:solidFill>
              </a:rPr>
              <a:t>It's </a:t>
            </a:r>
            <a:r>
              <a:rPr lang="en-US" altLang="en-US" dirty="0" err="1">
                <a:solidFill>
                  <a:schemeClr val="bg1"/>
                </a:solidFill>
              </a:rPr>
              <a:t>gonna</a:t>
            </a:r>
            <a:r>
              <a:rPr lang="en-US" altLang="en-US" dirty="0">
                <a:solidFill>
                  <a:schemeClr val="bg1"/>
                </a:solidFill>
              </a:rPr>
              <a:t> feel real good</a:t>
            </a:r>
          </a:p>
          <a:p>
            <a:pPr marL="0" indent="0">
              <a:lnSpc>
                <a:spcPct val="90000"/>
              </a:lnSpc>
              <a:buNone/>
            </a:pPr>
            <a:r>
              <a:rPr lang="en-US" altLang="en-US" dirty="0" err="1">
                <a:solidFill>
                  <a:schemeClr val="bg1"/>
                </a:solidFill>
              </a:rPr>
              <a:t>Gonna</a:t>
            </a:r>
            <a:r>
              <a:rPr lang="en-US" altLang="en-US" dirty="0">
                <a:solidFill>
                  <a:schemeClr val="bg1"/>
                </a:solidFill>
              </a:rPr>
              <a:t> make a difference</a:t>
            </a:r>
          </a:p>
          <a:p>
            <a:pPr marL="0" indent="0">
              <a:lnSpc>
                <a:spcPct val="90000"/>
              </a:lnSpc>
              <a:buNone/>
            </a:pPr>
            <a:r>
              <a:rPr lang="en-US" altLang="en-US" dirty="0" err="1">
                <a:solidFill>
                  <a:schemeClr val="bg1"/>
                </a:solidFill>
              </a:rPr>
              <a:t>Gonna</a:t>
            </a:r>
            <a:r>
              <a:rPr lang="en-US" altLang="en-US" dirty="0">
                <a:solidFill>
                  <a:schemeClr val="bg1"/>
                </a:solidFill>
              </a:rPr>
              <a:t> make it right</a:t>
            </a:r>
          </a:p>
          <a:p>
            <a:pPr marL="0" indent="0">
              <a:lnSpc>
                <a:spcPct val="90000"/>
              </a:lnSpc>
              <a:buNone/>
            </a:pPr>
            <a:r>
              <a:rPr lang="en-US" altLang="en-US" dirty="0">
                <a:solidFill>
                  <a:schemeClr val="bg1"/>
                </a:solidFill>
              </a:rPr>
              <a:t>As I turn up the collar on</a:t>
            </a:r>
          </a:p>
          <a:p>
            <a:pPr marL="0" indent="0">
              <a:lnSpc>
                <a:spcPct val="90000"/>
              </a:lnSpc>
              <a:buNone/>
            </a:pPr>
            <a:r>
              <a:rPr lang="en-US" altLang="en-US" dirty="0">
                <a:solidFill>
                  <a:schemeClr val="bg1"/>
                </a:solidFill>
              </a:rPr>
              <a:t>My favorite winter coat</a:t>
            </a:r>
          </a:p>
        </p:txBody>
      </p:sp>
    </p:spTree>
    <p:extLst>
      <p:ext uri="{BB962C8B-B14F-4D97-AF65-F5344CB8AC3E}">
        <p14:creationId xmlns:p14="http://schemas.microsoft.com/office/powerpoint/2010/main" val="2936831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This wind is blowing my mind</a:t>
            </a:r>
          </a:p>
          <a:p>
            <a:pPr marL="0" indent="0">
              <a:lnSpc>
                <a:spcPct val="90000"/>
              </a:lnSpc>
              <a:buNone/>
            </a:pPr>
            <a:r>
              <a:rPr lang="en-US" altLang="en-US" dirty="0">
                <a:solidFill>
                  <a:schemeClr val="bg1"/>
                </a:solidFill>
              </a:rPr>
              <a:t>I see the kids in the street</a:t>
            </a:r>
          </a:p>
          <a:p>
            <a:pPr marL="0" indent="0">
              <a:lnSpc>
                <a:spcPct val="90000"/>
              </a:lnSpc>
              <a:buNone/>
            </a:pPr>
            <a:r>
              <a:rPr lang="en-US" altLang="en-US" dirty="0">
                <a:solidFill>
                  <a:schemeClr val="bg1"/>
                </a:solidFill>
              </a:rPr>
              <a:t>With not enough to eat</a:t>
            </a:r>
          </a:p>
          <a:p>
            <a:pPr marL="0" indent="0">
              <a:lnSpc>
                <a:spcPct val="90000"/>
              </a:lnSpc>
              <a:buNone/>
            </a:pPr>
            <a:r>
              <a:rPr lang="en-US" altLang="en-US" dirty="0">
                <a:solidFill>
                  <a:schemeClr val="bg1"/>
                </a:solidFill>
              </a:rPr>
              <a:t>Who am I to be blind</a:t>
            </a:r>
          </a:p>
          <a:p>
            <a:pPr marL="0" indent="0">
              <a:lnSpc>
                <a:spcPct val="90000"/>
              </a:lnSpc>
              <a:buNone/>
            </a:pPr>
            <a:r>
              <a:rPr lang="en-US" altLang="en-US" dirty="0">
                <a:solidFill>
                  <a:schemeClr val="bg1"/>
                </a:solidFill>
              </a:rPr>
              <a:t>Pretending not to see their needs?</a:t>
            </a:r>
          </a:p>
          <a:p>
            <a:pPr marL="0" indent="0">
              <a:lnSpc>
                <a:spcPct val="90000"/>
              </a:lnSpc>
              <a:buNone/>
            </a:pPr>
            <a:r>
              <a:rPr lang="en-US" altLang="en-US" dirty="0">
                <a:solidFill>
                  <a:srgbClr val="FFFF99"/>
                </a:solidFill>
              </a:rPr>
              <a:t>I'm starting with the man in the mirror</a:t>
            </a:r>
          </a:p>
        </p:txBody>
      </p:sp>
    </p:spTree>
    <p:extLst>
      <p:ext uri="{BB962C8B-B14F-4D97-AF65-F5344CB8AC3E}">
        <p14:creationId xmlns:p14="http://schemas.microsoft.com/office/powerpoint/2010/main" val="3249655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I'm asking him to change his ways</a:t>
            </a:r>
          </a:p>
          <a:p>
            <a:pPr marL="0" indent="0">
              <a:lnSpc>
                <a:spcPct val="90000"/>
              </a:lnSpc>
              <a:buNone/>
            </a:pPr>
            <a:r>
              <a:rPr lang="en-US" altLang="en-US" dirty="0">
                <a:solidFill>
                  <a:schemeClr val="bg1"/>
                </a:solidFill>
              </a:rPr>
              <a:t>And no message could have been any clearer</a:t>
            </a:r>
          </a:p>
          <a:p>
            <a:pPr marL="0" indent="0">
              <a:lnSpc>
                <a:spcPct val="90000"/>
              </a:lnSpc>
              <a:buNone/>
            </a:pPr>
            <a:r>
              <a:rPr lang="en-US" altLang="en-US" dirty="0">
                <a:solidFill>
                  <a:schemeClr val="bg1"/>
                </a:solidFill>
              </a:rPr>
              <a:t>If you </a:t>
            </a:r>
            <a:r>
              <a:rPr lang="en-US" altLang="en-US" dirty="0" err="1">
                <a:solidFill>
                  <a:schemeClr val="bg1"/>
                </a:solidFill>
              </a:rPr>
              <a:t>wanna</a:t>
            </a:r>
            <a:r>
              <a:rPr lang="en-US" altLang="en-US" dirty="0">
                <a:solidFill>
                  <a:schemeClr val="bg1"/>
                </a:solidFill>
              </a:rPr>
              <a:t> make the world a better place</a:t>
            </a:r>
          </a:p>
          <a:p>
            <a:pPr marL="0" indent="0">
              <a:lnSpc>
                <a:spcPct val="90000"/>
              </a:lnSpc>
              <a:buNone/>
            </a:pPr>
            <a:r>
              <a:rPr lang="en-US" altLang="en-US" dirty="0">
                <a:solidFill>
                  <a:srgbClr val="FFFF99"/>
                </a:solidFill>
              </a:rPr>
              <a:t>Take a look at yourself and then make a change</a:t>
            </a:r>
          </a:p>
        </p:txBody>
      </p:sp>
    </p:spTree>
    <p:extLst>
      <p:ext uri="{BB962C8B-B14F-4D97-AF65-F5344CB8AC3E}">
        <p14:creationId xmlns:p14="http://schemas.microsoft.com/office/powerpoint/2010/main" val="2864483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 come from a toxic Jewish secular family. Gre</a:t>
            </a:r>
            <a:r>
              <a:rPr lang="en-US" altLang="en-US" dirty="0"/>
              <a:t>w up in the f</a:t>
            </a:r>
            <a:r>
              <a:rPr lang="en-US" altLang="en-US" dirty="0">
                <a:solidFill>
                  <a:schemeClr val="bg1"/>
                </a:solidFill>
              </a:rPr>
              <a:t>irst bit of American chaos </a:t>
            </a:r>
          </a:p>
          <a:p>
            <a:pPr marL="0" indent="0">
              <a:lnSpc>
                <a:spcPct val="90000"/>
              </a:lnSpc>
              <a:buNone/>
            </a:pPr>
            <a:r>
              <a:rPr lang="en-US" altLang="en-US" dirty="0"/>
              <a:t>1960’s: Woodstock, Kent State, </a:t>
            </a:r>
            <a:r>
              <a:rPr lang="en-US" altLang="en-US" dirty="0" err="1"/>
              <a:t>Yippies</a:t>
            </a:r>
            <a:r>
              <a:rPr lang="en-US" altLang="en-US" dirty="0"/>
              <a:t> at the Democratic National Convention 1968, Watts riots…</a:t>
            </a:r>
            <a:endParaRPr lang="en-US" altLang="en-US" dirty="0">
              <a:solidFill>
                <a:schemeClr val="bg1"/>
              </a:solidFill>
            </a:endParaRPr>
          </a:p>
        </p:txBody>
      </p:sp>
    </p:spTree>
    <p:extLst>
      <p:ext uri="{BB962C8B-B14F-4D97-AF65-F5344CB8AC3E}">
        <p14:creationId xmlns:p14="http://schemas.microsoft.com/office/powerpoint/2010/main" val="2583629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We’re again having now. I was a revolutionary without a cause. Marxism, Eastern religion, drugs. I got saved my sophomore year. G-d told, “You’ve been out to change the world – now you’re a revolutionary for Yeshua.”</a:t>
            </a:r>
          </a:p>
        </p:txBody>
      </p:sp>
    </p:spTree>
    <p:extLst>
      <p:ext uri="{BB962C8B-B14F-4D97-AF65-F5344CB8AC3E}">
        <p14:creationId xmlns:p14="http://schemas.microsoft.com/office/powerpoint/2010/main" val="4160846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1 Cor 7.20-24</a:t>
            </a:r>
            <a:r>
              <a:rPr lang="en-US" altLang="en-US" dirty="0">
                <a:solidFill>
                  <a:schemeClr val="bg1"/>
                </a:solidFill>
              </a:rPr>
              <a:t> Let each one remain in the calling in which he was called…You were bought with a price; do not become slaves of men. Brothers and sisters, let each one—in whatever way he was called—remain that way with God.</a:t>
            </a:r>
          </a:p>
        </p:txBody>
      </p:sp>
    </p:spTree>
    <p:extLst>
      <p:ext uri="{BB962C8B-B14F-4D97-AF65-F5344CB8AC3E}">
        <p14:creationId xmlns:p14="http://schemas.microsoft.com/office/powerpoint/2010/main" val="3075074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Change: ~2000 Blockbuster had opportunity to buy Netflix idea. ~$5.5 million.  Now 2.2 billion.  Blockbuster?  Blackberry? </a:t>
            </a:r>
          </a:p>
          <a:p>
            <a:pPr marL="0" indent="0">
              <a:lnSpc>
                <a:spcPct val="90000"/>
              </a:lnSpc>
              <a:buNone/>
            </a:pPr>
            <a:r>
              <a:rPr lang="en-US" altLang="en-US" dirty="0"/>
              <a:t>Message is holy.  Method is helpful.  </a:t>
            </a:r>
          </a:p>
          <a:p>
            <a:pPr marL="0" indent="0">
              <a:lnSpc>
                <a:spcPct val="90000"/>
              </a:lnSpc>
              <a:buNone/>
            </a:pPr>
            <a:r>
              <a:rPr lang="en-US" altLang="en-US" dirty="0">
                <a:solidFill>
                  <a:schemeClr val="bg1"/>
                </a:solidFill>
              </a:rPr>
              <a:t>Don’t build a cu</a:t>
            </a:r>
            <a:r>
              <a:rPr lang="en-US" altLang="en-US" dirty="0"/>
              <a:t>lture.  Be a culture.  </a:t>
            </a:r>
          </a:p>
        </p:txBody>
      </p:sp>
    </p:spTree>
    <p:extLst>
      <p:ext uri="{BB962C8B-B14F-4D97-AF65-F5344CB8AC3E}">
        <p14:creationId xmlns:p14="http://schemas.microsoft.com/office/powerpoint/2010/main" val="4222981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Henry Ford: If I’d asked people what they wanted, they’d have said a faster horse.   </a:t>
            </a:r>
          </a:p>
          <a:p>
            <a:pPr marL="0" indent="0">
              <a:lnSpc>
                <a:spcPct val="90000"/>
              </a:lnSpc>
              <a:buNone/>
            </a:pPr>
            <a:r>
              <a:rPr lang="en-US" altLang="en-US" dirty="0"/>
              <a:t>Pipeline that continually develops leaders. </a:t>
            </a:r>
          </a:p>
          <a:p>
            <a:pPr marL="0" indent="0">
              <a:lnSpc>
                <a:spcPct val="90000"/>
              </a:lnSpc>
              <a:buNone/>
            </a:pPr>
            <a:r>
              <a:rPr lang="en-US" altLang="en-US" dirty="0"/>
              <a:t>What one thing, if it got better, would make the biggest difference?</a:t>
            </a:r>
            <a:endParaRPr lang="en-US" altLang="en-US" dirty="0">
              <a:solidFill>
                <a:schemeClr val="bg1"/>
              </a:solidFill>
            </a:endParaRPr>
          </a:p>
        </p:txBody>
      </p:sp>
    </p:spTree>
    <p:extLst>
      <p:ext uri="{BB962C8B-B14F-4D97-AF65-F5344CB8AC3E}">
        <p14:creationId xmlns:p14="http://schemas.microsoft.com/office/powerpoint/2010/main" val="1725120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solidFill>
                  <a:schemeClr val="bg1"/>
                </a:solidFill>
              </a:rPr>
              <a:t>So, I’m willing to make whatever changes necessary to see Jewish people and others </a:t>
            </a:r>
          </a:p>
          <a:p>
            <a:pPr marL="0" indent="0">
              <a:lnSpc>
                <a:spcPct val="90000"/>
              </a:lnSpc>
              <a:buNone/>
            </a:pPr>
            <a:r>
              <a:rPr lang="en-US" altLang="en-US" dirty="0">
                <a:solidFill>
                  <a:schemeClr val="bg1"/>
                </a:solidFill>
              </a:rPr>
              <a:t> Know G-d: the main weekend service</a:t>
            </a:r>
          </a:p>
          <a:p>
            <a:pPr marL="0" indent="0">
              <a:lnSpc>
                <a:spcPct val="90000"/>
              </a:lnSpc>
              <a:buNone/>
            </a:pPr>
            <a:r>
              <a:rPr lang="en-US" altLang="en-US" dirty="0">
                <a:solidFill>
                  <a:schemeClr val="bg1"/>
                </a:solidFill>
              </a:rPr>
              <a:t> Find freedom: intimacy and community of the small groups</a:t>
            </a:r>
          </a:p>
          <a:p>
            <a:pPr marL="0" indent="0">
              <a:lnSpc>
                <a:spcPct val="90000"/>
              </a:lnSpc>
              <a:buNone/>
            </a:pPr>
            <a:r>
              <a:rPr lang="en-US" altLang="en-US" dirty="0">
                <a:solidFill>
                  <a:schemeClr val="bg1"/>
                </a:solidFill>
              </a:rPr>
              <a:t> Discover purpose: discipleship and training</a:t>
            </a:r>
          </a:p>
          <a:p>
            <a:pPr marL="0" indent="0">
              <a:lnSpc>
                <a:spcPct val="90000"/>
              </a:lnSpc>
              <a:buNone/>
            </a:pPr>
            <a:r>
              <a:rPr lang="en-US" altLang="en-US" dirty="0">
                <a:solidFill>
                  <a:schemeClr val="bg1"/>
                </a:solidFill>
              </a:rPr>
              <a:t> Make a difference: Dream team</a:t>
            </a:r>
          </a:p>
        </p:txBody>
      </p:sp>
    </p:spTree>
    <p:extLst>
      <p:ext uri="{BB962C8B-B14F-4D97-AF65-F5344CB8AC3E}">
        <p14:creationId xmlns:p14="http://schemas.microsoft.com/office/powerpoint/2010/main" val="2825243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9769FD7A-2951-46CA-98CE-5F02792035CA}"/>
              </a:ext>
            </a:extLst>
          </p:cNvPr>
          <p:cNvGraphicFramePr>
            <a:graphicFrameLocks noGrp="1"/>
          </p:cNvGraphicFramePr>
          <p:nvPr>
            <p:extLst>
              <p:ext uri="{D42A27DB-BD31-4B8C-83A1-F6EECF244321}">
                <p14:modId xmlns:p14="http://schemas.microsoft.com/office/powerpoint/2010/main" val="3336226976"/>
              </p:ext>
            </p:extLst>
          </p:nvPr>
        </p:nvGraphicFramePr>
        <p:xfrm>
          <a:off x="274638" y="209550"/>
          <a:ext cx="8077200" cy="4732020"/>
        </p:xfrm>
        <a:graphic>
          <a:graphicData uri="http://schemas.openxmlformats.org/drawingml/2006/table">
            <a:tbl>
              <a:tblPr firstRow="1" bandRow="1">
                <a:tableStyleId>{5C22544A-7EE6-4342-B048-85BDC9FD1C3A}</a:tableStyleId>
              </a:tblPr>
              <a:tblGrid>
                <a:gridCol w="1615440">
                  <a:extLst>
                    <a:ext uri="{9D8B030D-6E8A-4147-A177-3AD203B41FA5}">
                      <a16:colId xmlns:a16="http://schemas.microsoft.com/office/drawing/2014/main" val="1785544041"/>
                    </a:ext>
                  </a:extLst>
                </a:gridCol>
                <a:gridCol w="1615440">
                  <a:extLst>
                    <a:ext uri="{9D8B030D-6E8A-4147-A177-3AD203B41FA5}">
                      <a16:colId xmlns:a16="http://schemas.microsoft.com/office/drawing/2014/main" val="1711918817"/>
                    </a:ext>
                  </a:extLst>
                </a:gridCol>
                <a:gridCol w="1615440">
                  <a:extLst>
                    <a:ext uri="{9D8B030D-6E8A-4147-A177-3AD203B41FA5}">
                      <a16:colId xmlns:a16="http://schemas.microsoft.com/office/drawing/2014/main" val="1773502260"/>
                    </a:ext>
                  </a:extLst>
                </a:gridCol>
                <a:gridCol w="1615440">
                  <a:extLst>
                    <a:ext uri="{9D8B030D-6E8A-4147-A177-3AD203B41FA5}">
                      <a16:colId xmlns:a16="http://schemas.microsoft.com/office/drawing/2014/main" val="1918637780"/>
                    </a:ext>
                  </a:extLst>
                </a:gridCol>
                <a:gridCol w="1615440">
                  <a:extLst>
                    <a:ext uri="{9D8B030D-6E8A-4147-A177-3AD203B41FA5}">
                      <a16:colId xmlns:a16="http://schemas.microsoft.com/office/drawing/2014/main" val="3849816345"/>
                    </a:ext>
                  </a:extLst>
                </a:gridCol>
              </a:tblGrid>
              <a:tr h="1181100">
                <a:tc>
                  <a:txBody>
                    <a:bodyPr/>
                    <a:lstStyle/>
                    <a:p>
                      <a:r>
                        <a:rPr lang="en-US" dirty="0"/>
                        <a:t>Lost people reborn</a:t>
                      </a:r>
                    </a:p>
                  </a:txBody>
                  <a:tcPr>
                    <a:noFill/>
                  </a:tcPr>
                </a:tc>
                <a:tc>
                  <a:txBody>
                    <a:bodyPr/>
                    <a:lstStyle/>
                    <a:p>
                      <a:r>
                        <a:rPr lang="en-US" dirty="0"/>
                        <a:t>Cup of </a:t>
                      </a:r>
                      <a:r>
                        <a:rPr lang="en-US" dirty="0" err="1"/>
                        <a:t>Sanctifica-tion</a:t>
                      </a:r>
                      <a:endParaRPr lang="en-US" dirty="0"/>
                    </a:p>
                  </a:txBody>
                  <a:tcPr>
                    <a:noFill/>
                  </a:tcPr>
                </a:tc>
                <a:tc>
                  <a:txBody>
                    <a:bodyPr/>
                    <a:lstStyle/>
                    <a:p>
                      <a:r>
                        <a:rPr lang="en-US" dirty="0"/>
                        <a:t>Know G-d</a:t>
                      </a:r>
                    </a:p>
                  </a:txBody>
                  <a:tcPr>
                    <a:noFill/>
                  </a:tcPr>
                </a:tc>
                <a:tc>
                  <a:txBody>
                    <a:bodyPr/>
                    <a:lstStyle/>
                    <a:p>
                      <a:r>
                        <a:rPr lang="en-US" dirty="0" err="1"/>
                        <a:t>Yokhanan</a:t>
                      </a:r>
                      <a:r>
                        <a:rPr lang="en-US" dirty="0"/>
                        <a:t>/ John</a:t>
                      </a:r>
                    </a:p>
                    <a:p>
                      <a:r>
                        <a:rPr lang="en-US" dirty="0"/>
                        <a:t>Lion</a:t>
                      </a:r>
                    </a:p>
                  </a:txBody>
                  <a:tcPr>
                    <a:noFill/>
                  </a:tcPr>
                </a:tc>
                <a:tc>
                  <a:txBody>
                    <a:bodyPr/>
                    <a:lstStyle/>
                    <a:p>
                      <a:r>
                        <a:rPr lang="en-US" b="0" dirty="0">
                          <a:solidFill>
                            <a:srgbClr val="FFFF99"/>
                          </a:solidFill>
                        </a:rPr>
                        <a:t>Main service</a:t>
                      </a:r>
                    </a:p>
                  </a:txBody>
                  <a:tcPr>
                    <a:noFill/>
                  </a:tcPr>
                </a:tc>
                <a:extLst>
                  <a:ext uri="{0D108BD9-81ED-4DB2-BD59-A6C34878D82A}">
                    <a16:rowId xmlns:a16="http://schemas.microsoft.com/office/drawing/2014/main" val="3730628518"/>
                  </a:ext>
                </a:extLst>
              </a:tr>
              <a:tr h="1181100">
                <a:tc>
                  <a:txBody>
                    <a:bodyPr/>
                    <a:lstStyle/>
                    <a:p>
                      <a:r>
                        <a:rPr lang="en-US" dirty="0">
                          <a:solidFill>
                            <a:schemeClr val="bg1"/>
                          </a:solidFill>
                        </a:rPr>
                        <a:t>Reborn people healed</a:t>
                      </a:r>
                    </a:p>
                  </a:txBody>
                  <a:tcPr>
                    <a:noFill/>
                  </a:tcPr>
                </a:tc>
                <a:tc>
                  <a:txBody>
                    <a:bodyPr/>
                    <a:lstStyle/>
                    <a:p>
                      <a:r>
                        <a:rPr lang="en-US" dirty="0">
                          <a:solidFill>
                            <a:schemeClr val="bg1"/>
                          </a:solidFill>
                        </a:rPr>
                        <a:t>Cup of judgment</a:t>
                      </a:r>
                    </a:p>
                  </a:txBody>
                  <a:tcPr>
                    <a:noFill/>
                  </a:tcPr>
                </a:tc>
                <a:tc>
                  <a:txBody>
                    <a:bodyPr/>
                    <a:lstStyle/>
                    <a:p>
                      <a:r>
                        <a:rPr lang="en-US" dirty="0">
                          <a:solidFill>
                            <a:schemeClr val="bg1"/>
                          </a:solidFill>
                        </a:rPr>
                        <a:t>Find Freedom</a:t>
                      </a:r>
                    </a:p>
                    <a:p>
                      <a:r>
                        <a:rPr lang="en-US" dirty="0">
                          <a:solidFill>
                            <a:schemeClr val="bg1"/>
                          </a:solidFill>
                        </a:rPr>
                        <a:t>Emotionally</a:t>
                      </a:r>
                    </a:p>
                    <a:p>
                      <a:r>
                        <a:rPr lang="en-US" dirty="0">
                          <a:solidFill>
                            <a:srgbClr val="FFFF99"/>
                          </a:solidFill>
                        </a:rPr>
                        <a:t>Jewishly</a:t>
                      </a:r>
                    </a:p>
                  </a:txBody>
                  <a:tcPr>
                    <a:noFill/>
                  </a:tcPr>
                </a:tc>
                <a:tc>
                  <a:txBody>
                    <a:bodyPr/>
                    <a:lstStyle/>
                    <a:p>
                      <a:r>
                        <a:rPr lang="en-US" dirty="0">
                          <a:solidFill>
                            <a:schemeClr val="bg1"/>
                          </a:solidFill>
                        </a:rPr>
                        <a:t>Luke</a:t>
                      </a:r>
                    </a:p>
                    <a:p>
                      <a:r>
                        <a:rPr lang="en-US" dirty="0">
                          <a:solidFill>
                            <a:schemeClr val="bg1"/>
                          </a:solidFill>
                        </a:rPr>
                        <a:t>Man</a:t>
                      </a:r>
                    </a:p>
                  </a:txBody>
                  <a:tcPr>
                    <a:noFill/>
                  </a:tcPr>
                </a:tc>
                <a:tc>
                  <a:txBody>
                    <a:bodyPr/>
                    <a:lstStyle/>
                    <a:p>
                      <a:r>
                        <a:rPr lang="en-US" dirty="0">
                          <a:solidFill>
                            <a:schemeClr val="bg1"/>
                          </a:solidFill>
                        </a:rPr>
                        <a:t>Home groups</a:t>
                      </a:r>
                    </a:p>
                  </a:txBody>
                  <a:tcPr>
                    <a:noFill/>
                  </a:tcPr>
                </a:tc>
                <a:extLst>
                  <a:ext uri="{0D108BD9-81ED-4DB2-BD59-A6C34878D82A}">
                    <a16:rowId xmlns:a16="http://schemas.microsoft.com/office/drawing/2014/main" val="1923767649"/>
                  </a:ext>
                </a:extLst>
              </a:tr>
              <a:tr h="1181100">
                <a:tc>
                  <a:txBody>
                    <a:bodyPr/>
                    <a:lstStyle/>
                    <a:p>
                      <a:r>
                        <a:rPr lang="en-US" sz="1800" kern="1200" dirty="0">
                          <a:solidFill>
                            <a:schemeClr val="bg1"/>
                          </a:solidFill>
                          <a:latin typeface="+mn-lt"/>
                          <a:ea typeface="+mn-ea"/>
                          <a:cs typeface="+mn-cs"/>
                        </a:rPr>
                        <a:t>Healed people trained</a:t>
                      </a:r>
                    </a:p>
                  </a:txBody>
                  <a:tcPr>
                    <a:noFill/>
                  </a:tcPr>
                </a:tc>
                <a:tc>
                  <a:txBody>
                    <a:bodyPr/>
                    <a:lstStyle/>
                    <a:p>
                      <a:r>
                        <a:rPr lang="en-US" dirty="0">
                          <a:solidFill>
                            <a:schemeClr val="bg1"/>
                          </a:solidFill>
                        </a:rPr>
                        <a:t>Cup of Redemption</a:t>
                      </a:r>
                    </a:p>
                  </a:txBody>
                  <a:tcPr>
                    <a:noFill/>
                  </a:tcPr>
                </a:tc>
                <a:tc>
                  <a:txBody>
                    <a:bodyPr/>
                    <a:lstStyle/>
                    <a:p>
                      <a:r>
                        <a:rPr lang="en-US" dirty="0">
                          <a:solidFill>
                            <a:schemeClr val="bg1"/>
                          </a:solidFill>
                        </a:rPr>
                        <a:t>Discover Develop your calling</a:t>
                      </a:r>
                    </a:p>
                  </a:txBody>
                  <a:tcPr>
                    <a:noFill/>
                  </a:tcPr>
                </a:tc>
                <a:tc>
                  <a:txBody>
                    <a:bodyPr/>
                    <a:lstStyle/>
                    <a:p>
                      <a:r>
                        <a:rPr lang="en-US" dirty="0">
                          <a:solidFill>
                            <a:schemeClr val="bg1"/>
                          </a:solidFill>
                        </a:rPr>
                        <a:t>Matthew</a:t>
                      </a:r>
                    </a:p>
                    <a:p>
                      <a:r>
                        <a:rPr lang="en-US" dirty="0">
                          <a:solidFill>
                            <a:schemeClr val="bg1"/>
                          </a:solidFill>
                        </a:rPr>
                        <a:t>Eagle</a:t>
                      </a:r>
                    </a:p>
                  </a:txBody>
                  <a:tcPr>
                    <a:noFill/>
                  </a:tcPr>
                </a:tc>
                <a:tc>
                  <a:txBody>
                    <a:bodyPr/>
                    <a:lstStyle/>
                    <a:p>
                      <a:r>
                        <a:rPr lang="en-US" dirty="0">
                          <a:solidFill>
                            <a:schemeClr val="bg1"/>
                          </a:solidFill>
                        </a:rPr>
                        <a:t>Training</a:t>
                      </a:r>
                    </a:p>
                  </a:txBody>
                  <a:tcPr>
                    <a:noFill/>
                  </a:tcPr>
                </a:tc>
                <a:extLst>
                  <a:ext uri="{0D108BD9-81ED-4DB2-BD59-A6C34878D82A}">
                    <a16:rowId xmlns:a16="http://schemas.microsoft.com/office/drawing/2014/main" val="1616907587"/>
                  </a:ext>
                </a:extLst>
              </a:tr>
              <a:tr h="1181100">
                <a:tc>
                  <a:txBody>
                    <a:bodyPr/>
                    <a:lstStyle/>
                    <a:p>
                      <a:r>
                        <a:rPr lang="en-US" dirty="0">
                          <a:solidFill>
                            <a:schemeClr val="bg1"/>
                          </a:solidFill>
                        </a:rPr>
                        <a:t>Trained people mobilized</a:t>
                      </a:r>
                    </a:p>
                  </a:txBody>
                  <a:tcPr>
                    <a:noFill/>
                  </a:tcPr>
                </a:tc>
                <a:tc>
                  <a:txBody>
                    <a:bodyPr/>
                    <a:lstStyle/>
                    <a:p>
                      <a:r>
                        <a:rPr lang="en-US" dirty="0">
                          <a:solidFill>
                            <a:schemeClr val="bg1"/>
                          </a:solidFill>
                        </a:rPr>
                        <a:t>Cup of fulfilment</a:t>
                      </a:r>
                    </a:p>
                  </a:txBody>
                  <a:tcPr>
                    <a:noFill/>
                  </a:tcPr>
                </a:tc>
                <a:tc>
                  <a:txBody>
                    <a:bodyPr/>
                    <a:lstStyle/>
                    <a:p>
                      <a:r>
                        <a:rPr lang="en-US" dirty="0">
                          <a:solidFill>
                            <a:schemeClr val="bg1"/>
                          </a:solidFill>
                        </a:rPr>
                        <a:t>Make a Difference</a:t>
                      </a:r>
                    </a:p>
                  </a:txBody>
                  <a:tcPr>
                    <a:noFill/>
                  </a:tcPr>
                </a:tc>
                <a:tc>
                  <a:txBody>
                    <a:bodyPr/>
                    <a:lstStyle/>
                    <a:p>
                      <a:r>
                        <a:rPr lang="en-US" dirty="0">
                          <a:solidFill>
                            <a:schemeClr val="bg1"/>
                          </a:solidFill>
                        </a:rPr>
                        <a:t>Mark</a:t>
                      </a:r>
                    </a:p>
                    <a:p>
                      <a:r>
                        <a:rPr lang="en-US" dirty="0">
                          <a:solidFill>
                            <a:schemeClr val="bg1"/>
                          </a:solidFill>
                        </a:rPr>
                        <a:t>Ox: plow or sacrifice</a:t>
                      </a:r>
                    </a:p>
                  </a:txBody>
                  <a:tcPr>
                    <a:noFill/>
                  </a:tcPr>
                </a:tc>
                <a:tc>
                  <a:txBody>
                    <a:bodyPr/>
                    <a:lstStyle/>
                    <a:p>
                      <a:r>
                        <a:rPr lang="en-US" dirty="0">
                          <a:solidFill>
                            <a:schemeClr val="bg1"/>
                          </a:solidFill>
                        </a:rPr>
                        <a:t>Dream team</a:t>
                      </a:r>
                    </a:p>
                  </a:txBody>
                  <a:tcPr>
                    <a:noFill/>
                  </a:tcPr>
                </a:tc>
                <a:extLst>
                  <a:ext uri="{0D108BD9-81ED-4DB2-BD59-A6C34878D82A}">
                    <a16:rowId xmlns:a16="http://schemas.microsoft.com/office/drawing/2014/main" val="3795821145"/>
                  </a:ext>
                </a:extLst>
              </a:tr>
            </a:tbl>
          </a:graphicData>
        </a:graphic>
      </p:graphicFrame>
    </p:spTree>
    <p:extLst>
      <p:ext uri="{BB962C8B-B14F-4D97-AF65-F5344CB8AC3E}">
        <p14:creationId xmlns:p14="http://schemas.microsoft.com/office/powerpoint/2010/main" val="122145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pic>
        <p:nvPicPr>
          <p:cNvPr id="3" name="Picture 2">
            <a:extLst>
              <a:ext uri="{FF2B5EF4-FFF2-40B4-BE49-F238E27FC236}">
                <a16:creationId xmlns:a16="http://schemas.microsoft.com/office/drawing/2014/main" id="{E808E6F2-C9B8-4F4F-81C2-BF5F88635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72" y="278308"/>
            <a:ext cx="8466665" cy="4762499"/>
          </a:xfrm>
          <a:prstGeom prst="rect">
            <a:avLst/>
          </a:prstGeom>
        </p:spPr>
      </p:pic>
      <p:sp>
        <p:nvSpPr>
          <p:cNvPr id="2" name="TextBox 1">
            <a:extLst>
              <a:ext uri="{FF2B5EF4-FFF2-40B4-BE49-F238E27FC236}">
                <a16:creationId xmlns:a16="http://schemas.microsoft.com/office/drawing/2014/main" id="{28DF22A4-232B-4AC7-AB0A-653FB9D98ABC}"/>
              </a:ext>
            </a:extLst>
          </p:cNvPr>
          <p:cNvSpPr txBox="1"/>
          <p:nvPr/>
        </p:nvSpPr>
        <p:spPr>
          <a:xfrm>
            <a:off x="4754271" y="514350"/>
            <a:ext cx="3749360" cy="707886"/>
          </a:xfrm>
          <a:prstGeom prst="rect">
            <a:avLst/>
          </a:prstGeom>
          <a:noFill/>
        </p:spPr>
        <p:txBody>
          <a:bodyPr wrap="none" rtlCol="0">
            <a:spAutoFit/>
          </a:bodyPr>
          <a:lstStyle/>
          <a:p>
            <a:pPr algn="l"/>
            <a:r>
              <a:rPr lang="en-US" dirty="0"/>
              <a:t>Tel Aviv, Israel</a:t>
            </a:r>
          </a:p>
        </p:txBody>
      </p:sp>
    </p:spTree>
    <p:extLst>
      <p:ext uri="{BB962C8B-B14F-4D97-AF65-F5344CB8AC3E}">
        <p14:creationId xmlns:p14="http://schemas.microsoft.com/office/powerpoint/2010/main" val="3423676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Make weekend service memorable.  Fun.  If Shabbat broke, nothing else works.  </a:t>
            </a:r>
          </a:p>
          <a:p>
            <a:pPr marL="0" indent="0">
              <a:lnSpc>
                <a:spcPct val="90000"/>
              </a:lnSpc>
              <a:buNone/>
            </a:pPr>
            <a:r>
              <a:rPr lang="en-US" altLang="en-US" dirty="0"/>
              <a:t>CF boring, unfriendly, ask for money. </a:t>
            </a:r>
          </a:p>
          <a:p>
            <a:pPr marL="0" indent="0">
              <a:lnSpc>
                <a:spcPct val="90000"/>
              </a:lnSpc>
              <a:buNone/>
            </a:pPr>
            <a:r>
              <a:rPr lang="en-US" altLang="en-US" dirty="0"/>
              <a:t>Lost saved, saved healed, healed empowered, empowered mobilized. </a:t>
            </a:r>
            <a:endParaRPr lang="en-US" altLang="en-US" dirty="0">
              <a:solidFill>
                <a:schemeClr val="bg1"/>
              </a:solidFill>
            </a:endParaRPr>
          </a:p>
        </p:txBody>
      </p:sp>
    </p:spTree>
    <p:extLst>
      <p:ext uri="{BB962C8B-B14F-4D97-AF65-F5344CB8AC3E}">
        <p14:creationId xmlns:p14="http://schemas.microsoft.com/office/powerpoint/2010/main" val="1406449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We had a review meeting 6 p.m</a:t>
            </a:r>
            <a:r>
              <a:rPr lang="en-US" altLang="en-US" dirty="0"/>
              <a:t>. here plus Zoom, and many acknowledged need for more community.  Lonely?</a:t>
            </a:r>
          </a:p>
          <a:p>
            <a:pPr marL="0" indent="0">
              <a:lnSpc>
                <a:spcPct val="90000"/>
              </a:lnSpc>
              <a:buNone/>
            </a:pPr>
            <a:r>
              <a:rPr lang="en-US" altLang="en-US" dirty="0"/>
              <a:t>More home groups.  Neighborhood plus Zoom.</a:t>
            </a:r>
          </a:p>
          <a:p>
            <a:pPr marL="0" indent="0">
              <a:lnSpc>
                <a:spcPct val="90000"/>
              </a:lnSpc>
              <a:buNone/>
            </a:pPr>
            <a:r>
              <a:rPr lang="en-US" altLang="en-US" dirty="0">
                <a:solidFill>
                  <a:schemeClr val="bg1"/>
                </a:solidFill>
              </a:rPr>
              <a:t>Discipleship: Adult Ed. Enough? One on one needed.</a:t>
            </a:r>
          </a:p>
        </p:txBody>
      </p:sp>
    </p:spTree>
    <p:extLst>
      <p:ext uri="{BB962C8B-B14F-4D97-AF65-F5344CB8AC3E}">
        <p14:creationId xmlns:p14="http://schemas.microsoft.com/office/powerpoint/2010/main" val="1281801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John Maxwell: </a:t>
            </a:r>
            <a:r>
              <a:rPr lang="en-US" altLang="en-US" dirty="0">
                <a:solidFill>
                  <a:srgbClr val="FFFF99"/>
                </a:solidFill>
              </a:rPr>
              <a:t>2020 is a wilderness year, NOT a wasted year.  </a:t>
            </a:r>
            <a:r>
              <a:rPr lang="en-US" altLang="en-US" dirty="0"/>
              <a:t>My book</a:t>
            </a:r>
            <a:r>
              <a:rPr lang="en-US" altLang="en-US" dirty="0">
                <a:solidFill>
                  <a:srgbClr val="FFFF99"/>
                </a:solidFill>
              </a:rPr>
              <a:t>  </a:t>
            </a:r>
            <a:r>
              <a:rPr lang="en-US" altLang="en-US" i="1" dirty="0">
                <a:solidFill>
                  <a:schemeClr val="bg1"/>
                </a:solidFill>
              </a:rPr>
              <a:t>21 </a:t>
            </a:r>
            <a:r>
              <a:rPr lang="en-US" altLang="en-US" i="1" dirty="0"/>
              <a:t>Irrefutable laws of Leadership </a:t>
            </a:r>
            <a:r>
              <a:rPr lang="en-US" altLang="en-US" dirty="0"/>
              <a:t>works because each came from difficulties. </a:t>
            </a:r>
          </a:p>
          <a:p>
            <a:pPr>
              <a:lnSpc>
                <a:spcPct val="90000"/>
              </a:lnSpc>
            </a:pPr>
            <a:r>
              <a:rPr lang="en-US" altLang="en-US" dirty="0">
                <a:solidFill>
                  <a:schemeClr val="bg1"/>
                </a:solidFill>
              </a:rPr>
              <a:t>Everything you want but don’t have is outside your comfort zone.</a:t>
            </a:r>
          </a:p>
          <a:p>
            <a:pPr>
              <a:lnSpc>
                <a:spcPct val="90000"/>
              </a:lnSpc>
            </a:pPr>
            <a:r>
              <a:rPr lang="en-US" altLang="en-US" dirty="0">
                <a:solidFill>
                  <a:schemeClr val="bg1"/>
                </a:solidFill>
              </a:rPr>
              <a:t>Everyone has been moved last few months.  Are we moved positively or negatively? </a:t>
            </a:r>
          </a:p>
        </p:txBody>
      </p:sp>
    </p:spTree>
    <p:extLst>
      <p:ext uri="{BB962C8B-B14F-4D97-AF65-F5344CB8AC3E}">
        <p14:creationId xmlns:p14="http://schemas.microsoft.com/office/powerpoint/2010/main" val="177187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202971" marR="0" indent="0">
              <a:lnSpc>
                <a:spcPct val="110000"/>
              </a:lnSpc>
              <a:spcBef>
                <a:spcPts val="0"/>
              </a:spcBef>
              <a:spcAft>
                <a:spcPts val="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Growth Track  Create an experience where people can connect with their campus and their spiritual gifts.</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10000"/>
              </a:lnSpc>
              <a:spcBef>
                <a:spcPts val="0"/>
              </a:spcBef>
              <a:spcAft>
                <a:spcPts val="0"/>
              </a:spcAft>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Step 1: become a member of the congregation.</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10000"/>
              </a:lnSpc>
              <a:spcBef>
                <a:spcPts val="0"/>
              </a:spcBef>
              <a:spcAft>
                <a:spcPts val="0"/>
              </a:spcAft>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Step 2: Discover your God-given gifting and calling.</a:t>
            </a:r>
            <a:endParaRPr lang="en-US" altLang="en-US" dirty="0">
              <a:solidFill>
                <a:schemeClr val="bg1"/>
              </a:solidFill>
            </a:endParaRPr>
          </a:p>
        </p:txBody>
      </p:sp>
    </p:spTree>
    <p:extLst>
      <p:ext uri="{BB962C8B-B14F-4D97-AF65-F5344CB8AC3E}">
        <p14:creationId xmlns:p14="http://schemas.microsoft.com/office/powerpoint/2010/main" val="2027624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457200" marR="0">
              <a:lnSpc>
                <a:spcPct val="115000"/>
              </a:lnSpc>
              <a:spcBef>
                <a:spcPts val="0"/>
              </a:spcBef>
              <a:spcAft>
                <a:spcPts val="0"/>
              </a:spcAft>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Step 3: Connect to a team</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1000"/>
              </a:spcAft>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Monthly: Team Nights and Community Nights</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Dream Team 29 serving areas   Measure success by this one.  This is the touchdown line.  This is where they are the happiest. </a:t>
            </a:r>
            <a:endParaRPr lang="en-US" altLang="en-US" dirty="0">
              <a:solidFill>
                <a:schemeClr val="bg1"/>
              </a:solidFill>
            </a:endParaRPr>
          </a:p>
        </p:txBody>
      </p:sp>
    </p:spTree>
    <p:extLst>
      <p:ext uri="{BB962C8B-B14F-4D97-AF65-F5344CB8AC3E}">
        <p14:creationId xmlns:p14="http://schemas.microsoft.com/office/powerpoint/2010/main" val="2885476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dirty="0">
                <a:solidFill>
                  <a:schemeClr val="bg1"/>
                </a:solidFill>
              </a:rPr>
              <a:t>The number of American adults the American Bible Society considers "Scripture engaged" based on how frequently they read Scripture and its impact on their relationships and choices dropped significantly from 28% to 22.7% between January and June, according to additional data collected by the organization in June.</a:t>
            </a:r>
          </a:p>
        </p:txBody>
      </p:sp>
    </p:spTree>
    <p:extLst>
      <p:ext uri="{BB962C8B-B14F-4D97-AF65-F5344CB8AC3E}">
        <p14:creationId xmlns:p14="http://schemas.microsoft.com/office/powerpoint/2010/main" val="3221658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"What we saw between January and June was that 13 million people in America, who were previously really engaging meaningfully with Scripture, no longer were, and that was a serious drop-off," said </a:t>
            </a:r>
            <a:r>
              <a:rPr lang="en-US" altLang="en-US" dirty="0" err="1">
                <a:solidFill>
                  <a:schemeClr val="bg1"/>
                </a:solidFill>
              </a:rPr>
              <a:t>Plake</a:t>
            </a:r>
            <a:r>
              <a:rPr lang="en-US" altLang="en-US" dirty="0">
                <a:solidFill>
                  <a:schemeClr val="bg1"/>
                </a:solidFill>
              </a:rPr>
              <a:t>.</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053154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solidFill>
                  <a:schemeClr val="bg1"/>
                </a:solidFill>
              </a:rPr>
              <a:t>Frequency of Scripture reading also dropped over the last year, with daily readers dropping from 14% to 9% and those who read the Bible several times a week, from 14% to 12%, the lowest number on record, according to the survey, conducted in January with </a:t>
            </a:r>
            <a:r>
              <a:rPr lang="en-US" altLang="en-US" dirty="0" err="1">
                <a:solidFill>
                  <a:schemeClr val="bg1"/>
                </a:solidFill>
              </a:rPr>
              <a:t>Barna</a:t>
            </a:r>
            <a:r>
              <a:rPr lang="en-US" altLang="en-US" dirty="0">
                <a:solidFill>
                  <a:schemeClr val="bg1"/>
                </a:solidFill>
              </a:rPr>
              <a:t> Group, a Christian research firm.</a:t>
            </a:r>
          </a:p>
        </p:txBody>
      </p:sp>
    </p:spTree>
    <p:extLst>
      <p:ext uri="{BB962C8B-B14F-4D97-AF65-F5344CB8AC3E}">
        <p14:creationId xmlns:p14="http://schemas.microsoft.com/office/powerpoint/2010/main" val="2147041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Ultimately, it’s NOT about us, our systems, our efforts.</a:t>
            </a:r>
          </a:p>
        </p:txBody>
      </p:sp>
    </p:spTree>
    <p:extLst>
      <p:ext uri="{BB962C8B-B14F-4D97-AF65-F5344CB8AC3E}">
        <p14:creationId xmlns:p14="http://schemas.microsoft.com/office/powerpoint/2010/main" val="1382712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(Mark 4:26-29) </a:t>
            </a:r>
            <a:r>
              <a:rPr lang="en-US" altLang="en-US" dirty="0">
                <a:solidFill>
                  <a:schemeClr val="bg1"/>
                </a:solidFill>
              </a:rPr>
              <a:t>He also said, “This is what the kingdom of God is like. A man scatters seed on the ground. [services, small groups] Night and day, whether he sleeps or gets up, the seed sprouts and grows, though he does not know how. </a:t>
            </a:r>
          </a:p>
        </p:txBody>
      </p:sp>
    </p:spTree>
    <p:extLst>
      <p:ext uri="{BB962C8B-B14F-4D97-AF65-F5344CB8AC3E}">
        <p14:creationId xmlns:p14="http://schemas.microsoft.com/office/powerpoint/2010/main" val="168701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solidFill>
                  <a:schemeClr val="bg1"/>
                </a:solidFill>
              </a:rPr>
              <a:t>There have been ongoing protests and demonstrations against the restrictions and also against the Prime Minister, calling for him to step down, with some of these protests described as "violent".  This is not business as usual in Israel where the citizens pride themselves on having only "peaceful" demonstrations and with great respect for law and order. </a:t>
            </a:r>
          </a:p>
        </p:txBody>
      </p:sp>
    </p:spTree>
    <p:extLst>
      <p:ext uri="{BB962C8B-B14F-4D97-AF65-F5344CB8AC3E}">
        <p14:creationId xmlns:p14="http://schemas.microsoft.com/office/powerpoint/2010/main" val="1025377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(Mark 4:26-29)  </a:t>
            </a:r>
            <a:r>
              <a:rPr lang="en-US" altLang="en-US" dirty="0">
                <a:solidFill>
                  <a:schemeClr val="bg1"/>
                </a:solidFill>
              </a:rPr>
              <a:t>All by itself the soil </a:t>
            </a:r>
            <a:r>
              <a:rPr lang="en-US" altLang="en-US" dirty="0">
                <a:solidFill>
                  <a:srgbClr val="FFFF99"/>
                </a:solidFill>
              </a:rPr>
              <a:t>[condition of the soil] </a:t>
            </a:r>
            <a:r>
              <a:rPr lang="en-US" altLang="en-US" dirty="0">
                <a:solidFill>
                  <a:schemeClr val="bg1"/>
                </a:solidFill>
              </a:rPr>
              <a:t>produces grain—first the stalk, then the head, then the full kernel in the head. As soon as the grain is ripe, he puts the sickle to it, because the harvest has come.”</a:t>
            </a:r>
          </a:p>
        </p:txBody>
      </p:sp>
    </p:spTree>
    <p:extLst>
      <p:ext uri="{BB962C8B-B14F-4D97-AF65-F5344CB8AC3E}">
        <p14:creationId xmlns:p14="http://schemas.microsoft.com/office/powerpoint/2010/main" val="609448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20000"/>
          </a:bodyPr>
          <a:lstStyle/>
          <a:p>
            <a:pPr marL="0" marR="0" indent="0">
              <a:lnSpc>
                <a:spcPct val="115000"/>
              </a:lnSpc>
              <a:spcBef>
                <a:spcPts val="0"/>
              </a:spcBef>
              <a:spcAft>
                <a:spcPts val="0"/>
              </a:spcAft>
              <a:buNone/>
            </a:pPr>
            <a:r>
              <a:rPr lang="en-US" sz="4000" baseline="30000" dirty="0">
                <a:effectLst/>
                <a:latin typeface="Arial Rounded MT Bold" panose="020F0704030504030204" pitchFamily="34" charset="0"/>
                <a:ea typeface="Calibri" panose="020F0502020204030204" pitchFamily="34" charset="0"/>
                <a:cs typeface="Arial" panose="020B0604020202020204" pitchFamily="34" charset="0"/>
              </a:rPr>
              <a:t>(Ephesians 6:12 NIV)</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 For our struggle is not against flesh and blood, but against the rulers, against the authorities, against the powers of this dark world and against the spiritual forces of evil in the heavenly realms.</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Die daily.  Crucify the flesh.  Dead people don’t get mad or jealous or upset.</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735118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marR="0">
              <a:lnSpc>
                <a:spcPct val="115000"/>
              </a:lnSpc>
              <a:spcBef>
                <a:spcPts val="0"/>
              </a:spcBef>
              <a:spcAft>
                <a:spcPts val="0"/>
              </a:spcAft>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Humility wins.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 A person on their face cannot fall from that position. </a:t>
            </a:r>
            <a:r>
              <a:rPr lang="en-US" sz="4000" baseline="30000" dirty="0">
                <a:effectLst/>
                <a:latin typeface="Arial Rounded MT Bold" panose="020F0704030504030204" pitchFamily="34" charset="0"/>
                <a:ea typeface="Calibri" panose="020F0502020204030204" pitchFamily="34" charset="0"/>
                <a:cs typeface="Arial" panose="020B0604020202020204" pitchFamily="34" charset="0"/>
              </a:rPr>
              <a:t>-Roy </a:t>
            </a:r>
            <a:r>
              <a:rPr lang="en-US" sz="4000" baseline="30000" dirty="0" err="1">
                <a:effectLst/>
                <a:latin typeface="Arial Rounded MT Bold" panose="020F0704030504030204" pitchFamily="34" charset="0"/>
                <a:ea typeface="Calibri" panose="020F0502020204030204" pitchFamily="34" charset="0"/>
                <a:cs typeface="Arial" panose="020B0604020202020204" pitchFamily="34" charset="0"/>
              </a:rPr>
              <a:t>Stockstill</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65594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 (Matthew 11:28-30 NIV) </a:t>
            </a:r>
            <a:r>
              <a:rPr lang="en-US" altLang="en-US" dirty="0">
                <a:solidFill>
                  <a:schemeClr val="bg1"/>
                </a:solidFill>
              </a:rPr>
              <a:t>“Come to me, all you who are weary and burdened, and I will give you rest. Take my yoke </a:t>
            </a:r>
            <a:r>
              <a:rPr lang="en-US" altLang="en-US" dirty="0">
                <a:solidFill>
                  <a:srgbClr val="FFFF99"/>
                </a:solidFill>
              </a:rPr>
              <a:t>[</a:t>
            </a:r>
            <a:r>
              <a:rPr lang="en-US" altLang="en-US" dirty="0" err="1">
                <a:solidFill>
                  <a:srgbClr val="FFFF99"/>
                </a:solidFill>
              </a:rPr>
              <a:t>Gk</a:t>
            </a:r>
            <a:r>
              <a:rPr lang="en-US" altLang="en-US" dirty="0">
                <a:solidFill>
                  <a:srgbClr val="FFFF99"/>
                </a:solidFill>
              </a:rPr>
              <a:t> custom made yoke] </a:t>
            </a:r>
            <a:r>
              <a:rPr lang="en-US" altLang="en-US" dirty="0">
                <a:solidFill>
                  <a:schemeClr val="bg1"/>
                </a:solidFill>
              </a:rPr>
              <a:t>upon you and learn from me, for I am gentle and humble in heart, and you will find rest for your souls. For my yoke is easy and my burden is light.”</a:t>
            </a:r>
          </a:p>
        </p:txBody>
      </p:sp>
    </p:spTree>
    <p:extLst>
      <p:ext uri="{BB962C8B-B14F-4D97-AF65-F5344CB8AC3E}">
        <p14:creationId xmlns:p14="http://schemas.microsoft.com/office/powerpoint/2010/main" val="4056555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Ephesians 4:16 NIV</a:t>
            </a:r>
            <a:r>
              <a:rPr lang="en-US" altLang="en-US" dirty="0">
                <a:solidFill>
                  <a:schemeClr val="bg1"/>
                </a:solidFill>
              </a:rPr>
              <a:t> From him the whole body, joined and held together by every supporting ligament, grows and builds itself up in love, as each part does its work.</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6036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Yom Kippur is Sept. 28.  Unsubmitted thought:</a:t>
            </a:r>
          </a:p>
          <a:p>
            <a:pPr marL="0" indent="0">
              <a:lnSpc>
                <a:spcPct val="90000"/>
              </a:lnSpc>
              <a:buNone/>
            </a:pPr>
            <a:r>
              <a:rPr lang="en-US" altLang="en-US" dirty="0">
                <a:solidFill>
                  <a:schemeClr val="bg1"/>
                </a:solidFill>
              </a:rPr>
              <a:t>Consider 21 day fast.   After Labor Day barbecue, till YK?</a:t>
            </a:r>
          </a:p>
        </p:txBody>
      </p:sp>
    </p:spTree>
    <p:extLst>
      <p:ext uri="{BB962C8B-B14F-4D97-AF65-F5344CB8AC3E}">
        <p14:creationId xmlns:p14="http://schemas.microsoft.com/office/powerpoint/2010/main" val="2650354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960142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8587853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solidFill>
                  <a:schemeClr val="bg1"/>
                </a:solidFill>
              </a:rPr>
              <a:t>As the demonstrations continue and increase each evening, there is a growing tension between the protestors and the police. In addition, some citizens who disagree with the protests have attacked some of the demonstrators and caused injury. It is a very volatile situation.</a:t>
            </a:r>
          </a:p>
        </p:txBody>
      </p:sp>
    </p:spTree>
    <p:extLst>
      <p:ext uri="{BB962C8B-B14F-4D97-AF65-F5344CB8AC3E}">
        <p14:creationId xmlns:p14="http://schemas.microsoft.com/office/powerpoint/2010/main" val="105736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Please pray that these demonstrations and protests will stay peaceful and the spirit of violence seen in the US would not manifest in the demonstrations here.</a:t>
            </a:r>
          </a:p>
        </p:txBody>
      </p:sp>
    </p:spTree>
    <p:extLst>
      <p:ext uri="{BB962C8B-B14F-4D97-AF65-F5344CB8AC3E}">
        <p14:creationId xmlns:p14="http://schemas.microsoft.com/office/powerpoint/2010/main" val="135346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According the Wall St. Journal and Forbes</a:t>
            </a:r>
          </a:p>
          <a:p>
            <a:pPr>
              <a:lnSpc>
                <a:spcPct val="90000"/>
              </a:lnSpc>
            </a:pPr>
            <a:r>
              <a:rPr lang="en-US" altLang="en-US" dirty="0"/>
              <a:t>40% of homeowners are in danger of mortgage default</a:t>
            </a:r>
          </a:p>
          <a:p>
            <a:pPr>
              <a:lnSpc>
                <a:spcPct val="90000"/>
              </a:lnSpc>
            </a:pPr>
            <a:r>
              <a:rPr lang="en-US" altLang="en-US" dirty="0"/>
              <a:t>30% of renters are 90 days behind</a:t>
            </a:r>
          </a:p>
          <a:p>
            <a:pPr>
              <a:lnSpc>
                <a:spcPct val="90000"/>
              </a:lnSpc>
            </a:pPr>
            <a:r>
              <a:rPr lang="en-US" altLang="en-US" dirty="0"/>
              <a:t>GDP dropped 32.9%</a:t>
            </a:r>
          </a:p>
          <a:p>
            <a:pPr>
              <a:lnSpc>
                <a:spcPct val="90000"/>
              </a:lnSpc>
            </a:pPr>
            <a:endParaRPr lang="en-US" altLang="en-US" dirty="0">
              <a:solidFill>
                <a:schemeClr val="bg1"/>
              </a:solidFill>
            </a:endParaRPr>
          </a:p>
        </p:txBody>
      </p:sp>
    </p:spTree>
    <p:extLst>
      <p:ext uri="{BB962C8B-B14F-4D97-AF65-F5344CB8AC3E}">
        <p14:creationId xmlns:p14="http://schemas.microsoft.com/office/powerpoint/2010/main" val="120223929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130216</TotalTime>
  <Words>4732</Words>
  <Application>Microsoft Office PowerPoint</Application>
  <PresentationFormat>Custom</PresentationFormat>
  <Paragraphs>437</Paragraphs>
  <Slides>68</Slides>
  <Notes>68</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68</vt:i4>
      </vt:variant>
    </vt:vector>
  </HeadingPairs>
  <TitlesOfParts>
    <vt:vector size="76" baseType="lpstr">
      <vt:lpstr>AlgerianD</vt:lpstr>
      <vt:lpstr>Arial</vt:lpstr>
      <vt:lpstr>Arial Rounded MT Bold</vt:lpstr>
      <vt:lpstr>Calibri</vt:lpstr>
      <vt:lpstr>Calibri Light</vt:lpstr>
      <vt:lpstr>Times New Roman</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Pipeline Concept  David Levine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3776</cp:revision>
  <dcterms:created xsi:type="dcterms:W3CDTF">2006-04-21T19:34:43Z</dcterms:created>
  <dcterms:modified xsi:type="dcterms:W3CDTF">2020-08-01T13:44:13Z</dcterms:modified>
</cp:coreProperties>
</file>