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0"/>
  </p:notesMasterIdLst>
  <p:handoutMasterIdLst>
    <p:handoutMasterId r:id="rId71"/>
  </p:handoutMasterIdLst>
  <p:sldIdLst>
    <p:sldId id="2045" r:id="rId3"/>
    <p:sldId id="999" r:id="rId4"/>
    <p:sldId id="1000" r:id="rId5"/>
    <p:sldId id="1001" r:id="rId6"/>
    <p:sldId id="1002" r:id="rId7"/>
    <p:sldId id="2138" r:id="rId8"/>
    <p:sldId id="2085" r:id="rId9"/>
    <p:sldId id="2082" r:id="rId10"/>
    <p:sldId id="2077" r:id="rId11"/>
    <p:sldId id="2078" r:id="rId12"/>
    <p:sldId id="2053" r:id="rId13"/>
    <p:sldId id="2080" r:id="rId14"/>
    <p:sldId id="2081" r:id="rId15"/>
    <p:sldId id="2132" r:id="rId16"/>
    <p:sldId id="2084" r:id="rId17"/>
    <p:sldId id="2091" r:id="rId18"/>
    <p:sldId id="2092" r:id="rId19"/>
    <p:sldId id="2086" r:id="rId20"/>
    <p:sldId id="2087" r:id="rId21"/>
    <p:sldId id="2116" r:id="rId22"/>
    <p:sldId id="2095" r:id="rId23"/>
    <p:sldId id="2122" r:id="rId24"/>
    <p:sldId id="2094" r:id="rId25"/>
    <p:sldId id="2090" r:id="rId26"/>
    <p:sldId id="2093" r:id="rId27"/>
    <p:sldId id="2123" r:id="rId28"/>
    <p:sldId id="2125" r:id="rId29"/>
    <p:sldId id="2127" r:id="rId30"/>
    <p:sldId id="2137" r:id="rId31"/>
    <p:sldId id="2088" r:id="rId32"/>
    <p:sldId id="2089" r:id="rId33"/>
    <p:sldId id="2124" r:id="rId34"/>
    <p:sldId id="2097" r:id="rId35"/>
    <p:sldId id="2096" r:id="rId36"/>
    <p:sldId id="2100" r:id="rId37"/>
    <p:sldId id="2101" r:id="rId38"/>
    <p:sldId id="2103" r:id="rId39"/>
    <p:sldId id="2102" r:id="rId40"/>
    <p:sldId id="2098" r:id="rId41"/>
    <p:sldId id="2104" r:id="rId42"/>
    <p:sldId id="2099" r:id="rId43"/>
    <p:sldId id="2106" r:id="rId44"/>
    <p:sldId id="2105" r:id="rId45"/>
    <p:sldId id="2109" r:id="rId46"/>
    <p:sldId id="2118" r:id="rId47"/>
    <p:sldId id="2115" r:id="rId48"/>
    <p:sldId id="2119" r:id="rId49"/>
    <p:sldId id="2110" r:id="rId50"/>
    <p:sldId id="2121" r:id="rId51"/>
    <p:sldId id="2108" r:id="rId52"/>
    <p:sldId id="2111" r:id="rId53"/>
    <p:sldId id="2112" r:id="rId54"/>
    <p:sldId id="2117" r:id="rId55"/>
    <p:sldId id="2114" r:id="rId56"/>
    <p:sldId id="2113" r:id="rId57"/>
    <p:sldId id="2135" r:id="rId58"/>
    <p:sldId id="2134" r:id="rId59"/>
    <p:sldId id="2133" r:id="rId60"/>
    <p:sldId id="2126" r:id="rId61"/>
    <p:sldId id="376" r:id="rId62"/>
    <p:sldId id="379" r:id="rId63"/>
    <p:sldId id="2128" r:id="rId64"/>
    <p:sldId id="2130" r:id="rId65"/>
    <p:sldId id="2131" r:id="rId66"/>
    <p:sldId id="2129" r:id="rId67"/>
    <p:sldId id="2136" r:id="rId68"/>
    <p:sldId id="1105" r:id="rId69"/>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456086"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912308"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368438"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824614"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2280699" algn="l" defTabSz="912308" rtl="0" eaLnBrk="1" latinLnBrk="0" hangingPunct="1">
      <a:defRPr sz="4000" kern="1200">
        <a:solidFill>
          <a:schemeClr val="bg1"/>
        </a:solidFill>
        <a:latin typeface="Arial Rounded MT Bold" pitchFamily="34" charset="0"/>
        <a:ea typeface="+mn-ea"/>
        <a:cs typeface="Arial" charset="0"/>
      </a:defRPr>
    </a:lvl6pPr>
    <a:lvl7pPr marL="2736785" algn="l" defTabSz="912308" rtl="0" eaLnBrk="1" latinLnBrk="0" hangingPunct="1">
      <a:defRPr sz="4000" kern="1200">
        <a:solidFill>
          <a:schemeClr val="bg1"/>
        </a:solidFill>
        <a:latin typeface="Arial Rounded MT Bold" pitchFamily="34" charset="0"/>
        <a:ea typeface="+mn-ea"/>
        <a:cs typeface="Arial" charset="0"/>
      </a:defRPr>
    </a:lvl7pPr>
    <a:lvl8pPr marL="3192972" algn="l" defTabSz="912308" rtl="0" eaLnBrk="1" latinLnBrk="0" hangingPunct="1">
      <a:defRPr sz="4000" kern="1200">
        <a:solidFill>
          <a:schemeClr val="bg1"/>
        </a:solidFill>
        <a:latin typeface="Arial Rounded MT Bold" pitchFamily="34" charset="0"/>
        <a:ea typeface="+mn-ea"/>
        <a:cs typeface="Arial" charset="0"/>
      </a:defRPr>
    </a:lvl8pPr>
    <a:lvl9pPr marL="3649123" algn="l" defTabSz="912308"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34" autoAdjust="0"/>
    <p:restoredTop sz="88659" autoAdjust="0"/>
  </p:normalViewPr>
  <p:slideViewPr>
    <p:cSldViewPr>
      <p:cViewPr varScale="1">
        <p:scale>
          <a:sx n="104" d="100"/>
          <a:sy n="104" d="100"/>
        </p:scale>
        <p:origin x="114" y="3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4436"/>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YK erev Kol Nidre 5781 Appeal of Kol Nidre</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Sept. 27,2020 8781</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YK erev Kol Nidre 5781 Appeal of Kol Nidre</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Sept. 27,2020 8781</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456086"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912308" algn="l" rtl="0" fontAlgn="base">
      <a:spcBef>
        <a:spcPct val="30000"/>
      </a:spcBef>
      <a:spcAft>
        <a:spcPct val="0"/>
      </a:spcAft>
      <a:defRPr sz="1200" kern="1200">
        <a:solidFill>
          <a:schemeClr val="tx1"/>
        </a:solidFill>
        <a:latin typeface="Arial" charset="0"/>
        <a:ea typeface="+mn-ea"/>
        <a:cs typeface="Arial" charset="0"/>
      </a:defRPr>
    </a:lvl3pPr>
    <a:lvl4pPr marL="1368438" algn="l" rtl="0" fontAlgn="base">
      <a:spcBef>
        <a:spcPct val="30000"/>
      </a:spcBef>
      <a:spcAft>
        <a:spcPct val="0"/>
      </a:spcAft>
      <a:defRPr sz="1200" kern="1200">
        <a:solidFill>
          <a:schemeClr val="tx1"/>
        </a:solidFill>
        <a:latin typeface="Arial" charset="0"/>
        <a:ea typeface="+mn-ea"/>
        <a:cs typeface="Arial" charset="0"/>
      </a:defRPr>
    </a:lvl4pPr>
    <a:lvl5pPr marL="1824614" algn="l" rtl="0" fontAlgn="base">
      <a:spcBef>
        <a:spcPct val="30000"/>
      </a:spcBef>
      <a:spcAft>
        <a:spcPct val="0"/>
      </a:spcAft>
      <a:defRPr sz="1200" kern="1200">
        <a:solidFill>
          <a:schemeClr val="tx1"/>
        </a:solidFill>
        <a:latin typeface="Arial" charset="0"/>
        <a:ea typeface="+mn-ea"/>
        <a:cs typeface="Arial" charset="0"/>
      </a:defRPr>
    </a:lvl5pPr>
    <a:lvl6pPr marL="2280699" algn="l" defTabSz="912308" rtl="0" eaLnBrk="1" latinLnBrk="0" hangingPunct="1">
      <a:defRPr sz="1200" kern="1200">
        <a:solidFill>
          <a:schemeClr val="tx1"/>
        </a:solidFill>
        <a:latin typeface="+mn-lt"/>
        <a:ea typeface="+mn-ea"/>
        <a:cs typeface="+mn-cs"/>
      </a:defRPr>
    </a:lvl6pPr>
    <a:lvl7pPr marL="2736785" algn="l" defTabSz="912308" rtl="0" eaLnBrk="1" latinLnBrk="0" hangingPunct="1">
      <a:defRPr sz="1200" kern="1200">
        <a:solidFill>
          <a:schemeClr val="tx1"/>
        </a:solidFill>
        <a:latin typeface="+mn-lt"/>
        <a:ea typeface="+mn-ea"/>
        <a:cs typeface="+mn-cs"/>
      </a:defRPr>
    </a:lvl7pPr>
    <a:lvl8pPr marL="3192972" algn="l" defTabSz="912308" rtl="0" eaLnBrk="1" latinLnBrk="0" hangingPunct="1">
      <a:defRPr sz="1200" kern="1200">
        <a:solidFill>
          <a:schemeClr val="tx1"/>
        </a:solidFill>
        <a:latin typeface="+mn-lt"/>
        <a:ea typeface="+mn-ea"/>
        <a:cs typeface="+mn-cs"/>
      </a:defRPr>
    </a:lvl8pPr>
    <a:lvl9pPr marL="3649123" algn="l" defTabSz="91230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YK erev Kol Nidre 5781 Appeal of Kol Nidre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Sept. 27,2020 8781</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10</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06915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11</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As of 9:32 am EDT 2,788 views of OUR simulcast.    Crisp clear video and audio.  What I watched if I had to take a bathroom break.  Terrible lines!!</a:t>
            </a:r>
          </a:p>
        </p:txBody>
      </p:sp>
    </p:spTree>
    <p:extLst>
      <p:ext uri="{BB962C8B-B14F-4D97-AF65-F5344CB8AC3E}">
        <p14:creationId xmlns:p14="http://schemas.microsoft.com/office/powerpoint/2010/main" val="3696939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12</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Messianic Rabbis Jim Appel and me saying the Aaronic Blessing with Jonathan.</a:t>
            </a:r>
          </a:p>
        </p:txBody>
      </p:sp>
    </p:spTree>
    <p:extLst>
      <p:ext uri="{BB962C8B-B14F-4D97-AF65-F5344CB8AC3E}">
        <p14:creationId xmlns:p14="http://schemas.microsoft.com/office/powerpoint/2010/main" val="186336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13</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620418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14</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Original message was going to be on the </a:t>
            </a:r>
            <a:r>
              <a:rPr lang="en-US" altLang="en-US" sz="1050" dirty="0" err="1"/>
              <a:t>Kol</a:t>
            </a:r>
            <a:r>
              <a:rPr lang="en-US" altLang="en-US" sz="1050" dirty="0"/>
              <a:t> Nidre, history, meaning, application.  But last night my heart was really full, and I feel the Ruakh gave me this.  </a:t>
            </a:r>
          </a:p>
        </p:txBody>
      </p:sp>
    </p:spTree>
    <p:extLst>
      <p:ext uri="{BB962C8B-B14F-4D97-AF65-F5344CB8AC3E}">
        <p14:creationId xmlns:p14="http://schemas.microsoft.com/office/powerpoint/2010/main" val="2330774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15</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756325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16</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7799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17</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err="1"/>
              <a:t>Kol</a:t>
            </a:r>
            <a:r>
              <a:rPr lang="en-US" altLang="en-US" sz="2000" dirty="0"/>
              <a:t> Nidre is a reflection of this.  Renunciation of wrong vows, many said in bitterness and fear.  </a:t>
            </a:r>
          </a:p>
        </p:txBody>
      </p:sp>
    </p:spTree>
    <p:extLst>
      <p:ext uri="{BB962C8B-B14F-4D97-AF65-F5344CB8AC3E}">
        <p14:creationId xmlns:p14="http://schemas.microsoft.com/office/powerpoint/2010/main" val="1141767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18</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23731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19</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0114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a:t>YK erev Kol Nidre 5781 Appeal of Kol Nidre</a:t>
            </a:r>
          </a:p>
        </p:txBody>
      </p:sp>
      <p:sp>
        <p:nvSpPr>
          <p:cNvPr id="5" name="Rectangle 6"/>
          <p:cNvSpPr>
            <a:spLocks noGrp="1" noChangeArrowheads="1"/>
          </p:cNvSpPr>
          <p:nvPr>
            <p:ph type="dt"/>
          </p:nvPr>
        </p:nvSpPr>
        <p:spPr>
          <a:ln/>
        </p:spPr>
        <p:txBody>
          <a:bodyPr/>
          <a:lstStyle/>
          <a:p>
            <a:r>
              <a:rPr lang="en-US" altLang="en-US"/>
              <a:t>Sept. 27,2020 8781</a:t>
            </a:r>
          </a:p>
        </p:txBody>
      </p:sp>
      <p:sp>
        <p:nvSpPr>
          <p:cNvPr id="7" name="Rectangle 10"/>
          <p:cNvSpPr>
            <a:spLocks noGrp="1" noChangeArrowheads="1"/>
          </p:cNvSpPr>
          <p:nvPr>
            <p:ph type="sldNum"/>
          </p:nvPr>
        </p:nvSpPr>
        <p:spPr>
          <a:ln/>
        </p:spPr>
        <p:txBody>
          <a:bodyPr/>
          <a:lstStyle/>
          <a:p>
            <a:fld id="{234CD929-5009-4C7A-8A9C-4170C79342DE}" type="slidenum">
              <a:rPr lang="en-US" altLang="en-US"/>
              <a:pPr/>
              <a:t>2</a:t>
            </a:fld>
            <a:endParaRPr lang="en-US" altLang="en-US"/>
          </a:p>
        </p:txBody>
      </p:sp>
      <p:sp>
        <p:nvSpPr>
          <p:cNvPr id="847874" name="Rectangle 2"/>
          <p:cNvSpPr>
            <a:spLocks noGrp="1" noRot="1" noChangeAspect="1" noChangeArrowheads="1" noTextEdit="1"/>
          </p:cNvSpPr>
          <p:nvPr>
            <p:ph type="sldImg"/>
          </p:nvPr>
        </p:nvSpPr>
        <p:spPr>
          <a:xfrm>
            <a:off x="914400" y="304800"/>
            <a:ext cx="5080000" cy="3810000"/>
          </a:xfrm>
          <a:ln/>
        </p:spPr>
      </p:sp>
      <p:sp>
        <p:nvSpPr>
          <p:cNvPr id="847875" name="Rectangle 3"/>
          <p:cNvSpPr>
            <a:spLocks noGrp="1" noChangeArrowheads="1"/>
          </p:cNvSpPr>
          <p:nvPr>
            <p:ph type="body" idx="1"/>
          </p:nvPr>
        </p:nvSpPr>
        <p:spPr>
          <a:xfrm>
            <a:off x="152400" y="4114800"/>
            <a:ext cx="6553200" cy="4876800"/>
          </a:xfrm>
        </p:spPr>
        <p:txBody>
          <a:bodyPr/>
          <a:lstStyle/>
          <a:p>
            <a:endParaRPr lang="en-US" altLang="en-US" sz="2000">
              <a:latin typeface="Arial Rounded MT Bold"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YK erev Kol Nidre 5781 Appeal of Kol Nidre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Sept. 27,2020 8781</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577799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21</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282851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22</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https://en.wikipedia.org/wiki/Roe_v._Wade#:~:text=Roe%20v.%20Wade%2C%20410%20U.S.,abortion%20without%20excessive%20government%20restriction.</a:t>
            </a:r>
          </a:p>
        </p:txBody>
      </p:sp>
    </p:spTree>
    <p:extLst>
      <p:ext uri="{BB962C8B-B14F-4D97-AF65-F5344CB8AC3E}">
        <p14:creationId xmlns:p14="http://schemas.microsoft.com/office/powerpoint/2010/main" val="4170835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23</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72514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24</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225278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25</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324322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YK erev Kol Nidre 5781 Appeal of Kol Nidre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Sept. 27,2020 8781</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23912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27</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012472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28</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954755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29</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62412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a:t>YK erev Kol Nidre 5781 Appeal of Kol Nidre</a:t>
            </a:r>
          </a:p>
        </p:txBody>
      </p:sp>
      <p:sp>
        <p:nvSpPr>
          <p:cNvPr id="5" name="Rectangle 6"/>
          <p:cNvSpPr>
            <a:spLocks noGrp="1" noChangeArrowheads="1"/>
          </p:cNvSpPr>
          <p:nvPr>
            <p:ph type="dt"/>
          </p:nvPr>
        </p:nvSpPr>
        <p:spPr>
          <a:ln/>
        </p:spPr>
        <p:txBody>
          <a:bodyPr/>
          <a:lstStyle/>
          <a:p>
            <a:r>
              <a:rPr lang="en-US" altLang="en-US"/>
              <a:t>Sept. 27,2020 8781</a:t>
            </a:r>
          </a:p>
        </p:txBody>
      </p:sp>
      <p:sp>
        <p:nvSpPr>
          <p:cNvPr id="7" name="Rectangle 10"/>
          <p:cNvSpPr>
            <a:spLocks noGrp="1" noChangeArrowheads="1"/>
          </p:cNvSpPr>
          <p:nvPr>
            <p:ph type="sldNum"/>
          </p:nvPr>
        </p:nvSpPr>
        <p:spPr>
          <a:ln/>
        </p:spPr>
        <p:txBody>
          <a:bodyPr/>
          <a:lstStyle/>
          <a:p>
            <a:fld id="{84C4C7B2-6E46-4CBB-95E3-7E2BB0668298}" type="slidenum">
              <a:rPr lang="en-US" altLang="en-US"/>
              <a:pPr/>
              <a:t>3</a:t>
            </a:fld>
            <a:endParaRPr lang="en-US" altLang="en-US"/>
          </a:p>
        </p:txBody>
      </p:sp>
      <p:sp>
        <p:nvSpPr>
          <p:cNvPr id="954370" name="Rectangle 2"/>
          <p:cNvSpPr>
            <a:spLocks noGrp="1" noRot="1" noChangeAspect="1" noChangeArrowheads="1" noTextEdit="1"/>
          </p:cNvSpPr>
          <p:nvPr>
            <p:ph type="sldImg"/>
          </p:nvPr>
        </p:nvSpPr>
        <p:spPr>
          <a:xfrm>
            <a:off x="914400" y="304800"/>
            <a:ext cx="5080000" cy="3810000"/>
          </a:xfrm>
          <a:ln/>
        </p:spPr>
      </p:sp>
      <p:sp>
        <p:nvSpPr>
          <p:cNvPr id="954371" name="Rectangle 3"/>
          <p:cNvSpPr>
            <a:spLocks noGrp="1" noChangeArrowheads="1"/>
          </p:cNvSpPr>
          <p:nvPr>
            <p:ph type="body" idx="1"/>
          </p:nvPr>
        </p:nvSpPr>
        <p:spPr>
          <a:xfrm>
            <a:off x="152400" y="4114800"/>
            <a:ext cx="6553200" cy="4876800"/>
          </a:xfrm>
        </p:spPr>
        <p:txBody>
          <a:bodyPr/>
          <a:lstStyle/>
          <a:p>
            <a:endParaRPr lang="en-US" altLang="en-US" sz="2000">
              <a:latin typeface="Arial Rounded MT Bold"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30</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dirty="0">
                <a:solidFill>
                  <a:srgbClr val="222222"/>
                </a:solidFill>
                <a:effectLst/>
                <a:latin typeface="Roboto"/>
              </a:rPr>
              <a:t>United States Ambassador-at-Large for International Religious Freedom since 2018</a:t>
            </a:r>
            <a:endParaRPr lang="en-US" altLang="en-US" sz="2400" dirty="0"/>
          </a:p>
          <a:p>
            <a:r>
              <a:rPr lang="en-US" altLang="en-US" sz="2400" dirty="0"/>
              <a:t>Read and led in a prayer of apology for the mistreatment of the Native Americans.  </a:t>
            </a:r>
          </a:p>
        </p:txBody>
      </p:sp>
    </p:spTree>
    <p:extLst>
      <p:ext uri="{BB962C8B-B14F-4D97-AF65-F5344CB8AC3E}">
        <p14:creationId xmlns:p14="http://schemas.microsoft.com/office/powerpoint/2010/main" val="7217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31</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786390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32</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272936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33</a:t>
            </a:fld>
            <a:endParaRPr lang="en-US" altLang="en-US"/>
          </a:p>
        </p:txBody>
      </p:sp>
      <p:sp>
        <p:nvSpPr>
          <p:cNvPr id="840706" name="Rectangle 2"/>
          <p:cNvSpPr>
            <a:spLocks noGrp="1" noRot="1" noChangeAspect="1" noChangeArrowheads="1" noTextEdit="1"/>
          </p:cNvSpPr>
          <p:nvPr>
            <p:ph type="sldImg"/>
          </p:nvPr>
        </p:nvSpPr>
        <p:spPr>
          <a:xfrm>
            <a:off x="457200" y="595313"/>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  I can’t remember who</a:t>
            </a:r>
          </a:p>
        </p:txBody>
      </p:sp>
    </p:spTree>
    <p:extLst>
      <p:ext uri="{BB962C8B-B14F-4D97-AF65-F5344CB8AC3E}">
        <p14:creationId xmlns:p14="http://schemas.microsoft.com/office/powerpoint/2010/main" val="2904595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34</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088919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35</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6248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36</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709179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37</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72912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38</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057818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39</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65082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a:t>YK erev Kol Nidre 5781 Appeal of Kol Nidre</a:t>
            </a:r>
          </a:p>
        </p:txBody>
      </p:sp>
      <p:sp>
        <p:nvSpPr>
          <p:cNvPr id="5" name="Rectangle 6"/>
          <p:cNvSpPr>
            <a:spLocks noGrp="1" noChangeArrowheads="1"/>
          </p:cNvSpPr>
          <p:nvPr>
            <p:ph type="dt"/>
          </p:nvPr>
        </p:nvSpPr>
        <p:spPr>
          <a:ln/>
        </p:spPr>
        <p:txBody>
          <a:bodyPr/>
          <a:lstStyle/>
          <a:p>
            <a:r>
              <a:rPr lang="en-US" altLang="en-US"/>
              <a:t>Sept. 27,2020 8781</a:t>
            </a:r>
          </a:p>
        </p:txBody>
      </p:sp>
      <p:sp>
        <p:nvSpPr>
          <p:cNvPr id="7" name="Rectangle 10"/>
          <p:cNvSpPr>
            <a:spLocks noGrp="1" noChangeArrowheads="1"/>
          </p:cNvSpPr>
          <p:nvPr>
            <p:ph type="sldNum"/>
          </p:nvPr>
        </p:nvSpPr>
        <p:spPr>
          <a:ln/>
        </p:spPr>
        <p:txBody>
          <a:bodyPr/>
          <a:lstStyle/>
          <a:p>
            <a:fld id="{E034A30D-FD49-43A8-889D-1A0ED3D285E0}" type="slidenum">
              <a:rPr lang="en-US" altLang="en-US"/>
              <a:pPr/>
              <a:t>4</a:t>
            </a:fld>
            <a:endParaRPr lang="en-US" altLang="en-US"/>
          </a:p>
        </p:txBody>
      </p:sp>
      <p:sp>
        <p:nvSpPr>
          <p:cNvPr id="956418" name="Rectangle 2"/>
          <p:cNvSpPr>
            <a:spLocks noGrp="1" noRot="1" noChangeAspect="1" noChangeArrowheads="1" noTextEdit="1"/>
          </p:cNvSpPr>
          <p:nvPr>
            <p:ph type="sldImg"/>
          </p:nvPr>
        </p:nvSpPr>
        <p:spPr>
          <a:xfrm>
            <a:off x="914400" y="304800"/>
            <a:ext cx="5080000" cy="3810000"/>
          </a:xfrm>
          <a:ln/>
        </p:spPr>
      </p:sp>
      <p:sp>
        <p:nvSpPr>
          <p:cNvPr id="956419" name="Rectangle 3"/>
          <p:cNvSpPr>
            <a:spLocks noGrp="1" noChangeArrowheads="1"/>
          </p:cNvSpPr>
          <p:nvPr>
            <p:ph type="body" idx="1"/>
          </p:nvPr>
        </p:nvSpPr>
        <p:spPr>
          <a:xfrm>
            <a:off x="152400" y="4114800"/>
            <a:ext cx="6553200" cy="4876800"/>
          </a:xfrm>
        </p:spPr>
        <p:txBody>
          <a:bodyPr/>
          <a:lstStyle/>
          <a:p>
            <a:endParaRPr lang="en-US" altLang="en-US" sz="2000">
              <a:latin typeface="Arial Rounded MT Bold"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40</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843531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41</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4747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42</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https://www.jewishvirtuallibrary.org/the-twelve-tribes-of-israel</a:t>
            </a:r>
          </a:p>
        </p:txBody>
      </p:sp>
    </p:spTree>
    <p:extLst>
      <p:ext uri="{BB962C8B-B14F-4D97-AF65-F5344CB8AC3E}">
        <p14:creationId xmlns:p14="http://schemas.microsoft.com/office/powerpoint/2010/main" val="3581957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43</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074092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44</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379659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45</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52698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46</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916283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47</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76751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48</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00" b="0" i="0" dirty="0">
                <a:solidFill>
                  <a:srgbClr val="073763"/>
                </a:solidFill>
                <a:effectLst/>
                <a:latin typeface="arial" panose="020B0604020202020204" pitchFamily="34" charset="0"/>
              </a:rPr>
              <a:t> </a:t>
            </a:r>
            <a:endParaRPr lang="en-US" altLang="en-US" sz="1050" dirty="0"/>
          </a:p>
        </p:txBody>
      </p:sp>
    </p:spTree>
    <p:extLst>
      <p:ext uri="{BB962C8B-B14F-4D97-AF65-F5344CB8AC3E}">
        <p14:creationId xmlns:p14="http://schemas.microsoft.com/office/powerpoint/2010/main" val="2203160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49</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97592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a:t>YK erev Kol Nidre 5781 Appeal of Kol Nidre</a:t>
            </a:r>
          </a:p>
        </p:txBody>
      </p:sp>
      <p:sp>
        <p:nvSpPr>
          <p:cNvPr id="5" name="Rectangle 6"/>
          <p:cNvSpPr>
            <a:spLocks noGrp="1" noChangeArrowheads="1"/>
          </p:cNvSpPr>
          <p:nvPr>
            <p:ph type="dt"/>
          </p:nvPr>
        </p:nvSpPr>
        <p:spPr>
          <a:ln/>
        </p:spPr>
        <p:txBody>
          <a:bodyPr/>
          <a:lstStyle/>
          <a:p>
            <a:r>
              <a:rPr lang="en-US" altLang="en-US"/>
              <a:t>Sept. 27,2020 8781</a:t>
            </a:r>
          </a:p>
        </p:txBody>
      </p:sp>
      <p:sp>
        <p:nvSpPr>
          <p:cNvPr id="7" name="Rectangle 10"/>
          <p:cNvSpPr>
            <a:spLocks noGrp="1" noChangeArrowheads="1"/>
          </p:cNvSpPr>
          <p:nvPr>
            <p:ph type="sldNum"/>
          </p:nvPr>
        </p:nvSpPr>
        <p:spPr>
          <a:ln/>
        </p:spPr>
        <p:txBody>
          <a:bodyPr/>
          <a:lstStyle/>
          <a:p>
            <a:fld id="{F0C0F7FB-0178-4FAE-9FC0-979B7DA5FD65}" type="slidenum">
              <a:rPr lang="en-US" altLang="en-US"/>
              <a:pPr/>
              <a:t>5</a:t>
            </a:fld>
            <a:endParaRPr lang="en-US" altLang="en-US"/>
          </a:p>
        </p:txBody>
      </p:sp>
      <p:sp>
        <p:nvSpPr>
          <p:cNvPr id="958466" name="Rectangle 2"/>
          <p:cNvSpPr>
            <a:spLocks noGrp="1" noRot="1" noChangeAspect="1" noChangeArrowheads="1" noTextEdit="1"/>
          </p:cNvSpPr>
          <p:nvPr>
            <p:ph type="sldImg"/>
          </p:nvPr>
        </p:nvSpPr>
        <p:spPr>
          <a:xfrm>
            <a:off x="914400" y="304800"/>
            <a:ext cx="5080000" cy="3810000"/>
          </a:xfrm>
          <a:ln/>
        </p:spPr>
      </p:sp>
      <p:sp>
        <p:nvSpPr>
          <p:cNvPr id="958467" name="Rectangle 3"/>
          <p:cNvSpPr>
            <a:spLocks noGrp="1" noChangeArrowheads="1"/>
          </p:cNvSpPr>
          <p:nvPr>
            <p:ph type="body" idx="1"/>
          </p:nvPr>
        </p:nvSpPr>
        <p:spPr>
          <a:xfrm>
            <a:off x="152400" y="4114800"/>
            <a:ext cx="6553200" cy="4876800"/>
          </a:xfrm>
        </p:spPr>
        <p:txBody>
          <a:bodyPr/>
          <a:lstStyle/>
          <a:p>
            <a:endParaRPr lang="en-US" altLang="en-US" sz="2000">
              <a:latin typeface="Arial Rounded MT Bold"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50</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464098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51</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787817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52</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481002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53</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910205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54</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014200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55</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outerShdw blurRad="38100" dist="38100" dir="2700000" algn="tl">
                    <a:srgbClr val="000000">
                      <a:alpha val="43137"/>
                    </a:srgbClr>
                  </a:outerShdw>
                </a:effectLst>
              </a:rPr>
              <a:t>Said Sept. 11, 2004</a:t>
            </a:r>
          </a:p>
          <a:p>
            <a:endParaRPr lang="en-US" altLang="en-US" sz="1050" dirty="0"/>
          </a:p>
        </p:txBody>
      </p:sp>
    </p:spTree>
    <p:extLst>
      <p:ext uri="{BB962C8B-B14F-4D97-AF65-F5344CB8AC3E}">
        <p14:creationId xmlns:p14="http://schemas.microsoft.com/office/powerpoint/2010/main" val="1557025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56</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829929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57</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767416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58</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935247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59</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171245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6</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Thanks to Ted and Suzanne for precipitating this and color choices, etc.  </a:t>
            </a:r>
          </a:p>
        </p:txBody>
      </p:sp>
    </p:spTree>
    <p:extLst>
      <p:ext uri="{BB962C8B-B14F-4D97-AF65-F5344CB8AC3E}">
        <p14:creationId xmlns:p14="http://schemas.microsoft.com/office/powerpoint/2010/main" val="3723593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5F9B24D-1675-4FBB-8A4A-39E9A5B56334}"/>
              </a:ext>
            </a:extLst>
          </p:cNvPr>
          <p:cNvSpPr>
            <a:spLocks noGrp="1" noChangeArrowheads="1"/>
          </p:cNvSpPr>
          <p:nvPr>
            <p:ph type="hdr" sz="quarter"/>
          </p:nvPr>
        </p:nvSpPr>
        <p:spPr>
          <a:ln/>
        </p:spPr>
        <p:txBody>
          <a:bodyPr/>
          <a:lstStyle/>
          <a:p>
            <a:r>
              <a:rPr lang="en-US" altLang="en-US"/>
              <a:t>YK.5767.Richman Shakharit</a:t>
            </a:r>
          </a:p>
        </p:txBody>
      </p:sp>
      <p:sp>
        <p:nvSpPr>
          <p:cNvPr id="5" name="Rectangle 3">
            <a:extLst>
              <a:ext uri="{FF2B5EF4-FFF2-40B4-BE49-F238E27FC236}">
                <a16:creationId xmlns:a16="http://schemas.microsoft.com/office/drawing/2014/main" id="{DB50256D-6BE0-4C87-8D00-B5FC33328E21}"/>
              </a:ext>
            </a:extLst>
          </p:cNvPr>
          <p:cNvSpPr>
            <a:spLocks noGrp="1" noChangeArrowheads="1"/>
          </p:cNvSpPr>
          <p:nvPr>
            <p:ph type="dt" idx="1"/>
          </p:nvPr>
        </p:nvSpPr>
        <p:spPr>
          <a:ln/>
        </p:spPr>
        <p:txBody>
          <a:bodyPr/>
          <a:lstStyle/>
          <a:p>
            <a:r>
              <a:rPr lang="he-IL" altLang="en-US"/>
              <a:t>2 October,  2006  5767</a:t>
            </a:r>
            <a:endParaRPr lang="en-US" altLang="en-US"/>
          </a:p>
        </p:txBody>
      </p:sp>
      <p:sp>
        <p:nvSpPr>
          <p:cNvPr id="6" name="Rectangle 7">
            <a:extLst>
              <a:ext uri="{FF2B5EF4-FFF2-40B4-BE49-F238E27FC236}">
                <a16:creationId xmlns:a16="http://schemas.microsoft.com/office/drawing/2014/main" id="{AB0DA8B1-64C6-40F3-B638-C5CE8FDB95B6}"/>
              </a:ext>
            </a:extLst>
          </p:cNvPr>
          <p:cNvSpPr>
            <a:spLocks noGrp="1" noChangeArrowheads="1"/>
          </p:cNvSpPr>
          <p:nvPr>
            <p:ph type="sldNum" sz="quarter" idx="5"/>
          </p:nvPr>
        </p:nvSpPr>
        <p:spPr>
          <a:ln/>
        </p:spPr>
        <p:txBody>
          <a:bodyPr/>
          <a:lstStyle/>
          <a:p>
            <a:fld id="{8C36EF0A-600E-46D8-BBD7-EF55AB0CEB84}" type="slidenum">
              <a:rPr lang="en-US" altLang="en-US"/>
              <a:pPr/>
              <a:t>60</a:t>
            </a:fld>
            <a:endParaRPr lang="en-US" altLang="en-US"/>
          </a:p>
        </p:txBody>
      </p:sp>
      <p:sp>
        <p:nvSpPr>
          <p:cNvPr id="217090" name="Rectangle 2">
            <a:extLst>
              <a:ext uri="{FF2B5EF4-FFF2-40B4-BE49-F238E27FC236}">
                <a16:creationId xmlns:a16="http://schemas.microsoft.com/office/drawing/2014/main" id="{9A7E90B1-FD49-4879-9B43-739387B252E8}"/>
              </a:ext>
            </a:extLst>
          </p:cNvPr>
          <p:cNvSpPr>
            <a:spLocks noRot="1" noChangeArrowheads="1" noTextEdit="1"/>
          </p:cNvSpPr>
          <p:nvPr>
            <p:ph type="sldImg"/>
          </p:nvPr>
        </p:nvSpPr>
        <p:spPr>
          <a:ln/>
        </p:spPr>
      </p:sp>
      <p:sp>
        <p:nvSpPr>
          <p:cNvPr id="217091" name="Rectangle 3">
            <a:extLst>
              <a:ext uri="{FF2B5EF4-FFF2-40B4-BE49-F238E27FC236}">
                <a16:creationId xmlns:a16="http://schemas.microsoft.com/office/drawing/2014/main" id="{D5652864-F5DB-4F96-A9F6-8A5703218223}"/>
              </a:ext>
            </a:extLst>
          </p:cNvPr>
          <p:cNvSpPr>
            <a:spLocks noGrp="1" noChangeArrowheads="1"/>
          </p:cNvSpPr>
          <p:nvPr>
            <p:ph type="body" idx="1"/>
          </p:nvPr>
        </p:nvSpPr>
        <p:spPr/>
        <p:txBody>
          <a:bodyPr/>
          <a:lstStyle/>
          <a:p>
            <a:r>
              <a:rPr lang="en-US" altLang="en-US"/>
              <a:t>READING FROM THE TORAH</a:t>
            </a:r>
          </a:p>
          <a:p>
            <a:r>
              <a:rPr lang="en-US" altLang="en-US"/>
              <a:t>Once this news has been received, the High Priest descends to the Women's Court and reads aloud from the book of Leviticus (chapter 16, the reading for Yom Kippur) before the congregation. This is done with great ceremony. In the words of the Mishna (Yoma 7, 1): "The synagogue assistant takes the Torah scroll from the synagogue, and gives it to the synagogue head. He, in turn, hands the Torah to the assistant priest. The latter delivers it into the hands of the High Priest." All of this was done out of honor for the High Priest, who is served by such a large staff.</a:t>
            </a:r>
          </a:p>
        </p:txBody>
      </p:sp>
    </p:spTree>
    <p:extLst>
      <p:ext uri="{BB962C8B-B14F-4D97-AF65-F5344CB8AC3E}">
        <p14:creationId xmlns:p14="http://schemas.microsoft.com/office/powerpoint/2010/main" val="10344793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C63BC39-454D-4464-B7CC-991EAAF6042B}"/>
              </a:ext>
            </a:extLst>
          </p:cNvPr>
          <p:cNvSpPr>
            <a:spLocks noGrp="1" noChangeArrowheads="1"/>
          </p:cNvSpPr>
          <p:nvPr>
            <p:ph type="hdr" sz="quarter"/>
          </p:nvPr>
        </p:nvSpPr>
        <p:spPr>
          <a:ln/>
        </p:spPr>
        <p:txBody>
          <a:bodyPr/>
          <a:lstStyle/>
          <a:p>
            <a:r>
              <a:rPr lang="en-US" altLang="en-US"/>
              <a:t>YK.5767.Richman Shakharit</a:t>
            </a:r>
          </a:p>
        </p:txBody>
      </p:sp>
      <p:sp>
        <p:nvSpPr>
          <p:cNvPr id="5" name="Rectangle 3">
            <a:extLst>
              <a:ext uri="{FF2B5EF4-FFF2-40B4-BE49-F238E27FC236}">
                <a16:creationId xmlns:a16="http://schemas.microsoft.com/office/drawing/2014/main" id="{2139C3E8-C0AF-4058-89F6-A607E81249AA}"/>
              </a:ext>
            </a:extLst>
          </p:cNvPr>
          <p:cNvSpPr>
            <a:spLocks noGrp="1" noChangeArrowheads="1"/>
          </p:cNvSpPr>
          <p:nvPr>
            <p:ph type="dt" idx="1"/>
          </p:nvPr>
        </p:nvSpPr>
        <p:spPr>
          <a:ln/>
        </p:spPr>
        <p:txBody>
          <a:bodyPr/>
          <a:lstStyle/>
          <a:p>
            <a:r>
              <a:rPr lang="he-IL" altLang="en-US"/>
              <a:t>2 October,  2006  5767</a:t>
            </a:r>
            <a:endParaRPr lang="en-US" altLang="en-US"/>
          </a:p>
        </p:txBody>
      </p:sp>
      <p:sp>
        <p:nvSpPr>
          <p:cNvPr id="6" name="Rectangle 7">
            <a:extLst>
              <a:ext uri="{FF2B5EF4-FFF2-40B4-BE49-F238E27FC236}">
                <a16:creationId xmlns:a16="http://schemas.microsoft.com/office/drawing/2014/main" id="{F1D544AB-81F7-4091-B88B-7A4CCDDDF608}"/>
              </a:ext>
            </a:extLst>
          </p:cNvPr>
          <p:cNvSpPr>
            <a:spLocks noGrp="1" noChangeArrowheads="1"/>
          </p:cNvSpPr>
          <p:nvPr>
            <p:ph type="sldNum" sz="quarter" idx="5"/>
          </p:nvPr>
        </p:nvSpPr>
        <p:spPr>
          <a:ln/>
        </p:spPr>
        <p:txBody>
          <a:bodyPr/>
          <a:lstStyle/>
          <a:p>
            <a:fld id="{31F6139B-18FA-4FC6-AB28-96BEBEB0B669}" type="slidenum">
              <a:rPr lang="en-US" altLang="en-US"/>
              <a:pPr/>
              <a:t>61</a:t>
            </a:fld>
            <a:endParaRPr lang="en-US" altLang="en-US"/>
          </a:p>
        </p:txBody>
      </p:sp>
      <p:sp>
        <p:nvSpPr>
          <p:cNvPr id="220162" name="Rectangle 2">
            <a:extLst>
              <a:ext uri="{FF2B5EF4-FFF2-40B4-BE49-F238E27FC236}">
                <a16:creationId xmlns:a16="http://schemas.microsoft.com/office/drawing/2014/main" id="{44C5660D-523A-437C-8573-323F9A467B86}"/>
              </a:ext>
            </a:extLst>
          </p:cNvPr>
          <p:cNvSpPr>
            <a:spLocks noRot="1" noChangeArrowheads="1" noTextEdit="1"/>
          </p:cNvSpPr>
          <p:nvPr>
            <p:ph type="sldImg"/>
          </p:nvPr>
        </p:nvSpPr>
        <p:spPr>
          <a:ln/>
        </p:spPr>
      </p:sp>
      <p:sp>
        <p:nvSpPr>
          <p:cNvPr id="220163" name="Rectangle 3">
            <a:extLst>
              <a:ext uri="{FF2B5EF4-FFF2-40B4-BE49-F238E27FC236}">
                <a16:creationId xmlns:a16="http://schemas.microsoft.com/office/drawing/2014/main" id="{59716FEA-4CB3-4241-A432-EB102911CDD2}"/>
              </a:ext>
            </a:extLst>
          </p:cNvPr>
          <p:cNvSpPr>
            <a:spLocks noGrp="1" noChangeArrowheads="1"/>
          </p:cNvSpPr>
          <p:nvPr>
            <p:ph type="body" idx="1"/>
          </p:nvPr>
        </p:nvSpPr>
        <p:spPr/>
        <p:txBody>
          <a:bodyPr/>
          <a:lstStyle/>
          <a:p>
            <a:r>
              <a:rPr lang="en-US" altLang="en-US"/>
              <a:t>A CELEBRATION OF THANKS</a:t>
            </a:r>
          </a:p>
          <a:p>
            <a:r>
              <a:rPr lang="en-US" altLang="en-US"/>
              <a:t>At the conclusion of this awesome day, after all the service was completed and the day had waned, the High Priest was accompanied by the entire multitude of worshippers back to his own home. "When the High Priest exited from the holy place unharmed, he made a celebration for his loved ones" (ibid., 4) at the conclusion of Yom Kippur - to give thanks to God that he successfully guided the service, and was neither rendered unfit nor adversely affected.</a:t>
            </a:r>
          </a:p>
          <a:p>
            <a:r>
              <a:rPr lang="en-US" altLang="en-US"/>
              <a:t>As we read in the High Holiday Prayer Book for the Day of Atonement,</a:t>
            </a:r>
          </a:p>
          <a:p>
            <a:r>
              <a:rPr lang="en-US" altLang="en-US"/>
              <a:t>"How radiant was the appearance of the High Priest,</a:t>
            </a:r>
            <a:br>
              <a:rPr lang="en-US" altLang="en-US"/>
            </a:br>
            <a:r>
              <a:rPr lang="en-US" altLang="en-US"/>
              <a:t>when he exited in peace from the holy place!</a:t>
            </a:r>
            <a:br>
              <a:rPr lang="en-US" altLang="en-US"/>
            </a:br>
            <a:r>
              <a:rPr lang="en-US" altLang="en-US"/>
              <a:t>Like flashes of light that emanate</a:t>
            </a:r>
            <a:br>
              <a:rPr lang="en-US" altLang="en-US"/>
            </a:br>
            <a:r>
              <a:rPr lang="en-US" altLang="en-US"/>
              <a:t>from the splendor of the angels -</a:t>
            </a:r>
            <a:br>
              <a:rPr lang="en-US" altLang="en-US"/>
            </a:br>
            <a:r>
              <a:rPr lang="en-US" altLang="en-US"/>
              <a:t>such was the appearance of the High Priest."</a:t>
            </a:r>
          </a:p>
        </p:txBody>
      </p:sp>
    </p:spTree>
    <p:extLst>
      <p:ext uri="{BB962C8B-B14F-4D97-AF65-F5344CB8AC3E}">
        <p14:creationId xmlns:p14="http://schemas.microsoft.com/office/powerpoint/2010/main" val="28498416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62</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521526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63</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356049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64</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0162640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65</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0450531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66</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1114899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67</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YK erev Kol Nidre 5781 Appeal of Kol Nidre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Sept. 27,2020 8781</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I usually have a “Duties away” list that I sent to the </a:t>
            </a:r>
            <a:r>
              <a:rPr lang="en-US" altLang="en-US" sz="2000" dirty="0" err="1"/>
              <a:t>Shamshim</a:t>
            </a:r>
            <a:r>
              <a:rPr lang="en-US" altLang="en-US" sz="2000" dirty="0"/>
              <a:t> servant leaders.  This trip I did nada, nothing, </a:t>
            </a:r>
            <a:r>
              <a:rPr lang="he-IL" altLang="en-US" sz="2000" dirty="0"/>
              <a:t>אפס</a:t>
            </a:r>
            <a:r>
              <a:rPr lang="en-US" altLang="en-US" sz="2000" dirty="0"/>
              <a:t> </a:t>
            </a:r>
            <a:r>
              <a:rPr lang="en-US" altLang="en-US" sz="2000" i="1" dirty="0" err="1"/>
              <a:t>efes</a:t>
            </a:r>
            <a:endParaRPr lang="en-US" altLang="en-US" sz="2000" i="1" dirty="0"/>
          </a:p>
        </p:txBody>
      </p:sp>
    </p:spTree>
    <p:extLst>
      <p:ext uri="{BB962C8B-B14F-4D97-AF65-F5344CB8AC3E}">
        <p14:creationId xmlns:p14="http://schemas.microsoft.com/office/powerpoint/2010/main" val="934178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YK erev Kol Nidre 5781 Appeal of Kol Nidre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Sept. 27,2020 8781</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114846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YK erev Kol Nidre 5781 Appeal of Kol Nidre</a:t>
            </a:r>
          </a:p>
        </p:txBody>
      </p:sp>
      <p:sp>
        <p:nvSpPr>
          <p:cNvPr id="5" name="Rectangle 3"/>
          <p:cNvSpPr>
            <a:spLocks noGrp="1" noChangeArrowheads="1"/>
          </p:cNvSpPr>
          <p:nvPr>
            <p:ph type="dt" idx="1"/>
          </p:nvPr>
        </p:nvSpPr>
        <p:spPr>
          <a:ln/>
        </p:spPr>
        <p:txBody>
          <a:bodyPr/>
          <a:lstStyle/>
          <a:p>
            <a:r>
              <a:rPr lang="en-US" altLang="en-US"/>
              <a:t>Sept. 27,2020 8781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9</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008563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00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6086" indent="0" algn="ctr">
              <a:buNone/>
              <a:defRPr/>
            </a:lvl2pPr>
            <a:lvl3pPr marL="912308" indent="0" algn="ctr">
              <a:buNone/>
              <a:defRPr/>
            </a:lvl3pPr>
            <a:lvl4pPr marL="1368438" indent="0" algn="ctr">
              <a:buNone/>
              <a:defRPr/>
            </a:lvl4pPr>
            <a:lvl5pPr marL="1824614" indent="0" algn="ctr">
              <a:buNone/>
              <a:defRPr/>
            </a:lvl5pPr>
            <a:lvl6pPr marL="2280699" indent="0" algn="ctr">
              <a:buNone/>
              <a:defRPr/>
            </a:lvl6pPr>
            <a:lvl7pPr marL="2736785" indent="0" algn="ctr">
              <a:buNone/>
              <a:defRPr/>
            </a:lvl7pPr>
            <a:lvl8pPr marL="3192972" indent="0" algn="ctr">
              <a:buNone/>
              <a:defRPr/>
            </a:lvl8pPr>
            <a:lvl9pPr marL="364912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pPr/>
              <a:t>‹#›</a:t>
            </a:fld>
            <a:endParaRPr lang="en-US" altLang="en-US"/>
          </a:p>
        </p:txBody>
      </p:sp>
    </p:spTree>
    <p:extLst>
      <p:ext uri="{BB962C8B-B14F-4D97-AF65-F5344CB8AC3E}">
        <p14:creationId xmlns:p14="http://schemas.microsoft.com/office/powerpoint/2010/main" val="3882690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pPr/>
              <a:t>‹#›</a:t>
            </a:fld>
            <a:endParaRPr lang="en-US" altLang="en-US"/>
          </a:p>
        </p:txBody>
      </p:sp>
    </p:spTree>
    <p:extLst>
      <p:ext uri="{BB962C8B-B14F-4D97-AF65-F5344CB8AC3E}">
        <p14:creationId xmlns:p14="http://schemas.microsoft.com/office/powerpoint/2010/main" val="1026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pPr/>
              <a:t>‹#›</a:t>
            </a:fld>
            <a:endParaRPr lang="en-US" altLang="en-US"/>
          </a:p>
        </p:txBody>
      </p:sp>
    </p:spTree>
    <p:extLst>
      <p:ext uri="{BB962C8B-B14F-4D97-AF65-F5344CB8AC3E}">
        <p14:creationId xmlns:p14="http://schemas.microsoft.com/office/powerpoint/2010/main" val="113241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52"/>
            <a:ext cx="7772400" cy="1102519"/>
          </a:xfrm>
        </p:spPr>
        <p:txBody>
          <a:bodyPr/>
          <a:lstStyle/>
          <a:p>
            <a:r>
              <a:rPr lang="en-US"/>
              <a:t>Click to edit Master title style</a:t>
            </a:r>
          </a:p>
        </p:txBody>
      </p:sp>
      <p:sp>
        <p:nvSpPr>
          <p:cNvPr id="3" name="Subtitle 2"/>
          <p:cNvSpPr>
            <a:spLocks noGrp="1"/>
          </p:cNvSpPr>
          <p:nvPr>
            <p:ph type="subTitle" idx="1"/>
          </p:nvPr>
        </p:nvSpPr>
        <p:spPr>
          <a:xfrm>
            <a:off x="1374812" y="2914650"/>
            <a:ext cx="6400801"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9847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8743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51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626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48" y="1151335"/>
            <a:ext cx="404177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1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383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1148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03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80" y="20871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3" y="1076343"/>
            <a:ext cx="3008313"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0161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pPr/>
              <a:t>‹#›</a:t>
            </a:fld>
            <a:endParaRPr lang="en-US" altLang="en-US"/>
          </a:p>
        </p:txBody>
      </p:sp>
    </p:spTree>
    <p:extLst>
      <p:ext uri="{BB962C8B-B14F-4D97-AF65-F5344CB8AC3E}">
        <p14:creationId xmlns:p14="http://schemas.microsoft.com/office/powerpoint/2010/main" val="880899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2"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302" y="459581"/>
            <a:ext cx="5486400"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92302" y="4029420"/>
            <a:ext cx="5486400"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278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0387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305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6086" indent="0">
              <a:buNone/>
              <a:defRPr sz="1800"/>
            </a:lvl2pPr>
            <a:lvl3pPr marL="912308" indent="0">
              <a:buNone/>
              <a:defRPr sz="1600"/>
            </a:lvl3pPr>
            <a:lvl4pPr marL="1368438" indent="0">
              <a:buNone/>
              <a:defRPr sz="1400"/>
            </a:lvl4pPr>
            <a:lvl5pPr marL="1824614" indent="0">
              <a:buNone/>
              <a:defRPr sz="1400"/>
            </a:lvl5pPr>
            <a:lvl6pPr marL="2280699" indent="0">
              <a:buNone/>
              <a:defRPr sz="1400"/>
            </a:lvl6pPr>
            <a:lvl7pPr marL="2736785" indent="0">
              <a:buNone/>
              <a:defRPr sz="1400"/>
            </a:lvl7pPr>
            <a:lvl8pPr marL="3192972" indent="0">
              <a:buNone/>
              <a:defRPr sz="1400"/>
            </a:lvl8pPr>
            <a:lvl9pPr marL="364912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pPr/>
              <a:t>‹#›</a:t>
            </a:fld>
            <a:endParaRPr lang="en-US" altLang="en-US"/>
          </a:p>
        </p:txBody>
      </p:sp>
    </p:spTree>
    <p:extLst>
      <p:ext uri="{BB962C8B-B14F-4D97-AF65-F5344CB8AC3E}">
        <p14:creationId xmlns:p14="http://schemas.microsoft.com/office/powerpoint/2010/main" val="272756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pPr/>
              <a:t>‹#›</a:t>
            </a:fld>
            <a:endParaRPr lang="en-US" altLang="en-US"/>
          </a:p>
        </p:txBody>
      </p:sp>
    </p:spTree>
    <p:extLst>
      <p:ext uri="{BB962C8B-B14F-4D97-AF65-F5344CB8AC3E}">
        <p14:creationId xmlns:p14="http://schemas.microsoft.com/office/powerpoint/2010/main" val="219418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086" indent="0">
              <a:buNone/>
              <a:defRPr sz="2000" b="1"/>
            </a:lvl2pPr>
            <a:lvl3pPr marL="912308" indent="0">
              <a:buNone/>
              <a:defRPr sz="1800" b="1"/>
            </a:lvl3pPr>
            <a:lvl4pPr marL="1368438" indent="0">
              <a:buNone/>
              <a:defRPr sz="1600" b="1"/>
            </a:lvl4pPr>
            <a:lvl5pPr marL="1824614" indent="0">
              <a:buNone/>
              <a:defRPr sz="1600" b="1"/>
            </a:lvl5pPr>
            <a:lvl6pPr marL="2280699" indent="0">
              <a:buNone/>
              <a:defRPr sz="1600" b="1"/>
            </a:lvl6pPr>
            <a:lvl7pPr marL="2736785" indent="0">
              <a:buNone/>
              <a:defRPr sz="1600" b="1"/>
            </a:lvl7pPr>
            <a:lvl8pPr marL="3192972" indent="0">
              <a:buNone/>
              <a:defRPr sz="1600" b="1"/>
            </a:lvl8pPr>
            <a:lvl9pPr marL="364912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2400" b="1"/>
            </a:lvl1pPr>
            <a:lvl2pPr marL="456086" indent="0">
              <a:buNone/>
              <a:defRPr sz="2000" b="1"/>
            </a:lvl2pPr>
            <a:lvl3pPr marL="912308" indent="0">
              <a:buNone/>
              <a:defRPr sz="1800" b="1"/>
            </a:lvl3pPr>
            <a:lvl4pPr marL="1368438" indent="0">
              <a:buNone/>
              <a:defRPr sz="1600" b="1"/>
            </a:lvl4pPr>
            <a:lvl5pPr marL="1824614" indent="0">
              <a:buNone/>
              <a:defRPr sz="1600" b="1"/>
            </a:lvl5pPr>
            <a:lvl6pPr marL="2280699" indent="0">
              <a:buNone/>
              <a:defRPr sz="1600" b="1"/>
            </a:lvl6pPr>
            <a:lvl7pPr marL="2736785" indent="0">
              <a:buNone/>
              <a:defRPr sz="1600" b="1"/>
            </a:lvl7pPr>
            <a:lvl8pPr marL="3192972" indent="0">
              <a:buNone/>
              <a:defRPr sz="1600" b="1"/>
            </a:lvl8pPr>
            <a:lvl9pPr marL="364912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pPr/>
              <a:t>‹#›</a:t>
            </a:fld>
            <a:endParaRPr lang="en-US" altLang="en-US"/>
          </a:p>
        </p:txBody>
      </p:sp>
    </p:spTree>
    <p:extLst>
      <p:ext uri="{BB962C8B-B14F-4D97-AF65-F5344CB8AC3E}">
        <p14:creationId xmlns:p14="http://schemas.microsoft.com/office/powerpoint/2010/main" val="2590956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pPr/>
              <a:t>‹#›</a:t>
            </a:fld>
            <a:endParaRPr lang="en-US" altLang="en-US"/>
          </a:p>
        </p:txBody>
      </p:sp>
    </p:spTree>
    <p:extLst>
      <p:ext uri="{BB962C8B-B14F-4D97-AF65-F5344CB8AC3E}">
        <p14:creationId xmlns:p14="http://schemas.microsoft.com/office/powerpoint/2010/main" val="72029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pPr/>
              <a:t>‹#›</a:t>
            </a:fld>
            <a:endParaRPr lang="en-US" altLang="en-US"/>
          </a:p>
        </p:txBody>
      </p:sp>
    </p:spTree>
    <p:extLst>
      <p:ext uri="{BB962C8B-B14F-4D97-AF65-F5344CB8AC3E}">
        <p14:creationId xmlns:p14="http://schemas.microsoft.com/office/powerpoint/2010/main" val="3220106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97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086" indent="0">
              <a:buNone/>
              <a:defRPr sz="1200"/>
            </a:lvl2pPr>
            <a:lvl3pPr marL="912308" indent="0">
              <a:buNone/>
              <a:defRPr sz="1000"/>
            </a:lvl3pPr>
            <a:lvl4pPr marL="1368438" indent="0">
              <a:buNone/>
              <a:defRPr sz="900"/>
            </a:lvl4pPr>
            <a:lvl5pPr marL="1824614" indent="0">
              <a:buNone/>
              <a:defRPr sz="900"/>
            </a:lvl5pPr>
            <a:lvl6pPr marL="2280699" indent="0">
              <a:buNone/>
              <a:defRPr sz="900"/>
            </a:lvl6pPr>
            <a:lvl7pPr marL="2736785" indent="0">
              <a:buNone/>
              <a:defRPr sz="900"/>
            </a:lvl7pPr>
            <a:lvl8pPr marL="3192972" indent="0">
              <a:buNone/>
              <a:defRPr sz="900"/>
            </a:lvl8pPr>
            <a:lvl9pPr marL="364912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pPr/>
              <a:t>‹#›</a:t>
            </a:fld>
            <a:endParaRPr lang="en-US" altLang="en-US"/>
          </a:p>
        </p:txBody>
      </p:sp>
    </p:spTree>
    <p:extLst>
      <p:ext uri="{BB962C8B-B14F-4D97-AF65-F5344CB8AC3E}">
        <p14:creationId xmlns:p14="http://schemas.microsoft.com/office/powerpoint/2010/main" val="2044176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086" indent="0">
              <a:buNone/>
              <a:defRPr sz="2800"/>
            </a:lvl2pPr>
            <a:lvl3pPr marL="912308" indent="0">
              <a:buNone/>
              <a:defRPr sz="2400"/>
            </a:lvl3pPr>
            <a:lvl4pPr marL="1368438" indent="0">
              <a:buNone/>
              <a:defRPr sz="2000"/>
            </a:lvl4pPr>
            <a:lvl5pPr marL="1824614" indent="0">
              <a:buNone/>
              <a:defRPr sz="2000"/>
            </a:lvl5pPr>
            <a:lvl6pPr marL="2280699" indent="0">
              <a:buNone/>
              <a:defRPr sz="2000"/>
            </a:lvl6pPr>
            <a:lvl7pPr marL="2736785" indent="0">
              <a:buNone/>
              <a:defRPr sz="2000"/>
            </a:lvl7pPr>
            <a:lvl8pPr marL="3192972" indent="0">
              <a:buNone/>
              <a:defRPr sz="2000"/>
            </a:lvl8pPr>
            <a:lvl9pPr marL="3649123" indent="0">
              <a:buNone/>
              <a:defRPr sz="2000"/>
            </a:lvl9pPr>
          </a:lstStyle>
          <a:p>
            <a:endParaRPr lang="en-US"/>
          </a:p>
        </p:txBody>
      </p:sp>
      <p:sp>
        <p:nvSpPr>
          <p:cNvPr id="4" name="Text Placeholder 3"/>
          <p:cNvSpPr>
            <a:spLocks noGrp="1"/>
          </p:cNvSpPr>
          <p:nvPr>
            <p:ph type="body" sz="half" idx="2"/>
          </p:nvPr>
        </p:nvSpPr>
        <p:spPr>
          <a:xfrm>
            <a:off x="1792288" y="4025675"/>
            <a:ext cx="5486400" cy="603647"/>
          </a:xfrm>
        </p:spPr>
        <p:txBody>
          <a:bodyPr/>
          <a:lstStyle>
            <a:lvl1pPr marL="0" indent="0">
              <a:buNone/>
              <a:defRPr sz="1400"/>
            </a:lvl1pPr>
            <a:lvl2pPr marL="456086" indent="0">
              <a:buNone/>
              <a:defRPr sz="1200"/>
            </a:lvl2pPr>
            <a:lvl3pPr marL="912308" indent="0">
              <a:buNone/>
              <a:defRPr sz="1000"/>
            </a:lvl3pPr>
            <a:lvl4pPr marL="1368438" indent="0">
              <a:buNone/>
              <a:defRPr sz="900"/>
            </a:lvl4pPr>
            <a:lvl5pPr marL="1824614" indent="0">
              <a:buNone/>
              <a:defRPr sz="900"/>
            </a:lvl5pPr>
            <a:lvl6pPr marL="2280699" indent="0">
              <a:buNone/>
              <a:defRPr sz="900"/>
            </a:lvl6pPr>
            <a:lvl7pPr marL="2736785" indent="0">
              <a:buNone/>
              <a:defRPr sz="900"/>
            </a:lvl7pPr>
            <a:lvl8pPr marL="3192972" indent="0">
              <a:buNone/>
              <a:defRPr sz="900"/>
            </a:lvl8pPr>
            <a:lvl9pPr marL="364912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pPr/>
              <a:t>‹#›</a:t>
            </a:fld>
            <a:endParaRPr lang="en-US" altLang="en-US"/>
          </a:p>
        </p:txBody>
      </p:sp>
    </p:spTree>
    <p:extLst>
      <p:ext uri="{BB962C8B-B14F-4D97-AF65-F5344CB8AC3E}">
        <p14:creationId xmlns:p14="http://schemas.microsoft.com/office/powerpoint/2010/main" val="1811817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54" tIns="45627" rIns="91254" bIns="45627"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54" tIns="45627" rIns="91254" bIns="4562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54" tIns="45627" rIns="91254" bIns="45627" numCol="1" anchor="t" anchorCtr="0" compatLnSpc="1">
            <a:prstTxWarp prst="textNoShape">
              <a:avLst/>
            </a:prstTxWarp>
          </a:bodyPr>
          <a:lstStyle>
            <a:lvl1pPr algn="l">
              <a:defRPr sz="1400">
                <a:solidFill>
                  <a:schemeClr val="tx1"/>
                </a:solidFill>
                <a:latin typeface="+mj-lt"/>
              </a:defRPr>
            </a:lvl1pPr>
          </a:lstStyle>
          <a:p>
            <a:endParaRPr lang="en-US" alt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54" tIns="45627" rIns="91254" bIns="45627" numCol="1" anchor="t" anchorCtr="0" compatLnSpc="1">
            <a:prstTxWarp prst="textNoShape">
              <a:avLst/>
            </a:prstTxWarp>
          </a:bodyPr>
          <a:lstStyle>
            <a:lvl1pPr>
              <a:defRPr sz="1400">
                <a:solidFill>
                  <a:schemeClr val="tx1"/>
                </a:solidFill>
                <a:latin typeface="+mj-lt"/>
              </a:defRPr>
            </a:lvl1pPr>
          </a:lstStyle>
          <a:p>
            <a:endParaRPr lang="en-US" alt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54" tIns="45627" rIns="91254" bIns="45627"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6086" algn="ctr" rtl="0" fontAlgn="base">
        <a:spcBef>
          <a:spcPct val="0"/>
        </a:spcBef>
        <a:spcAft>
          <a:spcPct val="0"/>
        </a:spcAft>
        <a:defRPr sz="4400">
          <a:solidFill>
            <a:schemeClr val="tx2"/>
          </a:solidFill>
          <a:latin typeface="Arial" charset="0"/>
          <a:cs typeface="Arial" charset="0"/>
        </a:defRPr>
      </a:lvl6pPr>
      <a:lvl7pPr marL="912308" algn="ctr" rtl="0" fontAlgn="base">
        <a:spcBef>
          <a:spcPct val="0"/>
        </a:spcBef>
        <a:spcAft>
          <a:spcPct val="0"/>
        </a:spcAft>
        <a:defRPr sz="4400">
          <a:solidFill>
            <a:schemeClr val="tx2"/>
          </a:solidFill>
          <a:latin typeface="Arial" charset="0"/>
          <a:cs typeface="Arial" charset="0"/>
        </a:defRPr>
      </a:lvl7pPr>
      <a:lvl8pPr marL="1368438" algn="ctr" rtl="0" fontAlgn="base">
        <a:spcBef>
          <a:spcPct val="0"/>
        </a:spcBef>
        <a:spcAft>
          <a:spcPct val="0"/>
        </a:spcAft>
        <a:defRPr sz="4400">
          <a:solidFill>
            <a:schemeClr val="tx2"/>
          </a:solidFill>
          <a:latin typeface="Arial" charset="0"/>
          <a:cs typeface="Arial" charset="0"/>
        </a:defRPr>
      </a:lvl8pPr>
      <a:lvl9pPr marL="1824614" algn="ctr" rtl="0" fontAlgn="base">
        <a:spcBef>
          <a:spcPct val="0"/>
        </a:spcBef>
        <a:spcAft>
          <a:spcPct val="0"/>
        </a:spcAft>
        <a:defRPr sz="4400">
          <a:solidFill>
            <a:schemeClr val="tx2"/>
          </a:solidFill>
          <a:latin typeface="Arial" charset="0"/>
          <a:cs typeface="Arial" charset="0"/>
        </a:defRPr>
      </a:lvl9pPr>
    </p:titleStyle>
    <p:bodyStyle>
      <a:lvl1pPr marL="342065" indent="-342065" algn="l" rtl="0" fontAlgn="base">
        <a:spcBef>
          <a:spcPct val="20000"/>
        </a:spcBef>
        <a:spcAft>
          <a:spcPct val="0"/>
        </a:spcAft>
        <a:buChar char="•"/>
        <a:defRPr sz="4000">
          <a:solidFill>
            <a:schemeClr val="bg1"/>
          </a:solidFill>
          <a:latin typeface="+mn-lt"/>
          <a:ea typeface="+mn-ea"/>
          <a:cs typeface="+mn-cs"/>
        </a:defRPr>
      </a:lvl1pPr>
      <a:lvl2pPr marL="741275" indent="-285099" algn="l" rtl="0" fontAlgn="base">
        <a:spcBef>
          <a:spcPct val="20000"/>
        </a:spcBef>
        <a:spcAft>
          <a:spcPct val="0"/>
        </a:spcAft>
        <a:buChar char="–"/>
        <a:defRPr sz="4000">
          <a:solidFill>
            <a:schemeClr val="bg1"/>
          </a:solidFill>
          <a:latin typeface="+mn-lt"/>
        </a:defRPr>
      </a:lvl2pPr>
      <a:lvl3pPr marL="1140350" indent="-228042" algn="l" rtl="0" fontAlgn="base">
        <a:spcBef>
          <a:spcPct val="20000"/>
        </a:spcBef>
        <a:spcAft>
          <a:spcPct val="0"/>
        </a:spcAft>
        <a:buChar char="•"/>
        <a:defRPr sz="2400">
          <a:solidFill>
            <a:schemeClr val="tx1"/>
          </a:solidFill>
          <a:latin typeface="+mj-lt"/>
          <a:cs typeface="+mj-cs"/>
        </a:defRPr>
      </a:lvl3pPr>
      <a:lvl4pPr marL="1596480" indent="-228042" algn="l" rtl="0" fontAlgn="base">
        <a:spcBef>
          <a:spcPct val="20000"/>
        </a:spcBef>
        <a:spcAft>
          <a:spcPct val="0"/>
        </a:spcAft>
        <a:buChar char="–"/>
        <a:defRPr sz="2000">
          <a:solidFill>
            <a:schemeClr val="tx1"/>
          </a:solidFill>
          <a:latin typeface="+mj-lt"/>
          <a:cs typeface="+mj-cs"/>
        </a:defRPr>
      </a:lvl4pPr>
      <a:lvl5pPr marL="2052656" indent="-228042" algn="l" rtl="0" fontAlgn="base">
        <a:spcBef>
          <a:spcPct val="20000"/>
        </a:spcBef>
        <a:spcAft>
          <a:spcPct val="0"/>
        </a:spcAft>
        <a:buChar char="»"/>
        <a:defRPr sz="2000">
          <a:solidFill>
            <a:schemeClr val="tx1"/>
          </a:solidFill>
          <a:latin typeface="+mj-lt"/>
          <a:cs typeface="+mj-cs"/>
        </a:defRPr>
      </a:lvl5pPr>
      <a:lvl6pPr marL="2508741" indent="-228042" algn="l" rtl="0" fontAlgn="base">
        <a:spcBef>
          <a:spcPct val="20000"/>
        </a:spcBef>
        <a:spcAft>
          <a:spcPct val="0"/>
        </a:spcAft>
        <a:buChar char="»"/>
        <a:defRPr sz="2000">
          <a:solidFill>
            <a:schemeClr val="tx1"/>
          </a:solidFill>
          <a:latin typeface="+mj-lt"/>
          <a:cs typeface="+mj-cs"/>
        </a:defRPr>
      </a:lvl6pPr>
      <a:lvl7pPr marL="2964918" indent="-228042" algn="l" rtl="0" fontAlgn="base">
        <a:spcBef>
          <a:spcPct val="20000"/>
        </a:spcBef>
        <a:spcAft>
          <a:spcPct val="0"/>
        </a:spcAft>
        <a:buChar char="»"/>
        <a:defRPr sz="2000">
          <a:solidFill>
            <a:schemeClr val="tx1"/>
          </a:solidFill>
          <a:latin typeface="+mj-lt"/>
          <a:cs typeface="+mj-cs"/>
        </a:defRPr>
      </a:lvl7pPr>
      <a:lvl8pPr marL="3421049" indent="-228042" algn="l" rtl="0" fontAlgn="base">
        <a:spcBef>
          <a:spcPct val="20000"/>
        </a:spcBef>
        <a:spcAft>
          <a:spcPct val="0"/>
        </a:spcAft>
        <a:buChar char="»"/>
        <a:defRPr sz="2000">
          <a:solidFill>
            <a:schemeClr val="tx1"/>
          </a:solidFill>
          <a:latin typeface="+mj-lt"/>
          <a:cs typeface="+mj-cs"/>
        </a:defRPr>
      </a:lvl8pPr>
      <a:lvl9pPr marL="3877179" indent="-228042"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912308" rtl="0" eaLnBrk="1" latinLnBrk="0" hangingPunct="1">
        <a:defRPr sz="1800" kern="1200">
          <a:solidFill>
            <a:schemeClr val="tx1"/>
          </a:solidFill>
          <a:latin typeface="+mn-lt"/>
          <a:ea typeface="+mn-ea"/>
          <a:cs typeface="+mn-cs"/>
        </a:defRPr>
      </a:lvl1pPr>
      <a:lvl2pPr marL="456086" algn="l" defTabSz="912308" rtl="0" eaLnBrk="1" latinLnBrk="0" hangingPunct="1">
        <a:defRPr sz="1800" kern="1200">
          <a:solidFill>
            <a:schemeClr val="tx1"/>
          </a:solidFill>
          <a:latin typeface="+mn-lt"/>
          <a:ea typeface="+mn-ea"/>
          <a:cs typeface="+mn-cs"/>
        </a:defRPr>
      </a:lvl2pPr>
      <a:lvl3pPr marL="912308" algn="l" defTabSz="912308" rtl="0" eaLnBrk="1" latinLnBrk="0" hangingPunct="1">
        <a:defRPr sz="1800" kern="1200">
          <a:solidFill>
            <a:schemeClr val="tx1"/>
          </a:solidFill>
          <a:latin typeface="+mn-lt"/>
          <a:ea typeface="+mn-ea"/>
          <a:cs typeface="+mn-cs"/>
        </a:defRPr>
      </a:lvl3pPr>
      <a:lvl4pPr marL="1368438" algn="l" defTabSz="912308" rtl="0" eaLnBrk="1" latinLnBrk="0" hangingPunct="1">
        <a:defRPr sz="1800" kern="1200">
          <a:solidFill>
            <a:schemeClr val="tx1"/>
          </a:solidFill>
          <a:latin typeface="+mn-lt"/>
          <a:ea typeface="+mn-ea"/>
          <a:cs typeface="+mn-cs"/>
        </a:defRPr>
      </a:lvl4pPr>
      <a:lvl5pPr marL="1824614" algn="l" defTabSz="912308" rtl="0" eaLnBrk="1" latinLnBrk="0" hangingPunct="1">
        <a:defRPr sz="1800" kern="1200">
          <a:solidFill>
            <a:schemeClr val="tx1"/>
          </a:solidFill>
          <a:latin typeface="+mn-lt"/>
          <a:ea typeface="+mn-ea"/>
          <a:cs typeface="+mn-cs"/>
        </a:defRPr>
      </a:lvl5pPr>
      <a:lvl6pPr marL="2280699" algn="l" defTabSz="912308" rtl="0" eaLnBrk="1" latinLnBrk="0" hangingPunct="1">
        <a:defRPr sz="1800" kern="1200">
          <a:solidFill>
            <a:schemeClr val="tx1"/>
          </a:solidFill>
          <a:latin typeface="+mn-lt"/>
          <a:ea typeface="+mn-ea"/>
          <a:cs typeface="+mn-cs"/>
        </a:defRPr>
      </a:lvl6pPr>
      <a:lvl7pPr marL="2736785" algn="l" defTabSz="912308" rtl="0" eaLnBrk="1" latinLnBrk="0" hangingPunct="1">
        <a:defRPr sz="1800" kern="1200">
          <a:solidFill>
            <a:schemeClr val="tx1"/>
          </a:solidFill>
          <a:latin typeface="+mn-lt"/>
          <a:ea typeface="+mn-ea"/>
          <a:cs typeface="+mn-cs"/>
        </a:defRPr>
      </a:lvl7pPr>
      <a:lvl8pPr marL="3192972" algn="l" defTabSz="912308" rtl="0" eaLnBrk="1" latinLnBrk="0" hangingPunct="1">
        <a:defRPr sz="1800" kern="1200">
          <a:solidFill>
            <a:schemeClr val="tx1"/>
          </a:solidFill>
          <a:latin typeface="+mn-lt"/>
          <a:ea typeface="+mn-ea"/>
          <a:cs typeface="+mn-cs"/>
        </a:defRPr>
      </a:lvl8pPr>
      <a:lvl9pPr marL="3649123" algn="l" defTabSz="91230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318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r>
              <a:rPr lang="en-US" dirty="0"/>
              <a:t>e-handout</a:t>
            </a:r>
          </a:p>
          <a:p>
            <a:r>
              <a:rPr lang="en-US" dirty="0"/>
              <a:t>To have these notes </a:t>
            </a:r>
          </a:p>
          <a:p>
            <a:r>
              <a:rPr lang="en-US" dirty="0"/>
              <a:t>without taking notes</a:t>
            </a:r>
          </a:p>
          <a:p>
            <a:r>
              <a:rPr lang="en-US" dirty="0"/>
              <a:t>Go to </a:t>
            </a:r>
            <a:r>
              <a:rPr lang="en-US" dirty="0">
                <a:solidFill>
                  <a:srgbClr val="FFFF66"/>
                </a:solidFill>
              </a:rPr>
              <a:t>OrHaOlam.com</a:t>
            </a:r>
          </a:p>
          <a:p>
            <a:r>
              <a:rPr lang="en-US" dirty="0"/>
              <a:t>Click on</a:t>
            </a:r>
            <a:r>
              <a:rPr lang="en-US" dirty="0">
                <a:solidFill>
                  <a:srgbClr val="FFFF66"/>
                </a:solidFill>
              </a:rPr>
              <a:t> downloads, </a:t>
            </a:r>
          </a:p>
          <a:p>
            <a:r>
              <a:rPr lang="en-US" dirty="0">
                <a:solidFill>
                  <a:srgbClr val="FFFF66"/>
                </a:solidFill>
              </a:rPr>
              <a:t>messages, 2020</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3FF1D429-A493-4AEF-97B2-F6115AEF63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7778"/>
          <a:stretch/>
        </p:blipFill>
        <p:spPr>
          <a:xfrm rot="5400000">
            <a:off x="2831320" y="-841162"/>
            <a:ext cx="4781551" cy="7187776"/>
          </a:xfrm>
          <a:prstGeom prst="rect">
            <a:avLst/>
          </a:prstGeom>
        </p:spPr>
      </p:pic>
    </p:spTree>
    <p:extLst>
      <p:ext uri="{BB962C8B-B14F-4D97-AF65-F5344CB8AC3E}">
        <p14:creationId xmlns:p14="http://schemas.microsoft.com/office/powerpoint/2010/main" val="98692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endParaRPr lang="en-US" dirty="0"/>
          </a:p>
        </p:txBody>
      </p:sp>
      <p:pic>
        <p:nvPicPr>
          <p:cNvPr id="3" name="Picture 2">
            <a:extLst>
              <a:ext uri="{FF2B5EF4-FFF2-40B4-BE49-F238E27FC236}">
                <a16:creationId xmlns:a16="http://schemas.microsoft.com/office/drawing/2014/main" id="{1D6F4E48-DC95-4AD0-8547-9670D0091A5C}"/>
              </a:ext>
            </a:extLst>
          </p:cNvPr>
          <p:cNvPicPr>
            <a:picLocks noChangeAspect="1"/>
          </p:cNvPicPr>
          <p:nvPr/>
        </p:nvPicPr>
        <p:blipFill>
          <a:blip r:embed="rId3"/>
          <a:stretch>
            <a:fillRect/>
          </a:stretch>
        </p:blipFill>
        <p:spPr>
          <a:xfrm>
            <a:off x="392068" y="197914"/>
            <a:ext cx="8359864" cy="4747671"/>
          </a:xfrm>
          <a:prstGeom prst="rect">
            <a:avLst/>
          </a:prstGeom>
        </p:spPr>
      </p:pic>
      <p:sp>
        <p:nvSpPr>
          <p:cNvPr id="5" name="TextBox 4">
            <a:extLst>
              <a:ext uri="{FF2B5EF4-FFF2-40B4-BE49-F238E27FC236}">
                <a16:creationId xmlns:a16="http://schemas.microsoft.com/office/drawing/2014/main" id="{0FF67937-28FF-4704-B2B8-DD9620652CCC}"/>
              </a:ext>
            </a:extLst>
          </p:cNvPr>
          <p:cNvSpPr txBox="1"/>
          <p:nvPr/>
        </p:nvSpPr>
        <p:spPr>
          <a:xfrm>
            <a:off x="896255" y="160407"/>
            <a:ext cx="7855677" cy="707886"/>
          </a:xfrm>
          <a:prstGeom prst="rect">
            <a:avLst/>
          </a:prstGeom>
          <a:noFill/>
        </p:spPr>
        <p:txBody>
          <a:bodyPr wrap="none" rtlCol="0">
            <a:spAutoFit/>
          </a:bodyPr>
          <a:lstStyle/>
          <a:p>
            <a:r>
              <a:rPr lang="en-US" altLang="en-US" sz="4000" dirty="0">
                <a:solidFill>
                  <a:schemeClr val="tx1"/>
                </a:solidFill>
                <a:effectLst>
                  <a:outerShdw blurRad="38100" dist="38100" dir="2700000" algn="tl">
                    <a:srgbClr val="000000">
                      <a:alpha val="43137"/>
                    </a:srgbClr>
                  </a:outerShdw>
                </a:effectLst>
              </a:rPr>
              <a:t>2,788 views of OUR simulcast! </a:t>
            </a:r>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5999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2205892" cy="4857750"/>
          </a:xfrm>
        </p:spPr>
        <p:txBody>
          <a:bodyPr>
            <a:normAutofit/>
          </a:bodyPr>
          <a:lstStyle/>
          <a:p>
            <a:pPr algn="l"/>
            <a:r>
              <a:rPr lang="en-US" dirty="0"/>
              <a:t>The Return, 2020, Capital Mall</a:t>
            </a:r>
          </a:p>
        </p:txBody>
      </p:sp>
      <p:pic>
        <p:nvPicPr>
          <p:cNvPr id="3" name="Picture 2">
            <a:extLst>
              <a:ext uri="{FF2B5EF4-FFF2-40B4-BE49-F238E27FC236}">
                <a16:creationId xmlns:a16="http://schemas.microsoft.com/office/drawing/2014/main" id="{072A490D-1612-490F-88C0-05B157F56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492" y="314325"/>
            <a:ext cx="6400800" cy="4800600"/>
          </a:xfrm>
          <a:prstGeom prst="rect">
            <a:avLst/>
          </a:prstGeom>
        </p:spPr>
      </p:pic>
    </p:spTree>
    <p:extLst>
      <p:ext uri="{BB962C8B-B14F-4D97-AF65-F5344CB8AC3E}">
        <p14:creationId xmlns:p14="http://schemas.microsoft.com/office/powerpoint/2010/main" val="378032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1981200" cy="4857750"/>
          </a:xfrm>
        </p:spPr>
        <p:txBody>
          <a:bodyPr>
            <a:normAutofit/>
          </a:bodyPr>
          <a:lstStyle/>
          <a:p>
            <a:pPr algn="l"/>
            <a:r>
              <a:rPr lang="en-US" dirty="0"/>
              <a:t>The Return2020, Capital Mall, nasal view</a:t>
            </a:r>
          </a:p>
          <a:p>
            <a:pPr algn="l"/>
            <a:endParaRPr lang="en-US" dirty="0"/>
          </a:p>
        </p:txBody>
      </p:sp>
      <p:pic>
        <p:nvPicPr>
          <p:cNvPr id="3" name="Picture 2">
            <a:extLst>
              <a:ext uri="{FF2B5EF4-FFF2-40B4-BE49-F238E27FC236}">
                <a16:creationId xmlns:a16="http://schemas.microsoft.com/office/drawing/2014/main" id="{336F12E6-C7E5-4F3F-A640-C401EB5ECFF0}"/>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t="20741" r="24444" b="22422"/>
          <a:stretch/>
        </p:blipFill>
        <p:spPr>
          <a:xfrm>
            <a:off x="2209800" y="285749"/>
            <a:ext cx="6553200" cy="4834923"/>
          </a:xfrm>
          <a:prstGeom prst="rect">
            <a:avLst/>
          </a:prstGeom>
        </p:spPr>
      </p:pic>
    </p:spTree>
    <p:extLst>
      <p:ext uri="{BB962C8B-B14F-4D97-AF65-F5344CB8AC3E}">
        <p14:creationId xmlns:p14="http://schemas.microsoft.com/office/powerpoint/2010/main" val="1976451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endParaRPr lang="en-US" dirty="0"/>
          </a:p>
          <a:p>
            <a:r>
              <a:rPr lang="en-US" dirty="0"/>
              <a:t>Erev Yom Kippur message</a:t>
            </a:r>
          </a:p>
        </p:txBody>
      </p:sp>
    </p:spTree>
    <p:extLst>
      <p:ext uri="{BB962C8B-B14F-4D97-AF65-F5344CB8AC3E}">
        <p14:creationId xmlns:p14="http://schemas.microsoft.com/office/powerpoint/2010/main" val="102120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baseline="30000" dirty="0"/>
              <a:t>Vayikra/Lev 23.26-27</a:t>
            </a:r>
            <a:r>
              <a:rPr lang="en-US" dirty="0"/>
              <a:t> </a:t>
            </a:r>
            <a:r>
              <a:rPr lang="en-US" cap="small" dirty="0"/>
              <a:t>Adoni</a:t>
            </a:r>
            <a:r>
              <a:rPr lang="en-US" dirty="0"/>
              <a:t> spoke to Moses, saying:  “However, the tenth day of this seventh month is Yom Kippur, a holy gathering to you, so you are to </a:t>
            </a:r>
            <a:r>
              <a:rPr lang="en-US" dirty="0">
                <a:solidFill>
                  <a:srgbClr val="FFFF99"/>
                </a:solidFill>
              </a:rPr>
              <a:t>afflict yourselves. </a:t>
            </a:r>
          </a:p>
        </p:txBody>
      </p:sp>
    </p:spTree>
    <p:extLst>
      <p:ext uri="{BB962C8B-B14F-4D97-AF65-F5344CB8AC3E}">
        <p14:creationId xmlns:p14="http://schemas.microsoft.com/office/powerpoint/2010/main" val="1090630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lnSpcReduction="10000"/>
          </a:bodyPr>
          <a:lstStyle/>
          <a:p>
            <a:pPr algn="l"/>
            <a:r>
              <a:rPr lang="en-US" baseline="30000" dirty="0"/>
              <a:t>Vayikra/Lev 16.29-31</a:t>
            </a:r>
            <a:r>
              <a:rPr lang="en-US" dirty="0"/>
              <a:t> [Yom Kippur] It is to be a permanent regulation for you that on the tenth day of the seventh month you are to </a:t>
            </a:r>
            <a:r>
              <a:rPr lang="en-US" dirty="0">
                <a:solidFill>
                  <a:srgbClr val="FFFF99"/>
                </a:solidFill>
              </a:rPr>
              <a:t>deny yourselves </a:t>
            </a:r>
            <a:r>
              <a:rPr lang="en-US" dirty="0"/>
              <a:t>and not do any kind of work, both the citizen and the foreigner living with you. For on this day, </a:t>
            </a:r>
          </a:p>
        </p:txBody>
      </p:sp>
    </p:spTree>
    <p:extLst>
      <p:ext uri="{BB962C8B-B14F-4D97-AF65-F5344CB8AC3E}">
        <p14:creationId xmlns:p14="http://schemas.microsoft.com/office/powerpoint/2010/main" val="1367092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baseline="30000" dirty="0"/>
              <a:t>Vayikra/Lev 16.29-31</a:t>
            </a:r>
            <a:r>
              <a:rPr lang="en-US" dirty="0"/>
              <a:t> atonement will be made for you to purify you; you will be clean before </a:t>
            </a:r>
            <a:r>
              <a:rPr lang="en-US" cap="small" dirty="0"/>
              <a:t>Adoni</a:t>
            </a:r>
            <a:r>
              <a:rPr lang="en-US" dirty="0"/>
              <a:t> from all your sins. It is a Shabbat of complete rest for you, and you are to </a:t>
            </a:r>
            <a:r>
              <a:rPr lang="en-US" dirty="0">
                <a:solidFill>
                  <a:srgbClr val="FFFF99"/>
                </a:solidFill>
              </a:rPr>
              <a:t>deny yourselves</a:t>
            </a:r>
            <a:r>
              <a:rPr lang="en-US" dirty="0"/>
              <a:t>.</a:t>
            </a:r>
          </a:p>
        </p:txBody>
      </p:sp>
    </p:spTree>
    <p:extLst>
      <p:ext uri="{BB962C8B-B14F-4D97-AF65-F5344CB8AC3E}">
        <p14:creationId xmlns:p14="http://schemas.microsoft.com/office/powerpoint/2010/main" val="3159006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92500"/>
          </a:bodyPr>
          <a:lstStyle/>
          <a:p>
            <a:pPr algn="l"/>
            <a:r>
              <a:rPr lang="en-US" baseline="30000" dirty="0" err="1"/>
              <a:t>Yoel</a:t>
            </a:r>
            <a:r>
              <a:rPr lang="en-US" baseline="30000" dirty="0"/>
              <a:t> 2.1-16</a:t>
            </a:r>
            <a:r>
              <a:rPr lang="en-US" dirty="0"/>
              <a:t> “Yet even now,” says </a:t>
            </a:r>
            <a:r>
              <a:rPr lang="en-US" cap="small" dirty="0"/>
              <a:t>Adoni</a:t>
            </a:r>
            <a:r>
              <a:rPr lang="en-US" dirty="0"/>
              <a:t>, “turn to me with all your heart, with fasting, weeping and lamenting.” Tear your heart, not your garments; and turn to </a:t>
            </a:r>
            <a:r>
              <a:rPr lang="en-US" cap="small" dirty="0"/>
              <a:t>Adoni</a:t>
            </a:r>
            <a:r>
              <a:rPr lang="en-US" dirty="0"/>
              <a:t> your God. For he is merciful and compassionate, slow to anger, rich in grace, and willing to change his mind about disaster.</a:t>
            </a:r>
          </a:p>
        </p:txBody>
      </p:sp>
    </p:spTree>
    <p:extLst>
      <p:ext uri="{BB962C8B-B14F-4D97-AF65-F5344CB8AC3E}">
        <p14:creationId xmlns:p14="http://schemas.microsoft.com/office/powerpoint/2010/main" val="2403145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baseline="30000" dirty="0" err="1"/>
              <a:t>Yoel</a:t>
            </a:r>
            <a:r>
              <a:rPr lang="en-US" baseline="30000" dirty="0"/>
              <a:t> 2.1-16 </a:t>
            </a:r>
            <a:r>
              <a:rPr lang="en-US" dirty="0"/>
              <a:t>“Blow the shofar in </a:t>
            </a:r>
            <a:r>
              <a:rPr lang="en-US" dirty="0" err="1"/>
              <a:t>Tziyon</a:t>
            </a:r>
            <a:r>
              <a:rPr lang="en-US" dirty="0"/>
              <a:t>! Proclaim a holy fast, call for a solemn assembly.” Gather the people.</a:t>
            </a:r>
          </a:p>
        </p:txBody>
      </p:sp>
    </p:spTree>
    <p:extLst>
      <p:ext uri="{BB962C8B-B14F-4D97-AF65-F5344CB8AC3E}">
        <p14:creationId xmlns:p14="http://schemas.microsoft.com/office/powerpoint/2010/main" val="1497265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Grp="1" noChangeArrowheads="1"/>
          </p:cNvSpPr>
          <p:nvPr>
            <p:ph type="subTitle" idx="1"/>
          </p:nvPr>
        </p:nvSpPr>
        <p:spPr>
          <a:xfrm>
            <a:off x="0" y="0"/>
            <a:ext cx="9144000" cy="5143500"/>
          </a:xfrm>
        </p:spPr>
        <p:txBody>
          <a:bodyPr/>
          <a:lstStyle/>
          <a:p>
            <a:pPr algn="l"/>
            <a:r>
              <a:rPr lang="en-US" altLang="en-US"/>
              <a:t> </a:t>
            </a:r>
          </a:p>
        </p:txBody>
      </p:sp>
      <p:pic>
        <p:nvPicPr>
          <p:cNvPr id="846852" name="Picture 4" descr="gif"/>
          <p:cNvPicPr>
            <a:picLocks noChangeAspect="1" noChangeArrowheads="1"/>
          </p:cNvPicPr>
          <p:nvPr/>
        </p:nvPicPr>
        <p:blipFill>
          <a:blip r:embed="rId3">
            <a:extLst>
              <a:ext uri="{28A0092B-C50C-407E-A947-70E740481C1C}">
                <a14:useLocalDpi xmlns:a14="http://schemas.microsoft.com/office/drawing/2010/main" val="0"/>
              </a:ext>
            </a:extLst>
          </a:blip>
          <a:srcRect l="4800" t="10872" r="50101" b="46359"/>
          <a:stretch>
            <a:fillRect/>
          </a:stretch>
        </p:blipFill>
        <p:spPr bwMode="auto">
          <a:xfrm>
            <a:off x="2133600" y="9525"/>
            <a:ext cx="4935538" cy="5133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Capital Mall, Washington, DC</a:t>
            </a:r>
          </a:p>
        </p:txBody>
      </p:sp>
      <p:pic>
        <p:nvPicPr>
          <p:cNvPr id="3" name="Picture 2">
            <a:extLst>
              <a:ext uri="{FF2B5EF4-FFF2-40B4-BE49-F238E27FC236}">
                <a16:creationId xmlns:a16="http://schemas.microsoft.com/office/drawing/2014/main" id="{D7F570D2-6A95-44E5-B09F-7C98144A46D9}"/>
              </a:ext>
            </a:extLst>
          </p:cNvPr>
          <p:cNvPicPr>
            <a:picLocks noChangeAspect="1"/>
          </p:cNvPicPr>
          <p:nvPr/>
        </p:nvPicPr>
        <p:blipFill>
          <a:blip r:embed="rId3"/>
          <a:stretch>
            <a:fillRect/>
          </a:stretch>
        </p:blipFill>
        <p:spPr>
          <a:xfrm>
            <a:off x="228600" y="1341530"/>
            <a:ext cx="8534400" cy="2649703"/>
          </a:xfrm>
          <a:prstGeom prst="rect">
            <a:avLst/>
          </a:prstGeom>
        </p:spPr>
      </p:pic>
    </p:spTree>
    <p:extLst>
      <p:ext uri="{BB962C8B-B14F-4D97-AF65-F5344CB8AC3E}">
        <p14:creationId xmlns:p14="http://schemas.microsoft.com/office/powerpoint/2010/main" val="1175802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lnSpcReduction="10000"/>
          </a:bodyPr>
          <a:lstStyle/>
          <a:p>
            <a:pPr algn="l"/>
            <a:r>
              <a:rPr lang="en-US" dirty="0"/>
              <a:t>We repented for the 62 million aborted babies we have allowed, as decided in the Supreme Court a few blocks away.</a:t>
            </a:r>
          </a:p>
          <a:p>
            <a:pPr algn="l"/>
            <a:r>
              <a:rPr lang="en-US" baseline="30000" dirty="0"/>
              <a:t>Vayikra/Lev 18.21 </a:t>
            </a:r>
            <a:r>
              <a:rPr lang="en-US" dirty="0"/>
              <a:t>“‘You are not to let any of your children be sacrificed to </a:t>
            </a:r>
            <a:r>
              <a:rPr lang="en-US" dirty="0" err="1"/>
              <a:t>Molekh</a:t>
            </a:r>
            <a:r>
              <a:rPr lang="en-US" dirty="0"/>
              <a:t>, thereby profaning the name of your God; I am </a:t>
            </a:r>
            <a:r>
              <a:rPr lang="en-US" cap="small" dirty="0"/>
              <a:t>Adoni</a:t>
            </a:r>
            <a:r>
              <a:rPr lang="en-US" dirty="0"/>
              <a:t>.</a:t>
            </a:r>
          </a:p>
          <a:p>
            <a:pPr algn="l"/>
            <a:endParaRPr lang="en-US" dirty="0"/>
          </a:p>
        </p:txBody>
      </p:sp>
    </p:spTree>
    <p:extLst>
      <p:ext uri="{BB962C8B-B14F-4D97-AF65-F5344CB8AC3E}">
        <p14:creationId xmlns:p14="http://schemas.microsoft.com/office/powerpoint/2010/main" val="2352822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92500" lnSpcReduction="10000"/>
          </a:bodyPr>
          <a:lstStyle/>
          <a:p>
            <a:pPr algn="l"/>
            <a:r>
              <a:rPr lang="en-US" u="sng" dirty="0"/>
              <a:t>Roe v. Wade</a:t>
            </a:r>
            <a:r>
              <a:rPr lang="en-US" dirty="0"/>
              <a:t> was a landmark decision of the U.S. Supreme Court in which the Court ruled that the Constitution of the United States protects a pregnant woman's liberty to choose to have an abortion without excessive government restriction.  [Pending determination of the beginning of life.] Jan. 22,1973</a:t>
            </a:r>
          </a:p>
        </p:txBody>
      </p:sp>
    </p:spTree>
    <p:extLst>
      <p:ext uri="{BB962C8B-B14F-4D97-AF65-F5344CB8AC3E}">
        <p14:creationId xmlns:p14="http://schemas.microsoft.com/office/powerpoint/2010/main" val="716997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baseline="30000" dirty="0"/>
              <a:t>Vayikra/Lev 18.25 </a:t>
            </a:r>
            <a:r>
              <a:rPr lang="en-US" dirty="0"/>
              <a:t>The land has become defiled, so I will punish its iniquity, and the </a:t>
            </a:r>
            <a:r>
              <a:rPr lang="en-US" dirty="0">
                <a:solidFill>
                  <a:srgbClr val="FFFF99"/>
                </a:solidFill>
              </a:rPr>
              <a:t>land will vomit out its inhabitants</a:t>
            </a:r>
            <a:r>
              <a:rPr lang="en-US" dirty="0"/>
              <a:t>.</a:t>
            </a:r>
          </a:p>
        </p:txBody>
      </p:sp>
    </p:spTree>
    <p:extLst>
      <p:ext uri="{BB962C8B-B14F-4D97-AF65-F5344CB8AC3E}">
        <p14:creationId xmlns:p14="http://schemas.microsoft.com/office/powerpoint/2010/main" val="3325168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We repented for rampant unbiblical sexuality.</a:t>
            </a:r>
          </a:p>
          <a:p>
            <a:pPr algn="l"/>
            <a:r>
              <a:rPr lang="en-US" dirty="0"/>
              <a:t> </a:t>
            </a:r>
            <a:r>
              <a:rPr lang="en-US" baseline="30000" dirty="0"/>
              <a:t>Vayikra/Lev 18.20 </a:t>
            </a:r>
            <a:r>
              <a:rPr lang="en-US" dirty="0"/>
              <a:t>“‘You are not to go to bed with a man as with a woman; it is an abomination.</a:t>
            </a:r>
          </a:p>
          <a:p>
            <a:pPr algn="l"/>
            <a:endParaRPr lang="en-US" dirty="0"/>
          </a:p>
          <a:p>
            <a:pPr algn="l"/>
            <a:r>
              <a:rPr lang="en-US" dirty="0"/>
              <a:t> </a:t>
            </a:r>
          </a:p>
        </p:txBody>
      </p:sp>
    </p:spTree>
    <p:extLst>
      <p:ext uri="{BB962C8B-B14F-4D97-AF65-F5344CB8AC3E}">
        <p14:creationId xmlns:p14="http://schemas.microsoft.com/office/powerpoint/2010/main" val="3643569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92500" lnSpcReduction="10000"/>
          </a:bodyPr>
          <a:lstStyle/>
          <a:p>
            <a:pPr algn="l"/>
            <a:r>
              <a:rPr lang="en-US" u="sng" dirty="0"/>
              <a:t>Obergefell v. Hodges </a:t>
            </a:r>
            <a:r>
              <a:rPr lang="en-US" dirty="0"/>
              <a:t>the Supreme Court of the United States ruled that the fundamental right to marry is guaranteed to same-sex couples by both the Due Process Clause and the Equal Protection Clause of the Fourteenth Amendment to the United States Constitution. June 26, 2015</a:t>
            </a:r>
          </a:p>
        </p:txBody>
      </p:sp>
    </p:spTree>
    <p:extLst>
      <p:ext uri="{BB962C8B-B14F-4D97-AF65-F5344CB8AC3E}">
        <p14:creationId xmlns:p14="http://schemas.microsoft.com/office/powerpoint/2010/main" val="3009625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Capital Mall, Washington, DC</a:t>
            </a:r>
          </a:p>
        </p:txBody>
      </p:sp>
      <p:pic>
        <p:nvPicPr>
          <p:cNvPr id="3" name="Picture 2">
            <a:extLst>
              <a:ext uri="{FF2B5EF4-FFF2-40B4-BE49-F238E27FC236}">
                <a16:creationId xmlns:a16="http://schemas.microsoft.com/office/drawing/2014/main" id="{D7F570D2-6A95-44E5-B09F-7C98144A46D9}"/>
              </a:ext>
            </a:extLst>
          </p:cNvPr>
          <p:cNvPicPr>
            <a:picLocks noChangeAspect="1"/>
          </p:cNvPicPr>
          <p:nvPr/>
        </p:nvPicPr>
        <p:blipFill>
          <a:blip r:embed="rId3"/>
          <a:stretch>
            <a:fillRect/>
          </a:stretch>
        </p:blipFill>
        <p:spPr>
          <a:xfrm>
            <a:off x="228600" y="1341530"/>
            <a:ext cx="8534400" cy="2649703"/>
          </a:xfrm>
          <a:prstGeom prst="rect">
            <a:avLst/>
          </a:prstGeom>
        </p:spPr>
      </p:pic>
    </p:spTree>
    <p:extLst>
      <p:ext uri="{BB962C8B-B14F-4D97-AF65-F5344CB8AC3E}">
        <p14:creationId xmlns:p14="http://schemas.microsoft.com/office/powerpoint/2010/main" val="1887928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We examined our hearts, repented of pride, materialism, bitterness, unforgiveness…</a:t>
            </a:r>
          </a:p>
          <a:p>
            <a:pPr algn="l"/>
            <a:endParaRPr lang="en-US" dirty="0"/>
          </a:p>
          <a:p>
            <a:pPr algn="l"/>
            <a:r>
              <a:rPr lang="en-US" dirty="0"/>
              <a:t>Also…</a:t>
            </a:r>
          </a:p>
        </p:txBody>
      </p:sp>
    </p:spTree>
    <p:extLst>
      <p:ext uri="{BB962C8B-B14F-4D97-AF65-F5344CB8AC3E}">
        <p14:creationId xmlns:p14="http://schemas.microsoft.com/office/powerpoint/2010/main" val="2804556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endParaRPr lang="en-US" dirty="0"/>
          </a:p>
          <a:p>
            <a:r>
              <a:rPr lang="en-US" dirty="0"/>
              <a:t>We repented of anti-Semitism </a:t>
            </a:r>
          </a:p>
          <a:p>
            <a:r>
              <a:rPr lang="en-US" dirty="0"/>
              <a:t>and replacement theology!</a:t>
            </a:r>
          </a:p>
        </p:txBody>
      </p:sp>
    </p:spTree>
    <p:extLst>
      <p:ext uri="{BB962C8B-B14F-4D97-AF65-F5344CB8AC3E}">
        <p14:creationId xmlns:p14="http://schemas.microsoft.com/office/powerpoint/2010/main" val="116162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endParaRPr lang="en-US" dirty="0"/>
          </a:p>
          <a:p>
            <a:r>
              <a:rPr lang="en-US" dirty="0"/>
              <a:t>We repented of broken covenants, mistreatment, horrid history with the First Nations.</a:t>
            </a:r>
          </a:p>
        </p:txBody>
      </p:sp>
    </p:spTree>
    <p:extLst>
      <p:ext uri="{BB962C8B-B14F-4D97-AF65-F5344CB8AC3E}">
        <p14:creationId xmlns:p14="http://schemas.microsoft.com/office/powerpoint/2010/main" val="222307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p:cNvSpPr>
            <a:spLocks noGrp="1" noChangeArrowheads="1"/>
          </p:cNvSpPr>
          <p:nvPr>
            <p:ph type="subTitle" idx="1"/>
          </p:nvPr>
        </p:nvSpPr>
        <p:spPr>
          <a:xfrm>
            <a:off x="0" y="0"/>
            <a:ext cx="9144000" cy="5143500"/>
          </a:xfrm>
        </p:spPr>
        <p:txBody>
          <a:bodyPr/>
          <a:lstStyle/>
          <a:p>
            <a:pPr algn="l"/>
            <a:r>
              <a:rPr lang="en-US" altLang="en-US"/>
              <a:t> </a:t>
            </a:r>
          </a:p>
        </p:txBody>
      </p:sp>
      <p:pic>
        <p:nvPicPr>
          <p:cNvPr id="953347" name="Picture 3" descr="gif"/>
          <p:cNvPicPr>
            <a:picLocks noChangeAspect="1" noChangeArrowheads="1"/>
          </p:cNvPicPr>
          <p:nvPr/>
        </p:nvPicPr>
        <p:blipFill>
          <a:blip r:embed="rId3">
            <a:extLst>
              <a:ext uri="{28A0092B-C50C-407E-A947-70E740481C1C}">
                <a14:useLocalDpi xmlns:a14="http://schemas.microsoft.com/office/drawing/2010/main" val="0"/>
              </a:ext>
            </a:extLst>
          </a:blip>
          <a:srcRect l="52499" t="10872" r="2699" b="46359"/>
          <a:stretch>
            <a:fillRect/>
          </a:stretch>
        </p:blipFill>
        <p:spPr bwMode="auto">
          <a:xfrm>
            <a:off x="1981200" y="-25004"/>
            <a:ext cx="4935538" cy="5168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D1FE49BE-A362-421D-97F9-C6D91A7A8147}"/>
              </a:ext>
            </a:extLst>
          </p:cNvPr>
          <p:cNvPicPr>
            <a:picLocks noChangeAspect="1"/>
          </p:cNvPicPr>
          <p:nvPr/>
        </p:nvPicPr>
        <p:blipFill>
          <a:blip r:embed="rId3"/>
          <a:stretch>
            <a:fillRect/>
          </a:stretch>
        </p:blipFill>
        <p:spPr>
          <a:xfrm>
            <a:off x="1066801" y="267979"/>
            <a:ext cx="7239000" cy="4757787"/>
          </a:xfrm>
          <a:prstGeom prst="rect">
            <a:avLst/>
          </a:prstGeom>
        </p:spPr>
      </p:pic>
    </p:spTree>
    <p:extLst>
      <p:ext uri="{BB962C8B-B14F-4D97-AF65-F5344CB8AC3E}">
        <p14:creationId xmlns:p14="http://schemas.microsoft.com/office/powerpoint/2010/main" val="1217785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7F36CBA6-AFA1-4D1A-B799-98203D7A41CC}"/>
              </a:ext>
            </a:extLst>
          </p:cNvPr>
          <p:cNvPicPr>
            <a:picLocks noChangeAspect="1"/>
          </p:cNvPicPr>
          <p:nvPr/>
        </p:nvPicPr>
        <p:blipFill>
          <a:blip r:embed="rId3"/>
          <a:stretch>
            <a:fillRect/>
          </a:stretch>
        </p:blipFill>
        <p:spPr>
          <a:xfrm>
            <a:off x="458800" y="335681"/>
            <a:ext cx="7770799" cy="4750670"/>
          </a:xfrm>
          <a:prstGeom prst="rect">
            <a:avLst/>
          </a:prstGeom>
        </p:spPr>
      </p:pic>
    </p:spTree>
    <p:extLst>
      <p:ext uri="{BB962C8B-B14F-4D97-AF65-F5344CB8AC3E}">
        <p14:creationId xmlns:p14="http://schemas.microsoft.com/office/powerpoint/2010/main" val="500519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endParaRPr lang="en-US" dirty="0"/>
          </a:p>
          <a:p>
            <a:r>
              <a:rPr lang="en-US" dirty="0"/>
              <a:t>We repented of slavery</a:t>
            </a:r>
          </a:p>
          <a:p>
            <a:r>
              <a:rPr lang="en-US" dirty="0"/>
              <a:t> and racial bias.</a:t>
            </a:r>
          </a:p>
        </p:txBody>
      </p:sp>
    </p:spTree>
    <p:extLst>
      <p:ext uri="{BB962C8B-B14F-4D97-AF65-F5344CB8AC3E}">
        <p14:creationId xmlns:p14="http://schemas.microsoft.com/office/powerpoint/2010/main" val="4209442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Apology to African Americans.</a:t>
            </a:r>
          </a:p>
          <a:p>
            <a:pPr algn="l"/>
            <a:endParaRPr lang="en-US" dirty="0"/>
          </a:p>
          <a:p>
            <a:pPr algn="l"/>
            <a:r>
              <a:rPr lang="en-US" dirty="0"/>
              <a:t>Israel was exiled and the Temple was destroy, because of unjust slavery.</a:t>
            </a:r>
          </a:p>
        </p:txBody>
      </p:sp>
    </p:spTree>
    <p:extLst>
      <p:ext uri="{BB962C8B-B14F-4D97-AF65-F5344CB8AC3E}">
        <p14:creationId xmlns:p14="http://schemas.microsoft.com/office/powerpoint/2010/main" val="959925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92500" lnSpcReduction="20000"/>
          </a:bodyPr>
          <a:lstStyle/>
          <a:p>
            <a:pPr algn="l"/>
            <a:r>
              <a:rPr lang="en-US" baseline="30000" dirty="0" err="1"/>
              <a:t>Yirmeyahu</a:t>
            </a:r>
            <a:r>
              <a:rPr lang="en-US" baseline="30000" dirty="0"/>
              <a:t> / Jeremiah 34.8-18</a:t>
            </a:r>
            <a:r>
              <a:rPr lang="en-US" dirty="0"/>
              <a:t>   This word came to </a:t>
            </a:r>
            <a:r>
              <a:rPr lang="en-US" dirty="0" err="1"/>
              <a:t>Yirmeyahu</a:t>
            </a:r>
            <a:r>
              <a:rPr lang="en-US" dirty="0"/>
              <a:t> from </a:t>
            </a:r>
            <a:r>
              <a:rPr lang="en-US" cap="small" dirty="0"/>
              <a:t>Adoni</a:t>
            </a:r>
            <a:r>
              <a:rPr lang="en-US" dirty="0"/>
              <a:t> after King Tzidkiyahu had made a covenant with all the people in Yerushalayim to emancipate them. Everyone who had a male or female slave who was Hebrew was to let him go free; none was to keep as his slave a fellow Jew…They let them go.</a:t>
            </a:r>
          </a:p>
        </p:txBody>
      </p:sp>
    </p:spTree>
    <p:extLst>
      <p:ext uri="{BB962C8B-B14F-4D97-AF65-F5344CB8AC3E}">
        <p14:creationId xmlns:p14="http://schemas.microsoft.com/office/powerpoint/2010/main" val="1962148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85000" lnSpcReduction="20000"/>
          </a:bodyPr>
          <a:lstStyle/>
          <a:p>
            <a:pPr algn="l"/>
            <a:r>
              <a:rPr lang="en-US" baseline="30000" dirty="0" err="1"/>
              <a:t>Yirmeyahu</a:t>
            </a:r>
            <a:r>
              <a:rPr lang="en-US" baseline="30000" dirty="0"/>
              <a:t> / Jeremiah 34.8-18 </a:t>
            </a:r>
            <a:r>
              <a:rPr lang="en-US" dirty="0"/>
              <a:t>But afterwards, they changed their minds; they made the male and female slaves, whom they had freed, return; and they brought them back into subjection as slaves.  Therefore this word of </a:t>
            </a:r>
            <a:r>
              <a:rPr lang="en-US" cap="small" dirty="0"/>
              <a:t>Adoni</a:t>
            </a:r>
            <a:r>
              <a:rPr lang="en-US" dirty="0"/>
              <a:t> came to </a:t>
            </a:r>
            <a:r>
              <a:rPr lang="en-US" dirty="0" err="1"/>
              <a:t>Yirmeyahu</a:t>
            </a:r>
            <a:r>
              <a:rPr lang="en-US" dirty="0"/>
              <a:t> from </a:t>
            </a:r>
            <a:r>
              <a:rPr lang="en-US" cap="small" dirty="0"/>
              <a:t>Adoni</a:t>
            </a:r>
            <a:r>
              <a:rPr lang="en-US" dirty="0"/>
              <a:t>:  “Here is what </a:t>
            </a:r>
            <a:r>
              <a:rPr lang="en-US" cap="small" dirty="0"/>
              <a:t>Adoni</a:t>
            </a:r>
            <a:r>
              <a:rPr lang="en-US" dirty="0"/>
              <a:t> the God of Isra’el says: ‘When I brought your ancestors out of the land of Egypt, where they lived as slaves, I made this covenant with them:</a:t>
            </a:r>
          </a:p>
        </p:txBody>
      </p:sp>
    </p:spTree>
    <p:extLst>
      <p:ext uri="{BB962C8B-B14F-4D97-AF65-F5344CB8AC3E}">
        <p14:creationId xmlns:p14="http://schemas.microsoft.com/office/powerpoint/2010/main" val="1106526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85000" lnSpcReduction="10000"/>
          </a:bodyPr>
          <a:lstStyle/>
          <a:p>
            <a:pPr algn="l"/>
            <a:r>
              <a:rPr lang="en-US" baseline="30000" dirty="0" err="1"/>
              <a:t>Yirmeyahu</a:t>
            </a:r>
            <a:r>
              <a:rPr lang="en-US" baseline="30000" dirty="0"/>
              <a:t> / Jeremiah 34.8-18 </a:t>
            </a:r>
            <a:r>
              <a:rPr lang="en-US" dirty="0"/>
              <a:t>“At the end of seven years every one of you is to set free his brother Hebrew who has been sold to you and has served you six years. You are to let him go free from you.” But your ancestors did not listen to me or pay any attention.  Now you repented, you did what is right from my viewpoint when each of you proclaimed freedom to his fellow…</a:t>
            </a:r>
          </a:p>
        </p:txBody>
      </p:sp>
    </p:spTree>
    <p:extLst>
      <p:ext uri="{BB962C8B-B14F-4D97-AF65-F5344CB8AC3E}">
        <p14:creationId xmlns:p14="http://schemas.microsoft.com/office/powerpoint/2010/main" val="1700839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92500"/>
          </a:bodyPr>
          <a:lstStyle/>
          <a:p>
            <a:pPr algn="l"/>
            <a:r>
              <a:rPr lang="en-US" baseline="30000" dirty="0" err="1"/>
              <a:t>Yirmeyahu</a:t>
            </a:r>
            <a:r>
              <a:rPr lang="en-US" baseline="30000" dirty="0"/>
              <a:t> / Jeremiah 34.8-18 </a:t>
            </a:r>
            <a:r>
              <a:rPr lang="en-US" dirty="0"/>
              <a:t>But then you changed your minds. You profaned my name when each of you took back his male and female slaves, whom you had set free to live as they wished, and brought them back into subjection as your slaves.’  Therefore here is what </a:t>
            </a:r>
            <a:r>
              <a:rPr lang="en-US" cap="small" dirty="0"/>
              <a:t>Adoni</a:t>
            </a:r>
            <a:r>
              <a:rPr lang="en-US" dirty="0"/>
              <a:t> says:</a:t>
            </a:r>
          </a:p>
        </p:txBody>
      </p:sp>
    </p:spTree>
    <p:extLst>
      <p:ext uri="{BB962C8B-B14F-4D97-AF65-F5344CB8AC3E}">
        <p14:creationId xmlns:p14="http://schemas.microsoft.com/office/powerpoint/2010/main" val="2079734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lnSpcReduction="10000"/>
          </a:bodyPr>
          <a:lstStyle/>
          <a:p>
            <a:pPr algn="l"/>
            <a:r>
              <a:rPr lang="en-US" baseline="30000" dirty="0" err="1"/>
              <a:t>Yirmeyahu</a:t>
            </a:r>
            <a:r>
              <a:rPr lang="en-US" baseline="30000" dirty="0"/>
              <a:t> / Jeremiah 34.8-18 </a:t>
            </a:r>
            <a:r>
              <a:rPr lang="en-US" dirty="0"/>
              <a:t>‘You did not heed me and proclaim freedom, each to his brother and each to his neighbor; </a:t>
            </a:r>
            <a:r>
              <a:rPr lang="en-US" dirty="0">
                <a:solidFill>
                  <a:srgbClr val="FFFF99"/>
                </a:solidFill>
              </a:rPr>
              <a:t>so now I proclaim for you a freedom,’ says </a:t>
            </a:r>
            <a:r>
              <a:rPr lang="en-US" cap="small" dirty="0">
                <a:solidFill>
                  <a:srgbClr val="FFFF99"/>
                </a:solidFill>
              </a:rPr>
              <a:t>Adoni</a:t>
            </a:r>
            <a:r>
              <a:rPr lang="en-US" dirty="0">
                <a:solidFill>
                  <a:srgbClr val="FFFF99"/>
                </a:solidFill>
              </a:rPr>
              <a:t>, ‘for sword, plague and famine. I will make you an object of horror to all the kingdoms on earth.</a:t>
            </a:r>
          </a:p>
        </p:txBody>
      </p:sp>
    </p:spTree>
    <p:extLst>
      <p:ext uri="{BB962C8B-B14F-4D97-AF65-F5344CB8AC3E}">
        <p14:creationId xmlns:p14="http://schemas.microsoft.com/office/powerpoint/2010/main" val="3127572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marL="230188" indent="-230188" algn="l">
              <a:buFont typeface="Arial" panose="020B0604020202020204" pitchFamily="34" charset="0"/>
              <a:buChar char="•"/>
            </a:pPr>
            <a:r>
              <a:rPr lang="en-US" altLang="en-US" sz="4000" dirty="0"/>
              <a:t>In that culture, it was possible to have just slavery, without regard to ethnicity.  Debtors, war conquest.  But they violated it.</a:t>
            </a:r>
          </a:p>
          <a:p>
            <a:pPr marL="230188" indent="-230188" algn="l">
              <a:buFont typeface="Arial" panose="020B0604020202020204" pitchFamily="34" charset="0"/>
              <a:buChar char="•"/>
            </a:pPr>
            <a:r>
              <a:rPr lang="en-US" altLang="en-US" sz="4000" dirty="0"/>
              <a:t>In our history, there was no just slavery.  </a:t>
            </a:r>
          </a:p>
          <a:p>
            <a:pPr marL="230188" indent="-230188" algn="l">
              <a:buFont typeface="Arial" panose="020B0604020202020204" pitchFamily="34" charset="0"/>
              <a:buChar char="•"/>
            </a:pPr>
            <a:r>
              <a:rPr lang="en-US" altLang="en-US" dirty="0"/>
              <a:t>Do we have biased attitudes?</a:t>
            </a:r>
            <a:endParaRPr lang="en-US" altLang="en-US" sz="4000" dirty="0"/>
          </a:p>
          <a:p>
            <a:pPr algn="l"/>
            <a:endParaRPr lang="en-US" dirty="0"/>
          </a:p>
        </p:txBody>
      </p:sp>
    </p:spTree>
    <p:extLst>
      <p:ext uri="{BB962C8B-B14F-4D97-AF65-F5344CB8AC3E}">
        <p14:creationId xmlns:p14="http://schemas.microsoft.com/office/powerpoint/2010/main" val="2078442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Grp="1" noChangeArrowheads="1"/>
          </p:cNvSpPr>
          <p:nvPr>
            <p:ph type="subTitle" idx="1"/>
          </p:nvPr>
        </p:nvSpPr>
        <p:spPr>
          <a:xfrm>
            <a:off x="0" y="0"/>
            <a:ext cx="9144000" cy="5143500"/>
          </a:xfrm>
        </p:spPr>
        <p:txBody>
          <a:bodyPr/>
          <a:lstStyle/>
          <a:p>
            <a:pPr algn="l"/>
            <a:r>
              <a:rPr lang="en-US" altLang="en-US"/>
              <a:t> </a:t>
            </a:r>
          </a:p>
        </p:txBody>
      </p:sp>
      <p:pic>
        <p:nvPicPr>
          <p:cNvPr id="955395" name="Picture 3" descr="gif"/>
          <p:cNvPicPr>
            <a:picLocks noChangeAspect="1" noChangeArrowheads="1"/>
          </p:cNvPicPr>
          <p:nvPr/>
        </p:nvPicPr>
        <p:blipFill>
          <a:blip r:embed="rId3">
            <a:extLst>
              <a:ext uri="{28A0092B-C50C-407E-A947-70E740481C1C}">
                <a14:useLocalDpi xmlns:a14="http://schemas.microsoft.com/office/drawing/2010/main" val="0"/>
              </a:ext>
            </a:extLst>
          </a:blip>
          <a:srcRect l="2400" t="55385" r="50101" b="1846"/>
          <a:stretch>
            <a:fillRect/>
          </a:stretch>
        </p:blipFill>
        <p:spPr bwMode="auto">
          <a:xfrm>
            <a:off x="1752601" y="1"/>
            <a:ext cx="5210175" cy="51458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endParaRPr lang="en-US" dirty="0"/>
          </a:p>
          <a:p>
            <a:r>
              <a:rPr lang="en-US" dirty="0"/>
              <a:t>Jonathan shared the</a:t>
            </a:r>
          </a:p>
          <a:p>
            <a:r>
              <a:rPr lang="en-US" dirty="0"/>
              <a:t> 19 year warning</a:t>
            </a:r>
          </a:p>
        </p:txBody>
      </p:sp>
    </p:spTree>
    <p:extLst>
      <p:ext uri="{BB962C8B-B14F-4D97-AF65-F5344CB8AC3E}">
        <p14:creationId xmlns:p14="http://schemas.microsoft.com/office/powerpoint/2010/main" val="1290296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92500" lnSpcReduction="20000"/>
          </a:bodyPr>
          <a:lstStyle/>
          <a:p>
            <a:pPr algn="l"/>
            <a:r>
              <a:rPr lang="en-US" baseline="30000" dirty="0" err="1"/>
              <a:t>Yeshevyahu</a:t>
            </a:r>
            <a:r>
              <a:rPr lang="en-US" baseline="30000" dirty="0"/>
              <a:t>/Is 9.8-9 </a:t>
            </a:r>
            <a:r>
              <a:rPr lang="en-US" cap="small" dirty="0"/>
              <a:t>Adoni </a:t>
            </a:r>
            <a:r>
              <a:rPr lang="en-US" dirty="0"/>
              <a:t>sent a word to </a:t>
            </a:r>
            <a:r>
              <a:rPr lang="en-US" dirty="0" err="1"/>
              <a:t>Ya‘akov</a:t>
            </a:r>
            <a:r>
              <a:rPr lang="en-US" dirty="0"/>
              <a:t>, and it has fallen on Isra’el.  All the people know it, </a:t>
            </a:r>
            <a:r>
              <a:rPr lang="en-US" dirty="0" err="1"/>
              <a:t>Efrayim</a:t>
            </a:r>
            <a:r>
              <a:rPr lang="en-US" dirty="0"/>
              <a:t> and the inhabitants of Shomron. But they say in pride, in the arrogance of their hearts, </a:t>
            </a:r>
            <a:r>
              <a:rPr lang="en-US" dirty="0">
                <a:solidFill>
                  <a:srgbClr val="FFFF99"/>
                </a:solidFill>
              </a:rPr>
              <a:t>“The bricks have fallen, but we will rebuild with cut stone; the sycamore-fig trees have been chopped down, but we will replace them with cedars.”  </a:t>
            </a:r>
            <a:r>
              <a:rPr lang="en-US" dirty="0"/>
              <a:t>738 BCE</a:t>
            </a:r>
          </a:p>
        </p:txBody>
      </p:sp>
    </p:spTree>
    <p:extLst>
      <p:ext uri="{BB962C8B-B14F-4D97-AF65-F5344CB8AC3E}">
        <p14:creationId xmlns:p14="http://schemas.microsoft.com/office/powerpoint/2010/main" val="3796526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5257800" cy="4857750"/>
          </a:xfrm>
        </p:spPr>
        <p:txBody>
          <a:bodyPr>
            <a:normAutofit/>
          </a:bodyPr>
          <a:lstStyle/>
          <a:p>
            <a:pPr algn="l"/>
            <a:r>
              <a:rPr lang="en-US" dirty="0"/>
              <a:t>Map of the tribes of Israel</a:t>
            </a:r>
          </a:p>
          <a:p>
            <a:pPr algn="l"/>
            <a:r>
              <a:rPr lang="en-US" dirty="0"/>
              <a:t>Assyria invaded </a:t>
            </a:r>
            <a:r>
              <a:rPr lang="en-US" dirty="0" err="1"/>
              <a:t>Gil‘ad</a:t>
            </a:r>
            <a:r>
              <a:rPr lang="en-US" dirty="0"/>
              <a:t>, and the Galil Naftali but did not destroy the Northern Kingdom.</a:t>
            </a:r>
          </a:p>
          <a:p>
            <a:pPr algn="l"/>
            <a:endParaRPr lang="en-US" dirty="0"/>
          </a:p>
        </p:txBody>
      </p:sp>
      <p:pic>
        <p:nvPicPr>
          <p:cNvPr id="2050" name="Picture 2" descr="Naphtali">
            <a:extLst>
              <a:ext uri="{FF2B5EF4-FFF2-40B4-BE49-F238E27FC236}">
                <a16:creationId xmlns:a16="http://schemas.microsoft.com/office/drawing/2014/main" id="{384923DB-7556-4022-B2AE-E57C7C4B0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215" y="285750"/>
            <a:ext cx="3269985"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4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lnSpcReduction="10000"/>
          </a:bodyPr>
          <a:lstStyle/>
          <a:p>
            <a:pPr algn="l"/>
            <a:r>
              <a:rPr lang="en-US" baseline="30000" dirty="0"/>
              <a:t>2 K 15.29 </a:t>
            </a:r>
            <a:r>
              <a:rPr lang="en-US" dirty="0"/>
              <a:t>During the time of </a:t>
            </a:r>
            <a:r>
              <a:rPr lang="en-US" dirty="0" err="1"/>
              <a:t>Pekach</a:t>
            </a:r>
            <a:r>
              <a:rPr lang="en-US" dirty="0"/>
              <a:t> king of Isra’el, </a:t>
            </a:r>
            <a:r>
              <a:rPr lang="en-US" dirty="0" err="1"/>
              <a:t>Tiglat-Pil’eser</a:t>
            </a:r>
            <a:r>
              <a:rPr lang="en-US" dirty="0"/>
              <a:t> king of Ashur came and conquered ‘</a:t>
            </a:r>
            <a:r>
              <a:rPr lang="en-US" dirty="0" err="1"/>
              <a:t>Iyon</a:t>
            </a:r>
            <a:r>
              <a:rPr lang="en-US" dirty="0"/>
              <a:t>, Avel-Beit-</a:t>
            </a:r>
            <a:r>
              <a:rPr lang="en-US" dirty="0" err="1"/>
              <a:t>Ma‘akhah</a:t>
            </a:r>
            <a:r>
              <a:rPr lang="en-US" dirty="0"/>
              <a:t>, </a:t>
            </a:r>
            <a:r>
              <a:rPr lang="en-US" dirty="0" err="1"/>
              <a:t>Yanoach</a:t>
            </a:r>
            <a:r>
              <a:rPr lang="en-US" dirty="0"/>
              <a:t>, </a:t>
            </a:r>
            <a:r>
              <a:rPr lang="en-US" dirty="0" err="1"/>
              <a:t>Kedesh</a:t>
            </a:r>
            <a:r>
              <a:rPr lang="en-US" dirty="0"/>
              <a:t>, </a:t>
            </a:r>
            <a:r>
              <a:rPr lang="en-US" dirty="0" err="1"/>
              <a:t>Hatzor</a:t>
            </a:r>
            <a:r>
              <a:rPr lang="en-US" dirty="0"/>
              <a:t>, </a:t>
            </a:r>
            <a:r>
              <a:rPr lang="en-US" dirty="0" err="1">
                <a:solidFill>
                  <a:srgbClr val="FFFF99"/>
                </a:solidFill>
              </a:rPr>
              <a:t>Gil‘ad</a:t>
            </a:r>
            <a:r>
              <a:rPr lang="en-US" dirty="0">
                <a:solidFill>
                  <a:srgbClr val="FFFF99"/>
                </a:solidFill>
              </a:rPr>
              <a:t>, and the Galil </a:t>
            </a:r>
            <a:r>
              <a:rPr lang="en-US" dirty="0"/>
              <a:t>— all the land of </a:t>
            </a:r>
            <a:r>
              <a:rPr lang="en-US" dirty="0">
                <a:solidFill>
                  <a:srgbClr val="FFFF99"/>
                </a:solidFill>
              </a:rPr>
              <a:t>Naftali</a:t>
            </a:r>
            <a:r>
              <a:rPr lang="en-US" dirty="0"/>
              <a:t> — and took them captive to Ashur. </a:t>
            </a:r>
          </a:p>
        </p:txBody>
      </p:sp>
    </p:spTree>
    <p:extLst>
      <p:ext uri="{BB962C8B-B14F-4D97-AF65-F5344CB8AC3E}">
        <p14:creationId xmlns:p14="http://schemas.microsoft.com/office/powerpoint/2010/main" val="4245205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lnSpcReduction="10000"/>
          </a:bodyPr>
          <a:lstStyle/>
          <a:p>
            <a:pPr algn="l"/>
            <a:r>
              <a:rPr lang="en-US" baseline="30000" dirty="0"/>
              <a:t>2 K 15.29  </a:t>
            </a:r>
            <a:r>
              <a:rPr lang="en-US" dirty="0"/>
              <a:t>Hoshea the son of </a:t>
            </a:r>
            <a:r>
              <a:rPr lang="en-US" dirty="0" err="1"/>
              <a:t>Elah</a:t>
            </a:r>
            <a:r>
              <a:rPr lang="en-US" dirty="0"/>
              <a:t> conspired against </a:t>
            </a:r>
            <a:r>
              <a:rPr lang="en-US" dirty="0" err="1"/>
              <a:t>Pekach</a:t>
            </a:r>
            <a:r>
              <a:rPr lang="en-US" dirty="0"/>
              <a:t> the son of </a:t>
            </a:r>
            <a:r>
              <a:rPr lang="en-US" dirty="0" err="1"/>
              <a:t>Remalyah</a:t>
            </a:r>
            <a:r>
              <a:rPr lang="en-US" dirty="0"/>
              <a:t>, struck him, killed him and took his place as king in the twentieth year of </a:t>
            </a:r>
            <a:r>
              <a:rPr lang="en-US" dirty="0" err="1"/>
              <a:t>Yotam</a:t>
            </a:r>
            <a:r>
              <a:rPr lang="en-US" dirty="0"/>
              <a:t> the son of ‘</a:t>
            </a:r>
            <a:r>
              <a:rPr lang="en-US" dirty="0" err="1"/>
              <a:t>Uziyah</a:t>
            </a:r>
            <a:r>
              <a:rPr lang="en-US" dirty="0"/>
              <a:t>.  738 BCE</a:t>
            </a:r>
          </a:p>
          <a:p>
            <a:pPr algn="l"/>
            <a:r>
              <a:rPr lang="en-US" dirty="0"/>
              <a:t>But at this point, the Assyrians did NOT conquer Northern Israel.</a:t>
            </a:r>
          </a:p>
        </p:txBody>
      </p:sp>
    </p:spTree>
    <p:extLst>
      <p:ext uri="{BB962C8B-B14F-4D97-AF65-F5344CB8AC3E}">
        <p14:creationId xmlns:p14="http://schemas.microsoft.com/office/powerpoint/2010/main" val="819715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lnSpcReduction="10000"/>
          </a:bodyPr>
          <a:lstStyle/>
          <a:p>
            <a:pPr algn="l"/>
            <a:r>
              <a:rPr lang="en-US" baseline="30000" dirty="0" err="1"/>
              <a:t>Yeshevyahu</a:t>
            </a:r>
            <a:r>
              <a:rPr lang="en-US" baseline="30000" dirty="0"/>
              <a:t>/Is 9.8-9  </a:t>
            </a:r>
            <a:r>
              <a:rPr lang="en-US" dirty="0"/>
              <a:t>But they say in pride, in the arrogance of their hearts, </a:t>
            </a:r>
            <a:r>
              <a:rPr lang="en-US" dirty="0">
                <a:solidFill>
                  <a:srgbClr val="FFFF99"/>
                </a:solidFill>
              </a:rPr>
              <a:t>“The bricks have fallen, but we will rebuild with cut stone; the sycamore-fig trees have been chopped down, but we will replace them with cedars.”  </a:t>
            </a:r>
            <a:r>
              <a:rPr lang="en-US" dirty="0"/>
              <a:t>738 BCE</a:t>
            </a:r>
          </a:p>
        </p:txBody>
      </p:sp>
    </p:spTree>
    <p:extLst>
      <p:ext uri="{BB962C8B-B14F-4D97-AF65-F5344CB8AC3E}">
        <p14:creationId xmlns:p14="http://schemas.microsoft.com/office/powerpoint/2010/main" val="3314496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lnSpcReduction="10000"/>
          </a:bodyPr>
          <a:lstStyle/>
          <a:p>
            <a:pPr algn="l"/>
            <a:r>
              <a:rPr lang="en-US" baseline="30000" dirty="0"/>
              <a:t>2 K 17.22-23</a:t>
            </a:r>
            <a:r>
              <a:rPr lang="en-US" dirty="0"/>
              <a:t> The people of Isra’el followed the example of all the sins that </a:t>
            </a:r>
            <a:r>
              <a:rPr lang="en-US" dirty="0" err="1"/>
              <a:t>Yarov‘am</a:t>
            </a:r>
            <a:r>
              <a:rPr lang="en-US" dirty="0"/>
              <a:t> had committed and did not turn away from them, until </a:t>
            </a:r>
            <a:r>
              <a:rPr lang="en-US" cap="small" dirty="0"/>
              <a:t>Adoni</a:t>
            </a:r>
            <a:r>
              <a:rPr lang="en-US" dirty="0"/>
              <a:t> removed Isra’el out of his sight, as he had said he would through all his servants the prophets. </a:t>
            </a:r>
          </a:p>
        </p:txBody>
      </p:sp>
    </p:spTree>
    <p:extLst>
      <p:ext uri="{BB962C8B-B14F-4D97-AF65-F5344CB8AC3E}">
        <p14:creationId xmlns:p14="http://schemas.microsoft.com/office/powerpoint/2010/main" val="1214559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baseline="30000" dirty="0"/>
              <a:t>2 K 17.22-23</a:t>
            </a:r>
            <a:r>
              <a:rPr lang="en-US" dirty="0"/>
              <a:t> Thus Isra’el was carried away captive from their own land to Ashur, and it remains so to this day.  721 BCE</a:t>
            </a:r>
          </a:p>
          <a:p>
            <a:pPr algn="l"/>
            <a:r>
              <a:rPr lang="en-US" dirty="0"/>
              <a:t>738 -721 = 17 years [Adam Clarke chronology 1837]  Jonathan Cahn says 19 years.   2001 + 19 = 2020</a:t>
            </a:r>
          </a:p>
          <a:p>
            <a:pPr algn="l"/>
            <a:endParaRPr lang="en-US" dirty="0"/>
          </a:p>
        </p:txBody>
      </p:sp>
    </p:spTree>
    <p:extLst>
      <p:ext uri="{BB962C8B-B14F-4D97-AF65-F5344CB8AC3E}">
        <p14:creationId xmlns:p14="http://schemas.microsoft.com/office/powerpoint/2010/main" val="2699081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DFCAA8F0-D9D6-437C-8F78-B964189AD017}"/>
              </a:ext>
            </a:extLst>
          </p:cNvPr>
          <p:cNvPicPr>
            <a:picLocks noChangeAspect="1"/>
          </p:cNvPicPr>
          <p:nvPr/>
        </p:nvPicPr>
        <p:blipFill>
          <a:blip r:embed="rId3"/>
          <a:stretch>
            <a:fillRect/>
          </a:stretch>
        </p:blipFill>
        <p:spPr>
          <a:xfrm>
            <a:off x="1371599" y="297380"/>
            <a:ext cx="6819261" cy="4846120"/>
          </a:xfrm>
          <a:prstGeom prst="rect">
            <a:avLst/>
          </a:prstGeom>
        </p:spPr>
      </p:pic>
    </p:spTree>
    <p:extLst>
      <p:ext uri="{BB962C8B-B14F-4D97-AF65-F5344CB8AC3E}">
        <p14:creationId xmlns:p14="http://schemas.microsoft.com/office/powerpoint/2010/main" val="992244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https://www.pinterest.com/pin/571323902703954086/</a:t>
            </a:r>
            <a:br>
              <a:rPr lang="en-US" dirty="0"/>
            </a:br>
            <a:r>
              <a:rPr lang="en-US" dirty="0"/>
              <a:t>10.23 to 13.59 </a:t>
            </a:r>
          </a:p>
        </p:txBody>
      </p:sp>
    </p:spTree>
    <p:extLst>
      <p:ext uri="{BB962C8B-B14F-4D97-AF65-F5344CB8AC3E}">
        <p14:creationId xmlns:p14="http://schemas.microsoft.com/office/powerpoint/2010/main" val="4045569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subTitle" idx="1"/>
          </p:nvPr>
        </p:nvSpPr>
        <p:spPr>
          <a:xfrm>
            <a:off x="0" y="0"/>
            <a:ext cx="9144000" cy="5143500"/>
          </a:xfrm>
        </p:spPr>
        <p:txBody>
          <a:bodyPr/>
          <a:lstStyle/>
          <a:p>
            <a:pPr algn="l"/>
            <a:r>
              <a:rPr lang="en-US" altLang="en-US"/>
              <a:t> </a:t>
            </a:r>
          </a:p>
        </p:txBody>
      </p:sp>
      <p:pic>
        <p:nvPicPr>
          <p:cNvPr id="957443" name="Picture 3" descr="gif"/>
          <p:cNvPicPr>
            <a:picLocks noChangeAspect="1" noChangeArrowheads="1"/>
          </p:cNvPicPr>
          <p:nvPr/>
        </p:nvPicPr>
        <p:blipFill>
          <a:blip r:embed="rId3">
            <a:extLst>
              <a:ext uri="{28A0092B-C50C-407E-A947-70E740481C1C}">
                <a14:useLocalDpi xmlns:a14="http://schemas.microsoft.com/office/drawing/2010/main" val="0"/>
              </a:ext>
            </a:extLst>
          </a:blip>
          <a:srcRect l="52499" t="55385" r="2699" b="1846"/>
          <a:stretch>
            <a:fillRect/>
          </a:stretch>
        </p:blipFill>
        <p:spPr bwMode="auto">
          <a:xfrm>
            <a:off x="1828800" y="0"/>
            <a:ext cx="4935538" cy="5168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70E944A8-6812-4402-BC02-A33D3E5705AD}"/>
              </a:ext>
            </a:extLst>
          </p:cNvPr>
          <p:cNvPicPr>
            <a:picLocks noChangeAspect="1"/>
          </p:cNvPicPr>
          <p:nvPr/>
        </p:nvPicPr>
        <p:blipFill>
          <a:blip r:embed="rId3"/>
          <a:stretch>
            <a:fillRect/>
          </a:stretch>
        </p:blipFill>
        <p:spPr>
          <a:xfrm>
            <a:off x="1295400" y="328824"/>
            <a:ext cx="7033566" cy="4814675"/>
          </a:xfrm>
          <a:prstGeom prst="rect">
            <a:avLst/>
          </a:prstGeom>
        </p:spPr>
      </p:pic>
      <p:sp>
        <p:nvSpPr>
          <p:cNvPr id="4" name="TextBox 3">
            <a:extLst>
              <a:ext uri="{FF2B5EF4-FFF2-40B4-BE49-F238E27FC236}">
                <a16:creationId xmlns:a16="http://schemas.microsoft.com/office/drawing/2014/main" id="{F4F123F2-D45D-4DC1-BE3D-F875DFB08C46}"/>
              </a:ext>
            </a:extLst>
          </p:cNvPr>
          <p:cNvSpPr txBox="1"/>
          <p:nvPr/>
        </p:nvSpPr>
        <p:spPr>
          <a:xfrm>
            <a:off x="1537174" y="3491237"/>
            <a:ext cx="6803337"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Sycamore tree at the base </a:t>
            </a:r>
          </a:p>
          <a:p>
            <a:pPr algn="l"/>
            <a:r>
              <a:rPr lang="en-US" dirty="0">
                <a:effectLst>
                  <a:outerShdw blurRad="38100" dist="38100" dir="2700000" algn="tl">
                    <a:srgbClr val="000000">
                      <a:alpha val="43137"/>
                    </a:srgbClr>
                  </a:outerShdw>
                </a:effectLst>
              </a:rPr>
              <a:t>Of the Twin Towers</a:t>
            </a:r>
          </a:p>
        </p:txBody>
      </p:sp>
    </p:spTree>
    <p:extLst>
      <p:ext uri="{BB962C8B-B14F-4D97-AF65-F5344CB8AC3E}">
        <p14:creationId xmlns:p14="http://schemas.microsoft.com/office/powerpoint/2010/main" val="3851999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28C77094-9C5D-4B70-B478-C7897643293B}"/>
              </a:ext>
            </a:extLst>
          </p:cNvPr>
          <p:cNvPicPr>
            <a:picLocks noChangeAspect="1"/>
          </p:cNvPicPr>
          <p:nvPr/>
        </p:nvPicPr>
        <p:blipFill>
          <a:blip r:embed="rId3"/>
          <a:stretch>
            <a:fillRect/>
          </a:stretch>
        </p:blipFill>
        <p:spPr>
          <a:xfrm>
            <a:off x="1371599" y="203298"/>
            <a:ext cx="6675509" cy="4940202"/>
          </a:xfrm>
          <a:prstGeom prst="rect">
            <a:avLst/>
          </a:prstGeom>
        </p:spPr>
      </p:pic>
    </p:spTree>
    <p:extLst>
      <p:ext uri="{BB962C8B-B14F-4D97-AF65-F5344CB8AC3E}">
        <p14:creationId xmlns:p14="http://schemas.microsoft.com/office/powerpoint/2010/main" val="44494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F0BAF365-CBAA-47C1-A574-5425B7C8D40D}"/>
              </a:ext>
            </a:extLst>
          </p:cNvPr>
          <p:cNvPicPr>
            <a:picLocks noChangeAspect="1"/>
          </p:cNvPicPr>
          <p:nvPr/>
        </p:nvPicPr>
        <p:blipFill>
          <a:blip r:embed="rId3"/>
          <a:stretch>
            <a:fillRect/>
          </a:stretch>
        </p:blipFill>
        <p:spPr>
          <a:xfrm>
            <a:off x="1295400" y="263273"/>
            <a:ext cx="6748933" cy="4891195"/>
          </a:xfrm>
          <a:prstGeom prst="rect">
            <a:avLst/>
          </a:prstGeom>
        </p:spPr>
      </p:pic>
      <p:sp>
        <p:nvSpPr>
          <p:cNvPr id="4" name="TextBox 3">
            <a:extLst>
              <a:ext uri="{FF2B5EF4-FFF2-40B4-BE49-F238E27FC236}">
                <a16:creationId xmlns:a16="http://schemas.microsoft.com/office/drawing/2014/main" id="{BAF359D9-0465-426A-910A-3AA079D59A73}"/>
              </a:ext>
            </a:extLst>
          </p:cNvPr>
          <p:cNvSpPr txBox="1"/>
          <p:nvPr/>
        </p:nvSpPr>
        <p:spPr>
          <a:xfrm>
            <a:off x="1544027" y="3534311"/>
            <a:ext cx="6500306"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Cedar tree being lowered</a:t>
            </a:r>
          </a:p>
          <a:p>
            <a:pPr algn="l"/>
            <a:r>
              <a:rPr lang="en-US" dirty="0">
                <a:effectLst>
                  <a:outerShdw blurRad="38100" dist="38100" dir="2700000" algn="tl">
                    <a:srgbClr val="000000">
                      <a:alpha val="43137"/>
                    </a:srgbClr>
                  </a:outerShdw>
                </a:effectLst>
              </a:rPr>
              <a:t>To replace it.</a:t>
            </a:r>
          </a:p>
        </p:txBody>
      </p:sp>
    </p:spTree>
    <p:extLst>
      <p:ext uri="{BB962C8B-B14F-4D97-AF65-F5344CB8AC3E}">
        <p14:creationId xmlns:p14="http://schemas.microsoft.com/office/powerpoint/2010/main" val="3818685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https://www.pinterest.com/pin/571323902703954086/</a:t>
            </a:r>
            <a:br>
              <a:rPr lang="en-US" dirty="0"/>
            </a:br>
            <a:r>
              <a:rPr lang="en-US" dirty="0"/>
              <a:t>18.28 to 20.05 </a:t>
            </a:r>
          </a:p>
        </p:txBody>
      </p:sp>
    </p:spTree>
    <p:extLst>
      <p:ext uri="{BB962C8B-B14F-4D97-AF65-F5344CB8AC3E}">
        <p14:creationId xmlns:p14="http://schemas.microsoft.com/office/powerpoint/2010/main" val="3617500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FC1AB916-536D-42AB-8381-D60AFA868CEC}"/>
              </a:ext>
            </a:extLst>
          </p:cNvPr>
          <p:cNvPicPr>
            <a:picLocks noChangeAspect="1"/>
          </p:cNvPicPr>
          <p:nvPr/>
        </p:nvPicPr>
        <p:blipFill>
          <a:blip r:embed="rId3"/>
          <a:stretch>
            <a:fillRect/>
          </a:stretch>
        </p:blipFill>
        <p:spPr>
          <a:xfrm>
            <a:off x="914400" y="268816"/>
            <a:ext cx="7742144" cy="4874683"/>
          </a:xfrm>
          <a:prstGeom prst="rect">
            <a:avLst/>
          </a:prstGeom>
        </p:spPr>
      </p:pic>
      <p:sp>
        <p:nvSpPr>
          <p:cNvPr id="4" name="TextBox 3">
            <a:extLst>
              <a:ext uri="{FF2B5EF4-FFF2-40B4-BE49-F238E27FC236}">
                <a16:creationId xmlns:a16="http://schemas.microsoft.com/office/drawing/2014/main" id="{0007A79A-80BD-4297-B91F-2912D6B44434}"/>
              </a:ext>
            </a:extLst>
          </p:cNvPr>
          <p:cNvSpPr txBox="1"/>
          <p:nvPr/>
        </p:nvSpPr>
        <p:spPr>
          <a:xfrm>
            <a:off x="2240889" y="590550"/>
            <a:ext cx="3730188"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Sept. 11, 2004</a:t>
            </a:r>
          </a:p>
        </p:txBody>
      </p:sp>
    </p:spTree>
    <p:extLst>
      <p:ext uri="{BB962C8B-B14F-4D97-AF65-F5344CB8AC3E}">
        <p14:creationId xmlns:p14="http://schemas.microsoft.com/office/powerpoint/2010/main" val="273767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B379A2F1-12E8-4510-B501-79E624DC7FB0}"/>
              </a:ext>
            </a:extLst>
          </p:cNvPr>
          <p:cNvPicPr>
            <a:picLocks noChangeAspect="1"/>
          </p:cNvPicPr>
          <p:nvPr/>
        </p:nvPicPr>
        <p:blipFill>
          <a:blip r:embed="rId3"/>
          <a:stretch>
            <a:fillRect/>
          </a:stretch>
        </p:blipFill>
        <p:spPr>
          <a:xfrm>
            <a:off x="396559" y="135598"/>
            <a:ext cx="8442641" cy="5007902"/>
          </a:xfrm>
          <a:prstGeom prst="rect">
            <a:avLst/>
          </a:prstGeom>
        </p:spPr>
      </p:pic>
    </p:spTree>
    <p:extLst>
      <p:ext uri="{BB962C8B-B14F-4D97-AF65-F5344CB8AC3E}">
        <p14:creationId xmlns:p14="http://schemas.microsoft.com/office/powerpoint/2010/main" val="2756850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baseline="30000" dirty="0"/>
              <a:t>2 K 17.22-23</a:t>
            </a:r>
            <a:r>
              <a:rPr lang="en-US" dirty="0"/>
              <a:t> Thus Isra’el was carried away captive from their own land to Ashur, and it remains so to this day.  721 BCE</a:t>
            </a:r>
          </a:p>
          <a:p>
            <a:pPr algn="l"/>
            <a:r>
              <a:rPr lang="en-US" dirty="0"/>
              <a:t>738 -721 = </a:t>
            </a:r>
            <a:r>
              <a:rPr lang="en-US" dirty="0">
                <a:solidFill>
                  <a:srgbClr val="FFFF99"/>
                </a:solidFill>
              </a:rPr>
              <a:t>17 years </a:t>
            </a:r>
            <a:r>
              <a:rPr lang="en-US" dirty="0"/>
              <a:t>[Adam Clarke chronology 1837]  </a:t>
            </a:r>
            <a:r>
              <a:rPr lang="en-US" dirty="0">
                <a:solidFill>
                  <a:srgbClr val="FFFF99"/>
                </a:solidFill>
              </a:rPr>
              <a:t>Jonathan Cahn says 19 years.</a:t>
            </a:r>
            <a:r>
              <a:rPr lang="en-US" dirty="0"/>
              <a:t>   2001 + 19 = 2020</a:t>
            </a:r>
          </a:p>
          <a:p>
            <a:pPr algn="l"/>
            <a:endParaRPr lang="en-US" dirty="0"/>
          </a:p>
        </p:txBody>
      </p:sp>
    </p:spTree>
    <p:extLst>
      <p:ext uri="{BB962C8B-B14F-4D97-AF65-F5344CB8AC3E}">
        <p14:creationId xmlns:p14="http://schemas.microsoft.com/office/powerpoint/2010/main" val="2620994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endParaRPr lang="en-US" dirty="0"/>
          </a:p>
        </p:txBody>
      </p:sp>
    </p:spTree>
    <p:extLst>
      <p:ext uri="{BB962C8B-B14F-4D97-AF65-F5344CB8AC3E}">
        <p14:creationId xmlns:p14="http://schemas.microsoft.com/office/powerpoint/2010/main" val="3562256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92500"/>
          </a:bodyPr>
          <a:lstStyle/>
          <a:p>
            <a:pPr algn="l"/>
            <a:r>
              <a:rPr lang="en-US" dirty="0"/>
              <a:t>We have been fasting, some of us 21 days, and meeting morning and night.  Plus all day Shabbat </a:t>
            </a:r>
            <a:r>
              <a:rPr lang="en-US" dirty="0" err="1"/>
              <a:t>Shuvah</a:t>
            </a:r>
            <a:r>
              <a:rPr lang="en-US" dirty="0"/>
              <a:t>.</a:t>
            </a:r>
          </a:p>
          <a:p>
            <a:pPr algn="l"/>
            <a:r>
              <a:rPr lang="en-US" dirty="0"/>
              <a:t>We are not done yet, but I feel we’ve moved a significant step closer.  </a:t>
            </a:r>
          </a:p>
          <a:p>
            <a:pPr algn="l"/>
            <a:r>
              <a:rPr lang="en-US" dirty="0"/>
              <a:t>Time for continued seeking, also claiming…</a:t>
            </a:r>
          </a:p>
        </p:txBody>
      </p:sp>
    </p:spTree>
    <p:extLst>
      <p:ext uri="{BB962C8B-B14F-4D97-AF65-F5344CB8AC3E}">
        <p14:creationId xmlns:p14="http://schemas.microsoft.com/office/powerpoint/2010/main" val="665590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lnSpcReduction="10000"/>
          </a:bodyPr>
          <a:lstStyle/>
          <a:p>
            <a:pPr algn="l"/>
            <a:r>
              <a:rPr lang="en-US" baseline="30000" dirty="0" err="1"/>
              <a:t>Yoel</a:t>
            </a:r>
            <a:r>
              <a:rPr lang="en-US" baseline="30000" dirty="0"/>
              <a:t> 2. 18-19 </a:t>
            </a:r>
            <a:r>
              <a:rPr lang="en-US" dirty="0"/>
              <a:t>Then </a:t>
            </a:r>
            <a:r>
              <a:rPr lang="en-US" cap="small" dirty="0"/>
              <a:t>Adoni</a:t>
            </a:r>
            <a:r>
              <a:rPr lang="en-US" dirty="0"/>
              <a:t> will become jealous for his land and have pity on his people. Here is how </a:t>
            </a:r>
            <a:r>
              <a:rPr lang="en-US" cap="small" dirty="0"/>
              <a:t>Adoni</a:t>
            </a:r>
            <a:r>
              <a:rPr lang="en-US" dirty="0"/>
              <a:t> will answer his people: “I will send you grain, wine and olive oil, enough to satisfy you; and no longer will I make you a mockery among the Goyim.</a:t>
            </a:r>
          </a:p>
        </p:txBody>
      </p:sp>
    </p:spTree>
    <p:extLst>
      <p:ext uri="{BB962C8B-B14F-4D97-AF65-F5344CB8AC3E}">
        <p14:creationId xmlns:p14="http://schemas.microsoft.com/office/powerpoint/2010/main" val="4189977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A44DB770-5C70-4313-9F66-291319D4D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545" y="590550"/>
            <a:ext cx="8778239" cy="4267200"/>
          </a:xfrm>
          <a:prstGeom prst="rect">
            <a:avLst/>
          </a:prstGeom>
        </p:spPr>
      </p:pic>
    </p:spTree>
    <p:extLst>
      <p:ext uri="{BB962C8B-B14F-4D97-AF65-F5344CB8AC3E}">
        <p14:creationId xmlns:p14="http://schemas.microsoft.com/office/powerpoint/2010/main" val="1553629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59474E3B-F73B-4782-9C63-9E59EDE6FF11}"/>
              </a:ext>
            </a:extLst>
          </p:cNvPr>
          <p:cNvSpPr>
            <a:spLocks noGrp="1" noChangeArrowheads="1"/>
          </p:cNvSpPr>
          <p:nvPr>
            <p:ph type="subTitle" idx="1"/>
          </p:nvPr>
        </p:nvSpPr>
        <p:spPr>
          <a:xfrm>
            <a:off x="1143000" y="0"/>
            <a:ext cx="6858000" cy="5143500"/>
          </a:xfrm>
        </p:spPr>
        <p:txBody>
          <a:bodyPr/>
          <a:lstStyle/>
          <a:p>
            <a:r>
              <a:rPr lang="en-US" altLang="en-US" sz="3000">
                <a:latin typeface="Arial Rounded MT Bold" panose="020F0704030504030204" pitchFamily="34" charset="0"/>
                <a:ea typeface="Arial Unicode MS" panose="020B0604020202020204" pitchFamily="34" charset="-128"/>
                <a:cs typeface="Arial Unicode MS" panose="020B0604020202020204" pitchFamily="34" charset="-128"/>
              </a:rPr>
              <a:t> </a:t>
            </a:r>
          </a:p>
        </p:txBody>
      </p:sp>
      <p:pic>
        <p:nvPicPr>
          <p:cNvPr id="211971" name="Picture 3">
            <a:extLst>
              <a:ext uri="{FF2B5EF4-FFF2-40B4-BE49-F238E27FC236}">
                <a16:creationId xmlns:a16="http://schemas.microsoft.com/office/drawing/2014/main" id="{38E8A134-290F-4567-AD28-6CD4F6662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38" t="30208" r="38281" b="19792"/>
          <a:stretch>
            <a:fillRect/>
          </a:stretch>
        </p:blipFill>
        <p:spPr bwMode="auto">
          <a:xfrm>
            <a:off x="1143000" y="8335"/>
            <a:ext cx="6858000" cy="506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993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92BC373C-6FF1-45A9-A340-FA7D9972CA86}"/>
              </a:ext>
            </a:extLst>
          </p:cNvPr>
          <p:cNvSpPr>
            <a:spLocks noGrp="1" noChangeArrowheads="1"/>
          </p:cNvSpPr>
          <p:nvPr>
            <p:ph type="subTitle" idx="1"/>
          </p:nvPr>
        </p:nvSpPr>
        <p:spPr>
          <a:xfrm>
            <a:off x="1143000" y="0"/>
            <a:ext cx="6858000" cy="5143500"/>
          </a:xfrm>
        </p:spPr>
        <p:txBody>
          <a:bodyPr/>
          <a:lstStyle/>
          <a:p>
            <a:r>
              <a:rPr lang="en-US" altLang="en-US" sz="3000">
                <a:latin typeface="Arial Rounded MT Bold" panose="020F0704030504030204" pitchFamily="34" charset="0"/>
                <a:ea typeface="Arial Unicode MS" panose="020B0604020202020204" pitchFamily="34" charset="-128"/>
                <a:cs typeface="Arial Unicode MS" panose="020B0604020202020204" pitchFamily="34" charset="-128"/>
              </a:rPr>
              <a:t> </a:t>
            </a:r>
          </a:p>
        </p:txBody>
      </p:sp>
      <p:pic>
        <p:nvPicPr>
          <p:cNvPr id="215043" name="Picture 3">
            <a:extLst>
              <a:ext uri="{FF2B5EF4-FFF2-40B4-BE49-F238E27FC236}">
                <a16:creationId xmlns:a16="http://schemas.microsoft.com/office/drawing/2014/main" id="{EB6B8B2F-7C9C-4BD9-9023-CBDD94277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31" t="30208" r="46875" b="3125"/>
          <a:stretch>
            <a:fillRect/>
          </a:stretch>
        </p:blipFill>
        <p:spPr bwMode="auto">
          <a:xfrm>
            <a:off x="2343150" y="0"/>
            <a:ext cx="345638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286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92500"/>
          </a:bodyPr>
          <a:lstStyle/>
          <a:p>
            <a:pPr algn="l"/>
            <a:r>
              <a:rPr lang="en-US" baseline="30000" dirty="0" err="1"/>
              <a:t>Yoel</a:t>
            </a:r>
            <a:r>
              <a:rPr lang="en-US" baseline="30000" dirty="0"/>
              <a:t> 3.1-5 </a:t>
            </a:r>
            <a:r>
              <a:rPr lang="en-US" dirty="0"/>
              <a:t> “After this, [rending of hearts] I will pour out my Spirit on all humanity. Your sons and daughters will prophesy, your old men will dream dreams, your young men will see visions;  and also on male and female slaves in those days I will pour out my Spirit. </a:t>
            </a:r>
          </a:p>
        </p:txBody>
      </p:sp>
    </p:spTree>
    <p:extLst>
      <p:ext uri="{BB962C8B-B14F-4D97-AF65-F5344CB8AC3E}">
        <p14:creationId xmlns:p14="http://schemas.microsoft.com/office/powerpoint/2010/main" val="1872007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a:bodyPr>
          <a:lstStyle/>
          <a:p>
            <a:pPr algn="l"/>
            <a:r>
              <a:rPr lang="en-US" baseline="30000" dirty="0" err="1"/>
              <a:t>Yoel</a:t>
            </a:r>
            <a:r>
              <a:rPr lang="en-US" baseline="30000" dirty="0"/>
              <a:t> 3.1-5 </a:t>
            </a:r>
            <a:r>
              <a:rPr lang="en-US" dirty="0"/>
              <a:t> “I will show wonders in the sky and on earth — blood, fire and columns of smoke. The sun will be turned into darkness and the moon into blood before the coming of the great and terrible Day of </a:t>
            </a:r>
            <a:r>
              <a:rPr lang="en-US" cap="small" dirty="0"/>
              <a:t>Adoni</a:t>
            </a:r>
            <a:r>
              <a:rPr lang="en-US" dirty="0"/>
              <a:t>.”</a:t>
            </a:r>
          </a:p>
        </p:txBody>
      </p:sp>
    </p:spTree>
    <p:extLst>
      <p:ext uri="{BB962C8B-B14F-4D97-AF65-F5344CB8AC3E}">
        <p14:creationId xmlns:p14="http://schemas.microsoft.com/office/powerpoint/2010/main" val="3764266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lnSpcReduction="10000"/>
          </a:bodyPr>
          <a:lstStyle/>
          <a:p>
            <a:pPr algn="l"/>
            <a:r>
              <a:rPr lang="en-US" baseline="30000" dirty="0" err="1"/>
              <a:t>Yoel</a:t>
            </a:r>
            <a:r>
              <a:rPr lang="en-US" baseline="30000" dirty="0"/>
              <a:t> 3.1-5 </a:t>
            </a:r>
            <a:r>
              <a:rPr lang="en-US" dirty="0"/>
              <a:t> At that time, whoever calls on the name of </a:t>
            </a:r>
            <a:r>
              <a:rPr lang="en-US" cap="small" dirty="0"/>
              <a:t>Adoni</a:t>
            </a:r>
            <a:r>
              <a:rPr lang="en-US" dirty="0"/>
              <a:t> will be saved. For in Mount </a:t>
            </a:r>
            <a:r>
              <a:rPr lang="en-US" dirty="0" err="1"/>
              <a:t>Tziyon</a:t>
            </a:r>
            <a:r>
              <a:rPr lang="en-US" dirty="0"/>
              <a:t> and Yerushalayim there will be those who escape, as </a:t>
            </a:r>
            <a:r>
              <a:rPr lang="en-US" cap="small" dirty="0"/>
              <a:t>Adoni</a:t>
            </a:r>
            <a:r>
              <a:rPr lang="en-US" dirty="0"/>
              <a:t> has promised; among the survivors will be those whom </a:t>
            </a:r>
            <a:r>
              <a:rPr lang="en-US" cap="small" dirty="0"/>
              <a:t>Adoni</a:t>
            </a:r>
            <a:r>
              <a:rPr lang="en-US" dirty="0"/>
              <a:t> has called.</a:t>
            </a:r>
          </a:p>
        </p:txBody>
      </p:sp>
    </p:spTree>
    <p:extLst>
      <p:ext uri="{BB962C8B-B14F-4D97-AF65-F5344CB8AC3E}">
        <p14:creationId xmlns:p14="http://schemas.microsoft.com/office/powerpoint/2010/main" val="1724403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92500" lnSpcReduction="10000"/>
          </a:bodyPr>
          <a:lstStyle/>
          <a:p>
            <a:pPr algn="l"/>
            <a:r>
              <a:rPr lang="en-US" baseline="30000" dirty="0"/>
              <a:t>Acts 2.36-37 </a:t>
            </a:r>
            <a:r>
              <a:rPr lang="en-US" dirty="0"/>
              <a:t>Therefore, let the whole house of Isra’el know beyond doubt that God has made him both Lord and Messiah — this Yeshua, whom you executed on a stake!” On hearing this, they were stung in their hearts; and they said to </a:t>
            </a:r>
            <a:r>
              <a:rPr lang="en-US" dirty="0" err="1"/>
              <a:t>Kefa</a:t>
            </a:r>
            <a:r>
              <a:rPr lang="en-US" dirty="0"/>
              <a:t> and the other emissaries, “Brothers, what should we do?”</a:t>
            </a:r>
          </a:p>
        </p:txBody>
      </p:sp>
    </p:spTree>
    <p:extLst>
      <p:ext uri="{BB962C8B-B14F-4D97-AF65-F5344CB8AC3E}">
        <p14:creationId xmlns:p14="http://schemas.microsoft.com/office/powerpoint/2010/main" val="5101295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92500" lnSpcReduction="10000"/>
          </a:bodyPr>
          <a:lstStyle/>
          <a:p>
            <a:pPr algn="l"/>
            <a:r>
              <a:rPr lang="en-US" baseline="30000" dirty="0"/>
              <a:t>Acts 2.36-37</a:t>
            </a:r>
            <a:r>
              <a:rPr lang="en-US" dirty="0"/>
              <a:t> </a:t>
            </a:r>
            <a:r>
              <a:rPr lang="en-US" dirty="0" err="1"/>
              <a:t>Kefa</a:t>
            </a:r>
            <a:r>
              <a:rPr lang="en-US" dirty="0"/>
              <a:t> answered them, “Turn from sin, return to God, and each of you be immersed on the authority of Yeshua the Messiah into forgiveness of your sins, and you will receive the gift of the Ruakh </a:t>
            </a:r>
            <a:r>
              <a:rPr lang="en-US" dirty="0" err="1"/>
              <a:t>HaKodesh</a:t>
            </a:r>
            <a:r>
              <a:rPr lang="en-US" dirty="0"/>
              <a:t>! For the promise is for you, for your children, and for those far away — as many as </a:t>
            </a:r>
            <a:r>
              <a:rPr lang="en-US" cap="small" dirty="0"/>
              <a:t>Adoni</a:t>
            </a:r>
            <a:r>
              <a:rPr lang="en-US" dirty="0"/>
              <a:t> our God may call!”</a:t>
            </a:r>
          </a:p>
        </p:txBody>
      </p:sp>
    </p:spTree>
    <p:extLst>
      <p:ext uri="{BB962C8B-B14F-4D97-AF65-F5344CB8AC3E}">
        <p14:creationId xmlns:p14="http://schemas.microsoft.com/office/powerpoint/2010/main" val="3029255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361950"/>
            <a:ext cx="8610600" cy="4781550"/>
          </a:xfrm>
        </p:spPr>
        <p:txBody>
          <a:bodyPr>
            <a:normAutofit fontScale="92500"/>
          </a:bodyPr>
          <a:lstStyle/>
          <a:p>
            <a:pPr algn="l"/>
            <a:r>
              <a:rPr lang="en-US" baseline="30000" dirty="0"/>
              <a:t>Acts 13.38-39</a:t>
            </a:r>
            <a:r>
              <a:rPr lang="en-US" b="1" baseline="30000" dirty="0"/>
              <a:t> </a:t>
            </a:r>
            <a:r>
              <a:rPr lang="en-US" dirty="0"/>
              <a:t>“Therefore, brothers, let it be known to you that through this man is proclaimed forgiveness of sins! That is, God clears everyone who puts his trust in this man, even in regard to all the things concerning which </a:t>
            </a:r>
            <a:r>
              <a:rPr lang="en-US" dirty="0">
                <a:solidFill>
                  <a:srgbClr val="FFFF66"/>
                </a:solidFill>
              </a:rPr>
              <a:t>you could not be cleared by the Torah of Moshe</a:t>
            </a:r>
            <a:r>
              <a:rPr lang="en-US" dirty="0"/>
              <a:t>.</a:t>
            </a:r>
          </a:p>
          <a:p>
            <a:pPr algn="l"/>
            <a:endParaRPr lang="en-US" dirty="0"/>
          </a:p>
        </p:txBody>
      </p:sp>
    </p:spTree>
    <p:extLst>
      <p:ext uri="{BB962C8B-B14F-4D97-AF65-F5344CB8AC3E}">
        <p14:creationId xmlns:p14="http://schemas.microsoft.com/office/powerpoint/2010/main" val="582796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85000" lnSpcReduction="10000"/>
          </a:bodyPr>
          <a:lstStyle/>
          <a:p>
            <a:pPr algn="l"/>
            <a:r>
              <a:rPr lang="en-US" dirty="0"/>
              <a:t>GREATEST appreciation to </a:t>
            </a:r>
            <a:r>
              <a:rPr lang="en-US" u="sng" dirty="0"/>
              <a:t>Greg McIntire</a:t>
            </a:r>
            <a:r>
              <a:rPr lang="en-US" dirty="0"/>
              <a:t> for wonderful organizational skills to make our trip possible.</a:t>
            </a:r>
          </a:p>
          <a:p>
            <a:pPr algn="l"/>
            <a:r>
              <a:rPr lang="en-US" dirty="0"/>
              <a:t>Relayed from Greg </a:t>
            </a:r>
            <a:r>
              <a:rPr lang="en-US" dirty="0" err="1"/>
              <a:t>McInitre</a:t>
            </a:r>
            <a:r>
              <a:rPr lang="en-US" dirty="0"/>
              <a:t>: Thanks to all.</a:t>
            </a:r>
          </a:p>
          <a:p>
            <a:pPr algn="l"/>
            <a:r>
              <a:rPr lang="en-US" u="sng" dirty="0"/>
              <a:t>Brett</a:t>
            </a:r>
            <a:r>
              <a:rPr lang="en-US" dirty="0"/>
              <a:t>  is the technical coordination.  He will be responsible for the simulcast, sound etc. </a:t>
            </a:r>
          </a:p>
          <a:p>
            <a:pPr algn="l"/>
            <a:r>
              <a:rPr lang="en-US" u="sng" dirty="0"/>
              <a:t>Lori</a:t>
            </a:r>
            <a:r>
              <a:rPr lang="en-US" dirty="0"/>
              <a:t> - printed schedule for the Return. </a:t>
            </a:r>
          </a:p>
          <a:p>
            <a:pPr algn="l"/>
            <a:endParaRPr lang="en-US" dirty="0"/>
          </a:p>
        </p:txBody>
      </p:sp>
    </p:spTree>
    <p:extLst>
      <p:ext uri="{BB962C8B-B14F-4D97-AF65-F5344CB8AC3E}">
        <p14:creationId xmlns:p14="http://schemas.microsoft.com/office/powerpoint/2010/main" val="2114415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857750"/>
          </a:xfrm>
        </p:spPr>
        <p:txBody>
          <a:bodyPr>
            <a:normAutofit fontScale="85000" lnSpcReduction="20000"/>
          </a:bodyPr>
          <a:lstStyle/>
          <a:p>
            <a:pPr algn="l"/>
            <a:r>
              <a:rPr lang="en-US" u="sng" dirty="0"/>
              <a:t>Kent</a:t>
            </a:r>
            <a:r>
              <a:rPr lang="en-US" dirty="0"/>
              <a:t> MC to welcome people at 7:55, and conduct the announcements and Kaddish, announce the offering at 11 am, interact with us in DC on Zoom during the offering, and end the service at 4:00.</a:t>
            </a:r>
          </a:p>
          <a:p>
            <a:pPr algn="l"/>
            <a:r>
              <a:rPr lang="en-US" u="sng" dirty="0"/>
              <a:t>Ulises</a:t>
            </a:r>
            <a:r>
              <a:rPr lang="en-US" dirty="0"/>
              <a:t> share the MC duties</a:t>
            </a:r>
          </a:p>
          <a:p>
            <a:pPr algn="l"/>
            <a:r>
              <a:rPr lang="en-US" u="sng" dirty="0"/>
              <a:t>Amy</a:t>
            </a:r>
            <a:r>
              <a:rPr lang="en-US" dirty="0"/>
              <a:t> - music  for Kaddish.</a:t>
            </a:r>
          </a:p>
          <a:p>
            <a:pPr algn="l"/>
            <a:r>
              <a:rPr lang="en-US" u="sng" dirty="0"/>
              <a:t>Mike Boatright </a:t>
            </a:r>
            <a:r>
              <a:rPr lang="en-US" dirty="0"/>
              <a:t>-  ushers, collection, security </a:t>
            </a:r>
          </a:p>
          <a:p>
            <a:pPr algn="l"/>
            <a:endParaRPr lang="en-US" dirty="0"/>
          </a:p>
        </p:txBody>
      </p:sp>
    </p:spTree>
    <p:extLst>
      <p:ext uri="{BB962C8B-B14F-4D97-AF65-F5344CB8AC3E}">
        <p14:creationId xmlns:p14="http://schemas.microsoft.com/office/powerpoint/2010/main" val="665613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2133600" cy="4857750"/>
          </a:xfrm>
        </p:spPr>
        <p:txBody>
          <a:bodyPr>
            <a:normAutofit/>
          </a:bodyPr>
          <a:lstStyle/>
          <a:p>
            <a:pPr algn="l"/>
            <a:r>
              <a:rPr lang="en-US" dirty="0"/>
              <a:t>The Return, 2020, Capital Mall</a:t>
            </a:r>
          </a:p>
        </p:txBody>
      </p:sp>
      <p:pic>
        <p:nvPicPr>
          <p:cNvPr id="3" name="Picture 2">
            <a:extLst>
              <a:ext uri="{FF2B5EF4-FFF2-40B4-BE49-F238E27FC236}">
                <a16:creationId xmlns:a16="http://schemas.microsoft.com/office/drawing/2014/main" id="{BB4D4B4F-C0EB-4BF9-A34E-EF43E68C3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90146"/>
            <a:ext cx="6400800" cy="4800600"/>
          </a:xfrm>
          <a:prstGeom prst="rect">
            <a:avLst/>
          </a:prstGeom>
        </p:spPr>
      </p:pic>
    </p:spTree>
    <p:extLst>
      <p:ext uri="{BB962C8B-B14F-4D97-AF65-F5344CB8AC3E}">
        <p14:creationId xmlns:p14="http://schemas.microsoft.com/office/powerpoint/2010/main" val="397590308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28339</TotalTime>
  <Words>3440</Words>
  <Application>Microsoft Office PowerPoint</Application>
  <PresentationFormat>On-screen Show (16:9)</PresentationFormat>
  <Paragraphs>326</Paragraphs>
  <Slides>67</Slides>
  <Notes>67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67</vt:i4>
      </vt:variant>
    </vt:vector>
  </HeadingPairs>
  <TitlesOfParts>
    <vt:vector size="73" baseType="lpstr">
      <vt:lpstr>Arial</vt:lpstr>
      <vt:lpstr>Arial</vt:lpstr>
      <vt:lpstr>Arial Rounded MT Bold</vt:lpstr>
      <vt:lpstr>Roboto</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639</cp:revision>
  <dcterms:created xsi:type="dcterms:W3CDTF">2006-04-21T19:34:43Z</dcterms:created>
  <dcterms:modified xsi:type="dcterms:W3CDTF">2020-09-27T23:08:31Z</dcterms:modified>
</cp:coreProperties>
</file>