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1.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4" r:id="rId3"/>
  </p:sldMasterIdLst>
  <p:notesMasterIdLst>
    <p:notesMasterId r:id="rId90"/>
  </p:notesMasterIdLst>
  <p:handoutMasterIdLst>
    <p:handoutMasterId r:id="rId91"/>
  </p:handoutMasterIdLst>
  <p:sldIdLst>
    <p:sldId id="2045" r:id="rId4"/>
    <p:sldId id="60697" r:id="rId5"/>
    <p:sldId id="60687" r:id="rId6"/>
    <p:sldId id="60702" r:id="rId7"/>
    <p:sldId id="62817" r:id="rId8"/>
    <p:sldId id="62931" r:id="rId9"/>
    <p:sldId id="61315" r:id="rId10"/>
    <p:sldId id="62989" r:id="rId11"/>
    <p:sldId id="62996" r:id="rId12"/>
    <p:sldId id="62962" r:id="rId13"/>
    <p:sldId id="62978" r:id="rId14"/>
    <p:sldId id="62973" r:id="rId15"/>
    <p:sldId id="62974" r:id="rId16"/>
    <p:sldId id="62971" r:id="rId17"/>
    <p:sldId id="62975" r:id="rId18"/>
    <p:sldId id="62972" r:id="rId19"/>
    <p:sldId id="63033" r:id="rId20"/>
    <p:sldId id="63018" r:id="rId21"/>
    <p:sldId id="62994" r:id="rId22"/>
    <p:sldId id="63032" r:id="rId23"/>
    <p:sldId id="63029" r:id="rId24"/>
    <p:sldId id="63019" r:id="rId25"/>
    <p:sldId id="62966" r:id="rId26"/>
    <p:sldId id="62965" r:id="rId27"/>
    <p:sldId id="63020" r:id="rId28"/>
    <p:sldId id="820" r:id="rId29"/>
    <p:sldId id="821" r:id="rId30"/>
    <p:sldId id="822" r:id="rId31"/>
    <p:sldId id="823" r:id="rId32"/>
    <p:sldId id="824" r:id="rId33"/>
    <p:sldId id="825" r:id="rId34"/>
    <p:sldId id="826" r:id="rId35"/>
    <p:sldId id="827" r:id="rId36"/>
    <p:sldId id="62997" r:id="rId37"/>
    <p:sldId id="63021" r:id="rId38"/>
    <p:sldId id="62976" r:id="rId39"/>
    <p:sldId id="62967" r:id="rId40"/>
    <p:sldId id="62970" r:id="rId41"/>
    <p:sldId id="62964" r:id="rId42"/>
    <p:sldId id="62991" r:id="rId43"/>
    <p:sldId id="63000" r:id="rId44"/>
    <p:sldId id="63022" r:id="rId45"/>
    <p:sldId id="62960" r:id="rId46"/>
    <p:sldId id="63004" r:id="rId47"/>
    <p:sldId id="63003" r:id="rId48"/>
    <p:sldId id="63005" r:id="rId49"/>
    <p:sldId id="63002" r:id="rId50"/>
    <p:sldId id="63007" r:id="rId51"/>
    <p:sldId id="63006" r:id="rId52"/>
    <p:sldId id="62998" r:id="rId53"/>
    <p:sldId id="62992" r:id="rId54"/>
    <p:sldId id="62988" r:id="rId55"/>
    <p:sldId id="62957" r:id="rId56"/>
    <p:sldId id="62950" r:id="rId57"/>
    <p:sldId id="62820" r:id="rId58"/>
    <p:sldId id="62941" r:id="rId59"/>
    <p:sldId id="63015" r:id="rId60"/>
    <p:sldId id="63010" r:id="rId61"/>
    <p:sldId id="62980" r:id="rId62"/>
    <p:sldId id="62977" r:id="rId63"/>
    <p:sldId id="62981" r:id="rId64"/>
    <p:sldId id="62979" r:id="rId65"/>
    <p:sldId id="62984" r:id="rId66"/>
    <p:sldId id="62983" r:id="rId67"/>
    <p:sldId id="62947" r:id="rId68"/>
    <p:sldId id="63016" r:id="rId69"/>
    <p:sldId id="62948" r:id="rId70"/>
    <p:sldId id="62949" r:id="rId71"/>
    <p:sldId id="63017" r:id="rId72"/>
    <p:sldId id="63013" r:id="rId73"/>
    <p:sldId id="62938" r:id="rId74"/>
    <p:sldId id="62999" r:id="rId75"/>
    <p:sldId id="62956" r:id="rId76"/>
    <p:sldId id="63025" r:id="rId77"/>
    <p:sldId id="63026" r:id="rId78"/>
    <p:sldId id="63027" r:id="rId79"/>
    <p:sldId id="63028" r:id="rId80"/>
    <p:sldId id="63023" r:id="rId81"/>
    <p:sldId id="62952" r:id="rId82"/>
    <p:sldId id="63011" r:id="rId83"/>
    <p:sldId id="62953" r:id="rId84"/>
    <p:sldId id="63012" r:id="rId85"/>
    <p:sldId id="63014" r:id="rId86"/>
    <p:sldId id="63008" r:id="rId87"/>
    <p:sldId id="63024" r:id="rId88"/>
    <p:sldId id="256" r:id="rId89"/>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2"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72" autoAdjust="0"/>
    <p:restoredTop sz="90299" autoAdjust="0"/>
  </p:normalViewPr>
  <p:slideViewPr>
    <p:cSldViewPr>
      <p:cViewPr varScale="1">
        <p:scale>
          <a:sx n="100" d="100"/>
          <a:sy n="100" d="100"/>
        </p:scale>
        <p:origin x="78" y="56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192"/>
    </p:cViewPr>
  </p:sorterViewPr>
  <p:notesViewPr>
    <p:cSldViewPr>
      <p:cViewPr varScale="1">
        <p:scale>
          <a:sx n="82" d="100"/>
          <a:sy n="82" d="100"/>
        </p:scale>
        <p:origin x="20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2-12T23:04:06.398" idx="2">
    <p:pos x="4398" y="1470"/>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08.06-13 Covenantal Cohen</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Feb.13,2021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08.06-13 Covenantal Cohen</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Feb.13,2021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rtsandculture.google.com/entity/m07_m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theatlantic.com/ideas/archive/2019/12/historians-clash-1619-project/604093/"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prageru.com/video/capitalism-wins/?utm_source=Main+Mailing+List&amp;utm_campaign=e987838263-EMAIL_CAMPAIGN_2020_04_09_06_29_COPY_01&amp;utm_medium=email&amp;utm_term=0_f90832343d-e987838263-164356353"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frc.org/get.cfm?i=WA21B25&amp;f=WU21B08"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08.06-13 Covenantal Cohen</a:t>
            </a:r>
          </a:p>
        </p:txBody>
      </p:sp>
      <p:sp>
        <p:nvSpPr>
          <p:cNvPr id="5" name="Rectangle 3"/>
          <p:cNvSpPr>
            <a:spLocks noGrp="1" noChangeArrowheads="1"/>
          </p:cNvSpPr>
          <p:nvPr>
            <p:ph type="dt" idx="1"/>
          </p:nvPr>
        </p:nvSpPr>
        <p:spPr>
          <a:ln/>
        </p:spPr>
        <p:txBody>
          <a:bodyPr/>
          <a:lstStyle/>
          <a:p>
            <a:r>
              <a:rPr lang="en-US" altLang="en-US">
                <a:solidFill>
                  <a:prstClr val="white"/>
                </a:solidFill>
              </a:rPr>
              <a:t>Feb.13,2021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the question of the day.   Some say no, such as Alan Dershowitz, </a:t>
            </a:r>
            <a:r>
              <a:rPr lang="en-US" sz="2000" kern="1200" dirty="0">
                <a:solidFill>
                  <a:schemeClr val="tx1"/>
                </a:solidFill>
                <a:latin typeface="Arial Rounded MT Bold" pitchFamily="34" charset="0"/>
                <a:ea typeface="+mn-ea"/>
                <a:cs typeface="Arial" charset="0"/>
              </a:rPr>
              <a:t>Rick Green, </a:t>
            </a:r>
            <a:r>
              <a:rPr lang="en-US" dirty="0"/>
              <a:t>45 Senators</a:t>
            </a:r>
          </a:p>
          <a:p>
            <a:r>
              <a:rPr lang="en-US" dirty="0"/>
              <a:t>Then 56 Senators said “Yes.”  So, it’s proceeding.  </a:t>
            </a:r>
          </a:p>
          <a:p>
            <a:r>
              <a:rPr lang="en-US" dirty="0"/>
              <a:t>As it is written.</a:t>
            </a:r>
          </a:p>
          <a:p>
            <a:r>
              <a:rPr lang="en-US" dirty="0"/>
              <a:t>When </a:t>
            </a:r>
            <a:r>
              <a:rPr lang="en-US" b="1" u="sng" dirty="0"/>
              <a:t>we</a:t>
            </a:r>
            <a:r>
              <a:rPr lang="en-US" dirty="0"/>
              <a:t> consider doing or believing something, the key question we ask, “Is it scriptural?”</a:t>
            </a:r>
          </a:p>
          <a:p>
            <a:r>
              <a:rPr lang="en-US" dirty="0"/>
              <a:t>A king or a dictator rules by decree.   </a:t>
            </a:r>
          </a:p>
          <a:p>
            <a:r>
              <a:rPr lang="en-US" dirty="0"/>
              <a:t>America was founded on ruling by law.  </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447629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https://shows.acast.com/deepstateradio/episodes/rip-a-nation-of-laws-not-men-1780-2019</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779557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2"/>
                </a:solidFill>
                <a:effectLst/>
              </a:rPr>
              <a:t>the Pilgrims determined to establish their own government, while still affirming their allegiance to the Crown of England. It was in essence a social contract in which the settlers consented to follow the community's rules and regulations for the sake of order and survival</a:t>
            </a:r>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818585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https://en.wikipedia.org/wiki/Mayflower_Compact</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1339830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https://en.wikipedia.org/wiki/Mayflower_Compact</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852897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https://en.wikipedia.org/wiki/Mayflower_Compact</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60367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https://en.wikipedia.org/wiki/Mayflower_Compact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https://shows.acast.com/deepstateradio/episodes/rip-a-nation-of-laws-not-men-1780-2019</a:t>
            </a:r>
          </a:p>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2424706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https://shows.acast.com/deepstateradio/episodes/rip-a-nation-of-laws-not-men-1780-2019</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3950572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69714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Modern Hebrew usage, flows out of ancient understanding…</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95162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68338"/>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i="0" u="none" strike="noStrike" kern="1200" dirty="0">
                <a:solidFill>
                  <a:schemeClr val="tx1"/>
                </a:solidFill>
                <a:effectLst/>
                <a:latin typeface="Arial Rounded MT Bold" pitchFamily="34" charset="0"/>
                <a:ea typeface="+mn-ea"/>
                <a:cs typeface="Arial" charset="0"/>
                <a:hlinkClick r:id="rId3"/>
              </a:rPr>
              <a:t>Van Gogh</a:t>
            </a:r>
            <a:r>
              <a:rPr lang="en-US" sz="2000" i="0" kern="1200" dirty="0">
                <a:solidFill>
                  <a:schemeClr val="tx1"/>
                </a:solidFill>
                <a:effectLst/>
                <a:latin typeface="Arial Rounded MT Bold" pitchFamily="34" charset="0"/>
                <a:ea typeface="+mn-ea"/>
                <a:cs typeface="Arial" charset="0"/>
              </a:rPr>
              <a:t>'s night sky is a field of roiling energy. Below the exploding stars, the village is a place of quiet order. Connecting earth and sky is the flamelike cypress, a tree traditionally associated with graveyards and mourning.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i="0" kern="1200" dirty="0">
              <a:solidFill>
                <a:schemeClr val="tx1"/>
              </a:solidFill>
              <a:effectLst/>
              <a:latin typeface="Arial Rounded MT Bold"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i="0" kern="1200" dirty="0">
                <a:solidFill>
                  <a:schemeClr val="tx1"/>
                </a:solidFill>
                <a:effectLst/>
                <a:latin typeface="Arial Rounded MT Bold" pitchFamily="34" charset="0"/>
                <a:ea typeface="+mn-ea"/>
                <a:cs typeface="Arial" charset="0"/>
              </a:rPr>
              <a:t>Consider Vincent van Gogh’s relatives…</a:t>
            </a:r>
          </a:p>
          <a:p>
            <a:endParaRPr lang="en-US" altLang="en-US" sz="1050" dirty="0"/>
          </a:p>
        </p:txBody>
      </p:sp>
    </p:spTree>
    <p:extLst>
      <p:ext uri="{BB962C8B-B14F-4D97-AF65-F5344CB8AC3E}">
        <p14:creationId xmlns:p14="http://schemas.microsoft.com/office/powerpoint/2010/main" val="19622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Reuben Alcalay Complete Hebrew English Dictionary</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cxnSp>
        <p:nvCxnSpPr>
          <p:cNvPr id="8" name="Straight Connector 7">
            <a:extLst>
              <a:ext uri="{FF2B5EF4-FFF2-40B4-BE49-F238E27FC236}">
                <a16:creationId xmlns:a16="http://schemas.microsoft.com/office/drawing/2014/main" id="{C792FE1B-EF91-46A5-A179-E1F598D9868E}"/>
              </a:ext>
            </a:extLst>
          </p:cNvPr>
          <p:cNvCxnSpPr/>
          <p:nvPr/>
        </p:nvCxnSpPr>
        <p:spPr>
          <a:xfrm>
            <a:off x="5334000" y="2590800"/>
            <a:ext cx="0" cy="12954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401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Reuben Alcalay Complete Hebrew English Dictionary</a:t>
            </a:r>
          </a:p>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cxnSp>
        <p:nvCxnSpPr>
          <p:cNvPr id="7" name="Straight Connector 6">
            <a:extLst>
              <a:ext uri="{FF2B5EF4-FFF2-40B4-BE49-F238E27FC236}">
                <a16:creationId xmlns:a16="http://schemas.microsoft.com/office/drawing/2014/main" id="{EE719D35-B2DB-4966-879E-C760AE8576DB}"/>
              </a:ext>
            </a:extLst>
          </p:cNvPr>
          <p:cNvCxnSpPr>
            <a:cxnSpLocks/>
          </p:cNvCxnSpPr>
          <p:nvPr/>
        </p:nvCxnSpPr>
        <p:spPr>
          <a:xfrm>
            <a:off x="5486400" y="2590800"/>
            <a:ext cx="0" cy="12192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595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Does He need a covenant?</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3073168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3251100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Eight sermons here.  </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28763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1. A covenant is a binding agreement / relationship.</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330695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Feb.13,2021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115F5A-2E42-40F8-99D1-84D80700C6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378498" name="Rectangle 2"/>
          <p:cNvSpPr>
            <a:spLocks noGrp="1" noRot="1" noChangeAspect="1" noChangeArrowheads="1" noTextEdit="1"/>
          </p:cNvSpPr>
          <p:nvPr>
            <p:ph type="sldImg"/>
          </p:nvPr>
        </p:nvSpPr>
        <p:spPr>
          <a:xfrm>
            <a:off x="68263" y="304800"/>
            <a:ext cx="6772275" cy="3810000"/>
          </a:xfrm>
          <a:ln/>
        </p:spPr>
      </p:sp>
      <p:sp>
        <p:nvSpPr>
          <p:cNvPr id="6378499" name="Rectangle 3"/>
          <p:cNvSpPr>
            <a:spLocks noGrp="1" noChangeArrowheads="1"/>
          </p:cNvSpPr>
          <p:nvPr>
            <p:ph type="body" idx="1"/>
          </p:nvPr>
        </p:nvSpPr>
        <p:spPr>
          <a:xfrm>
            <a:off x="152400" y="4114800"/>
            <a:ext cx="6553200" cy="4876800"/>
          </a:xfrm>
        </p:spPr>
        <p:txBody>
          <a:bodyPr/>
          <a:lstStyle/>
          <a:p>
            <a:r>
              <a:rPr lang="en-US" altLang="en-US"/>
              <a:t>Salvation by works, eternal life there in the Garden.</a:t>
            </a:r>
          </a:p>
        </p:txBody>
      </p:sp>
    </p:spTree>
    <p:extLst>
      <p:ext uri="{BB962C8B-B14F-4D97-AF65-F5344CB8AC3E}">
        <p14:creationId xmlns:p14="http://schemas.microsoft.com/office/powerpoint/2010/main" val="83923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Feb.13,2021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8ACE97-65D8-4058-B834-64EE332AAE26}"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392834" name="Rectangle 2"/>
          <p:cNvSpPr>
            <a:spLocks noGrp="1" noRot="1" noChangeAspect="1" noChangeArrowheads="1" noTextEdit="1"/>
          </p:cNvSpPr>
          <p:nvPr>
            <p:ph type="sldImg"/>
          </p:nvPr>
        </p:nvSpPr>
        <p:spPr>
          <a:xfrm>
            <a:off x="68263" y="304800"/>
            <a:ext cx="6772275" cy="3810000"/>
          </a:xfrm>
          <a:ln/>
        </p:spPr>
      </p:sp>
      <p:sp>
        <p:nvSpPr>
          <p:cNvPr id="6392835" name="Rectangle 3"/>
          <p:cNvSpPr>
            <a:spLocks noGrp="1" noChangeArrowheads="1"/>
          </p:cNvSpPr>
          <p:nvPr>
            <p:ph type="body" idx="1"/>
          </p:nvPr>
        </p:nvSpPr>
        <p:spPr>
          <a:xfrm>
            <a:off x="152400" y="4114800"/>
            <a:ext cx="6553200" cy="4876800"/>
          </a:xfrm>
        </p:spPr>
        <p:txBody>
          <a:bodyPr/>
          <a:lstStyle/>
          <a:p>
            <a:r>
              <a:rPr lang="en-US" altLang="en-US" dirty="0"/>
              <a:t>Promise of eternal salvation</a:t>
            </a:r>
          </a:p>
          <a:p>
            <a:r>
              <a:rPr lang="en-US" altLang="en-US" dirty="0"/>
              <a:t>Blood of the animals slaughtered to make the skins</a:t>
            </a:r>
          </a:p>
        </p:txBody>
      </p:sp>
    </p:spTree>
    <p:extLst>
      <p:ext uri="{BB962C8B-B14F-4D97-AF65-F5344CB8AC3E}">
        <p14:creationId xmlns:p14="http://schemas.microsoft.com/office/powerpoint/2010/main" val="1664294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Feb.13,2021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55EAAD-0D5D-4B36-A272-668C77856952}"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394882" name="Rectangle 2"/>
          <p:cNvSpPr>
            <a:spLocks noGrp="1" noRot="1" noChangeAspect="1" noChangeArrowheads="1" noTextEdit="1"/>
          </p:cNvSpPr>
          <p:nvPr>
            <p:ph type="sldImg"/>
          </p:nvPr>
        </p:nvSpPr>
        <p:spPr>
          <a:xfrm>
            <a:off x="68263" y="304800"/>
            <a:ext cx="6772275" cy="3810000"/>
          </a:xfrm>
          <a:ln/>
        </p:spPr>
      </p:sp>
      <p:sp>
        <p:nvSpPr>
          <p:cNvPr id="6394883" name="Rectangle 3"/>
          <p:cNvSpPr>
            <a:spLocks noGrp="1" noChangeArrowheads="1"/>
          </p:cNvSpPr>
          <p:nvPr>
            <p:ph type="body" idx="1"/>
          </p:nvPr>
        </p:nvSpPr>
        <p:spPr>
          <a:xfrm>
            <a:off x="152400" y="4114800"/>
            <a:ext cx="6553200" cy="4876800"/>
          </a:xfrm>
        </p:spPr>
        <p:txBody>
          <a:bodyPr/>
          <a:lstStyle/>
          <a:p>
            <a:r>
              <a:rPr lang="en-US" altLang="en-US" dirty="0"/>
              <a:t>Physical salvation</a:t>
            </a:r>
          </a:p>
          <a:p>
            <a:r>
              <a:rPr lang="en-US" altLang="en-US" baseline="30000" dirty="0"/>
              <a:t>Ber/Gen 8.20-21</a:t>
            </a:r>
            <a:r>
              <a:rPr lang="en-US" altLang="en-US" dirty="0"/>
              <a:t>Noakh built an altar…sacrifice. </a:t>
            </a:r>
            <a:r>
              <a:rPr lang="en-US" dirty="0" err="1"/>
              <a:t>Noach</a:t>
            </a:r>
            <a:r>
              <a:rPr lang="en-US" dirty="0"/>
              <a:t> built an altar to </a:t>
            </a:r>
            <a:r>
              <a:rPr lang="en-US" cap="small" dirty="0"/>
              <a:t>Adoni</a:t>
            </a:r>
            <a:r>
              <a:rPr lang="en-US" dirty="0"/>
              <a:t>. Then he took from every clean animal and every clean bird, and he offered burnt offerings on the altar.  </a:t>
            </a:r>
            <a:r>
              <a:rPr lang="en-US" cap="small" dirty="0"/>
              <a:t> Adoni </a:t>
            </a:r>
            <a:r>
              <a:rPr lang="en-US" dirty="0"/>
              <a:t>smelled the sweet aroma.</a:t>
            </a:r>
            <a:endParaRPr lang="en-US" altLang="en-US" dirty="0"/>
          </a:p>
        </p:txBody>
      </p:sp>
    </p:spTree>
    <p:extLst>
      <p:ext uri="{BB962C8B-B14F-4D97-AF65-F5344CB8AC3E}">
        <p14:creationId xmlns:p14="http://schemas.microsoft.com/office/powerpoint/2010/main" val="2097762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Feb.13,2021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056898-5156-4AF4-B7B1-F8C97CB9F7D1}"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396930" name="Rectangle 2"/>
          <p:cNvSpPr>
            <a:spLocks noGrp="1" noRot="1" noChangeAspect="1" noChangeArrowheads="1" noTextEdit="1"/>
          </p:cNvSpPr>
          <p:nvPr>
            <p:ph type="sldImg"/>
          </p:nvPr>
        </p:nvSpPr>
        <p:spPr>
          <a:xfrm>
            <a:off x="68263" y="304800"/>
            <a:ext cx="6772275" cy="3810000"/>
          </a:xfrm>
          <a:ln/>
        </p:spPr>
      </p:sp>
      <p:sp>
        <p:nvSpPr>
          <p:cNvPr id="6396931" name="Rectangle 3"/>
          <p:cNvSpPr>
            <a:spLocks noGrp="1" noChangeArrowheads="1"/>
          </p:cNvSpPr>
          <p:nvPr>
            <p:ph type="body" idx="1"/>
          </p:nvPr>
        </p:nvSpPr>
        <p:spPr>
          <a:xfrm>
            <a:off x="152400" y="4114800"/>
            <a:ext cx="6553200" cy="4876800"/>
          </a:xfrm>
        </p:spPr>
        <p:txBody>
          <a:bodyPr/>
          <a:lstStyle/>
          <a:p>
            <a:pPr marL="381000" marR="0" lvl="0" indent="-381000" algn="l" defTabSz="914400" rtl="0" eaLnBrk="1" fontAlgn="base" latinLnBrk="0" hangingPunct="1">
              <a:lnSpc>
                <a:spcPct val="100000"/>
              </a:lnSpc>
              <a:spcBef>
                <a:spcPct val="30000"/>
              </a:spcBef>
              <a:spcAft>
                <a:spcPct val="0"/>
              </a:spcAft>
              <a:buClrTx/>
              <a:buSzTx/>
              <a:buFontTx/>
              <a:buNone/>
              <a:tabLst/>
              <a:defRPr/>
            </a:pPr>
            <a:r>
              <a:rPr lang="en-US" altLang="en-US" dirty="0"/>
              <a:t>This gave Israel title to the land.</a:t>
            </a:r>
          </a:p>
          <a:p>
            <a:pPr marL="381000" indent="-381000"/>
            <a:r>
              <a:rPr lang="en-US" altLang="en-US" dirty="0"/>
              <a:t>Abrahamic covenant is NOT salvation</a:t>
            </a:r>
            <a:r>
              <a:rPr lang="en-US" altLang="en-US" dirty="0">
                <a:solidFill>
                  <a:srgbClr val="FF0000"/>
                </a:solidFill>
              </a:rPr>
              <a:t>.  It’s blessings and the LAND.  </a:t>
            </a:r>
          </a:p>
          <a:p>
            <a:pPr marL="381000" indent="-381000"/>
            <a:r>
              <a:rPr lang="en-US" altLang="en-US" dirty="0"/>
              <a:t>Abe saved by faith in Gen 15</a:t>
            </a:r>
          </a:p>
          <a:p>
            <a:pPr marL="381000" indent="-381000"/>
            <a:r>
              <a:rPr lang="en-US" altLang="en-US" dirty="0"/>
              <a:t>Abe covenant in Gen 12</a:t>
            </a:r>
          </a:p>
          <a:p>
            <a:pPr marL="381000" indent="-381000"/>
            <a:r>
              <a:rPr lang="en-US" altLang="en-US" baseline="30000" dirty="0"/>
              <a:t>Ber/Gen 15.9-10</a:t>
            </a:r>
            <a:r>
              <a:rPr lang="en-US" altLang="en-US" cap="small" dirty="0"/>
              <a:t> Adoni</a:t>
            </a:r>
            <a:r>
              <a:rPr lang="en-US" altLang="en-US" dirty="0"/>
              <a:t> God…answered him, “Bring me a three-year-old cow, a three-year-old female goat, a three-year-old ram, a dove and a young pigeon.” He brought him all these, cut the animals in two and placed the pieces opposite each other; but he didn’t cut the birds in half.</a:t>
            </a:r>
          </a:p>
          <a:p>
            <a:pPr marL="381000" indent="-381000"/>
            <a:endParaRPr lang="en-US" altLang="en-US" dirty="0"/>
          </a:p>
        </p:txBody>
      </p:sp>
    </p:spTree>
    <p:extLst>
      <p:ext uri="{BB962C8B-B14F-4D97-AF65-F5344CB8AC3E}">
        <p14:creationId xmlns:p14="http://schemas.microsoft.com/office/powerpoint/2010/main" val="3739126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Suzanne </a:t>
            </a:r>
            <a:r>
              <a:rPr lang="en-US" altLang="en-US" sz="1050" dirty="0" err="1"/>
              <a:t>Alongi</a:t>
            </a:r>
            <a:endParaRPr lang="en-US" altLang="en-US" sz="1050" dirty="0"/>
          </a:p>
        </p:txBody>
      </p:sp>
    </p:spTree>
    <p:extLst>
      <p:ext uri="{BB962C8B-B14F-4D97-AF65-F5344CB8AC3E}">
        <p14:creationId xmlns:p14="http://schemas.microsoft.com/office/powerpoint/2010/main" val="3407016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Feb.13,2021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AC50FF-A3BD-41BE-8E44-8004BA8E02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398978" name="Rectangle 2"/>
          <p:cNvSpPr>
            <a:spLocks noGrp="1" noRot="1" noChangeAspect="1" noChangeArrowheads="1" noTextEdit="1"/>
          </p:cNvSpPr>
          <p:nvPr>
            <p:ph type="sldImg"/>
          </p:nvPr>
        </p:nvSpPr>
        <p:spPr>
          <a:xfrm>
            <a:off x="68263" y="304800"/>
            <a:ext cx="6772275" cy="3810000"/>
          </a:xfrm>
          <a:ln/>
        </p:spPr>
      </p:sp>
      <p:sp>
        <p:nvSpPr>
          <p:cNvPr id="6398979" name="Rectangle 3"/>
          <p:cNvSpPr>
            <a:spLocks noGrp="1" noChangeArrowheads="1"/>
          </p:cNvSpPr>
          <p:nvPr>
            <p:ph type="body" idx="1"/>
          </p:nvPr>
        </p:nvSpPr>
        <p:spPr>
          <a:xfrm>
            <a:off x="152400" y="4114800"/>
            <a:ext cx="6553200" cy="4876800"/>
          </a:xfrm>
        </p:spPr>
        <p:txBody>
          <a:bodyPr/>
          <a:lstStyle/>
          <a:p>
            <a:pPr marL="381000" indent="-381000">
              <a:lnSpc>
                <a:spcPct val="80000"/>
              </a:lnSpc>
            </a:pPr>
            <a:r>
              <a:rPr lang="en-US" altLang="en-US" dirty="0"/>
              <a:t>This gave Israel possession of the land.</a:t>
            </a:r>
          </a:p>
          <a:p>
            <a:pPr marL="381000" indent="-381000">
              <a:lnSpc>
                <a:spcPct val="80000"/>
              </a:lnSpc>
            </a:pPr>
            <a:r>
              <a:rPr lang="en-US" altLang="en-US" dirty="0"/>
              <a:t>This has a means of salvation, but we Jews failed it.</a:t>
            </a:r>
          </a:p>
          <a:p>
            <a:pPr marL="381000" indent="-381000">
              <a:lnSpc>
                <a:spcPct val="80000"/>
              </a:lnSpc>
            </a:pPr>
            <a:r>
              <a:rPr lang="en-US" altLang="en-US" dirty="0"/>
              <a:t>Actually two means of salvation: faith Dt. 30.11 quoted by Paul</a:t>
            </a:r>
          </a:p>
          <a:p>
            <a:pPr marL="381000" indent="-381000">
              <a:lnSpc>
                <a:spcPct val="80000"/>
              </a:lnSpc>
            </a:pPr>
            <a:r>
              <a:rPr lang="en-US" altLang="en-US" dirty="0"/>
              <a:t>Works in Lev 18.5 quoted by Paul.</a:t>
            </a:r>
          </a:p>
          <a:p>
            <a:pPr marL="381000" indent="-381000">
              <a:lnSpc>
                <a:spcPct val="80000"/>
              </a:lnSpc>
            </a:pPr>
            <a:endParaRPr lang="en-US" altLang="en-US" sz="1800" dirty="0"/>
          </a:p>
        </p:txBody>
      </p:sp>
    </p:spTree>
    <p:extLst>
      <p:ext uri="{BB962C8B-B14F-4D97-AF65-F5344CB8AC3E}">
        <p14:creationId xmlns:p14="http://schemas.microsoft.com/office/powerpoint/2010/main" val="897137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Feb.13,2021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29738D-3E8C-49F3-8328-FA2BBE5B512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401026" name="Rectangle 2"/>
          <p:cNvSpPr>
            <a:spLocks noGrp="1" noRot="1" noChangeAspect="1" noChangeArrowheads="1" noTextEdit="1"/>
          </p:cNvSpPr>
          <p:nvPr>
            <p:ph type="sldImg"/>
          </p:nvPr>
        </p:nvSpPr>
        <p:spPr>
          <a:xfrm>
            <a:off x="68263" y="304800"/>
            <a:ext cx="6772275" cy="3810000"/>
          </a:xfrm>
          <a:ln/>
        </p:spPr>
      </p:sp>
      <p:sp>
        <p:nvSpPr>
          <p:cNvPr id="6401027" name="Rectangle 3"/>
          <p:cNvSpPr>
            <a:spLocks noGrp="1" noChangeArrowheads="1"/>
          </p:cNvSpPr>
          <p:nvPr>
            <p:ph type="body" idx="1"/>
          </p:nvPr>
        </p:nvSpPr>
        <p:spPr>
          <a:xfrm>
            <a:off x="152400" y="4114800"/>
            <a:ext cx="6553200" cy="4876800"/>
          </a:xfrm>
        </p:spPr>
        <p:txBody>
          <a:bodyPr/>
          <a:lstStyle/>
          <a:p>
            <a:r>
              <a:rPr lang="en-US" altLang="en-US" dirty="0"/>
              <a:t>This one often gets overlooked.  Marilyn Griffin’s insight.  Dt 28.69-29.1 These are the words of the covenant which ADONAI ordered Moshe to make with the people of Isra'el in the land of </a:t>
            </a:r>
            <a:r>
              <a:rPr lang="en-US" altLang="en-US" dirty="0" err="1"/>
              <a:t>Mo'av</a:t>
            </a:r>
            <a:r>
              <a:rPr lang="en-US" altLang="en-US" dirty="0"/>
              <a:t>, in addition to the covenant which he made with them in </a:t>
            </a:r>
            <a:r>
              <a:rPr lang="en-US" altLang="en-US" dirty="0" err="1"/>
              <a:t>Horev</a:t>
            </a:r>
            <a:r>
              <a:rPr lang="en-US" altLang="en-US" dirty="0"/>
              <a:t>   30.3 [after exile] At that point, ADONAI your God will reverse your exile and show you mercy; he will return and gather you from all the peoples to which ADONAI your God scattered you </a:t>
            </a:r>
          </a:p>
        </p:txBody>
      </p:sp>
    </p:spTree>
    <p:extLst>
      <p:ext uri="{BB962C8B-B14F-4D97-AF65-F5344CB8AC3E}">
        <p14:creationId xmlns:p14="http://schemas.microsoft.com/office/powerpoint/2010/main" val="3591457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Feb.13,2021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0496F3-6871-4D6F-8289-00425609677C}"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403074" name="Rectangle 2"/>
          <p:cNvSpPr>
            <a:spLocks noGrp="1" noRot="1" noChangeAspect="1" noChangeArrowheads="1" noTextEdit="1"/>
          </p:cNvSpPr>
          <p:nvPr>
            <p:ph type="sldImg"/>
          </p:nvPr>
        </p:nvSpPr>
        <p:spPr>
          <a:xfrm>
            <a:off x="68263" y="304800"/>
            <a:ext cx="6772275" cy="3810000"/>
          </a:xfrm>
          <a:ln/>
        </p:spPr>
      </p:sp>
      <p:sp>
        <p:nvSpPr>
          <p:cNvPr id="6403075" name="Rectangle 3"/>
          <p:cNvSpPr>
            <a:spLocks noGrp="1" noChangeArrowheads="1"/>
          </p:cNvSpPr>
          <p:nvPr>
            <p:ph type="body" idx="1"/>
          </p:nvPr>
        </p:nvSpPr>
        <p:spPr>
          <a:xfrm>
            <a:off x="152400" y="4114800"/>
            <a:ext cx="6553200" cy="4876800"/>
          </a:xfrm>
        </p:spPr>
        <p:txBody>
          <a:bodyPr/>
          <a:lstStyle/>
          <a:p>
            <a:pPr marL="381000" indent="-381000"/>
            <a:r>
              <a:rPr lang="en-US" altLang="en-US"/>
              <a:t>The covenant G-d made with David was for an everlasting dynasty.   But David got saved by faith in G-d's redemption, as described at length in Ro 4.6-8 quoting Ps 32.  The kingly covenant did not save David eternally.</a:t>
            </a:r>
          </a:p>
        </p:txBody>
      </p:sp>
    </p:spTree>
    <p:extLst>
      <p:ext uri="{BB962C8B-B14F-4D97-AF65-F5344CB8AC3E}">
        <p14:creationId xmlns:p14="http://schemas.microsoft.com/office/powerpoint/2010/main" val="1502288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Feb.13,2021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27EF97-6691-4D58-BF27-820E7D0D06B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405122" name="Rectangle 2"/>
          <p:cNvSpPr>
            <a:spLocks noGrp="1" noRot="1" noChangeAspect="1" noChangeArrowheads="1" noTextEdit="1"/>
          </p:cNvSpPr>
          <p:nvPr>
            <p:ph type="sldImg"/>
          </p:nvPr>
        </p:nvSpPr>
        <p:spPr>
          <a:xfrm>
            <a:off x="68263" y="304800"/>
            <a:ext cx="6772275" cy="3810000"/>
          </a:xfrm>
          <a:ln/>
        </p:spPr>
      </p:sp>
      <p:sp>
        <p:nvSpPr>
          <p:cNvPr id="6405123" name="Rectangle 3"/>
          <p:cNvSpPr>
            <a:spLocks noGrp="1" noChangeArrowheads="1"/>
          </p:cNvSpPr>
          <p:nvPr>
            <p:ph type="body" idx="1"/>
          </p:nvPr>
        </p:nvSpPr>
        <p:spPr>
          <a:xfrm>
            <a:off x="152400" y="4114800"/>
            <a:ext cx="6553200" cy="4876800"/>
          </a:xfrm>
        </p:spPr>
        <p:txBody>
          <a:bodyPr/>
          <a:lstStyle/>
          <a:p>
            <a:r>
              <a:rPr lang="en-US" altLang="en-US" dirty="0"/>
              <a:t>God made two UNCONDITIONAL choices: salvation information through Jews, salvation fact through Yeshua.</a:t>
            </a:r>
          </a:p>
        </p:txBody>
      </p:sp>
    </p:spTree>
    <p:extLst>
      <p:ext uri="{BB962C8B-B14F-4D97-AF65-F5344CB8AC3E}">
        <p14:creationId xmlns:p14="http://schemas.microsoft.com/office/powerpoint/2010/main" val="3926961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Eden is gone.  No sacrifice in Gan Eden.   No death.   </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255507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812145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3366114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961057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863841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285886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Suzanne </a:t>
            </a:r>
            <a:r>
              <a:rPr lang="en-US" altLang="en-US" sz="1050" dirty="0" err="1"/>
              <a:t>Alongi</a:t>
            </a:r>
            <a:r>
              <a:rPr lang="en-US" altLang="en-US" sz="1050" dirty="0"/>
              <a:t> credit</a:t>
            </a:r>
          </a:p>
        </p:txBody>
      </p:sp>
    </p:spTree>
    <p:extLst>
      <p:ext uri="{BB962C8B-B14F-4D97-AF65-F5344CB8AC3E}">
        <p14:creationId xmlns:p14="http://schemas.microsoft.com/office/powerpoint/2010/main" val="827989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Do you know G-d’s forgiveness </a:t>
            </a:r>
            <a:r>
              <a:rPr lang="en-US" dirty="0">
                <a:sym typeface="Wingdings" panose="05000000000000000000" pitchFamily="2" charset="2"/>
              </a:rPr>
              <a:t> joy?    Do you know G-d’s power to change?  Filling with the Spirit?</a:t>
            </a:r>
          </a:p>
          <a:p>
            <a:r>
              <a:rPr lang="en-US" dirty="0">
                <a:sym typeface="Wingdings" panose="05000000000000000000" pitchFamily="2" charset="2"/>
              </a:rPr>
              <a:t>There is much to say on G-d’s power!  </a:t>
            </a:r>
          </a:p>
          <a:p>
            <a:r>
              <a:rPr lang="en-US" dirty="0">
                <a:sym typeface="Wingdings" panose="05000000000000000000" pitchFamily="2" charset="2"/>
              </a:rPr>
              <a:t>But today, I feel like we should consider the issue of COVENANTS we make.</a:t>
            </a:r>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3647338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607588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Do we make covenants?</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07962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34387738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2416447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9667322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https://shows.acast.com/deepstateradio/episodes/rip-a-nation-of-laws-not-men-1780-2019</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386203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https://www.archives.gov/founding-docs/declaration-transcript</a:t>
            </a:r>
          </a:p>
          <a:p>
            <a:r>
              <a:rPr lang="en-US" b="0" i="0" dirty="0">
                <a:solidFill>
                  <a:srgbClr val="000000"/>
                </a:solidFill>
                <a:effectLst/>
              </a:rPr>
              <a:t>How has our covenantal identity played out?</a:t>
            </a:r>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4034449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https://www.theatlantic.com/ideas/archive/2019/12/historians-clash-1619-project/604093/</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31926520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https://www.theatlantic.com/ideas/archive/2019/12/historians-clash-1619-project/604093/</a:t>
            </a: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Which reflects our covenantal identity?</a:t>
            </a:r>
          </a:p>
          <a:p>
            <a:endParaRPr lang="en-US" sz="1050"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867124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610013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19735955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https://en.wikipedia.org/wiki/Black_History_Month#United_States:_Black_History_Month_(1970</a:t>
            </a:r>
            <a:r>
              <a:rPr lang="en-US" dirty="0"/>
              <a:t>)</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2297384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202122"/>
                </a:solidFill>
                <a:effectLst/>
              </a:rPr>
              <a:t>On February 21, 2016, 106-year Washington D.C. resident and school volunteer </a:t>
            </a:r>
            <a:r>
              <a:rPr lang="en-US" dirty="0">
                <a:solidFill>
                  <a:srgbClr val="0645AD"/>
                </a:solidFill>
              </a:rPr>
              <a:t>Virginia McLaurin</a:t>
            </a:r>
            <a:r>
              <a:rPr lang="en-US" b="0" i="0" dirty="0">
                <a:solidFill>
                  <a:srgbClr val="202122"/>
                </a:solidFill>
                <a:effectLst/>
              </a:rPr>
              <a:t> visited the </a:t>
            </a:r>
            <a:r>
              <a:rPr lang="en-US" dirty="0">
                <a:solidFill>
                  <a:srgbClr val="0645AD"/>
                </a:solidFill>
              </a:rPr>
              <a:t>White House</a:t>
            </a:r>
            <a:r>
              <a:rPr lang="en-US" b="0" i="0" dirty="0">
                <a:solidFill>
                  <a:srgbClr val="202122"/>
                </a:solidFill>
                <a:effectLst/>
              </a:rPr>
              <a:t> as part of Black History Month. When asked by the president why she was there, McLaurin said, "A Black president. A Black wife. And I’m here to celebrate Black history. That's what I'm here for."</a:t>
            </a:r>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9039813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0638499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202124"/>
                </a:solidFill>
                <a:effectLst/>
                <a:latin typeface="arial" panose="020B0604020202020204" pitchFamily="34" charset="0"/>
              </a:rPr>
              <a:t>The song was originally offered to </a:t>
            </a:r>
            <a:r>
              <a:rPr lang="en-US" b="1" i="0" dirty="0">
                <a:solidFill>
                  <a:srgbClr val="202124"/>
                </a:solidFill>
                <a:effectLst/>
                <a:latin typeface="arial" panose="020B0604020202020204" pitchFamily="34" charset="0"/>
              </a:rPr>
              <a:t>Dionne Warwick</a:t>
            </a:r>
            <a:r>
              <a:rPr lang="en-US" b="0" i="0" dirty="0">
                <a:solidFill>
                  <a:srgbClr val="202124"/>
                </a:solidFill>
                <a:effectLst/>
                <a:latin typeface="arial" panose="020B0604020202020204" pitchFamily="34" charset="0"/>
              </a:rPr>
              <a:t>, who turned it down at the time, saying she felt it was "too country" for her tastes and "too preachy" though she later </a:t>
            </a:r>
            <a:r>
              <a:rPr lang="en-US" b="1" i="0" dirty="0">
                <a:solidFill>
                  <a:srgbClr val="202124"/>
                </a:solidFill>
                <a:effectLst/>
                <a:latin typeface="arial" panose="020B0604020202020204" pitchFamily="34" charset="0"/>
              </a:rPr>
              <a:t>recorded</a:t>
            </a:r>
            <a:r>
              <a:rPr lang="en-US" b="0" i="0" dirty="0">
                <a:solidFill>
                  <a:srgbClr val="202124"/>
                </a:solidFill>
                <a:effectLst/>
                <a:latin typeface="arial" panose="020B0604020202020204" pitchFamily="34" charset="0"/>
              </a:rPr>
              <a:t> it for her </a:t>
            </a:r>
            <a:r>
              <a:rPr lang="en-US" b="1" i="0" dirty="0">
                <a:solidFill>
                  <a:srgbClr val="202124"/>
                </a:solidFill>
                <a:effectLst/>
                <a:latin typeface="arial" panose="020B0604020202020204" pitchFamily="34" charset="0"/>
              </a:rPr>
              <a:t>album</a:t>
            </a:r>
            <a:r>
              <a:rPr lang="en-US" b="0" i="0" dirty="0">
                <a:solidFill>
                  <a:srgbClr val="202124"/>
                </a:solidFill>
                <a:effectLst/>
                <a:latin typeface="arial" panose="020B0604020202020204" pitchFamily="34" charset="0"/>
              </a:rPr>
              <a:t> Here Where There Is Love.</a:t>
            </a:r>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458487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https://www.prageru.com/video/what-i-can-teach-you-about-racism/?utm_source=Main+Mailing+List&amp;utm_campaign=b4ec684d11-EMAIL_CAMPAIGN_2020_04_09_06_29_COPY_01&amp;utm_medium=email&amp;utm_term=0_f90832343d-b4ec684d11-164356353</a:t>
            </a:r>
          </a:p>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5243444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38186906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7034933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1127413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You may be aware that New Yorkers love ethnic issues.  I love Thai food, Mexican, Indian, Chinese, Japanese.</a:t>
            </a:r>
          </a:p>
          <a:p>
            <a:r>
              <a:rPr lang="en-US" dirty="0"/>
              <a:t>So here’s a story.</a:t>
            </a:r>
          </a:p>
          <a:p>
            <a:r>
              <a:rPr lang="en-US" dirty="0"/>
              <a:t> Her father, </a:t>
            </a:r>
            <a:r>
              <a:rPr lang="en-US" dirty="0" err="1"/>
              <a:t>Ajit</a:t>
            </a:r>
            <a:r>
              <a:rPr lang="en-US" dirty="0"/>
              <a:t> Singh Randhawa, and her mother, Raj Kaur Randhawa, immigrated to the United States from Amritsar District, Punjab, India. Her father was formerly a professor at Punjab Agricultural University, and her mother received her law degree from the University of Delhi.</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377502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cares?   </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4985154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https://www.nytimes.com/2011/03/06/magazine/06talk-t.html</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0754807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https://www.nytimes.com/2011/03/06/magazine/06talk-t.html</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9929185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https://www.nytimes.com/2011/03/06/magazine/06talk-t.html</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12611217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https://www.nytimes.com/2011/03/06/magazine/06talk-t.html</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0691187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https://www.prageru.com/video/capitalism-wins/?utm_source=Main+Mailing+List&amp;utm_campaign=e987838263-EMAIL_CAMPAIGN_2020_04_09_06_29_COPY_01&amp;utm_medium=email&amp;utm_term=0_f90832343d-e987838263-164356353</a:t>
            </a:r>
            <a:endParaRPr lang="en-US" sz="2000" dirty="0"/>
          </a:p>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32623245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16729603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9534631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https://metrovoicenews.com/organization-shares-tips-for-celebrating-national-marriage-week/</a:t>
            </a:r>
          </a:p>
          <a:p>
            <a:pPr rtl="0"/>
            <a:r>
              <a:rPr lang="en-US" dirty="0"/>
              <a:t>We DON’T practice Valentines Day.   But we do affirm covenantal marriage!!</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0763944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12043867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3858339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r>
              <a:rPr lang="en-US" sz="1100" dirty="0">
                <a:hlinkClick r:id="rId3"/>
              </a:rPr>
              <a:t>https://www.templeinstitute.org/new-location.htm</a:t>
            </a:r>
            <a:r>
              <a:rPr lang="en-US" sz="1100" dirty="0"/>
              <a:t>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Feb.13,2021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429851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37344699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t>https://www.facebook.com/DrJamesDobsonsFamilyTalk/videos/565861480585115/ </a:t>
            </a:r>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7370254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28821166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https://qz.com/work/1679505/allyson-felix-an-olympic-medalist-who-split-with-nike-over-maternity-rights-signs-with-athleta/</a:t>
            </a:r>
          </a:p>
          <a:p>
            <a:r>
              <a:rPr lang="en-US" sz="1050" dirty="0">
                <a:hlinkClick r:id="rId3"/>
              </a:rPr>
              <a:t>https://www.frc.org/get.cfm?i=WA21B25&amp;f=WU21B08</a:t>
            </a: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2000" b="1" i="0" u="none" strike="noStrike" kern="1200" cap="none" spc="0" normalizeH="0" baseline="0" noProof="0" dirty="0">
                <a:ln>
                  <a:noFill/>
                </a:ln>
                <a:solidFill>
                  <a:srgbClr val="202122"/>
                </a:solidFill>
                <a:effectLst/>
                <a:uLnTx/>
                <a:uFillTx/>
                <a:latin typeface="Arial Rounded MT Bold" pitchFamily="34" charset="0"/>
                <a:ea typeface="+mn-ea"/>
                <a:cs typeface="Arial" charset="0"/>
              </a:rPr>
              <a:t>Usain St Leo Bolt</a:t>
            </a:r>
            <a:r>
              <a:rPr kumimoji="0" lang="en-US" sz="2000" b="0" i="0" u="none" strike="noStrike" kern="1200" cap="none" spc="0" normalizeH="0" baseline="0" noProof="0" dirty="0">
                <a:ln>
                  <a:noFill/>
                </a:ln>
                <a:solidFill>
                  <a:srgbClr val="202122"/>
                </a:solidFill>
                <a:effectLst/>
                <a:uLnTx/>
                <a:uFillTx/>
                <a:latin typeface="Arial Rounded MT Bold" pitchFamily="34" charset="0"/>
                <a:ea typeface="+mn-ea"/>
                <a:cs typeface="Arial" charset="0"/>
              </a:rPr>
              <a:t>, born 1986) is a </a:t>
            </a:r>
            <a:r>
              <a:rPr kumimoji="0" lang="en-US" sz="2000" b="0" i="0" u="none" strike="noStrike" kern="1200" cap="none" spc="0" normalizeH="0" baseline="0" noProof="0" dirty="0">
                <a:ln>
                  <a:noFill/>
                </a:ln>
                <a:solidFill>
                  <a:srgbClr val="0645AD"/>
                </a:solidFill>
                <a:effectLst/>
                <a:uLnTx/>
                <a:uFillTx/>
                <a:latin typeface="Arial Rounded MT Bold" pitchFamily="34" charset="0"/>
                <a:ea typeface="+mn-ea"/>
                <a:cs typeface="Arial" charset="0"/>
              </a:rPr>
              <a:t>Jamaican</a:t>
            </a:r>
            <a:r>
              <a:rPr kumimoji="0" lang="en-US" sz="2000" b="0" i="0" u="none" strike="noStrike" kern="1200" cap="none" spc="0" normalizeH="0" baseline="0" noProof="0" dirty="0">
                <a:ln>
                  <a:noFill/>
                </a:ln>
                <a:solidFill>
                  <a:srgbClr val="202122"/>
                </a:solidFill>
                <a:effectLst/>
                <a:uLnTx/>
                <a:uFillTx/>
                <a:latin typeface="Arial Rounded MT Bold" pitchFamily="34" charset="0"/>
                <a:ea typeface="+mn-ea"/>
                <a:cs typeface="Arial" charset="0"/>
              </a:rPr>
              <a:t> former </a:t>
            </a:r>
            <a:r>
              <a:rPr kumimoji="0" lang="en-US" sz="2000" b="0" i="0" u="none" strike="noStrike" kern="1200" cap="none" spc="0" normalizeH="0" baseline="0" noProof="0" dirty="0">
                <a:ln>
                  <a:noFill/>
                </a:ln>
                <a:solidFill>
                  <a:srgbClr val="0645AD"/>
                </a:solidFill>
                <a:effectLst/>
                <a:uLnTx/>
                <a:uFillTx/>
                <a:latin typeface="Arial Rounded MT Bold" pitchFamily="34" charset="0"/>
                <a:ea typeface="+mn-ea"/>
                <a:cs typeface="Arial" charset="0"/>
              </a:rPr>
              <a:t>sprinter</a:t>
            </a:r>
            <a:r>
              <a:rPr kumimoji="0" lang="en-US" sz="2000" b="0" i="0" u="none" strike="noStrike" kern="1200" cap="none" spc="0" normalizeH="0" baseline="0" noProof="0" dirty="0">
                <a:ln>
                  <a:noFill/>
                </a:ln>
                <a:solidFill>
                  <a:srgbClr val="202122"/>
                </a:solidFill>
                <a:effectLst/>
                <a:uLnTx/>
                <a:uFillTx/>
                <a:latin typeface="Arial Rounded MT Bold" pitchFamily="34" charset="0"/>
                <a:ea typeface="+mn-ea"/>
                <a:cs typeface="Arial" charset="0"/>
              </a:rPr>
              <a:t>, widely considered to be the greatest sprinter of all time.</a:t>
            </a:r>
            <a:r>
              <a:rPr kumimoji="0" lang="en-US" sz="2000" b="0" i="0" u="none" strike="noStrike" kern="1200" cap="none" spc="0" normalizeH="0" baseline="30000" noProof="0" dirty="0">
                <a:ln>
                  <a:noFill/>
                </a:ln>
                <a:solidFill>
                  <a:srgbClr val="0645AD"/>
                </a:solidFill>
                <a:effectLst/>
                <a:uLnTx/>
                <a:uFillTx/>
                <a:latin typeface="Arial Rounded MT Bold" pitchFamily="34" charset="0"/>
                <a:ea typeface="+mn-ea"/>
                <a:cs typeface="Arial" charset="0"/>
              </a:rPr>
              <a:t> </a:t>
            </a:r>
            <a:r>
              <a:rPr kumimoji="0" lang="en-US" sz="2000" b="0" i="0" u="none" strike="noStrike" kern="1200" cap="none" spc="0" normalizeH="0" baseline="0" noProof="0" dirty="0">
                <a:ln>
                  <a:noFill/>
                </a:ln>
                <a:solidFill>
                  <a:srgbClr val="202122"/>
                </a:solidFill>
                <a:effectLst/>
                <a:uLnTx/>
                <a:uFillTx/>
                <a:latin typeface="Arial Rounded MT Bold" pitchFamily="34" charset="0"/>
                <a:ea typeface="+mn-ea"/>
                <a:cs typeface="Arial" charset="0"/>
              </a:rPr>
              <a:t>He is a world record holder in the </a:t>
            </a:r>
            <a:r>
              <a:rPr lang="en-US" dirty="0">
                <a:solidFill>
                  <a:srgbClr val="0645AD"/>
                </a:solidFill>
              </a:rPr>
              <a:t>100 </a:t>
            </a:r>
            <a:r>
              <a:rPr lang="en-US" dirty="0" err="1">
                <a:solidFill>
                  <a:srgbClr val="0645AD"/>
                </a:solidFill>
              </a:rPr>
              <a:t>metres</a:t>
            </a:r>
            <a:r>
              <a:rPr kumimoji="0" lang="en-US" sz="2000" b="0" i="0" u="none" strike="noStrike" kern="1200" cap="none" spc="0" normalizeH="0" baseline="0" noProof="0" dirty="0">
                <a:ln>
                  <a:noFill/>
                </a:ln>
                <a:solidFill>
                  <a:srgbClr val="202122"/>
                </a:solidFill>
                <a:effectLst/>
                <a:uLnTx/>
                <a:uFillTx/>
                <a:latin typeface="Arial Rounded MT Bold" pitchFamily="34" charset="0"/>
                <a:ea typeface="+mn-ea"/>
                <a:cs typeface="Arial" charset="0"/>
              </a:rPr>
              <a:t>, </a:t>
            </a:r>
            <a:r>
              <a:rPr kumimoji="0" lang="en-US" sz="2000" b="0" i="0" u="none" strike="noStrike" kern="1200" cap="none" spc="0" normalizeH="0" baseline="0" noProof="0" dirty="0">
                <a:ln>
                  <a:noFill/>
                </a:ln>
                <a:solidFill>
                  <a:srgbClr val="0645AD"/>
                </a:solidFill>
                <a:effectLst/>
                <a:uLnTx/>
                <a:uFillTx/>
                <a:latin typeface="Arial Rounded MT Bold" pitchFamily="34" charset="0"/>
                <a:ea typeface="+mn-ea"/>
                <a:cs typeface="Arial" charset="0"/>
              </a:rPr>
              <a:t>200 </a:t>
            </a:r>
            <a:r>
              <a:rPr kumimoji="0" lang="en-US" sz="2000" b="0" i="0" u="none" strike="noStrike" kern="1200" cap="none" spc="0" normalizeH="0" baseline="0" noProof="0" dirty="0" err="1">
                <a:ln>
                  <a:noFill/>
                </a:ln>
                <a:solidFill>
                  <a:srgbClr val="0645AD"/>
                </a:solidFill>
                <a:effectLst/>
                <a:uLnTx/>
                <a:uFillTx/>
                <a:latin typeface="Arial Rounded MT Bold" pitchFamily="34" charset="0"/>
                <a:ea typeface="+mn-ea"/>
                <a:cs typeface="Arial" charset="0"/>
              </a:rPr>
              <a:t>metres</a:t>
            </a:r>
            <a:r>
              <a:rPr kumimoji="0" lang="en-US" sz="2000" b="0" i="0" u="none" strike="noStrike" kern="1200" cap="none" spc="0" normalizeH="0" baseline="0" noProof="0" dirty="0">
                <a:ln>
                  <a:noFill/>
                </a:ln>
                <a:solidFill>
                  <a:srgbClr val="202122"/>
                </a:solidFill>
                <a:effectLst/>
                <a:uLnTx/>
                <a:uFillTx/>
                <a:latin typeface="Arial Rounded MT Bold" pitchFamily="34" charset="0"/>
                <a:ea typeface="+mn-ea"/>
                <a:cs typeface="Arial" charset="0"/>
              </a:rPr>
              <a:t> and </a:t>
            </a:r>
            <a:r>
              <a:rPr kumimoji="0" lang="en-US" sz="2000" b="0" i="0" u="none" strike="noStrike" kern="1200" cap="none" spc="0" normalizeH="0" baseline="0" noProof="0" dirty="0">
                <a:ln>
                  <a:noFill/>
                </a:ln>
                <a:solidFill>
                  <a:srgbClr val="0645AD"/>
                </a:solidFill>
                <a:effectLst/>
                <a:uLnTx/>
                <a:uFillTx/>
                <a:latin typeface="Arial Rounded MT Bold" pitchFamily="34" charset="0"/>
                <a:ea typeface="+mn-ea"/>
                <a:cs typeface="Arial" charset="0"/>
              </a:rPr>
              <a:t>4 × 100 </a:t>
            </a:r>
            <a:r>
              <a:rPr kumimoji="0" lang="en-US" sz="2000" b="0" i="0" u="none" strike="noStrike" kern="1200" cap="none" spc="0" normalizeH="0" baseline="0" noProof="0" dirty="0" err="1">
                <a:ln>
                  <a:noFill/>
                </a:ln>
                <a:solidFill>
                  <a:srgbClr val="0645AD"/>
                </a:solidFill>
                <a:effectLst/>
                <a:uLnTx/>
                <a:uFillTx/>
                <a:latin typeface="Arial Rounded MT Bold" pitchFamily="34" charset="0"/>
                <a:ea typeface="+mn-ea"/>
                <a:cs typeface="Arial" charset="0"/>
              </a:rPr>
              <a:t>metres</a:t>
            </a:r>
            <a:r>
              <a:rPr kumimoji="0" lang="en-US" sz="2000" b="0" i="0" u="none" strike="noStrike" kern="1200" cap="none" spc="0" normalizeH="0" baseline="0" noProof="0" dirty="0">
                <a:ln>
                  <a:noFill/>
                </a:ln>
                <a:solidFill>
                  <a:srgbClr val="0645AD"/>
                </a:solidFill>
                <a:effectLst/>
                <a:uLnTx/>
                <a:uFillTx/>
                <a:latin typeface="Arial Rounded MT Bold" pitchFamily="34" charset="0"/>
                <a:ea typeface="+mn-ea"/>
                <a:cs typeface="Arial" charset="0"/>
              </a:rPr>
              <a:t> relay</a:t>
            </a:r>
            <a:r>
              <a:rPr kumimoji="0" lang="en-US" sz="2000" b="0" i="0" u="none" strike="noStrike" kern="1200" cap="none" spc="0" normalizeH="0" baseline="0" noProof="0" dirty="0">
                <a:ln>
                  <a:noFill/>
                </a:ln>
                <a:solidFill>
                  <a:srgbClr val="202122"/>
                </a:solidFill>
                <a:effectLst/>
                <a:uLnTx/>
                <a:uFillTx/>
                <a:latin typeface="Arial Rounded MT Bold" pitchFamily="34" charset="0"/>
                <a:ea typeface="+mn-ea"/>
                <a:cs typeface="Arial"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2000" b="0" i="0" u="none" strike="noStrike" kern="1200" cap="none" spc="0" normalizeH="0" baseline="0" noProof="0" dirty="0">
                <a:ln>
                  <a:noFill/>
                </a:ln>
                <a:solidFill>
                  <a:srgbClr val="202122"/>
                </a:solidFill>
                <a:effectLst/>
                <a:uLnTx/>
                <a:uFillTx/>
                <a:latin typeface="Arial Rounded MT Bold" pitchFamily="34" charset="0"/>
                <a:ea typeface="+mn-ea"/>
                <a:cs typeface="Arial" charset="0"/>
              </a:rPr>
              <a:t>An eight-time </a:t>
            </a:r>
            <a:r>
              <a:rPr kumimoji="0" lang="en-US" sz="2000" b="0" i="0" u="none" strike="noStrike" kern="1200" cap="none" spc="0" normalizeH="0" baseline="0" noProof="0" dirty="0">
                <a:ln>
                  <a:noFill/>
                </a:ln>
                <a:solidFill>
                  <a:srgbClr val="0645AD"/>
                </a:solidFill>
                <a:effectLst/>
                <a:uLnTx/>
                <a:uFillTx/>
                <a:latin typeface="Arial Rounded MT Bold" pitchFamily="34" charset="0"/>
                <a:ea typeface="+mn-ea"/>
                <a:cs typeface="Arial" charset="0"/>
              </a:rPr>
              <a:t>Olympic gold </a:t>
            </a:r>
            <a:r>
              <a:rPr kumimoji="0" lang="en-US" sz="2000" b="0" i="0" u="none" strike="noStrike" kern="1200" cap="none" spc="0" normalizeH="0" baseline="0" noProof="0" dirty="0" err="1">
                <a:ln>
                  <a:noFill/>
                </a:ln>
                <a:solidFill>
                  <a:srgbClr val="0645AD"/>
                </a:solidFill>
                <a:effectLst/>
                <a:uLnTx/>
                <a:uFillTx/>
                <a:latin typeface="Arial Rounded MT Bold" pitchFamily="34" charset="0"/>
                <a:ea typeface="+mn-ea"/>
                <a:cs typeface="Arial" charset="0"/>
              </a:rPr>
              <a:t>medallist</a:t>
            </a:r>
            <a:r>
              <a:rPr kumimoji="0" lang="en-US" sz="2000" b="0" i="0" u="none" strike="noStrike" kern="1200" cap="none" spc="0" normalizeH="0" baseline="0" noProof="0" dirty="0">
                <a:ln>
                  <a:noFill/>
                </a:ln>
                <a:solidFill>
                  <a:srgbClr val="202122"/>
                </a:solidFill>
                <a:effectLst/>
                <a:uLnTx/>
                <a:uFillTx/>
                <a:latin typeface="Arial Rounded MT Bold" pitchFamily="34" charset="0"/>
                <a:ea typeface="+mn-ea"/>
                <a:cs typeface="Arial" charset="0"/>
              </a:rPr>
              <a:t>, Bolt is the only sprinter to win </a:t>
            </a:r>
            <a:r>
              <a:rPr kumimoji="0" lang="en-US" sz="2000" b="0" i="0" u="none" strike="noStrike" kern="1200" cap="none" spc="0" normalizeH="0" baseline="0" noProof="0" dirty="0">
                <a:ln>
                  <a:noFill/>
                </a:ln>
                <a:solidFill>
                  <a:srgbClr val="0645AD"/>
                </a:solidFill>
                <a:effectLst/>
                <a:uLnTx/>
                <a:uFillTx/>
                <a:latin typeface="Arial Rounded MT Bold" pitchFamily="34" charset="0"/>
                <a:ea typeface="+mn-ea"/>
                <a:cs typeface="Arial" charset="0"/>
              </a:rPr>
              <a:t>Olympic 100 m</a:t>
            </a:r>
            <a:r>
              <a:rPr kumimoji="0" lang="en-US" sz="2000" b="0" i="0" u="none" strike="noStrike" kern="1200" cap="none" spc="0" normalizeH="0" baseline="0" noProof="0" dirty="0">
                <a:ln>
                  <a:noFill/>
                </a:ln>
                <a:solidFill>
                  <a:srgbClr val="202122"/>
                </a:solidFill>
                <a:effectLst/>
                <a:uLnTx/>
                <a:uFillTx/>
                <a:latin typeface="Arial Rounded MT Bold" pitchFamily="34" charset="0"/>
                <a:ea typeface="+mn-ea"/>
                <a:cs typeface="Arial" charset="0"/>
              </a:rPr>
              <a:t> and </a:t>
            </a:r>
            <a:r>
              <a:rPr kumimoji="0" lang="en-US" sz="2000" b="0" i="0" u="none" strike="noStrike" kern="1200" cap="none" spc="0" normalizeH="0" baseline="0" noProof="0" dirty="0">
                <a:ln>
                  <a:noFill/>
                </a:ln>
                <a:solidFill>
                  <a:srgbClr val="0645AD"/>
                </a:solidFill>
                <a:effectLst/>
                <a:uLnTx/>
                <a:uFillTx/>
                <a:latin typeface="Arial Rounded MT Bold" pitchFamily="34" charset="0"/>
                <a:ea typeface="+mn-ea"/>
                <a:cs typeface="Arial" charset="0"/>
              </a:rPr>
              <a:t>200 m</a:t>
            </a:r>
            <a:r>
              <a:rPr kumimoji="0" lang="en-US" sz="2000" b="0" i="0" u="none" strike="noStrike" kern="1200" cap="none" spc="0" normalizeH="0" baseline="0" noProof="0" dirty="0">
                <a:ln>
                  <a:noFill/>
                </a:ln>
                <a:solidFill>
                  <a:srgbClr val="202122"/>
                </a:solidFill>
                <a:effectLst/>
                <a:uLnTx/>
                <a:uFillTx/>
                <a:latin typeface="Arial Rounded MT Bold" pitchFamily="34" charset="0"/>
                <a:ea typeface="+mn-ea"/>
                <a:cs typeface="Arial" charset="0"/>
              </a:rPr>
              <a:t> titles at three consecutive Olympics (2008, 2012 and 2016). </a:t>
            </a:r>
          </a:p>
          <a:p>
            <a:endParaRPr lang="en-US" sz="1050"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24202688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14412572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28167861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42076602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29896960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39557000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3458324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9300649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drjamesdobson.org/newsletters/february-newsletter-2021-0?utm_campaign=2021%20February%20NL&amp;utm_medium=email&amp;_hsenc=p2ANqtz--304MuHgYwUvxJjqvUU7H5S5DRTUROJ128s0mT-HKeE2BSA0nl_IzR9GwpWt7Gi9vZW2suQDXtJUgiQRd4bsEIzBv97Q&amp;_hsmi=110349453&amp;utm_content=110349453&amp;utm_source=hs_email&amp;hsCtaTracking=fc50e458-601a-4329-ba48-833cc28e340f%7C2fc0c051-1aa7-4cf8-b2f5-de4b6f422449</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18875563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drjamesdobson.org/newsletters/february-newsletter-2021-0?utm_campaign=2021%20February%20NL&amp;utm_medium=email&amp;_hsenc=p2ANqtz--304MuHgYwUvxJjqvUU7H5S5DRTUROJ128s0mT-HKeE2BSA0nl_IzR9GwpWt7Gi9vZW2suQDXtJUgiQRd4bsEIzBv97Q&amp;_hsmi=110349453&amp;utm_content=110349453&amp;utm_source=hs_email&amp;hsCtaTracking=fc50e458-601a-4329-ba48-833cc28e340f%7C2fc0c051-1aa7-4cf8-b2f5-de4b6f422449</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27237707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drjamesdobson.org/newsletters/february-newsletter-2021-0?utm_campaign=2021%20February%20NL&amp;utm_medium=email&amp;_hsenc=p2ANqtz--304MuHgYwUvxJjqvUU7H5S5DRTUROJ128s0mT-HKeE2BSA0nl_IzR9GwpWt7Gi9vZW2suQDXtJUgiQRd4bsEIzBv97Q&amp;_hsmi=110349453&amp;utm_content=110349453&amp;utm_source=hs_email&amp;hsCtaTracking=fc50e458-601a-4329-ba48-833cc28e340f%7C2fc0c051-1aa7-4cf8-b2f5-de4b6f422449</a:t>
            </a:r>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18600293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516629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29465569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37062342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Consider similarly…</a:t>
            </a:r>
          </a:p>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a:t>
            </a:r>
          </a:p>
        </p:txBody>
      </p:sp>
      <p:sp>
        <p:nvSpPr>
          <p:cNvPr id="5" name="Date Placeholder 4"/>
          <p:cNvSpPr>
            <a:spLocks noGrp="1"/>
          </p:cNvSpPr>
          <p:nvPr>
            <p:ph type="dt" idx="1"/>
          </p:nvPr>
        </p:nvSpPr>
        <p:spPr/>
        <p:txBody>
          <a:bodyPr/>
          <a:lstStyle/>
          <a:p>
            <a:r>
              <a:rPr lang="en-US" altLang="en-US"/>
              <a:t>Feb.13,2021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352487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2/13/2021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2168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8691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91"/>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83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4315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48" y="1151335"/>
            <a:ext cx="404177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14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0336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4923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870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80" y="20871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3" y="1076343"/>
            <a:ext cx="3008313"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023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2"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302" y="459581"/>
            <a:ext cx="5486400"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92302" y="4029420"/>
            <a:ext cx="5486400"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5853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372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701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714025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Is Trump's post-presidency impeachment trial constitutional?</a:t>
            </a:r>
          </a:p>
        </p:txBody>
      </p:sp>
    </p:spTree>
    <p:extLst>
      <p:ext uri="{BB962C8B-B14F-4D97-AF65-F5344CB8AC3E}">
        <p14:creationId xmlns:p14="http://schemas.microsoft.com/office/powerpoint/2010/main" val="3090019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In 1780 John Adams wrote “For as in absolute governments the King is law, so in free countries the law ought to be king; and there ought to be no other.”   It was in the Massachusetts Constitution that he was trying to enshrine the idea that </a:t>
            </a:r>
            <a:r>
              <a:rPr lang="en-US" sz="4000" u="sng" dirty="0">
                <a:solidFill>
                  <a:srgbClr val="FFFF66"/>
                </a:solidFill>
              </a:rPr>
              <a:t>the new U.S. would be "a nation of laws not men." </a:t>
            </a:r>
          </a:p>
        </p:txBody>
      </p:sp>
    </p:spTree>
    <p:extLst>
      <p:ext uri="{BB962C8B-B14F-4D97-AF65-F5344CB8AC3E}">
        <p14:creationId xmlns:p14="http://schemas.microsoft.com/office/powerpoint/2010/main" val="161388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87951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2400" dirty="0"/>
              <a:t>Signing the Mayflower Compact, aboard ship on November 21, 1620.</a:t>
            </a:r>
            <a:endParaRPr lang="en-US" sz="4000" dirty="0"/>
          </a:p>
          <a:p>
            <a:pPr marL="0" indent="0">
              <a:buNone/>
            </a:pPr>
            <a:endParaRPr lang="en-US" sz="4000" dirty="0"/>
          </a:p>
        </p:txBody>
      </p:sp>
      <p:pic>
        <p:nvPicPr>
          <p:cNvPr id="2050" name="Picture 2">
            <a:extLst>
              <a:ext uri="{FF2B5EF4-FFF2-40B4-BE49-F238E27FC236}">
                <a16:creationId xmlns:a16="http://schemas.microsoft.com/office/drawing/2014/main" id="{22F2BB3E-8D64-4932-84BA-D5B37D873A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4310" y="305313"/>
            <a:ext cx="6502490" cy="460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36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We, whose names are underwritten, the Loyal Subjects of our dread Sovereign Lord King James…Having undertaken for the Glory of God…and the </a:t>
            </a:r>
            <a:r>
              <a:rPr lang="en-US" sz="4000" dirty="0" err="1"/>
              <a:t>Honour</a:t>
            </a:r>
            <a:r>
              <a:rPr lang="en-US" sz="4000" dirty="0"/>
              <a:t> of our King and Country…Do by these Presents, solemnly and mutually, in the Presence of God and one another, </a:t>
            </a:r>
          </a:p>
        </p:txBody>
      </p:sp>
    </p:spTree>
    <p:extLst>
      <p:ext uri="{BB962C8B-B14F-4D97-AF65-F5344CB8AC3E}">
        <p14:creationId xmlns:p14="http://schemas.microsoft.com/office/powerpoint/2010/main" val="275616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covenant and combine ourselves together into a civil Body Politick: And by Virtue hereof do enact, constitute, and frame, such just and equal Laws, Ordinances, Acts, Constitutions, and Offices, </a:t>
            </a:r>
          </a:p>
        </p:txBody>
      </p:sp>
    </p:spTree>
    <p:extLst>
      <p:ext uri="{BB962C8B-B14F-4D97-AF65-F5344CB8AC3E}">
        <p14:creationId xmlns:p14="http://schemas.microsoft.com/office/powerpoint/2010/main" val="3743360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from time to time, as shall be thought most meet and convenient for the general Good of the Colony; unto which we promise all due Submission and Obedience. </a:t>
            </a:r>
          </a:p>
        </p:txBody>
      </p:sp>
    </p:spTree>
    <p:extLst>
      <p:ext uri="{BB962C8B-B14F-4D97-AF65-F5344CB8AC3E}">
        <p14:creationId xmlns:p14="http://schemas.microsoft.com/office/powerpoint/2010/main" val="951504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Mayflower Compact was based simultaneously upon a majority rule model and the settlers' allegiance to the king. </a:t>
            </a:r>
          </a:p>
        </p:txBody>
      </p:sp>
    </p:spTree>
    <p:extLst>
      <p:ext uri="{BB962C8B-B14F-4D97-AF65-F5344CB8AC3E}">
        <p14:creationId xmlns:p14="http://schemas.microsoft.com/office/powerpoint/2010/main" val="947569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1780 John Adams wrote, “</a:t>
            </a:r>
            <a:r>
              <a:rPr lang="en-US" sz="4000" u="sng" dirty="0">
                <a:solidFill>
                  <a:srgbClr val="FFFF66"/>
                </a:solidFill>
              </a:rPr>
              <a:t>The new U.S. would be "a nation of laws not men." </a:t>
            </a:r>
          </a:p>
        </p:txBody>
      </p:sp>
    </p:spTree>
    <p:extLst>
      <p:ext uri="{BB962C8B-B14F-4D97-AF65-F5344CB8AC3E}">
        <p14:creationId xmlns:p14="http://schemas.microsoft.com/office/powerpoint/2010/main" val="3545430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457200" indent="-457200">
              <a:buFont typeface="+mj-lt"/>
              <a:buAutoNum type="arabicPeriod"/>
            </a:pPr>
            <a:r>
              <a:rPr lang="en-US" sz="4000" u="sng" dirty="0">
                <a:solidFill>
                  <a:srgbClr val="FFFF66"/>
                </a:solidFill>
              </a:rPr>
              <a:t>What is a covenant?</a:t>
            </a:r>
          </a:p>
          <a:p>
            <a:pPr marL="457200" indent="-457200">
              <a:buFont typeface="+mj-lt"/>
              <a:buAutoNum type="arabicPeriod"/>
            </a:pPr>
            <a:r>
              <a:rPr lang="en-US" sz="4000" dirty="0"/>
              <a:t>What are the covenants in scripture?</a:t>
            </a:r>
          </a:p>
          <a:p>
            <a:pPr marL="457200" indent="-457200">
              <a:buFont typeface="+mj-lt"/>
              <a:buAutoNum type="arabicPeriod"/>
            </a:pPr>
            <a:r>
              <a:rPr lang="en-US" sz="4000" dirty="0"/>
              <a:t>What is Yeshua’s covenant?</a:t>
            </a:r>
          </a:p>
          <a:p>
            <a:pPr marL="457200" indent="-457200">
              <a:buFont typeface="+mj-lt"/>
              <a:buAutoNum type="arabicPeriod"/>
            </a:pPr>
            <a:r>
              <a:rPr lang="en-US" sz="4000" dirty="0"/>
              <a:t>How does this apply to us.</a:t>
            </a:r>
          </a:p>
        </p:txBody>
      </p:sp>
    </p:spTree>
    <p:extLst>
      <p:ext uri="{BB962C8B-B14F-4D97-AF65-F5344CB8AC3E}">
        <p14:creationId xmlns:p14="http://schemas.microsoft.com/office/powerpoint/2010/main" val="2504684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r" rtl="1">
              <a:buNone/>
            </a:pPr>
            <a:r>
              <a:rPr lang="he-IL" sz="5400" b="1" dirty="0">
                <a:latin typeface="David" panose="020E0502060401010101" pitchFamily="34" charset="-79"/>
                <a:cs typeface="David" panose="020E0502060401010101" pitchFamily="34" charset="-79"/>
              </a:rPr>
              <a:t>בְּרִית</a:t>
            </a:r>
            <a:r>
              <a:rPr lang="en-US" sz="5400" b="1" dirty="0">
                <a:latin typeface="David" panose="020E0502060401010101" pitchFamily="34" charset="-79"/>
                <a:cs typeface="David" panose="020E0502060401010101" pitchFamily="34" charset="-79"/>
              </a:rPr>
              <a:t>    </a:t>
            </a:r>
            <a:r>
              <a:rPr lang="en-US" sz="4000" dirty="0">
                <a:latin typeface="Arial Rounded MT Bold" panose="020F0704030504030204" pitchFamily="34" charset="0"/>
                <a:cs typeface="David" panose="020E0502060401010101" pitchFamily="34" charset="-79"/>
              </a:rPr>
              <a:t>brit </a:t>
            </a:r>
            <a:r>
              <a:rPr lang="he-IL" sz="5400" b="1" dirty="0">
                <a:latin typeface="David" panose="020E0502060401010101" pitchFamily="34" charset="-79"/>
                <a:cs typeface="David" panose="020E0502060401010101" pitchFamily="34" charset="-79"/>
              </a:rPr>
              <a:t>כָּרַת  בְּרִית</a:t>
            </a:r>
            <a:r>
              <a:rPr lang="en-US" sz="5400" b="1" dirty="0">
                <a:latin typeface="David" panose="020E0502060401010101" pitchFamily="34" charset="-79"/>
                <a:cs typeface="David" panose="020E0502060401010101" pitchFamily="34" charset="-79"/>
              </a:rPr>
              <a:t> </a:t>
            </a:r>
            <a:r>
              <a:rPr lang="en-US" sz="4000" i="1" dirty="0">
                <a:latin typeface="Arial Rounded MT Bold" panose="020F0704030504030204" pitchFamily="34" charset="0"/>
                <a:cs typeface="David" panose="020E0502060401010101" pitchFamily="34" charset="-79"/>
              </a:rPr>
              <a:t>carat brit  </a:t>
            </a:r>
          </a:p>
          <a:p>
            <a:pPr marL="0" indent="0" algn="r" rtl="1">
              <a:buNone/>
            </a:pPr>
            <a:r>
              <a:rPr lang="he-IL" sz="5400" b="1" dirty="0">
                <a:latin typeface="David" panose="020E0502060401010101" pitchFamily="34" charset="-79"/>
                <a:cs typeface="David" panose="020E0502060401010101" pitchFamily="34" charset="-79"/>
              </a:rPr>
              <a:t> </a:t>
            </a:r>
            <a:r>
              <a:rPr lang="en-US" sz="4000" dirty="0">
                <a:latin typeface="Arial Rounded MT Bold" panose="020F0704030504030204" pitchFamily="34" charset="0"/>
                <a:cs typeface="David" panose="020E0502060401010101" pitchFamily="34" charset="-79"/>
              </a:rPr>
              <a:t>to cut a </a:t>
            </a:r>
            <a:r>
              <a:rPr lang="en-US" sz="4000" dirty="0" err="1">
                <a:latin typeface="Arial Rounded MT Bold" panose="020F0704030504030204" pitchFamily="34" charset="0"/>
                <a:cs typeface="David" panose="020E0502060401010101" pitchFamily="34" charset="-79"/>
              </a:rPr>
              <a:t>covenat</a:t>
            </a:r>
            <a:endParaRPr lang="en-US" sz="4000" dirty="0">
              <a:latin typeface="Arial Rounded MT Bold" panose="020F0704030504030204" pitchFamily="34" charset="0"/>
              <a:cs typeface="David" panose="020E0502060401010101" pitchFamily="34" charset="-79"/>
            </a:endParaRPr>
          </a:p>
          <a:p>
            <a:pPr marL="0" indent="0" algn="l">
              <a:buNone/>
            </a:pPr>
            <a:r>
              <a:rPr lang="en-US" sz="4000" dirty="0">
                <a:latin typeface="Arial Rounded MT Bold" panose="020F0704030504030204" pitchFamily="34" charset="0"/>
                <a:cs typeface="David" panose="020E0502060401010101" pitchFamily="34" charset="-79"/>
              </a:rPr>
              <a:t>Covenant, treaty pact, alliance, constitution, ordinance, between monarch and subjects</a:t>
            </a:r>
          </a:p>
        </p:txBody>
      </p:sp>
    </p:spTree>
    <p:extLst>
      <p:ext uri="{BB962C8B-B14F-4D97-AF65-F5344CB8AC3E}">
        <p14:creationId xmlns:p14="http://schemas.microsoft.com/office/powerpoint/2010/main" val="2559900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553201" y="391339"/>
            <a:ext cx="2057399" cy="4552792"/>
          </a:xfrm>
        </p:spPr>
        <p:txBody>
          <a:bodyPr>
            <a:normAutofit lnSpcReduction="10000"/>
          </a:bodyPr>
          <a:lstStyle/>
          <a:p>
            <a:pPr algn="l"/>
            <a:r>
              <a:rPr lang="en-US" i="1" dirty="0"/>
              <a:t>The Starry Night</a:t>
            </a:r>
          </a:p>
          <a:p>
            <a:pPr algn="l"/>
            <a:endParaRPr lang="en-US" sz="1100" i="1" dirty="0"/>
          </a:p>
          <a:p>
            <a:pPr algn="l"/>
            <a:r>
              <a:rPr lang="en-US" dirty="0"/>
              <a:t>Vincent van Gogh 1889</a:t>
            </a:r>
          </a:p>
        </p:txBody>
      </p:sp>
      <p:pic>
        <p:nvPicPr>
          <p:cNvPr id="2" name="Picture 1">
            <a:extLst>
              <a:ext uri="{FF2B5EF4-FFF2-40B4-BE49-F238E27FC236}">
                <a16:creationId xmlns:a16="http://schemas.microsoft.com/office/drawing/2014/main" id="{3D3D037C-B009-4D37-B8E7-E515750A40BC}"/>
              </a:ext>
            </a:extLst>
          </p:cNvPr>
          <p:cNvPicPr>
            <a:picLocks noChangeAspect="1"/>
          </p:cNvPicPr>
          <p:nvPr/>
        </p:nvPicPr>
        <p:blipFill>
          <a:blip r:embed="rId3"/>
          <a:stretch>
            <a:fillRect/>
          </a:stretch>
        </p:blipFill>
        <p:spPr>
          <a:xfrm>
            <a:off x="609600" y="359709"/>
            <a:ext cx="5790533" cy="4584422"/>
          </a:xfrm>
          <a:prstGeom prst="rect">
            <a:avLst/>
          </a:prstGeom>
        </p:spPr>
      </p:pic>
    </p:spTree>
    <p:extLst>
      <p:ext uri="{BB962C8B-B14F-4D97-AF65-F5344CB8AC3E}">
        <p14:creationId xmlns:p14="http://schemas.microsoft.com/office/powerpoint/2010/main" val="1878996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 name="Picture 4">
            <a:extLst>
              <a:ext uri="{FF2B5EF4-FFF2-40B4-BE49-F238E27FC236}">
                <a16:creationId xmlns:a16="http://schemas.microsoft.com/office/drawing/2014/main" id="{99C0899F-7403-4BC8-818D-A24B04C85260}"/>
              </a:ext>
            </a:extLst>
          </p:cNvPr>
          <p:cNvPicPr>
            <a:picLocks noChangeAspect="1"/>
          </p:cNvPicPr>
          <p:nvPr/>
        </p:nvPicPr>
        <p:blipFill rotWithShape="1">
          <a:blip r:embed="rId3">
            <a:extLst>
              <a:ext uri="{28A0092B-C50C-407E-A947-70E740481C1C}">
                <a14:useLocalDpi xmlns:a14="http://schemas.microsoft.com/office/drawing/2010/main" val="0"/>
              </a:ext>
            </a:extLst>
          </a:blip>
          <a:srcRect t="50652"/>
          <a:stretch/>
        </p:blipFill>
        <p:spPr>
          <a:xfrm rot="10800000">
            <a:off x="858879" y="363138"/>
            <a:ext cx="7104975" cy="4418412"/>
          </a:xfrm>
          <a:prstGeom prst="rect">
            <a:avLst/>
          </a:prstGeom>
        </p:spPr>
      </p:pic>
    </p:spTree>
    <p:extLst>
      <p:ext uri="{BB962C8B-B14F-4D97-AF65-F5344CB8AC3E}">
        <p14:creationId xmlns:p14="http://schemas.microsoft.com/office/powerpoint/2010/main" val="845850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 name="Picture 4">
            <a:extLst>
              <a:ext uri="{FF2B5EF4-FFF2-40B4-BE49-F238E27FC236}">
                <a16:creationId xmlns:a16="http://schemas.microsoft.com/office/drawing/2014/main" id="{99C0899F-7403-4BC8-818D-A24B04C85260}"/>
              </a:ext>
            </a:extLst>
          </p:cNvPr>
          <p:cNvPicPr>
            <a:picLocks noChangeAspect="1"/>
          </p:cNvPicPr>
          <p:nvPr/>
        </p:nvPicPr>
        <p:blipFill rotWithShape="1">
          <a:blip r:embed="rId3">
            <a:extLst>
              <a:ext uri="{28A0092B-C50C-407E-A947-70E740481C1C}">
                <a14:useLocalDpi xmlns:a14="http://schemas.microsoft.com/office/drawing/2010/main" val="0"/>
              </a:ext>
            </a:extLst>
          </a:blip>
          <a:srcRect t="1" b="49668"/>
          <a:stretch/>
        </p:blipFill>
        <p:spPr>
          <a:xfrm rot="10800000">
            <a:off x="914399" y="361950"/>
            <a:ext cx="7081369" cy="4491498"/>
          </a:xfrm>
          <a:prstGeom prst="rect">
            <a:avLst/>
          </a:prstGeom>
        </p:spPr>
      </p:pic>
    </p:spTree>
    <p:extLst>
      <p:ext uri="{BB962C8B-B14F-4D97-AF65-F5344CB8AC3E}">
        <p14:creationId xmlns:p14="http://schemas.microsoft.com/office/powerpoint/2010/main" val="22349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8.6 </a:t>
            </a:r>
            <a:r>
              <a:rPr lang="en-US" sz="4000" dirty="0"/>
              <a:t>But now the work Yeshua has been given to do is far superior to theirs, just as </a:t>
            </a:r>
            <a:r>
              <a:rPr lang="en-US" sz="4000" dirty="0">
                <a:solidFill>
                  <a:srgbClr val="FFFF66"/>
                </a:solidFill>
              </a:rPr>
              <a:t>the covenant he mediates is better</a:t>
            </a:r>
            <a:r>
              <a:rPr lang="en-US" sz="4000" dirty="0"/>
              <a:t>. For this covenant has been given as Torah on the basis of better promises.  </a:t>
            </a:r>
          </a:p>
        </p:txBody>
      </p:sp>
    </p:spTree>
    <p:extLst>
      <p:ext uri="{BB962C8B-B14F-4D97-AF65-F5344CB8AC3E}">
        <p14:creationId xmlns:p14="http://schemas.microsoft.com/office/powerpoint/2010/main" val="3459499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8.7 </a:t>
            </a:r>
            <a:r>
              <a:rPr lang="en-US" sz="4000" dirty="0"/>
              <a:t>Indeed, if </a:t>
            </a:r>
            <a:r>
              <a:rPr lang="en-US" sz="4000" dirty="0">
                <a:solidFill>
                  <a:srgbClr val="FFFF66"/>
                </a:solidFill>
              </a:rPr>
              <a:t>the first covenant</a:t>
            </a:r>
            <a:r>
              <a:rPr lang="en-US" sz="4000" dirty="0"/>
              <a:t> had not given ground for faultfinding, there would have been no need for a </a:t>
            </a:r>
            <a:r>
              <a:rPr lang="en-US" sz="4000" u="sng" dirty="0">
                <a:solidFill>
                  <a:srgbClr val="FFFF66"/>
                </a:solidFill>
              </a:rPr>
              <a:t>second</a:t>
            </a:r>
            <a:r>
              <a:rPr lang="en-US" sz="4000" dirty="0"/>
              <a:t> one. </a:t>
            </a:r>
          </a:p>
        </p:txBody>
      </p:sp>
    </p:spTree>
    <p:extLst>
      <p:ext uri="{BB962C8B-B14F-4D97-AF65-F5344CB8AC3E}">
        <p14:creationId xmlns:p14="http://schemas.microsoft.com/office/powerpoint/2010/main" val="784941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First and second covenants are summaries of a huge amount of scripture history.</a:t>
            </a:r>
          </a:p>
          <a:p>
            <a:pPr marL="0" indent="0">
              <a:buNone/>
            </a:pPr>
            <a:r>
              <a:rPr lang="en-US" sz="4000" dirty="0"/>
              <a:t>EIGHT covenants between G-d and humanity.  </a:t>
            </a:r>
          </a:p>
          <a:p>
            <a:pPr marL="0" indent="0">
              <a:buNone/>
            </a:pPr>
            <a:r>
              <a:rPr lang="en-US" sz="4000" dirty="0"/>
              <a:t>First and second are really fifth and eighth!</a:t>
            </a:r>
          </a:p>
        </p:txBody>
      </p:sp>
    </p:spTree>
    <p:extLst>
      <p:ext uri="{BB962C8B-B14F-4D97-AF65-F5344CB8AC3E}">
        <p14:creationId xmlns:p14="http://schemas.microsoft.com/office/powerpoint/2010/main" val="2037032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457200" indent="-457200">
              <a:buFont typeface="+mj-lt"/>
              <a:buAutoNum type="arabicPeriod"/>
            </a:pPr>
            <a:r>
              <a:rPr lang="en-US" sz="4000" dirty="0"/>
              <a:t>What is a covenant?</a:t>
            </a:r>
          </a:p>
          <a:p>
            <a:pPr marL="457200" indent="-457200">
              <a:buFont typeface="+mj-lt"/>
              <a:buAutoNum type="arabicPeriod"/>
            </a:pPr>
            <a:r>
              <a:rPr lang="en-US" sz="4000" u="sng" dirty="0">
                <a:solidFill>
                  <a:srgbClr val="FFFF66"/>
                </a:solidFill>
              </a:rPr>
              <a:t>What are the covenants in scripture?</a:t>
            </a:r>
          </a:p>
          <a:p>
            <a:pPr marL="457200" indent="-457200">
              <a:buFont typeface="+mj-lt"/>
              <a:buAutoNum type="arabicPeriod"/>
            </a:pPr>
            <a:r>
              <a:rPr lang="en-US" sz="4000" dirty="0"/>
              <a:t>What is Yeshua’s covenant?</a:t>
            </a:r>
          </a:p>
          <a:p>
            <a:pPr marL="457200" indent="-457200">
              <a:buFont typeface="+mj-lt"/>
              <a:buAutoNum type="arabicPeriod"/>
            </a:pPr>
            <a:r>
              <a:rPr lang="en-US" sz="4000" dirty="0"/>
              <a:t>How does this apply to us.</a:t>
            </a:r>
          </a:p>
        </p:txBody>
      </p:sp>
    </p:spTree>
    <p:extLst>
      <p:ext uri="{BB962C8B-B14F-4D97-AF65-F5344CB8AC3E}">
        <p14:creationId xmlns:p14="http://schemas.microsoft.com/office/powerpoint/2010/main" val="127555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7474" name="Rectangle 2"/>
          <p:cNvSpPr>
            <a:spLocks noGrp="1" noChangeArrowheads="1"/>
          </p:cNvSpPr>
          <p:nvPr>
            <p:ph type="subTitle" idx="1"/>
          </p:nvPr>
        </p:nvSpPr>
        <p:spPr>
          <a:xfrm>
            <a:off x="1143000" y="0"/>
            <a:ext cx="6858000" cy="5143500"/>
          </a:xfrm>
        </p:spPr>
        <p:txBody>
          <a:bodyPr/>
          <a:lstStyle/>
          <a:p>
            <a:pPr algn="l"/>
            <a:r>
              <a:rPr lang="en-US" altLang="en-US"/>
              <a:t> </a:t>
            </a:r>
          </a:p>
        </p:txBody>
      </p:sp>
      <p:graphicFrame>
        <p:nvGraphicFramePr>
          <p:cNvPr id="6377513" name="Group 41"/>
          <p:cNvGraphicFramePr>
            <a:graphicFrameLocks noGrp="1"/>
          </p:cNvGraphicFramePr>
          <p:nvPr>
            <p:extLst>
              <p:ext uri="{D42A27DB-BD31-4B8C-83A1-F6EECF244321}">
                <p14:modId xmlns:p14="http://schemas.microsoft.com/office/powerpoint/2010/main" val="2252008692"/>
              </p:ext>
            </p:extLst>
          </p:nvPr>
        </p:nvGraphicFramePr>
        <p:xfrm>
          <a:off x="533400" y="165497"/>
          <a:ext cx="8229600" cy="4772028"/>
        </p:xfrm>
        <a:graphic>
          <a:graphicData uri="http://schemas.openxmlformats.org/drawingml/2006/table">
            <a:tbl>
              <a:tblPr/>
              <a:tblGrid>
                <a:gridCol w="2908738">
                  <a:extLst>
                    <a:ext uri="{9D8B030D-6E8A-4147-A177-3AD203B41FA5}">
                      <a16:colId xmlns:a16="http://schemas.microsoft.com/office/drawing/2014/main" val="20000"/>
                    </a:ext>
                  </a:extLst>
                </a:gridCol>
                <a:gridCol w="5320862">
                  <a:extLst>
                    <a:ext uri="{9D8B030D-6E8A-4147-A177-3AD203B41FA5}">
                      <a16:colId xmlns:a16="http://schemas.microsoft.com/office/drawing/2014/main" val="20001"/>
                    </a:ext>
                  </a:extLst>
                </a:gridCol>
              </a:tblGrid>
              <a:tr h="68580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Name:		</a:t>
                      </a:r>
                      <a:endParaRPr kumimoji="0" lang="en-US" altLang="en-US" sz="36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err="1">
                          <a:ln>
                            <a:noFill/>
                          </a:ln>
                          <a:solidFill>
                            <a:srgbClr val="FFFF66"/>
                          </a:solidFill>
                          <a:effectLst/>
                          <a:latin typeface="Arial Rounded MT Bold" pitchFamily="34" charset="0"/>
                        </a:rPr>
                        <a:t>Edenic</a:t>
                      </a:r>
                      <a:r>
                        <a:rPr kumimoji="0" lang="en-US" altLang="en-US" sz="3600" b="0" i="0" u="none" strike="noStrike" cap="none" normalizeH="0" baseline="0" dirty="0">
                          <a:ln>
                            <a:noFill/>
                          </a:ln>
                          <a:solidFill>
                            <a:srgbClr val="FFFF66"/>
                          </a:solidFill>
                          <a:effectLst/>
                          <a:latin typeface="Arial Rounded MT Bold" pitchFamily="34" charset="0"/>
                        </a:rPr>
                        <a:t>, before the Fall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rPr>
                        <a:t>Ber / Gen Ch 1-3</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rPr>
                        <a:t>Garden eternally</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sng" strike="noStrike" cap="none" normalizeH="0" baseline="0" dirty="0">
                          <a:ln>
                            <a:noFill/>
                          </a:ln>
                          <a:solidFill>
                            <a:schemeClr val="bg1"/>
                          </a:solidFill>
                          <a:effectLst/>
                          <a:latin typeface="Arial Rounded MT Bold" pitchFamily="34" charset="0"/>
                        </a:rPr>
                        <a:t>Works</a:t>
                      </a:r>
                      <a:r>
                        <a:rPr kumimoji="0" lang="en-US" altLang="en-US" sz="3600" b="0" i="0" u="none" strike="noStrike" cap="none" normalizeH="0" baseline="0" dirty="0">
                          <a:ln>
                            <a:noFill/>
                          </a:ln>
                          <a:solidFill>
                            <a:schemeClr val="bg1"/>
                          </a:solidFill>
                          <a:effectLst/>
                          <a:latin typeface="Arial Rounded MT Bold" pitchFamily="34" charset="0"/>
                        </a:rPr>
                        <a:t> / obedience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itchFamily="34" charset="0"/>
                        </a:rPr>
                        <a:t>Tree of Life?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itchFamily="34" charset="0"/>
                        </a:rPr>
                        <a:t>all humanity potentially</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43311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1810" name="Rectangle 2"/>
          <p:cNvSpPr>
            <a:spLocks noGrp="1" noChangeArrowheads="1"/>
          </p:cNvSpPr>
          <p:nvPr>
            <p:ph type="subTitle" idx="1"/>
          </p:nvPr>
        </p:nvSpPr>
        <p:spPr>
          <a:xfrm>
            <a:off x="1143000" y="0"/>
            <a:ext cx="6858000" cy="5143500"/>
          </a:xfrm>
        </p:spPr>
        <p:txBody>
          <a:bodyPr/>
          <a:lstStyle/>
          <a:p>
            <a:pPr algn="l"/>
            <a:r>
              <a:rPr lang="en-US" altLang="en-US"/>
              <a:t> </a:t>
            </a:r>
          </a:p>
        </p:txBody>
      </p:sp>
      <p:graphicFrame>
        <p:nvGraphicFramePr>
          <p:cNvPr id="6391839" name="Group 31"/>
          <p:cNvGraphicFramePr>
            <a:graphicFrameLocks noGrp="1"/>
          </p:cNvGraphicFramePr>
          <p:nvPr/>
        </p:nvGraphicFramePr>
        <p:xfrm>
          <a:off x="457200" y="165497"/>
          <a:ext cx="8382000" cy="4692252"/>
        </p:xfrm>
        <a:graphic>
          <a:graphicData uri="http://schemas.openxmlformats.org/drawingml/2006/table">
            <a:tbl>
              <a:tblPr/>
              <a:tblGrid>
                <a:gridCol w="2818086">
                  <a:extLst>
                    <a:ext uri="{9D8B030D-6E8A-4147-A177-3AD203B41FA5}">
                      <a16:colId xmlns:a16="http://schemas.microsoft.com/office/drawing/2014/main" val="20000"/>
                    </a:ext>
                  </a:extLst>
                </a:gridCol>
                <a:gridCol w="5563914">
                  <a:extLst>
                    <a:ext uri="{9D8B030D-6E8A-4147-A177-3AD203B41FA5}">
                      <a16:colId xmlns:a16="http://schemas.microsoft.com/office/drawing/2014/main" val="20001"/>
                    </a:ext>
                  </a:extLst>
                </a:gridCol>
              </a:tblGrid>
              <a:tr h="8063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a:ln>
                            <a:noFill/>
                          </a:ln>
                          <a:solidFill>
                            <a:srgbClr val="FFFF66"/>
                          </a:solidFill>
                          <a:effectLst/>
                          <a:latin typeface="Arial Rounded MT Bold" pitchFamily="34" charset="0"/>
                        </a:rPr>
                        <a:t>Name: 	</a:t>
                      </a:r>
                      <a:endParaRPr kumimoji="0" lang="en-US" altLang="en-US" sz="32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err="1">
                          <a:ln>
                            <a:noFill/>
                          </a:ln>
                          <a:solidFill>
                            <a:srgbClr val="FFFF66"/>
                          </a:solidFill>
                          <a:effectLst/>
                          <a:latin typeface="Arial Rounded MT Bold" pitchFamily="34" charset="0"/>
                        </a:rPr>
                        <a:t>Adamic</a:t>
                      </a:r>
                      <a:r>
                        <a:rPr kumimoji="0" lang="en-US" altLang="en-US" sz="3200" b="0" i="0" u="none" strike="noStrike" cap="none" normalizeH="0" baseline="0" dirty="0">
                          <a:ln>
                            <a:noFill/>
                          </a:ln>
                          <a:solidFill>
                            <a:srgbClr val="FFFF66"/>
                          </a:solidFill>
                          <a:effectLst/>
                          <a:latin typeface="Arial Rounded MT Bold" pitchFamily="34" charset="0"/>
                        </a:rPr>
                        <a:t>, after the Fall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592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a:ln>
                            <a:noFill/>
                          </a:ln>
                          <a:solidFill>
                            <a:schemeClr val="bg1"/>
                          </a:solidFill>
                          <a:effectLst/>
                          <a:latin typeface="Arial Rounded MT Bold" pitchFamily="34" charset="0"/>
                        </a:rPr>
                        <a:t>Ber / Gen 3.1-9</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592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a:ln>
                            <a:noFill/>
                          </a:ln>
                          <a:solidFill>
                            <a:schemeClr val="bg1"/>
                          </a:solidFill>
                          <a:effectLst/>
                          <a:latin typeface="Arial Rounded MT Bold" pitchFamily="34" charset="0"/>
                        </a:rPr>
                        <a:t>Salvation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592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63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a:ln>
                            <a:noFill/>
                          </a:ln>
                          <a:solidFill>
                            <a:schemeClr val="bg1"/>
                          </a:solidFill>
                          <a:effectLst/>
                          <a:latin typeface="Arial Rounded MT Bold" pitchFamily="34" charset="0"/>
                        </a:rPr>
                        <a:t>Faith in future Descendent</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592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a:ln>
                            <a:noFill/>
                          </a:ln>
                          <a:solidFill>
                            <a:schemeClr val="bg1"/>
                          </a:solidFill>
                          <a:effectLst/>
                          <a:latin typeface="Arial Rounded MT Bold" pitchFamily="34" charset="0"/>
                        </a:rPr>
                        <a:t>Skins, childbirth issues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1592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a:ln>
                            <a:noFill/>
                          </a:ln>
                          <a:solidFill>
                            <a:schemeClr val="bg1"/>
                          </a:solidFill>
                          <a:effectLst/>
                          <a:latin typeface="Arial Rounded MT Bold" pitchFamily="34" charset="0"/>
                        </a:rPr>
                        <a:t>all humanity potentially</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96715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3858" name="Rectangle 2"/>
          <p:cNvSpPr>
            <a:spLocks noGrp="1" noChangeArrowheads="1"/>
          </p:cNvSpPr>
          <p:nvPr>
            <p:ph type="subTitle" idx="1"/>
          </p:nvPr>
        </p:nvSpPr>
        <p:spPr>
          <a:xfrm>
            <a:off x="1143000" y="0"/>
            <a:ext cx="6858000" cy="5143500"/>
          </a:xfrm>
        </p:spPr>
        <p:txBody>
          <a:bodyPr/>
          <a:lstStyle/>
          <a:p>
            <a:pPr algn="l"/>
            <a:r>
              <a:rPr lang="en-US" altLang="en-US"/>
              <a:t> </a:t>
            </a:r>
          </a:p>
        </p:txBody>
      </p:sp>
      <p:graphicFrame>
        <p:nvGraphicFramePr>
          <p:cNvPr id="6393893" name="Group 37"/>
          <p:cNvGraphicFramePr>
            <a:graphicFrameLocks noGrp="1"/>
          </p:cNvGraphicFramePr>
          <p:nvPr/>
        </p:nvGraphicFramePr>
        <p:xfrm>
          <a:off x="381000" y="165502"/>
          <a:ext cx="8305800" cy="4953953"/>
        </p:xfrm>
        <a:graphic>
          <a:graphicData uri="http://schemas.openxmlformats.org/drawingml/2006/table">
            <a:tbl>
              <a:tblPr/>
              <a:tblGrid>
                <a:gridCol w="28956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7096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Name: 	</a:t>
                      </a:r>
                      <a:endParaRPr kumimoji="0" lang="en-US" altLang="en-US" sz="36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err="1">
                          <a:ln>
                            <a:noFill/>
                          </a:ln>
                          <a:solidFill>
                            <a:srgbClr val="FFFF66"/>
                          </a:solidFill>
                          <a:effectLst/>
                          <a:latin typeface="Arial Rounded MT Bold" pitchFamily="34" charset="0"/>
                        </a:rPr>
                        <a:t>Noakhic</a:t>
                      </a:r>
                      <a:r>
                        <a:rPr kumimoji="0" lang="en-US" altLang="en-US" sz="3600" b="0" i="0" u="none" strike="noStrike" cap="none" normalizeH="0" baseline="0" dirty="0">
                          <a:ln>
                            <a:noFill/>
                          </a:ln>
                          <a:solidFill>
                            <a:srgbClr val="FFFF66"/>
                          </a:solidFill>
                          <a:effectLst/>
                          <a:latin typeface="Arial Rounded MT Bold" pitchFamily="34" charset="0"/>
                        </a:rPr>
                        <a:t>  [Noah]</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rPr>
                        <a:t>Ber / Gen </a:t>
                      </a:r>
                      <a:r>
                        <a:rPr kumimoji="0" lang="en-US" altLang="en-US" sz="3600" b="0" i="0" u="none" strike="noStrike" cap="none" normalizeH="0" baseline="0">
                          <a:ln>
                            <a:noFill/>
                          </a:ln>
                          <a:solidFill>
                            <a:schemeClr val="bg1"/>
                          </a:solidFill>
                          <a:effectLst/>
                          <a:latin typeface="Arial Rounded MT Bold" pitchFamily="34" charset="0"/>
                          <a:cs typeface="Arial" charset="0"/>
                        </a:rPr>
                        <a:t>8.20-9.13 </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rPr>
                        <a:t>Seasons, no flood</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77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Unconditional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rPr>
                        <a:t>Capital punishment</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53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rPr>
                        <a:t>rainbow</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1729">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itchFamily="34" charset="0"/>
                        </a:rPr>
                        <a:t>all humanity</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16562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5906" name="Rectangle 2"/>
          <p:cNvSpPr>
            <a:spLocks noGrp="1" noChangeArrowheads="1"/>
          </p:cNvSpPr>
          <p:nvPr>
            <p:ph type="subTitle" idx="1"/>
          </p:nvPr>
        </p:nvSpPr>
        <p:spPr>
          <a:xfrm>
            <a:off x="1143000" y="0"/>
            <a:ext cx="6858000" cy="5143500"/>
          </a:xfrm>
        </p:spPr>
        <p:txBody>
          <a:bodyPr/>
          <a:lstStyle/>
          <a:p>
            <a:pPr algn="l"/>
            <a:r>
              <a:rPr lang="en-US" altLang="en-US"/>
              <a:t> </a:t>
            </a:r>
          </a:p>
        </p:txBody>
      </p:sp>
      <p:graphicFrame>
        <p:nvGraphicFramePr>
          <p:cNvPr id="6395935" name="Group 31"/>
          <p:cNvGraphicFramePr>
            <a:graphicFrameLocks noGrp="1"/>
          </p:cNvGraphicFramePr>
          <p:nvPr>
            <p:extLst>
              <p:ext uri="{D42A27DB-BD31-4B8C-83A1-F6EECF244321}">
                <p14:modId xmlns:p14="http://schemas.microsoft.com/office/powerpoint/2010/main" val="3279664774"/>
              </p:ext>
            </p:extLst>
          </p:nvPr>
        </p:nvGraphicFramePr>
        <p:xfrm>
          <a:off x="381000" y="165501"/>
          <a:ext cx="8305800" cy="4891802"/>
        </p:xfrm>
        <a:graphic>
          <a:graphicData uri="http://schemas.openxmlformats.org/drawingml/2006/table">
            <a:tbl>
              <a:tblPr/>
              <a:tblGrid>
                <a:gridCol w="29718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7096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Name: 	</a:t>
                      </a:r>
                      <a:endParaRPr kumimoji="0" lang="en-US" altLang="en-US" sz="36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err="1">
                          <a:ln>
                            <a:noFill/>
                          </a:ln>
                          <a:solidFill>
                            <a:srgbClr val="FFFF66"/>
                          </a:solidFill>
                          <a:effectLst/>
                          <a:latin typeface="Arial Rounded MT Bold" pitchFamily="34" charset="0"/>
                        </a:rPr>
                        <a:t>Avrahamic</a:t>
                      </a:r>
                      <a:endParaRPr kumimoji="0" lang="en-US" altLang="en-US" sz="3600" b="0" i="0" u="none" strike="noStrike" cap="none" normalizeH="0" baseline="0" dirty="0">
                        <a:ln>
                          <a:noFill/>
                        </a:ln>
                        <a:solidFill>
                          <a:srgbClr val="FFFF66"/>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079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cs typeface="Arial" charset="0"/>
                        </a:rPr>
                        <a:t>Ber / Gen 12, 15, 17</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154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bg1"/>
                          </a:solidFill>
                          <a:effectLst/>
                          <a:latin typeface="Arial Rounded MT Bold" pitchFamily="34" charset="0"/>
                        </a:rPr>
                        <a:t>Blessings and curses, Land</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77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Unconditional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rPr>
                        <a:t>Avraham’s obedience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53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itchFamily="34" charset="0"/>
                        </a:rPr>
                        <a:t>Circumcision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6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400" b="0" i="0" u="none" strike="noStrike" cap="none" normalizeH="0" baseline="0" dirty="0">
                          <a:ln>
                            <a:noFill/>
                          </a:ln>
                          <a:solidFill>
                            <a:schemeClr val="bg1"/>
                          </a:solidFill>
                          <a:effectLst/>
                          <a:latin typeface="Arial Rounded MT Bold" pitchFamily="34" charset="0"/>
                        </a:rPr>
                        <a:t>Avraham’s descendants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36708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361950"/>
            <a:ext cx="8381999" cy="4267200"/>
          </a:xfrm>
        </p:spPr>
        <p:txBody>
          <a:bodyPr>
            <a:normAutofit/>
          </a:bodyPr>
          <a:lstStyle/>
          <a:p>
            <a:pPr algn="l"/>
            <a:r>
              <a:rPr lang="en-US" dirty="0"/>
              <a:t>His dizzy aunt --- </a:t>
            </a:r>
            <a:r>
              <a:rPr lang="en-US" dirty="0" err="1"/>
              <a:t>Verti</a:t>
            </a:r>
            <a:r>
              <a:rPr lang="en-US" dirty="0"/>
              <a:t> Gogh</a:t>
            </a:r>
          </a:p>
          <a:p>
            <a:pPr algn="l"/>
            <a:r>
              <a:rPr lang="en-US" dirty="0"/>
              <a:t>The brother who ate prunes---</a:t>
            </a:r>
            <a:r>
              <a:rPr lang="en-US" dirty="0" err="1"/>
              <a:t>Gotta</a:t>
            </a:r>
            <a:r>
              <a:rPr lang="en-US" dirty="0"/>
              <a:t> Gogh</a:t>
            </a:r>
          </a:p>
          <a:p>
            <a:pPr algn="l"/>
            <a:r>
              <a:rPr lang="en-US" dirty="0"/>
              <a:t>The brother who worked at a convenience store ---- Stop N Gogh</a:t>
            </a:r>
          </a:p>
          <a:p>
            <a:pPr algn="l"/>
            <a:endParaRPr lang="en-US" dirty="0"/>
          </a:p>
        </p:txBody>
      </p:sp>
    </p:spTree>
    <p:extLst>
      <p:ext uri="{BB962C8B-B14F-4D97-AF65-F5344CB8AC3E}">
        <p14:creationId xmlns:p14="http://schemas.microsoft.com/office/powerpoint/2010/main" val="3049802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7954" name="Rectangle 2"/>
          <p:cNvSpPr>
            <a:spLocks noGrp="1" noChangeArrowheads="1"/>
          </p:cNvSpPr>
          <p:nvPr>
            <p:ph type="subTitle" idx="1"/>
          </p:nvPr>
        </p:nvSpPr>
        <p:spPr>
          <a:xfrm>
            <a:off x="1143000" y="0"/>
            <a:ext cx="6858000" cy="5143500"/>
          </a:xfrm>
        </p:spPr>
        <p:txBody>
          <a:bodyPr/>
          <a:lstStyle/>
          <a:p>
            <a:pPr algn="l"/>
            <a:r>
              <a:rPr lang="en-US" altLang="en-US" sz="2400"/>
              <a:t> </a:t>
            </a:r>
          </a:p>
        </p:txBody>
      </p:sp>
      <p:graphicFrame>
        <p:nvGraphicFramePr>
          <p:cNvPr id="6397982" name="Group 30"/>
          <p:cNvGraphicFramePr>
            <a:graphicFrameLocks noGrp="1"/>
          </p:cNvGraphicFramePr>
          <p:nvPr/>
        </p:nvGraphicFramePr>
        <p:xfrm>
          <a:off x="381000" y="165501"/>
          <a:ext cx="8458200" cy="4891802"/>
        </p:xfrm>
        <a:graphic>
          <a:graphicData uri="http://schemas.openxmlformats.org/drawingml/2006/table">
            <a:tbl>
              <a:tblPr/>
              <a:tblGrid>
                <a:gridCol w="29718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7096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Name: 	</a:t>
                      </a:r>
                      <a:endParaRPr kumimoji="0" lang="en-US" altLang="en-US" sz="36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Mosaic </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079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cs typeface="Arial" charset="0"/>
                        </a:rPr>
                        <a:t>Shmot/Ex 19-Dvarim/Dt</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154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a:ln>
                            <a:noFill/>
                          </a:ln>
                          <a:solidFill>
                            <a:schemeClr val="bg1"/>
                          </a:solidFill>
                          <a:effectLst/>
                          <a:latin typeface="Arial Rounded MT Bold" pitchFamily="34" charset="0"/>
                        </a:rPr>
                        <a:t>Blessings, head of nations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77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rPr>
                        <a:t>obedience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53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itchFamily="34" charset="0"/>
                        </a:rPr>
                        <a:t>Shabbat </a:t>
                      </a:r>
                      <a:r>
                        <a:rPr kumimoji="0" lang="en-US" altLang="en-US" sz="3200" b="0" i="0" u="none" strike="noStrike" cap="none" normalizeH="0" baseline="0" dirty="0" err="1">
                          <a:ln>
                            <a:noFill/>
                          </a:ln>
                          <a:solidFill>
                            <a:schemeClr val="bg1"/>
                          </a:solidFill>
                          <a:effectLst/>
                          <a:latin typeface="Arial Rounded MT Bold" pitchFamily="34" charset="0"/>
                        </a:rPr>
                        <a:t>Shmot</a:t>
                      </a:r>
                      <a:r>
                        <a:rPr kumimoji="0" lang="en-US" altLang="en-US" sz="3200" b="0" i="0" u="none" strike="noStrike" cap="none" normalizeH="0" baseline="0" dirty="0">
                          <a:ln>
                            <a:noFill/>
                          </a:ln>
                          <a:solidFill>
                            <a:schemeClr val="bg1"/>
                          </a:solidFill>
                          <a:effectLst/>
                          <a:latin typeface="Arial Rounded MT Bold" pitchFamily="34" charset="0"/>
                        </a:rPr>
                        <a:t>/Ex 31.13</a:t>
                      </a:r>
                      <a:endParaRPr kumimoji="0" lang="en-US" altLang="en-US" sz="36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6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itchFamily="34" charset="0"/>
                        </a:rPr>
                        <a:t>People of Israel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6983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02" name="Rectangle 2"/>
          <p:cNvSpPr>
            <a:spLocks noGrp="1" noChangeArrowheads="1"/>
          </p:cNvSpPr>
          <p:nvPr>
            <p:ph type="subTitle" idx="1"/>
          </p:nvPr>
        </p:nvSpPr>
        <p:spPr>
          <a:xfrm>
            <a:off x="1143000" y="0"/>
            <a:ext cx="6858000" cy="5143500"/>
          </a:xfrm>
        </p:spPr>
        <p:txBody>
          <a:bodyPr/>
          <a:lstStyle/>
          <a:p>
            <a:pPr algn="l"/>
            <a:r>
              <a:rPr lang="en-US" altLang="en-US"/>
              <a:t> </a:t>
            </a:r>
          </a:p>
        </p:txBody>
      </p:sp>
      <p:graphicFrame>
        <p:nvGraphicFramePr>
          <p:cNvPr id="6400030" name="Group 30"/>
          <p:cNvGraphicFramePr>
            <a:graphicFrameLocks noGrp="1"/>
          </p:cNvGraphicFramePr>
          <p:nvPr/>
        </p:nvGraphicFramePr>
        <p:xfrm>
          <a:off x="381000" y="165501"/>
          <a:ext cx="8382000" cy="4891802"/>
        </p:xfrm>
        <a:graphic>
          <a:graphicData uri="http://schemas.openxmlformats.org/drawingml/2006/table">
            <a:tbl>
              <a:tblPr/>
              <a:tblGrid>
                <a:gridCol w="30480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7096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Name: 	</a:t>
                      </a:r>
                      <a:endParaRPr kumimoji="0" lang="en-US" altLang="en-US" sz="36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err="1">
                          <a:ln>
                            <a:noFill/>
                          </a:ln>
                          <a:solidFill>
                            <a:schemeClr val="bg1"/>
                          </a:solidFill>
                          <a:effectLst/>
                          <a:latin typeface="Arial Rounded MT Bold" pitchFamily="34" charset="0"/>
                        </a:rPr>
                        <a:t>Moavi</a:t>
                      </a:r>
                      <a:r>
                        <a:rPr kumimoji="0" lang="en-US" altLang="en-US" sz="3600" b="0" i="0" u="none" strike="noStrike" cap="none" normalizeH="0" baseline="0" dirty="0">
                          <a:ln>
                            <a:noFill/>
                          </a:ln>
                          <a:solidFill>
                            <a:schemeClr val="bg1"/>
                          </a:solidFill>
                          <a:effectLst/>
                          <a:latin typeface="Arial Rounded MT Bold" pitchFamily="34" charset="0"/>
                        </a:rPr>
                        <a:t> / Moabite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079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cs typeface="Arial" charset="0"/>
                        </a:rPr>
                        <a:t>Dvarim/Dt 29-30</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154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itchFamily="34" charset="0"/>
                        </a:rPr>
                        <a:t>Regathering to Land</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77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rPr>
                        <a:t>repentance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53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rPr>
                        <a:t>May 14, 1948 Hatikvah</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6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itchFamily="34" charset="0"/>
                        </a:rPr>
                        <a:t>People of Israel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5449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2050" name="Rectangle 2"/>
          <p:cNvSpPr>
            <a:spLocks noGrp="1" noChangeArrowheads="1"/>
          </p:cNvSpPr>
          <p:nvPr>
            <p:ph type="subTitle" idx="1"/>
          </p:nvPr>
        </p:nvSpPr>
        <p:spPr>
          <a:xfrm>
            <a:off x="1143000" y="0"/>
            <a:ext cx="6858000" cy="5143500"/>
          </a:xfrm>
        </p:spPr>
        <p:txBody>
          <a:bodyPr/>
          <a:lstStyle/>
          <a:p>
            <a:pPr algn="l"/>
            <a:r>
              <a:rPr lang="en-US" altLang="en-US"/>
              <a:t> </a:t>
            </a:r>
          </a:p>
        </p:txBody>
      </p:sp>
      <p:graphicFrame>
        <p:nvGraphicFramePr>
          <p:cNvPr id="6402077" name="Group 29"/>
          <p:cNvGraphicFramePr>
            <a:graphicFrameLocks noGrp="1"/>
          </p:cNvGraphicFramePr>
          <p:nvPr>
            <p:extLst>
              <p:ext uri="{D42A27DB-BD31-4B8C-83A1-F6EECF244321}">
                <p14:modId xmlns:p14="http://schemas.microsoft.com/office/powerpoint/2010/main" val="2186160154"/>
              </p:ext>
            </p:extLst>
          </p:nvPr>
        </p:nvGraphicFramePr>
        <p:xfrm>
          <a:off x="304800" y="165497"/>
          <a:ext cx="8458200" cy="4699159"/>
        </p:xfrm>
        <a:graphic>
          <a:graphicData uri="http://schemas.openxmlformats.org/drawingml/2006/table">
            <a:tbl>
              <a:tblPr/>
              <a:tblGrid>
                <a:gridCol w="28956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7096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Name: 	</a:t>
                      </a:r>
                      <a:endParaRPr kumimoji="0" lang="en-US" altLang="en-US" sz="36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Davidic</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079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cs typeface="Arial" charset="0"/>
                        </a:rPr>
                        <a:t>2 Shmuel 7.8-17</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rPr>
                        <a:t>Everlasting Kingdom</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77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rPr>
                        <a:t>Kings keep Torah</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53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500" b="0" i="0" u="none" strike="noStrike" cap="none" normalizeH="0" baseline="0" dirty="0">
                          <a:ln>
                            <a:noFill/>
                          </a:ln>
                          <a:solidFill>
                            <a:schemeClr val="bg1"/>
                          </a:solidFill>
                          <a:effectLst/>
                          <a:latin typeface="Arial Rounded MT Bold" pitchFamily="34" charset="0"/>
                        </a:rPr>
                        <a:t>Two comings of Messiah</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6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itchFamily="34" charset="0"/>
                        </a:rPr>
                        <a:t>Israel, and all nations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00408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4098" name="Rectangle 2"/>
          <p:cNvSpPr>
            <a:spLocks noGrp="1" noChangeArrowheads="1"/>
          </p:cNvSpPr>
          <p:nvPr>
            <p:ph type="subTitle" idx="1"/>
          </p:nvPr>
        </p:nvSpPr>
        <p:spPr>
          <a:xfrm>
            <a:off x="1143000" y="0"/>
            <a:ext cx="6858000" cy="5143500"/>
          </a:xfrm>
        </p:spPr>
        <p:txBody>
          <a:bodyPr/>
          <a:lstStyle/>
          <a:p>
            <a:pPr algn="l"/>
            <a:r>
              <a:rPr lang="en-US" altLang="en-US"/>
              <a:t> </a:t>
            </a:r>
          </a:p>
        </p:txBody>
      </p:sp>
      <p:graphicFrame>
        <p:nvGraphicFramePr>
          <p:cNvPr id="6404125" name="Group 29"/>
          <p:cNvGraphicFramePr>
            <a:graphicFrameLocks noGrp="1"/>
          </p:cNvGraphicFramePr>
          <p:nvPr>
            <p:extLst>
              <p:ext uri="{D42A27DB-BD31-4B8C-83A1-F6EECF244321}">
                <p14:modId xmlns:p14="http://schemas.microsoft.com/office/powerpoint/2010/main" val="2860862601"/>
              </p:ext>
            </p:extLst>
          </p:nvPr>
        </p:nvGraphicFramePr>
        <p:xfrm>
          <a:off x="381000" y="165497"/>
          <a:ext cx="8458200" cy="4726005"/>
        </p:xfrm>
        <a:graphic>
          <a:graphicData uri="http://schemas.openxmlformats.org/drawingml/2006/table">
            <a:tbl>
              <a:tblPr/>
              <a:tblGrid>
                <a:gridCol w="29718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69212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Name: 	</a:t>
                      </a:r>
                      <a:endParaRPr kumimoji="0" lang="en-US" altLang="en-US" sz="36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Renewed</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574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cs typeface="Arial" charset="0"/>
                        </a:rPr>
                        <a:t>Yermiyahu/Jer 31.31-34</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675">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chemeClr val="bg1"/>
                          </a:solidFill>
                          <a:effectLst/>
                          <a:latin typeface="Arial Rounded MT Bold" pitchFamily="34" charset="0"/>
                        </a:rPr>
                        <a:t>Torah in our hearts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05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1675">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itchFamily="34" charset="0"/>
                        </a:rPr>
                        <a:t>Faith</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944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itchFamily="34" charset="0"/>
                        </a:rPr>
                        <a:t>Seder of Messiah</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3352">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a:ln>
                            <a:noFill/>
                          </a:ln>
                          <a:solidFill>
                            <a:schemeClr val="bg1"/>
                          </a:solidFill>
                          <a:effectLst/>
                          <a:latin typeface="Arial Rounded MT Bold" pitchFamily="34" charset="0"/>
                        </a:rPr>
                        <a:t>Israel &amp; Judah, grafted</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31116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00050" indent="-400050">
              <a:buFont typeface="+mj-lt"/>
              <a:buAutoNum type="arabicPeriod"/>
            </a:pPr>
            <a:r>
              <a:rPr lang="en-US" sz="4000" dirty="0"/>
              <a:t>Five of eight: Abrahamic, Mosaic,  Moabite, Davidic, Renewed covenants were made with Israel, the Jewish people.</a:t>
            </a:r>
          </a:p>
          <a:p>
            <a:pPr marL="571500" indent="-571500">
              <a:buFont typeface="+mj-lt"/>
              <a:buAutoNum type="arabicPeriod" startAt="2"/>
            </a:pPr>
            <a:r>
              <a:rPr lang="en-US" sz="4000" dirty="0"/>
              <a:t>Seven of eight are still in force! </a:t>
            </a:r>
          </a:p>
          <a:p>
            <a:pPr marL="514350" indent="-514350">
              <a:buFont typeface="+mj-lt"/>
              <a:buAutoNum type="arabicPeriod" startAt="2"/>
            </a:pPr>
            <a:r>
              <a:rPr lang="en-US" sz="4000" dirty="0"/>
              <a:t>Seven </a:t>
            </a:r>
            <a:r>
              <a:rPr lang="en-US" sz="4000"/>
              <a:t>of eight are </a:t>
            </a:r>
            <a:r>
              <a:rPr lang="en-US" sz="4000" dirty="0"/>
              <a:t>enacted with sacrifice.</a:t>
            </a:r>
          </a:p>
        </p:txBody>
      </p:sp>
    </p:spTree>
    <p:extLst>
      <p:ext uri="{BB962C8B-B14F-4D97-AF65-F5344CB8AC3E}">
        <p14:creationId xmlns:p14="http://schemas.microsoft.com/office/powerpoint/2010/main" val="271798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457200" indent="-457200">
              <a:buFont typeface="+mj-lt"/>
              <a:buAutoNum type="arabicPeriod"/>
            </a:pPr>
            <a:r>
              <a:rPr lang="en-US" sz="4000" dirty="0"/>
              <a:t>What is a covenant?</a:t>
            </a:r>
          </a:p>
          <a:p>
            <a:pPr marL="457200" indent="-457200">
              <a:buFont typeface="+mj-lt"/>
              <a:buAutoNum type="arabicPeriod"/>
            </a:pPr>
            <a:r>
              <a:rPr lang="en-US" sz="4000" dirty="0"/>
              <a:t>What are the covenants in scripture?</a:t>
            </a:r>
          </a:p>
          <a:p>
            <a:pPr marL="457200" indent="-457200">
              <a:buFont typeface="+mj-lt"/>
              <a:buAutoNum type="arabicPeriod"/>
            </a:pPr>
            <a:r>
              <a:rPr lang="en-US" sz="4000" u="sng" dirty="0">
                <a:solidFill>
                  <a:srgbClr val="FFFF66"/>
                </a:solidFill>
              </a:rPr>
              <a:t>What is Yeshua’s covenant?</a:t>
            </a:r>
          </a:p>
          <a:p>
            <a:pPr marL="457200" indent="-457200">
              <a:buFont typeface="+mj-lt"/>
              <a:buAutoNum type="arabicPeriod"/>
            </a:pPr>
            <a:r>
              <a:rPr lang="en-US" sz="4000" dirty="0"/>
              <a:t>How does this apply to us.</a:t>
            </a:r>
          </a:p>
        </p:txBody>
      </p:sp>
    </p:spTree>
    <p:extLst>
      <p:ext uri="{BB962C8B-B14F-4D97-AF65-F5344CB8AC3E}">
        <p14:creationId xmlns:p14="http://schemas.microsoft.com/office/powerpoint/2010/main" val="3161492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Mes</a:t>
            </a:r>
            <a:r>
              <a:rPr lang="en-US" sz="4000" baseline="30000" dirty="0"/>
              <a:t> Jews 8.6-13     </a:t>
            </a:r>
            <a:r>
              <a:rPr lang="en-US" sz="4000" dirty="0"/>
              <a:t>“‘For this is the covenant which I will make with the house of Isra’el after those days,’ says </a:t>
            </a:r>
            <a:r>
              <a:rPr lang="en-US" sz="4000" cap="small" dirty="0"/>
              <a:t>Adoni</a:t>
            </a:r>
            <a:r>
              <a:rPr lang="en-US" sz="4000" dirty="0"/>
              <a:t>:</a:t>
            </a:r>
          </a:p>
        </p:txBody>
      </p:sp>
    </p:spTree>
    <p:extLst>
      <p:ext uri="{BB962C8B-B14F-4D97-AF65-F5344CB8AC3E}">
        <p14:creationId xmlns:p14="http://schemas.microsoft.com/office/powerpoint/2010/main" val="697914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MJ 8.6-13</a:t>
            </a:r>
            <a:r>
              <a:rPr lang="en-US" sz="4000" dirty="0"/>
              <a:t>‘I will put my Torah in their minds and write it on their hearts; I will be their God, and they will be my people. “‘None of them will teach his fellow-citizen or his brother, saying, “Know </a:t>
            </a:r>
            <a:r>
              <a:rPr lang="en-US" sz="4000" cap="small" dirty="0"/>
              <a:t>Adoni</a:t>
            </a:r>
            <a:r>
              <a:rPr lang="en-US" sz="4000" dirty="0"/>
              <a:t>!” For all will know me, from the least of them to the greatest, </a:t>
            </a:r>
          </a:p>
        </p:txBody>
      </p:sp>
    </p:spTree>
    <p:extLst>
      <p:ext uri="{BB962C8B-B14F-4D97-AF65-F5344CB8AC3E}">
        <p14:creationId xmlns:p14="http://schemas.microsoft.com/office/powerpoint/2010/main" val="442502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8.6-13 </a:t>
            </a:r>
            <a:r>
              <a:rPr lang="en-US" sz="4000" dirty="0"/>
              <a:t>because I will be merciful toward their </a:t>
            </a:r>
            <a:r>
              <a:rPr lang="en-US" sz="4000" dirty="0" err="1"/>
              <a:t>wickednesses</a:t>
            </a:r>
            <a:r>
              <a:rPr lang="en-US" sz="4000" dirty="0"/>
              <a:t> and remember their sins no more.’”</a:t>
            </a:r>
          </a:p>
        </p:txBody>
      </p:sp>
    </p:spTree>
    <p:extLst>
      <p:ext uri="{BB962C8B-B14F-4D97-AF65-F5344CB8AC3E}">
        <p14:creationId xmlns:p14="http://schemas.microsoft.com/office/powerpoint/2010/main" val="2098146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Yeshua </a:t>
            </a:r>
            <a:r>
              <a:rPr lang="en-US" sz="4000" u="sng" dirty="0">
                <a:solidFill>
                  <a:srgbClr val="FFFF66"/>
                </a:solidFill>
              </a:rPr>
              <a:t>gave </a:t>
            </a:r>
            <a:r>
              <a:rPr lang="en-US" sz="4000" u="dbl" dirty="0">
                <a:solidFill>
                  <a:srgbClr val="FFFF66"/>
                </a:solidFill>
              </a:rPr>
              <a:t>Israel</a:t>
            </a:r>
            <a:r>
              <a:rPr lang="en-US" sz="4000" u="sng" dirty="0">
                <a:solidFill>
                  <a:srgbClr val="FFFF66"/>
                </a:solidFill>
              </a:rPr>
              <a:t> the New Covenant</a:t>
            </a:r>
            <a:r>
              <a:rPr lang="en-US" sz="4000" dirty="0"/>
              <a:t>, and invites the Nations to be grafted in!</a:t>
            </a:r>
          </a:p>
          <a:p>
            <a:pPr marL="457200" indent="-457200">
              <a:buFont typeface="+mj-lt"/>
              <a:buAutoNum type="arabicPeriod"/>
            </a:pPr>
            <a:r>
              <a:rPr lang="en-US" sz="4000" dirty="0"/>
              <a:t>Does not abrogate other covenants with Israel.</a:t>
            </a:r>
          </a:p>
          <a:p>
            <a:pPr marL="457200" indent="-457200">
              <a:buFont typeface="+mj-lt"/>
              <a:buAutoNum type="arabicPeriod"/>
            </a:pPr>
            <a:r>
              <a:rPr lang="en-US" sz="4000" dirty="0"/>
              <a:t>Covenants are enacted with sacrifice.</a:t>
            </a:r>
          </a:p>
          <a:p>
            <a:pPr marL="742950" indent="-742950">
              <a:buFont typeface="+mj-lt"/>
              <a:buAutoNum type="arabicPeriod"/>
            </a:pPr>
            <a:endParaRPr lang="en-US" sz="4000" dirty="0"/>
          </a:p>
          <a:p>
            <a:pPr marL="742950" indent="-742950">
              <a:buFont typeface="+mj-lt"/>
              <a:buAutoNum type="arabicPeriod"/>
            </a:pPr>
            <a:endParaRPr lang="en-US" sz="4000" dirty="0"/>
          </a:p>
        </p:txBody>
      </p:sp>
    </p:spTree>
    <p:extLst>
      <p:ext uri="{BB962C8B-B14F-4D97-AF65-F5344CB8AC3E}">
        <p14:creationId xmlns:p14="http://schemas.microsoft.com/office/powerpoint/2010/main" val="3092931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361950"/>
            <a:ext cx="8381999" cy="4419600"/>
          </a:xfrm>
        </p:spPr>
        <p:txBody>
          <a:bodyPr>
            <a:normAutofit lnSpcReduction="10000"/>
          </a:bodyPr>
          <a:lstStyle/>
          <a:p>
            <a:pPr algn="l"/>
            <a:r>
              <a:rPr lang="en-US" dirty="0"/>
              <a:t>His magician uncle--- Where-</a:t>
            </a:r>
            <a:r>
              <a:rPr lang="en-US" dirty="0" err="1"/>
              <a:t>diddy</a:t>
            </a:r>
            <a:r>
              <a:rPr lang="en-US" dirty="0"/>
              <a:t> Gogh</a:t>
            </a:r>
          </a:p>
          <a:p>
            <a:pPr algn="l"/>
            <a:r>
              <a:rPr lang="en-US" dirty="0"/>
              <a:t>His Mexican cousin--- A </a:t>
            </a:r>
            <a:r>
              <a:rPr lang="en-US" dirty="0" err="1"/>
              <a:t>MeeGogh</a:t>
            </a:r>
            <a:endParaRPr lang="en-US" dirty="0"/>
          </a:p>
          <a:p>
            <a:pPr algn="l"/>
            <a:r>
              <a:rPr lang="en-US" dirty="0"/>
              <a:t>The Mexican cousin's American half-brother ---  </a:t>
            </a:r>
            <a:r>
              <a:rPr lang="en-US" dirty="0" err="1"/>
              <a:t>Gring</a:t>
            </a:r>
            <a:r>
              <a:rPr lang="en-US" dirty="0"/>
              <a:t> Gogh</a:t>
            </a:r>
          </a:p>
          <a:p>
            <a:pPr algn="l"/>
            <a:r>
              <a:rPr lang="en-US" dirty="0"/>
              <a:t>The nephew who drove a stage coach ---- Wells-far Gogh</a:t>
            </a:r>
          </a:p>
          <a:p>
            <a:pPr algn="l"/>
            <a:endParaRPr lang="en-US" dirty="0"/>
          </a:p>
          <a:p>
            <a:pPr algn="l"/>
            <a:endParaRPr lang="en-US" dirty="0"/>
          </a:p>
        </p:txBody>
      </p:sp>
    </p:spTree>
    <p:extLst>
      <p:ext uri="{BB962C8B-B14F-4D97-AF65-F5344CB8AC3E}">
        <p14:creationId xmlns:p14="http://schemas.microsoft.com/office/powerpoint/2010/main" val="3668602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 is a covenant of power!</a:t>
            </a:r>
          </a:p>
          <a:p>
            <a:r>
              <a:rPr lang="en-US" sz="4000" dirty="0"/>
              <a:t>Inward Ruakh /Spirit guidance, empowerment to obey holiness.</a:t>
            </a:r>
          </a:p>
          <a:p>
            <a:r>
              <a:rPr lang="en-US" sz="4000" dirty="0"/>
              <a:t>Experience of G-d and Messiah!</a:t>
            </a:r>
          </a:p>
          <a:p>
            <a:r>
              <a:rPr lang="en-US" sz="4000" dirty="0"/>
              <a:t>Experiential forgiveness: received and given.</a:t>
            </a:r>
          </a:p>
          <a:p>
            <a:endParaRPr lang="en-US" sz="4000" dirty="0"/>
          </a:p>
        </p:txBody>
      </p:sp>
    </p:spTree>
    <p:extLst>
      <p:ext uri="{BB962C8B-B14F-4D97-AF65-F5344CB8AC3E}">
        <p14:creationId xmlns:p14="http://schemas.microsoft.com/office/powerpoint/2010/main" val="2538633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Covenant  power of words.</a:t>
            </a:r>
            <a:br>
              <a:rPr lang="en-US" sz="4000" dirty="0"/>
            </a:br>
            <a:endParaRPr lang="en-US" sz="4000" baseline="30000" dirty="0"/>
          </a:p>
          <a:p>
            <a:pPr marL="0" indent="0">
              <a:buNone/>
            </a:pPr>
            <a:r>
              <a:rPr lang="en-US" sz="4000" baseline="30000" dirty="0"/>
              <a:t>Yeshayahu/Is 40.8  </a:t>
            </a:r>
            <a:r>
              <a:rPr lang="en-US" sz="4000" dirty="0"/>
              <a:t>But the word of our God stands forever.</a:t>
            </a:r>
          </a:p>
          <a:p>
            <a:pPr marL="0" indent="0" algn="r" rtl="1">
              <a:buNone/>
            </a:pPr>
            <a:r>
              <a:rPr lang="he-IL" sz="4400" b="1" dirty="0">
                <a:latin typeface="David" panose="020E0502060401010101" pitchFamily="34" charset="-79"/>
                <a:cs typeface="David" panose="020E0502060401010101" pitchFamily="34" charset="-79"/>
              </a:rPr>
              <a:t>וּדְבַר-אֱלֹהֵינוּ, יָקוּם לְעוֹלָם.</a:t>
            </a:r>
            <a:endParaRPr lang="en-US" sz="4400" b="1" dirty="0">
              <a:latin typeface="David" panose="020E0502060401010101" pitchFamily="34" charset="-79"/>
              <a:cs typeface="David" panose="020E0502060401010101" pitchFamily="34" charset="-79"/>
            </a:endParaRPr>
          </a:p>
          <a:p>
            <a:pPr marL="0" indent="0" algn="l">
              <a:buNone/>
            </a:pPr>
            <a:r>
              <a:rPr lang="en-US" sz="4000" i="1" dirty="0" err="1"/>
              <a:t>D’var</a:t>
            </a:r>
            <a:r>
              <a:rPr lang="en-US" sz="4000" i="1" dirty="0"/>
              <a:t> Elohim </a:t>
            </a:r>
            <a:r>
              <a:rPr lang="en-US" sz="4000" i="1" dirty="0" err="1"/>
              <a:t>yakum</a:t>
            </a:r>
            <a:r>
              <a:rPr lang="en-US" sz="4000" i="1" dirty="0"/>
              <a:t> </a:t>
            </a:r>
            <a:r>
              <a:rPr lang="en-US" sz="4000" i="1" dirty="0" err="1"/>
              <a:t>l’olam</a:t>
            </a:r>
            <a:endParaRPr lang="en-US" sz="4000" i="1" dirty="0"/>
          </a:p>
        </p:txBody>
      </p:sp>
    </p:spTree>
    <p:extLst>
      <p:ext uri="{BB962C8B-B14F-4D97-AF65-F5344CB8AC3E}">
        <p14:creationId xmlns:p14="http://schemas.microsoft.com/office/powerpoint/2010/main" val="257515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457200" indent="-457200">
              <a:buFont typeface="+mj-lt"/>
              <a:buAutoNum type="arabicPeriod"/>
            </a:pPr>
            <a:r>
              <a:rPr lang="en-US" sz="4000" dirty="0"/>
              <a:t>What is a covenant?</a:t>
            </a:r>
          </a:p>
          <a:p>
            <a:pPr marL="457200" indent="-457200">
              <a:buFont typeface="+mj-lt"/>
              <a:buAutoNum type="arabicPeriod"/>
            </a:pPr>
            <a:r>
              <a:rPr lang="en-US" sz="4000" dirty="0"/>
              <a:t>What are the covenants in scripture?</a:t>
            </a:r>
          </a:p>
          <a:p>
            <a:pPr marL="457200" indent="-457200">
              <a:buFont typeface="+mj-lt"/>
              <a:buAutoNum type="arabicPeriod"/>
            </a:pPr>
            <a:r>
              <a:rPr lang="en-US" sz="4000" dirty="0"/>
              <a:t>What is Yeshua’s covenant?</a:t>
            </a:r>
          </a:p>
          <a:p>
            <a:pPr marL="457200" indent="-457200">
              <a:buFont typeface="+mj-lt"/>
              <a:buAutoNum type="arabicPeriod"/>
            </a:pPr>
            <a:r>
              <a:rPr lang="en-US" sz="4000" u="sng" dirty="0">
                <a:solidFill>
                  <a:srgbClr val="FFFF66"/>
                </a:solidFill>
              </a:rPr>
              <a:t>How does this apply to us.</a:t>
            </a:r>
          </a:p>
        </p:txBody>
      </p:sp>
    </p:spTree>
    <p:extLst>
      <p:ext uri="{BB962C8B-B14F-4D97-AF65-F5344CB8AC3E}">
        <p14:creationId xmlns:p14="http://schemas.microsoft.com/office/powerpoint/2010/main" val="2789024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Mtt</a:t>
            </a:r>
            <a:r>
              <a:rPr lang="en-US" sz="4000" baseline="30000" dirty="0"/>
              <a:t>. 12.36-37</a:t>
            </a:r>
            <a:r>
              <a:rPr lang="en-US" sz="4000" dirty="0"/>
              <a:t>  Moreover, I tell you this: on the Day of Judgment people will have to give account for </a:t>
            </a:r>
            <a:r>
              <a:rPr lang="en-US" sz="4000" u="sng" dirty="0">
                <a:solidFill>
                  <a:srgbClr val="FFFF66"/>
                </a:solidFill>
              </a:rPr>
              <a:t>every careless word they have spoken</a:t>
            </a:r>
            <a:r>
              <a:rPr lang="en-US" sz="4000" dirty="0"/>
              <a:t>; for by your own words you will be acquitted, and by your own words you will be condemned.”</a:t>
            </a:r>
          </a:p>
        </p:txBody>
      </p:sp>
    </p:spTree>
    <p:extLst>
      <p:ext uri="{BB962C8B-B14F-4D97-AF65-F5344CB8AC3E}">
        <p14:creationId xmlns:p14="http://schemas.microsoft.com/office/powerpoint/2010/main" val="3989975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Asher </a:t>
            </a:r>
            <a:r>
              <a:rPr lang="en-US" sz="4000" dirty="0" err="1"/>
              <a:t>Intrater</a:t>
            </a:r>
            <a:r>
              <a:rPr lang="en-US" sz="4000" dirty="0"/>
              <a:t>: </a:t>
            </a:r>
            <a:r>
              <a:rPr lang="en-US" sz="4000" i="1" dirty="0"/>
              <a:t>Covenant Relationships   </a:t>
            </a:r>
            <a:r>
              <a:rPr lang="en-US" sz="4000" dirty="0"/>
              <a:t>“Every spoken word [is] backed by a man’s integrity [and] is a step of covenant.”</a:t>
            </a:r>
          </a:p>
        </p:txBody>
      </p:sp>
    </p:spTree>
    <p:extLst>
      <p:ext uri="{BB962C8B-B14F-4D97-AF65-F5344CB8AC3E}">
        <p14:creationId xmlns:p14="http://schemas.microsoft.com/office/powerpoint/2010/main" val="2087077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Some covenants we are in. </a:t>
            </a:r>
          </a:p>
          <a:p>
            <a:pPr marL="0" indent="0">
              <a:buNone/>
            </a:pPr>
            <a:r>
              <a:rPr lang="en-US" sz="4000" dirty="0"/>
              <a:t>Hebrew for United States: </a:t>
            </a:r>
          </a:p>
          <a:p>
            <a:pPr marL="0" indent="0">
              <a:buNone/>
            </a:pPr>
            <a:r>
              <a:rPr lang="en-US" sz="4000" i="1" dirty="0" err="1"/>
              <a:t>Artsot</a:t>
            </a:r>
            <a:r>
              <a:rPr lang="en-US" sz="4000" i="1" dirty="0"/>
              <a:t> </a:t>
            </a:r>
            <a:r>
              <a:rPr lang="en-US" sz="4000" i="1" dirty="0" err="1"/>
              <a:t>HaBrit</a:t>
            </a:r>
            <a:r>
              <a:rPr lang="he-IL" sz="4000" i="1" dirty="0"/>
              <a:t>  </a:t>
            </a:r>
            <a:r>
              <a:rPr lang="en-US" sz="4000" i="1" dirty="0"/>
              <a:t> </a:t>
            </a:r>
            <a:r>
              <a:rPr lang="he-IL" sz="4800" b="1" dirty="0">
                <a:latin typeface="David" panose="020E0502060401010101" pitchFamily="34" charset="-79"/>
                <a:cs typeface="David" panose="020E0502060401010101" pitchFamily="34" charset="-79"/>
              </a:rPr>
              <a:t>ארצות הברית</a:t>
            </a:r>
          </a:p>
          <a:p>
            <a:pPr marL="0" indent="0">
              <a:buNone/>
            </a:pPr>
            <a:r>
              <a:rPr lang="en-US" sz="4000" dirty="0"/>
              <a:t>Lands of the Covenant</a:t>
            </a:r>
          </a:p>
          <a:p>
            <a:pPr marL="0" indent="0">
              <a:buNone/>
            </a:pPr>
            <a:r>
              <a:rPr lang="en-US" sz="4000" dirty="0"/>
              <a:t>We are a covenantal nation.  Power of words, not whim.</a:t>
            </a:r>
          </a:p>
        </p:txBody>
      </p:sp>
    </p:spTree>
    <p:extLst>
      <p:ext uri="{BB962C8B-B14F-4D97-AF65-F5344CB8AC3E}">
        <p14:creationId xmlns:p14="http://schemas.microsoft.com/office/powerpoint/2010/main" val="3298065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1780 John Adams wrote, “T</a:t>
            </a:r>
            <a:r>
              <a:rPr lang="en-US" sz="4000" u="sng" dirty="0">
                <a:solidFill>
                  <a:srgbClr val="FFFF66"/>
                </a:solidFill>
              </a:rPr>
              <a:t>he new U.S. would be ‘a nation of laws not men.’” </a:t>
            </a:r>
          </a:p>
        </p:txBody>
      </p:sp>
    </p:spTree>
    <p:extLst>
      <p:ext uri="{BB962C8B-B14F-4D97-AF65-F5344CB8AC3E}">
        <p14:creationId xmlns:p14="http://schemas.microsoft.com/office/powerpoint/2010/main" val="937202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hold these truths to be self-evident, that all men are created equal, that they are endowed by their Creator with certain unalienable Rights, that among these are Life, Liberty and the pursuit of Happiness</a:t>
            </a:r>
          </a:p>
        </p:txBody>
      </p:sp>
    </p:spTree>
    <p:extLst>
      <p:ext uri="{BB962C8B-B14F-4D97-AF65-F5344CB8AC3E}">
        <p14:creationId xmlns:p14="http://schemas.microsoft.com/office/powerpoint/2010/main" val="1802457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1619 Project, named for the date of the first arrival of Africans on American soil, sought to place “the consequences of slavery and the contributions of black Americans at the very center of our national narrative.” </a:t>
            </a:r>
          </a:p>
        </p:txBody>
      </p:sp>
    </p:spTree>
    <p:extLst>
      <p:ext uri="{BB962C8B-B14F-4D97-AF65-F5344CB8AC3E}">
        <p14:creationId xmlns:p14="http://schemas.microsoft.com/office/powerpoint/2010/main" val="1851992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Was America founded as a slavocracy, and are current racial inequities the natural outgrowth of that? Or was America conceived in liberty, a nation haltingly redeeming itself through its founding principles? </a:t>
            </a:r>
          </a:p>
        </p:txBody>
      </p:sp>
    </p:spTree>
    <p:extLst>
      <p:ext uri="{BB962C8B-B14F-4D97-AF65-F5344CB8AC3E}">
        <p14:creationId xmlns:p14="http://schemas.microsoft.com/office/powerpoint/2010/main" val="112067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2300288" y="1328739"/>
            <a:ext cx="4500563" cy="2657475"/>
          </a:xfrm>
        </p:spPr>
        <p:txBody>
          <a:bodyPr/>
          <a:lstStyle/>
          <a:p>
            <a:pPr algn="l">
              <a:spcBef>
                <a:spcPct val="0"/>
              </a:spcBef>
            </a:pPr>
            <a:r>
              <a:rPr lang="en-US" altLang="en-US" sz="225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246052"/>
            <a:ext cx="4611698" cy="461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486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146" name="Picture 2" descr="Image result for black history month">
            <a:extLst>
              <a:ext uri="{FF2B5EF4-FFF2-40B4-BE49-F238E27FC236}">
                <a16:creationId xmlns:a16="http://schemas.microsoft.com/office/drawing/2014/main" id="{652DD14C-DA70-4D8D-9834-6CE1C4C51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28624"/>
            <a:ext cx="7381875"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482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Black History Month is an annual observance originating in the United States.  It is celebrated in February, remembering important people and events in the history of the African diaspora. </a:t>
            </a:r>
          </a:p>
        </p:txBody>
      </p:sp>
    </p:spTree>
    <p:extLst>
      <p:ext uri="{BB962C8B-B14F-4D97-AF65-F5344CB8AC3E}">
        <p14:creationId xmlns:p14="http://schemas.microsoft.com/office/powerpoint/2010/main" val="1285497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4C8EBECF-7662-4992-B3FD-CBB1AFE51193}"/>
              </a:ext>
            </a:extLst>
          </p:cNvPr>
          <p:cNvPicPr>
            <a:picLocks noChangeAspect="1"/>
          </p:cNvPicPr>
          <p:nvPr/>
        </p:nvPicPr>
        <p:blipFill>
          <a:blip r:embed="rId3"/>
          <a:stretch>
            <a:fillRect/>
          </a:stretch>
        </p:blipFill>
        <p:spPr>
          <a:xfrm>
            <a:off x="580237" y="285749"/>
            <a:ext cx="7877963" cy="4511548"/>
          </a:xfrm>
          <a:prstGeom prst="rect">
            <a:avLst/>
          </a:prstGeom>
        </p:spPr>
      </p:pic>
    </p:spTree>
    <p:extLst>
      <p:ext uri="{BB962C8B-B14F-4D97-AF65-F5344CB8AC3E}">
        <p14:creationId xmlns:p14="http://schemas.microsoft.com/office/powerpoint/2010/main" val="2055393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 almost chose the illustration:</a:t>
            </a:r>
          </a:p>
          <a:p>
            <a:pPr marL="0" indent="0">
              <a:buNone/>
            </a:pPr>
            <a:endParaRPr lang="en-US" sz="4000" dirty="0"/>
          </a:p>
          <a:p>
            <a:pPr marL="0" indent="0">
              <a:buNone/>
            </a:pPr>
            <a:r>
              <a:rPr lang="en-US" sz="4000" dirty="0"/>
              <a:t>Dionne Warwick sings “What The World Needs Now Is Love”</a:t>
            </a:r>
          </a:p>
          <a:p>
            <a:pPr marL="0" indent="0">
              <a:buNone/>
            </a:pPr>
            <a:r>
              <a:rPr lang="en-US" sz="4000" dirty="0"/>
              <a:t>https://www.youtube.com/watch?v=FfHAs9cdTqg</a:t>
            </a:r>
          </a:p>
        </p:txBody>
      </p:sp>
    </p:spTree>
    <p:extLst>
      <p:ext uri="{BB962C8B-B14F-4D97-AF65-F5344CB8AC3E}">
        <p14:creationId xmlns:p14="http://schemas.microsoft.com/office/powerpoint/2010/main" val="3933896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9059C77D-FA08-449C-B895-8F7841DBD28C}"/>
              </a:ext>
            </a:extLst>
          </p:cNvPr>
          <p:cNvPicPr>
            <a:picLocks noChangeAspect="1"/>
          </p:cNvPicPr>
          <p:nvPr/>
        </p:nvPicPr>
        <p:blipFill>
          <a:blip r:embed="rId3"/>
          <a:stretch>
            <a:fillRect/>
          </a:stretch>
        </p:blipFill>
        <p:spPr>
          <a:xfrm>
            <a:off x="2057399" y="209550"/>
            <a:ext cx="5438197" cy="4783724"/>
          </a:xfrm>
          <a:prstGeom prst="rect">
            <a:avLst/>
          </a:prstGeom>
        </p:spPr>
      </p:pic>
    </p:spTree>
    <p:extLst>
      <p:ext uri="{BB962C8B-B14F-4D97-AF65-F5344CB8AC3E}">
        <p14:creationId xmlns:p14="http://schemas.microsoft.com/office/powerpoint/2010/main" val="1948283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540A1D7-5EB3-4461-86C1-C22BAC1ECAD9}"/>
              </a:ext>
            </a:extLst>
          </p:cNvPr>
          <p:cNvPicPr>
            <a:picLocks noChangeAspect="1"/>
          </p:cNvPicPr>
          <p:nvPr/>
        </p:nvPicPr>
        <p:blipFill>
          <a:blip r:embed="rId3"/>
          <a:stretch>
            <a:fillRect/>
          </a:stretch>
        </p:blipFill>
        <p:spPr>
          <a:xfrm>
            <a:off x="609600" y="260350"/>
            <a:ext cx="8001000" cy="4667250"/>
          </a:xfrm>
          <a:prstGeom prst="rect">
            <a:avLst/>
          </a:prstGeom>
        </p:spPr>
      </p:pic>
    </p:spTree>
    <p:extLst>
      <p:ext uri="{BB962C8B-B14F-4D97-AF65-F5344CB8AC3E}">
        <p14:creationId xmlns:p14="http://schemas.microsoft.com/office/powerpoint/2010/main" val="2792679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As </a:t>
            </a:r>
            <a:r>
              <a:rPr lang="en-US" sz="4000" dirty="0" err="1"/>
              <a:t>as</a:t>
            </a:r>
            <a:r>
              <a:rPr lang="en-US" sz="4000" dirty="0"/>
              <a:t> covenant nation and people</a:t>
            </a:r>
          </a:p>
          <a:p>
            <a:pPr marL="0" indent="0">
              <a:buNone/>
            </a:pPr>
            <a:r>
              <a:rPr lang="en-US" sz="4000" dirty="0"/>
              <a:t>Application:</a:t>
            </a:r>
          </a:p>
          <a:p>
            <a:pPr marL="0" indent="0">
              <a:buNone/>
            </a:pPr>
            <a:r>
              <a:rPr lang="en-US" sz="4000" dirty="0"/>
              <a:t>Examine our hearts and attitudes</a:t>
            </a:r>
          </a:p>
          <a:p>
            <a:pPr marL="461963" indent="-461963">
              <a:buFont typeface="+mj-lt"/>
              <a:buAutoNum type="arabicPeriod"/>
            </a:pPr>
            <a:r>
              <a:rPr lang="en-US" sz="4000" dirty="0"/>
              <a:t>Superiority</a:t>
            </a:r>
          </a:p>
          <a:p>
            <a:pPr marL="461963" indent="-461963">
              <a:buFont typeface="+mj-lt"/>
              <a:buAutoNum type="arabicPeriod"/>
            </a:pPr>
            <a:r>
              <a:rPr lang="en-US" sz="4000" dirty="0"/>
              <a:t>Resentment</a:t>
            </a:r>
          </a:p>
        </p:txBody>
      </p:sp>
    </p:spTree>
    <p:extLst>
      <p:ext uri="{BB962C8B-B14F-4D97-AF65-F5344CB8AC3E}">
        <p14:creationId xmlns:p14="http://schemas.microsoft.com/office/powerpoint/2010/main" val="12771416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0702798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This is a land of covenant, of words and laws and principles.</a:t>
            </a:r>
          </a:p>
          <a:p>
            <a:pPr marL="0" indent="0">
              <a:buNone/>
            </a:pPr>
            <a:r>
              <a:rPr lang="en-US" sz="4000" dirty="0"/>
              <a:t>Are we a people of our words?  Of principle?</a:t>
            </a:r>
          </a:p>
        </p:txBody>
      </p:sp>
    </p:spTree>
    <p:extLst>
      <p:ext uri="{BB962C8B-B14F-4D97-AF65-F5344CB8AC3E}">
        <p14:creationId xmlns:p14="http://schemas.microsoft.com/office/powerpoint/2010/main" val="4062039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928836"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Nimrata</a:t>
            </a:r>
            <a:r>
              <a:rPr lang="en-US" sz="4000" dirty="0"/>
              <a:t> Nikki (née Randhawa) Haley; born 1972</a:t>
            </a:r>
          </a:p>
          <a:p>
            <a:r>
              <a:rPr lang="en-US" sz="4000" dirty="0"/>
              <a:t>Gov S. Carolina</a:t>
            </a:r>
          </a:p>
          <a:p>
            <a:r>
              <a:rPr lang="en-US" sz="4000" dirty="0"/>
              <a:t>UN Ambassador</a:t>
            </a:r>
          </a:p>
        </p:txBody>
      </p:sp>
      <p:pic>
        <p:nvPicPr>
          <p:cNvPr id="5122" name="Picture 2">
            <a:extLst>
              <a:ext uri="{FF2B5EF4-FFF2-40B4-BE49-F238E27FC236}">
                <a16:creationId xmlns:a16="http://schemas.microsoft.com/office/drawing/2014/main" id="{EE2429AD-2823-4227-BD47-97D565A54E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636" y="209550"/>
            <a:ext cx="3588458" cy="457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46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have described Yeshua</a:t>
            </a:r>
          </a:p>
          <a:p>
            <a:r>
              <a:rPr lang="en-US" sz="4000" dirty="0"/>
              <a:t>The cohen/priest ~ </a:t>
            </a:r>
            <a:r>
              <a:rPr lang="en-US" sz="4000" dirty="0" err="1"/>
              <a:t>Melkitsedek</a:t>
            </a:r>
            <a:endParaRPr lang="en-US" sz="4000" dirty="0"/>
          </a:p>
          <a:p>
            <a:r>
              <a:rPr lang="en-US" sz="3600" dirty="0"/>
              <a:t>His offering / our offering: ourselves</a:t>
            </a:r>
          </a:p>
          <a:p>
            <a:r>
              <a:rPr lang="en-US" sz="3600" dirty="0"/>
              <a:t>His Temple: The Heavenly Original</a:t>
            </a:r>
          </a:p>
          <a:p>
            <a:r>
              <a:rPr lang="en-US" sz="3600" u="sng" dirty="0">
                <a:solidFill>
                  <a:srgbClr val="FFFF66"/>
                </a:solidFill>
              </a:rPr>
              <a:t>His covenant</a:t>
            </a:r>
            <a:r>
              <a:rPr lang="en-US" sz="3600" dirty="0"/>
              <a:t>??  Does He need one?</a:t>
            </a:r>
          </a:p>
          <a:p>
            <a:pPr marL="0" indent="0">
              <a:buNone/>
            </a:pPr>
            <a:endParaRPr lang="en-US" sz="4000" dirty="0"/>
          </a:p>
        </p:txBody>
      </p:sp>
    </p:spTree>
    <p:extLst>
      <p:ext uri="{BB962C8B-B14F-4D97-AF65-F5344CB8AC3E}">
        <p14:creationId xmlns:p14="http://schemas.microsoft.com/office/powerpoint/2010/main" val="23267501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Age 5-year-old she and her older sister </a:t>
            </a:r>
            <a:r>
              <a:rPr lang="en-US" sz="4000" dirty="0" err="1"/>
              <a:t>werer</a:t>
            </a:r>
            <a:r>
              <a:rPr lang="en-US" sz="4000" dirty="0"/>
              <a:t> entered into a pageant in which they historically crowned one white winner and one black winner.</a:t>
            </a:r>
          </a:p>
        </p:txBody>
      </p:sp>
    </p:spTree>
    <p:extLst>
      <p:ext uri="{BB962C8B-B14F-4D97-AF65-F5344CB8AC3E}">
        <p14:creationId xmlns:p14="http://schemas.microsoft.com/office/powerpoint/2010/main" val="3784700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Right after I got through singing “This Land Is Your Land,” the judges called my parents to the back and said, “If we put them in one category, then one group will be mad, and if we put them in the other category, the other group will be mad.” They basically disqualified me and gave me a beach ball and sent me on my way.</a:t>
            </a:r>
          </a:p>
        </p:txBody>
      </p:sp>
    </p:spTree>
    <p:extLst>
      <p:ext uri="{BB962C8B-B14F-4D97-AF65-F5344CB8AC3E}">
        <p14:creationId xmlns:p14="http://schemas.microsoft.com/office/powerpoint/2010/main" val="32864762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 know that to people outside the state, it sounds like something that’s really terrible. But what I want people to understand is that Bamberg, SC, is the same small town that stopped segregating the princesses after that, </a:t>
            </a:r>
          </a:p>
        </p:txBody>
      </p:sp>
    </p:spTree>
    <p:extLst>
      <p:ext uri="{BB962C8B-B14F-4D97-AF65-F5344CB8AC3E}">
        <p14:creationId xmlns:p14="http://schemas.microsoft.com/office/powerpoint/2010/main" val="10180816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that took black girls and white girls in the Girl Scouts and that allowed me on the tennis team. I wanted the takeaway not to be that I was disqualified from the pageant but what the town did after the pageant.</a:t>
            </a:r>
          </a:p>
        </p:txBody>
      </p:sp>
    </p:spTree>
    <p:extLst>
      <p:ext uri="{BB962C8B-B14F-4D97-AF65-F5344CB8AC3E}">
        <p14:creationId xmlns:p14="http://schemas.microsoft.com/office/powerpoint/2010/main" val="3723427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8D661D7-B8F4-4926-80CF-36D5D55EF452}"/>
              </a:ext>
            </a:extLst>
          </p:cNvPr>
          <p:cNvPicPr>
            <a:picLocks noChangeAspect="1"/>
          </p:cNvPicPr>
          <p:nvPr/>
        </p:nvPicPr>
        <p:blipFill>
          <a:blip r:embed="rId3"/>
          <a:stretch>
            <a:fillRect/>
          </a:stretch>
        </p:blipFill>
        <p:spPr>
          <a:xfrm>
            <a:off x="838200" y="281826"/>
            <a:ext cx="7391400" cy="4533116"/>
          </a:xfrm>
          <a:prstGeom prst="rect">
            <a:avLst/>
          </a:prstGeom>
        </p:spPr>
      </p:pic>
    </p:spTree>
    <p:extLst>
      <p:ext uri="{BB962C8B-B14F-4D97-AF65-F5344CB8AC3E}">
        <p14:creationId xmlns:p14="http://schemas.microsoft.com/office/powerpoint/2010/main" val="28530621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This is not a land of ethnic rulership, nor dictatorship, but a land of covenant.</a:t>
            </a:r>
          </a:p>
          <a:p>
            <a:r>
              <a:rPr lang="en-US" sz="4000" dirty="0"/>
              <a:t>My father saved up $600 after serving in Saipan in WW II, an started the jewelry making tool business that I refer to at times.</a:t>
            </a:r>
          </a:p>
        </p:txBody>
      </p:sp>
    </p:spTree>
    <p:extLst>
      <p:ext uri="{BB962C8B-B14F-4D97-AF65-F5344CB8AC3E}">
        <p14:creationId xmlns:p14="http://schemas.microsoft.com/office/powerpoint/2010/main" val="36001710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Another major covenantal commitment that we make…</a:t>
            </a:r>
            <a:endParaRPr lang="en-US" sz="7200" dirty="0"/>
          </a:p>
        </p:txBody>
      </p:sp>
    </p:spTree>
    <p:extLst>
      <p:ext uri="{BB962C8B-B14F-4D97-AF65-F5344CB8AC3E}">
        <p14:creationId xmlns:p14="http://schemas.microsoft.com/office/powerpoint/2010/main" val="4152290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descr="marriage week">
            <a:extLst>
              <a:ext uri="{FF2B5EF4-FFF2-40B4-BE49-F238E27FC236}">
                <a16:creationId xmlns:a16="http://schemas.microsoft.com/office/drawing/2014/main" id="{B6D3EB48-1FA3-4C9F-8703-19D3E3931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55" y="361950"/>
            <a:ext cx="8446656" cy="449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0077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1915D8E5-DE8C-4D04-B46C-14213FB2F5ED}"/>
              </a:ext>
            </a:extLst>
          </p:cNvPr>
          <p:cNvPicPr>
            <a:picLocks noChangeAspect="1"/>
          </p:cNvPicPr>
          <p:nvPr/>
        </p:nvPicPr>
        <p:blipFill>
          <a:blip r:embed="rId3"/>
          <a:stretch>
            <a:fillRect/>
          </a:stretch>
        </p:blipFill>
        <p:spPr>
          <a:xfrm>
            <a:off x="914399" y="133350"/>
            <a:ext cx="7162801" cy="4775201"/>
          </a:xfrm>
          <a:prstGeom prst="rect">
            <a:avLst/>
          </a:prstGeom>
        </p:spPr>
      </p:pic>
      <p:sp>
        <p:nvSpPr>
          <p:cNvPr id="2" name="TextBox 1">
            <a:extLst>
              <a:ext uri="{FF2B5EF4-FFF2-40B4-BE49-F238E27FC236}">
                <a16:creationId xmlns:a16="http://schemas.microsoft.com/office/drawing/2014/main" id="{B7F6E302-02E5-4958-99F3-3EF85D71E8C4}"/>
              </a:ext>
            </a:extLst>
          </p:cNvPr>
          <p:cNvSpPr txBox="1"/>
          <p:nvPr/>
        </p:nvSpPr>
        <p:spPr>
          <a:xfrm>
            <a:off x="1066800" y="209550"/>
            <a:ext cx="2834430" cy="707886"/>
          </a:xfrm>
          <a:prstGeom prst="rect">
            <a:avLst/>
          </a:prstGeom>
          <a:noFill/>
        </p:spPr>
        <p:txBody>
          <a:bodyPr wrap="none" rtlCol="0">
            <a:spAutoFit/>
          </a:bodyPr>
          <a:lstStyle/>
          <a:p>
            <a:pPr algn="l"/>
            <a:r>
              <a:rPr lang="en-US" dirty="0"/>
              <a:t>Blessing…</a:t>
            </a:r>
          </a:p>
        </p:txBody>
      </p:sp>
    </p:spTree>
    <p:extLst>
      <p:ext uri="{BB962C8B-B14F-4D97-AF65-F5344CB8AC3E}">
        <p14:creationId xmlns:p14="http://schemas.microsoft.com/office/powerpoint/2010/main" val="27007117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Affirm the covenant: Meaningful, appropriate touch. Spoken words of affirmation. Words that attach high value to her. Picturing for her a special future in Messiah, and for the two of you as a couple.</a:t>
            </a:r>
          </a:p>
        </p:txBody>
      </p:sp>
    </p:spTree>
    <p:extLst>
      <p:ext uri="{BB962C8B-B14F-4D97-AF65-F5344CB8AC3E}">
        <p14:creationId xmlns:p14="http://schemas.microsoft.com/office/powerpoint/2010/main" val="212627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5AC2D-852F-4ED3-AE57-767F84FB22D9}"/>
              </a:ext>
            </a:extLst>
          </p:cNvPr>
          <p:cNvPicPr>
            <a:picLocks noChangeAspect="1"/>
          </p:cNvPicPr>
          <p:nvPr/>
        </p:nvPicPr>
        <p:blipFill>
          <a:blip r:embed="rId3"/>
          <a:stretch>
            <a:fillRect/>
          </a:stretch>
        </p:blipFill>
        <p:spPr>
          <a:xfrm>
            <a:off x="533402" y="478138"/>
            <a:ext cx="8013693" cy="4549175"/>
          </a:xfrm>
          <a:prstGeom prst="rect">
            <a:avLst/>
          </a:prstGeom>
        </p:spPr>
      </p:pic>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457200" y="209550"/>
            <a:ext cx="8305800" cy="4933950"/>
          </a:xfrm>
        </p:spPr>
        <p:txBody>
          <a:bodyPr/>
          <a:lstStyle/>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p:txBody>
      </p:sp>
      <p:sp>
        <p:nvSpPr>
          <p:cNvPr id="4" name="TextBox 3">
            <a:extLst>
              <a:ext uri="{FF2B5EF4-FFF2-40B4-BE49-F238E27FC236}">
                <a16:creationId xmlns:a16="http://schemas.microsoft.com/office/drawing/2014/main" id="{13B7B60D-52BF-4838-9C40-F28E5B3251C6}"/>
              </a:ext>
            </a:extLst>
          </p:cNvPr>
          <p:cNvSpPr txBox="1"/>
          <p:nvPr/>
        </p:nvSpPr>
        <p:spPr>
          <a:xfrm>
            <a:off x="4113586" y="2124635"/>
            <a:ext cx="914400" cy="707886"/>
          </a:xfrm>
          <a:prstGeom prst="rect">
            <a:avLst/>
          </a:prstGeom>
          <a:noFill/>
        </p:spPr>
        <p:txBody>
          <a:bodyPr wrap="square" rtlCol="0">
            <a:spAutoFit/>
          </a:bodyPr>
          <a:lstStyle/>
          <a:p>
            <a:pPr>
              <a:defRPr/>
            </a:pPr>
            <a:endParaRPr lang="en-US" dirty="0">
              <a:solidFill>
                <a:srgbClr val="FFFFFF"/>
              </a:solidFill>
            </a:endParaRPr>
          </a:p>
        </p:txBody>
      </p:sp>
      <p:sp>
        <p:nvSpPr>
          <p:cNvPr id="5" name="TextBox 4">
            <a:extLst>
              <a:ext uri="{FF2B5EF4-FFF2-40B4-BE49-F238E27FC236}">
                <a16:creationId xmlns:a16="http://schemas.microsoft.com/office/drawing/2014/main" id="{423EC5B3-1B4B-4BF8-9C50-C2F882AAF008}"/>
              </a:ext>
            </a:extLst>
          </p:cNvPr>
          <p:cNvSpPr txBox="1"/>
          <p:nvPr/>
        </p:nvSpPr>
        <p:spPr>
          <a:xfrm>
            <a:off x="4113586" y="2124635"/>
            <a:ext cx="914400" cy="707886"/>
          </a:xfrm>
          <a:prstGeom prst="rect">
            <a:avLst/>
          </a:prstGeom>
          <a:noFill/>
        </p:spPr>
        <p:txBody>
          <a:bodyPr wrap="square" rtlCol="0">
            <a:spAutoFit/>
          </a:bodyPr>
          <a:lstStyle/>
          <a:p>
            <a:pPr>
              <a:defRPr/>
            </a:pPr>
            <a:endParaRPr lang="en-US" dirty="0">
              <a:solidFill>
                <a:srgbClr val="FFFFFF"/>
              </a:solidFill>
            </a:endParaRPr>
          </a:p>
        </p:txBody>
      </p:sp>
      <p:sp>
        <p:nvSpPr>
          <p:cNvPr id="6" name="TextBox 5">
            <a:extLst>
              <a:ext uri="{FF2B5EF4-FFF2-40B4-BE49-F238E27FC236}">
                <a16:creationId xmlns:a16="http://schemas.microsoft.com/office/drawing/2014/main" id="{DFB4E4C8-FE49-40A3-B7D1-FF1B7F41DB14}"/>
              </a:ext>
            </a:extLst>
          </p:cNvPr>
          <p:cNvSpPr txBox="1"/>
          <p:nvPr/>
        </p:nvSpPr>
        <p:spPr>
          <a:xfrm>
            <a:off x="304800" y="3486150"/>
            <a:ext cx="8763000" cy="1323439"/>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Letter to the Messianic Jews</a:t>
            </a:r>
          </a:p>
          <a:p>
            <a:r>
              <a:rPr lang="en-US" dirty="0">
                <a:effectLst>
                  <a:outerShdw blurRad="38100" dist="38100" dir="2700000" algn="tl">
                    <a:srgbClr val="000000">
                      <a:alpha val="43137"/>
                    </a:srgbClr>
                  </a:outerShdw>
                </a:effectLst>
              </a:rPr>
              <a:t>MJ.8.6-13 The Covenantal Cohen</a:t>
            </a:r>
          </a:p>
        </p:txBody>
      </p:sp>
    </p:spTree>
    <p:extLst>
      <p:ext uri="{BB962C8B-B14F-4D97-AF65-F5344CB8AC3E}">
        <p14:creationId xmlns:p14="http://schemas.microsoft.com/office/powerpoint/2010/main" val="13435761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i="1" dirty="0"/>
              <a:t>Blessing your wife involves an attitude</a:t>
            </a:r>
            <a:r>
              <a:rPr lang="en-US" sz="4000" dirty="0"/>
              <a:t> that says, “You are incredibly valuable to me.” The very word, “Bless” in Hebrew means, </a:t>
            </a:r>
            <a:r>
              <a:rPr lang="en-US" sz="4000" i="1" dirty="0"/>
              <a:t>“to bow the knee.”</a:t>
            </a:r>
            <a:endParaRPr lang="en-US" sz="4000" dirty="0"/>
          </a:p>
        </p:txBody>
      </p:sp>
    </p:spTree>
    <p:extLst>
      <p:ext uri="{BB962C8B-B14F-4D97-AF65-F5344CB8AC3E}">
        <p14:creationId xmlns:p14="http://schemas.microsoft.com/office/powerpoint/2010/main" val="12575154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 name="Picture 4">
            <a:extLst>
              <a:ext uri="{FF2B5EF4-FFF2-40B4-BE49-F238E27FC236}">
                <a16:creationId xmlns:a16="http://schemas.microsoft.com/office/drawing/2014/main" id="{E360016E-FEDE-4809-A634-7FC2CB5DB827}"/>
              </a:ext>
            </a:extLst>
          </p:cNvPr>
          <p:cNvPicPr>
            <a:picLocks noChangeAspect="1"/>
          </p:cNvPicPr>
          <p:nvPr/>
        </p:nvPicPr>
        <p:blipFill>
          <a:blip r:embed="rId3"/>
          <a:stretch>
            <a:fillRect/>
          </a:stretch>
        </p:blipFill>
        <p:spPr>
          <a:xfrm>
            <a:off x="304800" y="148444"/>
            <a:ext cx="8426797" cy="4785506"/>
          </a:xfrm>
          <a:prstGeom prst="rect">
            <a:avLst/>
          </a:prstGeom>
        </p:spPr>
      </p:pic>
    </p:spTree>
    <p:extLst>
      <p:ext uri="{BB962C8B-B14F-4D97-AF65-F5344CB8AC3E}">
        <p14:creationId xmlns:p14="http://schemas.microsoft.com/office/powerpoint/2010/main" val="32214308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You don’t have to be married to honor covenantal marriage.</a:t>
            </a:r>
          </a:p>
          <a:p>
            <a:r>
              <a:rPr lang="en-US" sz="4000" dirty="0"/>
              <a:t>Live in sexual purity</a:t>
            </a:r>
          </a:p>
          <a:p>
            <a:r>
              <a:rPr lang="en-US" sz="4000" dirty="0"/>
              <a:t>Honor the concept of marriage.</a:t>
            </a:r>
          </a:p>
          <a:p>
            <a:r>
              <a:rPr lang="en-US" sz="4000" dirty="0"/>
              <a:t>Honor gender identity.</a:t>
            </a:r>
          </a:p>
          <a:p>
            <a:r>
              <a:rPr lang="en-US" sz="4000" dirty="0"/>
              <a:t>Marriage: fight for it, may have to face world, flesh, devil</a:t>
            </a:r>
          </a:p>
          <a:p>
            <a:endParaRPr lang="en-US" sz="4000" dirty="0"/>
          </a:p>
        </p:txBody>
      </p:sp>
    </p:spTree>
    <p:extLst>
      <p:ext uri="{BB962C8B-B14F-4D97-AF65-F5344CB8AC3E}">
        <p14:creationId xmlns:p14="http://schemas.microsoft.com/office/powerpoint/2010/main" val="3985794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495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0000" lnSpcReduction="20000"/>
          </a:bodyPr>
          <a:lstStyle/>
          <a:p>
            <a:pPr marL="0" indent="0">
              <a:buNone/>
            </a:pPr>
            <a:r>
              <a:rPr lang="en-US" sz="4000" dirty="0"/>
              <a:t>The fastest female sprinter in the world, American runner Allyson Felix, has more Olympic gold medals than Usain Bolt. "Her lifetime best for the 400-meter run is 49.26 seconds. Based on 2018 data, nearly 300 high school boys in the U.S. alone could beat it."</a:t>
            </a:r>
          </a:p>
        </p:txBody>
      </p:sp>
      <p:pic>
        <p:nvPicPr>
          <p:cNvPr id="2050" name="Picture 2" descr="Allyson Felix holds her daughter Camryn">
            <a:extLst>
              <a:ext uri="{FF2B5EF4-FFF2-40B4-BE49-F238E27FC236}">
                <a16:creationId xmlns:a16="http://schemas.microsoft.com/office/drawing/2014/main" id="{72F5A296-94C5-49F2-98C2-B654D289DA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82" r="20635"/>
          <a:stretch/>
        </p:blipFill>
        <p:spPr bwMode="auto">
          <a:xfrm>
            <a:off x="4800600" y="361950"/>
            <a:ext cx="4038600" cy="416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0999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Another application:</a:t>
            </a:r>
          </a:p>
          <a:p>
            <a:pPr marL="0" indent="0">
              <a:buNone/>
            </a:pPr>
            <a:r>
              <a:rPr lang="en-US" sz="4000" dirty="0"/>
              <a:t>Covenant love in community.</a:t>
            </a:r>
          </a:p>
          <a:p>
            <a:pPr marL="0" indent="0">
              <a:buNone/>
            </a:pPr>
            <a:r>
              <a:rPr lang="en-US" sz="4000" baseline="30000" dirty="0"/>
              <a:t>John 13:34 </a:t>
            </a:r>
            <a:r>
              <a:rPr lang="en-US" sz="4000" dirty="0"/>
              <a:t>– A new commandment I give to you, that you love one another; as I have loved you, that you also love one another.</a:t>
            </a:r>
          </a:p>
          <a:p>
            <a:pPr marL="0" indent="0">
              <a:buNone/>
            </a:pPr>
            <a:r>
              <a:rPr lang="en-US" sz="4000" baseline="30000" dirty="0"/>
              <a:t>John 15:12 </a:t>
            </a:r>
            <a:r>
              <a:rPr lang="en-US" sz="4000" dirty="0"/>
              <a:t>– This is My commandment, that you love one another as I have loved you.</a:t>
            </a:r>
          </a:p>
        </p:txBody>
      </p:sp>
    </p:spTree>
    <p:extLst>
      <p:ext uri="{BB962C8B-B14F-4D97-AF65-F5344CB8AC3E}">
        <p14:creationId xmlns:p14="http://schemas.microsoft.com/office/powerpoint/2010/main" val="20894404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John 15:17 </a:t>
            </a:r>
            <a:r>
              <a:rPr lang="en-US" sz="4000" dirty="0"/>
              <a:t>– These things I command you, that you love one another.</a:t>
            </a:r>
          </a:p>
          <a:p>
            <a:pPr marL="0" indent="0">
              <a:buNone/>
            </a:pPr>
            <a:r>
              <a:rPr lang="en-US" sz="4000" baseline="30000" dirty="0"/>
              <a:t>I John 3:11 </a:t>
            </a:r>
            <a:r>
              <a:rPr lang="en-US" sz="4000" dirty="0"/>
              <a:t>– This is the message that you have heard from the beginning, that we should love one another.</a:t>
            </a:r>
          </a:p>
          <a:p>
            <a:pPr marL="0" indent="0">
              <a:buNone/>
            </a:pPr>
            <a:r>
              <a:rPr lang="en-US" sz="4000" baseline="30000" dirty="0"/>
              <a:t>I John 3:23 </a:t>
            </a:r>
            <a:r>
              <a:rPr lang="en-US" sz="4000" dirty="0"/>
              <a:t>– Believe on the name of His Son Messiah Yeshua and love one another, as He gave us commandment.</a:t>
            </a:r>
          </a:p>
        </p:txBody>
      </p:sp>
    </p:spTree>
    <p:extLst>
      <p:ext uri="{BB962C8B-B14F-4D97-AF65-F5344CB8AC3E}">
        <p14:creationId xmlns:p14="http://schemas.microsoft.com/office/powerpoint/2010/main" val="33186363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I John 4:7 </a:t>
            </a:r>
            <a:r>
              <a:rPr lang="en-US" sz="4000" dirty="0"/>
              <a:t>– Beloved, let us love one another, for love is of God; and everyone who loves is born of God and knows God.</a:t>
            </a:r>
          </a:p>
          <a:p>
            <a:pPr marL="0" indent="0">
              <a:buNone/>
            </a:pPr>
            <a:r>
              <a:rPr lang="en-US" sz="4000" baseline="30000" dirty="0"/>
              <a:t>I John 4:11 </a:t>
            </a:r>
            <a:r>
              <a:rPr lang="en-US" sz="4000" dirty="0"/>
              <a:t>– Beloved, if God so loved us, we also ought to love one another.</a:t>
            </a:r>
          </a:p>
        </p:txBody>
      </p:sp>
    </p:spTree>
    <p:extLst>
      <p:ext uri="{BB962C8B-B14F-4D97-AF65-F5344CB8AC3E}">
        <p14:creationId xmlns:p14="http://schemas.microsoft.com/office/powerpoint/2010/main" val="34218479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II John 5 </a:t>
            </a:r>
            <a:r>
              <a:rPr lang="en-US" sz="4000" dirty="0"/>
              <a:t>– Not as though I wrote you a new commandment, but that which we have had from the beginning: that we love one another.</a:t>
            </a:r>
          </a:p>
          <a:p>
            <a:pPr marL="0" indent="0">
              <a:buNone/>
            </a:pPr>
            <a:r>
              <a:rPr lang="en-US" sz="4000" dirty="0"/>
              <a:t>Congregational covenant and discipleship.</a:t>
            </a:r>
          </a:p>
        </p:txBody>
      </p:sp>
    </p:spTree>
    <p:extLst>
      <p:ext uri="{BB962C8B-B14F-4D97-AF65-F5344CB8AC3E}">
        <p14:creationId xmlns:p14="http://schemas.microsoft.com/office/powerpoint/2010/main" val="20535614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457200" indent="-457200">
              <a:buFont typeface="+mj-lt"/>
              <a:buAutoNum type="arabicPeriod"/>
            </a:pPr>
            <a:r>
              <a:rPr lang="en-US" sz="4000" dirty="0"/>
              <a:t>What is a covenant?</a:t>
            </a:r>
          </a:p>
          <a:p>
            <a:pPr marL="457200" indent="-457200">
              <a:buFont typeface="+mj-lt"/>
              <a:buAutoNum type="arabicPeriod"/>
            </a:pPr>
            <a:r>
              <a:rPr lang="en-US" sz="4000" dirty="0"/>
              <a:t>What are the covenants in scripture?</a:t>
            </a:r>
          </a:p>
          <a:p>
            <a:pPr marL="457200" indent="-457200">
              <a:buFont typeface="+mj-lt"/>
              <a:buAutoNum type="arabicPeriod"/>
            </a:pPr>
            <a:r>
              <a:rPr lang="en-US" sz="4000" dirty="0"/>
              <a:t>What is Yeshua’s covenant?</a:t>
            </a:r>
          </a:p>
          <a:p>
            <a:pPr marL="457200" indent="-457200">
              <a:buFont typeface="+mj-lt"/>
              <a:buAutoNum type="arabicPeriod"/>
            </a:pPr>
            <a:r>
              <a:rPr lang="en-US" sz="4000" dirty="0"/>
              <a:t>How does this apply to us.</a:t>
            </a:r>
          </a:p>
        </p:txBody>
      </p:sp>
    </p:spTree>
    <p:extLst>
      <p:ext uri="{BB962C8B-B14F-4D97-AF65-F5344CB8AC3E}">
        <p14:creationId xmlns:p14="http://schemas.microsoft.com/office/powerpoint/2010/main" val="24276972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 But when I am tempted to despair, I recall the comforting words of the Prophet Habakkuk in Ancient Israel. He wrote, "Lord, I have heard of your fame. I stand in awe of your deeds. Lord, repeat them in our day. In our time, make them known. In wrath, remember mercy." (Habakkuk 3:2)</a:t>
            </a:r>
          </a:p>
        </p:txBody>
      </p:sp>
    </p:spTree>
    <p:extLst>
      <p:ext uri="{BB962C8B-B14F-4D97-AF65-F5344CB8AC3E}">
        <p14:creationId xmlns:p14="http://schemas.microsoft.com/office/powerpoint/2010/main" val="785805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a:t>
            </a:r>
          </a:p>
          <a:p>
            <a:pPr marL="457200" indent="-457200">
              <a:buFont typeface="+mj-lt"/>
              <a:buAutoNum type="arabicPeriod"/>
            </a:pPr>
            <a:r>
              <a:rPr lang="en-US" sz="4000" dirty="0"/>
              <a:t>What is a covenant?</a:t>
            </a:r>
          </a:p>
          <a:p>
            <a:pPr marL="457200" indent="-457200">
              <a:buFont typeface="+mj-lt"/>
              <a:buAutoNum type="arabicPeriod"/>
            </a:pPr>
            <a:r>
              <a:rPr lang="en-US" sz="4000" dirty="0"/>
              <a:t>What are the covenants in scripture?</a:t>
            </a:r>
          </a:p>
          <a:p>
            <a:pPr marL="457200" indent="-457200">
              <a:buFont typeface="+mj-lt"/>
              <a:buAutoNum type="arabicPeriod"/>
            </a:pPr>
            <a:r>
              <a:rPr lang="en-US" sz="4000" dirty="0"/>
              <a:t>What is Yeshua’s covenant?</a:t>
            </a:r>
          </a:p>
          <a:p>
            <a:pPr marL="457200" indent="-457200">
              <a:buFont typeface="+mj-lt"/>
              <a:buAutoNum type="arabicPeriod"/>
            </a:pPr>
            <a:r>
              <a:rPr lang="en-US" sz="4000" dirty="0"/>
              <a:t>How does this apply to us.</a:t>
            </a:r>
          </a:p>
        </p:txBody>
      </p:sp>
    </p:spTree>
    <p:extLst>
      <p:ext uri="{BB962C8B-B14F-4D97-AF65-F5344CB8AC3E}">
        <p14:creationId xmlns:p14="http://schemas.microsoft.com/office/powerpoint/2010/main" val="27449701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Jonathan Cahn as quoted by James Dobson: 232 years ago, in the first ever presidential inauguration, the nation's first president addressed a jubilant multitude, and a nation that was united in shared values and a common hope in America's future. </a:t>
            </a:r>
          </a:p>
        </p:txBody>
      </p:sp>
    </p:spTree>
    <p:extLst>
      <p:ext uri="{BB962C8B-B14F-4D97-AF65-F5344CB8AC3E}">
        <p14:creationId xmlns:p14="http://schemas.microsoft.com/office/powerpoint/2010/main" val="17452717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In that first ever presidential address, George Washington gave the newborn nation a prophetic warning. He said this: "The propitious smiles of heaven cannot be expected on a nation that disregards the eternal rules of order and right that heaven itself has ordained."</a:t>
            </a:r>
          </a:p>
        </p:txBody>
      </p:sp>
    </p:spTree>
    <p:extLst>
      <p:ext uri="{BB962C8B-B14F-4D97-AF65-F5344CB8AC3E}">
        <p14:creationId xmlns:p14="http://schemas.microsoft.com/office/powerpoint/2010/main" val="39083728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In other words, if America followed the ways of God, His eternal rules of order and right, the blessings of God would remain upon it, but if America should ever depart from the ways of God, that His blessings would be removed from the land.</a:t>
            </a:r>
          </a:p>
        </p:txBody>
      </p:sp>
    </p:spTree>
    <p:extLst>
      <p:ext uri="{BB962C8B-B14F-4D97-AF65-F5344CB8AC3E}">
        <p14:creationId xmlns:p14="http://schemas.microsoft.com/office/powerpoint/2010/main" val="18735272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Conclusion</a:t>
            </a:r>
          </a:p>
          <a:p>
            <a:pPr marL="569913" indent="-569913">
              <a:buFont typeface="+mj-lt"/>
              <a:buAutoNum type="arabicPeriod"/>
            </a:pPr>
            <a:r>
              <a:rPr lang="en-US" sz="4000" dirty="0"/>
              <a:t>Are we walking in Yeshua’s covenant of forgiveness and change?</a:t>
            </a:r>
          </a:p>
          <a:p>
            <a:pPr marL="569913" indent="-569913">
              <a:buFont typeface="+mj-lt"/>
              <a:buAutoNum type="arabicPeriod"/>
            </a:pPr>
            <a:r>
              <a:rPr lang="en-US" sz="4000" dirty="0"/>
              <a:t>Are we keeping the covenants we are in?</a:t>
            </a:r>
          </a:p>
        </p:txBody>
      </p:sp>
    </p:spTree>
    <p:extLst>
      <p:ext uri="{BB962C8B-B14F-4D97-AF65-F5344CB8AC3E}">
        <p14:creationId xmlns:p14="http://schemas.microsoft.com/office/powerpoint/2010/main" val="23007981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6040162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19469858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Mes</a:t>
            </a:r>
            <a:r>
              <a:rPr lang="en-US" sz="4000" baseline="30000" dirty="0"/>
              <a:t> Jews 8.6-13</a:t>
            </a:r>
            <a:r>
              <a:rPr lang="en-US" sz="4000" dirty="0"/>
              <a:t> But now the work Yeshua has been given to do is far superior to theirs, just as </a:t>
            </a:r>
            <a:r>
              <a:rPr lang="en-US" sz="4000" dirty="0">
                <a:solidFill>
                  <a:srgbClr val="FFFF66"/>
                </a:solidFill>
              </a:rPr>
              <a:t>the covenant he mediates is better</a:t>
            </a:r>
            <a:r>
              <a:rPr lang="en-US" sz="4000" dirty="0"/>
              <a:t>. </a:t>
            </a:r>
          </a:p>
          <a:p>
            <a:pPr marL="0" indent="0">
              <a:buNone/>
            </a:pPr>
            <a:endParaRPr lang="en-US" sz="4000" dirty="0"/>
          </a:p>
          <a:p>
            <a:pPr marL="0" indent="0">
              <a:buNone/>
            </a:pPr>
            <a:r>
              <a:rPr lang="en-US" sz="4000" dirty="0"/>
              <a:t>Did Yeshua need a covenant to do His work?</a:t>
            </a:r>
          </a:p>
        </p:txBody>
      </p:sp>
    </p:spTree>
    <p:extLst>
      <p:ext uri="{BB962C8B-B14F-4D97-AF65-F5344CB8AC3E}">
        <p14:creationId xmlns:p14="http://schemas.microsoft.com/office/powerpoint/2010/main" val="62648727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145181</TotalTime>
  <Words>5091</Words>
  <Application>Microsoft Office PowerPoint</Application>
  <PresentationFormat>On-screen Show (16:9)</PresentationFormat>
  <Paragraphs>621</Paragraphs>
  <Slides>86</Slides>
  <Notes>86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86</vt:i4>
      </vt:variant>
    </vt:vector>
  </HeadingPairs>
  <TitlesOfParts>
    <vt:vector size="95" baseType="lpstr">
      <vt:lpstr>Arial</vt:lpstr>
      <vt:lpstr>Arial</vt:lpstr>
      <vt:lpstr>Arial Rounded MT Bold</vt:lpstr>
      <vt:lpstr>Calibri</vt:lpstr>
      <vt:lpstr>Calibri Light</vt:lpstr>
      <vt:lpstr>David</vt:lpstr>
      <vt:lpstr>1_Default Design</vt:lpstr>
      <vt:lpstr>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4058</cp:revision>
  <dcterms:created xsi:type="dcterms:W3CDTF">2006-04-21T19:34:43Z</dcterms:created>
  <dcterms:modified xsi:type="dcterms:W3CDTF">2021-02-13T14:54:44Z</dcterms:modified>
</cp:coreProperties>
</file>