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72"/>
  </p:notesMasterIdLst>
  <p:handoutMasterIdLst>
    <p:handoutMasterId r:id="rId73"/>
  </p:handoutMasterIdLst>
  <p:sldIdLst>
    <p:sldId id="63336" r:id="rId3"/>
    <p:sldId id="63357" r:id="rId4"/>
    <p:sldId id="63334" r:id="rId5"/>
    <p:sldId id="63358" r:id="rId6"/>
    <p:sldId id="63337" r:id="rId7"/>
    <p:sldId id="63359" r:id="rId8"/>
    <p:sldId id="61143" r:id="rId9"/>
    <p:sldId id="63313" r:id="rId10"/>
    <p:sldId id="63312" r:id="rId11"/>
    <p:sldId id="63303" r:id="rId12"/>
    <p:sldId id="63226" r:id="rId13"/>
    <p:sldId id="63340" r:id="rId14"/>
    <p:sldId id="63291" r:id="rId15"/>
    <p:sldId id="63310" r:id="rId16"/>
    <p:sldId id="63314" r:id="rId17"/>
    <p:sldId id="63305" r:id="rId18"/>
    <p:sldId id="63227" r:id="rId19"/>
    <p:sldId id="63301" r:id="rId20"/>
    <p:sldId id="63292" r:id="rId21"/>
    <p:sldId id="63304" r:id="rId22"/>
    <p:sldId id="63306" r:id="rId23"/>
    <p:sldId id="63318" r:id="rId24"/>
    <p:sldId id="63360" r:id="rId25"/>
    <p:sldId id="63317" r:id="rId26"/>
    <p:sldId id="63320" r:id="rId27"/>
    <p:sldId id="63345" r:id="rId28"/>
    <p:sldId id="63348" r:id="rId29"/>
    <p:sldId id="63321" r:id="rId30"/>
    <p:sldId id="63323" r:id="rId31"/>
    <p:sldId id="63326" r:id="rId32"/>
    <p:sldId id="63327" r:id="rId33"/>
    <p:sldId id="63311" r:id="rId34"/>
    <p:sldId id="63338" r:id="rId35"/>
    <p:sldId id="63335" r:id="rId36"/>
    <p:sldId id="63339" r:id="rId37"/>
    <p:sldId id="63332" r:id="rId38"/>
    <p:sldId id="63349" r:id="rId39"/>
    <p:sldId id="63333" r:id="rId40"/>
    <p:sldId id="63344" r:id="rId41"/>
    <p:sldId id="63341" r:id="rId42"/>
    <p:sldId id="63322" r:id="rId43"/>
    <p:sldId id="63342" r:id="rId44"/>
    <p:sldId id="63347" r:id="rId45"/>
    <p:sldId id="63324" r:id="rId46"/>
    <p:sldId id="63319" r:id="rId47"/>
    <p:sldId id="63346" r:id="rId48"/>
    <p:sldId id="63119" r:id="rId49"/>
    <p:sldId id="63325" r:id="rId50"/>
    <p:sldId id="63350" r:id="rId51"/>
    <p:sldId id="63331" r:id="rId52"/>
    <p:sldId id="63298" r:id="rId53"/>
    <p:sldId id="63351" r:id="rId54"/>
    <p:sldId id="63300" r:id="rId55"/>
    <p:sldId id="63352" r:id="rId56"/>
    <p:sldId id="63343" r:id="rId57"/>
    <p:sldId id="63315" r:id="rId58"/>
    <p:sldId id="63328" r:id="rId59"/>
    <p:sldId id="63293" r:id="rId60"/>
    <p:sldId id="63329" r:id="rId61"/>
    <p:sldId id="63330" r:id="rId62"/>
    <p:sldId id="63353" r:id="rId63"/>
    <p:sldId id="63354" r:id="rId64"/>
    <p:sldId id="63355" r:id="rId65"/>
    <p:sldId id="63356" r:id="rId66"/>
    <p:sldId id="63302" r:id="rId67"/>
    <p:sldId id="63307" r:id="rId68"/>
    <p:sldId id="63125" r:id="rId69"/>
    <p:sldId id="63299" r:id="rId70"/>
    <p:sldId id="256" r:id="rId71"/>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170" autoAdjust="0"/>
    <p:restoredTop sz="90299" autoAdjust="0"/>
  </p:normalViewPr>
  <p:slideViewPr>
    <p:cSldViewPr>
      <p:cViewPr varScale="1">
        <p:scale>
          <a:sx n="104" d="100"/>
          <a:sy n="104" d="100"/>
        </p:scale>
        <p:origin x="102" y="43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09.01-05 Messiah's Furniture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17.2021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09.01-05 Messiah's Furniture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17.2021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Mary Ann Dixon</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a:t>
            </a:fld>
            <a:endParaRPr lang="en-US" altLang="en-US"/>
          </a:p>
        </p:txBody>
      </p:sp>
    </p:spTree>
    <p:extLst>
      <p:ext uri="{BB962C8B-B14F-4D97-AF65-F5344CB8AC3E}">
        <p14:creationId xmlns:p14="http://schemas.microsoft.com/office/powerpoint/2010/main" val="4335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not to minimize the importance of the </a:t>
            </a:r>
            <a:r>
              <a:rPr lang="en-US" dirty="0" err="1"/>
              <a:t>Mishkan</a:t>
            </a:r>
            <a:r>
              <a:rPr lang="en-US" dirty="0"/>
              <a:t>/Tabernacle, rather eternally validate it all.  In fact, EVERYTHING that we do at Or HaOlam should be focused, motivated by the worship and glorify of King Messiah Yeshua!</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43448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769841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71784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for the writer of </a:t>
            </a:r>
            <a:r>
              <a:rPr lang="en-US" dirty="0" err="1"/>
              <a:t>Mes</a:t>
            </a:r>
            <a:r>
              <a:rPr lang="en-US" dirty="0"/>
              <a:t> Jews, but for us, consider the scripture and the history…</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058847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Coming, two more…</a:t>
            </a:r>
          </a:p>
          <a:p>
            <a:pPr marL="171450" indent="-171450">
              <a:buFont typeface="Arial" panose="020B0604020202020204" pitchFamily="34" charset="0"/>
              <a:buChar char="•"/>
            </a:pPr>
            <a:r>
              <a:rPr lang="en-US" dirty="0"/>
              <a:t>the Tribulation Temple that the Orthodox Jews will be empowered to build, and the anti-Messiah will take over</a:t>
            </a:r>
          </a:p>
          <a:p>
            <a:pPr marL="171450" indent="-171450">
              <a:buFont typeface="Arial" panose="020B0604020202020204" pitchFamily="34" charset="0"/>
              <a:buChar char="•"/>
            </a:pPr>
            <a:r>
              <a:rPr lang="en-US" dirty="0"/>
              <a:t>The Millennial Temple that Yeshua will reign in, which will STILL have sacrifice…commemorative.</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710169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Temple Institute graphics are basically about #5</a:t>
            </a:r>
          </a:p>
          <a:p>
            <a:r>
              <a:rPr lang="en-US" dirty="0"/>
              <a:t>Reference to “first one”</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989516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Interesting phrase</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448574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1880632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 acknowledged the symbolic representations of the </a:t>
            </a:r>
            <a:r>
              <a:rPr lang="en-US" dirty="0" err="1"/>
              <a:t>Mishkan</a:t>
            </a:r>
            <a:r>
              <a:rPr lang="en-US" dirty="0"/>
              <a:t> furniture, long before Yeshua. Furthermore, rabbinical writings...</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141059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400" dirty="0"/>
              <a:t>From John Gill’s commentary </a:t>
            </a:r>
            <a:r>
              <a:rPr lang="en-US" sz="1400" b="0" i="0" dirty="0">
                <a:solidFill>
                  <a:srgbClr val="333333"/>
                </a:solidFill>
                <a:effectLst/>
                <a:latin typeface="Helvetica Neue"/>
              </a:rPr>
              <a:t> </a:t>
            </a:r>
          </a:p>
          <a:p>
            <a:r>
              <a:rPr lang="en-US" sz="1400" b="0" i="0" dirty="0" err="1">
                <a:solidFill>
                  <a:srgbClr val="333333"/>
                </a:solidFill>
                <a:effectLst/>
              </a:rPr>
              <a:t>Jarchi</a:t>
            </a:r>
            <a:r>
              <a:rPr lang="en-US" sz="1400" b="0" i="0" dirty="0">
                <a:solidFill>
                  <a:srgbClr val="333333"/>
                </a:solidFill>
                <a:effectLst/>
              </a:rPr>
              <a:t> in Gen. xxviii. 17.</a:t>
            </a:r>
            <a:br>
              <a:rPr lang="en-US" dirty="0"/>
            </a:br>
            <a:r>
              <a:rPr lang="en-US" sz="1400" b="0" i="0" dirty="0">
                <a:solidFill>
                  <a:srgbClr val="333333"/>
                </a:solidFill>
                <a:effectLst/>
              </a:rPr>
              <a:t>Zohar in Exod. fol. 65. 4. &amp; 94. 4. &amp; 96. 2. &amp; in Lev. fol. 1. 3.</a:t>
            </a:r>
          </a:p>
          <a:p>
            <a:r>
              <a:rPr lang="en-US" b="0" i="0" dirty="0">
                <a:solidFill>
                  <a:srgbClr val="333333"/>
                </a:solidFill>
                <a:effectLst/>
              </a:rPr>
              <a:t>So, it’s not out of Judaic context to see something greater than these items in them.   Not allegorizing, trivializing.</a:t>
            </a:r>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85744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Mary Ann Dixon</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266707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2942586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https://external-content.duckduckgo.com/iu/?u=https%3A%2F%2Ftempleinstitute.org%2Fwp-content%2Fuploads%2F2020%2F01%2Fmenora-classic-720.jpg&amp;f=1&amp;nofb=1</a:t>
            </a:r>
          </a:p>
          <a:p>
            <a:r>
              <a:rPr lang="en-US" b="0" i="0" dirty="0">
                <a:solidFill>
                  <a:srgbClr val="202122"/>
                </a:solidFill>
                <a:effectLst/>
              </a:rPr>
              <a:t>May not be exactly like the one in Moshe’s </a:t>
            </a:r>
            <a:r>
              <a:rPr lang="en-US" b="0" i="0" dirty="0" err="1">
                <a:solidFill>
                  <a:srgbClr val="202122"/>
                </a:solidFill>
                <a:effectLst/>
              </a:rPr>
              <a:t>Mishkan</a:t>
            </a:r>
            <a:r>
              <a:rPr lang="en-US" b="0" i="0" dirty="0">
                <a:solidFill>
                  <a:srgbClr val="202122"/>
                </a:solidFill>
                <a:effectLst/>
              </a:rPr>
              <a:t>/Tent, but close.  Prepared to be pressed into service immediately should the need arise.  The menorah is made of one talent (interpreted as 45 kg, 1447 troy oz = $2.5 M) of 24 karat pure gold, hammered out of a single block of solid gold, with decorations based on the depiction of the original in the Arch of Titus and the Temple Institute's interpretation of the relevant religious texts.</a:t>
            </a:r>
            <a:endParaRPr lang="en-US" sz="2400" dirty="0"/>
          </a:p>
          <a:p>
            <a:endParaRPr lang="en-US" sz="1050"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603614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Rabbi Herb Mandl, retired rabbi of Kehilath Israel Synagogue here in OP, whom some of us know, has his Ph.D. in Jewish Catholic relations, and believes the Menorah is in the sealed vaults of the Vatican.</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158291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Rabbi Herb Mandl, retired rabbi of Kehilath Israel Synagogue here in OP, whom some of us know, has his Ph.D. in Jewish Catholic relations, and believes the Menorah is in the sealed vaults of the Vatican.</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2443782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https://templeinstitute.org/menorah-archeological-evidence/</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340912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333333"/>
                </a:solidFill>
                <a:effectLst/>
              </a:rPr>
              <a:t>Karats, spelled "carats" outside of North America</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931083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13498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Rashi</a:t>
            </a:r>
            <a:r>
              <a:rPr lang="en-US" dirty="0"/>
              <a:t> reports that G-d instructed Moshe to throw the 2400 oz ingot into a fire, G-d formed it.  Current Menorah made one piece by casting.   Parts hammered out.  </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2547795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remember when I didn’t know if gay was wrong or just an biological tendency.   Didn’t know what TRUTH was.   Sitting in a bus in Albany NY and trying to decide why I wasn’t in Port Authority, NYC.</a:t>
            </a:r>
          </a:p>
          <a:p>
            <a:r>
              <a:rPr lang="en-US" dirty="0"/>
              <a:t>Pause and worship.</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4186295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John Gill: When the light of reason in the mind is so far extinguished by any prevailing iniquity, particularly the sin of covetousness, so that it is wholly influenced and governed by it, what irregular actions is it led into!  What deeds of darkness does it perform! and what will be the consequence of it, but utter and eternal darkness, if grace prevent not!</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404709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Mary Ann Dixon</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804519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492063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636768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748891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21591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3468918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519354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315661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https://www.usdebtclock.org/      </a:t>
            </a:r>
          </a:p>
          <a:p>
            <a:r>
              <a:rPr lang="en-US" dirty="0"/>
              <a:t>as of April 16, 2021 10 p.m.</a:t>
            </a:r>
          </a:p>
          <a:p>
            <a:r>
              <a:rPr lang="en-US" dirty="0"/>
              <a:t>Why start with that?   </a:t>
            </a:r>
            <a:r>
              <a:rPr lang="he-IL" dirty="0"/>
              <a:t>כי</a:t>
            </a:r>
            <a:r>
              <a:rPr lang="en-US" dirty="0"/>
              <a:t> “small sin” can be example of inconsistency in world view of otherwise sound believer, but may be the ruin of our nation, civilization.</a:t>
            </a:r>
          </a:p>
          <a:p>
            <a:r>
              <a:rPr lang="en-US" dirty="0"/>
              <a:t>That’s why babies cry.</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891192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Trip, garment, restaurant meal: MUST have?   Not so.  Won’t die.  </a:t>
            </a:r>
          </a:p>
          <a:p>
            <a:r>
              <a:rPr lang="en-US" dirty="0"/>
              <a:t>Scriptural consistency?  </a:t>
            </a:r>
          </a:p>
          <a:p>
            <a:r>
              <a:rPr lang="en-US" dirty="0"/>
              <a:t>Pure light from the golden menorah?</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544442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Another small inconsistency.</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300253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Mary Ann Dixon</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361465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965381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https://nypost.com/2021/04/10/new-york-parent-seeks-ok-to-marry-their-own-adult-child/</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432053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3029656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Held together by every joint: six branches plus central shaft, Cups, knobs, flowers. </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595078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9831029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My own experience in 1970.  R W Dunn’s class.  Draw a picture of this thing…!</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1722466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676901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Daniel and Carol Ketchum</a:t>
            </a:r>
          </a:p>
          <a:p>
            <a:r>
              <a:rPr lang="en-US" dirty="0"/>
              <a:t>There is a certain extent to which all people receive G-d’s light.   But not like after we pray!!</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09.01-05 Messiah's Furniture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17.2021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13318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751099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4087174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Mary Ann Dixon</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22515374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4192086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https://mailchi.mp/statnews/tk-tncyc6de8v-607874?e=270d53feb3</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3013712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dirty="0"/>
              <a:t>https://mailchi.mp/statnews/tk-tncyc6de8v-607874?e=270d53feb3</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934554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https://mailchi.mp/statnews/tk-tncyc6de8v-607874?e=270d53feb3</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20390247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3228227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904247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3593907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8359987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https://templeinstitute.org/illustrated-tour-the-mikdash-sanctuary/</a:t>
            </a:r>
          </a:p>
          <a:p>
            <a:r>
              <a:rPr lang="en-US" b="0" i="0" dirty="0">
                <a:solidFill>
                  <a:srgbClr val="000142"/>
                </a:solidFill>
                <a:effectLst/>
              </a:rPr>
              <a:t>In addition to the original Menorah and Showbread Table from the time of the Tabernacle, King Solomon added another ten </a:t>
            </a:r>
            <a:r>
              <a:rPr lang="en-US" b="0" i="0" dirty="0" err="1">
                <a:solidFill>
                  <a:srgbClr val="000142"/>
                </a:solidFill>
                <a:effectLst/>
              </a:rPr>
              <a:t>Menorot</a:t>
            </a:r>
            <a:r>
              <a:rPr lang="en-US" b="0" i="0" dirty="0">
                <a:solidFill>
                  <a:srgbClr val="000142"/>
                </a:solidFill>
                <a:effectLst/>
              </a:rPr>
              <a:t> and ten Showbread Tables.</a:t>
            </a:r>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35783041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https://w3.chabad.org/media/images/894/RxVK8943560.jpg</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03449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Mary Ann Dixon</a:t>
            </a:r>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8511072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https://external-content.duckduckgo.com/iu/?u=https%3A%2F%2Fwww.showbreadinstitute.org%2Fimages%2Ful240756%2Fda7fbd8ac1d6a5273f8474c42c5d2acd.jpg&amp;f=1&amp;nofb=1</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111240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Baked on Friday and replaced for Shabbat.   Eaten by Cohanim. </a:t>
            </a:r>
          </a:p>
          <a:p>
            <a:r>
              <a:rPr lang="en-US" dirty="0"/>
              <a:t>David and his men, pursued by murderous King Saul, had some of this.  </a:t>
            </a:r>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9125658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10372715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5556791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4349686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24058105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3065252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09.01-05 Messiah's Furniture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17.2021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643066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6289715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063822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613042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https://www.templeinstitute.org/new-location.htm</a:t>
            </a:r>
            <a:r>
              <a:rPr lang="en-US" sz="1050" dirty="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But first, as Ben Shapiro says….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p>
          <a:p>
            <a:endParaRPr lang="en-US" dirty="0"/>
          </a:p>
        </p:txBody>
      </p:sp>
      <p:sp>
        <p:nvSpPr>
          <p:cNvPr id="4" name="Header Placeholder 3"/>
          <p:cNvSpPr>
            <a:spLocks noGrp="1"/>
          </p:cNvSpPr>
          <p:nvPr>
            <p:ph type="hdr" sz="quarter"/>
          </p:nvPr>
        </p:nvSpPr>
        <p:spPr/>
        <p:txBody>
          <a:bodyPr/>
          <a:lstStyle/>
          <a:p>
            <a:r>
              <a:rPr lang="en-US" altLang="en-US"/>
              <a:t>Letter to the Messianic Jews a 09.01-05 Messiah's Furniture</a:t>
            </a:r>
          </a:p>
        </p:txBody>
      </p:sp>
      <p:sp>
        <p:nvSpPr>
          <p:cNvPr id="5" name="Date Placeholder 4"/>
          <p:cNvSpPr>
            <a:spLocks noGrp="1"/>
          </p:cNvSpPr>
          <p:nvPr>
            <p:ph type="dt" idx="1"/>
          </p:nvPr>
        </p:nvSpPr>
        <p:spPr/>
        <p:txBody>
          <a:bodyPr/>
          <a:lstStyle/>
          <a:p>
            <a:r>
              <a:rPr lang="en-US" altLang="en-US"/>
              <a:t>April 17.2021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95038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4/17/2021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4/17/2021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4/17/2021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4/17/2021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nSpc>
                <a:spcPct val="115000"/>
              </a:lnSpc>
              <a:spcBef>
                <a:spcPts val="0"/>
              </a:spcBef>
              <a:spcAft>
                <a:spcPts val="1000"/>
              </a:spcAft>
              <a:buNone/>
            </a:pPr>
            <a:r>
              <a:rPr lang="en-US" sz="3600" dirty="0">
                <a:effectLst/>
                <a:latin typeface="Arial Rounded MT Bold" panose="020F0704030504030204" pitchFamily="34" charset="0"/>
                <a:ea typeface="Calibri" panose="020F0502020204030204" pitchFamily="34" charset="0"/>
                <a:cs typeface="Arial" panose="020B0604020202020204" pitchFamily="34" charset="0"/>
              </a:rPr>
              <a:t>Don't be worried about your smartphone or TV spying on you. </a:t>
            </a:r>
            <a:endParaRPr lang="en-US" sz="6600" dirty="0"/>
          </a:p>
        </p:txBody>
      </p:sp>
    </p:spTree>
    <p:extLst>
      <p:ext uri="{BB962C8B-B14F-4D97-AF65-F5344CB8AC3E}">
        <p14:creationId xmlns:p14="http://schemas.microsoft.com/office/powerpoint/2010/main" val="44538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Sanh</a:t>
            </a:r>
            <a:r>
              <a:rPr lang="en-US" sz="4000" baseline="30000" dirty="0"/>
              <a:t>. 99 a</a:t>
            </a:r>
            <a:r>
              <a:rPr lang="en-US" sz="4000" dirty="0"/>
              <a:t>  ‘All the prophets prophesied not but of the days of the Messiah.’</a:t>
            </a:r>
          </a:p>
          <a:p>
            <a:pPr marL="0" indent="0">
              <a:buNone/>
            </a:pPr>
            <a:endParaRPr lang="en-US" sz="2000" dirty="0"/>
          </a:p>
          <a:p>
            <a:pPr marL="0" indent="0">
              <a:buNone/>
            </a:pPr>
            <a:r>
              <a:rPr lang="en-US" sz="4000" baseline="30000" dirty="0" err="1"/>
              <a:t>Sanh</a:t>
            </a:r>
            <a:r>
              <a:rPr lang="en-US" sz="4000" baseline="30000" dirty="0"/>
              <a:t>. 98 b </a:t>
            </a:r>
            <a:r>
              <a:rPr lang="en-US" sz="4000" dirty="0"/>
              <a:t>‘The world was not created but only for the Messiah.’</a:t>
            </a:r>
          </a:p>
        </p:txBody>
      </p:sp>
    </p:spTree>
    <p:extLst>
      <p:ext uri="{BB962C8B-B14F-4D97-AF65-F5344CB8AC3E}">
        <p14:creationId xmlns:p14="http://schemas.microsoft.com/office/powerpoint/2010/main" val="275007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9.1-5</a:t>
            </a:r>
            <a:r>
              <a:rPr lang="en-US" sz="4000" dirty="0"/>
              <a:t> Now even the first one [</a:t>
            </a:r>
            <a:r>
              <a:rPr lang="en-US" sz="4000" dirty="0" err="1"/>
              <a:t>Mishkan</a:t>
            </a:r>
            <a:r>
              <a:rPr lang="en-US" sz="4000" dirty="0"/>
              <a:t>/Tabernacle] had regulations for worship and the earthly sanctuary. For a tent was prepared: in the outer part were the menorah, the table, and the presentation of the bread — </a:t>
            </a:r>
          </a:p>
        </p:txBody>
      </p:sp>
    </p:spTree>
    <p:extLst>
      <p:ext uri="{BB962C8B-B14F-4D97-AF65-F5344CB8AC3E}">
        <p14:creationId xmlns:p14="http://schemas.microsoft.com/office/powerpoint/2010/main" val="301769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MJ 9.1-5</a:t>
            </a:r>
            <a:r>
              <a:rPr lang="en-US" sz="4000" dirty="0"/>
              <a:t> this is called the Holy Place. Beyond the second curtain was a dwelling called the Holy of Holies. It held a golden altar of incense and the ark of the covenant, completely covered with gold. In the ark was a golden jar holding the manna, </a:t>
            </a:r>
          </a:p>
        </p:txBody>
      </p:sp>
    </p:spTree>
    <p:extLst>
      <p:ext uri="{BB962C8B-B14F-4D97-AF65-F5344CB8AC3E}">
        <p14:creationId xmlns:p14="http://schemas.microsoft.com/office/powerpoint/2010/main" val="89267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9.1-5</a:t>
            </a:r>
            <a:r>
              <a:rPr lang="en-US" sz="4000" dirty="0"/>
              <a:t> Aaron’s rod that budded, and the tablets of the covenant and above it, cherubim of glory overshadowing the mercy seat. </a:t>
            </a:r>
            <a:r>
              <a:rPr lang="en-US" sz="4000" dirty="0">
                <a:solidFill>
                  <a:srgbClr val="FFFF66"/>
                </a:solidFill>
              </a:rPr>
              <a:t>But it is not now possible to speak in detail about these things.</a:t>
            </a:r>
          </a:p>
        </p:txBody>
      </p:sp>
    </p:spTree>
    <p:extLst>
      <p:ext uri="{BB962C8B-B14F-4D97-AF65-F5344CB8AC3E}">
        <p14:creationId xmlns:p14="http://schemas.microsoft.com/office/powerpoint/2010/main" val="62404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There are </a:t>
            </a:r>
            <a:r>
              <a:rPr lang="en-US" sz="4000" u="sng" dirty="0"/>
              <a:t>five</a:t>
            </a:r>
            <a:r>
              <a:rPr lang="en-US" sz="4000" dirty="0"/>
              <a:t> historical formulations of this building.</a:t>
            </a:r>
          </a:p>
          <a:p>
            <a:pPr marL="461963" indent="-461963">
              <a:buFont typeface="+mj-lt"/>
              <a:buAutoNum type="arabicPeriod"/>
            </a:pPr>
            <a:r>
              <a:rPr lang="en-US" sz="4000" dirty="0"/>
              <a:t>The </a:t>
            </a:r>
            <a:r>
              <a:rPr lang="en-US" sz="4000" dirty="0" err="1"/>
              <a:t>Mishkan</a:t>
            </a:r>
            <a:r>
              <a:rPr lang="en-US" sz="4000" dirty="0"/>
              <a:t>/Tab of Moshe.</a:t>
            </a:r>
          </a:p>
          <a:p>
            <a:pPr marL="461963" indent="-461963">
              <a:buFont typeface="+mj-lt"/>
              <a:buAutoNum type="arabicPeriod"/>
            </a:pPr>
            <a:r>
              <a:rPr lang="en-US" sz="4000" dirty="0"/>
              <a:t>The </a:t>
            </a:r>
            <a:r>
              <a:rPr lang="en-US" sz="4000" dirty="0" err="1"/>
              <a:t>Mishkan</a:t>
            </a:r>
            <a:r>
              <a:rPr lang="en-US" sz="4000" dirty="0"/>
              <a:t>/Tab at Shiloh.</a:t>
            </a:r>
          </a:p>
          <a:p>
            <a:pPr marL="461963" indent="-461963">
              <a:buFont typeface="+mj-lt"/>
              <a:buAutoNum type="arabicPeriod"/>
            </a:pPr>
            <a:r>
              <a:rPr lang="en-US" sz="4000" dirty="0"/>
              <a:t>The Temple of Solomon.</a:t>
            </a:r>
          </a:p>
          <a:p>
            <a:pPr marL="461963" indent="-461963">
              <a:buFont typeface="+mj-lt"/>
              <a:buAutoNum type="arabicPeriod"/>
            </a:pPr>
            <a:r>
              <a:rPr lang="en-US" sz="4000" dirty="0"/>
              <a:t>The Temple of </a:t>
            </a:r>
            <a:r>
              <a:rPr lang="en-US" sz="4000" dirty="0" err="1"/>
              <a:t>Zerubavel</a:t>
            </a:r>
            <a:r>
              <a:rPr lang="en-US" sz="4000" dirty="0"/>
              <a:t>.</a:t>
            </a:r>
          </a:p>
          <a:p>
            <a:pPr marL="461963" indent="-461963">
              <a:buFont typeface="+mj-lt"/>
              <a:buAutoNum type="arabicPeriod"/>
            </a:pPr>
            <a:r>
              <a:rPr lang="en-US" sz="4000" dirty="0"/>
              <a:t>The Temple of Herod.</a:t>
            </a:r>
          </a:p>
          <a:p>
            <a:pPr marL="461963" indent="-461963">
              <a:buFont typeface="+mj-lt"/>
              <a:buAutoNum type="arabicPeriod"/>
            </a:pPr>
            <a:endParaRPr lang="en-US" sz="4000" dirty="0"/>
          </a:p>
          <a:p>
            <a:pPr marL="742950" indent="-742950">
              <a:buFont typeface="+mj-lt"/>
              <a:buAutoNum type="arabicPeriod"/>
            </a:pPr>
            <a:endParaRPr lang="en-US" sz="4000" dirty="0"/>
          </a:p>
        </p:txBody>
      </p:sp>
    </p:spTree>
    <p:extLst>
      <p:ext uri="{BB962C8B-B14F-4D97-AF65-F5344CB8AC3E}">
        <p14:creationId xmlns:p14="http://schemas.microsoft.com/office/powerpoint/2010/main" val="3910662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There are five historical formulations of this building.</a:t>
            </a:r>
          </a:p>
          <a:p>
            <a:pPr marL="461963" indent="-461963">
              <a:buFont typeface="+mj-lt"/>
              <a:buAutoNum type="arabicPeriod"/>
            </a:pPr>
            <a:r>
              <a:rPr lang="en-US" sz="4000" u="sng" dirty="0">
                <a:solidFill>
                  <a:srgbClr val="FFFF66"/>
                </a:solidFill>
              </a:rPr>
              <a:t>The </a:t>
            </a:r>
            <a:r>
              <a:rPr lang="en-US" sz="4000" u="sng" dirty="0" err="1">
                <a:solidFill>
                  <a:srgbClr val="FFFF66"/>
                </a:solidFill>
              </a:rPr>
              <a:t>Mishkan</a:t>
            </a:r>
            <a:r>
              <a:rPr lang="en-US" sz="4000" u="sng" dirty="0">
                <a:solidFill>
                  <a:srgbClr val="FFFF66"/>
                </a:solidFill>
              </a:rPr>
              <a:t>/Tab of Moshe.</a:t>
            </a:r>
          </a:p>
          <a:p>
            <a:pPr marL="461963" indent="-461963">
              <a:buFont typeface="+mj-lt"/>
              <a:buAutoNum type="arabicPeriod"/>
            </a:pPr>
            <a:r>
              <a:rPr lang="en-US" sz="4000" dirty="0"/>
              <a:t>The </a:t>
            </a:r>
            <a:r>
              <a:rPr lang="en-US" sz="4000" dirty="0" err="1"/>
              <a:t>Mishkan</a:t>
            </a:r>
            <a:r>
              <a:rPr lang="en-US" sz="4000" dirty="0"/>
              <a:t>/Tab at Shiloh.</a:t>
            </a:r>
          </a:p>
          <a:p>
            <a:pPr marL="461963" indent="-461963">
              <a:buFont typeface="+mj-lt"/>
              <a:buAutoNum type="arabicPeriod"/>
            </a:pPr>
            <a:r>
              <a:rPr lang="en-US" sz="4000" dirty="0"/>
              <a:t>The Temple of Solomon.</a:t>
            </a:r>
          </a:p>
          <a:p>
            <a:pPr marL="461963" indent="-461963">
              <a:buFont typeface="+mj-lt"/>
              <a:buAutoNum type="arabicPeriod"/>
            </a:pPr>
            <a:r>
              <a:rPr lang="en-US" sz="4000" dirty="0"/>
              <a:t>The Temple of </a:t>
            </a:r>
            <a:r>
              <a:rPr lang="en-US" sz="4000" dirty="0" err="1"/>
              <a:t>Zerubavel</a:t>
            </a:r>
            <a:r>
              <a:rPr lang="en-US" sz="4000" dirty="0"/>
              <a:t>.</a:t>
            </a:r>
          </a:p>
          <a:p>
            <a:pPr marL="461963" indent="-461963">
              <a:buFont typeface="+mj-lt"/>
              <a:buAutoNum type="arabicPeriod"/>
            </a:pPr>
            <a:r>
              <a:rPr lang="en-US" sz="4000" dirty="0"/>
              <a:t>The Temple of Herod.</a:t>
            </a:r>
          </a:p>
          <a:p>
            <a:pPr marL="461963" indent="-461963">
              <a:buFont typeface="+mj-lt"/>
              <a:buAutoNum type="arabicPeriod"/>
            </a:pPr>
            <a:endParaRPr lang="en-US" sz="4000" dirty="0"/>
          </a:p>
          <a:p>
            <a:pPr marL="742950" indent="-742950">
              <a:buFont typeface="+mj-lt"/>
              <a:buAutoNum type="arabicPeriod"/>
            </a:pPr>
            <a:endParaRPr lang="en-US" sz="4000" dirty="0"/>
          </a:p>
        </p:txBody>
      </p:sp>
    </p:spTree>
    <p:extLst>
      <p:ext uri="{BB962C8B-B14F-4D97-AF65-F5344CB8AC3E}">
        <p14:creationId xmlns:p14="http://schemas.microsoft.com/office/powerpoint/2010/main" val="2913778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9.1.5</a:t>
            </a:r>
            <a:r>
              <a:rPr lang="en-US" sz="4000" dirty="0"/>
              <a:t> Now even the first one had regulations for worship </a:t>
            </a:r>
            <a:r>
              <a:rPr lang="en-US" sz="4000" u="sng" dirty="0">
                <a:solidFill>
                  <a:srgbClr val="FFFF66"/>
                </a:solidFill>
              </a:rPr>
              <a:t>and the earthly sanctuary. </a:t>
            </a:r>
          </a:p>
        </p:txBody>
      </p:sp>
    </p:spTree>
    <p:extLst>
      <p:ext uri="{BB962C8B-B14F-4D97-AF65-F5344CB8AC3E}">
        <p14:creationId xmlns:p14="http://schemas.microsoft.com/office/powerpoint/2010/main" val="4079649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766182"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500" i="1" dirty="0" err="1"/>
              <a:t>kosmikos</a:t>
            </a:r>
            <a:r>
              <a:rPr lang="en-US" sz="3500" dirty="0"/>
              <a:t>:</a:t>
            </a:r>
            <a:r>
              <a:rPr kumimoji="0" lang="en-US" sz="35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κοσμικός</a:t>
            </a:r>
            <a:r>
              <a:rPr lang="en-US" sz="3500" dirty="0"/>
              <a:t> pertaining to the world earthly, worldly (belonging to the present earthly world as opposed to the heavenly and future).</a:t>
            </a:r>
          </a:p>
        </p:txBody>
      </p:sp>
      <p:pic>
        <p:nvPicPr>
          <p:cNvPr id="6" name="Picture 5">
            <a:extLst>
              <a:ext uri="{FF2B5EF4-FFF2-40B4-BE49-F238E27FC236}">
                <a16:creationId xmlns:a16="http://schemas.microsoft.com/office/drawing/2014/main" id="{DC07DBC6-569D-4D8A-9B01-50AB1CB1ADFC}"/>
              </a:ext>
            </a:extLst>
          </p:cNvPr>
          <p:cNvPicPr>
            <a:picLocks noChangeAspect="1"/>
          </p:cNvPicPr>
          <p:nvPr/>
        </p:nvPicPr>
        <p:blipFill>
          <a:blip r:embed="rId3"/>
          <a:stretch>
            <a:fillRect/>
          </a:stretch>
        </p:blipFill>
        <p:spPr>
          <a:xfrm>
            <a:off x="5070982" y="285749"/>
            <a:ext cx="3768218" cy="1600201"/>
          </a:xfrm>
          <a:prstGeom prst="rect">
            <a:avLst/>
          </a:prstGeom>
        </p:spPr>
      </p:pic>
    </p:spTree>
    <p:extLst>
      <p:ext uri="{BB962C8B-B14F-4D97-AF65-F5344CB8AC3E}">
        <p14:creationId xmlns:p14="http://schemas.microsoft.com/office/powerpoint/2010/main" val="2870123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Philo of Alexandria</a:t>
            </a:r>
          </a:p>
          <a:p>
            <a:pPr marL="0" indent="0" rtl="1">
              <a:buNone/>
            </a:pPr>
            <a:r>
              <a:rPr lang="en-US" sz="40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יְדִידְיָה הַכֹּהֵן</a:t>
            </a:r>
            <a:r>
              <a:rPr lang="he-IL" sz="4400" dirty="0"/>
              <a:t>‎‎ </a:t>
            </a:r>
            <a:r>
              <a:rPr lang="en-US" sz="4000" i="1" dirty="0" err="1"/>
              <a:t>Yedidia</a:t>
            </a:r>
            <a:r>
              <a:rPr lang="en-US" sz="4000" i="1" dirty="0"/>
              <a:t> </a:t>
            </a:r>
            <a:r>
              <a:rPr lang="en-US" sz="4000" i="1" dirty="0" err="1"/>
              <a:t>HaCohen</a:t>
            </a:r>
            <a:r>
              <a:rPr lang="en-US" sz="4000" dirty="0"/>
              <a:t>;   </a:t>
            </a:r>
          </a:p>
          <a:p>
            <a:pPr marL="0" indent="0">
              <a:buNone/>
            </a:pPr>
            <a:r>
              <a:rPr lang="en-US" sz="4000" dirty="0"/>
              <a:t>20 BCE – c.  50 CE)</a:t>
            </a:r>
          </a:p>
          <a:p>
            <a:pPr marL="0" indent="0">
              <a:buNone/>
            </a:pPr>
            <a:r>
              <a:rPr lang="en-US" sz="4000" dirty="0"/>
              <a:t>also called Philo </a:t>
            </a:r>
            <a:r>
              <a:rPr lang="en-US" sz="4000" dirty="0" err="1"/>
              <a:t>Judaeus</a:t>
            </a:r>
            <a:r>
              <a:rPr lang="en-US" sz="4000" dirty="0"/>
              <a:t>, was a Hellenistic Jewish philosopher who lived in Alexandria, in the Roman province of Egypt.</a:t>
            </a:r>
          </a:p>
        </p:txBody>
      </p:sp>
    </p:spTree>
    <p:extLst>
      <p:ext uri="{BB962C8B-B14F-4D97-AF65-F5344CB8AC3E}">
        <p14:creationId xmlns:p14="http://schemas.microsoft.com/office/powerpoint/2010/main" val="3806834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  </a:t>
            </a:r>
          </a:p>
        </p:txBody>
      </p:sp>
      <p:pic>
        <p:nvPicPr>
          <p:cNvPr id="3" name="Picture 2">
            <a:extLst>
              <a:ext uri="{FF2B5EF4-FFF2-40B4-BE49-F238E27FC236}">
                <a16:creationId xmlns:a16="http://schemas.microsoft.com/office/drawing/2014/main" id="{943EE84B-FBAE-4B19-84FC-CF74EFF81012}"/>
              </a:ext>
            </a:extLst>
          </p:cNvPr>
          <p:cNvPicPr>
            <a:picLocks noChangeAspect="1"/>
          </p:cNvPicPr>
          <p:nvPr/>
        </p:nvPicPr>
        <p:blipFill>
          <a:blip r:embed="rId3"/>
          <a:stretch>
            <a:fillRect/>
          </a:stretch>
        </p:blipFill>
        <p:spPr>
          <a:xfrm>
            <a:off x="228600" y="209549"/>
            <a:ext cx="7162800" cy="772806"/>
          </a:xfrm>
          <a:prstGeom prst="rect">
            <a:avLst/>
          </a:prstGeom>
        </p:spPr>
      </p:pic>
      <p:pic>
        <p:nvPicPr>
          <p:cNvPr id="6" name="Picture 5">
            <a:extLst>
              <a:ext uri="{FF2B5EF4-FFF2-40B4-BE49-F238E27FC236}">
                <a16:creationId xmlns:a16="http://schemas.microsoft.com/office/drawing/2014/main" id="{73D80965-93F6-4F0C-A313-34F4B78A27FE}"/>
              </a:ext>
            </a:extLst>
          </p:cNvPr>
          <p:cNvPicPr>
            <a:picLocks noChangeAspect="1"/>
          </p:cNvPicPr>
          <p:nvPr/>
        </p:nvPicPr>
        <p:blipFill>
          <a:blip r:embed="rId4"/>
          <a:stretch>
            <a:fillRect/>
          </a:stretch>
        </p:blipFill>
        <p:spPr>
          <a:xfrm>
            <a:off x="228600" y="856298"/>
            <a:ext cx="5508013" cy="648652"/>
          </a:xfrm>
          <a:prstGeom prst="rect">
            <a:avLst/>
          </a:prstGeom>
        </p:spPr>
      </p:pic>
      <p:sp>
        <p:nvSpPr>
          <p:cNvPr id="7" name="TextBox 6">
            <a:extLst>
              <a:ext uri="{FF2B5EF4-FFF2-40B4-BE49-F238E27FC236}">
                <a16:creationId xmlns:a16="http://schemas.microsoft.com/office/drawing/2014/main" id="{9CC77816-DD66-4D8E-8D8C-EBAC25DE729F}"/>
              </a:ext>
            </a:extLst>
          </p:cNvPr>
          <p:cNvSpPr txBox="1"/>
          <p:nvPr/>
        </p:nvSpPr>
        <p:spPr>
          <a:xfrm>
            <a:off x="5539334" y="797064"/>
            <a:ext cx="1852066" cy="707886"/>
          </a:xfrm>
          <a:prstGeom prst="rect">
            <a:avLst/>
          </a:prstGeom>
          <a:solidFill>
            <a:schemeClr val="bg1"/>
          </a:solid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below</a:t>
            </a:r>
          </a:p>
        </p:txBody>
      </p:sp>
      <p:pic>
        <p:nvPicPr>
          <p:cNvPr id="9" name="Picture 8">
            <a:extLst>
              <a:ext uri="{FF2B5EF4-FFF2-40B4-BE49-F238E27FC236}">
                <a16:creationId xmlns:a16="http://schemas.microsoft.com/office/drawing/2014/main" id="{FCEA8F69-FE4C-4352-B8D3-6C0FBA5DA82A}"/>
              </a:ext>
            </a:extLst>
          </p:cNvPr>
          <p:cNvPicPr>
            <a:picLocks noChangeAspect="1"/>
          </p:cNvPicPr>
          <p:nvPr/>
        </p:nvPicPr>
        <p:blipFill>
          <a:blip r:embed="rId5"/>
          <a:stretch>
            <a:fillRect/>
          </a:stretch>
        </p:blipFill>
        <p:spPr>
          <a:xfrm>
            <a:off x="228600" y="2571750"/>
            <a:ext cx="7162800" cy="670645"/>
          </a:xfrm>
          <a:prstGeom prst="rect">
            <a:avLst/>
          </a:prstGeom>
        </p:spPr>
      </p:pic>
      <p:pic>
        <p:nvPicPr>
          <p:cNvPr id="11" name="Picture 10">
            <a:extLst>
              <a:ext uri="{FF2B5EF4-FFF2-40B4-BE49-F238E27FC236}">
                <a16:creationId xmlns:a16="http://schemas.microsoft.com/office/drawing/2014/main" id="{29F86A53-7BF0-4B5B-A6AB-EEE10B9E12CA}"/>
              </a:ext>
            </a:extLst>
          </p:cNvPr>
          <p:cNvPicPr>
            <a:picLocks noChangeAspect="1"/>
          </p:cNvPicPr>
          <p:nvPr/>
        </p:nvPicPr>
        <p:blipFill>
          <a:blip r:embed="rId6"/>
          <a:stretch>
            <a:fillRect/>
          </a:stretch>
        </p:blipFill>
        <p:spPr>
          <a:xfrm>
            <a:off x="223982" y="3152810"/>
            <a:ext cx="7162800" cy="563367"/>
          </a:xfrm>
          <a:prstGeom prst="rect">
            <a:avLst/>
          </a:prstGeom>
        </p:spPr>
      </p:pic>
      <p:sp>
        <p:nvSpPr>
          <p:cNvPr id="12" name="TextBox 11">
            <a:extLst>
              <a:ext uri="{FF2B5EF4-FFF2-40B4-BE49-F238E27FC236}">
                <a16:creationId xmlns:a16="http://schemas.microsoft.com/office/drawing/2014/main" id="{62BA840D-62FA-45A5-A132-4A27A737AF22}"/>
              </a:ext>
            </a:extLst>
          </p:cNvPr>
          <p:cNvSpPr txBox="1"/>
          <p:nvPr/>
        </p:nvSpPr>
        <p:spPr>
          <a:xfrm>
            <a:off x="159308" y="1371421"/>
            <a:ext cx="5041573" cy="1200329"/>
          </a:xfrm>
          <a:prstGeom prst="rect">
            <a:avLst/>
          </a:prstGeom>
          <a:noFill/>
        </p:spPr>
        <p:txBody>
          <a:bodyPr wrap="none" rtlCol="0">
            <a:spAutoFit/>
          </a:bodyPr>
          <a:lstStyle/>
          <a:p>
            <a:pPr algn="l"/>
            <a:r>
              <a:rPr lang="en-US" sz="3600" dirty="0" err="1"/>
              <a:t>Mikdash</a:t>
            </a:r>
            <a:r>
              <a:rPr lang="en-US" sz="3600" dirty="0"/>
              <a:t> </a:t>
            </a:r>
            <a:r>
              <a:rPr lang="en-US" sz="3600" dirty="0" err="1"/>
              <a:t>sheh-l’malah</a:t>
            </a:r>
            <a:endParaRPr lang="en-US" sz="3600" dirty="0"/>
          </a:p>
          <a:p>
            <a:pPr algn="l"/>
            <a:r>
              <a:rPr lang="en-US" sz="3600" dirty="0" err="1"/>
              <a:t>Mikdash</a:t>
            </a:r>
            <a:r>
              <a:rPr lang="en-US" sz="3600" dirty="0"/>
              <a:t> </a:t>
            </a:r>
            <a:r>
              <a:rPr lang="en-US" sz="3600" dirty="0" err="1"/>
              <a:t>sheh-l’matah</a:t>
            </a:r>
            <a:endParaRPr lang="en-US" sz="3600" dirty="0"/>
          </a:p>
        </p:txBody>
      </p:sp>
      <p:sp>
        <p:nvSpPr>
          <p:cNvPr id="5" name="TextBox 4">
            <a:extLst>
              <a:ext uri="{FF2B5EF4-FFF2-40B4-BE49-F238E27FC236}">
                <a16:creationId xmlns:a16="http://schemas.microsoft.com/office/drawing/2014/main" id="{70A1B978-7315-4655-8DF2-7F84A6080AD8}"/>
              </a:ext>
            </a:extLst>
          </p:cNvPr>
          <p:cNvSpPr txBox="1"/>
          <p:nvPr/>
        </p:nvSpPr>
        <p:spPr>
          <a:xfrm>
            <a:off x="219364" y="3716177"/>
            <a:ext cx="4593758" cy="1323439"/>
          </a:xfrm>
          <a:prstGeom prst="rect">
            <a:avLst/>
          </a:prstGeom>
          <a:noFill/>
        </p:spPr>
        <p:txBody>
          <a:bodyPr wrap="none" rtlCol="0">
            <a:spAutoFit/>
          </a:bodyPr>
          <a:lstStyle/>
          <a:p>
            <a:pPr algn="l"/>
            <a:r>
              <a:rPr lang="en-US" dirty="0" err="1"/>
              <a:t>Mishkana</a:t>
            </a:r>
            <a:r>
              <a:rPr lang="en-US" dirty="0"/>
              <a:t> </a:t>
            </a:r>
            <a:r>
              <a:rPr lang="en-US" dirty="0" err="1"/>
              <a:t>d’layla</a:t>
            </a:r>
            <a:r>
              <a:rPr lang="en-US" dirty="0"/>
              <a:t>, </a:t>
            </a:r>
          </a:p>
          <a:p>
            <a:pPr algn="l"/>
            <a:r>
              <a:rPr lang="en-US" dirty="0" err="1"/>
              <a:t>Mishkana</a:t>
            </a:r>
            <a:r>
              <a:rPr lang="en-US" dirty="0"/>
              <a:t> </a:t>
            </a:r>
            <a:r>
              <a:rPr lang="en-US" dirty="0" err="1"/>
              <a:t>d’latata</a:t>
            </a:r>
            <a:endParaRPr lang="en-US" dirty="0"/>
          </a:p>
        </p:txBody>
      </p:sp>
    </p:spTree>
    <p:extLst>
      <p:ext uri="{BB962C8B-B14F-4D97-AF65-F5344CB8AC3E}">
        <p14:creationId xmlns:p14="http://schemas.microsoft.com/office/powerpoint/2010/main" val="296092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nSpc>
                <a:spcPct val="115000"/>
              </a:lnSpc>
              <a:spcBef>
                <a:spcPts val="0"/>
              </a:spcBef>
              <a:spcAft>
                <a:spcPts val="1000"/>
              </a:spcAft>
              <a:buNone/>
            </a:pPr>
            <a:r>
              <a:rPr lang="en-US" sz="3600" dirty="0">
                <a:effectLst/>
                <a:latin typeface="Arial Rounded MT Bold" panose="020F0704030504030204" pitchFamily="34" charset="0"/>
                <a:ea typeface="Calibri" panose="020F0502020204030204" pitchFamily="34" charset="0"/>
                <a:cs typeface="Arial" panose="020B0604020202020204" pitchFamily="34" charset="0"/>
              </a:rPr>
              <a:t>Don't be worried about your smartphone or TV spying on you. Your vacuum cleaner has been collecting dirt on you for years. </a:t>
            </a:r>
            <a:endParaRPr lang="en-US" sz="6600" dirty="0"/>
          </a:p>
        </p:txBody>
      </p:sp>
    </p:spTree>
    <p:extLst>
      <p:ext uri="{BB962C8B-B14F-4D97-AF65-F5344CB8AC3E}">
        <p14:creationId xmlns:p14="http://schemas.microsoft.com/office/powerpoint/2010/main" val="994530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9.2</a:t>
            </a:r>
            <a:r>
              <a:rPr lang="en-US" sz="4000" dirty="0"/>
              <a:t> For a tent was prepared: in the outer part were the menorah… </a:t>
            </a:r>
          </a:p>
        </p:txBody>
      </p:sp>
    </p:spTree>
    <p:extLst>
      <p:ext uri="{BB962C8B-B14F-4D97-AF65-F5344CB8AC3E}">
        <p14:creationId xmlns:p14="http://schemas.microsoft.com/office/powerpoint/2010/main" val="2207195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124779"/>
            <a:ext cx="4375759" cy="4809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Temple Institute menorah in </a:t>
            </a:r>
            <a:r>
              <a:rPr lang="en-US" sz="4000" dirty="0" err="1"/>
              <a:t>Jerusalem,full</a:t>
            </a:r>
            <a:r>
              <a:rPr lang="en-US" sz="4000" dirty="0"/>
              <a:t> size, awaiting the rebuilding of the Temple.  </a:t>
            </a:r>
          </a:p>
        </p:txBody>
      </p:sp>
      <p:pic>
        <p:nvPicPr>
          <p:cNvPr id="2052" name="Picture 4" descr="History holy temple menorah - Temple Institute">
            <a:extLst>
              <a:ext uri="{FF2B5EF4-FFF2-40B4-BE49-F238E27FC236}">
                <a16:creationId xmlns:a16="http://schemas.microsoft.com/office/drawing/2014/main" id="{E8EA6B78-3477-4DB5-A55A-9D7048C69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950" y="0"/>
            <a:ext cx="39560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411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4" name="Picture 2">
            <a:extLst>
              <a:ext uri="{FF2B5EF4-FFF2-40B4-BE49-F238E27FC236}">
                <a16:creationId xmlns:a16="http://schemas.microsoft.com/office/drawing/2014/main" id="{FE9F4409-61A8-4936-AA0E-1F339957D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
            <a:ext cx="9144000" cy="50977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ADCB17-E526-4FD2-B1D8-16885BC1E0A3}"/>
              </a:ext>
            </a:extLst>
          </p:cNvPr>
          <p:cNvSpPr txBox="1"/>
          <p:nvPr/>
        </p:nvSpPr>
        <p:spPr>
          <a:xfrm>
            <a:off x="443345" y="3754720"/>
            <a:ext cx="6574556" cy="1323439"/>
          </a:xfrm>
          <a:prstGeom prst="rect">
            <a:avLst/>
          </a:prstGeom>
          <a:noFill/>
        </p:spPr>
        <p:txBody>
          <a:bodyPr wrap="none" rtlCol="0">
            <a:spAutoFit/>
          </a:bodyPr>
          <a:lstStyle/>
          <a:p>
            <a:r>
              <a:rPr lang="en-US" dirty="0"/>
              <a:t>The menorah on </a:t>
            </a:r>
          </a:p>
          <a:p>
            <a:r>
              <a:rPr lang="en-US" dirty="0"/>
              <a:t>the Arch of Titus in Rome</a:t>
            </a:r>
          </a:p>
        </p:txBody>
      </p:sp>
    </p:spTree>
    <p:extLst>
      <p:ext uri="{BB962C8B-B14F-4D97-AF65-F5344CB8AC3E}">
        <p14:creationId xmlns:p14="http://schemas.microsoft.com/office/powerpoint/2010/main" val="3203321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876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lvl="0" indent="0">
              <a:spcBef>
                <a:spcPct val="0"/>
              </a:spcBef>
              <a:buNone/>
            </a:pPr>
            <a:r>
              <a:rPr lang="en-US" sz="4000" kern="1200">
                <a:solidFill>
                  <a:srgbClr val="FFFFFF"/>
                </a:solidFill>
                <a:latin typeface="Arial Rounded MT Bold" pitchFamily="34" charset="0"/>
                <a:cs typeface="Arial" charset="0"/>
              </a:rPr>
              <a:t>The menorah on </a:t>
            </a:r>
          </a:p>
          <a:p>
            <a:pPr marL="0" lvl="0" indent="0">
              <a:spcBef>
                <a:spcPct val="0"/>
              </a:spcBef>
              <a:buNone/>
            </a:pPr>
            <a:r>
              <a:rPr lang="en-US" sz="4000" kern="1200">
                <a:solidFill>
                  <a:srgbClr val="FFFFFF"/>
                </a:solidFill>
                <a:latin typeface="Arial Rounded MT Bold" pitchFamily="34" charset="0"/>
                <a:cs typeface="Arial" charset="0"/>
              </a:rPr>
              <a:t>the Arch of Titus in Rome</a:t>
            </a:r>
            <a:endParaRPr lang="en-US" sz="4000" kern="1200" dirty="0">
              <a:solidFill>
                <a:srgbClr val="FFFFFF"/>
              </a:solidFill>
              <a:latin typeface="Arial Rounded MT Bold" pitchFamily="34" charset="0"/>
              <a:cs typeface="Arial" charset="0"/>
            </a:endParaRPr>
          </a:p>
        </p:txBody>
      </p:sp>
      <p:pic>
        <p:nvPicPr>
          <p:cNvPr id="3074" name="Picture 2">
            <a:extLst>
              <a:ext uri="{FF2B5EF4-FFF2-40B4-BE49-F238E27FC236}">
                <a16:creationId xmlns:a16="http://schemas.microsoft.com/office/drawing/2014/main" id="{FE9F4409-61A8-4936-AA0E-1F339957D1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67" r="56667" b="44021"/>
          <a:stretch/>
        </p:blipFill>
        <p:spPr bwMode="auto">
          <a:xfrm>
            <a:off x="5638800" y="29323"/>
            <a:ext cx="3505200" cy="504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651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905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t>found among the remains of an ancient Beit Knesset in the Golan. Also depicted are an incense shovel and a shofar.</a:t>
            </a:r>
            <a:endParaRPr lang="en-US" sz="4000" dirty="0"/>
          </a:p>
        </p:txBody>
      </p:sp>
      <p:pic>
        <p:nvPicPr>
          <p:cNvPr id="4098" name="Picture 2">
            <a:extLst>
              <a:ext uri="{FF2B5EF4-FFF2-40B4-BE49-F238E27FC236}">
                <a16:creationId xmlns:a16="http://schemas.microsoft.com/office/drawing/2014/main" id="{128D1BBB-2EE8-40C6-A9B9-9655258B86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4" t="4074" r="45825" b="52963"/>
          <a:stretch/>
        </p:blipFill>
        <p:spPr bwMode="auto">
          <a:xfrm>
            <a:off x="2392417" y="-9022"/>
            <a:ext cx="6751583" cy="515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624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/Ex 25.31</a:t>
            </a:r>
            <a:r>
              <a:rPr lang="en-US" sz="4000" dirty="0"/>
              <a:t> You are to make a menorah of </a:t>
            </a:r>
            <a:r>
              <a:rPr lang="en-US" sz="4000" u="sng" dirty="0">
                <a:solidFill>
                  <a:srgbClr val="FFFF66"/>
                </a:solidFill>
              </a:rPr>
              <a:t>pure gold</a:t>
            </a:r>
            <a:r>
              <a:rPr lang="en-US" sz="4000" dirty="0"/>
              <a:t>, by hammered work. Its base, stem, cups, bulbs and flowers are to be one piece. </a:t>
            </a:r>
          </a:p>
          <a:p>
            <a:pPr marL="0" indent="0">
              <a:buNone/>
            </a:pPr>
            <a:r>
              <a:rPr lang="en-US" sz="4000" dirty="0"/>
              <a:t>Pure gold = 24 karat</a:t>
            </a:r>
          </a:p>
          <a:p>
            <a:pPr marL="0" indent="0">
              <a:buNone/>
            </a:pPr>
            <a:r>
              <a:rPr lang="en-US" sz="4000" dirty="0"/>
              <a:t>Uncompromised, unmixed light.</a:t>
            </a:r>
          </a:p>
        </p:txBody>
      </p:sp>
    </p:spTree>
    <p:extLst>
      <p:ext uri="{BB962C8B-B14F-4D97-AF65-F5344CB8AC3E}">
        <p14:creationId xmlns:p14="http://schemas.microsoft.com/office/powerpoint/2010/main" val="3413180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Closeup of large gold nugget.">
            <a:extLst>
              <a:ext uri="{FF2B5EF4-FFF2-40B4-BE49-F238E27FC236}">
                <a16:creationId xmlns:a16="http://schemas.microsoft.com/office/drawing/2014/main" id="{A8304877-49B6-4E43-94F1-01A86EC678FE}"/>
              </a:ext>
            </a:extLst>
          </p:cNvPr>
          <p:cNvSpPr>
            <a:spLocks noGrp="1" noChangeAspect="1" noChangeArrowheads="1"/>
          </p:cNvSpPr>
          <p:nvPr>
            <p:ph type="body" idx="1"/>
          </p:nvPr>
        </p:nvSpPr>
        <p:spPr bwMode="auto">
          <a:xfrm>
            <a:off x="304800" y="285750"/>
            <a:ext cx="4822277" cy="4648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spcBef>
                <a:spcPts val="0"/>
              </a:spcBef>
              <a:buNone/>
            </a:pPr>
            <a:r>
              <a:rPr lang="en-US" sz="4000" dirty="0"/>
              <a:t>Gold properties:</a:t>
            </a:r>
          </a:p>
          <a:p>
            <a:pPr>
              <a:spcBef>
                <a:spcPts val="0"/>
              </a:spcBef>
            </a:pPr>
            <a:r>
              <a:rPr lang="en-US" sz="4000" dirty="0"/>
              <a:t>Non reactive</a:t>
            </a:r>
          </a:p>
          <a:p>
            <a:pPr>
              <a:spcBef>
                <a:spcPts val="0"/>
              </a:spcBef>
            </a:pPr>
            <a:r>
              <a:rPr lang="en-US" sz="4000" dirty="0"/>
              <a:t>Very dense 2x Pb</a:t>
            </a:r>
          </a:p>
          <a:p>
            <a:pPr>
              <a:spcBef>
                <a:spcPts val="0"/>
              </a:spcBef>
            </a:pPr>
            <a:r>
              <a:rPr lang="en-US" sz="4000" dirty="0"/>
              <a:t>Great conductor of heat and electricity</a:t>
            </a:r>
          </a:p>
          <a:p>
            <a:pPr>
              <a:spcBef>
                <a:spcPts val="0"/>
              </a:spcBef>
            </a:pPr>
            <a:r>
              <a:rPr lang="en-US" sz="4000" dirty="0" err="1"/>
              <a:t>Malleabe</a:t>
            </a:r>
            <a:endParaRPr lang="en-US" sz="4000" dirty="0"/>
          </a:p>
        </p:txBody>
      </p:sp>
      <p:pic>
        <p:nvPicPr>
          <p:cNvPr id="6" name="Picture 5">
            <a:extLst>
              <a:ext uri="{FF2B5EF4-FFF2-40B4-BE49-F238E27FC236}">
                <a16:creationId xmlns:a16="http://schemas.microsoft.com/office/drawing/2014/main" id="{5F147390-2E82-46EC-BB7B-95CD15C2BA38}"/>
              </a:ext>
            </a:extLst>
          </p:cNvPr>
          <p:cNvPicPr>
            <a:picLocks noChangeAspect="1"/>
          </p:cNvPicPr>
          <p:nvPr/>
        </p:nvPicPr>
        <p:blipFill>
          <a:blip r:embed="rId3"/>
          <a:stretch>
            <a:fillRect/>
          </a:stretch>
        </p:blipFill>
        <p:spPr>
          <a:xfrm>
            <a:off x="5029200" y="-33435"/>
            <a:ext cx="4100945" cy="5176935"/>
          </a:xfrm>
          <a:prstGeom prst="rect">
            <a:avLst/>
          </a:prstGeom>
        </p:spPr>
      </p:pic>
    </p:spTree>
    <p:extLst>
      <p:ext uri="{BB962C8B-B14F-4D97-AF65-F5344CB8AC3E}">
        <p14:creationId xmlns:p14="http://schemas.microsoft.com/office/powerpoint/2010/main" val="427819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Shaped exactly as the craftsman wanted. </a:t>
            </a:r>
          </a:p>
          <a:p>
            <a:r>
              <a:rPr lang="en-US" sz="4000" dirty="0"/>
              <a:t>Heavy, not easily moved.</a:t>
            </a:r>
          </a:p>
          <a:p>
            <a:r>
              <a:rPr lang="en-US" sz="4000" dirty="0"/>
              <a:t>One piece: impossible task</a:t>
            </a:r>
          </a:p>
          <a:p>
            <a:r>
              <a:rPr lang="en-US" sz="4000" u="sng" dirty="0">
                <a:solidFill>
                  <a:srgbClr val="FFFF66"/>
                </a:solidFill>
              </a:rPr>
              <a:t>Conducted the olive oil for the light without taint.  Ions taint.  </a:t>
            </a:r>
            <a:endParaRPr lang="en-US" sz="4000" dirty="0"/>
          </a:p>
          <a:p>
            <a:pPr marL="0" indent="0">
              <a:buNone/>
            </a:pPr>
            <a:endParaRPr lang="en-US" sz="4000" dirty="0"/>
          </a:p>
        </p:txBody>
      </p:sp>
    </p:spTree>
    <p:extLst>
      <p:ext uri="{BB962C8B-B14F-4D97-AF65-F5344CB8AC3E}">
        <p14:creationId xmlns:p14="http://schemas.microsoft.com/office/powerpoint/2010/main" val="699757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1.5,9</a:t>
            </a:r>
            <a:r>
              <a:rPr lang="en-US" sz="4000" dirty="0"/>
              <a:t> The light shines in the darkness, and the darkness has not overpowered it.  This was the true light, which gives light to everyone entering the world. </a:t>
            </a:r>
          </a:p>
        </p:txBody>
      </p:sp>
    </p:spTree>
    <p:extLst>
      <p:ext uri="{BB962C8B-B14F-4D97-AF65-F5344CB8AC3E}">
        <p14:creationId xmlns:p14="http://schemas.microsoft.com/office/powerpoint/2010/main" val="3373450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Ro 7.7 </a:t>
            </a:r>
            <a:r>
              <a:rPr lang="en-US" sz="4000" dirty="0"/>
              <a:t> For I would not have known about coveting if the Torah had not said, “You shall not covet.” </a:t>
            </a:r>
          </a:p>
          <a:p>
            <a:pPr marL="0" indent="0">
              <a:buNone/>
            </a:pPr>
            <a:r>
              <a:rPr lang="en-US" sz="4000" baseline="30000" dirty="0"/>
              <a:t>Ro 7.9-10</a:t>
            </a:r>
            <a:r>
              <a:rPr lang="en-US" sz="4000" dirty="0"/>
              <a:t> I was once alive outside the framework of Torah. But when the commandment really encountered me, sin sprang to life, and I died.</a:t>
            </a:r>
          </a:p>
        </p:txBody>
      </p:sp>
    </p:spTree>
    <p:extLst>
      <p:ext uri="{BB962C8B-B14F-4D97-AF65-F5344CB8AC3E}">
        <p14:creationId xmlns:p14="http://schemas.microsoft.com/office/powerpoint/2010/main" val="154824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nSpc>
                <a:spcPct val="115000"/>
              </a:lnSpc>
              <a:spcBef>
                <a:spcPts val="0"/>
              </a:spcBef>
              <a:spcAft>
                <a:spcPts val="1000"/>
              </a:spcAft>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If you can't think of a word say,</a:t>
            </a:r>
          </a:p>
          <a:p>
            <a:pPr marL="0" marR="0" indent="0">
              <a:lnSpc>
                <a:spcPct val="115000"/>
              </a:lnSpc>
              <a:spcBef>
                <a:spcPts val="0"/>
              </a:spcBef>
              <a:spcAft>
                <a:spcPts val="1000"/>
              </a:spcAft>
              <a:buNone/>
            </a:pPr>
            <a:r>
              <a:rPr lang="en-US" sz="4000" dirty="0">
                <a:latin typeface="Arial Rounded MT Bold" panose="020F0704030504030204" pitchFamily="34" charset="0"/>
                <a:ea typeface="Calibri" panose="020F0502020204030204" pitchFamily="34" charset="0"/>
                <a:cs typeface="Arial" panose="020B0604020202020204" pitchFamily="34" charset="0"/>
              </a:rPr>
              <a:t>“</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I forgot the English word for it.”. </a:t>
            </a:r>
            <a:endParaRPr lang="en-US" sz="7200" dirty="0"/>
          </a:p>
        </p:txBody>
      </p:sp>
    </p:spTree>
    <p:extLst>
      <p:ext uri="{BB962C8B-B14F-4D97-AF65-F5344CB8AC3E}">
        <p14:creationId xmlns:p14="http://schemas.microsoft.com/office/powerpoint/2010/main" val="1492791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err="1"/>
              <a:t>Yn</a:t>
            </a:r>
            <a:r>
              <a:rPr lang="en-US" sz="4000" baseline="30000" dirty="0"/>
              <a:t> 3.19-21</a:t>
            </a:r>
            <a:r>
              <a:rPr lang="en-US" sz="4000" dirty="0"/>
              <a:t> “Now this is the judgment, that the light has come into the world and men loved the darkness instead of the light, because their deeds were evil. For everyone who does evil hates the light and does not come to the light, so that their deeds will not be exposed. But whoever practices the truth comes to the light.</a:t>
            </a:r>
          </a:p>
        </p:txBody>
      </p:sp>
    </p:spTree>
    <p:extLst>
      <p:ext uri="{BB962C8B-B14F-4D97-AF65-F5344CB8AC3E}">
        <p14:creationId xmlns:p14="http://schemas.microsoft.com/office/powerpoint/2010/main" val="3318193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Yn</a:t>
            </a:r>
            <a:r>
              <a:rPr lang="en-US" sz="4000" baseline="30000" dirty="0"/>
              <a:t> 8.12</a:t>
            </a:r>
            <a:r>
              <a:rPr lang="en-US" sz="4000" dirty="0"/>
              <a:t> Yeshua spoke to them again, saying, “I am the light of the world. The one who follows Me will no longer walk in darkness, but will have the light of life.”</a:t>
            </a:r>
          </a:p>
          <a:p>
            <a:pPr marL="0" indent="0">
              <a:buNone/>
            </a:pPr>
            <a:r>
              <a:rPr lang="en-US" sz="4000" baseline="30000" dirty="0"/>
              <a:t>Mt.5.14</a:t>
            </a:r>
            <a:r>
              <a:rPr lang="en-US" sz="4000" dirty="0"/>
              <a:t> “You are the light of the world. A city set on a hill cannot be hidden. </a:t>
            </a:r>
          </a:p>
        </p:txBody>
      </p:sp>
    </p:spTree>
    <p:extLst>
      <p:ext uri="{BB962C8B-B14F-4D97-AF65-F5344CB8AC3E}">
        <p14:creationId xmlns:p14="http://schemas.microsoft.com/office/powerpoint/2010/main" val="3605576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(Worthy News) – A new survey has found that just six percent of American adults hold to </a:t>
            </a:r>
            <a:r>
              <a:rPr lang="en-US" sz="4000" u="sng" dirty="0">
                <a:solidFill>
                  <a:srgbClr val="FFFF66"/>
                </a:solidFill>
              </a:rPr>
              <a:t>a Biblical worldview</a:t>
            </a:r>
            <a:r>
              <a:rPr lang="en-US" sz="4000" dirty="0"/>
              <a:t>, while nearly nine out of 10 holds to </a:t>
            </a:r>
            <a:r>
              <a:rPr lang="en-US" sz="4000" dirty="0">
                <a:solidFill>
                  <a:srgbClr val="FFFF66"/>
                </a:solidFill>
              </a:rPr>
              <a:t>syncretism, a mixture </a:t>
            </a:r>
            <a:r>
              <a:rPr lang="en-US" sz="4000" dirty="0"/>
              <a:t>of worldviews, Christian Headlines reports. </a:t>
            </a:r>
          </a:p>
        </p:txBody>
      </p:sp>
    </p:spTree>
    <p:extLst>
      <p:ext uri="{BB962C8B-B14F-4D97-AF65-F5344CB8AC3E}">
        <p14:creationId xmlns:p14="http://schemas.microsoft.com/office/powerpoint/2010/main" val="3500531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study was carried out by the Cultural Research Center (CRC) at Arizona Christian University on a nationally representative sample of 2,000 people in February 2021.</a:t>
            </a:r>
          </a:p>
        </p:txBody>
      </p:sp>
    </p:spTree>
    <p:extLst>
      <p:ext uri="{BB962C8B-B14F-4D97-AF65-F5344CB8AC3E}">
        <p14:creationId xmlns:p14="http://schemas.microsoft.com/office/powerpoint/2010/main" val="3761638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However, the study found, 88 percent of US adults hold to a mixture of world views. “Rather than developing an internally consistent and philosophically coherent perspective, Americans embrace points of view or actions that feel comfortable or most convenient,”</a:t>
            </a:r>
          </a:p>
        </p:txBody>
      </p:sp>
    </p:spTree>
    <p:extLst>
      <p:ext uri="{BB962C8B-B14F-4D97-AF65-F5344CB8AC3E}">
        <p14:creationId xmlns:p14="http://schemas.microsoft.com/office/powerpoint/2010/main" val="3053716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researcher Dr. George Bana said in a statement. “Those beliefs and behaviors are often inconsistent, or even contradictory, but few Americans seemed troubled by that.”</a:t>
            </a:r>
          </a:p>
        </p:txBody>
      </p:sp>
    </p:spTree>
    <p:extLst>
      <p:ext uri="{BB962C8B-B14F-4D97-AF65-F5344CB8AC3E}">
        <p14:creationId xmlns:p14="http://schemas.microsoft.com/office/powerpoint/2010/main" val="1885778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Let’s examine ourselves for purity consistency of truth.</a:t>
            </a:r>
          </a:p>
        </p:txBody>
      </p:sp>
    </p:spTree>
    <p:extLst>
      <p:ext uri="{BB962C8B-B14F-4D97-AF65-F5344CB8AC3E}">
        <p14:creationId xmlns:p14="http://schemas.microsoft.com/office/powerpoint/2010/main" val="3060902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Let’s examine ourselves for purity consistency of truth.</a:t>
            </a:r>
          </a:p>
          <a:p>
            <a:r>
              <a:rPr lang="en-US" sz="4000" dirty="0"/>
              <a:t>Debt: </a:t>
            </a:r>
          </a:p>
          <a:p>
            <a:endParaRPr lang="en-US" sz="4000" dirty="0"/>
          </a:p>
          <a:p>
            <a:endParaRPr lang="en-US" sz="4000" dirty="0"/>
          </a:p>
          <a:p>
            <a:endParaRPr lang="en-US" sz="4000" dirty="0"/>
          </a:p>
          <a:p>
            <a:endParaRPr lang="en-US" sz="4000" dirty="0"/>
          </a:p>
        </p:txBody>
      </p:sp>
      <p:pic>
        <p:nvPicPr>
          <p:cNvPr id="3" name="Picture 2">
            <a:extLst>
              <a:ext uri="{FF2B5EF4-FFF2-40B4-BE49-F238E27FC236}">
                <a16:creationId xmlns:a16="http://schemas.microsoft.com/office/drawing/2014/main" id="{36D4BA99-870D-426F-A937-5C0C6EEBF2CD}"/>
              </a:ext>
            </a:extLst>
          </p:cNvPr>
          <p:cNvPicPr>
            <a:picLocks noChangeAspect="1"/>
          </p:cNvPicPr>
          <p:nvPr/>
        </p:nvPicPr>
        <p:blipFill>
          <a:blip r:embed="rId3"/>
          <a:stretch>
            <a:fillRect/>
          </a:stretch>
        </p:blipFill>
        <p:spPr>
          <a:xfrm>
            <a:off x="2001264" y="2266950"/>
            <a:ext cx="7142736" cy="2876550"/>
          </a:xfrm>
          <a:prstGeom prst="rect">
            <a:avLst/>
          </a:prstGeom>
        </p:spPr>
      </p:pic>
    </p:spTree>
    <p:extLst>
      <p:ext uri="{BB962C8B-B14F-4D97-AF65-F5344CB8AC3E}">
        <p14:creationId xmlns:p14="http://schemas.microsoft.com/office/powerpoint/2010/main" val="1292649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solidFill>
                  <a:srgbClr val="FFFF66"/>
                </a:solidFill>
              </a:rPr>
              <a:t>Don’t owe anyone anything </a:t>
            </a:r>
            <a:r>
              <a:rPr lang="en-US" sz="4000" dirty="0"/>
              <a:t>— except to love one another; for whoever loves his fellow human being has fulfilled Torah.</a:t>
            </a:r>
          </a:p>
          <a:p>
            <a:pPr marL="0" indent="0">
              <a:buNone/>
            </a:pPr>
            <a:r>
              <a:rPr lang="en-US" sz="4000" dirty="0"/>
              <a:t>For those who contemplate the great impending Reset, this is what I understand will be the bait.   Debt relief in exchange for control.</a:t>
            </a:r>
          </a:p>
        </p:txBody>
      </p:sp>
    </p:spTree>
    <p:extLst>
      <p:ext uri="{BB962C8B-B14F-4D97-AF65-F5344CB8AC3E}">
        <p14:creationId xmlns:p14="http://schemas.microsoft.com/office/powerpoint/2010/main" val="782183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Don’t owe anyone anything — </a:t>
            </a:r>
            <a:r>
              <a:rPr lang="en-US" sz="4000" u="sng" dirty="0">
                <a:solidFill>
                  <a:srgbClr val="FFFF66"/>
                </a:solidFill>
              </a:rPr>
              <a:t>except to love one another</a:t>
            </a:r>
            <a:r>
              <a:rPr lang="en-US" sz="4000" dirty="0"/>
              <a:t>; for whoever loves his fellow human being has fulfilled Torah.</a:t>
            </a:r>
          </a:p>
          <a:p>
            <a:pPr marL="0" indent="0">
              <a:buNone/>
            </a:pPr>
            <a:r>
              <a:rPr lang="en-US" sz="4000" dirty="0"/>
              <a:t>This is the great test of spiritual truth: Satan is transformed into an angel of light.  </a:t>
            </a:r>
            <a:r>
              <a:rPr lang="en-US" sz="4000" baseline="30000" dirty="0"/>
              <a:t>2 Cor 11.14</a:t>
            </a:r>
          </a:p>
        </p:txBody>
      </p:sp>
    </p:spTree>
    <p:extLst>
      <p:ext uri="{BB962C8B-B14F-4D97-AF65-F5344CB8AC3E}">
        <p14:creationId xmlns:p14="http://schemas.microsoft.com/office/powerpoint/2010/main" val="319231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nSpc>
                <a:spcPct val="115000"/>
              </a:lnSpc>
              <a:spcBef>
                <a:spcPts val="0"/>
              </a:spcBef>
              <a:spcAft>
                <a:spcPts val="1000"/>
              </a:spcAft>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If you can't think of a word say,</a:t>
            </a:r>
          </a:p>
          <a:p>
            <a:pPr marL="0" marR="0" indent="0">
              <a:lnSpc>
                <a:spcPct val="115000"/>
              </a:lnSpc>
              <a:spcBef>
                <a:spcPts val="0"/>
              </a:spcBef>
              <a:spcAft>
                <a:spcPts val="1000"/>
              </a:spcAft>
              <a:buNone/>
            </a:pPr>
            <a:r>
              <a:rPr lang="en-US" sz="4000" dirty="0">
                <a:latin typeface="Arial Rounded MT Bold" panose="020F0704030504030204" pitchFamily="34" charset="0"/>
                <a:ea typeface="Calibri" panose="020F0502020204030204" pitchFamily="34" charset="0"/>
                <a:cs typeface="Arial" panose="020B0604020202020204" pitchFamily="34" charset="0"/>
              </a:rPr>
              <a:t>“</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I forgot the English word for it.” That way people will think you're bilingual instead of an idiot. </a:t>
            </a:r>
            <a:endParaRPr lang="en-US" sz="7200" dirty="0"/>
          </a:p>
        </p:txBody>
      </p:sp>
    </p:spTree>
    <p:extLst>
      <p:ext uri="{BB962C8B-B14F-4D97-AF65-F5344CB8AC3E}">
        <p14:creationId xmlns:p14="http://schemas.microsoft.com/office/powerpoint/2010/main" val="3900889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spcBef>
                <a:spcPts val="0"/>
              </a:spcBef>
              <a:buNone/>
            </a:pPr>
            <a:r>
              <a:rPr lang="en-US" sz="4000" dirty="0"/>
              <a:t>Satan </a:t>
            </a:r>
            <a:r>
              <a:rPr lang="en-US" sz="4000" u="sng" dirty="0">
                <a:solidFill>
                  <a:srgbClr val="FFFF66"/>
                </a:solidFill>
              </a:rPr>
              <a:t>can</a:t>
            </a:r>
            <a:r>
              <a:rPr lang="en-US" sz="4000" dirty="0"/>
              <a:t> counterfeit the </a:t>
            </a:r>
            <a:r>
              <a:rPr lang="en-US" sz="4000" u="sng" dirty="0">
                <a:solidFill>
                  <a:srgbClr val="FFFF66"/>
                </a:solidFill>
              </a:rPr>
              <a:t>light</a:t>
            </a:r>
            <a:r>
              <a:rPr lang="en-US" sz="4000" dirty="0"/>
              <a:t> of </a:t>
            </a:r>
          </a:p>
          <a:p>
            <a:pPr marL="0" indent="0">
              <a:spcBef>
                <a:spcPts val="0"/>
              </a:spcBef>
              <a:buNone/>
            </a:pPr>
            <a:r>
              <a:rPr lang="en-US" sz="4000" dirty="0"/>
              <a:t>G-d’s truth.</a:t>
            </a:r>
          </a:p>
          <a:p>
            <a:pPr marL="0" indent="0">
              <a:spcBef>
                <a:spcPts val="0"/>
              </a:spcBef>
              <a:buNone/>
            </a:pPr>
            <a:endParaRPr lang="en-US" sz="1600" dirty="0"/>
          </a:p>
          <a:p>
            <a:pPr marL="0" indent="0">
              <a:spcBef>
                <a:spcPts val="0"/>
              </a:spcBef>
              <a:buNone/>
            </a:pPr>
            <a:r>
              <a:rPr lang="en-US" sz="4000" dirty="0"/>
              <a:t>Satan </a:t>
            </a:r>
            <a:r>
              <a:rPr lang="en-US" sz="4000" u="sng" dirty="0">
                <a:solidFill>
                  <a:srgbClr val="FFFF66"/>
                </a:solidFill>
              </a:rPr>
              <a:t>cannot</a:t>
            </a:r>
            <a:r>
              <a:rPr lang="en-US" sz="4000" dirty="0"/>
              <a:t> counterfeit the </a:t>
            </a:r>
            <a:r>
              <a:rPr lang="en-US" sz="4000" u="sng" dirty="0">
                <a:solidFill>
                  <a:srgbClr val="FFFF66"/>
                </a:solidFill>
              </a:rPr>
              <a:t>heat</a:t>
            </a:r>
            <a:r>
              <a:rPr lang="en-US" sz="4000" dirty="0"/>
              <a:t> of G-d’s love.</a:t>
            </a:r>
          </a:p>
          <a:p>
            <a:pPr marL="0" indent="0">
              <a:buNone/>
            </a:pPr>
            <a:r>
              <a:rPr lang="en-US" sz="4000" baseline="30000" dirty="0"/>
              <a:t>Eph 4.15 </a:t>
            </a:r>
            <a:r>
              <a:rPr lang="en-US" sz="4000" dirty="0"/>
              <a:t>speaking the truth in love</a:t>
            </a:r>
          </a:p>
          <a:p>
            <a:pPr marL="0" indent="0">
              <a:buNone/>
            </a:pPr>
            <a:r>
              <a:rPr lang="en-US" sz="4000" dirty="0"/>
              <a:t>Pure gold truth is saturated by love.</a:t>
            </a:r>
          </a:p>
          <a:p>
            <a:pPr marL="0" indent="0">
              <a:buNone/>
            </a:pPr>
            <a:r>
              <a:rPr lang="en-US" sz="4000" dirty="0"/>
              <a:t>Pure gold love is wrought in truth.</a:t>
            </a:r>
          </a:p>
        </p:txBody>
      </p:sp>
    </p:spTree>
    <p:extLst>
      <p:ext uri="{BB962C8B-B14F-4D97-AF65-F5344CB8AC3E}">
        <p14:creationId xmlns:p14="http://schemas.microsoft.com/office/powerpoint/2010/main" val="3089683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New Yorker who wants to marry their own adult offspring is suing to overturn laws barring the incestuous practice, calling it a matter of “individual autonomy.”</a:t>
            </a:r>
          </a:p>
        </p:txBody>
      </p:sp>
    </p:spTree>
    <p:extLst>
      <p:ext uri="{BB962C8B-B14F-4D97-AF65-F5344CB8AC3E}">
        <p14:creationId xmlns:p14="http://schemas.microsoft.com/office/powerpoint/2010/main" val="1578411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Eph 4.14-16</a:t>
            </a:r>
            <a:r>
              <a:rPr lang="en-US" sz="4000" dirty="0"/>
              <a:t> We will then no longer be infants tossed about by the waves and blown along by every wind of teaching, at the mercy of people clever in devising ways to deceive.  Instead, speaking </a:t>
            </a:r>
            <a:r>
              <a:rPr lang="en-US" sz="4000" u="sng" dirty="0">
                <a:solidFill>
                  <a:srgbClr val="FFFF66"/>
                </a:solidFill>
              </a:rPr>
              <a:t>the truth in love</a:t>
            </a:r>
            <a:r>
              <a:rPr lang="en-US" sz="4000" dirty="0"/>
              <a:t>, we will in every respect grow up into him who is the head, </a:t>
            </a:r>
          </a:p>
        </p:txBody>
      </p:sp>
    </p:spTree>
    <p:extLst>
      <p:ext uri="{BB962C8B-B14F-4D97-AF65-F5344CB8AC3E}">
        <p14:creationId xmlns:p14="http://schemas.microsoft.com/office/powerpoint/2010/main" val="3165022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Eph 4.14-16</a:t>
            </a:r>
            <a:r>
              <a:rPr lang="en-US" sz="4000" dirty="0"/>
              <a:t> the Messiah. Under his control, the whole body is being fitted and held together by the support of every joint, with each part working to fulfill its function; this is how the body grows and builds itself up in love.</a:t>
            </a:r>
          </a:p>
        </p:txBody>
      </p:sp>
    </p:spTree>
    <p:extLst>
      <p:ext uri="{BB962C8B-B14F-4D97-AF65-F5344CB8AC3E}">
        <p14:creationId xmlns:p14="http://schemas.microsoft.com/office/powerpoint/2010/main" val="3077951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/Ex 25. 32</a:t>
            </a:r>
            <a:r>
              <a:rPr lang="en-US" sz="4000" dirty="0"/>
              <a:t> There are to be six branches coming out of the sides, three branches of the menorah out of one side, and three branches out of the other.</a:t>
            </a:r>
          </a:p>
        </p:txBody>
      </p:sp>
    </p:spTree>
    <p:extLst>
      <p:ext uri="{BB962C8B-B14F-4D97-AF65-F5344CB8AC3E}">
        <p14:creationId xmlns:p14="http://schemas.microsoft.com/office/powerpoint/2010/main" val="3807413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Shmot</a:t>
            </a:r>
            <a:r>
              <a:rPr lang="en-US" sz="4000" baseline="30000" dirty="0"/>
              <a:t>/Ex 25.33</a:t>
            </a:r>
            <a:r>
              <a:rPr lang="en-US" sz="4000" dirty="0"/>
              <a:t> There are to be three cups shaped like almond blossoms in one branch, each with a bulb and flower, then three cups made like almond blossoms in the next branch, each with a bulb and flower, and so forth for the six branches coming out of the menorah.</a:t>
            </a:r>
          </a:p>
        </p:txBody>
      </p:sp>
    </p:spTree>
    <p:extLst>
      <p:ext uri="{BB962C8B-B14F-4D97-AF65-F5344CB8AC3E}">
        <p14:creationId xmlns:p14="http://schemas.microsoft.com/office/powerpoint/2010/main" val="1684613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Six branches ~ complexity of the light bearers, of the congregational community.  </a:t>
            </a:r>
          </a:p>
          <a:p>
            <a:pPr marL="0" indent="0">
              <a:buNone/>
            </a:pPr>
            <a:r>
              <a:rPr lang="en-US" sz="4000" dirty="0"/>
              <a:t>All with oil: gifts and graces.</a:t>
            </a:r>
          </a:p>
          <a:p>
            <a:pPr marL="0" indent="0">
              <a:buNone/>
            </a:pPr>
            <a:r>
              <a:rPr lang="en-US" sz="4000" dirty="0"/>
              <a:t>All different gifts and graces.</a:t>
            </a:r>
          </a:p>
          <a:p>
            <a:pPr marL="0" indent="0">
              <a:buNone/>
            </a:pPr>
            <a:r>
              <a:rPr lang="en-US" sz="4000" baseline="30000" dirty="0"/>
              <a:t>Eph 4.32</a:t>
            </a:r>
            <a:r>
              <a:rPr lang="en-US" sz="4000" dirty="0"/>
              <a:t> Be kind to one another, compassionate, forgiving each other just as God in Messiah also forgave you.</a:t>
            </a:r>
          </a:p>
        </p:txBody>
      </p:sp>
    </p:spTree>
    <p:extLst>
      <p:ext uri="{BB962C8B-B14F-4D97-AF65-F5344CB8AC3E}">
        <p14:creationId xmlns:p14="http://schemas.microsoft.com/office/powerpoint/2010/main" val="3638970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r>
              <a:rPr lang="en-US" sz="4000" dirty="0"/>
              <a:t>No person is greater than his/her prayer life. </a:t>
            </a:r>
          </a:p>
          <a:p>
            <a:r>
              <a:rPr lang="en-US" sz="4000" dirty="0"/>
              <a:t>The rabbi / leader who is not praying is playing. </a:t>
            </a:r>
          </a:p>
          <a:p>
            <a:r>
              <a:rPr lang="en-US" sz="4000" dirty="0"/>
              <a:t>People who are not praying are straying. </a:t>
            </a:r>
          </a:p>
          <a:p>
            <a:r>
              <a:rPr lang="en-US" sz="4000" dirty="0"/>
              <a:t>Failing in prayer, we fail everywhere.</a:t>
            </a:r>
          </a:p>
        </p:txBody>
      </p:sp>
    </p:spTree>
    <p:extLst>
      <p:ext uri="{BB962C8B-B14F-4D97-AF65-F5344CB8AC3E}">
        <p14:creationId xmlns:p14="http://schemas.microsoft.com/office/powerpoint/2010/main" val="2957485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 Ro 1.18-20</a:t>
            </a:r>
            <a:r>
              <a:rPr lang="en-US" sz="4000" dirty="0"/>
              <a:t> What is revealed is God’s anger from heaven against all the godlessness and wickedness of people who in their wickedness keep suppressing the truth; because what is known about God is plain to them, </a:t>
            </a:r>
          </a:p>
        </p:txBody>
      </p:sp>
    </p:spTree>
    <p:extLst>
      <p:ext uri="{BB962C8B-B14F-4D97-AF65-F5344CB8AC3E}">
        <p14:creationId xmlns:p14="http://schemas.microsoft.com/office/powerpoint/2010/main" val="4114282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 Ro 1.18-20</a:t>
            </a:r>
            <a:r>
              <a:rPr lang="en-US" sz="4000" dirty="0"/>
              <a:t> since God has made it plain to them. For ever since the creation of the universe his invisible qualities — both his eternal power and his divine nature — have been clearly seen, because they can be understood from what he has made.</a:t>
            </a:r>
          </a:p>
        </p:txBody>
      </p:sp>
    </p:spTree>
    <p:extLst>
      <p:ext uri="{BB962C8B-B14F-4D97-AF65-F5344CB8AC3E}">
        <p14:creationId xmlns:p14="http://schemas.microsoft.com/office/powerpoint/2010/main" val="218383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nSpc>
                <a:spcPct val="115000"/>
              </a:lnSpc>
              <a:spcBef>
                <a:spcPts val="0"/>
              </a:spcBef>
              <a:spcAft>
                <a:spcPts val="1000"/>
              </a:spcAft>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I don't always go the extra mile, </a:t>
            </a:r>
            <a:endParaRPr lang="en-US" sz="4000" dirty="0"/>
          </a:p>
        </p:txBody>
      </p:sp>
    </p:spTree>
    <p:extLst>
      <p:ext uri="{BB962C8B-B14F-4D97-AF65-F5344CB8AC3E}">
        <p14:creationId xmlns:p14="http://schemas.microsoft.com/office/powerpoint/2010/main" val="3850368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Mt 6.24</a:t>
            </a:r>
            <a:r>
              <a:rPr lang="en-US" sz="4000" dirty="0"/>
              <a:t> If, then, the light in you is darkness, how great is that darkness! </a:t>
            </a:r>
          </a:p>
        </p:txBody>
      </p:sp>
    </p:spTree>
    <p:extLst>
      <p:ext uri="{BB962C8B-B14F-4D97-AF65-F5344CB8AC3E}">
        <p14:creationId xmlns:p14="http://schemas.microsoft.com/office/powerpoint/2010/main" val="1454326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an effort to create experimental models that more closely mirror human biology, scientists are building chimeras, organisms that contain cells from multiple species. And in research published yesterday, </a:t>
            </a:r>
          </a:p>
        </p:txBody>
      </p:sp>
    </p:spTree>
    <p:extLst>
      <p:ext uri="{BB962C8B-B14F-4D97-AF65-F5344CB8AC3E}">
        <p14:creationId xmlns:p14="http://schemas.microsoft.com/office/powerpoint/2010/main" val="120549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 group of international researchers have now created the first embryos that are part human, part monkey. It’s controversial, though early-stage, work: The embryos were grown outside the womb, and so could only survive up to 20 days.</a:t>
            </a:r>
          </a:p>
        </p:txBody>
      </p:sp>
    </p:spTree>
    <p:extLst>
      <p:ext uri="{BB962C8B-B14F-4D97-AF65-F5344CB8AC3E}">
        <p14:creationId xmlns:p14="http://schemas.microsoft.com/office/powerpoint/2010/main" val="147538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352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One of the chimeric human-monkey embryos. (Salk institute for biological studies)</a:t>
            </a:r>
          </a:p>
        </p:txBody>
      </p:sp>
      <p:pic>
        <p:nvPicPr>
          <p:cNvPr id="3" name="Picture 2">
            <a:extLst>
              <a:ext uri="{FF2B5EF4-FFF2-40B4-BE49-F238E27FC236}">
                <a16:creationId xmlns:a16="http://schemas.microsoft.com/office/drawing/2014/main" id="{DF214C39-3004-4BB1-8122-89AE6FA10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0"/>
            <a:ext cx="5143500" cy="5143500"/>
          </a:xfrm>
          <a:prstGeom prst="rect">
            <a:avLst/>
          </a:prstGeom>
        </p:spPr>
      </p:pic>
    </p:spTree>
    <p:extLst>
      <p:ext uri="{BB962C8B-B14F-4D97-AF65-F5344CB8AC3E}">
        <p14:creationId xmlns:p14="http://schemas.microsoft.com/office/powerpoint/2010/main" val="834411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Mt 6.24</a:t>
            </a:r>
            <a:r>
              <a:rPr lang="en-US" sz="4000" dirty="0"/>
              <a:t> If, then, the light in you is darkness, how great is that darkness! </a:t>
            </a:r>
          </a:p>
        </p:txBody>
      </p:sp>
    </p:spTree>
    <p:extLst>
      <p:ext uri="{BB962C8B-B14F-4D97-AF65-F5344CB8AC3E}">
        <p14:creationId xmlns:p14="http://schemas.microsoft.com/office/powerpoint/2010/main" val="4176548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818436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9.2b</a:t>
            </a:r>
            <a:r>
              <a:rPr lang="en-US" sz="4000" dirty="0"/>
              <a:t> For a tent was prepared: in the outer part were…</a:t>
            </a:r>
            <a:r>
              <a:rPr lang="en-US" sz="4000" u="sng" dirty="0">
                <a:solidFill>
                  <a:srgbClr val="FFFF66"/>
                </a:solidFill>
              </a:rPr>
              <a:t>the presentation of the bread </a:t>
            </a:r>
            <a:r>
              <a:rPr lang="en-US" sz="4000" dirty="0"/>
              <a:t>—this is called the Holy Place</a:t>
            </a:r>
          </a:p>
        </p:txBody>
      </p:sp>
    </p:spTree>
    <p:extLst>
      <p:ext uri="{BB962C8B-B14F-4D97-AF65-F5344CB8AC3E}">
        <p14:creationId xmlns:p14="http://schemas.microsoft.com/office/powerpoint/2010/main" val="3451897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C2F42DB-7562-4E0D-8FB6-DB2035F4F167}"/>
              </a:ext>
            </a:extLst>
          </p:cNvPr>
          <p:cNvPicPr>
            <a:picLocks noChangeAspect="1"/>
          </p:cNvPicPr>
          <p:nvPr/>
        </p:nvPicPr>
        <p:blipFill>
          <a:blip r:embed="rId3"/>
          <a:stretch>
            <a:fillRect/>
          </a:stretch>
        </p:blipFill>
        <p:spPr>
          <a:xfrm>
            <a:off x="990600" y="-5149"/>
            <a:ext cx="7620000" cy="5148649"/>
          </a:xfrm>
          <a:prstGeom prst="rect">
            <a:avLst/>
          </a:prstGeom>
        </p:spPr>
      </p:pic>
    </p:spTree>
    <p:extLst>
      <p:ext uri="{BB962C8B-B14F-4D97-AF65-F5344CB8AC3E}">
        <p14:creationId xmlns:p14="http://schemas.microsoft.com/office/powerpoint/2010/main" val="375757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54110"/>
            <a:ext cx="2569008" cy="46352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Solomon’s Temple had 10 additional</a:t>
            </a:r>
          </a:p>
          <a:p>
            <a:pPr marL="0" indent="0">
              <a:buNone/>
            </a:pPr>
            <a:r>
              <a:rPr lang="en-US" sz="3600" dirty="0"/>
              <a:t>bread tables and </a:t>
            </a:r>
            <a:r>
              <a:rPr lang="en-US" sz="3600" dirty="0" err="1"/>
              <a:t>menorot</a:t>
            </a:r>
            <a:endParaRPr lang="en-US" sz="3600" dirty="0"/>
          </a:p>
        </p:txBody>
      </p:sp>
      <p:pic>
        <p:nvPicPr>
          <p:cNvPr id="2050" name="Picture 2">
            <a:extLst>
              <a:ext uri="{FF2B5EF4-FFF2-40B4-BE49-F238E27FC236}">
                <a16:creationId xmlns:a16="http://schemas.microsoft.com/office/drawing/2014/main" id="{C7F32EE6-6528-4FD3-9D67-97A7946CD4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808" y="0"/>
            <a:ext cx="62817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370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8194" name="Picture 2" descr="Bread of All Bread - Ulpan-Or">
            <a:extLst>
              <a:ext uri="{FF2B5EF4-FFF2-40B4-BE49-F238E27FC236}">
                <a16:creationId xmlns:a16="http://schemas.microsoft.com/office/drawing/2014/main" id="{C9D44F37-DB62-4112-AEE6-0825EE977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48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870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nSpc>
                <a:spcPct val="115000"/>
              </a:lnSpc>
              <a:spcBef>
                <a:spcPts val="0"/>
              </a:spcBef>
              <a:spcAft>
                <a:spcPts val="1000"/>
              </a:spcAft>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I don't always go the extra mile, but when I do it's because I missed my exit.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4000" dirty="0"/>
          </a:p>
        </p:txBody>
      </p:sp>
    </p:spTree>
    <p:extLst>
      <p:ext uri="{BB962C8B-B14F-4D97-AF65-F5344CB8AC3E}">
        <p14:creationId xmlns:p14="http://schemas.microsoft.com/office/powerpoint/2010/main" val="6003577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9218" name="Picture 2" descr="Lecture-Dancing Ships and Punts">
            <a:extLst>
              <a:ext uri="{FF2B5EF4-FFF2-40B4-BE49-F238E27FC236}">
                <a16:creationId xmlns:a16="http://schemas.microsoft.com/office/drawing/2014/main" id="{B570F210-75CD-4C6A-B96C-47F20EB59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0"/>
            <a:ext cx="75326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947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42" name="Picture 2" descr="Exodus - שְׁמוֹת - hebrewversity">
            <a:extLst>
              <a:ext uri="{FF2B5EF4-FFF2-40B4-BE49-F238E27FC236}">
                <a16:creationId xmlns:a16="http://schemas.microsoft.com/office/drawing/2014/main" id="{B06952E0-5919-4727-8E4C-035AB848B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
            <a:ext cx="7315200"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791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Yn</a:t>
            </a:r>
            <a:r>
              <a:rPr lang="en-US" sz="4000" baseline="30000" dirty="0"/>
              <a:t> 6.32-40 </a:t>
            </a:r>
            <a:r>
              <a:rPr lang="en-US" sz="4000" dirty="0"/>
              <a:t>But my Father is giving you the genuine bread from heaven;  for God’s bread is the one who comes down out of heaven and gives life to the world.” They said to him, “Sir, give us this bread from now on.”  Yeshua answered, “I am the bread which is life! Whoever comes to me will never go hungry, </a:t>
            </a:r>
          </a:p>
        </p:txBody>
      </p:sp>
    </p:spTree>
    <p:extLst>
      <p:ext uri="{BB962C8B-B14F-4D97-AF65-F5344CB8AC3E}">
        <p14:creationId xmlns:p14="http://schemas.microsoft.com/office/powerpoint/2010/main" val="89481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Yn</a:t>
            </a:r>
            <a:r>
              <a:rPr lang="en-US" sz="4000" baseline="30000" dirty="0"/>
              <a:t> 6.32-40 </a:t>
            </a:r>
            <a:r>
              <a:rPr lang="en-US" sz="4000" dirty="0"/>
              <a:t>and whoever trusts in me will never be thirsty. I told you that you have seen but still don’t trust.  Everyone the Father gives me will come to me, and whoever comes to me I will certainly not turn away. For I have come down from heaven to do not my own will but the will of the One who sent me.  </a:t>
            </a:r>
          </a:p>
        </p:txBody>
      </p:sp>
    </p:spTree>
    <p:extLst>
      <p:ext uri="{BB962C8B-B14F-4D97-AF65-F5344CB8AC3E}">
        <p14:creationId xmlns:p14="http://schemas.microsoft.com/office/powerpoint/2010/main" val="2296853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Yn</a:t>
            </a:r>
            <a:r>
              <a:rPr lang="en-US" sz="4000" baseline="30000" dirty="0"/>
              <a:t> 6.32-40 </a:t>
            </a:r>
            <a:r>
              <a:rPr lang="en-US" sz="4000" dirty="0"/>
              <a:t>And this is the will of the One who sent me: that I should not lose any of all those he has given me but should raise them up on the Last Day. Yes, this is the will of my Father: that all who see the Son and trust in him should have eternal life, and that I should raise them up on the Last Day.”</a:t>
            </a:r>
          </a:p>
        </p:txBody>
      </p:sp>
    </p:spTree>
    <p:extLst>
      <p:ext uri="{BB962C8B-B14F-4D97-AF65-F5344CB8AC3E}">
        <p14:creationId xmlns:p14="http://schemas.microsoft.com/office/powerpoint/2010/main" val="1117342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1" dirty="0"/>
              <a:t>  </a:t>
            </a:r>
          </a:p>
        </p:txBody>
      </p:sp>
      <p:pic>
        <p:nvPicPr>
          <p:cNvPr id="3" name="Picture 2">
            <a:extLst>
              <a:ext uri="{FF2B5EF4-FFF2-40B4-BE49-F238E27FC236}">
                <a16:creationId xmlns:a16="http://schemas.microsoft.com/office/drawing/2014/main" id="{BF9110C4-26AE-45BE-956F-1276EEE5CACE}"/>
              </a:ext>
            </a:extLst>
          </p:cNvPr>
          <p:cNvPicPr>
            <a:picLocks noChangeAspect="1"/>
          </p:cNvPicPr>
          <p:nvPr/>
        </p:nvPicPr>
        <p:blipFill>
          <a:blip r:embed="rId3"/>
          <a:stretch>
            <a:fillRect/>
          </a:stretch>
        </p:blipFill>
        <p:spPr>
          <a:xfrm>
            <a:off x="15844" y="0"/>
            <a:ext cx="9175377" cy="5086350"/>
          </a:xfrm>
          <a:prstGeom prst="rect">
            <a:avLst/>
          </a:prstGeom>
        </p:spPr>
      </p:pic>
    </p:spTree>
    <p:extLst>
      <p:ext uri="{BB962C8B-B14F-4D97-AF65-F5344CB8AC3E}">
        <p14:creationId xmlns:p14="http://schemas.microsoft.com/office/powerpoint/2010/main" val="584733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Are we getting filled with His bread, His presence, daily?</a:t>
            </a:r>
          </a:p>
          <a:p>
            <a:pPr marL="0" indent="0">
              <a:buNone/>
            </a:pPr>
            <a:r>
              <a:rPr lang="en-US" sz="4000" dirty="0"/>
              <a:t>Are we sharing His bread?</a:t>
            </a:r>
          </a:p>
        </p:txBody>
      </p:sp>
    </p:spTree>
    <p:extLst>
      <p:ext uri="{BB962C8B-B14F-4D97-AF65-F5344CB8AC3E}">
        <p14:creationId xmlns:p14="http://schemas.microsoft.com/office/powerpoint/2010/main" val="21625982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Him and the assurance of sins forgiven?</a:t>
            </a:r>
          </a:p>
          <a:p>
            <a:pPr marL="457200" indent="-457200">
              <a:buFont typeface="+mj-lt"/>
              <a:buAutoNum type="arabicPeriod"/>
            </a:pPr>
            <a:r>
              <a:rPr lang="en-US" sz="4000" dirty="0"/>
              <a:t>Are you surrendered to Him, His light?</a:t>
            </a:r>
          </a:p>
          <a:p>
            <a:pPr marL="457200" indent="-457200">
              <a:buFont typeface="+mj-lt"/>
              <a:buAutoNum type="arabicPeriod"/>
            </a:pPr>
            <a:r>
              <a:rPr lang="en-US" sz="4000" dirty="0"/>
              <a:t>Are you filled with His Spirit, transforming your life?</a:t>
            </a:r>
          </a:p>
          <a:p>
            <a:pPr marL="457200" indent="-457200">
              <a:buFont typeface="+mj-lt"/>
              <a:buAutoNum type="arabicPeriod"/>
            </a:pPr>
            <a:r>
              <a:rPr lang="en-US" sz="4000" dirty="0"/>
              <a:t>Are you seeking to </a:t>
            </a:r>
            <a:r>
              <a:rPr lang="en-US" sz="4000"/>
              <a:t>win others?</a:t>
            </a:r>
            <a:endParaRPr lang="en-US" sz="4000" dirty="0"/>
          </a:p>
        </p:txBody>
      </p:sp>
    </p:spTree>
    <p:extLst>
      <p:ext uri="{BB962C8B-B14F-4D97-AF65-F5344CB8AC3E}">
        <p14:creationId xmlns:p14="http://schemas.microsoft.com/office/powerpoint/2010/main" val="2242629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9557179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300288" y="1328739"/>
            <a:ext cx="4500563" cy="2657475"/>
          </a:xfrm>
        </p:spPr>
        <p:txBody>
          <a:bodyPr/>
          <a:lstStyle/>
          <a:p>
            <a:pPr algn="l">
              <a:spcBef>
                <a:spcPct val="0"/>
              </a:spcBef>
            </a:pPr>
            <a:r>
              <a:rPr lang="en-US" altLang="en-US" sz="225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246052"/>
            <a:ext cx="4611698" cy="461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480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Last message in this series in the Letter to the Messianic Jews / Hebrews / MJ</a:t>
            </a:r>
          </a:p>
          <a:p>
            <a:pPr marL="0" indent="0">
              <a:buNone/>
            </a:pPr>
            <a:r>
              <a:rPr lang="en-US" sz="4000" dirty="0"/>
              <a:t>was about Messiah the covenantal cohen.   </a:t>
            </a:r>
          </a:p>
          <a:p>
            <a:pPr marL="0" indent="0">
              <a:buNone/>
            </a:pPr>
            <a:r>
              <a:rPr lang="en-US" sz="4000" dirty="0"/>
              <a:t>Today we’ll consider His equipment.   </a:t>
            </a:r>
          </a:p>
        </p:txBody>
      </p:sp>
    </p:spTree>
    <p:extLst>
      <p:ext uri="{BB962C8B-B14F-4D97-AF65-F5344CB8AC3E}">
        <p14:creationId xmlns:p14="http://schemas.microsoft.com/office/powerpoint/2010/main" val="2303445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2A5D7C15-D6AD-4C58-BF2D-C3FB93FEA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062517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149805</TotalTime>
  <Words>3771</Words>
  <Application>Microsoft Office PowerPoint</Application>
  <PresentationFormat>On-screen Show (16:9)</PresentationFormat>
  <Paragraphs>387</Paragraphs>
  <Slides>69</Slides>
  <Notes>69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69</vt:i4>
      </vt:variant>
    </vt:vector>
  </HeadingPairs>
  <TitlesOfParts>
    <vt:vector size="78" baseType="lpstr">
      <vt:lpstr>Arial</vt:lpstr>
      <vt:lpstr>Arial Rounded MT Bold</vt:lpstr>
      <vt:lpstr>Calibri</vt:lpstr>
      <vt:lpstr>Calibri Light</vt:lpstr>
      <vt:lpstr>David</vt:lpstr>
      <vt:lpstr>Helvetica Neue</vt:lpstr>
      <vt:lpstr>Times New Roman</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4132</cp:revision>
  <dcterms:created xsi:type="dcterms:W3CDTF">2006-04-21T19:34:43Z</dcterms:created>
  <dcterms:modified xsi:type="dcterms:W3CDTF">2021-04-17T13:51:44Z</dcterms:modified>
</cp:coreProperties>
</file>