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81"/>
  </p:notesMasterIdLst>
  <p:handoutMasterIdLst>
    <p:handoutMasterId r:id="rId82"/>
  </p:handoutMasterIdLst>
  <p:sldIdLst>
    <p:sldId id="2045" r:id="rId3"/>
    <p:sldId id="64726" r:id="rId4"/>
    <p:sldId id="64716" r:id="rId5"/>
    <p:sldId id="64724" r:id="rId6"/>
    <p:sldId id="64738" r:id="rId7"/>
    <p:sldId id="64737" r:id="rId8"/>
    <p:sldId id="64727" r:id="rId9"/>
    <p:sldId id="64739" r:id="rId10"/>
    <p:sldId id="64725" r:id="rId11"/>
    <p:sldId id="64740" r:id="rId12"/>
    <p:sldId id="64713" r:id="rId13"/>
    <p:sldId id="64708" r:id="rId14"/>
    <p:sldId id="64712" r:id="rId15"/>
    <p:sldId id="64715" r:id="rId16"/>
    <p:sldId id="64709" r:id="rId17"/>
    <p:sldId id="64710" r:id="rId18"/>
    <p:sldId id="64714" r:id="rId19"/>
    <p:sldId id="64741" r:id="rId20"/>
    <p:sldId id="64722" r:id="rId21"/>
    <p:sldId id="64711" r:id="rId22"/>
    <p:sldId id="64719" r:id="rId23"/>
    <p:sldId id="64718" r:id="rId24"/>
    <p:sldId id="64720" r:id="rId25"/>
    <p:sldId id="64721" r:id="rId26"/>
    <p:sldId id="64728" r:id="rId27"/>
    <p:sldId id="64723" r:id="rId28"/>
    <p:sldId id="64734" r:id="rId29"/>
    <p:sldId id="64700" r:id="rId30"/>
    <p:sldId id="64742" r:id="rId31"/>
    <p:sldId id="64743" r:id="rId32"/>
    <p:sldId id="64745" r:id="rId33"/>
    <p:sldId id="64744" r:id="rId34"/>
    <p:sldId id="64746" r:id="rId35"/>
    <p:sldId id="64701" r:id="rId36"/>
    <p:sldId id="64697" r:id="rId37"/>
    <p:sldId id="64749" r:id="rId38"/>
    <p:sldId id="64747" r:id="rId39"/>
    <p:sldId id="64748" r:id="rId40"/>
    <p:sldId id="64750" r:id="rId41"/>
    <p:sldId id="64758" r:id="rId42"/>
    <p:sldId id="64707" r:id="rId43"/>
    <p:sldId id="64729" r:id="rId44"/>
    <p:sldId id="64730" r:id="rId45"/>
    <p:sldId id="64732" r:id="rId46"/>
    <p:sldId id="64733" r:id="rId47"/>
    <p:sldId id="64731" r:id="rId48"/>
    <p:sldId id="64735" r:id="rId49"/>
    <p:sldId id="64759" r:id="rId50"/>
    <p:sldId id="64695" r:id="rId51"/>
    <p:sldId id="64751" r:id="rId52"/>
    <p:sldId id="64754" r:id="rId53"/>
    <p:sldId id="64736" r:id="rId54"/>
    <p:sldId id="64760" r:id="rId55"/>
    <p:sldId id="64755" r:id="rId56"/>
    <p:sldId id="64752" r:id="rId57"/>
    <p:sldId id="64149" r:id="rId58"/>
    <p:sldId id="64150" r:id="rId59"/>
    <p:sldId id="64187" r:id="rId60"/>
    <p:sldId id="64188" r:id="rId61"/>
    <p:sldId id="64213" r:id="rId62"/>
    <p:sldId id="64212" r:id="rId63"/>
    <p:sldId id="64211" r:id="rId64"/>
    <p:sldId id="64204" r:id="rId65"/>
    <p:sldId id="64214" r:id="rId66"/>
    <p:sldId id="64216" r:id="rId67"/>
    <p:sldId id="64228" r:id="rId68"/>
    <p:sldId id="64756" r:id="rId69"/>
    <p:sldId id="64753" r:id="rId70"/>
    <p:sldId id="64702" r:id="rId71"/>
    <p:sldId id="64703" r:id="rId72"/>
    <p:sldId id="64704" r:id="rId73"/>
    <p:sldId id="64705" r:id="rId74"/>
    <p:sldId id="64706" r:id="rId75"/>
    <p:sldId id="64761" r:id="rId76"/>
    <p:sldId id="64614" r:id="rId77"/>
    <p:sldId id="64613" r:id="rId78"/>
    <p:sldId id="64757" r:id="rId79"/>
    <p:sldId id="64615" r:id="rId8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2" autoAdjust="0"/>
    <p:restoredTop sz="86118" autoAdjust="0"/>
  </p:normalViewPr>
  <p:slideViewPr>
    <p:cSldViewPr>
      <p:cViewPr varScale="1">
        <p:scale>
          <a:sx n="108" d="100"/>
          <a:sy n="108" d="100"/>
        </p:scale>
        <p:origin x="108" y="4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Simkhat Torah 5786 2022 The Power of the Word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17, 2022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Simkhat Torah 5786 2022 The Power of the Word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17, 2022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jewishjewels.org/news-letters/hebrew/"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jewishjewels.org/news-letters/hebrew/"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jewishjewels.org/news-letters/hebrew/"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jewishjewels.org/news-letters/hebrew/"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jewishjewels.org/news-letters/hebrew/"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 2022 The Power of the Word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17,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31173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sz="4000" kern="1200" dirty="0">
              <a:solidFill>
                <a:schemeClr val="bg1"/>
              </a:solidFill>
              <a:latin typeface="+mn-lt"/>
              <a:ea typeface="+mn-ea"/>
              <a:cs typeface="+mn-cs"/>
            </a:endParaRPr>
          </a:p>
        </p:txBody>
      </p:sp>
    </p:spTree>
    <p:extLst>
      <p:ext uri="{BB962C8B-B14F-4D97-AF65-F5344CB8AC3E}">
        <p14:creationId xmlns:p14="http://schemas.microsoft.com/office/powerpoint/2010/main" val="117747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sz="4000" kern="1200" dirty="0">
              <a:solidFill>
                <a:schemeClr val="bg1"/>
              </a:solidFill>
              <a:latin typeface="+mn-lt"/>
              <a:ea typeface="+mn-ea"/>
              <a:cs typeface="+mn-cs"/>
            </a:endParaRPr>
          </a:p>
        </p:txBody>
      </p:sp>
    </p:spTree>
    <p:extLst>
      <p:ext uri="{BB962C8B-B14F-4D97-AF65-F5344CB8AC3E}">
        <p14:creationId xmlns:p14="http://schemas.microsoft.com/office/powerpoint/2010/main" val="330484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15200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Even if you don’t know Hebrew, note the three letters</a:t>
            </a:r>
            <a:endParaRPr lang="he-IL" altLang="en-US" dirty="0"/>
          </a:p>
          <a:p>
            <a:r>
              <a:rPr lang="he-IL" altLang="en-US" dirty="0"/>
              <a:t>ע</a:t>
            </a:r>
          </a:p>
          <a:p>
            <a:r>
              <a:rPr lang="he-IL" altLang="en-US" dirty="0"/>
              <a:t>צ</a:t>
            </a:r>
          </a:p>
          <a:p>
            <a:r>
              <a:rPr lang="he-IL" altLang="en-US" dirty="0"/>
              <a:t>ר</a:t>
            </a:r>
          </a:p>
        </p:txBody>
      </p:sp>
    </p:spTree>
    <p:extLst>
      <p:ext uri="{BB962C8B-B14F-4D97-AF65-F5344CB8AC3E}">
        <p14:creationId xmlns:p14="http://schemas.microsoft.com/office/powerpoint/2010/main" val="1698722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Pull the string or push the button and the stop light comes on.  The bus will stop at the next bus stop. </a:t>
            </a:r>
          </a:p>
          <a:p>
            <a:endParaRPr lang="en-US" altLang="en-US" dirty="0"/>
          </a:p>
          <a:p>
            <a:r>
              <a:rPr lang="en-US" altLang="en-US" sz="1050" dirty="0"/>
              <a:t>https://hamechadesh.b-cdn.net/wp-content/uploads/elementor/thumbs/PSX_20210216_175917-scaled-p2yexmf3rvb1gql3etw3qvxb5qdlk7beskfe2ysb08.jpg</a:t>
            </a:r>
          </a:p>
        </p:txBody>
      </p:sp>
    </p:spTree>
    <p:extLst>
      <p:ext uri="{BB962C8B-B14F-4D97-AF65-F5344CB8AC3E}">
        <p14:creationId xmlns:p14="http://schemas.microsoft.com/office/powerpoint/2010/main" val="191161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https://encrypted-tbn0.gstatic.com/images?q=tbn:ANd9GcQWwwUl1UdC3Oom6swp1ohLbTLh-7uxEFgx3g&amp;usqp=CAU</a:t>
            </a:r>
            <a:endParaRPr lang="he-IL" altLang="en-US" sz="1050" dirty="0"/>
          </a:p>
          <a:p>
            <a:r>
              <a:rPr lang="he-IL" altLang="en-US" dirty="0"/>
              <a:t>"</a:t>
            </a:r>
            <a:r>
              <a:rPr lang="en-US" altLang="en-US" dirty="0"/>
              <a:t>Today is the ninth day, that is, one week and two days of the Omer count.</a:t>
            </a:r>
            <a:r>
              <a:rPr lang="he-IL" altLang="en-US" dirty="0"/>
              <a:t>"</a:t>
            </a:r>
            <a:endParaRPr lang="en-US" altLang="en-US" dirty="0"/>
          </a:p>
          <a:p>
            <a:endParaRPr lang="en-US" altLang="en-US" dirty="0"/>
          </a:p>
          <a:p>
            <a:r>
              <a:rPr lang="en-US" altLang="en-US" dirty="0"/>
              <a:t>So, re-reading with these insights…</a:t>
            </a:r>
          </a:p>
        </p:txBody>
      </p:sp>
    </p:spTree>
    <p:extLst>
      <p:ext uri="{BB962C8B-B14F-4D97-AF65-F5344CB8AC3E}">
        <p14:creationId xmlns:p14="http://schemas.microsoft.com/office/powerpoint/2010/main" val="67603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 holy calling out from the world.</a:t>
            </a:r>
          </a:p>
        </p:txBody>
      </p:sp>
    </p:spTree>
    <p:extLst>
      <p:ext uri="{BB962C8B-B14F-4D97-AF65-F5344CB8AC3E}">
        <p14:creationId xmlns:p14="http://schemas.microsoft.com/office/powerpoint/2010/main" val="2321342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a:t>
            </a:r>
            <a:r>
              <a:rPr lang="he-IL" altLang="en-US" dirty="0"/>
              <a:t> </a:t>
            </a:r>
            <a:r>
              <a:rPr lang="en-US" altLang="en-US" dirty="0"/>
              <a:t> stop day.</a:t>
            </a:r>
          </a:p>
        </p:txBody>
      </p:sp>
    </p:spTree>
    <p:extLst>
      <p:ext uri="{BB962C8B-B14F-4D97-AF65-F5344CB8AC3E}">
        <p14:creationId xmlns:p14="http://schemas.microsoft.com/office/powerpoint/2010/main" val="495487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But it doesn’t stop there.   Our people added some ornamentation, that Yeshua subscribed to.</a:t>
            </a:r>
          </a:p>
        </p:txBody>
      </p:sp>
    </p:spTree>
    <p:extLst>
      <p:ext uri="{BB962C8B-B14F-4D97-AF65-F5344CB8AC3E}">
        <p14:creationId xmlns:p14="http://schemas.microsoft.com/office/powerpoint/2010/main" val="231761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41823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8107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813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25822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https://en.wikipedia.org/wiki/Simchat_Torah</a:t>
            </a:r>
          </a:p>
        </p:txBody>
      </p:sp>
    </p:spTree>
    <p:extLst>
      <p:ext uri="{BB962C8B-B14F-4D97-AF65-F5344CB8AC3E}">
        <p14:creationId xmlns:p14="http://schemas.microsoft.com/office/powerpoint/2010/main" val="1390303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https://en.wikipedia.org/wiki/Simchat_Torah</a:t>
            </a:r>
          </a:p>
        </p:txBody>
      </p:sp>
    </p:spTree>
    <p:extLst>
      <p:ext uri="{BB962C8B-B14F-4D97-AF65-F5344CB8AC3E}">
        <p14:creationId xmlns:p14="http://schemas.microsoft.com/office/powerpoint/2010/main" val="705190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are combining 7, 8 and 9</a:t>
            </a:r>
            <a:r>
              <a:rPr lang="en-US" altLang="en-US" baseline="30000" dirty="0"/>
              <a:t>th</a:t>
            </a:r>
            <a:r>
              <a:rPr lang="en-US" altLang="en-US" dirty="0"/>
              <a:t> days.  We are emphasizing the one of these three that is specifically in the Bible, but observing, at least in a measure, the other two.</a:t>
            </a:r>
          </a:p>
        </p:txBody>
      </p:sp>
    </p:spTree>
    <p:extLst>
      <p:ext uri="{BB962C8B-B14F-4D97-AF65-F5344CB8AC3E}">
        <p14:creationId xmlns:p14="http://schemas.microsoft.com/office/powerpoint/2010/main" val="1716975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https://en.wikipedia.org/wiki/Simchat_Torah#History</a:t>
            </a:r>
          </a:p>
        </p:txBody>
      </p:sp>
    </p:spTree>
    <p:extLst>
      <p:ext uri="{BB962C8B-B14F-4D97-AF65-F5344CB8AC3E}">
        <p14:creationId xmlns:p14="http://schemas.microsoft.com/office/powerpoint/2010/main" val="347472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82739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51441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9878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25358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Personal illustration:  there is a certain inner weakness and fear, that two of my accountability partners are aware of, for which I got a word insight from the Ruakh, which breaks it’s power.  Almost like an “off switch.”  And…it works best when I quote it in Hebrew.   </a:t>
            </a:r>
          </a:p>
        </p:txBody>
      </p:sp>
    </p:spTree>
    <p:extLst>
      <p:ext uri="{BB962C8B-B14F-4D97-AF65-F5344CB8AC3E}">
        <p14:creationId xmlns:p14="http://schemas.microsoft.com/office/powerpoint/2010/main" val="146687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6102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44183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Temptations of youth…hormones raging, sex, anger, ego and identity.</a:t>
            </a:r>
          </a:p>
        </p:txBody>
      </p:sp>
    </p:spTree>
    <p:extLst>
      <p:ext uri="{BB962C8B-B14F-4D97-AF65-F5344CB8AC3E}">
        <p14:creationId xmlns:p14="http://schemas.microsoft.com/office/powerpoint/2010/main" val="1092683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16361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6675" y="333375"/>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1886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69958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336550" y="381000"/>
            <a:ext cx="6369050" cy="3582988"/>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l"/>
            <a:r>
              <a:rPr lang="en-US" altLang="en-US" dirty="0"/>
              <a:t>There is something in my life that is irritating, regularly.  Temptation to anger.  But to that, I quote, </a:t>
            </a:r>
          </a:p>
          <a:p>
            <a:pPr algn="l"/>
            <a:r>
              <a:rPr lang="en-US" baseline="30000" dirty="0"/>
              <a:t>2 Corinthians 4:17 KJV</a:t>
            </a:r>
            <a:r>
              <a:rPr lang="en-US" dirty="0"/>
              <a:t> For our light affliction, which is but for a moment, works for us a far more exceeding and eternal weight of glory.</a:t>
            </a:r>
          </a:p>
          <a:p>
            <a:endParaRPr lang="en-US" altLang="en-US" dirty="0"/>
          </a:p>
        </p:txBody>
      </p:sp>
    </p:spTree>
    <p:extLst>
      <p:ext uri="{BB962C8B-B14F-4D97-AF65-F5344CB8AC3E}">
        <p14:creationId xmlns:p14="http://schemas.microsoft.com/office/powerpoint/2010/main" val="1878175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533400"/>
            <a:ext cx="6365875" cy="35814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23633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Lift up your eyes?   Praise and dwelling in the Word!   Passive verbs…</a:t>
            </a:r>
            <a:r>
              <a:rPr lang="he-IL" altLang="en-US" dirty="0"/>
              <a:t>נקבצו</a:t>
            </a:r>
            <a:r>
              <a:rPr lang="en-US" altLang="en-US" dirty="0"/>
              <a:t> = they will be gathered.  Our work at this point, primarily to lift our eyes…to Him in praise and faith.   </a:t>
            </a:r>
          </a:p>
        </p:txBody>
      </p:sp>
    </p:spTree>
    <p:extLst>
      <p:ext uri="{BB962C8B-B14F-4D97-AF65-F5344CB8AC3E}">
        <p14:creationId xmlns:p14="http://schemas.microsoft.com/office/powerpoint/2010/main" val="420066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Peter </a:t>
            </a:r>
            <a:r>
              <a:rPr lang="en-US" altLang="en-US" dirty="0" err="1"/>
              <a:t>vd</a:t>
            </a:r>
            <a:r>
              <a:rPr lang="en-US" altLang="en-US" dirty="0"/>
              <a:t> S</a:t>
            </a:r>
          </a:p>
        </p:txBody>
      </p:sp>
    </p:spTree>
    <p:extLst>
      <p:ext uri="{BB962C8B-B14F-4D97-AF65-F5344CB8AC3E}">
        <p14:creationId xmlns:p14="http://schemas.microsoft.com/office/powerpoint/2010/main" val="3543347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18147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30077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6441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21698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67139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02122"/>
                </a:solidFill>
                <a:effectLst/>
                <a:latin typeface="Arial" panose="020B0604020202020204" pitchFamily="34" charset="0"/>
              </a:rPr>
              <a:t>Einstein (gravitational) field equations including the cosmological constant Lambda</a:t>
            </a:r>
          </a:p>
          <a:p>
            <a:r>
              <a:rPr lang="en-US" altLang="en-US" dirty="0"/>
              <a:t>https://commons.wikimedia.org/wiki/File:EinsteinLeiden4.jpg</a:t>
            </a:r>
          </a:p>
          <a:p>
            <a:r>
              <a:rPr lang="en-US" altLang="en-US" dirty="0"/>
              <a:t>https://www.physlink.com/education/askexperts/Images/ae329a.jpg</a:t>
            </a:r>
          </a:p>
          <a:p>
            <a:endParaRPr lang="en-US" altLang="en-US" dirty="0"/>
          </a:p>
        </p:txBody>
      </p:sp>
    </p:spTree>
    <p:extLst>
      <p:ext uri="{BB962C8B-B14F-4D97-AF65-F5344CB8AC3E}">
        <p14:creationId xmlns:p14="http://schemas.microsoft.com/office/powerpoint/2010/main" val="953258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https://medium.com/@notaredpanda/the-essence-of-quantum-mechanics-part-2-complex-numbers-1b051478fc2d</a:t>
            </a:r>
          </a:p>
          <a:p>
            <a:r>
              <a:rPr lang="en-US" altLang="en-US" dirty="0"/>
              <a:t>I used to get intoxicated on this as divine, of sorts.  Beauty, symmetry.  That’s what the people at the </a:t>
            </a:r>
            <a:r>
              <a:rPr lang="en-US" altLang="en-US" dirty="0" err="1"/>
              <a:t>Cern</a:t>
            </a:r>
            <a:r>
              <a:rPr lang="en-US" altLang="en-US" dirty="0"/>
              <a:t> are doing.  But it’s just an expression of the Logos, the </a:t>
            </a:r>
            <a:r>
              <a:rPr lang="en-US" altLang="en-US" dirty="0" err="1"/>
              <a:t>Davar</a:t>
            </a:r>
            <a:r>
              <a:rPr lang="en-US" altLang="en-US" dirty="0"/>
              <a:t>, the </a:t>
            </a:r>
            <a:r>
              <a:rPr lang="en-US" altLang="en-US" dirty="0" err="1"/>
              <a:t>Memra</a:t>
            </a:r>
            <a:r>
              <a:rPr lang="en-US" altLang="en-US" dirty="0"/>
              <a:t>!</a:t>
            </a:r>
          </a:p>
        </p:txBody>
      </p:sp>
    </p:spTree>
    <p:extLst>
      <p:ext uri="{BB962C8B-B14F-4D97-AF65-F5344CB8AC3E}">
        <p14:creationId xmlns:p14="http://schemas.microsoft.com/office/powerpoint/2010/main" val="3172838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Keep the ways as foundational as relativity and quantum mechanics!</a:t>
            </a:r>
          </a:p>
        </p:txBody>
      </p:sp>
    </p:spTree>
    <p:extLst>
      <p:ext uri="{BB962C8B-B14F-4D97-AF65-F5344CB8AC3E}">
        <p14:creationId xmlns:p14="http://schemas.microsoft.com/office/powerpoint/2010/main" val="356758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56091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1099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Peter </a:t>
            </a:r>
            <a:r>
              <a:rPr lang="en-US" altLang="en-US" dirty="0" err="1"/>
              <a:t>vd</a:t>
            </a:r>
            <a:r>
              <a:rPr lang="en-US" altLang="en-US" dirty="0"/>
              <a:t> S</a:t>
            </a:r>
          </a:p>
        </p:txBody>
      </p:sp>
    </p:spTree>
    <p:extLst>
      <p:ext uri="{BB962C8B-B14F-4D97-AF65-F5344CB8AC3E}">
        <p14:creationId xmlns:p14="http://schemas.microsoft.com/office/powerpoint/2010/main" val="383803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74171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819625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There are those who say you should only pray to the Father, albeit in </a:t>
            </a:r>
            <a:r>
              <a:rPr lang="en-US" altLang="en-US" dirty="0" err="1"/>
              <a:t>Yeshua’s</a:t>
            </a:r>
            <a:r>
              <a:rPr lang="en-US" altLang="en-US" dirty="0"/>
              <a:t> Name, and to pray to Him is idolatry.  I was told by a Hasidic rabbi in Jerusalem that if I would commit to that, he would get me citizenship in Israel.  However, here and other places, not so.</a:t>
            </a:r>
          </a:p>
        </p:txBody>
      </p:sp>
    </p:spTree>
    <p:extLst>
      <p:ext uri="{BB962C8B-B14F-4D97-AF65-F5344CB8AC3E}">
        <p14:creationId xmlns:p14="http://schemas.microsoft.com/office/powerpoint/2010/main" val="1651252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12832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83366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412516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https://thesignatry.com/kcroots/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i="1" dirty="0"/>
              <a:t>Spiritual Roots </a:t>
            </a:r>
            <a:r>
              <a:rPr lang="en-US" sz="2000" i="0" dirty="0"/>
              <a:t>p 92-93</a:t>
            </a:r>
          </a:p>
          <a:p>
            <a:endParaRPr lang="en-US" dirty="0"/>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2424045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https://kcpray.com/what?ct=t(EMAIL_CAMPAIGN_1_3_2021_20_50_COPY_01)</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940656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https://metrovoicenews.com/wp-content/uploads/2019/11/Dible.jpg</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425016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https://metrovoicenews.com/wp-content/uploads/2019/11/tudor.jpeg</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54229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Peter </a:t>
            </a:r>
            <a:r>
              <a:rPr lang="en-US" altLang="en-US" dirty="0" err="1"/>
              <a:t>vd</a:t>
            </a:r>
            <a:r>
              <a:rPr lang="en-US" altLang="en-US" dirty="0"/>
              <a:t> S</a:t>
            </a:r>
          </a:p>
        </p:txBody>
      </p:sp>
    </p:spTree>
    <p:extLst>
      <p:ext uri="{BB962C8B-B14F-4D97-AF65-F5344CB8AC3E}">
        <p14:creationId xmlns:p14="http://schemas.microsoft.com/office/powerpoint/2010/main" val="2805360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https://metrovoicenews.com/the-believer-behind-the-charm-of-brookside-and-kansas-citys-largest-bible-study/</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514210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https://external-content.duckduckgo.com/iu/?u=https%3A%2F%2Fcontent.mediastg.net%2Fdyna_images%2Fmls%2F313%2F2219528.jpgx%3Fd%3D2021-01-17T20-08-50&amp;f=1&amp;nofb=1</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617953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https://external-content.duckduckgo.com/iu/?u=https%3A%2F%2Fpendergastkc.org%2Fsites%2Fdefault%2Ffiles%2Fcollections%2F1Autochromes%2F20003627-001.jpg&amp;f=1&amp;nofb=1</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463023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https://metrovoicenews.com/wp-content/uploads/2019/11/dible-bible-meeting.jpg</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7253970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https://metrovoicenews.com/the-believer-behind-the-charm-of-brookside-and-kansas-citys-largest-bible-study/</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2228692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https://metrovoicenews.com/the-believer-behind-the-charm-of-brookside-and-kansas-citys-largest-bible-study/</a:t>
            </a:r>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8255539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https://thesignatry.com/kcroots/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i="1" dirty="0"/>
              <a:t>Spiritual Roots </a:t>
            </a:r>
            <a:r>
              <a:rPr lang="en-US" sz="2000" i="0" dirty="0"/>
              <a:t>p 92-93</a:t>
            </a:r>
          </a:p>
          <a:p>
            <a:endParaRPr lang="en-US" dirty="0"/>
          </a:p>
        </p:txBody>
      </p:sp>
      <p:sp>
        <p:nvSpPr>
          <p:cNvPr id="4" name="Header Placeholder 3"/>
          <p:cNvSpPr>
            <a:spLocks noGrp="1"/>
          </p:cNvSpPr>
          <p:nvPr>
            <p:ph type="hdr" sz="quarter"/>
          </p:nvPr>
        </p:nvSpPr>
        <p:spPr/>
        <p:txBody>
          <a:bodyPr/>
          <a:lstStyle/>
          <a:p>
            <a:r>
              <a:rPr lang="en-US" altLang="en-US"/>
              <a:t>Simkhat Torah 5786 2022 The Power of the Word</a:t>
            </a:r>
          </a:p>
        </p:txBody>
      </p:sp>
      <p:sp>
        <p:nvSpPr>
          <p:cNvPr id="5" name="Date Placeholder 4"/>
          <p:cNvSpPr>
            <a:spLocks noGrp="1"/>
          </p:cNvSpPr>
          <p:nvPr>
            <p:ph type="dt" idx="1"/>
          </p:nvPr>
        </p:nvSpPr>
        <p:spPr/>
        <p:txBody>
          <a:bodyPr/>
          <a:lstStyle/>
          <a:p>
            <a:r>
              <a:rPr lang="en-US" altLang="en-US"/>
              <a:t>Oct 17,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0028096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25801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14908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 2022 The Power of the Word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17,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https://www.jewishjewels.org/news-letters/hebrew/</a:t>
            </a:r>
            <a:endParaRPr lang="en-US" altLang="en-US" sz="1050" dirty="0"/>
          </a:p>
        </p:txBody>
      </p:sp>
    </p:spTree>
    <p:extLst>
      <p:ext uri="{BB962C8B-B14F-4D97-AF65-F5344CB8AC3E}">
        <p14:creationId xmlns:p14="http://schemas.microsoft.com/office/powerpoint/2010/main" val="410473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Peter </a:t>
            </a:r>
            <a:r>
              <a:rPr lang="en-US" altLang="en-US" dirty="0" err="1"/>
              <a:t>vd</a:t>
            </a:r>
            <a:r>
              <a:rPr lang="en-US" altLang="en-US" dirty="0"/>
              <a:t> S</a:t>
            </a:r>
          </a:p>
        </p:txBody>
      </p:sp>
    </p:spTree>
    <p:extLst>
      <p:ext uri="{BB962C8B-B14F-4D97-AF65-F5344CB8AC3E}">
        <p14:creationId xmlns:p14="http://schemas.microsoft.com/office/powerpoint/2010/main" val="11413346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 2022 The Power of the Word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17,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https://www.jewishjewels.org/news-letters/hebrew/</a:t>
            </a:r>
            <a:endParaRPr lang="en-US" altLang="en-US" sz="1050" dirty="0"/>
          </a:p>
        </p:txBody>
      </p:sp>
    </p:spTree>
    <p:extLst>
      <p:ext uri="{BB962C8B-B14F-4D97-AF65-F5344CB8AC3E}">
        <p14:creationId xmlns:p14="http://schemas.microsoft.com/office/powerpoint/2010/main" val="8776198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 2022 The Power of the Word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17,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https://www.jewishjewels.org/news-letters/hebrew/</a:t>
            </a:r>
            <a:endParaRPr lang="en-US" altLang="en-US" sz="1050" dirty="0"/>
          </a:p>
        </p:txBody>
      </p:sp>
    </p:spTree>
    <p:extLst>
      <p:ext uri="{BB962C8B-B14F-4D97-AF65-F5344CB8AC3E}">
        <p14:creationId xmlns:p14="http://schemas.microsoft.com/office/powerpoint/2010/main" val="39640633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 2022 The Power of the Word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17,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https://www.jewishjewels.org/news-letters/hebrew/</a:t>
            </a:r>
            <a:endParaRPr lang="en-US" altLang="en-US" sz="1050" dirty="0"/>
          </a:p>
          <a:p>
            <a:endParaRPr lang="en-US" altLang="en-US" sz="1050" dirty="0"/>
          </a:p>
        </p:txBody>
      </p:sp>
    </p:spTree>
    <p:extLst>
      <p:ext uri="{BB962C8B-B14F-4D97-AF65-F5344CB8AC3E}">
        <p14:creationId xmlns:p14="http://schemas.microsoft.com/office/powerpoint/2010/main" val="3616794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5786 2022 The Power of the Word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17,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https://www.jewishjewels.org/news-letters/hebrew/</a:t>
            </a:r>
            <a:endParaRPr lang="en-US" altLang="en-US" sz="1050" dirty="0"/>
          </a:p>
          <a:p>
            <a:endParaRPr lang="en-US" altLang="en-US" sz="1050" dirty="0"/>
          </a:p>
        </p:txBody>
      </p:sp>
    </p:spTree>
    <p:extLst>
      <p:ext uri="{BB962C8B-B14F-4D97-AF65-F5344CB8AC3E}">
        <p14:creationId xmlns:p14="http://schemas.microsoft.com/office/powerpoint/2010/main" val="24388536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032778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https://youtu.be/1fUv0BXZY70</a:t>
            </a:r>
          </a:p>
        </p:txBody>
      </p:sp>
    </p:spTree>
    <p:extLst>
      <p:ext uri="{BB962C8B-B14F-4D97-AF65-F5344CB8AC3E}">
        <p14:creationId xmlns:p14="http://schemas.microsoft.com/office/powerpoint/2010/main" val="9099863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601716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5786 2022 The Power of the Word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17, 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7224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1654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2014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74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8194" name="Picture 2">
            <a:extLst>
              <a:ext uri="{FF2B5EF4-FFF2-40B4-BE49-F238E27FC236}">
                <a16:creationId xmlns:a16="http://schemas.microsoft.com/office/drawing/2014/main" id="{A809658D-F35C-F455-DA59-36B14CCD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1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Vayikra/Lev 23.33-36</a:t>
            </a:r>
            <a:r>
              <a:rPr lang="en-US" altLang="en-US" sz="4000" dirty="0"/>
              <a:t> </a:t>
            </a:r>
            <a:r>
              <a:rPr lang="en-US" altLang="en-US" sz="4000" cap="small" dirty="0"/>
              <a:t>Adoni</a:t>
            </a:r>
            <a:r>
              <a:rPr lang="en-US" altLang="en-US" sz="4000" dirty="0"/>
              <a:t> spoke to Moshe saying: “Speak to </a:t>
            </a:r>
            <a:r>
              <a:rPr lang="en-US" altLang="en-US" sz="4000" dirty="0" err="1"/>
              <a:t>Bnei</a:t>
            </a:r>
            <a:r>
              <a:rPr lang="en-US" altLang="en-US" sz="4000" dirty="0"/>
              <a:t>-Yisrael, and say, On the fifteenth day of this seventh month is the Feast of Sukkot, for seven days to </a:t>
            </a:r>
            <a:r>
              <a:rPr lang="en-US" altLang="en-US" sz="4000" cap="small" dirty="0"/>
              <a:t>Adoni</a:t>
            </a:r>
            <a:r>
              <a:rPr lang="en-US" altLang="en-US" sz="4000" dirty="0"/>
              <a:t>. On the first day there is to be a holy convocation  [?]</a:t>
            </a:r>
          </a:p>
          <a:p>
            <a:pPr algn="r" rtl="1">
              <a:lnSpc>
                <a:spcPct val="90000"/>
              </a:lnSpc>
            </a:pPr>
            <a:r>
              <a:rPr lang="en-US" altLang="en-US" sz="4000" dirty="0"/>
              <a:t> </a:t>
            </a:r>
            <a:r>
              <a:rPr lang="he-IL" altLang="en-US" sz="4000" b="1" dirty="0">
                <a:latin typeface="David" panose="020E0502060401010101" pitchFamily="34" charset="-79"/>
                <a:cs typeface="David" panose="020E0502060401010101" pitchFamily="34" charset="-79"/>
              </a:rPr>
              <a:t>מִקְרָא-קֹדֶשׁ</a:t>
            </a:r>
            <a:r>
              <a:rPr lang="en-US" altLang="en-US" sz="4000" b="1" dirty="0">
                <a:latin typeface="David" panose="020E0502060401010101" pitchFamily="34" charset="-79"/>
                <a:cs typeface="David" panose="020E0502060401010101" pitchFamily="34" charset="-79"/>
              </a:rPr>
              <a:t>    </a:t>
            </a:r>
            <a:r>
              <a:rPr lang="en-US" altLang="en-US" sz="4000" i="1" dirty="0" err="1"/>
              <a:t>mikra</a:t>
            </a:r>
            <a:r>
              <a:rPr lang="en-US" altLang="en-US" sz="4000" i="1" dirty="0"/>
              <a:t> </a:t>
            </a:r>
            <a:r>
              <a:rPr lang="en-US" altLang="en-US" sz="4000" i="1" dirty="0" err="1"/>
              <a:t>kodesh</a:t>
            </a:r>
            <a:r>
              <a:rPr lang="en-US" altLang="en-US" sz="4000" i="1" dirty="0"/>
              <a:t>  </a:t>
            </a:r>
          </a:p>
        </p:txBody>
      </p:sp>
    </p:spTree>
    <p:extLst>
      <p:ext uri="{BB962C8B-B14F-4D97-AF65-F5344CB8AC3E}">
        <p14:creationId xmlns:p14="http://schemas.microsoft.com/office/powerpoint/2010/main" val="295346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Vayikra/Lev 23.33-36</a:t>
            </a:r>
            <a:r>
              <a:rPr lang="en-US" altLang="en-US" sz="4000" dirty="0"/>
              <a:t> </a:t>
            </a:r>
          </a:p>
          <a:p>
            <a:pPr algn="r" rtl="1">
              <a:lnSpc>
                <a:spcPct val="90000"/>
              </a:lnSpc>
            </a:pPr>
            <a:r>
              <a:rPr lang="he-IL" altLang="en-US" sz="4400" b="1" dirty="0">
                <a:latin typeface="David" panose="020E0502060401010101" pitchFamily="34" charset="-79"/>
                <a:cs typeface="David" panose="020E0502060401010101" pitchFamily="34" charset="-79"/>
              </a:rPr>
              <a:t>מִקְרָא-קֹדֶשׁ</a:t>
            </a:r>
            <a:r>
              <a:rPr lang="en-US" altLang="en-US" sz="4000" b="1" dirty="0">
                <a:latin typeface="David" panose="020E0502060401010101" pitchFamily="34" charset="-79"/>
                <a:cs typeface="David" panose="020E0502060401010101" pitchFamily="34" charset="-79"/>
              </a:rPr>
              <a:t> </a:t>
            </a:r>
            <a:r>
              <a:rPr lang="en-US" altLang="en-US" sz="4000" i="1" dirty="0" err="1"/>
              <a:t>mikra</a:t>
            </a:r>
            <a:r>
              <a:rPr lang="en-US" altLang="en-US" sz="4000" i="1" dirty="0"/>
              <a:t> </a:t>
            </a:r>
            <a:r>
              <a:rPr lang="en-US" altLang="en-US" sz="4000" i="1" dirty="0" err="1"/>
              <a:t>kodesh</a:t>
            </a:r>
            <a:r>
              <a:rPr lang="en-US" altLang="en-US" sz="4000" i="1" dirty="0"/>
              <a:t>  </a:t>
            </a:r>
            <a:endParaRPr lang="en-US" altLang="en-US" sz="4000" dirty="0"/>
          </a:p>
          <a:p>
            <a:pPr algn="l">
              <a:lnSpc>
                <a:spcPct val="90000"/>
              </a:lnSpc>
            </a:pPr>
            <a:r>
              <a:rPr lang="en-US" altLang="en-US" sz="4000" dirty="0"/>
              <a:t>a holy convocation from</a:t>
            </a:r>
          </a:p>
          <a:p>
            <a:pPr algn="r" rtl="1">
              <a:lnSpc>
                <a:spcPct val="90000"/>
              </a:lnSpc>
            </a:pPr>
            <a:r>
              <a:rPr lang="en-US" altLang="en-US" sz="4000" b="1" dirty="0">
                <a:latin typeface="David" panose="020E0502060401010101" pitchFamily="34" charset="-79"/>
                <a:cs typeface="David" panose="020E0502060401010101" pitchFamily="34" charset="-79"/>
              </a:rPr>
              <a:t> </a:t>
            </a:r>
            <a:r>
              <a:rPr lang="he-IL" altLang="en-US" sz="4400" b="1" dirty="0">
                <a:latin typeface="David" panose="020E0502060401010101" pitchFamily="34" charset="-79"/>
                <a:cs typeface="David" panose="020E0502060401010101" pitchFamily="34" charset="-79"/>
              </a:rPr>
              <a:t>קָרָא</a:t>
            </a:r>
            <a:r>
              <a:rPr lang="en-US" altLang="en-US" sz="4400" b="1" dirty="0">
                <a:latin typeface="David" panose="020E0502060401010101" pitchFamily="34" charset="-79"/>
                <a:cs typeface="David" panose="020E0502060401010101" pitchFamily="34" charset="-79"/>
              </a:rPr>
              <a:t> </a:t>
            </a:r>
            <a:r>
              <a:rPr lang="he-IL" altLang="en-US" sz="4000" b="1" dirty="0">
                <a:latin typeface="David" panose="020E0502060401010101" pitchFamily="34" charset="-79"/>
                <a:cs typeface="David" panose="020E0502060401010101" pitchFamily="34" charset="-79"/>
              </a:rPr>
              <a:t> </a:t>
            </a:r>
            <a:r>
              <a:rPr lang="en-US" sz="4000" i="1" dirty="0"/>
              <a:t>kara</a:t>
            </a:r>
            <a:endParaRPr lang="en-US" altLang="en-US" sz="4000" b="1" i="1" dirty="0">
              <a:latin typeface="David" panose="020E0502060401010101" pitchFamily="34" charset="-79"/>
              <a:cs typeface="David" panose="020E0502060401010101" pitchFamily="34" charset="-79"/>
            </a:endParaRPr>
          </a:p>
          <a:p>
            <a:pPr algn="r" rtl="1">
              <a:lnSpc>
                <a:spcPct val="90000"/>
              </a:lnSpc>
            </a:pPr>
            <a:r>
              <a:rPr lang="en-US" sz="4000" dirty="0"/>
              <a:t>to read; to call out to, to summon</a:t>
            </a:r>
          </a:p>
          <a:p>
            <a:pPr algn="r" rtl="1">
              <a:lnSpc>
                <a:spcPct val="90000"/>
              </a:lnSpc>
            </a:pPr>
            <a:endParaRPr lang="en-US" altLang="en-US" sz="1400" dirty="0"/>
          </a:p>
          <a:p>
            <a:pPr rtl="1">
              <a:lnSpc>
                <a:spcPct val="90000"/>
              </a:lnSpc>
            </a:pPr>
            <a:r>
              <a:rPr lang="en-US" altLang="en-US" sz="4000" u="sng" dirty="0">
                <a:solidFill>
                  <a:srgbClr val="FFFF66"/>
                </a:solidFill>
              </a:rPr>
              <a:t>A holy calling out</a:t>
            </a:r>
          </a:p>
        </p:txBody>
      </p:sp>
    </p:spTree>
    <p:extLst>
      <p:ext uri="{BB962C8B-B14F-4D97-AF65-F5344CB8AC3E}">
        <p14:creationId xmlns:p14="http://schemas.microsoft.com/office/powerpoint/2010/main" val="177138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algn="l">
              <a:lnSpc>
                <a:spcPct val="110000"/>
              </a:lnSpc>
            </a:pPr>
            <a:r>
              <a:rPr lang="en-US" altLang="en-US" sz="4000" baseline="30000" dirty="0"/>
              <a:t>Vayikra/Lev 23.33-36</a:t>
            </a:r>
            <a:r>
              <a:rPr lang="en-US" altLang="en-US" sz="4000" dirty="0"/>
              <a:t>  On the first day there is to be a holy convocation </a:t>
            </a:r>
            <a:r>
              <a:rPr lang="he-IL" altLang="en-US" sz="4000" b="1" dirty="0">
                <a:latin typeface="David" panose="020E0502060401010101" pitchFamily="34" charset="-79"/>
                <a:cs typeface="David" panose="020E0502060401010101" pitchFamily="34" charset="-79"/>
              </a:rPr>
              <a:t>מִקְרָא-קֹדֶשׁ</a:t>
            </a:r>
            <a:r>
              <a:rPr lang="en-US" altLang="en-US" sz="4000" b="1" dirty="0">
                <a:latin typeface="David" panose="020E0502060401010101" pitchFamily="34" charset="-79"/>
                <a:cs typeface="David" panose="020E0502060401010101" pitchFamily="34" charset="-79"/>
              </a:rPr>
              <a:t> </a:t>
            </a:r>
            <a:r>
              <a:rPr lang="en-US" altLang="en-US" sz="4000" i="1" dirty="0" err="1"/>
              <a:t>mikra</a:t>
            </a:r>
            <a:r>
              <a:rPr lang="en-US" altLang="en-US" sz="4000" i="1" dirty="0"/>
              <a:t> </a:t>
            </a:r>
            <a:r>
              <a:rPr lang="en-US" altLang="en-US" sz="4000" i="1" dirty="0" err="1"/>
              <a:t>kodesh</a:t>
            </a:r>
            <a:r>
              <a:rPr lang="en-US" altLang="en-US" sz="4000" i="1" dirty="0"/>
              <a:t> </a:t>
            </a:r>
            <a:r>
              <a:rPr lang="en-US" altLang="en-US" sz="4000" dirty="0"/>
              <a:t>you are to do no laborious work. For seven days you are to bring an offering by fire to </a:t>
            </a:r>
            <a:r>
              <a:rPr lang="en-US" altLang="en-US" sz="4000" cap="small" dirty="0"/>
              <a:t>Adoni</a:t>
            </a:r>
            <a:r>
              <a:rPr lang="en-US" altLang="en-US" sz="4000" dirty="0"/>
              <a:t>. </a:t>
            </a:r>
            <a:r>
              <a:rPr lang="en-US" altLang="en-US" sz="4000" u="sng" dirty="0">
                <a:solidFill>
                  <a:srgbClr val="FFFF66"/>
                </a:solidFill>
              </a:rPr>
              <a:t>The eighth day will be a holy convocation to you</a:t>
            </a:r>
            <a:r>
              <a:rPr lang="en-US" altLang="en-US" sz="4000" dirty="0"/>
              <a:t>, and you are to bring an offering by fire to </a:t>
            </a:r>
            <a:r>
              <a:rPr lang="en-US" altLang="en-US" sz="4000" cap="small" dirty="0"/>
              <a:t>Adoni</a:t>
            </a:r>
            <a:r>
              <a:rPr lang="en-US" altLang="en-US" sz="4000" dirty="0"/>
              <a:t>. It is </a:t>
            </a:r>
            <a:r>
              <a:rPr lang="en-US" altLang="en-US" sz="4000" u="sng" dirty="0">
                <a:solidFill>
                  <a:srgbClr val="FFFF66"/>
                </a:solidFill>
              </a:rPr>
              <a:t>a solemn assembly</a:t>
            </a:r>
          </a:p>
        </p:txBody>
      </p:sp>
    </p:spTree>
    <p:extLst>
      <p:ext uri="{BB962C8B-B14F-4D97-AF65-F5344CB8AC3E}">
        <p14:creationId xmlns:p14="http://schemas.microsoft.com/office/powerpoint/2010/main" val="202030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Vayikra/Lev 23.33-36</a:t>
            </a:r>
            <a:r>
              <a:rPr lang="en-US" altLang="en-US" sz="4000" dirty="0"/>
              <a:t> a solemn assembly</a:t>
            </a:r>
          </a:p>
          <a:p>
            <a:pPr algn="r" rtl="1">
              <a:lnSpc>
                <a:spcPct val="110000"/>
              </a:lnSpc>
            </a:pPr>
            <a:r>
              <a:rPr lang="he-IL" altLang="en-US" sz="4400" b="1" dirty="0">
                <a:solidFill>
                  <a:srgbClr val="FFFF66"/>
                </a:solidFill>
                <a:latin typeface="David" panose="020E0502060401010101" pitchFamily="34" charset="-79"/>
                <a:cs typeface="David" panose="020E0502060401010101" pitchFamily="34" charset="-79"/>
              </a:rPr>
              <a:t>עֲצֶרֶת</a:t>
            </a:r>
            <a:r>
              <a:rPr lang="en-US" altLang="en-US" sz="4400" b="1" dirty="0">
                <a:solidFill>
                  <a:srgbClr val="FFFF66"/>
                </a:solidFill>
                <a:latin typeface="David" panose="020E0502060401010101" pitchFamily="34" charset="-79"/>
                <a:cs typeface="David" panose="020E0502060401010101" pitchFamily="34" charset="-79"/>
              </a:rPr>
              <a:t> </a:t>
            </a:r>
            <a:r>
              <a:rPr lang="he-IL" altLang="en-US" sz="4000" dirty="0">
                <a:solidFill>
                  <a:srgbClr val="FFFF66"/>
                </a:solidFill>
              </a:rPr>
              <a:t> </a:t>
            </a:r>
            <a:r>
              <a:rPr lang="en-US" altLang="en-US" sz="4000" i="1" dirty="0" err="1">
                <a:solidFill>
                  <a:srgbClr val="FFFF66"/>
                </a:solidFill>
              </a:rPr>
              <a:t>atseret</a:t>
            </a:r>
            <a:endParaRPr lang="en-US" altLang="en-US" sz="4000" i="1" dirty="0">
              <a:solidFill>
                <a:srgbClr val="FFFF66"/>
              </a:solidFill>
            </a:endParaRPr>
          </a:p>
          <a:p>
            <a:pPr algn="r" rtl="1">
              <a:lnSpc>
                <a:spcPct val="110000"/>
              </a:lnSpc>
            </a:pPr>
            <a:r>
              <a:rPr lang="he-IL" sz="4000" b="0" i="0" dirty="0">
                <a:solidFill>
                  <a:srgbClr val="333333"/>
                </a:solidFill>
                <a:effectLst/>
                <a:latin typeface="Assistant" pitchFamily="2" charset="-79"/>
                <a:cs typeface="Assistant" pitchFamily="2" charset="-79"/>
              </a:rPr>
              <a:t> </a:t>
            </a:r>
            <a:r>
              <a:rPr lang="en-US" sz="4000" dirty="0"/>
              <a:t>assembly, rally; (</a:t>
            </a:r>
            <a:r>
              <a:rPr lang="en-US" sz="4000" dirty="0" err="1"/>
              <a:t>talmudic</a:t>
            </a:r>
            <a:r>
              <a:rPr lang="en-US" sz="4000" dirty="0"/>
              <a:t>) Shavuot, Feast of Weeks; </a:t>
            </a:r>
            <a:r>
              <a:rPr lang="en-US" sz="3000" dirty="0"/>
              <a:t>(mathematics) factorial</a:t>
            </a:r>
            <a:endParaRPr lang="en-US" sz="4000" dirty="0"/>
          </a:p>
          <a:p>
            <a:pPr algn="r" rtl="1">
              <a:lnSpc>
                <a:spcPct val="110000"/>
              </a:lnSpc>
            </a:pPr>
            <a:r>
              <a:rPr lang="he-IL" sz="4400" b="1" dirty="0">
                <a:solidFill>
                  <a:srgbClr val="FFFF66"/>
                </a:solidFill>
                <a:latin typeface="David" panose="020E0502060401010101" pitchFamily="34" charset="-79"/>
                <a:cs typeface="David" panose="020E0502060401010101" pitchFamily="34" charset="-79"/>
              </a:rPr>
              <a:t>עָצַר</a:t>
            </a:r>
            <a:r>
              <a:rPr lang="en-US" sz="4400" b="0" i="0" dirty="0">
                <a:solidFill>
                  <a:srgbClr val="333333"/>
                </a:solidFill>
                <a:effectLst/>
                <a:latin typeface="Assistant" pitchFamily="2" charset="-79"/>
                <a:cs typeface="Assistant" pitchFamily="2" charset="-79"/>
              </a:rPr>
              <a:t> </a:t>
            </a:r>
            <a:r>
              <a:rPr lang="en-US" sz="4000" i="1" dirty="0" err="1">
                <a:solidFill>
                  <a:srgbClr val="FFFF66"/>
                </a:solidFill>
              </a:rPr>
              <a:t>atsar</a:t>
            </a:r>
            <a:r>
              <a:rPr lang="en-US" sz="4400" b="0" i="0" dirty="0">
                <a:solidFill>
                  <a:srgbClr val="333333"/>
                </a:solidFill>
                <a:effectLst/>
                <a:latin typeface="Assistant" pitchFamily="2" charset="-79"/>
                <a:cs typeface="Assistant" pitchFamily="2" charset="-79"/>
              </a:rPr>
              <a:t>  </a:t>
            </a:r>
            <a:endParaRPr lang="en-US" sz="4400" b="1" dirty="0">
              <a:solidFill>
                <a:srgbClr val="FFFF66"/>
              </a:solidFill>
              <a:latin typeface="David" panose="020E0502060401010101" pitchFamily="34" charset="-79"/>
              <a:cs typeface="David" panose="020E0502060401010101" pitchFamily="34" charset="-79"/>
            </a:endParaRPr>
          </a:p>
          <a:p>
            <a:pPr algn="r" rtl="1">
              <a:lnSpc>
                <a:spcPct val="110000"/>
              </a:lnSpc>
            </a:pPr>
            <a:r>
              <a:rPr lang="en-US" sz="4400" b="1" dirty="0">
                <a:solidFill>
                  <a:srgbClr val="FFFF66"/>
                </a:solidFill>
                <a:latin typeface="David" panose="020E0502060401010101" pitchFamily="34" charset="-79"/>
                <a:cs typeface="David" panose="020E0502060401010101" pitchFamily="34" charset="-79"/>
              </a:rPr>
              <a:t> </a:t>
            </a:r>
            <a:r>
              <a:rPr lang="en-US" sz="4000" dirty="0">
                <a:solidFill>
                  <a:srgbClr val="FFFF66"/>
                </a:solidFill>
              </a:rPr>
              <a:t>to stop</a:t>
            </a:r>
            <a:r>
              <a:rPr lang="en-US" sz="4000" dirty="0"/>
              <a:t>, to halt; to imprison, to detain; to prevent</a:t>
            </a:r>
            <a:endParaRPr lang="en-US" altLang="en-US" sz="4000" dirty="0"/>
          </a:p>
        </p:txBody>
      </p:sp>
    </p:spTree>
    <p:extLst>
      <p:ext uri="{BB962C8B-B14F-4D97-AF65-F5344CB8AC3E}">
        <p14:creationId xmlns:p14="http://schemas.microsoft.com/office/powerpoint/2010/main" val="278230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96662" y="3638549"/>
            <a:ext cx="8534400" cy="1335349"/>
          </a:xfrm>
        </p:spPr>
        <p:txBody>
          <a:bodyPr>
            <a:normAutofit/>
          </a:bodyPr>
          <a:lstStyle/>
          <a:p>
            <a:pPr algn="l">
              <a:lnSpc>
                <a:spcPct val="90000"/>
              </a:lnSpc>
            </a:pPr>
            <a:r>
              <a:rPr lang="he-IL" altLang="en-US" sz="4000" dirty="0"/>
              <a:t>  </a:t>
            </a:r>
            <a:endParaRPr lang="en-US" altLang="en-US" sz="4000" dirty="0"/>
          </a:p>
        </p:txBody>
      </p:sp>
      <p:pic>
        <p:nvPicPr>
          <p:cNvPr id="1026" name="Picture 2" descr="אוטובוס. אילוסטרציה // צילום: אבי וולפסון">
            <a:extLst>
              <a:ext uri="{FF2B5EF4-FFF2-40B4-BE49-F238E27FC236}">
                <a16:creationId xmlns:a16="http://schemas.microsoft.com/office/drawing/2014/main" id="{64C86754-4CBD-7675-1DC7-A23B08CBEC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 t="2078" r="26781" b="-2078"/>
          <a:stretch/>
        </p:blipFill>
        <p:spPr bwMode="auto">
          <a:xfrm>
            <a:off x="-11097" y="0"/>
            <a:ext cx="4320101" cy="3542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ואהבת לרעך כמוך&quot; – 10 נקודות מרגשות מגדולי ישראל - הידברות">
            <a:extLst>
              <a:ext uri="{FF2B5EF4-FFF2-40B4-BE49-F238E27FC236}">
                <a16:creationId xmlns:a16="http://schemas.microsoft.com/office/drawing/2014/main" id="{66F1EDE5-E068-704C-22D6-BAC1221F6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004" y="0"/>
            <a:ext cx="4654911"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D5D51F-E57A-C2BB-C30B-7B5BB5F5585E}"/>
              </a:ext>
            </a:extLst>
          </p:cNvPr>
          <p:cNvSpPr txBox="1"/>
          <p:nvPr/>
        </p:nvSpPr>
        <p:spPr>
          <a:xfrm>
            <a:off x="745834" y="4095750"/>
            <a:ext cx="4624728" cy="707886"/>
          </a:xfrm>
          <a:prstGeom prst="rect">
            <a:avLst/>
          </a:prstGeom>
          <a:noFill/>
        </p:spPr>
        <p:txBody>
          <a:bodyPr wrap="none" rtlCol="0">
            <a:spAutoFit/>
          </a:bodyPr>
          <a:lstStyle/>
          <a:p>
            <a:pPr algn="l"/>
            <a:r>
              <a:rPr lang="en-US" dirty="0"/>
              <a:t>On a bus in Israel.</a:t>
            </a:r>
          </a:p>
        </p:txBody>
      </p:sp>
    </p:spTree>
    <p:extLst>
      <p:ext uri="{BB962C8B-B14F-4D97-AF65-F5344CB8AC3E}">
        <p14:creationId xmlns:p14="http://schemas.microsoft.com/office/powerpoint/2010/main" val="254828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he-IL" altLang="en-US" sz="4000" dirty="0"/>
              <a:t> </a:t>
            </a:r>
            <a:endParaRPr lang="en-US" altLang="en-US" sz="4000" dirty="0"/>
          </a:p>
        </p:txBody>
      </p:sp>
      <p:pic>
        <p:nvPicPr>
          <p:cNvPr id="2050" name="Picture 2" descr="מדוע הוצגה ספירת העומר באוטובוסים בירושלים? - כיפה">
            <a:extLst>
              <a:ext uri="{FF2B5EF4-FFF2-40B4-BE49-F238E27FC236}">
                <a16:creationId xmlns:a16="http://schemas.microsoft.com/office/drawing/2014/main" id="{D464EAC9-F082-F902-5C2D-60AE6625B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 y="0"/>
            <a:ext cx="9149101" cy="5140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684DF9-ACC2-986B-40D9-E3B32D108518}"/>
              </a:ext>
            </a:extLst>
          </p:cNvPr>
          <p:cNvSpPr txBox="1"/>
          <p:nvPr/>
        </p:nvSpPr>
        <p:spPr>
          <a:xfrm>
            <a:off x="2377802" y="57150"/>
            <a:ext cx="4624728" cy="707886"/>
          </a:xfrm>
          <a:prstGeom prst="rect">
            <a:avLst/>
          </a:prstGeom>
          <a:noFill/>
        </p:spPr>
        <p:txBody>
          <a:bodyPr wrap="none" rtlCol="0">
            <a:spAutoFit/>
          </a:bodyPr>
          <a:lstStyle/>
          <a:p>
            <a:pPr algn="l"/>
            <a:r>
              <a:rPr lang="en-US" dirty="0"/>
              <a:t>On a bus in Israel.</a:t>
            </a:r>
          </a:p>
        </p:txBody>
      </p:sp>
    </p:spTree>
    <p:extLst>
      <p:ext uri="{BB962C8B-B14F-4D97-AF65-F5344CB8AC3E}">
        <p14:creationId xmlns:p14="http://schemas.microsoft.com/office/powerpoint/2010/main" val="317505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Vayikra/Lev 23.33-36 </a:t>
            </a:r>
            <a:r>
              <a:rPr lang="en-US" altLang="en-US" sz="4000" cap="small" dirty="0"/>
              <a:t>Adoni</a:t>
            </a:r>
            <a:r>
              <a:rPr lang="en-US" altLang="en-US" sz="4000" dirty="0"/>
              <a:t> spoke to Moshe saying:  “Speak to </a:t>
            </a:r>
            <a:r>
              <a:rPr lang="en-US" altLang="en-US" sz="4000" dirty="0" err="1"/>
              <a:t>Bnei</a:t>
            </a:r>
            <a:r>
              <a:rPr lang="en-US" altLang="en-US" sz="4000" dirty="0"/>
              <a:t>-Yisrael, and say, On the fifteenth day of this seventh month is the Feast of Sukkot, for seven days to </a:t>
            </a:r>
            <a:r>
              <a:rPr lang="en-US" altLang="en-US" sz="4000" cap="small" dirty="0"/>
              <a:t>Adoni</a:t>
            </a:r>
            <a:r>
              <a:rPr lang="en-US" altLang="en-US" sz="4000" dirty="0"/>
              <a:t>. On the first day there is to be a holy convocation—you are to do no laborious work. </a:t>
            </a:r>
          </a:p>
        </p:txBody>
      </p:sp>
    </p:spTree>
    <p:extLst>
      <p:ext uri="{BB962C8B-B14F-4D97-AF65-F5344CB8AC3E}">
        <p14:creationId xmlns:p14="http://schemas.microsoft.com/office/powerpoint/2010/main" val="78842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Vayikra/Lev 23.33-36</a:t>
            </a:r>
            <a:r>
              <a:rPr lang="en-US" altLang="en-US" sz="4000" dirty="0"/>
              <a:t> For seven days you are to bring an offering by fire to </a:t>
            </a:r>
            <a:r>
              <a:rPr lang="en-US" altLang="en-US" sz="4000" cap="small" dirty="0"/>
              <a:t>Adoni</a:t>
            </a:r>
            <a:r>
              <a:rPr lang="en-US" altLang="en-US" sz="4000" dirty="0"/>
              <a:t>. The eighth day will be a holy convocation to you, and you are to bring an offering by fire to </a:t>
            </a:r>
            <a:r>
              <a:rPr lang="en-US" altLang="en-US" sz="4000" cap="small" dirty="0"/>
              <a:t>Adoni</a:t>
            </a:r>
            <a:r>
              <a:rPr lang="en-US" altLang="en-US" sz="4000" dirty="0"/>
              <a:t>. It is a solemn assembly—you should do no laborious work.</a:t>
            </a:r>
          </a:p>
        </p:txBody>
      </p:sp>
    </p:spTree>
    <p:extLst>
      <p:ext uri="{BB962C8B-B14F-4D97-AF65-F5344CB8AC3E}">
        <p14:creationId xmlns:p14="http://schemas.microsoft.com/office/powerpoint/2010/main" val="14165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D1CD84AC-CB3C-E22E-F29E-C4D42BB6B80B}"/>
              </a:ext>
            </a:extLst>
          </p:cNvPr>
          <p:cNvGraphicFramePr>
            <a:graphicFrameLocks noGrp="1"/>
          </p:cNvGraphicFramePr>
          <p:nvPr>
            <p:extLst>
              <p:ext uri="{D42A27DB-BD31-4B8C-83A1-F6EECF244321}">
                <p14:modId xmlns:p14="http://schemas.microsoft.com/office/powerpoint/2010/main" val="325993140"/>
              </p:ext>
            </p:extLst>
          </p:nvPr>
        </p:nvGraphicFramePr>
        <p:xfrm>
          <a:off x="152400" y="133350"/>
          <a:ext cx="8991600" cy="4714240"/>
        </p:xfrm>
        <a:graphic>
          <a:graphicData uri="http://schemas.openxmlformats.org/drawingml/2006/table">
            <a:tbl>
              <a:tblPr>
                <a:tableStyleId>{073A0DAA-6AF3-43AB-8588-CEC1D06C72B9}</a:tableStyleId>
              </a:tblPr>
              <a:tblGrid>
                <a:gridCol w="2247900">
                  <a:extLst>
                    <a:ext uri="{9D8B030D-6E8A-4147-A177-3AD203B41FA5}">
                      <a16:colId xmlns:a16="http://schemas.microsoft.com/office/drawing/2014/main" val="667189553"/>
                    </a:ext>
                  </a:extLst>
                </a:gridCol>
                <a:gridCol w="2247900">
                  <a:extLst>
                    <a:ext uri="{9D8B030D-6E8A-4147-A177-3AD203B41FA5}">
                      <a16:colId xmlns:a16="http://schemas.microsoft.com/office/drawing/2014/main" val="3700047888"/>
                    </a:ext>
                  </a:extLst>
                </a:gridCol>
                <a:gridCol w="2247900">
                  <a:extLst>
                    <a:ext uri="{9D8B030D-6E8A-4147-A177-3AD203B41FA5}">
                      <a16:colId xmlns:a16="http://schemas.microsoft.com/office/drawing/2014/main" val="1689062836"/>
                    </a:ext>
                  </a:extLst>
                </a:gridCol>
                <a:gridCol w="2247900">
                  <a:extLst>
                    <a:ext uri="{9D8B030D-6E8A-4147-A177-3AD203B41FA5}">
                      <a16:colId xmlns:a16="http://schemas.microsoft.com/office/drawing/2014/main" val="3396477185"/>
                    </a:ext>
                  </a:extLst>
                </a:gridCol>
              </a:tblGrid>
              <a:tr h="1168400">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st</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4000" dirty="0">
                          <a:solidFill>
                            <a:sysClr val="windowText" lastClr="000000"/>
                          </a:solidFill>
                        </a:rPr>
                        <a:t>Sukkot</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en-US" sz="2000" dirty="0"/>
                        <a:t>holy convocation </a:t>
                      </a:r>
                      <a:r>
                        <a:rPr lang="he-IL" altLang="en-US" sz="2000" b="1" dirty="0">
                          <a:latin typeface="David" panose="020E0502060401010101" pitchFamily="34" charset="-79"/>
                          <a:cs typeface="David" panose="020E0502060401010101" pitchFamily="34" charset="-79"/>
                        </a:rPr>
                        <a:t>מִקְרָא-קֹדֶשׁ</a:t>
                      </a:r>
                      <a:r>
                        <a:rPr lang="en-US" altLang="en-US" sz="2000" b="1" dirty="0">
                          <a:latin typeface="David" panose="020E0502060401010101" pitchFamily="34" charset="-79"/>
                          <a:cs typeface="David" panose="020E0502060401010101" pitchFamily="34" charset="-79"/>
                        </a:rPr>
                        <a:t> </a:t>
                      </a:r>
                      <a:r>
                        <a:rPr lang="en-US" altLang="en-US" sz="2000" i="1" dirty="0" err="1"/>
                        <a:t>mikra</a:t>
                      </a:r>
                      <a:r>
                        <a:rPr lang="en-US" altLang="en-US" sz="2000" i="1" dirty="0"/>
                        <a:t> </a:t>
                      </a:r>
                      <a:r>
                        <a:rPr lang="en-US" altLang="en-US" sz="2000" i="1" dirty="0" err="1"/>
                        <a:t>kodesh</a:t>
                      </a:r>
                      <a:r>
                        <a:rPr lang="en-US" altLang="en-US" sz="2000" i="1" dirty="0"/>
                        <a:t> </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0067349"/>
                  </a:ext>
                </a:extLst>
              </a:tr>
              <a:tr h="1168400">
                <a:tc>
                  <a:txBody>
                    <a:bodyPr/>
                    <a:lstStyle/>
                    <a:p>
                      <a:r>
                        <a:rPr lang="en-US" sz="4000" dirty="0">
                          <a:solidFill>
                            <a:sysClr val="windowText" lastClr="000000"/>
                          </a:solidFill>
                        </a:rPr>
                        <a:t>7</a:t>
                      </a:r>
                      <a:r>
                        <a:rPr lang="en-US" sz="4000" baseline="30000" dirty="0">
                          <a:solidFill>
                            <a:sysClr val="windowText" lastClr="000000"/>
                          </a:solidFill>
                        </a:rPr>
                        <a:t>th</a:t>
                      </a:r>
                      <a:r>
                        <a:rPr lang="en-US" sz="4000" dirty="0">
                          <a:solidFill>
                            <a:sysClr val="windowText" lastClr="000000"/>
                          </a:solidFill>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26204"/>
                  </a:ext>
                </a:extLst>
              </a:tr>
              <a:tr h="922020">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8</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th</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a:solidFill>
                            <a:sysClr val="windowText" lastClr="000000"/>
                          </a:solidFill>
                        </a:rPr>
                        <a:t>Shemini </a:t>
                      </a:r>
                      <a:r>
                        <a:rPr lang="en-US" sz="3200" dirty="0" err="1">
                          <a:solidFill>
                            <a:sysClr val="windowText" lastClr="000000"/>
                          </a:solidFill>
                        </a:rPr>
                        <a:t>Atseret</a:t>
                      </a:r>
                      <a:endParaRPr lang="en-US" sz="3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altLang="en-US" sz="1600" dirty="0" err="1"/>
                        <a:t>Mikra</a:t>
                      </a:r>
                      <a:r>
                        <a:rPr lang="en-US" altLang="en-US" sz="1600" dirty="0"/>
                        <a:t> </a:t>
                      </a:r>
                      <a:r>
                        <a:rPr lang="en-US" altLang="en-US" sz="1600" dirty="0" err="1"/>
                        <a:t>kodesh</a:t>
                      </a:r>
                      <a:r>
                        <a:rPr lang="en-US" altLang="en-US" sz="1600" dirty="0"/>
                        <a:t> PLUS</a:t>
                      </a:r>
                    </a:p>
                    <a:p>
                      <a:pPr algn="l">
                        <a:lnSpc>
                          <a:spcPct val="90000"/>
                        </a:lnSpc>
                      </a:pPr>
                      <a:r>
                        <a:rPr lang="en-US" altLang="en-US" sz="1600" dirty="0"/>
                        <a:t>a solemn assembly</a:t>
                      </a:r>
                    </a:p>
                    <a:p>
                      <a:pPr rtl="1">
                        <a:lnSpc>
                          <a:spcPct val="90000"/>
                        </a:lnSpc>
                      </a:pPr>
                      <a:r>
                        <a:rPr lang="he-IL" altLang="en-US" sz="1800" b="1" dirty="0">
                          <a:solidFill>
                            <a:schemeClr val="tx1"/>
                          </a:solidFill>
                          <a:latin typeface="David" panose="020E0502060401010101" pitchFamily="34" charset="-79"/>
                          <a:cs typeface="David" panose="020E0502060401010101" pitchFamily="34" charset="-79"/>
                        </a:rPr>
                        <a:t>עֲצֶרֶת</a:t>
                      </a:r>
                      <a:r>
                        <a:rPr lang="en-US" altLang="en-US" sz="1800" b="1" dirty="0">
                          <a:solidFill>
                            <a:schemeClr val="tx1"/>
                          </a:solidFill>
                          <a:latin typeface="David" panose="020E0502060401010101" pitchFamily="34" charset="-79"/>
                          <a:cs typeface="David" panose="020E0502060401010101" pitchFamily="34" charset="-79"/>
                        </a:rPr>
                        <a:t> </a:t>
                      </a:r>
                      <a:r>
                        <a:rPr lang="he-IL" altLang="en-US" sz="1600" dirty="0">
                          <a:solidFill>
                            <a:schemeClr val="tx1"/>
                          </a:solidFill>
                        </a:rPr>
                        <a:t> </a:t>
                      </a:r>
                      <a:r>
                        <a:rPr lang="en-US" altLang="en-US" sz="1600" i="1" dirty="0" err="1">
                          <a:solidFill>
                            <a:schemeClr val="tx1"/>
                          </a:solidFill>
                        </a:rPr>
                        <a:t>atseret</a:t>
                      </a:r>
                      <a:endParaRPr lang="en-US" altLang="en-US" sz="1600" i="1" dirty="0">
                        <a:solidFill>
                          <a:schemeClr val="tx1"/>
                        </a:solidFill>
                      </a:endParaRPr>
                    </a:p>
                    <a:p>
                      <a:pPr algn="l">
                        <a:lnSpc>
                          <a:spcPct val="90000"/>
                        </a:lnSpc>
                      </a:pPr>
                      <a:r>
                        <a:rPr lang="en-US" altLang="en-US" sz="1600" dirty="0"/>
                        <a:t>The stop day</a:t>
                      </a:r>
                      <a:endParaRPr lang="en-US"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3550977"/>
                  </a:ext>
                </a:extLst>
              </a:tr>
              <a:tr h="1168400">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9</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th</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11310"/>
                  </a:ext>
                </a:extLst>
              </a:tr>
            </a:tbl>
          </a:graphicData>
        </a:graphic>
      </p:graphicFrame>
    </p:spTree>
    <p:extLst>
      <p:ext uri="{BB962C8B-B14F-4D97-AF65-F5344CB8AC3E}">
        <p14:creationId xmlns:p14="http://schemas.microsoft.com/office/powerpoint/2010/main" val="367686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8194" name="Picture 2">
            <a:extLst>
              <a:ext uri="{FF2B5EF4-FFF2-40B4-BE49-F238E27FC236}">
                <a16:creationId xmlns:a16="http://schemas.microsoft.com/office/drawing/2014/main" id="{A809658D-F35C-F455-DA59-36B14CCD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0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seventh day: </a:t>
            </a:r>
          </a:p>
          <a:p>
            <a:pPr algn="l">
              <a:lnSpc>
                <a:spcPct val="90000"/>
              </a:lnSpc>
            </a:pPr>
            <a:r>
              <a:rPr lang="en-US" altLang="en-US" sz="4000" baseline="30000" dirty="0" err="1"/>
              <a:t>Yn</a:t>
            </a:r>
            <a:r>
              <a:rPr lang="en-US" altLang="en-US" sz="4000" baseline="30000" dirty="0"/>
              <a:t> 7.33-39 </a:t>
            </a:r>
            <a:r>
              <a:rPr lang="en-US" altLang="en-US" sz="4000" dirty="0"/>
              <a:t>Now on the last day of the festival, Hoshana Rabbah, Yeshua stood and cried out, “If anyone is thirsty, let him keep coming to me and drinking!  Whoever puts his trust in me, as the Scripture says, </a:t>
            </a:r>
          </a:p>
        </p:txBody>
      </p:sp>
    </p:spTree>
    <p:extLst>
      <p:ext uri="{BB962C8B-B14F-4D97-AF65-F5344CB8AC3E}">
        <p14:creationId xmlns:p14="http://schemas.microsoft.com/office/powerpoint/2010/main" val="397503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seventh day: </a:t>
            </a:r>
          </a:p>
          <a:p>
            <a:pPr algn="l">
              <a:lnSpc>
                <a:spcPct val="90000"/>
              </a:lnSpc>
            </a:pPr>
            <a:r>
              <a:rPr lang="en-US" altLang="en-US" sz="4000" baseline="30000" dirty="0" err="1"/>
              <a:t>Yn</a:t>
            </a:r>
            <a:r>
              <a:rPr lang="en-US" altLang="en-US" sz="4000" baseline="30000" dirty="0"/>
              <a:t> 7.33-39 </a:t>
            </a:r>
            <a:r>
              <a:rPr lang="en-US" altLang="en-US" sz="4000" dirty="0"/>
              <a:t>rivers of living water will flow from his inmost being!” (Now he said this about the Spirit, whom those who trusted in him were to receive later — the Spirit had not yet been given, because Yeshua had not yet been glorified.)</a:t>
            </a:r>
          </a:p>
        </p:txBody>
      </p:sp>
    </p:spTree>
    <p:extLst>
      <p:ext uri="{BB962C8B-B14F-4D97-AF65-F5344CB8AC3E}">
        <p14:creationId xmlns:p14="http://schemas.microsoft.com/office/powerpoint/2010/main" val="303835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So, the eighth day is the </a:t>
            </a:r>
          </a:p>
          <a:p>
            <a:pPr rtl="1">
              <a:lnSpc>
                <a:spcPct val="90000"/>
              </a:lnSpc>
            </a:pPr>
            <a:r>
              <a:rPr lang="he-IL" altLang="en-US" sz="4400" b="1" dirty="0">
                <a:solidFill>
                  <a:srgbClr val="FFFF66"/>
                </a:solidFill>
                <a:latin typeface="David" panose="020E0502060401010101" pitchFamily="34" charset="-79"/>
                <a:cs typeface="David" panose="020E0502060401010101" pitchFamily="34" charset="-79"/>
              </a:rPr>
              <a:t>עֲצֶרֶת</a:t>
            </a:r>
            <a:r>
              <a:rPr lang="en-US" altLang="en-US" sz="4400" b="1" dirty="0">
                <a:solidFill>
                  <a:srgbClr val="FFFF66"/>
                </a:solidFill>
                <a:latin typeface="David" panose="020E0502060401010101" pitchFamily="34" charset="-79"/>
                <a:cs typeface="David" panose="020E0502060401010101" pitchFamily="34" charset="-79"/>
              </a:rPr>
              <a:t> </a:t>
            </a:r>
            <a:r>
              <a:rPr lang="he-IL" altLang="en-US" sz="4000" dirty="0">
                <a:solidFill>
                  <a:srgbClr val="FFFF66"/>
                </a:solidFill>
              </a:rPr>
              <a:t> </a:t>
            </a:r>
            <a:r>
              <a:rPr lang="en-US" altLang="en-US" sz="4000" i="1" dirty="0" err="1">
                <a:solidFill>
                  <a:srgbClr val="FFFF66"/>
                </a:solidFill>
              </a:rPr>
              <a:t>atseret</a:t>
            </a:r>
            <a:endParaRPr lang="en-US" altLang="en-US" sz="4000" i="1" dirty="0">
              <a:solidFill>
                <a:srgbClr val="FFFF66"/>
              </a:solidFill>
            </a:endParaRPr>
          </a:p>
          <a:p>
            <a:pPr algn="l">
              <a:lnSpc>
                <a:spcPct val="90000"/>
              </a:lnSpc>
            </a:pPr>
            <a:r>
              <a:rPr lang="en-US" altLang="en-US" sz="4000" dirty="0"/>
              <a:t>The stop day</a:t>
            </a:r>
          </a:p>
          <a:p>
            <a:pPr algn="l">
              <a:lnSpc>
                <a:spcPct val="90000"/>
              </a:lnSpc>
            </a:pPr>
            <a:r>
              <a:rPr lang="en-US" altLang="en-US" sz="4000" dirty="0"/>
              <a:t>The seventh day is </a:t>
            </a:r>
            <a:r>
              <a:rPr lang="en-US" altLang="en-US" sz="4000" dirty="0" err="1"/>
              <a:t>Hoshanna</a:t>
            </a:r>
            <a:r>
              <a:rPr lang="en-US" altLang="en-US" sz="4000" dirty="0"/>
              <a:t> Rabbah</a:t>
            </a:r>
          </a:p>
          <a:p>
            <a:pPr algn="l">
              <a:lnSpc>
                <a:spcPct val="90000"/>
              </a:lnSpc>
            </a:pPr>
            <a:r>
              <a:rPr lang="en-US" altLang="en-US" sz="4000" dirty="0"/>
              <a:t>Then a ninth day, Simkhat Torah, was added.</a:t>
            </a:r>
          </a:p>
          <a:p>
            <a:pPr algn="r" rtl="1">
              <a:lnSpc>
                <a:spcPct val="90000"/>
              </a:lnSpc>
            </a:pPr>
            <a:endParaRPr lang="en-US" altLang="en-US" sz="4000" dirty="0"/>
          </a:p>
        </p:txBody>
      </p:sp>
    </p:spTree>
    <p:extLst>
      <p:ext uri="{BB962C8B-B14F-4D97-AF65-F5344CB8AC3E}">
        <p14:creationId xmlns:p14="http://schemas.microsoft.com/office/powerpoint/2010/main" val="425359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In Orthodox and Conservative communities outside Israel, Shemini Atzeret is a two-day holiday and the Simkhat Torah festivities are observed on the second day. The first day is referred to as "Shemini Atzeret" and the second day as "Simchat Torah"</a:t>
            </a:r>
          </a:p>
        </p:txBody>
      </p:sp>
    </p:spTree>
    <p:extLst>
      <p:ext uri="{BB962C8B-B14F-4D97-AF65-F5344CB8AC3E}">
        <p14:creationId xmlns:p14="http://schemas.microsoft.com/office/powerpoint/2010/main" val="391700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In Israel, Shemini Atzeret and Simkhat Torah are celebrated on the same day.</a:t>
            </a:r>
          </a:p>
        </p:txBody>
      </p:sp>
    </p:spTree>
    <p:extLst>
      <p:ext uri="{BB962C8B-B14F-4D97-AF65-F5344CB8AC3E}">
        <p14:creationId xmlns:p14="http://schemas.microsoft.com/office/powerpoint/2010/main" val="7796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D1CD84AC-CB3C-E22E-F29E-C4D42BB6B80B}"/>
              </a:ext>
            </a:extLst>
          </p:cNvPr>
          <p:cNvGraphicFramePr>
            <a:graphicFrameLocks noGrp="1"/>
          </p:cNvGraphicFramePr>
          <p:nvPr>
            <p:extLst>
              <p:ext uri="{D42A27DB-BD31-4B8C-83A1-F6EECF244321}">
                <p14:modId xmlns:p14="http://schemas.microsoft.com/office/powerpoint/2010/main" val="4166933363"/>
              </p:ext>
            </p:extLst>
          </p:nvPr>
        </p:nvGraphicFramePr>
        <p:xfrm>
          <a:off x="90996" y="99571"/>
          <a:ext cx="8763000" cy="4944358"/>
        </p:xfrm>
        <a:graphic>
          <a:graphicData uri="http://schemas.openxmlformats.org/drawingml/2006/table">
            <a:tbl>
              <a:tblPr>
                <a:tableStyleId>{073A0DAA-6AF3-43AB-8588-CEC1D06C72B9}</a:tableStyleId>
              </a:tblPr>
              <a:tblGrid>
                <a:gridCol w="2190750">
                  <a:extLst>
                    <a:ext uri="{9D8B030D-6E8A-4147-A177-3AD203B41FA5}">
                      <a16:colId xmlns:a16="http://schemas.microsoft.com/office/drawing/2014/main" val="667189553"/>
                    </a:ext>
                  </a:extLst>
                </a:gridCol>
                <a:gridCol w="2190750">
                  <a:extLst>
                    <a:ext uri="{9D8B030D-6E8A-4147-A177-3AD203B41FA5}">
                      <a16:colId xmlns:a16="http://schemas.microsoft.com/office/drawing/2014/main" val="3700047888"/>
                    </a:ext>
                  </a:extLst>
                </a:gridCol>
                <a:gridCol w="2190750">
                  <a:extLst>
                    <a:ext uri="{9D8B030D-6E8A-4147-A177-3AD203B41FA5}">
                      <a16:colId xmlns:a16="http://schemas.microsoft.com/office/drawing/2014/main" val="1689062836"/>
                    </a:ext>
                  </a:extLst>
                </a:gridCol>
                <a:gridCol w="2190750">
                  <a:extLst>
                    <a:ext uri="{9D8B030D-6E8A-4147-A177-3AD203B41FA5}">
                      <a16:colId xmlns:a16="http://schemas.microsoft.com/office/drawing/2014/main" val="3396477185"/>
                    </a:ext>
                  </a:extLst>
                </a:gridCol>
              </a:tblGrid>
              <a:tr h="1258694">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st</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4000" dirty="0">
                          <a:solidFill>
                            <a:sysClr val="windowText" lastClr="000000"/>
                          </a:solidFill>
                        </a:rPr>
                        <a:t>Sukkot</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en-US" sz="2000" dirty="0"/>
                        <a:t>holy convo-cation </a:t>
                      </a:r>
                      <a:r>
                        <a:rPr lang="he-IL" altLang="en-US" sz="2000" b="1" dirty="0">
                          <a:latin typeface="David" panose="020E0502060401010101" pitchFamily="34" charset="-79"/>
                          <a:cs typeface="David" panose="020E0502060401010101" pitchFamily="34" charset="-79"/>
                        </a:rPr>
                        <a:t>מִקְרָא-קֹדֶשׁ</a:t>
                      </a:r>
                      <a:r>
                        <a:rPr lang="en-US" altLang="en-US" sz="2000" b="1" dirty="0">
                          <a:latin typeface="David" panose="020E0502060401010101" pitchFamily="34" charset="-79"/>
                          <a:cs typeface="David" panose="020E0502060401010101" pitchFamily="34" charset="-79"/>
                        </a:rPr>
                        <a:t> </a:t>
                      </a:r>
                      <a:r>
                        <a:rPr lang="en-US" altLang="en-US" sz="2000" i="1" dirty="0" err="1"/>
                        <a:t>mikra</a:t>
                      </a:r>
                      <a:r>
                        <a:rPr lang="en-US" altLang="en-US" sz="2000" i="1" dirty="0"/>
                        <a:t> </a:t>
                      </a:r>
                      <a:r>
                        <a:rPr lang="en-US" altLang="en-US" sz="2000" i="1" dirty="0" err="1"/>
                        <a:t>kodesh</a:t>
                      </a:r>
                      <a:r>
                        <a:rPr lang="en-US" altLang="en-US" sz="2000" i="1" dirty="0"/>
                        <a:t>  4 species</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0067349"/>
                  </a:ext>
                </a:extLst>
              </a:tr>
              <a:tr h="1200150">
                <a:tc>
                  <a:txBody>
                    <a:bodyPr/>
                    <a:lstStyle/>
                    <a:p>
                      <a:r>
                        <a:rPr lang="en-US" sz="4000" dirty="0">
                          <a:solidFill>
                            <a:sysClr val="windowText" lastClr="000000"/>
                          </a:solidFill>
                        </a:rPr>
                        <a:t>7</a:t>
                      </a:r>
                      <a:r>
                        <a:rPr lang="en-US" sz="4000" baseline="30000" dirty="0">
                          <a:solidFill>
                            <a:sysClr val="windowText" lastClr="000000"/>
                          </a:solidFill>
                        </a:rPr>
                        <a:t>th</a:t>
                      </a:r>
                      <a:r>
                        <a:rPr lang="en-US" sz="4000" dirty="0">
                          <a:solidFill>
                            <a:sysClr val="windowText" lastClr="000000"/>
                          </a:solidFill>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err="1">
                          <a:solidFill>
                            <a:sysClr val="windowText" lastClr="000000"/>
                          </a:solidFill>
                        </a:rPr>
                        <a:t>Hoshannah</a:t>
                      </a:r>
                      <a:r>
                        <a:rPr lang="en-US" sz="2800" dirty="0">
                          <a:solidFill>
                            <a:sysClr val="windowText" lastClr="000000"/>
                          </a:solidFill>
                        </a:rPr>
                        <a:t> Rabba</a:t>
                      </a:r>
                    </a:p>
                    <a:p>
                      <a:r>
                        <a:rPr lang="en-US" sz="2000" dirty="0">
                          <a:solidFill>
                            <a:sysClr val="windowText" lastClr="000000"/>
                          </a:solidFill>
                        </a:rPr>
                        <a:t>Water drawing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26204"/>
                  </a:ext>
                </a:extLst>
              </a:tr>
              <a:tr h="1024518">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8</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th</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a:solidFill>
                            <a:sysClr val="windowText" lastClr="000000"/>
                          </a:solidFill>
                        </a:rPr>
                        <a:t>Shemini </a:t>
                      </a:r>
                      <a:r>
                        <a:rPr lang="en-US" sz="3200" dirty="0" err="1">
                          <a:solidFill>
                            <a:sysClr val="windowText" lastClr="000000"/>
                          </a:solidFill>
                        </a:rPr>
                        <a:t>Atseret</a:t>
                      </a:r>
                      <a:endParaRPr lang="en-US" sz="3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altLang="en-US" sz="1600" dirty="0" err="1"/>
                        <a:t>Mikra</a:t>
                      </a:r>
                      <a:r>
                        <a:rPr lang="en-US" altLang="en-US" sz="1600" dirty="0"/>
                        <a:t> </a:t>
                      </a:r>
                      <a:r>
                        <a:rPr lang="en-US" altLang="en-US" sz="1600" dirty="0" err="1"/>
                        <a:t>kodesh</a:t>
                      </a:r>
                      <a:r>
                        <a:rPr lang="en-US" altLang="en-US" sz="1600" dirty="0"/>
                        <a:t> PLUS</a:t>
                      </a:r>
                    </a:p>
                    <a:p>
                      <a:pPr algn="l">
                        <a:lnSpc>
                          <a:spcPct val="90000"/>
                        </a:lnSpc>
                      </a:pPr>
                      <a:r>
                        <a:rPr lang="en-US" altLang="en-US" sz="1600" dirty="0"/>
                        <a:t>a solemn assembly=</a:t>
                      </a:r>
                    </a:p>
                    <a:p>
                      <a:pPr rtl="1">
                        <a:lnSpc>
                          <a:spcPct val="90000"/>
                        </a:lnSpc>
                      </a:pPr>
                      <a:r>
                        <a:rPr lang="he-IL" altLang="en-US" sz="1800" b="1" dirty="0">
                          <a:solidFill>
                            <a:schemeClr val="tx1"/>
                          </a:solidFill>
                          <a:latin typeface="David" panose="020E0502060401010101" pitchFamily="34" charset="-79"/>
                          <a:cs typeface="David" panose="020E0502060401010101" pitchFamily="34" charset="-79"/>
                        </a:rPr>
                        <a:t>עֲצֶרֶת</a:t>
                      </a:r>
                      <a:r>
                        <a:rPr lang="en-US" altLang="en-US" sz="1800" b="1" dirty="0">
                          <a:solidFill>
                            <a:schemeClr val="tx1"/>
                          </a:solidFill>
                          <a:latin typeface="David" panose="020E0502060401010101" pitchFamily="34" charset="-79"/>
                          <a:cs typeface="David" panose="020E0502060401010101" pitchFamily="34" charset="-79"/>
                        </a:rPr>
                        <a:t> </a:t>
                      </a:r>
                      <a:r>
                        <a:rPr lang="he-IL" altLang="en-US" sz="1600" dirty="0">
                          <a:solidFill>
                            <a:schemeClr val="tx1"/>
                          </a:solidFill>
                        </a:rPr>
                        <a:t> </a:t>
                      </a:r>
                      <a:r>
                        <a:rPr lang="en-US" altLang="en-US" sz="1600" i="1" dirty="0" err="1">
                          <a:solidFill>
                            <a:schemeClr val="tx1"/>
                          </a:solidFill>
                        </a:rPr>
                        <a:t>atseret</a:t>
                      </a:r>
                      <a:endParaRPr lang="en-US" altLang="en-US" sz="1600" i="1" dirty="0">
                        <a:solidFill>
                          <a:schemeClr val="tx1"/>
                        </a:solidFill>
                      </a:endParaRPr>
                    </a:p>
                    <a:p>
                      <a:pPr algn="l">
                        <a:lnSpc>
                          <a:spcPct val="90000"/>
                        </a:lnSpc>
                      </a:pPr>
                      <a:r>
                        <a:rPr lang="en-US" altLang="en-US" sz="1600" dirty="0"/>
                        <a:t>The stop day</a:t>
                      </a:r>
                      <a:endParaRPr lang="en-US"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endParaRPr lang="en-US" dirty="0">
                        <a:solidFill>
                          <a:sysClr val="windowText" lastClr="000000"/>
                        </a:solidFill>
                      </a:endParaRPr>
                    </a:p>
                    <a:p>
                      <a:r>
                        <a:rPr lang="en-US" sz="2400" dirty="0">
                          <a:solidFill>
                            <a:sysClr val="windowText" lastClr="000000"/>
                          </a:solidFill>
                        </a:rPr>
                        <a:t>Combined in Israel, and by others in the diaspora,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3550977"/>
                  </a:ext>
                </a:extLst>
              </a:tr>
              <a:tr h="1317238">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9</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th</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solidFill>
                            <a:sysClr val="windowText" lastClr="000000"/>
                          </a:solidFill>
                        </a:rPr>
                        <a:t>Simkhat Torah</a:t>
                      </a:r>
                    </a:p>
                    <a:p>
                      <a:r>
                        <a:rPr lang="en-US" sz="2200" dirty="0">
                          <a:solidFill>
                            <a:sysClr val="windowText" lastClr="000000"/>
                          </a:solidFill>
                        </a:rPr>
                        <a:t>= Rejoicing in the Torah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ysClr val="windowText" lastClr="000000"/>
                          </a:solidFill>
                        </a:rPr>
                        <a:t>Rewinding the scroll, dancing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11310"/>
                  </a:ext>
                </a:extLst>
              </a:tr>
            </a:tbl>
          </a:graphicData>
        </a:graphic>
      </p:graphicFrame>
    </p:spTree>
    <p:extLst>
      <p:ext uri="{BB962C8B-B14F-4D97-AF65-F5344CB8AC3E}">
        <p14:creationId xmlns:p14="http://schemas.microsoft.com/office/powerpoint/2010/main" val="254149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There is some evidence that dancing with the Torah scrolls goes back to the first century, the century of Yeshua.</a:t>
            </a:r>
          </a:p>
          <a:p>
            <a:pPr algn="l">
              <a:lnSpc>
                <a:spcPct val="90000"/>
              </a:lnSpc>
            </a:pPr>
            <a:endParaRPr lang="en-US" altLang="en-US" sz="4000" dirty="0"/>
          </a:p>
          <a:p>
            <a:pPr algn="l">
              <a:lnSpc>
                <a:spcPct val="90000"/>
              </a:lnSpc>
            </a:pPr>
            <a:r>
              <a:rPr lang="en-US" altLang="en-US" sz="4000" dirty="0"/>
              <a:t>Why such a fervent and additional festivity?</a:t>
            </a:r>
          </a:p>
        </p:txBody>
      </p:sp>
    </p:spTree>
    <p:extLst>
      <p:ext uri="{BB962C8B-B14F-4D97-AF65-F5344CB8AC3E}">
        <p14:creationId xmlns:p14="http://schemas.microsoft.com/office/powerpoint/2010/main" val="281150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7170" name="Picture 2">
            <a:extLst>
              <a:ext uri="{FF2B5EF4-FFF2-40B4-BE49-F238E27FC236}">
                <a16:creationId xmlns:a16="http://schemas.microsoft.com/office/drawing/2014/main" id="{7DF486AE-B820-3B5E-0A15-7DD22D8B2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7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T’hillim</a:t>
            </a:r>
            <a:r>
              <a:rPr lang="en-US" altLang="en-US" sz="4000" baseline="30000" dirty="0"/>
              <a:t>/Ps 1.1-2 </a:t>
            </a:r>
            <a:r>
              <a:rPr lang="en-US" altLang="en-US" sz="4000" u="sng" dirty="0">
                <a:solidFill>
                  <a:srgbClr val="FFFF99"/>
                </a:solidFill>
              </a:rPr>
              <a:t>How blessed</a:t>
            </a:r>
            <a:r>
              <a:rPr lang="en-US" altLang="en-US" sz="4000" dirty="0"/>
              <a:t> are those who reject the advice of the wicked, don’t stand on the way of sinners or sit where scoffers sit!  Their delight is in </a:t>
            </a:r>
            <a:r>
              <a:rPr lang="en-US" altLang="en-US" sz="4000" cap="small" dirty="0"/>
              <a:t>Adoni’s</a:t>
            </a:r>
            <a:r>
              <a:rPr lang="en-US" altLang="en-US" sz="4000" dirty="0"/>
              <a:t> Torah; </a:t>
            </a:r>
            <a:r>
              <a:rPr lang="en-US" altLang="en-US" sz="4000" dirty="0">
                <a:solidFill>
                  <a:srgbClr val="FFFF99"/>
                </a:solidFill>
              </a:rPr>
              <a:t>on his Torah they meditate day and night</a:t>
            </a:r>
            <a:r>
              <a:rPr lang="en-US" altLang="en-US" sz="4000" dirty="0"/>
              <a:t>.</a:t>
            </a:r>
          </a:p>
        </p:txBody>
      </p:sp>
    </p:spTree>
    <p:extLst>
      <p:ext uri="{BB962C8B-B14F-4D97-AF65-F5344CB8AC3E}">
        <p14:creationId xmlns:p14="http://schemas.microsoft.com/office/powerpoint/2010/main" val="1004455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1.3,6 </a:t>
            </a:r>
            <a:r>
              <a:rPr lang="en-US" altLang="en-US" sz="4000" dirty="0"/>
              <a:t>They are like trees planted by streams — they bear their fruit in season, </a:t>
            </a:r>
            <a:r>
              <a:rPr lang="en-US" altLang="en-US" sz="4000" dirty="0">
                <a:solidFill>
                  <a:srgbClr val="FFFF99"/>
                </a:solidFill>
              </a:rPr>
              <a:t>their leaves never wither, everything they do succeeds.</a:t>
            </a:r>
            <a:r>
              <a:rPr lang="en-US" altLang="en-US" sz="4000" dirty="0"/>
              <a:t> For </a:t>
            </a:r>
            <a:r>
              <a:rPr lang="en-US" altLang="en-US" sz="4000" cap="small" dirty="0"/>
              <a:t>Adoni</a:t>
            </a:r>
            <a:r>
              <a:rPr lang="en-US" altLang="en-US" sz="4000" dirty="0"/>
              <a:t> watches over the way of the righteous, but the way of the wicked is doomed.</a:t>
            </a:r>
          </a:p>
        </p:txBody>
      </p:sp>
    </p:spTree>
    <p:extLst>
      <p:ext uri="{BB962C8B-B14F-4D97-AF65-F5344CB8AC3E}">
        <p14:creationId xmlns:p14="http://schemas.microsoft.com/office/powerpoint/2010/main" val="202779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79EF8D0-DAB9-AEEF-51CB-34EA8F36C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175" y="190500"/>
            <a:ext cx="6343650" cy="4762500"/>
          </a:xfrm>
          <a:prstGeom prst="rect">
            <a:avLst/>
          </a:prstGeom>
        </p:spPr>
      </p:pic>
    </p:spTree>
    <p:extLst>
      <p:ext uri="{BB962C8B-B14F-4D97-AF65-F5344CB8AC3E}">
        <p14:creationId xmlns:p14="http://schemas.microsoft.com/office/powerpoint/2010/main" val="422312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19.8-12</a:t>
            </a:r>
            <a:r>
              <a:rPr lang="en-US" altLang="en-US" sz="4000" dirty="0"/>
              <a:t> The Torah of </a:t>
            </a:r>
            <a:r>
              <a:rPr lang="en-US" altLang="en-US" sz="4000" cap="small" dirty="0"/>
              <a:t>Adoni</a:t>
            </a:r>
            <a:r>
              <a:rPr lang="en-US" altLang="en-US" sz="4000" dirty="0"/>
              <a:t> is perfect, </a:t>
            </a:r>
            <a:r>
              <a:rPr lang="en-US" altLang="en-US" sz="4000" dirty="0">
                <a:solidFill>
                  <a:srgbClr val="FFFF99"/>
                </a:solidFill>
              </a:rPr>
              <a:t>restoring the inner person</a:t>
            </a:r>
            <a:r>
              <a:rPr lang="en-US" altLang="en-US" sz="4000" dirty="0"/>
              <a:t>. The instruction of </a:t>
            </a:r>
            <a:r>
              <a:rPr lang="en-US" altLang="en-US" sz="4000" cap="small" dirty="0"/>
              <a:t>Adoni</a:t>
            </a:r>
            <a:r>
              <a:rPr lang="en-US" altLang="en-US" sz="4000" dirty="0"/>
              <a:t> is sure, making wise the thoughtless. The precepts of </a:t>
            </a:r>
            <a:r>
              <a:rPr lang="en-US" altLang="en-US" sz="4000" cap="small" dirty="0"/>
              <a:t>Adoni</a:t>
            </a:r>
            <a:r>
              <a:rPr lang="en-US" altLang="en-US" sz="4000" dirty="0"/>
              <a:t> are right, rejoicing the heart. The mitzvah of </a:t>
            </a:r>
            <a:r>
              <a:rPr lang="en-US" altLang="en-US" sz="4000" cap="small" dirty="0"/>
              <a:t>Adoni</a:t>
            </a:r>
            <a:r>
              <a:rPr lang="en-US" altLang="en-US" sz="4000" dirty="0"/>
              <a:t> is pure, enlightening the eyes. </a:t>
            </a:r>
          </a:p>
        </p:txBody>
      </p:sp>
    </p:spTree>
    <p:extLst>
      <p:ext uri="{BB962C8B-B14F-4D97-AF65-F5344CB8AC3E}">
        <p14:creationId xmlns:p14="http://schemas.microsoft.com/office/powerpoint/2010/main" val="1843296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T’hillim/Ps 19.8-12</a:t>
            </a:r>
            <a:r>
              <a:rPr lang="en-US" altLang="en-US" sz="4000" dirty="0"/>
              <a:t> The fear of </a:t>
            </a:r>
            <a:r>
              <a:rPr lang="en-US" altLang="en-US" sz="4000" cap="small" dirty="0"/>
              <a:t>Adoni</a:t>
            </a:r>
            <a:r>
              <a:rPr lang="en-US" altLang="en-US" sz="4000" dirty="0"/>
              <a:t> is clean, enduring forever. The rulings of </a:t>
            </a:r>
            <a:r>
              <a:rPr lang="en-US" altLang="en-US" sz="4000" cap="small" dirty="0"/>
              <a:t>Adoni</a:t>
            </a:r>
            <a:r>
              <a:rPr lang="en-US" altLang="en-US" sz="4000" dirty="0"/>
              <a:t> are true, they are righteous altogether, more desirable than gold, than much fine gold, also sweeter than honey or drippings from the honeycomb. Through them your servant is warned; in obeying them there is great reward.</a:t>
            </a:r>
          </a:p>
        </p:txBody>
      </p:sp>
    </p:spTree>
    <p:extLst>
      <p:ext uri="{BB962C8B-B14F-4D97-AF65-F5344CB8AC3E}">
        <p14:creationId xmlns:p14="http://schemas.microsoft.com/office/powerpoint/2010/main" val="2269099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119.1-3</a:t>
            </a:r>
            <a:r>
              <a:rPr lang="en-US" altLang="en-US" sz="4000" dirty="0"/>
              <a:t> </a:t>
            </a:r>
            <a:r>
              <a:rPr lang="en-US" altLang="en-US" sz="4000" dirty="0">
                <a:solidFill>
                  <a:srgbClr val="FFFF99"/>
                </a:solidFill>
              </a:rPr>
              <a:t>How happy </a:t>
            </a:r>
            <a:r>
              <a:rPr lang="en-US" altLang="en-US" sz="4000" dirty="0"/>
              <a:t>are those whose way of life is blameless, who live by the Torah of </a:t>
            </a:r>
            <a:r>
              <a:rPr lang="en-US" altLang="en-US" sz="4000" cap="small" dirty="0"/>
              <a:t>Adoni</a:t>
            </a:r>
            <a:r>
              <a:rPr lang="en-US" altLang="en-US" sz="4000" dirty="0"/>
              <a:t>!  </a:t>
            </a:r>
            <a:r>
              <a:rPr lang="en-US" altLang="en-US" sz="4000" dirty="0">
                <a:solidFill>
                  <a:srgbClr val="FFFF99"/>
                </a:solidFill>
              </a:rPr>
              <a:t>How happy </a:t>
            </a:r>
            <a:r>
              <a:rPr lang="en-US" altLang="en-US" sz="4000" dirty="0"/>
              <a:t>are those who observe his instruction, who seek him wholeheartedly! They do nothing wrong but live by his ways.</a:t>
            </a:r>
          </a:p>
        </p:txBody>
      </p:sp>
    </p:spTree>
    <p:extLst>
      <p:ext uri="{BB962C8B-B14F-4D97-AF65-F5344CB8AC3E}">
        <p14:creationId xmlns:p14="http://schemas.microsoft.com/office/powerpoint/2010/main" val="2777012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119.9</a:t>
            </a:r>
            <a:r>
              <a:rPr lang="en-US" altLang="en-US" sz="4000" dirty="0"/>
              <a:t> How can a young man keep his way pure? By guarding it </a:t>
            </a:r>
            <a:r>
              <a:rPr lang="en-US" altLang="en-US" sz="4000" dirty="0">
                <a:solidFill>
                  <a:srgbClr val="FFFF99"/>
                </a:solidFill>
              </a:rPr>
              <a:t>according to your word</a:t>
            </a:r>
            <a:r>
              <a:rPr lang="en-US" altLang="en-US" sz="4000" dirty="0"/>
              <a:t>.</a:t>
            </a:r>
          </a:p>
        </p:txBody>
      </p:sp>
    </p:spTree>
    <p:extLst>
      <p:ext uri="{BB962C8B-B14F-4D97-AF65-F5344CB8AC3E}">
        <p14:creationId xmlns:p14="http://schemas.microsoft.com/office/powerpoint/2010/main" val="3139684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baseline="30000" dirty="0" err="1">
                <a:effectLst/>
              </a:rPr>
              <a:t>T’hiIlim</a:t>
            </a:r>
            <a:r>
              <a:rPr lang="en-US" sz="4000" b="0" i="0" baseline="30000" dirty="0">
                <a:effectLst/>
              </a:rPr>
              <a:t>/Ps 119.11-16</a:t>
            </a:r>
            <a:r>
              <a:rPr lang="en-US" sz="4000" b="0" i="0" dirty="0">
                <a:effectLst/>
              </a:rPr>
              <a:t> I will meditate on your precepts and keep my eyes on your ways. </a:t>
            </a:r>
            <a:r>
              <a:rPr lang="en-US" sz="4000" b="1" i="0" baseline="30000" dirty="0">
                <a:effectLst/>
              </a:rPr>
              <a:t> </a:t>
            </a:r>
            <a:r>
              <a:rPr lang="en-US" sz="4000" b="0" i="0" dirty="0">
                <a:effectLst/>
              </a:rPr>
              <a:t>I will find my delight in your regulations. I will not forget your word.</a:t>
            </a:r>
            <a:endParaRPr lang="en-US" altLang="en-US" sz="4000" dirty="0"/>
          </a:p>
        </p:txBody>
      </p:sp>
    </p:spTree>
    <p:extLst>
      <p:ext uri="{BB962C8B-B14F-4D97-AF65-F5344CB8AC3E}">
        <p14:creationId xmlns:p14="http://schemas.microsoft.com/office/powerpoint/2010/main" val="423428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0" i="0" baseline="30000" dirty="0" err="1">
                <a:effectLst/>
              </a:rPr>
              <a:t>T’hiIlim</a:t>
            </a:r>
            <a:r>
              <a:rPr lang="en-US" sz="4000" b="0" i="0" baseline="30000" dirty="0">
                <a:effectLst/>
              </a:rPr>
              <a:t>/Ps 119.11-16</a:t>
            </a:r>
            <a:r>
              <a:rPr lang="en-US" sz="4000" b="0" i="0" dirty="0">
                <a:effectLst/>
              </a:rPr>
              <a:t> I treasure your word in my heart, so that I won’t sin against you. </a:t>
            </a:r>
            <a:r>
              <a:rPr lang="en-US" sz="4000" b="1" i="0" baseline="30000" dirty="0">
                <a:effectLst/>
              </a:rPr>
              <a:t> </a:t>
            </a:r>
            <a:r>
              <a:rPr lang="en-US" sz="4000" b="0" i="0" dirty="0">
                <a:effectLst/>
              </a:rPr>
              <a:t>Blessed are you, </a:t>
            </a:r>
            <a:r>
              <a:rPr lang="en-US" sz="4000" b="0" cap="small" dirty="0">
                <a:effectLst/>
              </a:rPr>
              <a:t>Adoni</a:t>
            </a:r>
            <a:r>
              <a:rPr lang="en-US" sz="4000" b="0" dirty="0">
                <a:effectLst/>
              </a:rPr>
              <a:t>! </a:t>
            </a:r>
            <a:r>
              <a:rPr lang="en-US" sz="4000" b="0" i="0" dirty="0">
                <a:effectLst/>
              </a:rPr>
              <a:t>Teach me your laws. I proclaim with my mouth</a:t>
            </a:r>
            <a:br>
              <a:rPr lang="en-US" sz="4000" dirty="0"/>
            </a:br>
            <a:r>
              <a:rPr lang="en-US" sz="4000" b="0" i="0" dirty="0">
                <a:effectLst/>
              </a:rPr>
              <a:t>all the rulings you have spoken.</a:t>
            </a:r>
            <a:r>
              <a:rPr lang="en-US" sz="4000" b="1" i="0" baseline="30000" dirty="0">
                <a:effectLst/>
              </a:rPr>
              <a:t> </a:t>
            </a:r>
            <a:r>
              <a:rPr lang="en-US" sz="4000" b="0" i="0" dirty="0">
                <a:effectLst/>
              </a:rPr>
              <a:t>I rejoice in the way of your instruction </a:t>
            </a:r>
            <a:r>
              <a:rPr lang="en-US" sz="4000" b="0" i="0" u="sng" dirty="0">
                <a:solidFill>
                  <a:srgbClr val="FFFF99"/>
                </a:solidFill>
                <a:effectLst/>
              </a:rPr>
              <a:t>more than in any kind of wealth. </a:t>
            </a:r>
            <a:r>
              <a:rPr lang="en-US" sz="4000" b="1" i="0" u="sng" baseline="30000" dirty="0">
                <a:solidFill>
                  <a:srgbClr val="FFFF99"/>
                </a:solidFill>
                <a:effectLst/>
              </a:rPr>
              <a:t> </a:t>
            </a:r>
            <a:endParaRPr lang="en-US" altLang="en-US" sz="4000" u="sng" dirty="0">
              <a:solidFill>
                <a:srgbClr val="FFFF99"/>
              </a:solidFill>
            </a:endParaRPr>
          </a:p>
        </p:txBody>
      </p:sp>
    </p:spTree>
    <p:extLst>
      <p:ext uri="{BB962C8B-B14F-4D97-AF65-F5344CB8AC3E}">
        <p14:creationId xmlns:p14="http://schemas.microsoft.com/office/powerpoint/2010/main" val="2752285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T’hillim/Ps 119.18,38-40 </a:t>
            </a:r>
            <a:r>
              <a:rPr lang="en-US" altLang="en-US" sz="4000" dirty="0"/>
              <a:t>Open my eyes, so that I will see wonders from your Torah.  Fulfill your promise, which you made to your servant, which you made to those who fear you. Avert the disgrace which I dread, for your rulings are good. See how I long for your precepts; in your righteousness, give me life!</a:t>
            </a:r>
          </a:p>
        </p:txBody>
      </p:sp>
    </p:spTree>
    <p:extLst>
      <p:ext uri="{BB962C8B-B14F-4D97-AF65-F5344CB8AC3E}">
        <p14:creationId xmlns:p14="http://schemas.microsoft.com/office/powerpoint/2010/main" val="2670576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119.65-37 </a:t>
            </a:r>
            <a:r>
              <a:rPr lang="en-US" altLang="en-US" sz="4000" dirty="0"/>
              <a:t>You have treated your servant well, </a:t>
            </a:r>
            <a:r>
              <a:rPr lang="en-US" altLang="en-US" sz="4000" cap="small" dirty="0"/>
              <a:t>Adoni</a:t>
            </a:r>
            <a:r>
              <a:rPr lang="en-US" altLang="en-US" sz="4000" dirty="0"/>
              <a:t>, in keeping with your word. Teach me good judgment and knowledge, because I trust in your mitzvot.  Before I was humbled, I used to go astray; but now I observe your word.</a:t>
            </a:r>
          </a:p>
        </p:txBody>
      </p:sp>
    </p:spTree>
    <p:extLst>
      <p:ext uri="{BB962C8B-B14F-4D97-AF65-F5344CB8AC3E}">
        <p14:creationId xmlns:p14="http://schemas.microsoft.com/office/powerpoint/2010/main" val="1490876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For wayward children, many scriptures.   One of the strongest…</a:t>
            </a:r>
          </a:p>
        </p:txBody>
      </p:sp>
    </p:spTree>
    <p:extLst>
      <p:ext uri="{BB962C8B-B14F-4D97-AF65-F5344CB8AC3E}">
        <p14:creationId xmlns:p14="http://schemas.microsoft.com/office/powerpoint/2010/main" val="2383277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Yeshayahu / Is 60.4-5 </a:t>
            </a:r>
            <a:r>
              <a:rPr lang="en-US" altLang="en-US" sz="4000" dirty="0"/>
              <a:t>Lift up your eyes and look all around: they all gather—they come to you— your sons will come from far away, your daughters carried on the hip.  Then you will see and be radiant, and your heart will throb and  swell with joy.</a:t>
            </a:r>
          </a:p>
        </p:txBody>
      </p:sp>
    </p:spTree>
    <p:extLst>
      <p:ext uri="{BB962C8B-B14F-4D97-AF65-F5344CB8AC3E}">
        <p14:creationId xmlns:p14="http://schemas.microsoft.com/office/powerpoint/2010/main" val="140684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sz="4000" dirty="0">
              <a:effectLst/>
              <a:latin typeface="Arial Rounded MT Bold" panose="020F0704030504030204" pitchFamily="34" charset="0"/>
              <a:ea typeface="Calibri" panose="020F0502020204030204" pitchFamily="34" charset="0"/>
              <a:cs typeface="Arial" panose="020B0604020202020204" pitchFamily="34" charset="0"/>
            </a:endParaRPr>
          </a:p>
          <a:p>
            <a:pPr algn="l">
              <a:lnSpc>
                <a:spcPct val="90000"/>
              </a:lnSpc>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The guy who fell onto an upholstery machine</a:t>
            </a:r>
            <a:endParaRPr lang="en-US" altLang="en-US" sz="7200" dirty="0"/>
          </a:p>
        </p:txBody>
      </p:sp>
    </p:spTree>
    <p:extLst>
      <p:ext uri="{BB962C8B-B14F-4D97-AF65-F5344CB8AC3E}">
        <p14:creationId xmlns:p14="http://schemas.microsoft.com/office/powerpoint/2010/main" val="3640297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 cosmic dimension of the Word.   Far out!</a:t>
            </a:r>
          </a:p>
        </p:txBody>
      </p:sp>
    </p:spTree>
    <p:extLst>
      <p:ext uri="{BB962C8B-B14F-4D97-AF65-F5344CB8AC3E}">
        <p14:creationId xmlns:p14="http://schemas.microsoft.com/office/powerpoint/2010/main" val="2831679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33.6 </a:t>
            </a:r>
            <a:r>
              <a:rPr lang="en-US" altLang="en-US" sz="4000" dirty="0"/>
              <a:t>By the word of </a:t>
            </a:r>
            <a:r>
              <a:rPr lang="en-US" altLang="en-US" sz="4000" cap="small" dirty="0"/>
              <a:t>Adoni</a:t>
            </a:r>
            <a:r>
              <a:rPr lang="en-US" altLang="en-US" sz="4000" dirty="0"/>
              <a:t> the heavens were made, and their whole host</a:t>
            </a:r>
            <a:r>
              <a:rPr lang="he-IL" altLang="en-US" sz="4800" b="1" dirty="0">
                <a:latin typeface="David" panose="020E0502060401010101" pitchFamily="34" charset="-79"/>
                <a:cs typeface="David" panose="020E0502060401010101" pitchFamily="34" charset="-79"/>
              </a:rPr>
              <a:t>צָבָא</a:t>
            </a:r>
            <a:r>
              <a:rPr lang="he-IL" altLang="en-US" sz="4000" dirty="0"/>
              <a:t> </a:t>
            </a:r>
            <a:r>
              <a:rPr lang="en-US" altLang="en-US" sz="4000" dirty="0"/>
              <a:t> </a:t>
            </a:r>
            <a:r>
              <a:rPr lang="en-US" altLang="en-US" sz="4000" i="1" dirty="0" err="1"/>
              <a:t>tsava</a:t>
            </a:r>
            <a:r>
              <a:rPr lang="en-US" altLang="en-US" sz="4000" dirty="0"/>
              <a:t> [the military; army;  multitude] by a breath from his mouth.</a:t>
            </a:r>
          </a:p>
        </p:txBody>
      </p:sp>
    </p:spTree>
    <p:extLst>
      <p:ext uri="{BB962C8B-B14F-4D97-AF65-F5344CB8AC3E}">
        <p14:creationId xmlns:p14="http://schemas.microsoft.com/office/powerpoint/2010/main" val="2841661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Yn</a:t>
            </a:r>
            <a:r>
              <a:rPr lang="en-US" altLang="en-US" sz="4000" baseline="30000" dirty="0"/>
              <a:t> 1.1-3 </a:t>
            </a:r>
            <a:r>
              <a:rPr lang="en-US" altLang="en-US" sz="4000" dirty="0"/>
              <a:t>In the beginning was the Word. The Word was with God, and the Word was God.  He was with God in the beginning.  All things were made through Him, and apart from Him nothing was made that has come into being.</a:t>
            </a:r>
          </a:p>
          <a:p>
            <a:pPr algn="l">
              <a:lnSpc>
                <a:spcPct val="90000"/>
              </a:lnSpc>
            </a:pPr>
            <a:r>
              <a:rPr lang="en-US" altLang="en-US" sz="4000" dirty="0"/>
              <a:t>The Word = Logos = </a:t>
            </a:r>
            <a:r>
              <a:rPr lang="en-US" altLang="en-US" sz="4000" dirty="0" err="1"/>
              <a:t>Davar</a:t>
            </a:r>
            <a:r>
              <a:rPr lang="en-US" altLang="en-US" sz="4000" dirty="0"/>
              <a:t> </a:t>
            </a:r>
            <a:r>
              <a:rPr lang="he-IL" altLang="en-US" sz="4400" b="1" dirty="0">
                <a:latin typeface="David" panose="020E0502060401010101" pitchFamily="34" charset="-79"/>
                <a:cs typeface="David" panose="020E0502060401010101" pitchFamily="34" charset="-79"/>
              </a:rPr>
              <a:t>דבר</a:t>
            </a:r>
            <a:endParaRPr lang="en-US" alt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54337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Ber/Gen 1.1-2  </a:t>
            </a:r>
            <a:r>
              <a:rPr lang="en-US" altLang="en-US" sz="4000" dirty="0"/>
              <a:t>In the beginning God created the heavens and the earth. Now the earth was chaos and waste, darkness was on the surface of the deep, and the Ruach Elohim was hovering upon the surface of the water. Then God said, “Let there be light!” and there was light.</a:t>
            </a:r>
          </a:p>
        </p:txBody>
      </p:sp>
    </p:spTree>
    <p:extLst>
      <p:ext uri="{BB962C8B-B14F-4D97-AF65-F5344CB8AC3E}">
        <p14:creationId xmlns:p14="http://schemas.microsoft.com/office/powerpoint/2010/main" val="2730652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G-d existed before space-time.  Then He caused the pulse of space time and light </a:t>
            </a:r>
            <a:r>
              <a:rPr lang="en-US" altLang="en-US" sz="4000" dirty="0">
                <a:solidFill>
                  <a:srgbClr val="FFFF99"/>
                </a:solidFill>
              </a:rPr>
              <a:t>by the Word </a:t>
            </a:r>
            <a:r>
              <a:rPr lang="en-US" altLang="en-US" sz="4000" dirty="0"/>
              <a:t>= Logos = </a:t>
            </a:r>
            <a:r>
              <a:rPr lang="en-US" altLang="en-US" sz="4000" dirty="0" err="1"/>
              <a:t>Davar</a:t>
            </a:r>
            <a:r>
              <a:rPr lang="en-US" altLang="en-US" sz="4000" dirty="0"/>
              <a:t>.</a:t>
            </a:r>
          </a:p>
          <a:p>
            <a:pPr algn="l">
              <a:lnSpc>
                <a:spcPct val="90000"/>
              </a:lnSpc>
            </a:pPr>
            <a:r>
              <a:rPr lang="en-US" altLang="en-US" sz="4000" dirty="0"/>
              <a:t>The Logos = the logic</a:t>
            </a:r>
          </a:p>
          <a:p>
            <a:pPr algn="l">
              <a:lnSpc>
                <a:spcPct val="90000"/>
              </a:lnSpc>
            </a:pPr>
            <a:r>
              <a:rPr lang="en-US" altLang="en-US" sz="4000" dirty="0"/>
              <a:t>But the logic is the math!</a:t>
            </a:r>
          </a:p>
          <a:p>
            <a:pPr algn="l">
              <a:lnSpc>
                <a:spcPct val="90000"/>
              </a:lnSpc>
            </a:pPr>
            <a:r>
              <a:rPr lang="en-US" altLang="en-US" sz="4000" dirty="0"/>
              <a:t>So G-d paused to get the equations of creation formulated.</a:t>
            </a:r>
          </a:p>
          <a:p>
            <a:pPr algn="l">
              <a:lnSpc>
                <a:spcPct val="90000"/>
              </a:lnSpc>
            </a:pPr>
            <a:endParaRPr lang="en-US" altLang="en-US" sz="4000" dirty="0"/>
          </a:p>
        </p:txBody>
      </p:sp>
    </p:spTree>
    <p:extLst>
      <p:ext uri="{BB962C8B-B14F-4D97-AF65-F5344CB8AC3E}">
        <p14:creationId xmlns:p14="http://schemas.microsoft.com/office/powerpoint/2010/main" val="1209934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General relativity</a:t>
            </a:r>
          </a:p>
          <a:p>
            <a:pPr algn="l">
              <a:lnSpc>
                <a:spcPct val="90000"/>
              </a:lnSpc>
            </a:pPr>
            <a:r>
              <a:rPr lang="en-US" altLang="en-US" sz="4000" dirty="0"/>
              <a:t> E = mc</a:t>
            </a:r>
            <a:r>
              <a:rPr lang="en-US" altLang="en-US" sz="4000" baseline="30000" dirty="0"/>
              <a:t>2</a:t>
            </a:r>
          </a:p>
          <a:p>
            <a:pPr algn="l">
              <a:lnSpc>
                <a:spcPct val="90000"/>
              </a:lnSpc>
            </a:pPr>
            <a:r>
              <a:rPr lang="en-US" altLang="en-US" sz="4000" dirty="0"/>
              <a:t> Gravitational field equation, bending of space time.</a:t>
            </a:r>
          </a:p>
        </p:txBody>
      </p:sp>
      <p:sp>
        <p:nvSpPr>
          <p:cNvPr id="6" name="Rectangle 5">
            <a:extLst>
              <a:ext uri="{FF2B5EF4-FFF2-40B4-BE49-F238E27FC236}">
                <a16:creationId xmlns:a16="http://schemas.microsoft.com/office/drawing/2014/main" id="{ACC5D24C-F9AB-FB32-B7B7-D63134F73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19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9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AutoShape 6" descr="{\displaystyle R_{\mu \nu }-{\textstyle 1 \over 2}R\,g_{\mu \nu }+\Lambda \ g_{\mu \nu }={\frac {8\pi G}{c^{4}}}\,T_{\mu \nu }}">
            <a:extLst>
              <a:ext uri="{FF2B5EF4-FFF2-40B4-BE49-F238E27FC236}">
                <a16:creationId xmlns:a16="http://schemas.microsoft.com/office/drawing/2014/main" id="{F42F31CE-362D-07EC-E2CE-47B87E8798DF}"/>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74E71897-5B03-5CFA-3EBE-7E1DA84C5235}"/>
              </a:ext>
            </a:extLst>
          </p:cNvPr>
          <p:cNvPicPr>
            <a:picLocks noChangeAspect="1"/>
          </p:cNvPicPr>
          <p:nvPr/>
        </p:nvPicPr>
        <p:blipFill>
          <a:blip r:embed="rId3"/>
          <a:stretch>
            <a:fillRect/>
          </a:stretch>
        </p:blipFill>
        <p:spPr>
          <a:xfrm>
            <a:off x="368300" y="2800350"/>
            <a:ext cx="5951620" cy="1066800"/>
          </a:xfrm>
          <a:prstGeom prst="rect">
            <a:avLst/>
          </a:prstGeom>
        </p:spPr>
      </p:pic>
    </p:spTree>
    <p:extLst>
      <p:ext uri="{BB962C8B-B14F-4D97-AF65-F5344CB8AC3E}">
        <p14:creationId xmlns:p14="http://schemas.microsoft.com/office/powerpoint/2010/main" val="427839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Essence of Quantum Mechanics Part 2</a:t>
            </a:r>
          </a:p>
        </p:txBody>
      </p:sp>
      <p:pic>
        <p:nvPicPr>
          <p:cNvPr id="6146" name="Picture 2" descr="The Essence of Quantum Mechanics Part 2: Complex Numbers | by Panda the Red  | Medium">
            <a:extLst>
              <a:ext uri="{FF2B5EF4-FFF2-40B4-BE49-F238E27FC236}">
                <a16:creationId xmlns:a16="http://schemas.microsoft.com/office/drawing/2014/main" id="{20EA864F-567A-CF74-8384-C9888E08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8749"/>
            <a:ext cx="7239000" cy="328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87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Mishlei/ Prov 8.30-32</a:t>
            </a:r>
            <a:r>
              <a:rPr lang="en-US" altLang="en-US" sz="4000" dirty="0"/>
              <a:t> I was the craftsman beside Him, I was His daily delight, always rejoicing before Him, rejoicing in His whole world, and delighting in mankind. “So now, children, listen to me! Blessed are those who keep my ways.</a:t>
            </a:r>
          </a:p>
        </p:txBody>
      </p:sp>
    </p:spTree>
    <p:extLst>
      <p:ext uri="{BB962C8B-B14F-4D97-AF65-F5344CB8AC3E}">
        <p14:creationId xmlns:p14="http://schemas.microsoft.com/office/powerpoint/2010/main" val="71248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Applying the Word</a:t>
            </a:r>
          </a:p>
        </p:txBody>
      </p:sp>
    </p:spTree>
    <p:extLst>
      <p:ext uri="{BB962C8B-B14F-4D97-AF65-F5344CB8AC3E}">
        <p14:creationId xmlns:p14="http://schemas.microsoft.com/office/powerpoint/2010/main" val="3696340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Yn</a:t>
            </a:r>
            <a:r>
              <a:rPr lang="en-US" altLang="en-US" sz="4000" baseline="30000" dirty="0"/>
              <a:t> 15.3-4</a:t>
            </a:r>
            <a:r>
              <a:rPr lang="en-US" altLang="en-US" sz="4000" dirty="0"/>
              <a:t> </a:t>
            </a:r>
            <a:r>
              <a:rPr lang="en-US" altLang="en-US" sz="4000" u="sng" dirty="0">
                <a:solidFill>
                  <a:srgbClr val="FFFF99"/>
                </a:solidFill>
              </a:rPr>
              <a:t>You are already clean because of the word I have spoken to you</a:t>
            </a:r>
            <a:r>
              <a:rPr lang="en-US" altLang="en-US" sz="4000" dirty="0"/>
              <a:t>. Abide in Me, and I will abide in you. The branch cannot itself produce fruit, unless it abides on the vine. Likewise, you cannot produce fruit unless you abide in Me.</a:t>
            </a:r>
          </a:p>
        </p:txBody>
      </p:sp>
    </p:spTree>
    <p:extLst>
      <p:ext uri="{BB962C8B-B14F-4D97-AF65-F5344CB8AC3E}">
        <p14:creationId xmlns:p14="http://schemas.microsoft.com/office/powerpoint/2010/main" val="191318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sz="4000" dirty="0">
              <a:effectLst/>
              <a:latin typeface="Arial Rounded MT Bold" panose="020F0704030504030204" pitchFamily="34" charset="0"/>
              <a:ea typeface="Calibri" panose="020F0502020204030204" pitchFamily="34" charset="0"/>
              <a:cs typeface="Arial" panose="020B0604020202020204" pitchFamily="34" charset="0"/>
            </a:endParaRPr>
          </a:p>
          <a:p>
            <a:pPr algn="l">
              <a:lnSpc>
                <a:spcPct val="90000"/>
              </a:lnSpc>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The guy who fell onto an upholstery machine is now fully recovered. </a:t>
            </a:r>
            <a:endParaRPr lang="en-US" altLang="en-US" sz="7200" dirty="0"/>
          </a:p>
        </p:txBody>
      </p:sp>
    </p:spTree>
    <p:extLst>
      <p:ext uri="{BB962C8B-B14F-4D97-AF65-F5344CB8AC3E}">
        <p14:creationId xmlns:p14="http://schemas.microsoft.com/office/powerpoint/2010/main" val="2963405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Yn</a:t>
            </a:r>
            <a:r>
              <a:rPr lang="en-US" altLang="en-US" sz="4000" baseline="30000" dirty="0"/>
              <a:t> 15.7-8 </a:t>
            </a:r>
            <a:r>
              <a:rPr lang="en-US" altLang="en-US" sz="4000" dirty="0"/>
              <a:t>“If you abide in Me </a:t>
            </a:r>
            <a:r>
              <a:rPr lang="en-US" altLang="en-US" sz="4000" dirty="0">
                <a:solidFill>
                  <a:srgbClr val="FFFF99"/>
                </a:solidFill>
              </a:rPr>
              <a:t>and My words abide in you</a:t>
            </a:r>
            <a:r>
              <a:rPr lang="en-US" altLang="en-US" sz="4000" dirty="0"/>
              <a:t>, ask whatever you wish, and it shall be done for you. In this My Father is glorified, that you bear much fruit and so prove to be My disciples.”</a:t>
            </a:r>
          </a:p>
        </p:txBody>
      </p:sp>
    </p:spTree>
    <p:extLst>
      <p:ext uri="{BB962C8B-B14F-4D97-AF65-F5344CB8AC3E}">
        <p14:creationId xmlns:p14="http://schemas.microsoft.com/office/powerpoint/2010/main" val="2424950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err="1"/>
              <a:t>Yn</a:t>
            </a:r>
            <a:r>
              <a:rPr lang="en-US" altLang="en-US" sz="4000" baseline="30000" dirty="0"/>
              <a:t> 15.10-12</a:t>
            </a:r>
            <a:r>
              <a:rPr lang="en-US" altLang="en-US" sz="4000" dirty="0"/>
              <a:t> If you keep My commandments, you will abide in My love, just as I have kept My Father’s commandments and abide in His love. These things I have spoken to you so that My joy may be in you, and your joy may be full. “This is My commandment, that you love one another just as I have loved you.</a:t>
            </a:r>
          </a:p>
        </p:txBody>
      </p:sp>
    </p:spTree>
    <p:extLst>
      <p:ext uri="{BB962C8B-B14F-4D97-AF65-F5344CB8AC3E}">
        <p14:creationId xmlns:p14="http://schemas.microsoft.com/office/powerpoint/2010/main" val="3067270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Yn</a:t>
            </a:r>
            <a:r>
              <a:rPr lang="en-US" altLang="en-US" sz="4000" baseline="30000" dirty="0"/>
              <a:t> 14.13-14</a:t>
            </a:r>
            <a:r>
              <a:rPr lang="en-US" altLang="en-US" sz="4000" dirty="0"/>
              <a:t> And whatever you ask in My name, that I will do, so that the Father may be glorified in the Son. </a:t>
            </a:r>
            <a:r>
              <a:rPr lang="en-US" altLang="en-US" sz="4000" dirty="0">
                <a:solidFill>
                  <a:srgbClr val="FFFF99"/>
                </a:solidFill>
              </a:rPr>
              <a:t>If you ask Me </a:t>
            </a:r>
            <a:r>
              <a:rPr lang="en-US" altLang="en-US" sz="4000" dirty="0"/>
              <a:t>anything in My name, I will do it.</a:t>
            </a:r>
          </a:p>
        </p:txBody>
      </p:sp>
    </p:spTree>
    <p:extLst>
      <p:ext uri="{BB962C8B-B14F-4D97-AF65-F5344CB8AC3E}">
        <p14:creationId xmlns:p14="http://schemas.microsoft.com/office/powerpoint/2010/main" val="3562086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Dvarim 6.4-6</a:t>
            </a:r>
            <a:r>
              <a:rPr lang="en-US" altLang="en-US" sz="4000" dirty="0"/>
              <a:t> “</a:t>
            </a:r>
            <a:r>
              <a:rPr lang="en-US" altLang="en-US" sz="4000" dirty="0" err="1"/>
              <a:t>Sh’ma</a:t>
            </a:r>
            <a:r>
              <a:rPr lang="en-US" altLang="en-US" sz="4000" dirty="0"/>
              <a:t>, </a:t>
            </a:r>
            <a:r>
              <a:rPr lang="en-US" altLang="en-US" sz="4000" dirty="0" err="1"/>
              <a:t>Yisra’el</a:t>
            </a:r>
            <a:r>
              <a:rPr lang="en-US" altLang="en-US" sz="4000" dirty="0"/>
              <a:t>! </a:t>
            </a:r>
            <a:r>
              <a:rPr lang="en-US" altLang="en-US" sz="4000" cap="small" dirty="0"/>
              <a:t>Adoni</a:t>
            </a:r>
            <a:r>
              <a:rPr lang="en-US" altLang="en-US" sz="4000" dirty="0"/>
              <a:t> </a:t>
            </a:r>
            <a:r>
              <a:rPr lang="en-US" altLang="en-US" sz="4000" dirty="0" err="1"/>
              <a:t>Eloheinu</a:t>
            </a:r>
            <a:r>
              <a:rPr lang="en-US" altLang="en-US" sz="4000" dirty="0"/>
              <a:t>, </a:t>
            </a:r>
            <a:r>
              <a:rPr lang="en-US" altLang="en-US" sz="4000" cap="small" dirty="0"/>
              <a:t>Adoni</a:t>
            </a:r>
            <a:r>
              <a:rPr lang="en-US" altLang="en-US" sz="4000" dirty="0"/>
              <a:t> </a:t>
            </a:r>
            <a:r>
              <a:rPr lang="en-US" altLang="en-US" sz="4000" dirty="0" err="1"/>
              <a:t>ekhad</a:t>
            </a:r>
            <a:r>
              <a:rPr lang="en-US" altLang="en-US" sz="4000" dirty="0"/>
              <a:t> [Hear, Isra’el! </a:t>
            </a:r>
            <a:r>
              <a:rPr lang="en-US" altLang="en-US" sz="4000" cap="small" dirty="0"/>
              <a:t>Adoni</a:t>
            </a:r>
            <a:r>
              <a:rPr lang="en-US" altLang="en-US" sz="4000" dirty="0"/>
              <a:t> our God, </a:t>
            </a:r>
            <a:r>
              <a:rPr lang="en-US" altLang="en-US" sz="4000" cap="small" dirty="0"/>
              <a:t>Adoni</a:t>
            </a:r>
            <a:r>
              <a:rPr lang="en-US" altLang="en-US" sz="4000" dirty="0"/>
              <a:t> is one]; and you are to love </a:t>
            </a:r>
            <a:r>
              <a:rPr lang="en-US" altLang="en-US" sz="4000" cap="small" dirty="0"/>
              <a:t>Adoni</a:t>
            </a:r>
            <a:r>
              <a:rPr lang="en-US" altLang="en-US" sz="4000" dirty="0"/>
              <a:t> your God with all your heart, all your being and all your resources. </a:t>
            </a:r>
            <a:r>
              <a:rPr lang="en-US" altLang="en-US" sz="4000" u="sng" dirty="0">
                <a:solidFill>
                  <a:srgbClr val="FFFF99"/>
                </a:solidFill>
              </a:rPr>
              <a:t>These words, which I am ordering you today, are to be on your heart</a:t>
            </a:r>
          </a:p>
        </p:txBody>
      </p:sp>
    </p:spTree>
    <p:extLst>
      <p:ext uri="{BB962C8B-B14F-4D97-AF65-F5344CB8AC3E}">
        <p14:creationId xmlns:p14="http://schemas.microsoft.com/office/powerpoint/2010/main" val="3128011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8194" name="Picture 2">
            <a:extLst>
              <a:ext uri="{FF2B5EF4-FFF2-40B4-BE49-F238E27FC236}">
                <a16:creationId xmlns:a16="http://schemas.microsoft.com/office/drawing/2014/main" id="{A809658D-F35C-F455-DA59-36B14CCD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19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a:p>
            <a:pPr>
              <a:lnSpc>
                <a:spcPct val="90000"/>
              </a:lnSpc>
            </a:pPr>
            <a:r>
              <a:rPr lang="en-US" altLang="en-US" sz="4000" dirty="0"/>
              <a:t>A success story</a:t>
            </a:r>
          </a:p>
        </p:txBody>
      </p:sp>
    </p:spTree>
    <p:extLst>
      <p:ext uri="{BB962C8B-B14F-4D97-AF65-F5344CB8AC3E}">
        <p14:creationId xmlns:p14="http://schemas.microsoft.com/office/powerpoint/2010/main" val="1607701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CED2A2E-636B-41D7-7834-798A22322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31"/>
            <a:ext cx="9144000" cy="4358641"/>
          </a:xfrm>
          <a:prstGeom prst="rect">
            <a:avLst/>
          </a:prstGeom>
        </p:spPr>
      </p:pic>
    </p:spTree>
    <p:extLst>
      <p:ext uri="{BB962C8B-B14F-4D97-AF65-F5344CB8AC3E}">
        <p14:creationId xmlns:p14="http://schemas.microsoft.com/office/powerpoint/2010/main" val="4146271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historic photo above shows 52,121 Bible believers from the marketplace who gathered in downtown Kansas City in 1923 to honor Messiah. </a:t>
            </a:r>
          </a:p>
        </p:txBody>
      </p:sp>
    </p:spTree>
    <p:extLst>
      <p:ext uri="{BB962C8B-B14F-4D97-AF65-F5344CB8AC3E}">
        <p14:creationId xmlns:p14="http://schemas.microsoft.com/office/powerpoint/2010/main" val="2704189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3213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Napoleon W </a:t>
            </a:r>
            <a:r>
              <a:rPr lang="en-US" sz="4000" dirty="0" err="1"/>
              <a:t>Dible</a:t>
            </a:r>
            <a:r>
              <a:rPr lang="en-US" sz="4000" dirty="0"/>
              <a:t>, 1842–1916, was well known in Kansas City as an architect, and his Tudor style houses still fill Ward Parkway and the Brookside and Waldo areas.</a:t>
            </a:r>
          </a:p>
        </p:txBody>
      </p:sp>
      <p:pic>
        <p:nvPicPr>
          <p:cNvPr id="2050" name="Picture 2">
            <a:extLst>
              <a:ext uri="{FF2B5EF4-FFF2-40B4-BE49-F238E27FC236}">
                <a16:creationId xmlns:a16="http://schemas.microsoft.com/office/drawing/2014/main" id="{D11D41FA-BB99-8B6C-61AB-2CE9C2351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0"/>
            <a:ext cx="35179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32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1" y="209549"/>
            <a:ext cx="2438398"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He had four basic floor plans, and his goal was to build affordable, well-built homes.</a:t>
            </a:r>
          </a:p>
        </p:txBody>
      </p:sp>
      <p:pic>
        <p:nvPicPr>
          <p:cNvPr id="3074" name="Picture 2">
            <a:extLst>
              <a:ext uri="{FF2B5EF4-FFF2-40B4-BE49-F238E27FC236}">
                <a16:creationId xmlns:a16="http://schemas.microsoft.com/office/drawing/2014/main" id="{3061FB79-5DED-3F3D-4B15-1C1E2CB46E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44"/>
          <a:stretch/>
        </p:blipFill>
        <p:spPr bwMode="auto">
          <a:xfrm>
            <a:off x="2666999" y="0"/>
            <a:ext cx="645036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99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Police were summoned to a daycare center</a:t>
            </a:r>
            <a:endParaRPr lang="en-US" altLang="en-US" sz="4000" dirty="0"/>
          </a:p>
        </p:txBody>
      </p:sp>
    </p:spTree>
    <p:extLst>
      <p:ext uri="{BB962C8B-B14F-4D97-AF65-F5344CB8AC3E}">
        <p14:creationId xmlns:p14="http://schemas.microsoft.com/office/powerpoint/2010/main" val="3350085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His company made their profit by selling homes at a low price but selling lots of them. </a:t>
            </a:r>
            <a:r>
              <a:rPr lang="en-US" sz="4000" dirty="0" err="1"/>
              <a:t>Dible</a:t>
            </a:r>
            <a:r>
              <a:rPr lang="en-US" sz="4000" dirty="0"/>
              <a:t> kept a tight rein on his business: “He called his salesmen after dinner each night for a daily report, asking each one, ‘What’s it going to be, steak or hot dogs?’” writes historian Susan </a:t>
            </a:r>
            <a:r>
              <a:rPr lang="en-US" sz="4000" dirty="0" err="1"/>
              <a:t>Jezak</a:t>
            </a:r>
            <a:r>
              <a:rPr lang="en-US" sz="4000" dirty="0"/>
              <a:t> Ford.</a:t>
            </a:r>
          </a:p>
        </p:txBody>
      </p:sp>
    </p:spTree>
    <p:extLst>
      <p:ext uri="{BB962C8B-B14F-4D97-AF65-F5344CB8AC3E}">
        <p14:creationId xmlns:p14="http://schemas.microsoft.com/office/powerpoint/2010/main" val="2611729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108664"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55000" lnSpcReduction="20000"/>
          </a:bodyPr>
          <a:lstStyle/>
          <a:p>
            <a:pPr marL="0" indent="0">
              <a:buNone/>
            </a:pPr>
            <a:r>
              <a:rPr lang="en-US" sz="4000" dirty="0"/>
              <a:t>When the president of William Jewell College, Dr. David Jones Evans, stepped down from his presidency to pastor First Baptist Church of Kansas City, he recruited </a:t>
            </a:r>
            <a:r>
              <a:rPr lang="en-US" sz="4000" dirty="0" err="1"/>
              <a:t>Dible</a:t>
            </a:r>
            <a:r>
              <a:rPr lang="en-US" sz="4000" dirty="0"/>
              <a:t> to lead the Business Men’s Bible Class. Starting at just 35 members, </a:t>
            </a:r>
            <a:r>
              <a:rPr lang="en-US" sz="4000" dirty="0" err="1"/>
              <a:t>Dible</a:t>
            </a:r>
            <a:r>
              <a:rPr lang="en-US" sz="4000" dirty="0"/>
              <a:t> brought the class membership into the thousands.</a:t>
            </a:r>
          </a:p>
        </p:txBody>
      </p:sp>
      <p:pic>
        <p:nvPicPr>
          <p:cNvPr id="6148" name="Picture 4" descr="Rockhhill Gardens homes | Inside Brookside (And Waldo)">
            <a:extLst>
              <a:ext uri="{FF2B5EF4-FFF2-40B4-BE49-F238E27FC236}">
                <a16:creationId xmlns:a16="http://schemas.microsoft.com/office/drawing/2014/main" id="{287E52CA-8228-E5EC-601B-480F05395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464" y="14241"/>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48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2" name="Picture 2" descr="House of N. W. Dible | The Pendergast Years">
            <a:extLst>
              <a:ext uri="{FF2B5EF4-FFF2-40B4-BE49-F238E27FC236}">
                <a16:creationId xmlns:a16="http://schemas.microsoft.com/office/drawing/2014/main" id="{9C18B62D-98A7-F20F-88D4-7515B2FA98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288" y="0"/>
            <a:ext cx="63214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64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346427"/>
            <a:ext cx="8458200" cy="35875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Dible</a:t>
            </a:r>
            <a:r>
              <a:rPr lang="en-US" sz="4000" dirty="0"/>
              <a:t> carried this same dedication and ambition from his housing business into his service at his congregation. </a:t>
            </a:r>
            <a:endParaRPr lang="en-US" sz="6600" dirty="0"/>
          </a:p>
        </p:txBody>
      </p:sp>
      <p:pic>
        <p:nvPicPr>
          <p:cNvPr id="4098" name="Picture 2">
            <a:extLst>
              <a:ext uri="{FF2B5EF4-FFF2-40B4-BE49-F238E27FC236}">
                <a16:creationId xmlns:a16="http://schemas.microsoft.com/office/drawing/2014/main" id="{0A17DC92-BF9B-C326-30B7-B00C8FFB6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5" y="0"/>
            <a:ext cx="9120955" cy="134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96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Dible</a:t>
            </a:r>
            <a:r>
              <a:rPr lang="en-US" sz="4000" dirty="0"/>
              <a:t> organized the study into a military model, with captains and lieutenants over groups of 50 and 100. He rallied men together to become the largest Bible study. One Sunday morning in 1923, over 52,000 men in suits</a:t>
            </a:r>
          </a:p>
        </p:txBody>
      </p:sp>
    </p:spTree>
    <p:extLst>
      <p:ext uri="{BB962C8B-B14F-4D97-AF65-F5344CB8AC3E}">
        <p14:creationId xmlns:p14="http://schemas.microsoft.com/office/powerpoint/2010/main" val="2881560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flooded the streets of Kansas City with a banner over their heads that read, “Business Men’s Bible Class.” On the day of the event, seventy-five buglers rode through the city, sounding the call. The mayor of Independence came, as well as Missouri Governor Arthur Hyde.</a:t>
            </a:r>
          </a:p>
        </p:txBody>
      </p:sp>
    </p:spTree>
    <p:extLst>
      <p:ext uri="{BB962C8B-B14F-4D97-AF65-F5344CB8AC3E}">
        <p14:creationId xmlns:p14="http://schemas.microsoft.com/office/powerpoint/2010/main" val="130465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CED2A2E-636B-41D7-7834-798A22322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31"/>
            <a:ext cx="9144000" cy="4358641"/>
          </a:xfrm>
          <a:prstGeom prst="rect">
            <a:avLst/>
          </a:prstGeom>
        </p:spPr>
      </p:pic>
    </p:spTree>
    <p:extLst>
      <p:ext uri="{BB962C8B-B14F-4D97-AF65-F5344CB8AC3E}">
        <p14:creationId xmlns:p14="http://schemas.microsoft.com/office/powerpoint/2010/main" val="2943584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8194" name="Picture 2">
            <a:extLst>
              <a:ext uri="{FF2B5EF4-FFF2-40B4-BE49-F238E27FC236}">
                <a16:creationId xmlns:a16="http://schemas.microsoft.com/office/drawing/2014/main" id="{A809658D-F35C-F455-DA59-36B14CCD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621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a:p>
            <a:pPr algn="l">
              <a:lnSpc>
                <a:spcPct val="90000"/>
              </a:lnSpc>
            </a:pPr>
            <a:r>
              <a:rPr lang="en-US" altLang="en-US" sz="4000" dirty="0"/>
              <a:t>The power of the Word in Hebrew</a:t>
            </a:r>
          </a:p>
        </p:txBody>
      </p:sp>
    </p:spTree>
    <p:extLst>
      <p:ext uri="{BB962C8B-B14F-4D97-AF65-F5344CB8AC3E}">
        <p14:creationId xmlns:p14="http://schemas.microsoft.com/office/powerpoint/2010/main" val="27138388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209550"/>
            <a:ext cx="8458200" cy="4724400"/>
          </a:xfrm>
        </p:spPr>
        <p:txBody>
          <a:bodyPr>
            <a:normAutofit fontScale="92500"/>
          </a:bodyPr>
          <a:lstStyle/>
          <a:p>
            <a:pPr algn="l"/>
            <a:r>
              <a:rPr lang="en-US" sz="3600" dirty="0"/>
              <a:t>William Bradford, Governor of the Plymouth Colony, was fanatical about the Hebrew language. He taught himself Hebrew because he wanted to read the Scriptures in their original language. He believed that after his death, he would speak Hebrew with God and the angels. Bradford was also in favor of Hebrew being the language of their new country. </a:t>
            </a:r>
          </a:p>
        </p:txBody>
      </p:sp>
    </p:spTree>
    <p:extLst>
      <p:ext uri="{BB962C8B-B14F-4D97-AF65-F5344CB8AC3E}">
        <p14:creationId xmlns:p14="http://schemas.microsoft.com/office/powerpoint/2010/main" val="413351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Police were summoned to a daycare center where a three-year-old was resisting a rest. </a:t>
            </a:r>
            <a:br>
              <a:rPr lang="en-US" sz="4000" dirty="0">
                <a:effectLst/>
                <a:latin typeface="Arial Rounded MT Bold" panose="020F0704030504030204" pitchFamily="34" charset="0"/>
                <a:ea typeface="Calibri" panose="020F0502020204030204" pitchFamily="34" charset="0"/>
                <a:cs typeface="Arial" panose="020B0604020202020204" pitchFamily="34" charset="0"/>
              </a:rPr>
            </a:br>
            <a:endParaRPr lang="en-US" altLang="en-US" sz="4000" dirty="0"/>
          </a:p>
        </p:txBody>
      </p:sp>
    </p:spTree>
    <p:extLst>
      <p:ext uri="{BB962C8B-B14F-4D97-AF65-F5344CB8AC3E}">
        <p14:creationId xmlns:p14="http://schemas.microsoft.com/office/powerpoint/2010/main" val="2748126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209550"/>
            <a:ext cx="8534400" cy="4648200"/>
          </a:xfrm>
        </p:spPr>
        <p:txBody>
          <a:bodyPr>
            <a:normAutofit/>
          </a:bodyPr>
          <a:lstStyle/>
          <a:p>
            <a:pPr algn="l"/>
            <a:r>
              <a:rPr lang="en-US" sz="4000" dirty="0"/>
              <a:t>This would be another way to separate from all things “English.” They would speak the language of the Bible. A vote was taken on the </a:t>
            </a:r>
            <a:r>
              <a:rPr lang="en-US" sz="4000" i="1" dirty="0"/>
              <a:t>Mayflower</a:t>
            </a:r>
            <a:r>
              <a:rPr lang="en-US" sz="4000" dirty="0"/>
              <a:t> to determine which language the settlers would speak in the New World. </a:t>
            </a:r>
          </a:p>
        </p:txBody>
      </p:sp>
    </p:spTree>
    <p:extLst>
      <p:ext uri="{BB962C8B-B14F-4D97-AF65-F5344CB8AC3E}">
        <p14:creationId xmlns:p14="http://schemas.microsoft.com/office/powerpoint/2010/main" val="705355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209550"/>
            <a:ext cx="8458200" cy="4724400"/>
          </a:xfrm>
        </p:spPr>
        <p:txBody>
          <a:bodyPr>
            <a:noAutofit/>
          </a:bodyPr>
          <a:lstStyle/>
          <a:p>
            <a:pPr algn="l"/>
            <a:r>
              <a:rPr lang="en-US" sz="4000" dirty="0"/>
              <a:t>According to an article by </a:t>
            </a:r>
            <a:r>
              <a:rPr lang="en-US" sz="4000" dirty="0" err="1"/>
              <a:t>Tsivya</a:t>
            </a:r>
            <a:r>
              <a:rPr lang="en-US" sz="4000" dirty="0"/>
              <a:t> Fox in </a:t>
            </a:r>
            <a:r>
              <a:rPr lang="en-US" sz="4000" i="1" dirty="0"/>
              <a:t>Breaking Israel News</a:t>
            </a:r>
            <a:r>
              <a:rPr lang="en-US" sz="4000" dirty="0"/>
              <a:t>, “How Hebrew Almost Became the Official Language of America,” Hebrew lost by only one vote. Imagine: if Hebrew had won, we would all be speaking the Holy Tongue today!</a:t>
            </a:r>
          </a:p>
        </p:txBody>
      </p:sp>
    </p:spTree>
    <p:extLst>
      <p:ext uri="{BB962C8B-B14F-4D97-AF65-F5344CB8AC3E}">
        <p14:creationId xmlns:p14="http://schemas.microsoft.com/office/powerpoint/2010/main" val="1588152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285750"/>
            <a:ext cx="8534400" cy="4495800"/>
          </a:xfrm>
        </p:spPr>
        <p:txBody>
          <a:bodyPr>
            <a:normAutofit lnSpcReduction="10000"/>
          </a:bodyPr>
          <a:lstStyle/>
          <a:p>
            <a:pPr algn="l"/>
            <a:r>
              <a:rPr lang="en-US" sz="4000" dirty="0"/>
              <a:t>During the time of the American Revolution, the topic resurfaced, since a linguistic separation was deemed appropriate to follow a political separation. In 1780, Hebrew was once again proposed as the official American language.</a:t>
            </a:r>
          </a:p>
          <a:p>
            <a:pPr algn="l"/>
            <a:endParaRPr lang="en-US" sz="4000" dirty="0"/>
          </a:p>
        </p:txBody>
      </p:sp>
    </p:spTree>
    <p:extLst>
      <p:ext uri="{BB962C8B-B14F-4D97-AF65-F5344CB8AC3E}">
        <p14:creationId xmlns:p14="http://schemas.microsoft.com/office/powerpoint/2010/main" val="1623660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285750"/>
            <a:ext cx="8458200" cy="4572000"/>
          </a:xfrm>
        </p:spPr>
        <p:txBody>
          <a:bodyPr>
            <a:normAutofit lnSpcReduction="10000"/>
          </a:bodyPr>
          <a:lstStyle/>
          <a:p>
            <a:pPr algn="l"/>
            <a:r>
              <a:rPr lang="en-US" sz="4000" dirty="0"/>
              <a:t>Marquis de </a:t>
            </a:r>
            <a:r>
              <a:rPr lang="en-US" sz="4000" dirty="0" err="1"/>
              <a:t>Chastellux</a:t>
            </a:r>
            <a:r>
              <a:rPr lang="en-US" sz="4000" dirty="0"/>
              <a:t>, a companion of George Washington, wrote that, “certain members of Congress proposed that the use of English be formally prohibited in the United States, and Hebrew substituted for it.”</a:t>
            </a:r>
          </a:p>
        </p:txBody>
      </p:sp>
    </p:spTree>
    <p:extLst>
      <p:ext uri="{BB962C8B-B14F-4D97-AF65-F5344CB8AC3E}">
        <p14:creationId xmlns:p14="http://schemas.microsoft.com/office/powerpoint/2010/main" val="38499445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Don’t think everyone will love you, just because you are filled with love, and the Word, and love of the Israel of the Word.</a:t>
            </a:r>
          </a:p>
        </p:txBody>
      </p:sp>
    </p:spTree>
    <p:extLst>
      <p:ext uri="{BB962C8B-B14F-4D97-AF65-F5344CB8AC3E}">
        <p14:creationId xmlns:p14="http://schemas.microsoft.com/office/powerpoint/2010/main" val="2340426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A2EFE4C-C06C-E357-AE78-0939C06581DA}"/>
              </a:ext>
            </a:extLst>
          </p:cNvPr>
          <p:cNvPicPr>
            <a:picLocks noChangeAspect="1"/>
          </p:cNvPicPr>
          <p:nvPr/>
        </p:nvPicPr>
        <p:blipFill>
          <a:blip r:embed="rId3"/>
          <a:stretch>
            <a:fillRect/>
          </a:stretch>
        </p:blipFill>
        <p:spPr>
          <a:xfrm>
            <a:off x="702995" y="0"/>
            <a:ext cx="7738009" cy="5143500"/>
          </a:xfrm>
          <a:prstGeom prst="rect">
            <a:avLst/>
          </a:prstGeom>
        </p:spPr>
      </p:pic>
    </p:spTree>
    <p:extLst>
      <p:ext uri="{BB962C8B-B14F-4D97-AF65-F5344CB8AC3E}">
        <p14:creationId xmlns:p14="http://schemas.microsoft.com/office/powerpoint/2010/main" val="6146878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High Holidays have been about</a:t>
            </a:r>
          </a:p>
          <a:p>
            <a:pPr marL="228600" indent="-228600" algn="l">
              <a:lnSpc>
                <a:spcPct val="90000"/>
              </a:lnSpc>
              <a:buFont typeface="Arial" panose="020B0604020202020204" pitchFamily="34" charset="0"/>
              <a:buChar char="•"/>
            </a:pPr>
            <a:r>
              <a:rPr lang="en-US" altLang="en-US" sz="4000" dirty="0" err="1"/>
              <a:t>Repetance</a:t>
            </a:r>
            <a:endParaRPr lang="en-US" altLang="en-US" sz="4000" dirty="0"/>
          </a:p>
          <a:p>
            <a:pPr marL="228600" indent="-228600" algn="l">
              <a:lnSpc>
                <a:spcPct val="90000"/>
              </a:lnSpc>
              <a:buFont typeface="Arial" panose="020B0604020202020204" pitchFamily="34" charset="0"/>
              <a:buChar char="•"/>
            </a:pPr>
            <a:r>
              <a:rPr lang="en-US" altLang="en-US" sz="4000" dirty="0"/>
              <a:t>Atonement</a:t>
            </a:r>
          </a:p>
          <a:p>
            <a:pPr marL="228600" indent="-228600" algn="l">
              <a:lnSpc>
                <a:spcPct val="90000"/>
              </a:lnSpc>
              <a:buFont typeface="Arial" panose="020B0604020202020204" pitchFamily="34" charset="0"/>
              <a:buChar char="•"/>
            </a:pPr>
            <a:r>
              <a:rPr lang="en-US" altLang="en-US" sz="4000" dirty="0"/>
              <a:t>His presence among us</a:t>
            </a:r>
          </a:p>
          <a:p>
            <a:pPr marL="228600" indent="-228600" algn="l">
              <a:lnSpc>
                <a:spcPct val="90000"/>
              </a:lnSpc>
              <a:buFont typeface="Arial" panose="020B0604020202020204" pitchFamily="34" charset="0"/>
              <a:buChar char="•"/>
            </a:pPr>
            <a:r>
              <a:rPr lang="en-US" altLang="en-US" sz="4000" dirty="0"/>
              <a:t>Now: keeping it by </a:t>
            </a:r>
            <a:r>
              <a:rPr lang="en-US" altLang="en-US" sz="4000"/>
              <a:t>His Word!!</a:t>
            </a:r>
            <a:endParaRPr lang="en-US" altLang="en-US" sz="4000" dirty="0"/>
          </a:p>
        </p:txBody>
      </p:sp>
    </p:spTree>
    <p:extLst>
      <p:ext uri="{BB962C8B-B14F-4D97-AF65-F5344CB8AC3E}">
        <p14:creationId xmlns:p14="http://schemas.microsoft.com/office/powerpoint/2010/main" val="33138049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302253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25816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spTree>
    <p:extLst>
      <p:ext uri="{BB962C8B-B14F-4D97-AF65-F5344CB8AC3E}">
        <p14:creationId xmlns:p14="http://schemas.microsoft.com/office/powerpoint/2010/main" val="77031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a:p>
            <a:pPr algn="l">
              <a:lnSpc>
                <a:spcPct val="90000"/>
              </a:lnSpc>
            </a:pPr>
            <a:endParaRPr lang="en-US" altLang="en-US" sz="4000" dirty="0"/>
          </a:p>
          <a:p>
            <a:pPr>
              <a:lnSpc>
                <a:spcPct val="90000"/>
              </a:lnSpc>
            </a:pPr>
            <a:r>
              <a:rPr lang="en-US" altLang="en-US" sz="4000" dirty="0"/>
              <a:t>So, why are we here today?</a:t>
            </a:r>
          </a:p>
        </p:txBody>
      </p:sp>
    </p:spTree>
    <p:extLst>
      <p:ext uri="{BB962C8B-B14F-4D97-AF65-F5344CB8AC3E}">
        <p14:creationId xmlns:p14="http://schemas.microsoft.com/office/powerpoint/2010/main" val="18945980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184897</TotalTime>
  <Words>4479</Words>
  <Application>Microsoft Office PowerPoint</Application>
  <PresentationFormat>On-screen Show (16:9)</PresentationFormat>
  <Paragraphs>436</Paragraphs>
  <Slides>78</Slides>
  <Notes>78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78</vt:i4>
      </vt:variant>
    </vt:vector>
  </HeadingPairs>
  <TitlesOfParts>
    <vt:vector size="85" baseType="lpstr">
      <vt:lpstr>Arial</vt:lpstr>
      <vt:lpstr>Arial Rounded MT Bold</vt:lpstr>
      <vt:lpstr>Assistant</vt:lpstr>
      <vt:lpstr>Calibri</vt:lpstr>
      <vt:lpstr>David</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4660</cp:revision>
  <dcterms:created xsi:type="dcterms:W3CDTF">2006-04-21T19:34:43Z</dcterms:created>
  <dcterms:modified xsi:type="dcterms:W3CDTF">2022-10-17T14:14:05Z</dcterms:modified>
</cp:coreProperties>
</file>