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100"/>
  </p:notesMasterIdLst>
  <p:handoutMasterIdLst>
    <p:handoutMasterId r:id="rId101"/>
  </p:handoutMasterIdLst>
  <p:sldIdLst>
    <p:sldId id="2045" r:id="rId3"/>
    <p:sldId id="64888" r:id="rId4"/>
    <p:sldId id="64883" r:id="rId5"/>
    <p:sldId id="64879" r:id="rId6"/>
    <p:sldId id="64884" r:id="rId7"/>
    <p:sldId id="64882" r:id="rId8"/>
    <p:sldId id="64887" r:id="rId9"/>
    <p:sldId id="64891" r:id="rId10"/>
    <p:sldId id="64885" r:id="rId11"/>
    <p:sldId id="64889" r:id="rId12"/>
    <p:sldId id="64892" r:id="rId13"/>
    <p:sldId id="64893" r:id="rId14"/>
    <p:sldId id="64894" r:id="rId15"/>
    <p:sldId id="64895" r:id="rId16"/>
    <p:sldId id="64858" r:id="rId17"/>
    <p:sldId id="64859" r:id="rId18"/>
    <p:sldId id="64869" r:id="rId19"/>
    <p:sldId id="64905" r:id="rId20"/>
    <p:sldId id="64814" r:id="rId21"/>
    <p:sldId id="64907" r:id="rId22"/>
    <p:sldId id="64877" r:id="rId23"/>
    <p:sldId id="64899" r:id="rId24"/>
    <p:sldId id="64902" r:id="rId25"/>
    <p:sldId id="64904" r:id="rId26"/>
    <p:sldId id="64789" r:id="rId27"/>
    <p:sldId id="64906" r:id="rId28"/>
    <p:sldId id="64783" r:id="rId29"/>
    <p:sldId id="64890" r:id="rId30"/>
    <p:sldId id="64759" r:id="rId31"/>
    <p:sldId id="64768" r:id="rId32"/>
    <p:sldId id="64915" r:id="rId33"/>
    <p:sldId id="64769" r:id="rId34"/>
    <p:sldId id="64772" r:id="rId35"/>
    <p:sldId id="64773" r:id="rId36"/>
    <p:sldId id="64945" r:id="rId37"/>
    <p:sldId id="64946" r:id="rId38"/>
    <p:sldId id="64886" r:id="rId39"/>
    <p:sldId id="64881" r:id="rId40"/>
    <p:sldId id="64896" r:id="rId41"/>
    <p:sldId id="64791" r:id="rId42"/>
    <p:sldId id="64910" r:id="rId43"/>
    <p:sldId id="64911" r:id="rId44"/>
    <p:sldId id="64908" r:id="rId45"/>
    <p:sldId id="64820" r:id="rId46"/>
    <p:sldId id="64916" r:id="rId47"/>
    <p:sldId id="64917" r:id="rId48"/>
    <p:sldId id="64918" r:id="rId49"/>
    <p:sldId id="64919" r:id="rId50"/>
    <p:sldId id="64903" r:id="rId51"/>
    <p:sldId id="64900" r:id="rId52"/>
    <p:sldId id="64921" r:id="rId53"/>
    <p:sldId id="64922" r:id="rId54"/>
    <p:sldId id="64923" r:id="rId55"/>
    <p:sldId id="64901" r:id="rId56"/>
    <p:sldId id="64920" r:id="rId57"/>
    <p:sldId id="64943" r:id="rId58"/>
    <p:sldId id="64924" r:id="rId59"/>
    <p:sldId id="64944" r:id="rId60"/>
    <p:sldId id="64857" r:id="rId61"/>
    <p:sldId id="64856" r:id="rId62"/>
    <p:sldId id="64936" r:id="rId63"/>
    <p:sldId id="64937" r:id="rId64"/>
    <p:sldId id="64913" r:id="rId65"/>
    <p:sldId id="64912" r:id="rId66"/>
    <p:sldId id="64909" r:id="rId67"/>
    <p:sldId id="64914" r:id="rId68"/>
    <p:sldId id="64929" r:id="rId69"/>
    <p:sldId id="64930" r:id="rId70"/>
    <p:sldId id="64927" r:id="rId71"/>
    <p:sldId id="64931" r:id="rId72"/>
    <p:sldId id="64872" r:id="rId73"/>
    <p:sldId id="64871" r:id="rId74"/>
    <p:sldId id="64816" r:id="rId75"/>
    <p:sldId id="64875" r:id="rId76"/>
    <p:sldId id="64947" r:id="rId77"/>
    <p:sldId id="64868" r:id="rId78"/>
    <p:sldId id="64938" r:id="rId79"/>
    <p:sldId id="64939" r:id="rId80"/>
    <p:sldId id="64873" r:id="rId81"/>
    <p:sldId id="64866" r:id="rId82"/>
    <p:sldId id="64867" r:id="rId83"/>
    <p:sldId id="64933" r:id="rId84"/>
    <p:sldId id="64934" r:id="rId85"/>
    <p:sldId id="64863" r:id="rId86"/>
    <p:sldId id="64865" r:id="rId87"/>
    <p:sldId id="64935" r:id="rId88"/>
    <p:sldId id="64870" r:id="rId89"/>
    <p:sldId id="64928" r:id="rId90"/>
    <p:sldId id="64874" r:id="rId91"/>
    <p:sldId id="64926" r:id="rId92"/>
    <p:sldId id="64932" r:id="rId93"/>
    <p:sldId id="64876" r:id="rId94"/>
    <p:sldId id="64942" r:id="rId95"/>
    <p:sldId id="64940" r:id="rId96"/>
    <p:sldId id="64941" r:id="rId97"/>
    <p:sldId id="64774" r:id="rId98"/>
    <p:sldId id="64925" r:id="rId9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2"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2" autoAdjust="0"/>
    <p:restoredTop sz="83652" autoAdjust="0"/>
  </p:normalViewPr>
  <p:slideViewPr>
    <p:cSldViewPr>
      <p:cViewPr varScale="1">
        <p:scale>
          <a:sx n="105" d="100"/>
          <a:sy n="105" d="100"/>
        </p:scale>
        <p:origin x="120" y="3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3298"/>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Shakeable, Unshakeable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10, 2022 5783 </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Shakeable, Unshakeable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10, 2022 5783 </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tpusa.com/bio/charliekirk"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unitedwithisrael.org/watch-how-kanye-unites-neo-nazis-and-black-hate-group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adl.org/news/press-releases/adl-audit-finds-antisemitic-incidents-in-united-states-reached-all-time-high-in"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Shakeable, Unshakeable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10, 2022 5783 </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https://boston1775.blogspot.com/2017/03/how-dr-mchenry-operated-on-his-anecdote.html</a:t>
            </a:r>
          </a:p>
          <a:p>
            <a:r>
              <a:rPr lang="en-US" altLang="en-US" sz="1050" dirty="0"/>
              <a:t>https://www.washingtonpost.com/history/2019/12/18/republic-if-you-can-keep-it-did-ben-franklin-really-say-impeachment-days-favorite-quote/</a:t>
            </a:r>
          </a:p>
        </p:txBody>
      </p:sp>
    </p:spTree>
    <p:extLst>
      <p:ext uri="{BB962C8B-B14F-4D97-AF65-F5344CB8AC3E}">
        <p14:creationId xmlns:p14="http://schemas.microsoft.com/office/powerpoint/2010/main" val="70270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https://boston1775.blogspot.com/2017/03/how-dr-mchenry-operated-on-his-anecdote.html</a:t>
            </a:r>
          </a:p>
          <a:p>
            <a:r>
              <a:rPr lang="en-US" altLang="en-US" sz="1050" dirty="0"/>
              <a:t>https://www.washingtonpost.com/history/2019/12/18/republic-if-you-can-keep-it-did-ben-franklin-really-say-impeachment-days-favorite-quote/</a:t>
            </a:r>
          </a:p>
        </p:txBody>
      </p:sp>
    </p:spTree>
    <p:extLst>
      <p:ext uri="{BB962C8B-B14F-4D97-AF65-F5344CB8AC3E}">
        <p14:creationId xmlns:p14="http://schemas.microsoft.com/office/powerpoint/2010/main" val="284523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https://boston1775.blogspot.com/2017/03/how-dr-mchenry-operated-on-his-anecdote.html</a:t>
            </a:r>
          </a:p>
          <a:p>
            <a:r>
              <a:rPr lang="en-US" altLang="en-US" sz="1050" dirty="0"/>
              <a:t>https://www.washingtonpost.com/history/2019/12/18/republic-if-you-can-keep-it-did-ben-franklin-really-say-impeachment-days-favorite-quote/</a:t>
            </a:r>
          </a:p>
        </p:txBody>
      </p:sp>
    </p:spTree>
    <p:extLst>
      <p:ext uri="{BB962C8B-B14F-4D97-AF65-F5344CB8AC3E}">
        <p14:creationId xmlns:p14="http://schemas.microsoft.com/office/powerpoint/2010/main" val="10213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https://boston1775.blogspot.com/2017/03/how-dr-mchenry-operated-on-his-anecdote.html</a:t>
            </a:r>
          </a:p>
          <a:p>
            <a:r>
              <a:rPr lang="en-US" altLang="en-US" sz="1050" dirty="0"/>
              <a:t>https://www.washingtonpost.com/history/2019/12/18/republic-if-you-can-keep-it-did-ben-franklin-really-say-impeachment-days-favorite-quote/</a:t>
            </a:r>
          </a:p>
        </p:txBody>
      </p:sp>
    </p:spTree>
    <p:extLst>
      <p:ext uri="{BB962C8B-B14F-4D97-AF65-F5344CB8AC3E}">
        <p14:creationId xmlns:p14="http://schemas.microsoft.com/office/powerpoint/2010/main" val="2344396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03331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5819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19047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37395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2251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6640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https://www.washingtonpost.com/history/2019/12/18/republic-if-you-can-keep-it-did-ben-franklin-really-say-impeachment-days-favorite-quote/</a:t>
            </a:r>
          </a:p>
        </p:txBody>
      </p:sp>
    </p:spTree>
    <p:extLst>
      <p:ext uri="{BB962C8B-B14F-4D97-AF65-F5344CB8AC3E}">
        <p14:creationId xmlns:p14="http://schemas.microsoft.com/office/powerpoint/2010/main" val="4211954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solidFill>
                <a:srgbClr val="C00000"/>
              </a:solidFill>
            </a:endParaRPr>
          </a:p>
        </p:txBody>
      </p:sp>
    </p:spTree>
    <p:extLst>
      <p:ext uri="{BB962C8B-B14F-4D97-AF65-F5344CB8AC3E}">
        <p14:creationId xmlns:p14="http://schemas.microsoft.com/office/powerpoint/2010/main" val="3696697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 when I came to faith in 1969, I expected the soon collapse of America.   Revolution. Environmental disaster.   Race riots.</a:t>
            </a:r>
          </a:p>
          <a:p>
            <a:endParaRPr lang="en-US" altLang="en-US" dirty="0"/>
          </a:p>
          <a:p>
            <a:r>
              <a:rPr lang="en-US" altLang="en-US" sz="1050" dirty="0"/>
              <a:t>https://genius.com/Bob-dylan-the-times-they-are-a-changin-lyrics</a:t>
            </a:r>
          </a:p>
          <a:p>
            <a:r>
              <a:rPr lang="en-US" altLang="en-US" sz="1050" dirty="0"/>
              <a:t>https://external-content.duckduckgo.com/iu/?u=https%3A%2F%2Fguitar.com%2Fwp-content%2Fuploads%2F2020%2F12%2Fbob-dylan%401400x1050-1.jpg&amp;f=1&amp;nofb=1&amp;ipt=426395c7ae03c25c519d8ee497929169ad656586264f5977a13da70a76b31b72&amp;ipo=images</a:t>
            </a:r>
          </a:p>
        </p:txBody>
      </p:sp>
    </p:spTree>
    <p:extLst>
      <p:ext uri="{BB962C8B-B14F-4D97-AF65-F5344CB8AC3E}">
        <p14:creationId xmlns:p14="http://schemas.microsoft.com/office/powerpoint/2010/main" val="1672463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https://genius.com/Bob-dylan-the-times-they-are-a-changin-lyrics</a:t>
            </a:r>
          </a:p>
        </p:txBody>
      </p:sp>
    </p:spTree>
    <p:extLst>
      <p:ext uri="{BB962C8B-B14F-4D97-AF65-F5344CB8AC3E}">
        <p14:creationId xmlns:p14="http://schemas.microsoft.com/office/powerpoint/2010/main" val="2492835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https://genius.com/Bob-dylan-the-times-they-are-a-changin-lyrics</a:t>
            </a:r>
          </a:p>
        </p:txBody>
      </p:sp>
    </p:spTree>
    <p:extLst>
      <p:ext uri="{BB962C8B-B14F-4D97-AF65-F5344CB8AC3E}">
        <p14:creationId xmlns:p14="http://schemas.microsoft.com/office/powerpoint/2010/main" val="398749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https://genius.com/Bob-dylan-the-times-they-are-a-changin-lyrics</a:t>
            </a:r>
          </a:p>
        </p:txBody>
      </p:sp>
    </p:spTree>
    <p:extLst>
      <p:ext uri="{BB962C8B-B14F-4D97-AF65-F5344CB8AC3E}">
        <p14:creationId xmlns:p14="http://schemas.microsoft.com/office/powerpoint/2010/main" val="2692754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ctr"/>
            <a:r>
              <a:rPr lang="en-US" b="0" i="0" dirty="0">
                <a:solidFill>
                  <a:srgbClr val="073763"/>
                </a:solidFill>
                <a:effectLst/>
                <a:latin typeface="arial" panose="020B0604020202020204" pitchFamily="34" charset="0"/>
              </a:rPr>
              <a:t>​</a:t>
            </a:r>
            <a:r>
              <a:rPr lang="en-US" dirty="0">
                <a:solidFill>
                  <a:srgbClr val="767C81"/>
                </a:solidFill>
                <a:effectLst/>
                <a:latin typeface="Roboto" panose="02000000000000000000" pitchFamily="2" charset="0"/>
              </a:rPr>
              <a:t>Copyright © 2022 </a:t>
            </a:r>
            <a:r>
              <a:rPr lang="en-US" dirty="0" err="1">
                <a:solidFill>
                  <a:srgbClr val="767C81"/>
                </a:solidFill>
                <a:effectLst/>
                <a:latin typeface="Roboto" panose="02000000000000000000" pitchFamily="2" charset="0"/>
              </a:rPr>
              <a:t>PragerU</a:t>
            </a:r>
            <a:endParaRPr lang="en-US" dirty="0">
              <a:solidFill>
                <a:srgbClr val="767C81"/>
              </a:solidFill>
              <a:effectLst/>
              <a:latin typeface="Roboto" panose="02000000000000000000" pitchFamily="2" charset="0"/>
            </a:endParaRPr>
          </a:p>
          <a:p>
            <a:pPr algn="ctr"/>
            <a:r>
              <a:rPr lang="en-US" dirty="0">
                <a:solidFill>
                  <a:srgbClr val="767C81"/>
                </a:solidFill>
                <a:effectLst/>
                <a:latin typeface="Roboto" panose="02000000000000000000" pitchFamily="2" charset="0"/>
              </a:rPr>
              <a:t>All rights reserved.</a:t>
            </a:r>
          </a:p>
          <a:p>
            <a:endParaRPr lang="en-US" altLang="en-US" dirty="0"/>
          </a:p>
        </p:txBody>
      </p:sp>
    </p:spTree>
    <p:extLst>
      <p:ext uri="{BB962C8B-B14F-4D97-AF65-F5344CB8AC3E}">
        <p14:creationId xmlns:p14="http://schemas.microsoft.com/office/powerpoint/2010/main" val="442686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ctr"/>
            <a:r>
              <a:rPr lang="en-US" b="0" i="0" dirty="0">
                <a:solidFill>
                  <a:srgbClr val="073763"/>
                </a:solidFill>
                <a:effectLst/>
                <a:latin typeface="arial" panose="020B0604020202020204" pitchFamily="34" charset="0"/>
              </a:rPr>
              <a:t>​</a:t>
            </a:r>
            <a:r>
              <a:rPr lang="en-US" dirty="0">
                <a:solidFill>
                  <a:srgbClr val="767C81"/>
                </a:solidFill>
                <a:effectLst/>
                <a:latin typeface="Roboto" panose="02000000000000000000" pitchFamily="2" charset="0"/>
              </a:rPr>
              <a:t>Copyright © 2022 </a:t>
            </a:r>
            <a:r>
              <a:rPr lang="en-US" dirty="0" err="1">
                <a:solidFill>
                  <a:srgbClr val="767C81"/>
                </a:solidFill>
                <a:effectLst/>
                <a:latin typeface="Roboto" panose="02000000000000000000" pitchFamily="2" charset="0"/>
              </a:rPr>
              <a:t>PragerU</a:t>
            </a:r>
            <a:endParaRPr lang="en-US" dirty="0">
              <a:solidFill>
                <a:srgbClr val="767C81"/>
              </a:solidFill>
              <a:effectLst/>
              <a:latin typeface="Roboto" panose="02000000000000000000" pitchFamily="2" charset="0"/>
            </a:endParaRPr>
          </a:p>
          <a:p>
            <a:pPr algn="ctr"/>
            <a:r>
              <a:rPr lang="en-US" dirty="0">
                <a:solidFill>
                  <a:srgbClr val="767C81"/>
                </a:solidFill>
                <a:effectLst/>
                <a:latin typeface="Roboto" panose="02000000000000000000" pitchFamily="2" charset="0"/>
              </a:rPr>
              <a:t>All rights reserved.</a:t>
            </a:r>
          </a:p>
          <a:p>
            <a:endParaRPr lang="en-US" altLang="en-US" dirty="0"/>
          </a:p>
        </p:txBody>
      </p:sp>
    </p:spTree>
    <p:extLst>
      <p:ext uri="{BB962C8B-B14F-4D97-AF65-F5344CB8AC3E}">
        <p14:creationId xmlns:p14="http://schemas.microsoft.com/office/powerpoint/2010/main" val="3502375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47026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92577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https://realmessiah.com/</a:t>
            </a:r>
          </a:p>
        </p:txBody>
      </p:sp>
    </p:spTree>
    <p:extLst>
      <p:ext uri="{BB962C8B-B14F-4D97-AF65-F5344CB8AC3E}">
        <p14:creationId xmlns:p14="http://schemas.microsoft.com/office/powerpoint/2010/main" val="183208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https://www.fi.edu/benjamin-franklin/famous-quotes</a:t>
            </a:r>
          </a:p>
        </p:txBody>
      </p:sp>
    </p:spTree>
    <p:extLst>
      <p:ext uri="{BB962C8B-B14F-4D97-AF65-F5344CB8AC3E}">
        <p14:creationId xmlns:p14="http://schemas.microsoft.com/office/powerpoint/2010/main" val="2926956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https://askdrbrown.org/article/the-clearest-sign-yet-that-god-has-given-america-over-to-depravity</a:t>
            </a:r>
          </a:p>
        </p:txBody>
      </p:sp>
    </p:spTree>
    <p:extLst>
      <p:ext uri="{BB962C8B-B14F-4D97-AF65-F5344CB8AC3E}">
        <p14:creationId xmlns:p14="http://schemas.microsoft.com/office/powerpoint/2010/main" val="3167354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https://askdrbrown.org/article/the-clearest-sign-yet-that-god-has-given-america-over-to-depravity</a:t>
            </a:r>
          </a:p>
        </p:txBody>
      </p:sp>
    </p:spTree>
    <p:extLst>
      <p:ext uri="{BB962C8B-B14F-4D97-AF65-F5344CB8AC3E}">
        <p14:creationId xmlns:p14="http://schemas.microsoft.com/office/powerpoint/2010/main" val="2644584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https://askdrbrown.org/article/the-clearest-sign-yet-that-god-has-given-america-over-to-depravity</a:t>
            </a:r>
          </a:p>
        </p:txBody>
      </p:sp>
    </p:spTree>
    <p:extLst>
      <p:ext uri="{BB962C8B-B14F-4D97-AF65-F5344CB8AC3E}">
        <p14:creationId xmlns:p14="http://schemas.microsoft.com/office/powerpoint/2010/main" val="4181131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https://washingtonstand.com/news/prolife-centers-22-times-more-likely-to-be-attacked-than-abortion-facilities-studyhttps://washingtonstand.com/news/prolife-centers-22-times-more-likely-to-be-attacked-than-abortion-facilities-study</a:t>
            </a:r>
          </a:p>
        </p:txBody>
      </p:sp>
    </p:spTree>
    <p:extLst>
      <p:ext uri="{BB962C8B-B14F-4D97-AF65-F5344CB8AC3E}">
        <p14:creationId xmlns:p14="http://schemas.microsoft.com/office/powerpoint/2010/main" val="2876472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https://washingtonstand.com/news/prolife-centers-22-times-more-likely-to-be-attacked-than-abortion-facilities-studyhttps://washingtonstand.com/news/prolife-centers-22-times-more-likely-to-be-attacked-than-abortion-facilities-study</a:t>
            </a:r>
          </a:p>
          <a:p>
            <a:endParaRPr lang="en-US" altLang="en-US" dirty="0"/>
          </a:p>
        </p:txBody>
      </p:sp>
    </p:spTree>
    <p:extLst>
      <p:ext uri="{BB962C8B-B14F-4D97-AF65-F5344CB8AC3E}">
        <p14:creationId xmlns:p14="http://schemas.microsoft.com/office/powerpoint/2010/main" val="1597379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https://washingtonstand.com/news/prolife-centers-22-times-more-likely-to-be-attacked-than-abortion-facilities-studyhttps://washingtonstand.com/news/prolife-centers-22-times-more-likely-to-be-attacked-than-abortion-facilities-study</a:t>
            </a:r>
          </a:p>
        </p:txBody>
      </p:sp>
    </p:spTree>
    <p:extLst>
      <p:ext uri="{BB962C8B-B14F-4D97-AF65-F5344CB8AC3E}">
        <p14:creationId xmlns:p14="http://schemas.microsoft.com/office/powerpoint/2010/main" val="3301546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3170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https://www.tpusa.com/bio/charliekirk</a:t>
            </a:r>
          </a:p>
        </p:txBody>
      </p:sp>
    </p:spTree>
    <p:extLst>
      <p:ext uri="{BB962C8B-B14F-4D97-AF65-F5344CB8AC3E}">
        <p14:creationId xmlns:p14="http://schemas.microsoft.com/office/powerpoint/2010/main" val="2341044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https://www.tpusa.com/bio/charliekirk</a:t>
            </a:r>
            <a:endParaRPr lang="en-US" altLang="en-US" sz="1050" dirty="0"/>
          </a:p>
          <a:p>
            <a:endParaRPr lang="en-US" altLang="en-US" sz="1050" dirty="0"/>
          </a:p>
          <a:p>
            <a:r>
              <a:rPr lang="en-US" altLang="en-US" dirty="0"/>
              <a:t>But the BEST defense for America is what is practiced NOT in war torn Ukraine…</a:t>
            </a:r>
          </a:p>
        </p:txBody>
      </p:sp>
    </p:spTree>
    <p:extLst>
      <p:ext uri="{BB962C8B-B14F-4D97-AF65-F5344CB8AC3E}">
        <p14:creationId xmlns:p14="http://schemas.microsoft.com/office/powerpoint/2010/main" val="91364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27609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https://www.fi.edu/benjamin-franklin/famous-quotes</a:t>
            </a:r>
          </a:p>
        </p:txBody>
      </p:sp>
    </p:spTree>
    <p:extLst>
      <p:ext uri="{BB962C8B-B14F-4D97-AF65-F5344CB8AC3E}">
        <p14:creationId xmlns:p14="http://schemas.microsoft.com/office/powerpoint/2010/main" val="3057778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https://www.youtube.com/watch?v=sddvf6dSvmk</a:t>
            </a:r>
          </a:p>
        </p:txBody>
      </p:sp>
    </p:spTree>
    <p:extLst>
      <p:ext uri="{BB962C8B-B14F-4D97-AF65-F5344CB8AC3E}">
        <p14:creationId xmlns:p14="http://schemas.microsoft.com/office/powerpoint/2010/main" val="2995127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29714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55633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17250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https://unitedwithisrael.org/kanye-west-celebrates-hitler-mocks-brutal-killer-netanyahu/</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xternal-content.duckduckgo.com/iu/?u=https%3A%2F%2Fwww.nydailynews.com%2Fresizer%2FnAxSS1wjUMX5fPA9sDYKQtew0r0%3D%2F1200x900%2Ftop%2Fcloudfront-us-east-1.images.arcpublishing.com%2Ftronc%2FPSY4DCWGQJC4XJGSGIRUVRU4SM.jpg&amp;f=1&amp;nofb=1&amp;ipt=0116fb06b622d3094bcefc3a2bd0d4d1211c0c9a9ae3bafb7ad8534fd3f16ddc&amp;ipo=images</a:t>
            </a:r>
          </a:p>
        </p:txBody>
      </p:sp>
    </p:spTree>
    <p:extLst>
      <p:ext uri="{BB962C8B-B14F-4D97-AF65-F5344CB8AC3E}">
        <p14:creationId xmlns:p14="http://schemas.microsoft.com/office/powerpoint/2010/main" val="2518736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https://unitedwithisrael.org/kanye-west-celebrates-hitler-mocks-brutal-killer-netanyahu/</a:t>
            </a:r>
          </a:p>
        </p:txBody>
      </p:sp>
    </p:spTree>
    <p:extLst>
      <p:ext uri="{BB962C8B-B14F-4D97-AF65-F5344CB8AC3E}">
        <p14:creationId xmlns:p14="http://schemas.microsoft.com/office/powerpoint/2010/main" val="3181510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https://unitedwithisrael.org/kanye-west-celebrates-hitler-mocks-brutal-killer-netanyahu/</a:t>
            </a:r>
          </a:p>
        </p:txBody>
      </p:sp>
    </p:spTree>
    <p:extLst>
      <p:ext uri="{BB962C8B-B14F-4D97-AF65-F5344CB8AC3E}">
        <p14:creationId xmlns:p14="http://schemas.microsoft.com/office/powerpoint/2010/main" val="3327424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https://unitedwithisrael.org/kanye-west-celebrates-hitler-mocks-brutal-killer-netanyahu/</a:t>
            </a:r>
          </a:p>
        </p:txBody>
      </p:sp>
    </p:spTree>
    <p:extLst>
      <p:ext uri="{BB962C8B-B14F-4D97-AF65-F5344CB8AC3E}">
        <p14:creationId xmlns:p14="http://schemas.microsoft.com/office/powerpoint/2010/main" val="1299478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https://unitedwithisrael.org/kanye-west-celebrates-hitler-mocks-brutal-killer-netanyahu/</a:t>
            </a:r>
          </a:p>
        </p:txBody>
      </p:sp>
    </p:spTree>
    <p:extLst>
      <p:ext uri="{BB962C8B-B14F-4D97-AF65-F5344CB8AC3E}">
        <p14:creationId xmlns:p14="http://schemas.microsoft.com/office/powerpoint/2010/main" val="1502508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https://unitedwithisrael.org/watch-how-kanye-unites-neo-nazis-and-black-hate-groups/</a:t>
            </a:r>
          </a:p>
        </p:txBody>
      </p:sp>
    </p:spTree>
    <p:extLst>
      <p:ext uri="{BB962C8B-B14F-4D97-AF65-F5344CB8AC3E}">
        <p14:creationId xmlns:p14="http://schemas.microsoft.com/office/powerpoint/2010/main" val="427230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https://www.fi.edu/benjamin-franklin/famous-quotes</a:t>
            </a:r>
          </a:p>
        </p:txBody>
      </p:sp>
    </p:spTree>
    <p:extLst>
      <p:ext uri="{BB962C8B-B14F-4D97-AF65-F5344CB8AC3E}">
        <p14:creationId xmlns:p14="http://schemas.microsoft.com/office/powerpoint/2010/main" val="902832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https://unitedwithisrael.org/watch-how-kanye-unites-neo-nazis-and-black-hate-groups/</a:t>
            </a:r>
          </a:p>
        </p:txBody>
      </p:sp>
    </p:spTree>
    <p:extLst>
      <p:ext uri="{BB962C8B-B14F-4D97-AF65-F5344CB8AC3E}">
        <p14:creationId xmlns:p14="http://schemas.microsoft.com/office/powerpoint/2010/main" val="2588016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https://unitedwithisrael.org/watch-how-kanye-unites-neo-nazis-and-black-hate-groups/</a:t>
            </a:r>
          </a:p>
        </p:txBody>
      </p:sp>
    </p:spTree>
    <p:extLst>
      <p:ext uri="{BB962C8B-B14F-4D97-AF65-F5344CB8AC3E}">
        <p14:creationId xmlns:p14="http://schemas.microsoft.com/office/powerpoint/2010/main" val="3339156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https://unitedwithisrael.org/watch-how-kanye-unites-neo-nazis-and-black-hate-groups/</a:t>
            </a:r>
          </a:p>
          <a:p>
            <a:r>
              <a:rPr lang="en-US" altLang="en-US" dirty="0"/>
              <a:t>Every single aspect of the media is Jewish. </a:t>
            </a:r>
          </a:p>
        </p:txBody>
      </p:sp>
    </p:spTree>
    <p:extLst>
      <p:ext uri="{BB962C8B-B14F-4D97-AF65-F5344CB8AC3E}">
        <p14:creationId xmlns:p14="http://schemas.microsoft.com/office/powerpoint/2010/main" val="35620590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https://unitedwithisrael.org/watch-how-kanye-unites-neo-nazis-and-black-hate-groups/</a:t>
            </a:r>
          </a:p>
        </p:txBody>
      </p:sp>
    </p:spTree>
    <p:extLst>
      <p:ext uri="{BB962C8B-B14F-4D97-AF65-F5344CB8AC3E}">
        <p14:creationId xmlns:p14="http://schemas.microsoft.com/office/powerpoint/2010/main" val="16004278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hlinkClick r:id="rId3"/>
              </a:rPr>
              <a:t>https://unitedwithisrael.org/watch-how-kanye-unites-neo-nazis-and-black-hate-groups/</a:t>
            </a:r>
            <a:endParaRPr lang="en-US" altLang="en-US" sz="1050" dirty="0"/>
          </a:p>
          <a:p>
            <a:pPr>
              <a:defRPr/>
            </a:pPr>
            <a:endParaRPr lang="en-US" altLang="en-US" sz="1050" dirty="0"/>
          </a:p>
          <a:p>
            <a:pPr>
              <a:defRPr/>
            </a:pPr>
            <a:r>
              <a:rPr lang="en-US" altLang="en-US" dirty="0"/>
              <a:t>Besides Ye, likely deranged according to his ex-wife, Kim Kardashian</a:t>
            </a:r>
          </a:p>
          <a:p>
            <a:endParaRPr lang="en-US" altLang="en-US" dirty="0"/>
          </a:p>
        </p:txBody>
      </p:sp>
    </p:spTree>
    <p:extLst>
      <p:ext uri="{BB962C8B-B14F-4D97-AF65-F5344CB8AC3E}">
        <p14:creationId xmlns:p14="http://schemas.microsoft.com/office/powerpoint/2010/main" val="36346962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https://www.adl.org/news/press-releases/adl-audit-finds-antisemitic-incidents-in-united-states-reached-all-time-high-in</a:t>
            </a:r>
          </a:p>
        </p:txBody>
      </p:sp>
    </p:spTree>
    <p:extLst>
      <p:ext uri="{BB962C8B-B14F-4D97-AF65-F5344CB8AC3E}">
        <p14:creationId xmlns:p14="http://schemas.microsoft.com/office/powerpoint/2010/main" val="30774836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hlinkClick r:id="rId3"/>
              </a:rPr>
              <a:t>https://www.adl.org/news/press-releases/adl-audit-finds-antisemitic-incidents-in-united-states-reached-all-time-high-in</a:t>
            </a:r>
            <a:endParaRPr lang="en-US" altLang="en-US" sz="1050" dirty="0"/>
          </a:p>
          <a:p>
            <a:pPr>
              <a:defRPr/>
            </a:pPr>
            <a:endParaRPr lang="en-US" altLang="en-US" dirty="0"/>
          </a:p>
          <a:p>
            <a:pPr>
              <a:defRPr/>
            </a:pPr>
            <a:r>
              <a:rPr lang="en-US" altLang="en-US" dirty="0"/>
              <a:t>Scripture about G-d’s using anti-Semitism in the last days…</a:t>
            </a:r>
          </a:p>
        </p:txBody>
      </p:sp>
    </p:spTree>
    <p:extLst>
      <p:ext uri="{BB962C8B-B14F-4D97-AF65-F5344CB8AC3E}">
        <p14:creationId xmlns:p14="http://schemas.microsoft.com/office/powerpoint/2010/main" val="22602817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88241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One notable defender of the Jews…</a:t>
            </a:r>
          </a:p>
        </p:txBody>
      </p:sp>
    </p:spTree>
    <p:extLst>
      <p:ext uri="{BB962C8B-B14F-4D97-AF65-F5344CB8AC3E}">
        <p14:creationId xmlns:p14="http://schemas.microsoft.com/office/powerpoint/2010/main" val="23450134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215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https://www.fi.edu/benjamin-franklin/famous-quotes</a:t>
            </a:r>
          </a:p>
        </p:txBody>
      </p:sp>
    </p:spTree>
    <p:extLst>
      <p:ext uri="{BB962C8B-B14F-4D97-AF65-F5344CB8AC3E}">
        <p14:creationId xmlns:p14="http://schemas.microsoft.com/office/powerpoint/2010/main" val="27617617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https://unitedwithisrael.org/strong-stand-world-famous-musician-blasts-kanyes-antisemitism/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I don’t know how it’s going to play out.  We have bollards [I was in a mall in Winnipeg where a madman drove into the lobby], armed security, surveillance cameras, an alarm system.   But, if you ally with Jews…</a:t>
            </a:r>
          </a:p>
          <a:p>
            <a:endParaRPr lang="en-US" altLang="en-US" dirty="0"/>
          </a:p>
        </p:txBody>
      </p:sp>
    </p:spTree>
    <p:extLst>
      <p:ext uri="{BB962C8B-B14F-4D97-AF65-F5344CB8AC3E}">
        <p14:creationId xmlns:p14="http://schemas.microsoft.com/office/powerpoint/2010/main" val="6619805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37184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56487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t>https://davidstent.org/strong-horses-and-lion-cubs/</a:t>
            </a:r>
          </a:p>
        </p:txBody>
      </p:sp>
    </p:spTree>
    <p:extLst>
      <p:ext uri="{BB962C8B-B14F-4D97-AF65-F5344CB8AC3E}">
        <p14:creationId xmlns:p14="http://schemas.microsoft.com/office/powerpoint/2010/main" val="18294725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https://davidstent.org/strong-horses-and-lion-cubs/</a:t>
            </a:r>
          </a:p>
        </p:txBody>
      </p:sp>
    </p:spTree>
    <p:extLst>
      <p:ext uri="{BB962C8B-B14F-4D97-AF65-F5344CB8AC3E}">
        <p14:creationId xmlns:p14="http://schemas.microsoft.com/office/powerpoint/2010/main" val="40019129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https://davidstent.org/strong-horses-and-lion-cubs/</a:t>
            </a:r>
          </a:p>
        </p:txBody>
      </p:sp>
    </p:spTree>
    <p:extLst>
      <p:ext uri="{BB962C8B-B14F-4D97-AF65-F5344CB8AC3E}">
        <p14:creationId xmlns:p14="http://schemas.microsoft.com/office/powerpoint/2010/main" val="2301949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https://davidstent.org/strong-horses-and-lion-cubs/</a:t>
            </a:r>
          </a:p>
        </p:txBody>
      </p:sp>
    </p:spTree>
    <p:extLst>
      <p:ext uri="{BB962C8B-B14F-4D97-AF65-F5344CB8AC3E}">
        <p14:creationId xmlns:p14="http://schemas.microsoft.com/office/powerpoint/2010/main" val="24764000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https://davidstent.org/strong-horses-and-lion-cubs/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The peace treaties with the governments are GREAT, but underlying popular sentiment?</a:t>
            </a:r>
          </a:p>
        </p:txBody>
      </p:sp>
    </p:spTree>
    <p:extLst>
      <p:ext uri="{BB962C8B-B14F-4D97-AF65-F5344CB8AC3E}">
        <p14:creationId xmlns:p14="http://schemas.microsoft.com/office/powerpoint/2010/main" val="7132107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t>https://davidstent.org/strong-horses-and-lion-cubs/</a:t>
            </a:r>
          </a:p>
        </p:txBody>
      </p:sp>
    </p:spTree>
    <p:extLst>
      <p:ext uri="{BB962C8B-B14F-4D97-AF65-F5344CB8AC3E}">
        <p14:creationId xmlns:p14="http://schemas.microsoft.com/office/powerpoint/2010/main" val="37481599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https://davidstent.org/strong-horses-and-lion-cubs/</a:t>
            </a:r>
          </a:p>
        </p:txBody>
      </p:sp>
    </p:spTree>
    <p:extLst>
      <p:ext uri="{BB962C8B-B14F-4D97-AF65-F5344CB8AC3E}">
        <p14:creationId xmlns:p14="http://schemas.microsoft.com/office/powerpoint/2010/main" val="306825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https://www.fi.edu/benjamin-franklin/famous-quotes</a:t>
            </a:r>
          </a:p>
        </p:txBody>
      </p:sp>
    </p:spTree>
    <p:extLst>
      <p:ext uri="{BB962C8B-B14F-4D97-AF65-F5344CB8AC3E}">
        <p14:creationId xmlns:p14="http://schemas.microsoft.com/office/powerpoint/2010/main" val="10271765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https://davidstent.org/strong-horses-and-lion-cubs/</a:t>
            </a:r>
          </a:p>
        </p:txBody>
      </p:sp>
    </p:spTree>
    <p:extLst>
      <p:ext uri="{BB962C8B-B14F-4D97-AF65-F5344CB8AC3E}">
        <p14:creationId xmlns:p14="http://schemas.microsoft.com/office/powerpoint/2010/main" val="35541892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 Who are Israel’s 5 Friends?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https://unitedwithisrael.org/un-votes-149-6-to-denuclearize-israel-who-are-israels-5-friends/</a:t>
            </a:r>
          </a:p>
          <a:p>
            <a:endParaRPr lang="en-US" altLang="en-US" dirty="0"/>
          </a:p>
        </p:txBody>
      </p:sp>
    </p:spTree>
    <p:extLst>
      <p:ext uri="{BB962C8B-B14F-4D97-AF65-F5344CB8AC3E}">
        <p14:creationId xmlns:p14="http://schemas.microsoft.com/office/powerpoint/2010/main" val="3095206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Palau?</a:t>
            </a:r>
          </a:p>
        </p:txBody>
      </p:sp>
    </p:spTree>
    <p:extLst>
      <p:ext uri="{BB962C8B-B14F-4D97-AF65-F5344CB8AC3E}">
        <p14:creationId xmlns:p14="http://schemas.microsoft.com/office/powerpoint/2010/main" val="12880512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114496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https://www.charismanews.com/world/90898-biblical-prophecy-is-unfolding-as-the-world-turns-against-israel</a:t>
            </a:r>
          </a:p>
        </p:txBody>
      </p:sp>
    </p:spTree>
    <p:extLst>
      <p:ext uri="{BB962C8B-B14F-4D97-AF65-F5344CB8AC3E}">
        <p14:creationId xmlns:p14="http://schemas.microsoft.com/office/powerpoint/2010/main" val="26039742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00" dirty="0"/>
              <a:t>https://unitedwithisrael.org/days-after-deadly-bombings-un-official-justifies-palestinian-resistance/</a:t>
            </a:r>
          </a:p>
          <a:p>
            <a:endParaRPr lang="en-US" altLang="en-US" dirty="0"/>
          </a:p>
        </p:txBody>
      </p:sp>
    </p:spTree>
    <p:extLst>
      <p:ext uri="{BB962C8B-B14F-4D97-AF65-F5344CB8AC3E}">
        <p14:creationId xmlns:p14="http://schemas.microsoft.com/office/powerpoint/2010/main" val="37183622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https://unitedwithisrael.org/days-after-deadly-bombings-un-official-justifies-palestinian-resistance/</a:t>
            </a:r>
          </a:p>
          <a:p>
            <a:endParaRPr lang="en-US" altLang="en-US" dirty="0"/>
          </a:p>
        </p:txBody>
      </p:sp>
    </p:spTree>
    <p:extLst>
      <p:ext uri="{BB962C8B-B14F-4D97-AF65-F5344CB8AC3E}">
        <p14:creationId xmlns:p14="http://schemas.microsoft.com/office/powerpoint/2010/main" val="30256602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049974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446007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https://youtu.be/Oml3SJ0vSlk</a:t>
            </a:r>
          </a:p>
        </p:txBody>
      </p:sp>
    </p:spTree>
    <p:extLst>
      <p:ext uri="{BB962C8B-B14F-4D97-AF65-F5344CB8AC3E}">
        <p14:creationId xmlns:p14="http://schemas.microsoft.com/office/powerpoint/2010/main" val="220628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https://www.fi.edu/benjamin-franklin/famous-quotes</a:t>
            </a:r>
          </a:p>
        </p:txBody>
      </p:sp>
    </p:spTree>
    <p:extLst>
      <p:ext uri="{BB962C8B-B14F-4D97-AF65-F5344CB8AC3E}">
        <p14:creationId xmlns:p14="http://schemas.microsoft.com/office/powerpoint/2010/main" val="9737916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https://www.israeltoday.co.il/read/study-identifies-israel-as-5th-safest-country-for-tourists/</a:t>
            </a:r>
          </a:p>
        </p:txBody>
      </p:sp>
    </p:spTree>
    <p:extLst>
      <p:ext uri="{BB962C8B-B14F-4D97-AF65-F5344CB8AC3E}">
        <p14:creationId xmlns:p14="http://schemas.microsoft.com/office/powerpoint/2010/main" val="14920777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https://www.israeltoday.co.il/read/study-identifies-israel-as-5th-safest-country-for-tourists/</a:t>
            </a:r>
          </a:p>
        </p:txBody>
      </p:sp>
    </p:spTree>
    <p:extLst>
      <p:ext uri="{BB962C8B-B14F-4D97-AF65-F5344CB8AC3E}">
        <p14:creationId xmlns:p14="http://schemas.microsoft.com/office/powerpoint/2010/main" val="35098675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https://www.israeltoday.co.il/read/study-identifies-israel-as-5th-safest-country-for-tourists/</a:t>
            </a:r>
          </a:p>
        </p:txBody>
      </p:sp>
    </p:spTree>
    <p:extLst>
      <p:ext uri="{BB962C8B-B14F-4D97-AF65-F5344CB8AC3E}">
        <p14:creationId xmlns:p14="http://schemas.microsoft.com/office/powerpoint/2010/main" val="32712869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https://www.israeltoday.co.il/read/study-identifies-israel-as-5th-safest-country-for-tourists/</a:t>
            </a:r>
          </a:p>
        </p:txBody>
      </p:sp>
    </p:spTree>
    <p:extLst>
      <p:ext uri="{BB962C8B-B14F-4D97-AF65-F5344CB8AC3E}">
        <p14:creationId xmlns:p14="http://schemas.microsoft.com/office/powerpoint/2010/main" val="5603327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https://youtu.be/pZzTOQa-T4s?t=50</a:t>
            </a:r>
          </a:p>
        </p:txBody>
      </p:sp>
    </p:spTree>
    <p:extLst>
      <p:ext uri="{BB962C8B-B14F-4D97-AF65-F5344CB8AC3E}">
        <p14:creationId xmlns:p14="http://schemas.microsoft.com/office/powerpoint/2010/main" val="22008217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https://www.israelunwired.com/saudi-arabia-sets-these-three-conditions-to-make-peace-with-israel/?vgo_ee=WFFU45b9djekULowU6VUeL35hO7C%2FF3J%2FgQB9Uu3XAY%3D</a:t>
            </a:r>
          </a:p>
        </p:txBody>
      </p:sp>
    </p:spTree>
    <p:extLst>
      <p:ext uri="{BB962C8B-B14F-4D97-AF65-F5344CB8AC3E}">
        <p14:creationId xmlns:p14="http://schemas.microsoft.com/office/powerpoint/2010/main" val="40188957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https://www.israelunwired.com/saudi-arabia-sets-these-three-conditions-to-make-peace-with-israel/?vgo_ee=WFFU45b9djekULowU6VUeL35hO7C%2FF3J%2FgQB9Uu3XAY%3D</a:t>
            </a:r>
          </a:p>
        </p:txBody>
      </p:sp>
    </p:spTree>
    <p:extLst>
      <p:ext uri="{BB962C8B-B14F-4D97-AF65-F5344CB8AC3E}">
        <p14:creationId xmlns:p14="http://schemas.microsoft.com/office/powerpoint/2010/main" val="20787336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FFFFFF"/>
                </a:solidFill>
                <a:effectLst/>
                <a:latin typeface="roboto condensed" panose="02000000000000000000" pitchFamily="2" charset="0"/>
              </a:rPr>
              <a:t>‘GOOD NEWS FROM JERUSALEM’: Powerful Arab Country Will Make Peace with Israel</a:t>
            </a:r>
          </a:p>
          <a:p>
            <a:pPr>
              <a:defRPr/>
            </a:pPr>
            <a:r>
              <a:rPr lang="en-US" altLang="en-US" sz="1000" dirty="0"/>
              <a:t>https://unitedwithisrael.org/good-news-from-jerusalem-another-arab-country-will-make-peace-with-israel/</a:t>
            </a:r>
          </a:p>
        </p:txBody>
      </p:sp>
    </p:spTree>
    <p:extLst>
      <p:ext uri="{BB962C8B-B14F-4D97-AF65-F5344CB8AC3E}">
        <p14:creationId xmlns:p14="http://schemas.microsoft.com/office/powerpoint/2010/main" val="2914503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p:txBody>
      </p:sp>
    </p:spTree>
    <p:extLst>
      <p:ext uri="{BB962C8B-B14F-4D97-AF65-F5344CB8AC3E}">
        <p14:creationId xmlns:p14="http://schemas.microsoft.com/office/powerpoint/2010/main" val="6320702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https://time.com/6239669/iran-protests-water-crisis/?et_rid=207180372&amp;lctg=207180372</a:t>
            </a:r>
          </a:p>
        </p:txBody>
      </p:sp>
    </p:spTree>
    <p:extLst>
      <p:ext uri="{BB962C8B-B14F-4D97-AF65-F5344CB8AC3E}">
        <p14:creationId xmlns:p14="http://schemas.microsoft.com/office/powerpoint/2010/main" val="172576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https://www.washingtonpost.com/history/2019/12/18/republic-if-you-can-keep-it-did-ben-franklin-really-say-impeachment-days-favorite-quote/</a:t>
            </a:r>
          </a:p>
        </p:txBody>
      </p:sp>
    </p:spTree>
    <p:extLst>
      <p:ext uri="{BB962C8B-B14F-4D97-AF65-F5344CB8AC3E}">
        <p14:creationId xmlns:p14="http://schemas.microsoft.com/office/powerpoint/2010/main" val="33352490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From Asher </a:t>
            </a:r>
            <a:r>
              <a:rPr lang="en-US" altLang="en-US" dirty="0" err="1"/>
              <a:t>Intrater</a:t>
            </a:r>
            <a:endParaRPr lang="en-US" altLang="en-US" dirty="0"/>
          </a:p>
          <a:p>
            <a:r>
              <a:rPr lang="en-US" altLang="en-US" dirty="0"/>
              <a:t>https://www.ritg.org/videos?wix-vod-video-id=eBlm2JWDPec&amp;wix-vod-comp-id=comp-kkysqps6</a:t>
            </a:r>
          </a:p>
        </p:txBody>
      </p:sp>
    </p:spTree>
    <p:extLst>
      <p:ext uri="{BB962C8B-B14F-4D97-AF65-F5344CB8AC3E}">
        <p14:creationId xmlns:p14="http://schemas.microsoft.com/office/powerpoint/2010/main" val="39614831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Jonathan Cahn Book of Mysteries Day 79</a:t>
            </a:r>
          </a:p>
        </p:txBody>
      </p:sp>
    </p:spTree>
    <p:extLst>
      <p:ext uri="{BB962C8B-B14F-4D97-AF65-F5344CB8AC3E}">
        <p14:creationId xmlns:p14="http://schemas.microsoft.com/office/powerpoint/2010/main" val="8743377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905384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938546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700009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741930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Shakeable, Unshakeable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10, 2022 5783 </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Shakeable, Unshakeable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10, 2022 5783 </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8434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47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dragstoryhour.org/abou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crimeresearch.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dirty="0"/>
              <a:t>Powel: Well, Doctor what have we got—a republic or a monarchy?</a:t>
            </a:r>
            <a:br>
              <a:rPr lang="en-US" sz="3600" dirty="0"/>
            </a:br>
            <a:endParaRPr lang="en-US" altLang="en-US" sz="3600" dirty="0"/>
          </a:p>
        </p:txBody>
      </p:sp>
    </p:spTree>
    <p:extLst>
      <p:ext uri="{BB962C8B-B14F-4D97-AF65-F5344CB8AC3E}">
        <p14:creationId xmlns:p14="http://schemas.microsoft.com/office/powerpoint/2010/main" val="375605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dirty="0"/>
              <a:t>Powel: Well, Doctor what have we got—a republic or a monarchy?</a:t>
            </a:r>
            <a:br>
              <a:rPr lang="en-US" sz="3600" dirty="0"/>
            </a:br>
            <a:r>
              <a:rPr lang="en-US" sz="3600" dirty="0"/>
              <a:t>Franklin: A republic, if you can keep it.</a:t>
            </a:r>
          </a:p>
        </p:txBody>
      </p:sp>
    </p:spTree>
    <p:extLst>
      <p:ext uri="{BB962C8B-B14F-4D97-AF65-F5344CB8AC3E}">
        <p14:creationId xmlns:p14="http://schemas.microsoft.com/office/powerpoint/2010/main" val="180678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dirty="0"/>
              <a:t>Powel: Well, Doctor what have we got—a republic or a monarchy?</a:t>
            </a:r>
            <a:br>
              <a:rPr lang="en-US" sz="3600" dirty="0"/>
            </a:br>
            <a:r>
              <a:rPr lang="en-US" sz="3600" dirty="0"/>
              <a:t>Franklin: A republic, if you can keep it.</a:t>
            </a:r>
          </a:p>
          <a:p>
            <a:pPr algn="l">
              <a:lnSpc>
                <a:spcPct val="90000"/>
              </a:lnSpc>
            </a:pPr>
            <a:r>
              <a:rPr lang="en-US" altLang="en-US" sz="3600" dirty="0"/>
              <a:t>Powel: And why not keep it?</a:t>
            </a:r>
          </a:p>
        </p:txBody>
      </p:sp>
    </p:spTree>
    <p:extLst>
      <p:ext uri="{BB962C8B-B14F-4D97-AF65-F5344CB8AC3E}">
        <p14:creationId xmlns:p14="http://schemas.microsoft.com/office/powerpoint/2010/main" val="107812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dirty="0"/>
              <a:t>Powel: Well, Doctor what have we got—a republic or a monarchy?</a:t>
            </a:r>
            <a:br>
              <a:rPr lang="en-US" sz="3600" dirty="0"/>
            </a:br>
            <a:r>
              <a:rPr lang="en-US" sz="3600" dirty="0"/>
              <a:t>Franklin: A republic, if you can keep it.</a:t>
            </a:r>
          </a:p>
          <a:p>
            <a:pPr algn="l">
              <a:lnSpc>
                <a:spcPct val="90000"/>
              </a:lnSpc>
            </a:pPr>
            <a:r>
              <a:rPr lang="en-US" altLang="en-US" sz="3600" dirty="0"/>
              <a:t>Powel: And why not keep it?</a:t>
            </a:r>
          </a:p>
          <a:p>
            <a:pPr algn="l">
              <a:lnSpc>
                <a:spcPct val="90000"/>
              </a:lnSpc>
            </a:pPr>
            <a:r>
              <a:rPr lang="en-US" altLang="en-US" sz="3600" dirty="0"/>
              <a:t>Franklin </a:t>
            </a:r>
            <a:r>
              <a:rPr lang="en-US" altLang="en-US" sz="2400" dirty="0"/>
              <a:t>[in another place]</a:t>
            </a:r>
            <a:r>
              <a:rPr lang="en-US" altLang="en-US" sz="3600" dirty="0"/>
              <a:t>: </a:t>
            </a:r>
            <a:r>
              <a:rPr lang="en-US" sz="3600" dirty="0"/>
              <a:t> “The executive will be always increasing here, as elsewhere, till it ends in a monarchy.</a:t>
            </a:r>
            <a:endParaRPr lang="en-US" altLang="en-US" sz="3600" dirty="0"/>
          </a:p>
        </p:txBody>
      </p:sp>
    </p:spTree>
    <p:extLst>
      <p:ext uri="{BB962C8B-B14F-4D97-AF65-F5344CB8AC3E}">
        <p14:creationId xmlns:p14="http://schemas.microsoft.com/office/powerpoint/2010/main" val="185045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1DA4E742-FE7A-F347-9CC5-C6D02C8AE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6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Hag 2.6-7 </a:t>
            </a:r>
            <a:r>
              <a:rPr lang="en-US" sz="4000" dirty="0"/>
              <a:t>For thus says </a:t>
            </a:r>
            <a:r>
              <a:rPr lang="en-US" sz="4000" cap="small" dirty="0"/>
              <a:t>Adoni</a:t>
            </a:r>
            <a:r>
              <a:rPr lang="en-US" sz="4000" dirty="0"/>
              <a:t>-</a:t>
            </a:r>
            <a:r>
              <a:rPr lang="en-US" sz="4000" dirty="0" err="1"/>
              <a:t>Tzva’ot</a:t>
            </a:r>
            <a:r>
              <a:rPr lang="en-US" sz="4000" dirty="0"/>
              <a:t>: “In just a little while I will shake the heavens and the earth, the sea and the dry land, and I will shake all the nations. The treasures of all the nations will come, and I will fill this House with glory,” says </a:t>
            </a:r>
            <a:r>
              <a:rPr lang="en-US" sz="4000" cap="small" dirty="0"/>
              <a:t>Adoni</a:t>
            </a:r>
            <a:r>
              <a:rPr lang="en-US" sz="4000" dirty="0"/>
              <a:t>-</a:t>
            </a:r>
            <a:r>
              <a:rPr lang="en-US" sz="4000" dirty="0" err="1"/>
              <a:t>Tzva’ot</a:t>
            </a:r>
            <a:r>
              <a:rPr lang="en-US" sz="4000" dirty="0"/>
              <a:t>.</a:t>
            </a:r>
            <a:endParaRPr lang="en-US" altLang="en-US" sz="6000" dirty="0"/>
          </a:p>
        </p:txBody>
      </p:sp>
    </p:spTree>
    <p:extLst>
      <p:ext uri="{BB962C8B-B14F-4D97-AF65-F5344CB8AC3E}">
        <p14:creationId xmlns:p14="http://schemas.microsoft.com/office/powerpoint/2010/main" val="251520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4000" baseline="30000" dirty="0"/>
              <a:t>MJ 12.26-29</a:t>
            </a:r>
            <a:r>
              <a:rPr lang="en-US" sz="4000" dirty="0"/>
              <a:t> Even then, his voice shook the earth; but now, he has made this promise: “One more time I will shake not only the earth, but heaven too!”</a:t>
            </a:r>
            <a:r>
              <a:rPr lang="en-US" sz="4000" baseline="30000" dirty="0"/>
              <a:t> </a:t>
            </a:r>
            <a:r>
              <a:rPr lang="en-US" sz="4000" dirty="0"/>
              <a:t>And this phrase, “one more time,” makes clear that </a:t>
            </a:r>
            <a:r>
              <a:rPr lang="en-US" sz="4000" dirty="0">
                <a:solidFill>
                  <a:srgbClr val="FFFF66"/>
                </a:solidFill>
              </a:rPr>
              <a:t>the things shaken are removed</a:t>
            </a:r>
            <a:r>
              <a:rPr lang="en-US" sz="4000" dirty="0"/>
              <a:t>, since they are created things, </a:t>
            </a:r>
          </a:p>
        </p:txBody>
      </p:sp>
    </p:spTree>
    <p:extLst>
      <p:ext uri="{BB962C8B-B14F-4D97-AF65-F5344CB8AC3E}">
        <p14:creationId xmlns:p14="http://schemas.microsoft.com/office/powerpoint/2010/main" val="3787114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sz="4000" baseline="30000" dirty="0"/>
              <a:t>MJ 12.26-29</a:t>
            </a:r>
            <a:r>
              <a:rPr lang="en-US" sz="4000" dirty="0"/>
              <a:t> so that the things that  </a:t>
            </a:r>
            <a:r>
              <a:rPr lang="en-US" sz="4000" dirty="0">
                <a:solidFill>
                  <a:srgbClr val="FFFF66"/>
                </a:solidFill>
              </a:rPr>
              <a:t>cannot be shaken may remain</a:t>
            </a:r>
            <a:r>
              <a:rPr lang="en-US" sz="4000" dirty="0"/>
              <a:t>. Therefore, since we have received an unshakeable Kingdom, let us have grace, through which we may offer service that will please God, with reverence and fear. </a:t>
            </a:r>
            <a:r>
              <a:rPr lang="en-US" sz="4000" baseline="30000" dirty="0"/>
              <a:t> </a:t>
            </a:r>
            <a:r>
              <a:rPr lang="en-US" sz="4000" dirty="0"/>
              <a:t>For indeed, “Our God is a consuming fire!”</a:t>
            </a:r>
          </a:p>
        </p:txBody>
      </p:sp>
    </p:spTree>
    <p:extLst>
      <p:ext uri="{BB962C8B-B14F-4D97-AF65-F5344CB8AC3E}">
        <p14:creationId xmlns:p14="http://schemas.microsoft.com/office/powerpoint/2010/main" val="3497862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1DA4E742-FE7A-F347-9CC5-C6D02C8AE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3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graphicFrame>
        <p:nvGraphicFramePr>
          <p:cNvPr id="2" name="Table 2">
            <a:extLst>
              <a:ext uri="{FF2B5EF4-FFF2-40B4-BE49-F238E27FC236}">
                <a16:creationId xmlns:a16="http://schemas.microsoft.com/office/drawing/2014/main" id="{E8739C20-247B-99E3-0EDB-ACC10E1BBE04}"/>
              </a:ext>
            </a:extLst>
          </p:cNvPr>
          <p:cNvGraphicFramePr>
            <a:graphicFrameLocks noGrp="1"/>
          </p:cNvGraphicFramePr>
          <p:nvPr>
            <p:extLst>
              <p:ext uri="{D42A27DB-BD31-4B8C-83A1-F6EECF244321}">
                <p14:modId xmlns:p14="http://schemas.microsoft.com/office/powerpoint/2010/main" val="3312530212"/>
              </p:ext>
            </p:extLst>
          </p:nvPr>
        </p:nvGraphicFramePr>
        <p:xfrm>
          <a:off x="304800" y="209550"/>
          <a:ext cx="8686800" cy="479090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4209890617"/>
                    </a:ext>
                  </a:extLst>
                </a:gridCol>
                <a:gridCol w="4343400">
                  <a:extLst>
                    <a:ext uri="{9D8B030D-6E8A-4147-A177-3AD203B41FA5}">
                      <a16:colId xmlns:a16="http://schemas.microsoft.com/office/drawing/2014/main" val="936006866"/>
                    </a:ext>
                  </a:extLst>
                </a:gridCol>
              </a:tblGrid>
              <a:tr h="1258681">
                <a:tc>
                  <a:txBody>
                    <a:bodyPr/>
                    <a:lstStyle/>
                    <a:p>
                      <a:r>
                        <a:rPr lang="en-US" sz="3600" b="0" i="0" kern="1200" dirty="0" err="1">
                          <a:ln>
                            <a:solidFill>
                              <a:schemeClr val="tx1"/>
                            </a:solidFill>
                          </a:ln>
                          <a:solidFill>
                            <a:schemeClr val="tx1"/>
                          </a:solidFill>
                          <a:latin typeface="+mn-lt"/>
                          <a:ea typeface="+mn-ea"/>
                          <a:cs typeface="+mn-cs"/>
                        </a:rPr>
                        <a:t>Shakeable</a:t>
                      </a:r>
                      <a:r>
                        <a:rPr lang="en-US" sz="3600" b="0" i="0" kern="1200" dirty="0">
                          <a:ln>
                            <a:solidFill>
                              <a:schemeClr val="tx1"/>
                            </a:solidFill>
                          </a:ln>
                          <a:solidFill>
                            <a:schemeClr val="tx1"/>
                          </a:solidFill>
                          <a:latin typeface="+mn-lt"/>
                          <a:ea typeface="+mn-ea"/>
                          <a:cs typeface="+mn-cs"/>
                        </a:rPr>
                        <a:t> / changeable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600" b="0" i="0" dirty="0" err="1">
                          <a:ln>
                            <a:solidFill>
                              <a:schemeClr val="tx1"/>
                            </a:solidFill>
                          </a:ln>
                          <a:solidFill>
                            <a:schemeClr val="tx1"/>
                          </a:solidFill>
                        </a:rPr>
                        <a:t>UnShakeable</a:t>
                      </a:r>
                      <a:r>
                        <a:rPr lang="en-US" sz="3600" b="0" i="0" dirty="0">
                          <a:ln>
                            <a:solidFill>
                              <a:schemeClr val="tx1"/>
                            </a:solidFill>
                          </a:ln>
                          <a:solidFill>
                            <a:schemeClr val="tx1"/>
                          </a:solidFill>
                        </a:rPr>
                        <a:t> / Unchangeable</a:t>
                      </a:r>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8038701"/>
                  </a:ext>
                </a:extLst>
              </a:tr>
              <a:tr h="1129840">
                <a:tc>
                  <a:txBody>
                    <a:bodyPr/>
                    <a:lstStyle/>
                    <a:p>
                      <a:r>
                        <a:rPr lang="en-US" sz="3200" dirty="0">
                          <a:ln>
                            <a:solidFill>
                              <a:sysClr val="windowText" lastClr="000000"/>
                            </a:solidFill>
                          </a:ln>
                        </a:rPr>
                        <a:t>American righteous republic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chemeClr val="dk1"/>
                          </a:solidFill>
                          <a:latin typeface="+mn-lt"/>
                          <a:ea typeface="+mn-ea"/>
                          <a:cs typeface="+mn-cs"/>
                        </a:rPr>
                        <a:t>“If you can keep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901776"/>
                  </a:ext>
                </a:extLst>
              </a:tr>
              <a:tr h="1129840">
                <a:tc>
                  <a:txBody>
                    <a:bodyPr/>
                    <a:lstStyle/>
                    <a:p>
                      <a:r>
                        <a:rPr lang="en-US" sz="3200" dirty="0">
                          <a:ln>
                            <a:solidFill>
                              <a:sysClr val="windowText" lastClr="000000"/>
                            </a:solidFill>
                          </a:ln>
                        </a:rPr>
                        <a:t>American Jewish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chemeClr val="dk1"/>
                          </a:solidFill>
                          <a:latin typeface="+mn-lt"/>
                          <a:ea typeface="+mn-ea"/>
                          <a:cs typeface="+mn-cs"/>
                        </a:rPr>
                        <a:t>Hatred of Jews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134153"/>
                  </a:ext>
                </a:extLst>
              </a:tr>
              <a:tr h="1129840">
                <a:tc>
                  <a:txBody>
                    <a:bodyPr/>
                    <a:lstStyle/>
                    <a:p>
                      <a:r>
                        <a:rPr lang="en-US" sz="3200" kern="1200" dirty="0">
                          <a:ln>
                            <a:solidFill>
                              <a:sysClr val="windowText" lastClr="000000"/>
                            </a:solidFill>
                          </a:ln>
                          <a:solidFill>
                            <a:schemeClr val="dk1"/>
                          </a:solidFill>
                          <a:latin typeface="+mn-lt"/>
                          <a:ea typeface="+mn-ea"/>
                          <a:cs typeface="+mn-cs"/>
                        </a:rPr>
                        <a:t>Security of the Jewish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ysClr val="windowText" lastClr="000000"/>
                            </a:solidFill>
                          </a:ln>
                          <a:solidFill>
                            <a:srgbClr val="000000"/>
                          </a:solidFill>
                          <a:effectLst/>
                          <a:uLnTx/>
                          <a:uFillTx/>
                          <a:latin typeface="+mn-lt"/>
                          <a:ea typeface="+mn-ea"/>
                          <a:cs typeface="+mn-cs"/>
                        </a:rPr>
                        <a:t>G-d’s promises to Israel</a:t>
                      </a:r>
                    </a:p>
                    <a:p>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5338636"/>
                  </a:ext>
                </a:extLst>
              </a:tr>
            </a:tbl>
          </a:graphicData>
        </a:graphic>
      </p:graphicFrame>
    </p:spTree>
    <p:extLst>
      <p:ext uri="{BB962C8B-B14F-4D97-AF65-F5344CB8AC3E}">
        <p14:creationId xmlns:p14="http://schemas.microsoft.com/office/powerpoint/2010/main" val="113091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429000" cy="4648200"/>
          </a:xfrm>
        </p:spPr>
        <p:txBody>
          <a:bodyPr/>
          <a:lstStyle/>
          <a:p>
            <a:pPr algn="l">
              <a:lnSpc>
                <a:spcPct val="90000"/>
              </a:lnSpc>
            </a:pPr>
            <a:r>
              <a:rPr lang="en-US" altLang="en-US" sz="4000" dirty="0"/>
              <a:t>Benjamin Franklin's Famous Quotes</a:t>
            </a:r>
          </a:p>
        </p:txBody>
      </p:sp>
      <p:pic>
        <p:nvPicPr>
          <p:cNvPr id="5124" name="Picture 4" descr="Benjamin Franklin, head and shoulders portrait, facing right">
            <a:extLst>
              <a:ext uri="{FF2B5EF4-FFF2-40B4-BE49-F238E27FC236}">
                <a16:creationId xmlns:a16="http://schemas.microsoft.com/office/drawing/2014/main" id="{92A343D3-836D-6F90-310A-47FDAC5A7B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9" t="1852" r="18421" b="-1852"/>
          <a:stretch/>
        </p:blipFill>
        <p:spPr bwMode="auto">
          <a:xfrm>
            <a:off x="3505200" y="57150"/>
            <a:ext cx="5638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26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graphicFrame>
        <p:nvGraphicFramePr>
          <p:cNvPr id="2" name="Table 2">
            <a:extLst>
              <a:ext uri="{FF2B5EF4-FFF2-40B4-BE49-F238E27FC236}">
                <a16:creationId xmlns:a16="http://schemas.microsoft.com/office/drawing/2014/main" id="{E8739C20-247B-99E3-0EDB-ACC10E1BBE04}"/>
              </a:ext>
            </a:extLst>
          </p:cNvPr>
          <p:cNvGraphicFramePr>
            <a:graphicFrameLocks noGrp="1"/>
          </p:cNvGraphicFramePr>
          <p:nvPr>
            <p:extLst>
              <p:ext uri="{D42A27DB-BD31-4B8C-83A1-F6EECF244321}">
                <p14:modId xmlns:p14="http://schemas.microsoft.com/office/powerpoint/2010/main" val="3724275398"/>
              </p:ext>
            </p:extLst>
          </p:nvPr>
        </p:nvGraphicFramePr>
        <p:xfrm>
          <a:off x="304800" y="209550"/>
          <a:ext cx="8686800" cy="479090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4209890617"/>
                    </a:ext>
                  </a:extLst>
                </a:gridCol>
                <a:gridCol w="4343400">
                  <a:extLst>
                    <a:ext uri="{9D8B030D-6E8A-4147-A177-3AD203B41FA5}">
                      <a16:colId xmlns:a16="http://schemas.microsoft.com/office/drawing/2014/main" val="936006866"/>
                    </a:ext>
                  </a:extLst>
                </a:gridCol>
              </a:tblGrid>
              <a:tr h="1258681">
                <a:tc>
                  <a:txBody>
                    <a:bodyPr/>
                    <a:lstStyle/>
                    <a:p>
                      <a:r>
                        <a:rPr lang="en-US" sz="3600" b="0" i="0" kern="1200" dirty="0" err="1">
                          <a:ln>
                            <a:solidFill>
                              <a:schemeClr val="tx1"/>
                            </a:solidFill>
                          </a:ln>
                          <a:solidFill>
                            <a:schemeClr val="tx1"/>
                          </a:solidFill>
                          <a:latin typeface="+mn-lt"/>
                          <a:ea typeface="+mn-ea"/>
                          <a:cs typeface="+mn-cs"/>
                        </a:rPr>
                        <a:t>Shakeable</a:t>
                      </a:r>
                      <a:r>
                        <a:rPr lang="en-US" sz="3600" b="0" i="0" kern="1200" dirty="0">
                          <a:ln>
                            <a:solidFill>
                              <a:schemeClr val="tx1"/>
                            </a:solidFill>
                          </a:ln>
                          <a:solidFill>
                            <a:schemeClr val="tx1"/>
                          </a:solidFill>
                          <a:latin typeface="+mn-lt"/>
                          <a:ea typeface="+mn-ea"/>
                          <a:cs typeface="+mn-cs"/>
                        </a:rPr>
                        <a:t> / changeable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600" b="0" i="0" dirty="0" err="1">
                          <a:ln>
                            <a:solidFill>
                              <a:schemeClr val="tx1"/>
                            </a:solidFill>
                          </a:ln>
                          <a:solidFill>
                            <a:schemeClr val="tx1"/>
                          </a:solidFill>
                        </a:rPr>
                        <a:t>UnShakeable</a:t>
                      </a:r>
                      <a:r>
                        <a:rPr lang="en-US" sz="3600" b="0" i="0" dirty="0">
                          <a:ln>
                            <a:solidFill>
                              <a:schemeClr val="tx1"/>
                            </a:solidFill>
                          </a:ln>
                          <a:solidFill>
                            <a:schemeClr val="tx1"/>
                          </a:solidFill>
                        </a:rPr>
                        <a:t> / Unchangeable</a:t>
                      </a:r>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8038701"/>
                  </a:ext>
                </a:extLst>
              </a:tr>
              <a:tr h="1129840">
                <a:tc>
                  <a:txBody>
                    <a:bodyPr/>
                    <a:lstStyle/>
                    <a:p>
                      <a:r>
                        <a:rPr lang="en-US" sz="3200" dirty="0">
                          <a:ln>
                            <a:solidFill>
                              <a:sysClr val="windowText" lastClr="000000"/>
                            </a:solidFill>
                          </a:ln>
                          <a:solidFill>
                            <a:srgbClr val="C00000"/>
                          </a:solidFill>
                        </a:rPr>
                        <a:t>American righteous republic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rgbClr val="C00000"/>
                          </a:solidFill>
                          <a:latin typeface="+mn-lt"/>
                          <a:ea typeface="+mn-ea"/>
                          <a:cs typeface="+mn-cs"/>
                        </a:rPr>
                        <a:t>“If you can keep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901776"/>
                  </a:ext>
                </a:extLst>
              </a:tr>
              <a:tr h="1129840">
                <a:tc>
                  <a:txBody>
                    <a:bodyPr/>
                    <a:lstStyle/>
                    <a:p>
                      <a:r>
                        <a:rPr lang="en-US" sz="3200" dirty="0">
                          <a:ln>
                            <a:solidFill>
                              <a:sysClr val="windowText" lastClr="000000"/>
                            </a:solidFill>
                          </a:ln>
                        </a:rPr>
                        <a:t>American Jewish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chemeClr val="dk1"/>
                          </a:solidFill>
                          <a:latin typeface="+mn-lt"/>
                          <a:ea typeface="+mn-ea"/>
                          <a:cs typeface="+mn-cs"/>
                        </a:rPr>
                        <a:t>Hatred of Jews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134153"/>
                  </a:ext>
                </a:extLst>
              </a:tr>
              <a:tr h="1129840">
                <a:tc>
                  <a:txBody>
                    <a:bodyPr/>
                    <a:lstStyle/>
                    <a:p>
                      <a:r>
                        <a:rPr lang="en-US" sz="3200" kern="1200" dirty="0">
                          <a:ln>
                            <a:solidFill>
                              <a:sysClr val="windowText" lastClr="000000"/>
                            </a:solidFill>
                          </a:ln>
                          <a:solidFill>
                            <a:schemeClr val="dk1"/>
                          </a:solidFill>
                          <a:latin typeface="+mn-lt"/>
                          <a:ea typeface="+mn-ea"/>
                          <a:cs typeface="+mn-cs"/>
                        </a:rPr>
                        <a:t>Security of the Jewish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ysClr val="windowText" lastClr="000000"/>
                            </a:solidFill>
                          </a:ln>
                          <a:solidFill>
                            <a:srgbClr val="000000"/>
                          </a:solidFill>
                          <a:effectLst/>
                          <a:uLnTx/>
                          <a:uFillTx/>
                          <a:latin typeface="+mn-lt"/>
                          <a:ea typeface="+mn-ea"/>
                          <a:cs typeface="+mn-cs"/>
                        </a:rPr>
                        <a:t>G-d’s promises to Israel</a:t>
                      </a:r>
                    </a:p>
                    <a:p>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5338636"/>
                  </a:ext>
                </a:extLst>
              </a:tr>
            </a:tbl>
          </a:graphicData>
        </a:graphic>
      </p:graphicFrame>
    </p:spTree>
    <p:extLst>
      <p:ext uri="{BB962C8B-B14F-4D97-AF65-F5344CB8AC3E}">
        <p14:creationId xmlns:p14="http://schemas.microsoft.com/office/powerpoint/2010/main" val="699945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685800" y="133350"/>
            <a:ext cx="2971800" cy="4648200"/>
          </a:xfrm>
        </p:spPr>
        <p:txBody>
          <a:bodyPr/>
          <a:lstStyle/>
          <a:p>
            <a:pPr algn="l">
              <a:lnSpc>
                <a:spcPct val="90000"/>
              </a:lnSpc>
            </a:pPr>
            <a:r>
              <a:rPr lang="en-US" altLang="en-US" sz="4000" dirty="0"/>
              <a:t>The Times They Are A-</a:t>
            </a:r>
            <a:r>
              <a:rPr lang="en-US" altLang="en-US" sz="4000" dirty="0" err="1"/>
              <a:t>Changin</a:t>
            </a:r>
            <a:r>
              <a:rPr lang="en-US" altLang="en-US" sz="4000" dirty="0"/>
              <a:t>’</a:t>
            </a:r>
          </a:p>
          <a:p>
            <a:pPr algn="l">
              <a:lnSpc>
                <a:spcPct val="90000"/>
              </a:lnSpc>
            </a:pPr>
            <a:r>
              <a:rPr lang="en-US" altLang="en-US" sz="4000" dirty="0"/>
              <a:t>Bob Dylan</a:t>
            </a:r>
          </a:p>
          <a:p>
            <a:pPr algn="l">
              <a:lnSpc>
                <a:spcPct val="90000"/>
              </a:lnSpc>
            </a:pPr>
            <a:r>
              <a:rPr lang="en-US" altLang="en-US" sz="4000" dirty="0"/>
              <a:t>Release Date January 13, 1964</a:t>
            </a:r>
          </a:p>
        </p:txBody>
      </p:sp>
      <p:pic>
        <p:nvPicPr>
          <p:cNvPr id="7172" name="Picture 4" descr="Bob Dylan sells his entire catalogue to Universal Music | Guitar.com ...">
            <a:extLst>
              <a:ext uri="{FF2B5EF4-FFF2-40B4-BE49-F238E27FC236}">
                <a16:creationId xmlns:a16="http://schemas.microsoft.com/office/drawing/2014/main" id="{A18BFB30-D981-3456-03CE-98DFCE334B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00" r="31111"/>
          <a:stretch/>
        </p:blipFill>
        <p:spPr bwMode="auto">
          <a:xfrm>
            <a:off x="4419600" y="4624"/>
            <a:ext cx="335280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418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Come gather 'round people, wherever you roam</a:t>
            </a:r>
          </a:p>
          <a:p>
            <a:pPr algn="l">
              <a:lnSpc>
                <a:spcPct val="90000"/>
              </a:lnSpc>
            </a:pPr>
            <a:r>
              <a:rPr lang="en-US" altLang="en-US" sz="4000" dirty="0"/>
              <a:t>And admit that the waters around you have grown</a:t>
            </a:r>
          </a:p>
          <a:p>
            <a:pPr algn="l">
              <a:lnSpc>
                <a:spcPct val="90000"/>
              </a:lnSpc>
            </a:pPr>
            <a:r>
              <a:rPr lang="en-US" altLang="en-US" sz="4000" dirty="0"/>
              <a:t>And accept it that soon you'll be drenched to the bone</a:t>
            </a:r>
          </a:p>
          <a:p>
            <a:pPr algn="l">
              <a:lnSpc>
                <a:spcPct val="90000"/>
              </a:lnSpc>
            </a:pPr>
            <a:r>
              <a:rPr lang="en-US" altLang="en-US" sz="4000" dirty="0"/>
              <a:t>If your time to you is worth saving</a:t>
            </a:r>
          </a:p>
          <a:p>
            <a:pPr algn="l">
              <a:lnSpc>
                <a:spcPct val="90000"/>
              </a:lnSpc>
            </a:pPr>
            <a:r>
              <a:rPr lang="en-US" altLang="en-US" sz="4000" dirty="0"/>
              <a:t>Then you better start </a:t>
            </a:r>
            <a:r>
              <a:rPr lang="en-US" altLang="en-US" sz="4000" dirty="0" err="1"/>
              <a:t>swimmin</a:t>
            </a:r>
            <a:r>
              <a:rPr lang="en-US" altLang="en-US" sz="4000" dirty="0"/>
              <a:t>' or you'll sink like a stone</a:t>
            </a:r>
          </a:p>
          <a:p>
            <a:pPr algn="l">
              <a:lnSpc>
                <a:spcPct val="90000"/>
              </a:lnSpc>
            </a:pPr>
            <a:r>
              <a:rPr lang="en-US" altLang="en-US" sz="4000" dirty="0"/>
              <a:t>For the times, they are a-</a:t>
            </a:r>
            <a:r>
              <a:rPr lang="en-US" altLang="en-US" sz="4000" dirty="0" err="1"/>
              <a:t>changin</a:t>
            </a:r>
            <a:r>
              <a:rPr lang="en-US" altLang="en-US" sz="4000" dirty="0"/>
              <a:t>'</a:t>
            </a:r>
          </a:p>
        </p:txBody>
      </p:sp>
    </p:spTree>
    <p:extLst>
      <p:ext uri="{BB962C8B-B14F-4D97-AF65-F5344CB8AC3E}">
        <p14:creationId xmlns:p14="http://schemas.microsoft.com/office/powerpoint/2010/main" val="4065340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Come senators, congressmen, please heed the call</a:t>
            </a:r>
          </a:p>
          <a:p>
            <a:pPr algn="l">
              <a:lnSpc>
                <a:spcPct val="90000"/>
              </a:lnSpc>
            </a:pPr>
            <a:r>
              <a:rPr lang="en-US" altLang="en-US" sz="4000" dirty="0"/>
              <a:t>Don't stand in the doorway, don't block up the hall</a:t>
            </a:r>
          </a:p>
          <a:p>
            <a:pPr algn="l">
              <a:lnSpc>
                <a:spcPct val="90000"/>
              </a:lnSpc>
            </a:pPr>
            <a:r>
              <a:rPr lang="en-US" altLang="en-US" sz="4000" dirty="0"/>
              <a:t>For he that gets hurt will be he who has stalled</a:t>
            </a:r>
          </a:p>
          <a:p>
            <a:pPr algn="l">
              <a:lnSpc>
                <a:spcPct val="90000"/>
              </a:lnSpc>
            </a:pPr>
            <a:r>
              <a:rPr lang="en-US" altLang="en-US" sz="4000" dirty="0"/>
              <a:t>The battle outside </a:t>
            </a:r>
            <a:r>
              <a:rPr lang="en-US" altLang="en-US" sz="4000" dirty="0" err="1"/>
              <a:t>ragin</a:t>
            </a:r>
            <a:r>
              <a:rPr lang="en-US" altLang="en-US" sz="4000" dirty="0"/>
              <a:t>'</a:t>
            </a:r>
          </a:p>
          <a:p>
            <a:pPr algn="l">
              <a:lnSpc>
                <a:spcPct val="90000"/>
              </a:lnSpc>
            </a:pPr>
            <a:r>
              <a:rPr lang="en-US" altLang="en-US" sz="4000" dirty="0"/>
              <a:t>Will soon shake your windows and rattle your walls</a:t>
            </a:r>
          </a:p>
          <a:p>
            <a:pPr algn="l">
              <a:lnSpc>
                <a:spcPct val="90000"/>
              </a:lnSpc>
            </a:pPr>
            <a:r>
              <a:rPr lang="en-US" altLang="en-US" sz="4000" dirty="0"/>
              <a:t>For the times, they are a-</a:t>
            </a:r>
            <a:r>
              <a:rPr lang="en-US" altLang="en-US" sz="4000" dirty="0" err="1"/>
              <a:t>changin</a:t>
            </a:r>
            <a:r>
              <a:rPr lang="en-US" altLang="en-US" sz="4000" dirty="0"/>
              <a:t>'</a:t>
            </a:r>
          </a:p>
        </p:txBody>
      </p:sp>
    </p:spTree>
    <p:extLst>
      <p:ext uri="{BB962C8B-B14F-4D97-AF65-F5344CB8AC3E}">
        <p14:creationId xmlns:p14="http://schemas.microsoft.com/office/powerpoint/2010/main" val="98040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Come mothers and fathers throughout the land</a:t>
            </a:r>
          </a:p>
          <a:p>
            <a:pPr algn="l">
              <a:lnSpc>
                <a:spcPct val="90000"/>
              </a:lnSpc>
            </a:pPr>
            <a:r>
              <a:rPr lang="en-US" altLang="en-US" sz="4000" dirty="0"/>
              <a:t>And don't criticize what you can't understand</a:t>
            </a:r>
          </a:p>
          <a:p>
            <a:pPr algn="l">
              <a:lnSpc>
                <a:spcPct val="90000"/>
              </a:lnSpc>
            </a:pPr>
            <a:r>
              <a:rPr lang="en-US" altLang="en-US" sz="4000" dirty="0"/>
              <a:t>Your sons and your daughters are beyond your command</a:t>
            </a:r>
          </a:p>
          <a:p>
            <a:pPr algn="l">
              <a:lnSpc>
                <a:spcPct val="90000"/>
              </a:lnSpc>
            </a:pPr>
            <a:r>
              <a:rPr lang="en-US" altLang="en-US" sz="4000" dirty="0"/>
              <a:t>Your old road is rapidly aging</a:t>
            </a:r>
          </a:p>
          <a:p>
            <a:pPr algn="l">
              <a:lnSpc>
                <a:spcPct val="90000"/>
              </a:lnSpc>
            </a:pPr>
            <a:r>
              <a:rPr lang="en-US" altLang="en-US" sz="4000" dirty="0"/>
              <a:t>Please get out of the new one if you can't lend your hand</a:t>
            </a:r>
          </a:p>
          <a:p>
            <a:pPr algn="l">
              <a:lnSpc>
                <a:spcPct val="90000"/>
              </a:lnSpc>
            </a:pPr>
            <a:r>
              <a:rPr lang="en-US" altLang="en-US" sz="4000" dirty="0"/>
              <a:t>For the times, they are a-</a:t>
            </a:r>
            <a:r>
              <a:rPr lang="en-US" altLang="en-US" sz="4000" dirty="0" err="1"/>
              <a:t>changin</a:t>
            </a:r>
            <a:r>
              <a:rPr lang="en-US" altLang="en-US" sz="4000" dirty="0"/>
              <a:t>'</a:t>
            </a:r>
          </a:p>
        </p:txBody>
      </p:sp>
    </p:spTree>
    <p:extLst>
      <p:ext uri="{BB962C8B-B14F-4D97-AF65-F5344CB8AC3E}">
        <p14:creationId xmlns:p14="http://schemas.microsoft.com/office/powerpoint/2010/main" val="4200671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From Dennis Prager</a:t>
            </a:r>
          </a:p>
          <a:p>
            <a:pPr algn="l">
              <a:lnSpc>
                <a:spcPct val="90000"/>
              </a:lnSpc>
            </a:pPr>
            <a:r>
              <a:rPr lang="en-US" altLang="en-US" sz="4000" dirty="0"/>
              <a:t>​The left continues to dominate young people at the ballot box—in addition to the media, education, and entertainment.</a:t>
            </a:r>
          </a:p>
        </p:txBody>
      </p:sp>
    </p:spTree>
    <p:extLst>
      <p:ext uri="{BB962C8B-B14F-4D97-AF65-F5344CB8AC3E}">
        <p14:creationId xmlns:p14="http://schemas.microsoft.com/office/powerpoint/2010/main" val="2173904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According to exit polls, 63% of voters ages 18 to 29 voted for the left in the 2022 midterm elections. That means a majority of Gen Z support destructive left-wing policies, such as socialism, open borders, student loan forgiveness, higher taxes, and late-term abortion.</a:t>
            </a:r>
          </a:p>
        </p:txBody>
      </p:sp>
    </p:spTree>
    <p:extLst>
      <p:ext uri="{BB962C8B-B14F-4D97-AF65-F5344CB8AC3E}">
        <p14:creationId xmlns:p14="http://schemas.microsoft.com/office/powerpoint/2010/main" val="2507499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solidFill>
                  <a:srgbClr val="FFFF66"/>
                </a:solidFill>
              </a:rPr>
              <a:t>Kentucky</a:t>
            </a:r>
            <a:r>
              <a:rPr lang="en-US" altLang="en-US" sz="4000" dirty="0"/>
              <a:t> voted down a pro-life amendment to its state constitution.</a:t>
            </a:r>
          </a:p>
          <a:p>
            <a:pPr algn="l">
              <a:lnSpc>
                <a:spcPct val="90000"/>
              </a:lnSpc>
            </a:pPr>
            <a:r>
              <a:rPr lang="en-US" altLang="en-US" sz="4000" dirty="0">
                <a:solidFill>
                  <a:srgbClr val="FFFF66"/>
                </a:solidFill>
              </a:rPr>
              <a:t>Montana</a:t>
            </a:r>
            <a:r>
              <a:rPr lang="en-US" altLang="en-US" sz="4000" dirty="0"/>
              <a:t>, a proposal was on the ballot that declared an infant born alive during an abortion to be a legal person and thus should be protected. Incredibly, this obvious truth was defeated 52% to 48%</a:t>
            </a:r>
          </a:p>
        </p:txBody>
      </p:sp>
    </p:spTree>
    <p:extLst>
      <p:ext uri="{BB962C8B-B14F-4D97-AF65-F5344CB8AC3E}">
        <p14:creationId xmlns:p14="http://schemas.microsoft.com/office/powerpoint/2010/main" val="2594433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The </a:t>
            </a:r>
            <a:r>
              <a:rPr lang="en-US" sz="4000" dirty="0">
                <a:solidFill>
                  <a:srgbClr val="FFFF66"/>
                </a:solidFill>
              </a:rPr>
              <a:t>Michigan</a:t>
            </a:r>
            <a:r>
              <a:rPr lang="en-US" sz="4000" dirty="0"/>
              <a:t> pro-abortion referendum passed 56% to 44%, allow the sterilization of minor children in the name of “gender-affirming care.” </a:t>
            </a:r>
          </a:p>
        </p:txBody>
      </p:sp>
    </p:spTree>
    <p:extLst>
      <p:ext uri="{BB962C8B-B14F-4D97-AF65-F5344CB8AC3E}">
        <p14:creationId xmlns:p14="http://schemas.microsoft.com/office/powerpoint/2010/main" val="1784549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8E2D38E-917E-7EC5-DBB2-8219DC2D0574}"/>
              </a:ext>
            </a:extLst>
          </p:cNvPr>
          <p:cNvPicPr>
            <a:picLocks noChangeAspect="1"/>
          </p:cNvPicPr>
          <p:nvPr/>
        </p:nvPicPr>
        <p:blipFill>
          <a:blip r:embed="rId3"/>
          <a:stretch>
            <a:fillRect/>
          </a:stretch>
        </p:blipFill>
        <p:spPr>
          <a:xfrm>
            <a:off x="1170978" y="0"/>
            <a:ext cx="6802044" cy="5143500"/>
          </a:xfrm>
          <a:prstGeom prst="rect">
            <a:avLst/>
          </a:prstGeom>
        </p:spPr>
      </p:pic>
    </p:spTree>
    <p:extLst>
      <p:ext uri="{BB962C8B-B14F-4D97-AF65-F5344CB8AC3E}">
        <p14:creationId xmlns:p14="http://schemas.microsoft.com/office/powerpoint/2010/main" val="411108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“He that lies down with Dogs, </a:t>
            </a:r>
          </a:p>
          <a:p>
            <a:br>
              <a:rPr lang="en-US" sz="4000" dirty="0"/>
            </a:br>
            <a:endParaRPr lang="en-US" sz="4000" dirty="0"/>
          </a:p>
        </p:txBody>
      </p:sp>
    </p:spTree>
    <p:extLst>
      <p:ext uri="{BB962C8B-B14F-4D97-AF65-F5344CB8AC3E}">
        <p14:creationId xmlns:p14="http://schemas.microsoft.com/office/powerpoint/2010/main" val="4049330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As proclaimed openly, proudly, and boldly on the Drag Story Hour </a:t>
            </a:r>
            <a:r>
              <a:rPr lang="en-US" sz="4000" dirty="0">
                <a:hlinkClick r:id="rId3"/>
              </a:rPr>
              <a:t>website</a:t>
            </a:r>
            <a:r>
              <a:rPr lang="en-US" sz="4000" dirty="0"/>
              <a:t>, “DSH captures the imagination and play of the gender fluidity of childhood and gives kids glamorous, positive, and unabashedly queer role model. </a:t>
            </a:r>
          </a:p>
        </p:txBody>
      </p:sp>
    </p:spTree>
    <p:extLst>
      <p:ext uri="{BB962C8B-B14F-4D97-AF65-F5344CB8AC3E}">
        <p14:creationId xmlns:p14="http://schemas.microsoft.com/office/powerpoint/2010/main" val="2550069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“Kids are able to see people who defy rigid gender restrictions and imagine a world where people can present as they wish, where dress up is real.”</a:t>
            </a:r>
          </a:p>
          <a:p>
            <a:pPr algn="l"/>
            <a:r>
              <a:rPr lang="en-US" sz="4000" dirty="0"/>
              <a:t>This is called grooming!</a:t>
            </a:r>
          </a:p>
        </p:txBody>
      </p:sp>
    </p:spTree>
    <p:extLst>
      <p:ext uri="{BB962C8B-B14F-4D97-AF65-F5344CB8AC3E}">
        <p14:creationId xmlns:p14="http://schemas.microsoft.com/office/powerpoint/2010/main" val="2200944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“New York City shelled out more than $200,000 in taxpayer funding in the past five years to have drag queens come into classrooms and interact with schoolchildren as young as age 3 since 2018.”</a:t>
            </a:r>
          </a:p>
        </p:txBody>
      </p:sp>
    </p:spTree>
    <p:extLst>
      <p:ext uri="{BB962C8B-B14F-4D97-AF65-F5344CB8AC3E}">
        <p14:creationId xmlns:p14="http://schemas.microsoft.com/office/powerpoint/2010/main" val="2873251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0" i="0" dirty="0">
                <a:effectLst/>
              </a:rPr>
              <a:t> “The bottom line is that after the Dobbs decision was leaked, there was over 22 times more violence directed against pro-life groups than pro-choice organizations,” said the study, performed by the </a:t>
            </a:r>
            <a:r>
              <a:rPr lang="en-US" sz="4000" b="0" i="0" u="none" strike="noStrike" dirty="0">
                <a:effectLst/>
                <a:hlinkClick r:id="rId3">
                  <a:extLst>
                    <a:ext uri="{A12FA001-AC4F-418D-AE19-62706E023703}">
                      <ahyp:hlinkClr xmlns:ahyp="http://schemas.microsoft.com/office/drawing/2018/hyperlinkcolor" val="tx"/>
                    </a:ext>
                  </a:extLst>
                </a:hlinkClick>
              </a:rPr>
              <a:t>Crime Prevention Research Center</a:t>
            </a:r>
            <a:r>
              <a:rPr lang="en-US" sz="4000" b="0" i="0" dirty="0">
                <a:effectLst/>
              </a:rPr>
              <a:t> (CPRC).</a:t>
            </a:r>
          </a:p>
          <a:p>
            <a:pPr algn="l">
              <a:lnSpc>
                <a:spcPct val="90000"/>
              </a:lnSpc>
            </a:pPr>
            <a:endParaRPr lang="en-US" altLang="en-US" sz="4000" dirty="0"/>
          </a:p>
        </p:txBody>
      </p:sp>
    </p:spTree>
    <p:extLst>
      <p:ext uri="{BB962C8B-B14F-4D97-AF65-F5344CB8AC3E}">
        <p14:creationId xmlns:p14="http://schemas.microsoft.com/office/powerpoint/2010/main" val="2668823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1026" name="Picture 2">
            <a:extLst>
              <a:ext uri="{FF2B5EF4-FFF2-40B4-BE49-F238E27FC236}">
                <a16:creationId xmlns:a16="http://schemas.microsoft.com/office/drawing/2014/main" id="{856BE83E-DD01-53F5-08A8-6102258EB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345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“The overwhelming narrative in the media” holds that “those on the Right are responsible for most of the politically motivated violence in the U.S.</a:t>
            </a:r>
          </a:p>
          <a:p>
            <a:pPr algn="l">
              <a:lnSpc>
                <a:spcPct val="90000"/>
              </a:lnSpc>
            </a:pPr>
            <a:endParaRPr lang="en-US" altLang="en-US" sz="4000" dirty="0"/>
          </a:p>
        </p:txBody>
      </p:sp>
    </p:spTree>
    <p:extLst>
      <p:ext uri="{BB962C8B-B14F-4D97-AF65-F5344CB8AC3E}">
        <p14:creationId xmlns:p14="http://schemas.microsoft.com/office/powerpoint/2010/main" val="1500340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1DA4E742-FE7A-F347-9CC5-C6D02C8AE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28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114300"/>
            <a:ext cx="4800599" cy="4743450"/>
          </a:xfrm>
        </p:spPr>
        <p:txBody>
          <a:bodyPr>
            <a:normAutofit fontScale="77500" lnSpcReduction="20000"/>
          </a:bodyPr>
          <a:lstStyle/>
          <a:p>
            <a:pPr algn="l">
              <a:lnSpc>
                <a:spcPct val="90000"/>
              </a:lnSpc>
            </a:pPr>
            <a:r>
              <a:rPr lang="en-US" altLang="en-US" sz="4000" dirty="0"/>
              <a:t>If you can keep it…</a:t>
            </a:r>
          </a:p>
          <a:p>
            <a:pPr algn="l">
              <a:lnSpc>
                <a:spcPct val="90000"/>
              </a:lnSpc>
            </a:pPr>
            <a:r>
              <a:rPr lang="en-US" sz="4000" dirty="0"/>
              <a:t>Charlie Kirk is the Founder and President of Turning Point USA, a national student movement dedicated to identifying, organizing, and empowering young people to promote the principles of free markets and limited government.</a:t>
            </a:r>
            <a:endParaRPr lang="en-US" altLang="en-US" sz="4000" dirty="0"/>
          </a:p>
          <a:p>
            <a:pPr algn="l">
              <a:lnSpc>
                <a:spcPct val="90000"/>
              </a:lnSpc>
            </a:pPr>
            <a:endParaRPr lang="en-US" altLang="en-US" sz="4000" dirty="0"/>
          </a:p>
        </p:txBody>
      </p:sp>
      <p:pic>
        <p:nvPicPr>
          <p:cNvPr id="10242" name="Picture 2" descr="Charlie Kirk">
            <a:extLst>
              <a:ext uri="{FF2B5EF4-FFF2-40B4-BE49-F238E27FC236}">
                <a16:creationId xmlns:a16="http://schemas.microsoft.com/office/drawing/2014/main" id="{95C532DA-FE34-778D-65CE-6004B1A779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96" r="15163"/>
          <a:stretch/>
        </p:blipFill>
        <p:spPr bwMode="auto">
          <a:xfrm>
            <a:off x="5029200" y="0"/>
            <a:ext cx="4114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960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With representation on over 2,000 high school and college campuses nationwide and over 160 full-time staff, Turning Point USA is the largest and fastest-growing conservative youth activist organization in the country</a:t>
            </a:r>
            <a:endParaRPr lang="en-US" altLang="en-US" sz="4000" dirty="0"/>
          </a:p>
        </p:txBody>
      </p:sp>
    </p:spTree>
    <p:extLst>
      <p:ext uri="{BB962C8B-B14F-4D97-AF65-F5344CB8AC3E}">
        <p14:creationId xmlns:p14="http://schemas.microsoft.com/office/powerpoint/2010/main" val="2048525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For the last few months Ukraine, in general, and Kyiv, in particular, have been living with constant power outages. It has been also happening during our Shabbat services. However, lack of electrical power can't stop the joy of Shabbat. We would like to share such Shabbat atmosphere with you in the following video:</a:t>
            </a:r>
          </a:p>
        </p:txBody>
      </p:sp>
    </p:spTree>
    <p:extLst>
      <p:ext uri="{BB962C8B-B14F-4D97-AF65-F5344CB8AC3E}">
        <p14:creationId xmlns:p14="http://schemas.microsoft.com/office/powerpoint/2010/main" val="341639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“He that lies down with Dogs, shall rise up with fleas.”</a:t>
            </a:r>
            <a:br>
              <a:rPr lang="en-US" sz="4000" dirty="0"/>
            </a:br>
            <a:r>
              <a:rPr lang="en-US" sz="4000" i="1" dirty="0"/>
              <a:t>- Poor Richard’s Almanack, 1733</a:t>
            </a:r>
            <a:endParaRPr lang="en-US" sz="4000" dirty="0"/>
          </a:p>
        </p:txBody>
      </p:sp>
    </p:spTree>
    <p:extLst>
      <p:ext uri="{BB962C8B-B14F-4D97-AF65-F5344CB8AC3E}">
        <p14:creationId xmlns:p14="http://schemas.microsoft.com/office/powerpoint/2010/main" val="766680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762217F-0EE9-361D-6A0C-CFCB719C73A8}"/>
              </a:ext>
            </a:extLst>
          </p:cNvPr>
          <p:cNvPicPr>
            <a:picLocks noChangeAspect="1"/>
          </p:cNvPicPr>
          <p:nvPr/>
        </p:nvPicPr>
        <p:blipFill>
          <a:blip r:embed="rId3"/>
          <a:stretch>
            <a:fillRect/>
          </a:stretch>
        </p:blipFill>
        <p:spPr>
          <a:xfrm>
            <a:off x="0" y="12322"/>
            <a:ext cx="9144000" cy="5118855"/>
          </a:xfrm>
          <a:prstGeom prst="rect">
            <a:avLst/>
          </a:prstGeom>
        </p:spPr>
      </p:pic>
    </p:spTree>
    <p:extLst>
      <p:ext uri="{BB962C8B-B14F-4D97-AF65-F5344CB8AC3E}">
        <p14:creationId xmlns:p14="http://schemas.microsoft.com/office/powerpoint/2010/main" val="1230518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1DA4E742-FE7A-F347-9CC5-C6D02C8AE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07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graphicFrame>
        <p:nvGraphicFramePr>
          <p:cNvPr id="2" name="Table 2">
            <a:extLst>
              <a:ext uri="{FF2B5EF4-FFF2-40B4-BE49-F238E27FC236}">
                <a16:creationId xmlns:a16="http://schemas.microsoft.com/office/drawing/2014/main" id="{E8739C20-247B-99E3-0EDB-ACC10E1BBE04}"/>
              </a:ext>
            </a:extLst>
          </p:cNvPr>
          <p:cNvGraphicFramePr>
            <a:graphicFrameLocks noGrp="1"/>
          </p:cNvGraphicFramePr>
          <p:nvPr>
            <p:extLst>
              <p:ext uri="{D42A27DB-BD31-4B8C-83A1-F6EECF244321}">
                <p14:modId xmlns:p14="http://schemas.microsoft.com/office/powerpoint/2010/main" val="3086300361"/>
              </p:ext>
            </p:extLst>
          </p:nvPr>
        </p:nvGraphicFramePr>
        <p:xfrm>
          <a:off x="304800" y="209550"/>
          <a:ext cx="8686800" cy="473953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4209890617"/>
                    </a:ext>
                  </a:extLst>
                </a:gridCol>
                <a:gridCol w="4343400">
                  <a:extLst>
                    <a:ext uri="{9D8B030D-6E8A-4147-A177-3AD203B41FA5}">
                      <a16:colId xmlns:a16="http://schemas.microsoft.com/office/drawing/2014/main" val="936006866"/>
                    </a:ext>
                  </a:extLst>
                </a:gridCol>
              </a:tblGrid>
              <a:tr h="1258681">
                <a:tc>
                  <a:txBody>
                    <a:bodyPr/>
                    <a:lstStyle/>
                    <a:p>
                      <a:r>
                        <a:rPr lang="en-US" sz="3600" b="0" i="0" kern="1200" dirty="0" err="1">
                          <a:ln>
                            <a:solidFill>
                              <a:schemeClr val="tx1"/>
                            </a:solidFill>
                          </a:ln>
                          <a:solidFill>
                            <a:schemeClr val="tx1"/>
                          </a:solidFill>
                          <a:latin typeface="+mn-lt"/>
                          <a:ea typeface="+mn-ea"/>
                          <a:cs typeface="+mn-cs"/>
                        </a:rPr>
                        <a:t>Shakeable</a:t>
                      </a:r>
                      <a:r>
                        <a:rPr lang="en-US" sz="3600" b="0" i="0" kern="1200" dirty="0">
                          <a:ln>
                            <a:solidFill>
                              <a:schemeClr val="tx1"/>
                            </a:solidFill>
                          </a:ln>
                          <a:solidFill>
                            <a:schemeClr val="tx1"/>
                          </a:solidFill>
                          <a:latin typeface="+mn-lt"/>
                          <a:ea typeface="+mn-ea"/>
                          <a:cs typeface="+mn-cs"/>
                        </a:rPr>
                        <a:t> / changeable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600" b="0" i="0" dirty="0" err="1">
                          <a:ln>
                            <a:solidFill>
                              <a:schemeClr val="tx1"/>
                            </a:solidFill>
                          </a:ln>
                          <a:solidFill>
                            <a:schemeClr val="tx1"/>
                          </a:solidFill>
                        </a:rPr>
                        <a:t>UnShakeable</a:t>
                      </a:r>
                      <a:r>
                        <a:rPr lang="en-US" sz="3600" b="0" i="0" dirty="0">
                          <a:ln>
                            <a:solidFill>
                              <a:schemeClr val="tx1"/>
                            </a:solidFill>
                          </a:ln>
                          <a:solidFill>
                            <a:schemeClr val="tx1"/>
                          </a:solidFill>
                        </a:rPr>
                        <a:t> / Unchangeable</a:t>
                      </a:r>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8038701"/>
                  </a:ext>
                </a:extLst>
              </a:tr>
              <a:tr h="1129840">
                <a:tc>
                  <a:txBody>
                    <a:bodyPr/>
                    <a:lstStyle/>
                    <a:p>
                      <a:r>
                        <a:rPr lang="en-US" sz="3200" dirty="0">
                          <a:ln>
                            <a:solidFill>
                              <a:sysClr val="windowText" lastClr="000000"/>
                            </a:solidFill>
                          </a:ln>
                        </a:rPr>
                        <a:t>American righteous republic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chemeClr val="dk1"/>
                          </a:solidFill>
                          <a:latin typeface="+mn-lt"/>
                          <a:ea typeface="+mn-ea"/>
                          <a:cs typeface="+mn-cs"/>
                        </a:rPr>
                        <a:t>“If you can keep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901776"/>
                  </a:ext>
                </a:extLst>
              </a:tr>
              <a:tr h="1129840">
                <a:tc>
                  <a:txBody>
                    <a:bodyPr/>
                    <a:lstStyle/>
                    <a:p>
                      <a:r>
                        <a:rPr lang="en-US" sz="3200" kern="1200" dirty="0">
                          <a:ln>
                            <a:solidFill>
                              <a:sysClr val="windowText" lastClr="000000"/>
                            </a:solidFill>
                          </a:ln>
                          <a:solidFill>
                            <a:srgbClr val="C00000"/>
                          </a:solidFill>
                          <a:latin typeface="+mn-lt"/>
                          <a:ea typeface="+mn-ea"/>
                          <a:cs typeface="+mn-cs"/>
                        </a:rPr>
                        <a:t>American Jewish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kern="1200" dirty="0">
                          <a:ln>
                            <a:solidFill>
                              <a:sysClr val="windowText" lastClr="000000"/>
                            </a:solidFill>
                          </a:ln>
                          <a:solidFill>
                            <a:srgbClr val="C00000"/>
                          </a:solidFill>
                          <a:latin typeface="+mn-lt"/>
                          <a:ea typeface="+mn-ea"/>
                          <a:cs typeface="+mn-cs"/>
                        </a:rPr>
                        <a:t>Hatred of Jews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134153"/>
                  </a:ext>
                </a:extLst>
              </a:tr>
              <a:tr h="1129840">
                <a:tc>
                  <a:txBody>
                    <a:bodyPr/>
                    <a:lstStyle/>
                    <a:p>
                      <a:r>
                        <a:rPr lang="en-US" sz="3200" kern="1200" dirty="0">
                          <a:ln>
                            <a:solidFill>
                              <a:sysClr val="windowText" lastClr="000000"/>
                            </a:solidFill>
                          </a:ln>
                          <a:solidFill>
                            <a:schemeClr val="dk1"/>
                          </a:solidFill>
                          <a:latin typeface="+mn-lt"/>
                          <a:ea typeface="+mn-ea"/>
                          <a:cs typeface="+mn-cs"/>
                        </a:rPr>
                        <a:t>Security of the Jewish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ysClr val="windowText" lastClr="000000"/>
                            </a:solidFill>
                          </a:ln>
                          <a:solidFill>
                            <a:srgbClr val="000000"/>
                          </a:solidFill>
                          <a:effectLst/>
                          <a:uLnTx/>
                          <a:uFillTx/>
                          <a:latin typeface="+mn-lt"/>
                          <a:ea typeface="+mn-ea"/>
                          <a:cs typeface="+mn-cs"/>
                        </a:rPr>
                        <a:t>G-d’s promises to Israel</a:t>
                      </a:r>
                    </a:p>
                    <a:p>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5338636"/>
                  </a:ext>
                </a:extLst>
              </a:tr>
            </a:tbl>
          </a:graphicData>
        </a:graphic>
      </p:graphicFrame>
    </p:spTree>
    <p:extLst>
      <p:ext uri="{BB962C8B-B14F-4D97-AF65-F5344CB8AC3E}">
        <p14:creationId xmlns:p14="http://schemas.microsoft.com/office/powerpoint/2010/main" val="2901363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Jews in America have had the best refuge and opportunity for advancement since the Diaspora.  </a:t>
            </a:r>
          </a:p>
          <a:p>
            <a:pPr algn="l">
              <a:lnSpc>
                <a:spcPct val="90000"/>
              </a:lnSpc>
            </a:pPr>
            <a:r>
              <a:rPr lang="en-US" altLang="en-US" sz="4000" dirty="0"/>
              <a:t>[Moorish Spain was a close second.]</a:t>
            </a:r>
          </a:p>
        </p:txBody>
      </p:sp>
    </p:spTree>
    <p:extLst>
      <p:ext uri="{BB962C8B-B14F-4D97-AF65-F5344CB8AC3E}">
        <p14:creationId xmlns:p14="http://schemas.microsoft.com/office/powerpoint/2010/main" val="4130523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257800" cy="4648200"/>
          </a:xfrm>
        </p:spPr>
        <p:txBody>
          <a:bodyPr>
            <a:normAutofit fontScale="85000" lnSpcReduction="10000"/>
          </a:bodyPr>
          <a:lstStyle/>
          <a:p>
            <a:pPr algn="l">
              <a:lnSpc>
                <a:spcPct val="90000"/>
              </a:lnSpc>
            </a:pPr>
            <a:r>
              <a:rPr lang="en-US" altLang="en-US" sz="4000" dirty="0"/>
              <a:t>Kanye West Celebrates Hitler, Mocks ‘Brutal Killer’ Netanyahu. [Ye is an American rapper, songwriter, record producer and fashion designer. He is widely regarded as one of the most influential hip hop artists and producers.]</a:t>
            </a:r>
          </a:p>
        </p:txBody>
      </p:sp>
      <p:pic>
        <p:nvPicPr>
          <p:cNvPr id="11266" name="Picture 2" descr="Kanye West gets on the Presidential ballot in Arkansas - New York Daily ...">
            <a:extLst>
              <a:ext uri="{FF2B5EF4-FFF2-40B4-BE49-F238E27FC236}">
                <a16:creationId xmlns:a16="http://schemas.microsoft.com/office/drawing/2014/main" id="{7EC30D63-118A-5867-62DF-1162FB171D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78" r="18889"/>
          <a:stretch/>
        </p:blipFill>
        <p:spPr bwMode="auto">
          <a:xfrm>
            <a:off x="5562600" y="0"/>
            <a:ext cx="3657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61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Hitler “invented highways, invented the very microphone that I use as a musician, you can’t say out loud that this person never did anything good, and I am done with that,” West said.</a:t>
            </a:r>
          </a:p>
        </p:txBody>
      </p:sp>
    </p:spTree>
    <p:extLst>
      <p:ext uri="{BB962C8B-B14F-4D97-AF65-F5344CB8AC3E}">
        <p14:creationId xmlns:p14="http://schemas.microsoft.com/office/powerpoint/2010/main" val="4081620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Saying this is the “perfect answer to the ADL,” West took a net on a stick and a bottle of Yoohoo chocolate milk (net-on-yoohoo). Pretending it was Netanyahu speaking, he said in a high-pitched voice, “I’m the head of the Mossad. I’m going to kill you and take your children away from you. We control the history books, and we control the banks, and we always kill people.”</a:t>
            </a:r>
          </a:p>
        </p:txBody>
      </p:sp>
    </p:spTree>
    <p:extLst>
      <p:ext uri="{BB962C8B-B14F-4D97-AF65-F5344CB8AC3E}">
        <p14:creationId xmlns:p14="http://schemas.microsoft.com/office/powerpoint/2010/main" val="1495253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West wrote that he was ready to “go Death Con 3 on Jewish people,” in an apparent reference to the U.S.’s DEFCON missile alert preparedness system.</a:t>
            </a:r>
          </a:p>
        </p:txBody>
      </p:sp>
    </p:spTree>
    <p:extLst>
      <p:ext uri="{BB962C8B-B14F-4D97-AF65-F5344CB8AC3E}">
        <p14:creationId xmlns:p14="http://schemas.microsoft.com/office/powerpoint/2010/main" val="903207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1EFD0F3C-E739-0759-94D2-2A0D242D6815}"/>
              </a:ext>
            </a:extLst>
          </p:cNvPr>
          <p:cNvPicPr>
            <a:picLocks noChangeAspect="1"/>
          </p:cNvPicPr>
          <p:nvPr/>
        </p:nvPicPr>
        <p:blipFill>
          <a:blip r:embed="rId3"/>
          <a:stretch>
            <a:fillRect/>
          </a:stretch>
        </p:blipFill>
        <p:spPr>
          <a:xfrm>
            <a:off x="300341" y="0"/>
            <a:ext cx="8543318" cy="5143500"/>
          </a:xfrm>
          <a:prstGeom prst="rect">
            <a:avLst/>
          </a:prstGeom>
        </p:spPr>
      </p:pic>
    </p:spTree>
    <p:extLst>
      <p:ext uri="{BB962C8B-B14F-4D97-AF65-F5344CB8AC3E}">
        <p14:creationId xmlns:p14="http://schemas.microsoft.com/office/powerpoint/2010/main" val="1375230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66F9933-983F-B0DA-3C9E-D2CBFACA028D}"/>
              </a:ext>
            </a:extLst>
          </p:cNvPr>
          <p:cNvPicPr>
            <a:picLocks noChangeAspect="1"/>
          </p:cNvPicPr>
          <p:nvPr/>
        </p:nvPicPr>
        <p:blipFill>
          <a:blip r:embed="rId3"/>
          <a:stretch>
            <a:fillRect/>
          </a:stretch>
        </p:blipFill>
        <p:spPr>
          <a:xfrm>
            <a:off x="679949" y="0"/>
            <a:ext cx="7784101" cy="5143500"/>
          </a:xfrm>
          <a:prstGeom prst="rect">
            <a:avLst/>
          </a:prstGeom>
        </p:spPr>
      </p:pic>
    </p:spTree>
    <p:extLst>
      <p:ext uri="{BB962C8B-B14F-4D97-AF65-F5344CB8AC3E}">
        <p14:creationId xmlns:p14="http://schemas.microsoft.com/office/powerpoint/2010/main" val="137118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“Better slip with foot </a:t>
            </a:r>
          </a:p>
          <a:p>
            <a:endParaRPr lang="en-US" sz="4000" dirty="0"/>
          </a:p>
        </p:txBody>
      </p:sp>
    </p:spTree>
    <p:extLst>
      <p:ext uri="{BB962C8B-B14F-4D97-AF65-F5344CB8AC3E}">
        <p14:creationId xmlns:p14="http://schemas.microsoft.com/office/powerpoint/2010/main" val="2021942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C04C02D-A1CA-FD89-7981-D8C94A48BC9F}"/>
              </a:ext>
            </a:extLst>
          </p:cNvPr>
          <p:cNvPicPr>
            <a:picLocks noChangeAspect="1"/>
          </p:cNvPicPr>
          <p:nvPr/>
        </p:nvPicPr>
        <p:blipFill>
          <a:blip r:embed="rId3"/>
          <a:stretch>
            <a:fillRect/>
          </a:stretch>
        </p:blipFill>
        <p:spPr>
          <a:xfrm>
            <a:off x="544155" y="0"/>
            <a:ext cx="8055689" cy="5143500"/>
          </a:xfrm>
          <a:prstGeom prst="rect">
            <a:avLst/>
          </a:prstGeom>
        </p:spPr>
      </p:pic>
    </p:spTree>
    <p:extLst>
      <p:ext uri="{BB962C8B-B14F-4D97-AF65-F5344CB8AC3E}">
        <p14:creationId xmlns:p14="http://schemas.microsoft.com/office/powerpoint/2010/main" val="2092581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C777C8D-E5DB-4EBE-D256-123F7C972009}"/>
              </a:ext>
            </a:extLst>
          </p:cNvPr>
          <p:cNvPicPr>
            <a:picLocks noChangeAspect="1"/>
          </p:cNvPicPr>
          <p:nvPr/>
        </p:nvPicPr>
        <p:blipFill>
          <a:blip r:embed="rId3"/>
          <a:stretch>
            <a:fillRect/>
          </a:stretch>
        </p:blipFill>
        <p:spPr>
          <a:xfrm>
            <a:off x="679621" y="0"/>
            <a:ext cx="7784757" cy="5143500"/>
          </a:xfrm>
          <a:prstGeom prst="rect">
            <a:avLst/>
          </a:prstGeom>
        </p:spPr>
      </p:pic>
    </p:spTree>
    <p:extLst>
      <p:ext uri="{BB962C8B-B14F-4D97-AF65-F5344CB8AC3E}">
        <p14:creationId xmlns:p14="http://schemas.microsoft.com/office/powerpoint/2010/main" val="2417984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FCAE029-B0B5-1BE8-F827-CC25E292FA98}"/>
              </a:ext>
            </a:extLst>
          </p:cNvPr>
          <p:cNvPicPr>
            <a:picLocks noChangeAspect="1"/>
          </p:cNvPicPr>
          <p:nvPr/>
        </p:nvPicPr>
        <p:blipFill>
          <a:blip r:embed="rId3"/>
          <a:stretch>
            <a:fillRect/>
          </a:stretch>
        </p:blipFill>
        <p:spPr>
          <a:xfrm>
            <a:off x="1394969" y="71088"/>
            <a:ext cx="6354062" cy="5001323"/>
          </a:xfrm>
          <a:prstGeom prst="rect">
            <a:avLst/>
          </a:prstGeom>
        </p:spPr>
      </p:pic>
    </p:spTree>
    <p:extLst>
      <p:ext uri="{BB962C8B-B14F-4D97-AF65-F5344CB8AC3E}">
        <p14:creationId xmlns:p14="http://schemas.microsoft.com/office/powerpoint/2010/main" val="3164887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4FF363C1-616A-BDA9-5DEE-EAEBCF56C52D}"/>
              </a:ext>
            </a:extLst>
          </p:cNvPr>
          <p:cNvPicPr>
            <a:picLocks noChangeAspect="1"/>
          </p:cNvPicPr>
          <p:nvPr/>
        </p:nvPicPr>
        <p:blipFill>
          <a:blip r:embed="rId3"/>
          <a:stretch>
            <a:fillRect/>
          </a:stretch>
        </p:blipFill>
        <p:spPr>
          <a:xfrm>
            <a:off x="585371" y="0"/>
            <a:ext cx="7973257" cy="5143500"/>
          </a:xfrm>
          <a:prstGeom prst="rect">
            <a:avLst/>
          </a:prstGeom>
        </p:spPr>
      </p:pic>
    </p:spTree>
    <p:extLst>
      <p:ext uri="{BB962C8B-B14F-4D97-AF65-F5344CB8AC3E}">
        <p14:creationId xmlns:p14="http://schemas.microsoft.com/office/powerpoint/2010/main" val="2986112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564DEC7-FFBD-1FC7-F939-F3BACE27698D}"/>
              </a:ext>
            </a:extLst>
          </p:cNvPr>
          <p:cNvPicPr>
            <a:picLocks noChangeAspect="1"/>
          </p:cNvPicPr>
          <p:nvPr/>
        </p:nvPicPr>
        <p:blipFill>
          <a:blip r:embed="rId3"/>
          <a:stretch>
            <a:fillRect/>
          </a:stretch>
        </p:blipFill>
        <p:spPr>
          <a:xfrm>
            <a:off x="604630" y="0"/>
            <a:ext cx="7934739" cy="5143500"/>
          </a:xfrm>
          <a:prstGeom prst="rect">
            <a:avLst/>
          </a:prstGeom>
        </p:spPr>
      </p:pic>
    </p:spTree>
    <p:extLst>
      <p:ext uri="{BB962C8B-B14F-4D97-AF65-F5344CB8AC3E}">
        <p14:creationId xmlns:p14="http://schemas.microsoft.com/office/powerpoint/2010/main" val="2465722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There's also been a steady rise in the number of hateful incidents directed at Jewish people in the United States over the past several years.</a:t>
            </a:r>
            <a:r>
              <a:rPr lang="en-US" sz="3600" b="0" i="0" dirty="0">
                <a:solidFill>
                  <a:srgbClr val="333333"/>
                </a:solidFill>
                <a:effectLst/>
                <a:latin typeface="Georgia" panose="02040502050405020303" pitchFamily="18" charset="0"/>
              </a:rPr>
              <a:t> </a:t>
            </a:r>
            <a:r>
              <a:rPr lang="en-US" sz="4000" dirty="0"/>
              <a:t>According to the Anti-Defamation League, 2021 was the highest year on record for documented reports of harassment, vandalism and violence directed against Jews. </a:t>
            </a:r>
            <a:endParaRPr lang="en-US" altLang="en-US" sz="4000" dirty="0"/>
          </a:p>
        </p:txBody>
      </p:sp>
    </p:spTree>
    <p:extLst>
      <p:ext uri="{BB962C8B-B14F-4D97-AF65-F5344CB8AC3E}">
        <p14:creationId xmlns:p14="http://schemas.microsoft.com/office/powerpoint/2010/main" val="3553139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The watchdog group has tracked these incidents since 1979, and it says 2022 will look a lot like last year.</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965529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altLang="en-US" sz="4000" baseline="30000" dirty="0"/>
              <a:t> </a:t>
            </a:r>
            <a:r>
              <a:rPr lang="en-US" altLang="en-US" sz="4000" baseline="30000" dirty="0" err="1"/>
              <a:t>Yermiyahu</a:t>
            </a:r>
            <a:r>
              <a:rPr lang="en-US" altLang="en-US" sz="4000" baseline="30000" dirty="0"/>
              <a:t> 16.14-16</a:t>
            </a:r>
            <a:r>
              <a:rPr lang="en-US" sz="4000" b="0" i="0" dirty="0">
                <a:solidFill>
                  <a:srgbClr val="000000"/>
                </a:solidFill>
                <a:effectLst/>
                <a:latin typeface="system-ui"/>
              </a:rPr>
              <a:t> </a:t>
            </a:r>
            <a:r>
              <a:rPr lang="en-US" sz="4000" b="0" i="0" dirty="0">
                <a:effectLst/>
              </a:rPr>
              <a:t>“Therefore, the days are quickly coming,” declares </a:t>
            </a:r>
            <a:r>
              <a:rPr lang="en-US" sz="4000" b="0" cap="small" dirty="0">
                <a:effectLst/>
              </a:rPr>
              <a:t>Adoni</a:t>
            </a:r>
            <a:r>
              <a:rPr lang="en-US" sz="4000" b="0" i="0" dirty="0">
                <a:effectLst/>
              </a:rPr>
              <a:t>, “when it will no longer be said. ‘As </a:t>
            </a:r>
            <a:r>
              <a:rPr lang="en-US" sz="4000" b="0" cap="small" dirty="0">
                <a:effectLst/>
              </a:rPr>
              <a:t> Adoni </a:t>
            </a:r>
            <a:r>
              <a:rPr lang="en-US" sz="4000" b="0" i="0" dirty="0">
                <a:effectLst/>
              </a:rPr>
              <a:t>lives, who brought up the children of Israel out of the land of Egypt.’ </a:t>
            </a:r>
            <a:r>
              <a:rPr lang="en-US" sz="4000" b="1" i="0" baseline="30000" dirty="0">
                <a:effectLst/>
              </a:rPr>
              <a:t> </a:t>
            </a:r>
            <a:r>
              <a:rPr lang="en-US" sz="4000" b="0" i="0" dirty="0">
                <a:effectLst/>
              </a:rPr>
              <a:t>Rather, ‘As </a:t>
            </a:r>
            <a:r>
              <a:rPr lang="en-US" sz="4000" b="0" cap="small" dirty="0">
                <a:effectLst/>
              </a:rPr>
              <a:t> Adoni </a:t>
            </a:r>
            <a:r>
              <a:rPr lang="en-US" sz="4000" b="0" i="0" dirty="0">
                <a:effectLst/>
              </a:rPr>
              <a:t>lives, who brought up the children of Israel from the land of the north and from all the lands where He had banished them.’</a:t>
            </a:r>
            <a:endParaRPr lang="en-US" altLang="en-US" sz="4000" dirty="0"/>
          </a:p>
        </p:txBody>
      </p:sp>
    </p:spTree>
    <p:extLst>
      <p:ext uri="{BB962C8B-B14F-4D97-AF65-F5344CB8AC3E}">
        <p14:creationId xmlns:p14="http://schemas.microsoft.com/office/powerpoint/2010/main" val="2202181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altLang="en-US" sz="4000" baseline="30000" dirty="0"/>
              <a:t> </a:t>
            </a:r>
            <a:r>
              <a:rPr lang="en-US" altLang="en-US" sz="4000" baseline="30000" dirty="0" err="1"/>
              <a:t>Yermiyahu</a:t>
            </a:r>
            <a:r>
              <a:rPr lang="en-US" altLang="en-US" sz="4000" baseline="30000" dirty="0"/>
              <a:t> 16.14-16</a:t>
            </a:r>
            <a:r>
              <a:rPr lang="en-US" sz="4000" b="0" i="0" dirty="0">
                <a:solidFill>
                  <a:srgbClr val="000000"/>
                </a:solidFill>
                <a:effectLst/>
                <a:latin typeface="system-ui"/>
              </a:rPr>
              <a:t> </a:t>
            </a:r>
            <a:r>
              <a:rPr lang="en-US" sz="4000" b="0" i="0" dirty="0">
                <a:effectLst/>
              </a:rPr>
              <a:t>So I will bring them back into their land that I gave to their fathers. </a:t>
            </a:r>
            <a:r>
              <a:rPr lang="en-US" sz="4000" b="1" i="0" baseline="30000" dirty="0">
                <a:effectLst/>
              </a:rPr>
              <a:t> </a:t>
            </a:r>
            <a:r>
              <a:rPr lang="en-US" sz="4000" b="0" i="0" dirty="0">
                <a:effectLst/>
              </a:rPr>
              <a:t>“Behold, I will send for many fishers,” says </a:t>
            </a:r>
            <a:r>
              <a:rPr lang="en-US" sz="4000" b="0" cap="small" dirty="0">
                <a:effectLst/>
              </a:rPr>
              <a:t>Adoni</a:t>
            </a:r>
            <a:r>
              <a:rPr lang="en-US" sz="4000" b="0" i="0" dirty="0">
                <a:effectLst/>
              </a:rPr>
              <a:t>, “and they will fish for them. After that, I will send for many hunters, and they will hunt them down from every mountain and from every hill, and out of the clefts of the rocks.</a:t>
            </a:r>
          </a:p>
          <a:p>
            <a:pPr algn="l">
              <a:lnSpc>
                <a:spcPct val="90000"/>
              </a:lnSpc>
            </a:pPr>
            <a:endParaRPr lang="en-US" altLang="en-US" sz="4000" dirty="0"/>
          </a:p>
        </p:txBody>
      </p:sp>
    </p:spTree>
    <p:extLst>
      <p:ext uri="{BB962C8B-B14F-4D97-AF65-F5344CB8AC3E}">
        <p14:creationId xmlns:p14="http://schemas.microsoft.com/office/powerpoint/2010/main" val="49596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03945" y="57150"/>
            <a:ext cx="8587309" cy="4876800"/>
          </a:xfrm>
        </p:spPr>
        <p:txBody>
          <a:bodyPr/>
          <a:lstStyle/>
          <a:p>
            <a:pPr>
              <a:lnSpc>
                <a:spcPct val="90000"/>
              </a:lnSpc>
            </a:pPr>
            <a:r>
              <a:rPr lang="en-US" altLang="en-US" sz="3600" dirty="0"/>
              <a:t>Sean Ono Lennon, son of Beatles founder John Lennon</a:t>
            </a:r>
          </a:p>
        </p:txBody>
      </p:sp>
      <p:pic>
        <p:nvPicPr>
          <p:cNvPr id="1026" name="Picture 2" descr="Sean Lennon">
            <a:extLst>
              <a:ext uri="{FF2B5EF4-FFF2-40B4-BE49-F238E27FC236}">
                <a16:creationId xmlns:a16="http://schemas.microsoft.com/office/drawing/2014/main" id="{8D2332B9-D20A-7F0E-1D53-689C1D8C7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7" y="1028700"/>
            <a:ext cx="915543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6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“Better slip with foot </a:t>
            </a:r>
          </a:p>
          <a:p>
            <a:r>
              <a:rPr lang="en-US" sz="4000" dirty="0"/>
              <a:t>  than tongue.”</a:t>
            </a:r>
            <a:br>
              <a:rPr lang="en-US" sz="4000" dirty="0"/>
            </a:br>
            <a:r>
              <a:rPr lang="en-US" sz="4000" i="1" dirty="0"/>
              <a:t>- Poor Richard’s Almanack, 1734</a:t>
            </a:r>
            <a:endParaRPr lang="en-US" sz="4000" dirty="0"/>
          </a:p>
        </p:txBody>
      </p:sp>
    </p:spTree>
    <p:extLst>
      <p:ext uri="{BB962C8B-B14F-4D97-AF65-F5344CB8AC3E}">
        <p14:creationId xmlns:p14="http://schemas.microsoft.com/office/powerpoint/2010/main" val="1611809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Sean Ono Lennon, son of Beatles founder John Lennon, unequivocally stood with Jews this week, condemning the massive spike in hate crimes directed at the community.</a:t>
            </a:r>
          </a:p>
        </p:txBody>
      </p:sp>
    </p:spTree>
    <p:extLst>
      <p:ext uri="{BB962C8B-B14F-4D97-AF65-F5344CB8AC3E}">
        <p14:creationId xmlns:p14="http://schemas.microsoft.com/office/powerpoint/2010/main" val="1950737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1DA4E742-FE7A-F347-9CC5-C6D02C8AE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59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graphicFrame>
        <p:nvGraphicFramePr>
          <p:cNvPr id="2" name="Table 2">
            <a:extLst>
              <a:ext uri="{FF2B5EF4-FFF2-40B4-BE49-F238E27FC236}">
                <a16:creationId xmlns:a16="http://schemas.microsoft.com/office/drawing/2014/main" id="{E8739C20-247B-99E3-0EDB-ACC10E1BBE04}"/>
              </a:ext>
            </a:extLst>
          </p:cNvPr>
          <p:cNvGraphicFramePr>
            <a:graphicFrameLocks noGrp="1"/>
          </p:cNvGraphicFramePr>
          <p:nvPr>
            <p:extLst>
              <p:ext uri="{D42A27DB-BD31-4B8C-83A1-F6EECF244321}">
                <p14:modId xmlns:p14="http://schemas.microsoft.com/office/powerpoint/2010/main" val="3395983211"/>
              </p:ext>
            </p:extLst>
          </p:nvPr>
        </p:nvGraphicFramePr>
        <p:xfrm>
          <a:off x="304800" y="209550"/>
          <a:ext cx="8686800" cy="4739530"/>
        </p:xfrm>
        <a:graphic>
          <a:graphicData uri="http://schemas.openxmlformats.org/drawingml/2006/table">
            <a:tbl>
              <a:tblPr firstRow="1" bandRow="1">
                <a:tableStyleId>{5C22544A-7EE6-4342-B048-85BDC9FD1C3A}</a:tableStyleId>
              </a:tblPr>
              <a:tblGrid>
                <a:gridCol w="4265839">
                  <a:extLst>
                    <a:ext uri="{9D8B030D-6E8A-4147-A177-3AD203B41FA5}">
                      <a16:colId xmlns:a16="http://schemas.microsoft.com/office/drawing/2014/main" val="4209890617"/>
                    </a:ext>
                  </a:extLst>
                </a:gridCol>
                <a:gridCol w="4420961">
                  <a:extLst>
                    <a:ext uri="{9D8B030D-6E8A-4147-A177-3AD203B41FA5}">
                      <a16:colId xmlns:a16="http://schemas.microsoft.com/office/drawing/2014/main" val="936006866"/>
                    </a:ext>
                  </a:extLst>
                </a:gridCol>
              </a:tblGrid>
              <a:tr h="1258681">
                <a:tc>
                  <a:txBody>
                    <a:bodyPr/>
                    <a:lstStyle/>
                    <a:p>
                      <a:r>
                        <a:rPr lang="en-US" sz="3600" b="0" i="0" kern="1200" dirty="0" err="1">
                          <a:ln>
                            <a:solidFill>
                              <a:schemeClr val="tx1"/>
                            </a:solidFill>
                          </a:ln>
                          <a:solidFill>
                            <a:schemeClr val="tx1"/>
                          </a:solidFill>
                          <a:latin typeface="+mn-lt"/>
                          <a:ea typeface="+mn-ea"/>
                          <a:cs typeface="+mn-cs"/>
                        </a:rPr>
                        <a:t>Shakeable</a:t>
                      </a:r>
                      <a:r>
                        <a:rPr lang="en-US" sz="3600" b="0" i="0" kern="1200" dirty="0">
                          <a:ln>
                            <a:solidFill>
                              <a:schemeClr val="tx1"/>
                            </a:solidFill>
                          </a:ln>
                          <a:solidFill>
                            <a:schemeClr val="tx1"/>
                          </a:solidFill>
                          <a:latin typeface="+mn-lt"/>
                          <a:ea typeface="+mn-ea"/>
                          <a:cs typeface="+mn-cs"/>
                        </a:rPr>
                        <a:t> / changeable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600" b="0" i="0" dirty="0" err="1">
                          <a:ln>
                            <a:solidFill>
                              <a:schemeClr val="tx1"/>
                            </a:solidFill>
                          </a:ln>
                          <a:solidFill>
                            <a:schemeClr val="tx1"/>
                          </a:solidFill>
                        </a:rPr>
                        <a:t>UnShakeable</a:t>
                      </a:r>
                      <a:r>
                        <a:rPr lang="en-US" sz="3600" b="0" i="0" dirty="0">
                          <a:ln>
                            <a:solidFill>
                              <a:schemeClr val="tx1"/>
                            </a:solidFill>
                          </a:ln>
                          <a:solidFill>
                            <a:schemeClr val="tx1"/>
                          </a:solidFill>
                        </a:rPr>
                        <a:t> / Unchangeable</a:t>
                      </a:r>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8038701"/>
                  </a:ext>
                </a:extLst>
              </a:tr>
              <a:tr h="1129840">
                <a:tc>
                  <a:txBody>
                    <a:bodyPr/>
                    <a:lstStyle/>
                    <a:p>
                      <a:r>
                        <a:rPr lang="en-US" sz="3200" dirty="0">
                          <a:ln>
                            <a:solidFill>
                              <a:sysClr val="windowText" lastClr="000000"/>
                            </a:solidFill>
                          </a:ln>
                        </a:rPr>
                        <a:t>American righteous republic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chemeClr val="dk1"/>
                          </a:solidFill>
                          <a:latin typeface="+mn-lt"/>
                          <a:ea typeface="+mn-ea"/>
                          <a:cs typeface="+mn-cs"/>
                        </a:rPr>
                        <a:t>“If you can keep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901776"/>
                  </a:ext>
                </a:extLst>
              </a:tr>
              <a:tr h="1129840">
                <a:tc>
                  <a:txBody>
                    <a:bodyPr/>
                    <a:lstStyle/>
                    <a:p>
                      <a:r>
                        <a:rPr lang="en-US" sz="3200" dirty="0">
                          <a:ln>
                            <a:solidFill>
                              <a:sysClr val="windowText" lastClr="000000"/>
                            </a:solidFill>
                          </a:ln>
                        </a:rPr>
                        <a:t>American Jewish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chemeClr val="dk1"/>
                          </a:solidFill>
                          <a:latin typeface="+mn-lt"/>
                          <a:ea typeface="+mn-ea"/>
                          <a:cs typeface="+mn-cs"/>
                        </a:rPr>
                        <a:t>Hatred of Jews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134153"/>
                  </a:ext>
                </a:extLst>
              </a:tr>
              <a:tr h="1129840">
                <a:tc>
                  <a:txBody>
                    <a:bodyPr/>
                    <a:lstStyle/>
                    <a:p>
                      <a:r>
                        <a:rPr lang="en-US" sz="3200" kern="1200" dirty="0">
                          <a:ln>
                            <a:solidFill>
                              <a:sysClr val="windowText" lastClr="000000"/>
                            </a:solidFill>
                          </a:ln>
                          <a:solidFill>
                            <a:srgbClr val="C00000"/>
                          </a:solidFill>
                          <a:latin typeface="+mn-lt"/>
                          <a:ea typeface="+mn-ea"/>
                          <a:cs typeface="+mn-cs"/>
                        </a:rPr>
                        <a:t>World</a:t>
                      </a:r>
                      <a:r>
                        <a:rPr lang="en-US" sz="3200" kern="1200" dirty="0">
                          <a:ln>
                            <a:solidFill>
                              <a:sysClr val="windowText" lastClr="000000"/>
                            </a:solidFill>
                          </a:ln>
                          <a:solidFill>
                            <a:schemeClr val="dk1"/>
                          </a:solidFill>
                          <a:latin typeface="+mn-lt"/>
                          <a:ea typeface="+mn-ea"/>
                          <a:cs typeface="+mn-cs"/>
                        </a:rPr>
                        <a:t> </a:t>
                      </a:r>
                      <a:r>
                        <a:rPr lang="en-US" sz="3200" kern="1200" dirty="0">
                          <a:ln>
                            <a:solidFill>
                              <a:sysClr val="windowText" lastClr="000000"/>
                            </a:solidFill>
                          </a:ln>
                          <a:solidFill>
                            <a:srgbClr val="C00000"/>
                          </a:solidFill>
                          <a:latin typeface="+mn-lt"/>
                          <a:ea typeface="+mn-ea"/>
                          <a:cs typeface="+mn-cs"/>
                        </a:rPr>
                        <a:t>Security</a:t>
                      </a:r>
                      <a:r>
                        <a:rPr lang="en-US" sz="3200" kern="1200" dirty="0">
                          <a:ln>
                            <a:solidFill>
                              <a:sysClr val="windowText" lastClr="000000"/>
                            </a:solidFill>
                          </a:ln>
                          <a:solidFill>
                            <a:schemeClr val="dk1"/>
                          </a:solidFill>
                          <a:latin typeface="+mn-lt"/>
                          <a:ea typeface="+mn-ea"/>
                          <a:cs typeface="+mn-cs"/>
                        </a:rPr>
                        <a:t> </a:t>
                      </a:r>
                      <a:r>
                        <a:rPr lang="en-US" sz="3200" kern="1200" dirty="0">
                          <a:ln>
                            <a:solidFill>
                              <a:sysClr val="windowText" lastClr="000000"/>
                            </a:solidFill>
                          </a:ln>
                          <a:solidFill>
                            <a:srgbClr val="C00000"/>
                          </a:solidFill>
                          <a:latin typeface="+mn-lt"/>
                          <a:ea typeface="+mn-ea"/>
                          <a:cs typeface="+mn-cs"/>
                        </a:rPr>
                        <a:t>of</a:t>
                      </a:r>
                      <a:r>
                        <a:rPr lang="en-US" sz="3200" kern="1200" dirty="0">
                          <a:ln>
                            <a:solidFill>
                              <a:sysClr val="windowText" lastClr="000000"/>
                            </a:solidFill>
                          </a:ln>
                          <a:solidFill>
                            <a:schemeClr val="dk1"/>
                          </a:solidFill>
                          <a:latin typeface="+mn-lt"/>
                          <a:ea typeface="+mn-ea"/>
                          <a:cs typeface="+mn-cs"/>
                        </a:rPr>
                        <a:t> </a:t>
                      </a:r>
                      <a:r>
                        <a:rPr lang="en-US" sz="3200" kern="1200" dirty="0">
                          <a:ln>
                            <a:solidFill>
                              <a:sysClr val="windowText" lastClr="000000"/>
                            </a:solidFill>
                          </a:ln>
                          <a:solidFill>
                            <a:srgbClr val="C00000"/>
                          </a:solidFill>
                          <a:latin typeface="+mn-lt"/>
                          <a:ea typeface="+mn-ea"/>
                          <a:cs typeface="+mn-cs"/>
                        </a:rPr>
                        <a:t>the</a:t>
                      </a:r>
                      <a:r>
                        <a:rPr lang="en-US" sz="3200" kern="1200" dirty="0">
                          <a:ln>
                            <a:solidFill>
                              <a:sysClr val="windowText" lastClr="000000"/>
                            </a:solidFill>
                          </a:ln>
                          <a:solidFill>
                            <a:schemeClr val="dk1"/>
                          </a:solidFill>
                          <a:latin typeface="+mn-lt"/>
                          <a:ea typeface="+mn-ea"/>
                          <a:cs typeface="+mn-cs"/>
                        </a:rPr>
                        <a:t> </a:t>
                      </a:r>
                      <a:r>
                        <a:rPr lang="en-US" sz="3200" kern="1200" dirty="0">
                          <a:ln>
                            <a:solidFill>
                              <a:sysClr val="windowText" lastClr="000000"/>
                            </a:solidFill>
                          </a:ln>
                          <a:solidFill>
                            <a:srgbClr val="C00000"/>
                          </a:solidFill>
                          <a:latin typeface="+mn-lt"/>
                          <a:ea typeface="+mn-ea"/>
                          <a:cs typeface="+mn-cs"/>
                        </a:rPr>
                        <a:t>Jewish</a:t>
                      </a:r>
                      <a:r>
                        <a:rPr lang="en-US" sz="3200" kern="1200" dirty="0">
                          <a:ln>
                            <a:solidFill>
                              <a:sysClr val="windowText" lastClr="000000"/>
                            </a:solidFill>
                          </a:ln>
                          <a:solidFill>
                            <a:schemeClr val="dk1"/>
                          </a:solidFill>
                          <a:latin typeface="+mn-lt"/>
                          <a:ea typeface="+mn-ea"/>
                          <a:cs typeface="+mn-cs"/>
                        </a:rPr>
                        <a:t> </a:t>
                      </a:r>
                      <a:r>
                        <a:rPr lang="en-US" sz="3200" kern="1200" dirty="0">
                          <a:ln>
                            <a:solidFill>
                              <a:sysClr val="windowText" lastClr="000000"/>
                            </a:solidFill>
                          </a:ln>
                          <a:solidFill>
                            <a:srgbClr val="C00000"/>
                          </a:solidFill>
                          <a:latin typeface="+mn-lt"/>
                          <a:ea typeface="+mn-ea"/>
                          <a:cs typeface="+mn-cs"/>
                        </a:rPr>
                        <a:t>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200" kern="1200" noProof="0" dirty="0">
                          <a:ln>
                            <a:solidFill>
                              <a:sysClr val="windowText" lastClr="000000"/>
                            </a:solidFill>
                          </a:ln>
                          <a:solidFill>
                            <a:srgbClr val="C00000"/>
                          </a:solidFill>
                          <a:latin typeface="+mn-lt"/>
                          <a:ea typeface="+mn-ea"/>
                          <a:cs typeface="+mn-cs"/>
                        </a:rPr>
                        <a:t>G-d’s</a:t>
                      </a:r>
                      <a:r>
                        <a:rPr kumimoji="0" lang="en-US" sz="3200" b="0" i="0" u="none" strike="noStrike" kern="1200" cap="none" spc="0" normalizeH="0" baseline="0" noProof="0" dirty="0">
                          <a:ln>
                            <a:solidFill>
                              <a:sysClr val="windowText" lastClr="000000"/>
                            </a:solidFill>
                          </a:ln>
                          <a:solidFill>
                            <a:srgbClr val="000000"/>
                          </a:solidFill>
                          <a:effectLst/>
                          <a:uLnTx/>
                          <a:uFillTx/>
                          <a:latin typeface="+mn-lt"/>
                          <a:ea typeface="+mn-ea"/>
                          <a:cs typeface="+mn-cs"/>
                        </a:rPr>
                        <a:t> </a:t>
                      </a:r>
                      <a:r>
                        <a:rPr lang="en-US" sz="3200" kern="1200" noProof="0" dirty="0">
                          <a:ln>
                            <a:solidFill>
                              <a:sysClr val="windowText" lastClr="000000"/>
                            </a:solidFill>
                          </a:ln>
                          <a:solidFill>
                            <a:srgbClr val="C00000"/>
                          </a:solidFill>
                          <a:latin typeface="+mn-lt"/>
                          <a:ea typeface="+mn-ea"/>
                          <a:cs typeface="+mn-cs"/>
                        </a:rPr>
                        <a:t>promises</a:t>
                      </a:r>
                      <a:r>
                        <a:rPr kumimoji="0" lang="en-US" sz="3200" b="0" i="0" u="none" strike="noStrike" kern="1200" cap="none" spc="0" normalizeH="0" baseline="0" noProof="0" dirty="0">
                          <a:ln>
                            <a:solidFill>
                              <a:sysClr val="windowText" lastClr="000000"/>
                            </a:solidFill>
                          </a:ln>
                          <a:solidFill>
                            <a:srgbClr val="000000"/>
                          </a:solidFill>
                          <a:effectLst/>
                          <a:uLnTx/>
                          <a:uFillTx/>
                          <a:latin typeface="+mn-lt"/>
                          <a:ea typeface="+mn-ea"/>
                          <a:cs typeface="+mn-cs"/>
                        </a:rPr>
                        <a:t> </a:t>
                      </a:r>
                      <a:r>
                        <a:rPr lang="en-US" sz="3200" kern="1200" noProof="0" dirty="0">
                          <a:ln>
                            <a:solidFill>
                              <a:sysClr val="windowText" lastClr="000000"/>
                            </a:solidFill>
                          </a:ln>
                          <a:solidFill>
                            <a:srgbClr val="C00000"/>
                          </a:solidFill>
                          <a:latin typeface="+mn-lt"/>
                          <a:ea typeface="+mn-ea"/>
                          <a:cs typeface="+mn-cs"/>
                        </a:rPr>
                        <a:t>to</a:t>
                      </a:r>
                      <a:r>
                        <a:rPr kumimoji="0" lang="en-US" sz="3200" b="0" i="0" u="none" strike="noStrike" kern="1200" cap="none" spc="0" normalizeH="0" baseline="0" noProof="0" dirty="0">
                          <a:ln>
                            <a:solidFill>
                              <a:sysClr val="windowText" lastClr="000000"/>
                            </a:solidFill>
                          </a:ln>
                          <a:solidFill>
                            <a:srgbClr val="000000"/>
                          </a:solidFill>
                          <a:effectLst/>
                          <a:uLnTx/>
                          <a:uFillTx/>
                          <a:latin typeface="+mn-lt"/>
                          <a:ea typeface="+mn-ea"/>
                          <a:cs typeface="+mn-cs"/>
                        </a:rPr>
                        <a:t> </a:t>
                      </a:r>
                      <a:r>
                        <a:rPr lang="en-US" sz="3200" kern="1200" noProof="0" dirty="0">
                          <a:ln>
                            <a:solidFill>
                              <a:sysClr val="windowText" lastClr="000000"/>
                            </a:solidFill>
                          </a:ln>
                          <a:solidFill>
                            <a:srgbClr val="C00000"/>
                          </a:solidFill>
                          <a:latin typeface="+mn-lt"/>
                          <a:ea typeface="+mn-ea"/>
                          <a:cs typeface="+mn-cs"/>
                        </a:rPr>
                        <a:t>Israel</a:t>
                      </a:r>
                    </a:p>
                    <a:p>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5338636"/>
                  </a:ext>
                </a:extLst>
              </a:tr>
            </a:tbl>
          </a:graphicData>
        </a:graphic>
      </p:graphicFrame>
    </p:spTree>
    <p:extLst>
      <p:ext uri="{BB962C8B-B14F-4D97-AF65-F5344CB8AC3E}">
        <p14:creationId xmlns:p14="http://schemas.microsoft.com/office/powerpoint/2010/main" val="499758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581400" cy="4648200"/>
          </a:xfrm>
        </p:spPr>
        <p:txBody>
          <a:bodyPr/>
          <a:lstStyle/>
          <a:p>
            <a:pPr algn="l">
              <a:lnSpc>
                <a:spcPct val="90000"/>
              </a:lnSpc>
            </a:pPr>
            <a:r>
              <a:rPr lang="en-US" altLang="en-US" sz="4000" dirty="0"/>
              <a:t> Avner </a:t>
            </a:r>
            <a:r>
              <a:rPr lang="en-US" altLang="en-US" sz="4000" dirty="0" err="1"/>
              <a:t>Boskey</a:t>
            </a:r>
            <a:r>
              <a:rPr lang="en-US" altLang="en-US" sz="4000" dirty="0"/>
              <a:t> reports…</a:t>
            </a:r>
          </a:p>
        </p:txBody>
      </p:sp>
      <p:pic>
        <p:nvPicPr>
          <p:cNvPr id="2" name="Picture 2" descr="Avner Boskey - YouTube">
            <a:extLst>
              <a:ext uri="{FF2B5EF4-FFF2-40B4-BE49-F238E27FC236}">
                <a16:creationId xmlns:a16="http://schemas.microsoft.com/office/drawing/2014/main" id="{5D3EB3AE-65F3-BF9F-3062-0210284D5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312" y="19050"/>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02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world’s largest sports event – FIFA World Cup 2022 (also known as ‘the Mondial’) – is taking place this month in Doha, Qatar.</a:t>
            </a:r>
          </a:p>
        </p:txBody>
      </p:sp>
    </p:spTree>
    <p:extLst>
      <p:ext uri="{BB962C8B-B14F-4D97-AF65-F5344CB8AC3E}">
        <p14:creationId xmlns:p14="http://schemas.microsoft.com/office/powerpoint/2010/main" val="2103867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10000"/>
          </a:bodyPr>
          <a:lstStyle/>
          <a:p>
            <a:pPr algn="l">
              <a:lnSpc>
                <a:spcPct val="90000"/>
              </a:lnSpc>
            </a:pPr>
            <a:r>
              <a:rPr lang="en-US" altLang="en-US" sz="4000" dirty="0"/>
              <a:t>Israelis attending the Qatari World Cup have been running into hostility and hatred from Islamic and Arab football fans. Some Israelis have been thrown out of restaurants when their national identity became known. Israel (a member in good standing of FIFA) has been removed from the FIFA site travel links, and visitors are directed instead to a site entitled ‘Occupied Palestinian Territories.’</a:t>
            </a:r>
          </a:p>
        </p:txBody>
      </p:sp>
    </p:spTree>
    <p:extLst>
      <p:ext uri="{BB962C8B-B14F-4D97-AF65-F5344CB8AC3E}">
        <p14:creationId xmlns:p14="http://schemas.microsoft.com/office/powerpoint/2010/main" val="1497715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The </a:t>
            </a:r>
            <a:r>
              <a:rPr lang="en-US" sz="4000" b="0" i="1" dirty="0">
                <a:effectLst/>
              </a:rPr>
              <a:t>Washington Institute for Near East Policy</a:t>
            </a:r>
            <a:r>
              <a:rPr lang="en-US" sz="4000" b="0" i="0" dirty="0">
                <a:effectLst/>
              </a:rPr>
              <a:t> published a July 2022 poll which revealed by national percentages that the majority of the Arab world’s public does not have a positive view about the Abraham Accords. </a:t>
            </a:r>
            <a:endParaRPr lang="en-US" altLang="en-US" sz="4800" dirty="0"/>
          </a:p>
        </p:txBody>
      </p:sp>
    </p:spTree>
    <p:extLst>
      <p:ext uri="{BB962C8B-B14F-4D97-AF65-F5344CB8AC3E}">
        <p14:creationId xmlns:p14="http://schemas.microsoft.com/office/powerpoint/2010/main" val="2123789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200" b="0" i="0" dirty="0">
                <a:effectLst/>
              </a:rPr>
              <a:t>Positive views of the Abraham Accords were listed as follows:</a:t>
            </a:r>
          </a:p>
          <a:p>
            <a:pPr algn="l"/>
            <a:r>
              <a:rPr lang="en-US" sz="3200" b="0" i="0" dirty="0">
                <a:effectLst/>
              </a:rPr>
              <a:t>United Arab Emirates – 25%</a:t>
            </a:r>
          </a:p>
          <a:p>
            <a:pPr algn="l"/>
            <a:r>
              <a:rPr lang="en-US" sz="3200" b="0" i="0" dirty="0">
                <a:effectLst/>
              </a:rPr>
              <a:t>Bahrain – 20%</a:t>
            </a:r>
          </a:p>
          <a:p>
            <a:pPr algn="l"/>
            <a:r>
              <a:rPr lang="en-US" sz="3200" b="0" i="0" dirty="0">
                <a:effectLst/>
              </a:rPr>
              <a:t>Saudi Arabia – 19%</a:t>
            </a:r>
          </a:p>
          <a:p>
            <a:pPr algn="l"/>
            <a:r>
              <a:rPr lang="en-US" sz="3200" b="0" i="0" dirty="0">
                <a:effectLst/>
              </a:rPr>
              <a:t>Kuwait – 14%</a:t>
            </a:r>
          </a:p>
          <a:p>
            <a:pPr algn="l"/>
            <a:r>
              <a:rPr lang="en-US" sz="3200" b="0" i="0" dirty="0">
                <a:effectLst/>
              </a:rPr>
              <a:t>Egypt – 13%</a:t>
            </a:r>
          </a:p>
          <a:p>
            <a:pPr algn="l"/>
            <a:r>
              <a:rPr lang="en-US" sz="3200" b="0" i="0" dirty="0">
                <a:effectLst/>
              </a:rPr>
              <a:t>Jordan – 12%</a:t>
            </a:r>
          </a:p>
          <a:p>
            <a:pPr algn="l">
              <a:lnSpc>
                <a:spcPct val="90000"/>
              </a:lnSpc>
            </a:pPr>
            <a:endParaRPr lang="en-US" altLang="en-US" sz="4000" dirty="0"/>
          </a:p>
        </p:txBody>
      </p:sp>
    </p:spTree>
    <p:extLst>
      <p:ext uri="{BB962C8B-B14F-4D97-AF65-F5344CB8AC3E}">
        <p14:creationId xmlns:p14="http://schemas.microsoft.com/office/powerpoint/2010/main" val="1588065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200" b="0" i="0" dirty="0">
                <a:effectLst/>
              </a:rPr>
              <a:t>Surprisingly, Palestinians lined up as follows:</a:t>
            </a:r>
          </a:p>
          <a:p>
            <a:pPr algn="l"/>
            <a:r>
              <a:rPr lang="en-US" sz="3200" b="0" i="0" dirty="0">
                <a:effectLst/>
              </a:rPr>
              <a:t>Palestinian Authority – 25%</a:t>
            </a:r>
          </a:p>
          <a:p>
            <a:pPr algn="l"/>
            <a:r>
              <a:rPr lang="en-US" sz="3200" b="0" i="0" dirty="0">
                <a:effectLst/>
              </a:rPr>
              <a:t>Gaza – 34%</a:t>
            </a:r>
          </a:p>
          <a:p>
            <a:pPr algn="l"/>
            <a:r>
              <a:rPr lang="en-US" sz="3200" b="0" i="0" dirty="0">
                <a:effectLst/>
              </a:rPr>
              <a:t>East Jerusalem – 48%</a:t>
            </a:r>
          </a:p>
          <a:p>
            <a:pPr algn="l">
              <a:lnSpc>
                <a:spcPct val="90000"/>
              </a:lnSpc>
            </a:pPr>
            <a:endParaRPr lang="en-US" altLang="en-US" sz="4000" dirty="0"/>
          </a:p>
        </p:txBody>
      </p:sp>
    </p:spTree>
    <p:extLst>
      <p:ext uri="{BB962C8B-B14F-4D97-AF65-F5344CB8AC3E}">
        <p14:creationId xmlns:p14="http://schemas.microsoft.com/office/powerpoint/2010/main" val="254237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One of the Songs of Ascent,</a:t>
            </a:r>
          </a:p>
          <a:p>
            <a:pPr algn="l">
              <a:lnSpc>
                <a:spcPct val="90000"/>
              </a:lnSpc>
            </a:pPr>
            <a:r>
              <a:rPr lang="en-US" altLang="en-US" sz="4000" dirty="0"/>
              <a:t>Too long has my soul had its dwelling with those who hate peace. I am for peace, but when I speak, they are for war” (Psalm 120).</a:t>
            </a:r>
          </a:p>
        </p:txBody>
      </p:sp>
    </p:spTree>
    <p:extLst>
      <p:ext uri="{BB962C8B-B14F-4D97-AF65-F5344CB8AC3E}">
        <p14:creationId xmlns:p14="http://schemas.microsoft.com/office/powerpoint/2010/main" val="359951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“Dost thou love life? </a:t>
            </a:r>
          </a:p>
          <a:p>
            <a:r>
              <a:rPr lang="en-US" sz="4000" dirty="0"/>
              <a:t> </a:t>
            </a:r>
          </a:p>
        </p:txBody>
      </p:sp>
    </p:spTree>
    <p:extLst>
      <p:ext uri="{BB962C8B-B14F-4D97-AF65-F5344CB8AC3E}">
        <p14:creationId xmlns:p14="http://schemas.microsoft.com/office/powerpoint/2010/main" val="1578196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t>Present military threats against Israel</a:t>
            </a:r>
          </a:p>
          <a:p>
            <a:pPr marL="457200" indent="-457200" algn="l">
              <a:lnSpc>
                <a:spcPct val="90000"/>
              </a:lnSpc>
              <a:buFont typeface="+mj-lt"/>
              <a:buAutoNum type="arabicPeriod"/>
            </a:pPr>
            <a:r>
              <a:rPr lang="en-US" altLang="en-US" sz="4000" dirty="0"/>
              <a:t>Iran</a:t>
            </a:r>
          </a:p>
          <a:p>
            <a:pPr marL="457200" indent="-457200" algn="l">
              <a:lnSpc>
                <a:spcPct val="90000"/>
              </a:lnSpc>
              <a:buFont typeface="+mj-lt"/>
              <a:buAutoNum type="arabicPeriod"/>
            </a:pPr>
            <a:r>
              <a:rPr lang="en-US" altLang="en-US" sz="4000" dirty="0"/>
              <a:t>Lebanon (Hezbollah)</a:t>
            </a:r>
          </a:p>
          <a:p>
            <a:pPr marL="457200" indent="-457200" algn="l">
              <a:lnSpc>
                <a:spcPct val="90000"/>
              </a:lnSpc>
              <a:buFont typeface="+mj-lt"/>
              <a:buAutoNum type="arabicPeriod"/>
            </a:pPr>
            <a:r>
              <a:rPr lang="en-US" altLang="en-US" sz="4000" dirty="0"/>
              <a:t>Syria</a:t>
            </a:r>
          </a:p>
          <a:p>
            <a:pPr marL="457200" indent="-457200" algn="l">
              <a:lnSpc>
                <a:spcPct val="90000"/>
              </a:lnSpc>
              <a:buFont typeface="+mj-lt"/>
              <a:buAutoNum type="arabicPeriod"/>
            </a:pPr>
            <a:r>
              <a:rPr lang="en-US" altLang="en-US" sz="4000" dirty="0"/>
              <a:t>Yemenite Houthis</a:t>
            </a:r>
          </a:p>
          <a:p>
            <a:pPr marL="457200" indent="-457200" algn="l">
              <a:lnSpc>
                <a:spcPct val="90000"/>
              </a:lnSpc>
              <a:buFont typeface="+mj-lt"/>
              <a:buAutoNum type="arabicPeriod"/>
            </a:pPr>
            <a:r>
              <a:rPr lang="en-US" altLang="en-US" sz="4000" dirty="0"/>
              <a:t>Yemenite Houthis</a:t>
            </a:r>
          </a:p>
        </p:txBody>
      </p:sp>
    </p:spTree>
    <p:extLst>
      <p:ext uri="{BB962C8B-B14F-4D97-AF65-F5344CB8AC3E}">
        <p14:creationId xmlns:p14="http://schemas.microsoft.com/office/powerpoint/2010/main" val="26829099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200" dirty="0"/>
              <a:t>UN Votes 149-6 to Denuclearize Israel</a:t>
            </a:r>
          </a:p>
        </p:txBody>
      </p:sp>
      <p:pic>
        <p:nvPicPr>
          <p:cNvPr id="2050" name="Picture 2" descr="Israel's nuclear reactor at Nahal Sorek">
            <a:extLst>
              <a:ext uri="{FF2B5EF4-FFF2-40B4-BE49-F238E27FC236}">
                <a16:creationId xmlns:a16="http://schemas.microsoft.com/office/drawing/2014/main" id="{9CAD2679-B01B-A615-B1A8-226278400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9" y="849667"/>
            <a:ext cx="915543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3C3554-5784-15CB-0064-A9E3B0AA7DD5}"/>
              </a:ext>
            </a:extLst>
          </p:cNvPr>
          <p:cNvSpPr txBox="1"/>
          <p:nvPr/>
        </p:nvSpPr>
        <p:spPr>
          <a:xfrm>
            <a:off x="-19235" y="4095750"/>
            <a:ext cx="8934176" cy="954107"/>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View of the Israeli nuclear reactor located in </a:t>
            </a:r>
          </a:p>
          <a:p>
            <a:r>
              <a:rPr lang="en-US" sz="2800" dirty="0">
                <a:effectLst>
                  <a:outerShdw blurRad="38100" dist="38100" dir="2700000" algn="tl">
                    <a:srgbClr val="000000">
                      <a:alpha val="43137"/>
                    </a:srgbClr>
                  </a:outerShdw>
                </a:effectLst>
              </a:rPr>
              <a:t>the </a:t>
            </a:r>
            <a:r>
              <a:rPr lang="en-US" sz="2800" dirty="0" err="1">
                <a:effectLst>
                  <a:outerShdw blurRad="38100" dist="38100" dir="2700000" algn="tl">
                    <a:srgbClr val="000000">
                      <a:alpha val="43137"/>
                    </a:srgbClr>
                  </a:outerShdw>
                </a:effectLst>
              </a:rPr>
              <a:t>Sorek</a:t>
            </a:r>
            <a:r>
              <a:rPr lang="en-US" sz="2800" dirty="0">
                <a:effectLst>
                  <a:outerShdw blurRad="38100" dist="38100" dir="2700000" algn="tl">
                    <a:srgbClr val="000000">
                      <a:alpha val="43137"/>
                    </a:srgbClr>
                  </a:outerShdw>
                </a:effectLst>
              </a:rPr>
              <a:t> valley in the Judean hills. </a:t>
            </a:r>
            <a:r>
              <a:rPr lang="en-US" sz="1600" dirty="0"/>
              <a:t>(Yaakov </a:t>
            </a:r>
            <a:r>
              <a:rPr lang="en-US" sz="1600" dirty="0" err="1"/>
              <a:t>Naumi</a:t>
            </a:r>
            <a:r>
              <a:rPr lang="en-US" sz="1600" dirty="0"/>
              <a:t>/Flash90</a:t>
            </a:r>
          </a:p>
        </p:txBody>
      </p:sp>
    </p:spTree>
    <p:extLst>
      <p:ext uri="{BB962C8B-B14F-4D97-AF65-F5344CB8AC3E}">
        <p14:creationId xmlns:p14="http://schemas.microsoft.com/office/powerpoint/2010/main" val="31722031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Only five countries – the U.S., Canada, Liberia, Micronesia and Palau – voted with Israel against the resolution. There were 26 abstentions, including several from the European Union as well as India. Ukraine was notably absent.</a:t>
            </a:r>
          </a:p>
        </p:txBody>
      </p:sp>
    </p:spTree>
    <p:extLst>
      <p:ext uri="{BB962C8B-B14F-4D97-AF65-F5344CB8AC3E}">
        <p14:creationId xmlns:p14="http://schemas.microsoft.com/office/powerpoint/2010/main" val="1119969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623957" cy="4648200"/>
          </a:xfrm>
        </p:spPr>
        <p:txBody>
          <a:bodyPr>
            <a:normAutofit lnSpcReduction="10000"/>
          </a:bodyPr>
          <a:lstStyle/>
          <a:p>
            <a:pPr algn="l">
              <a:lnSpc>
                <a:spcPct val="90000"/>
              </a:lnSpc>
            </a:pPr>
            <a:r>
              <a:rPr lang="en-US" altLang="en-US" sz="4000" dirty="0"/>
              <a:t>Palau is an island country/</a:t>
            </a:r>
          </a:p>
          <a:p>
            <a:pPr algn="l">
              <a:lnSpc>
                <a:spcPct val="90000"/>
              </a:lnSpc>
            </a:pPr>
            <a:r>
              <a:rPr lang="en-US" altLang="en-US" sz="4000" dirty="0"/>
              <a:t>microstate in the western Pacific. The nation has </a:t>
            </a:r>
            <a:r>
              <a:rPr lang="en-US" altLang="en-US" sz="3600" dirty="0"/>
              <a:t>approximately</a:t>
            </a:r>
            <a:r>
              <a:rPr lang="en-US" altLang="en-US" sz="4000" dirty="0"/>
              <a:t> 340 islands.</a:t>
            </a:r>
          </a:p>
        </p:txBody>
      </p:sp>
      <p:pic>
        <p:nvPicPr>
          <p:cNvPr id="3" name="Picture 2">
            <a:extLst>
              <a:ext uri="{FF2B5EF4-FFF2-40B4-BE49-F238E27FC236}">
                <a16:creationId xmlns:a16="http://schemas.microsoft.com/office/drawing/2014/main" id="{C963BC98-14A7-F091-A1A1-EB1A64950B27}"/>
              </a:ext>
            </a:extLst>
          </p:cNvPr>
          <p:cNvPicPr>
            <a:picLocks noChangeAspect="1"/>
          </p:cNvPicPr>
          <p:nvPr/>
        </p:nvPicPr>
        <p:blipFill>
          <a:blip r:embed="rId3"/>
          <a:stretch>
            <a:fillRect/>
          </a:stretch>
        </p:blipFill>
        <p:spPr>
          <a:xfrm>
            <a:off x="3928757" y="0"/>
            <a:ext cx="5178253" cy="5143500"/>
          </a:xfrm>
          <a:prstGeom prst="rect">
            <a:avLst/>
          </a:prstGeom>
        </p:spPr>
      </p:pic>
    </p:spTree>
    <p:extLst>
      <p:ext uri="{BB962C8B-B14F-4D97-AF65-F5344CB8AC3E}">
        <p14:creationId xmlns:p14="http://schemas.microsoft.com/office/powerpoint/2010/main" val="81118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sz="4000" dirty="0"/>
              <a:t>While Israel has never threatened a nation with a nuclear attack, nor have they ever even acknowledged that they have nuclear warheads, it is simply assumed that they do. Iran was not mentioned once within the resolution, even though it threatens Israel and the United States with destruction regularly.</a:t>
            </a:r>
            <a:endParaRPr lang="en-US" altLang="en-US" sz="7200" dirty="0"/>
          </a:p>
        </p:txBody>
      </p:sp>
    </p:spTree>
    <p:extLst>
      <p:ext uri="{BB962C8B-B14F-4D97-AF65-F5344CB8AC3E}">
        <p14:creationId xmlns:p14="http://schemas.microsoft.com/office/powerpoint/2010/main" val="756294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648200" cy="4648200"/>
          </a:xfrm>
        </p:spPr>
        <p:txBody>
          <a:bodyPr>
            <a:normAutofit fontScale="85000" lnSpcReduction="20000"/>
          </a:bodyPr>
          <a:lstStyle/>
          <a:p>
            <a:pPr algn="l">
              <a:lnSpc>
                <a:spcPct val="90000"/>
              </a:lnSpc>
            </a:pPr>
            <a:r>
              <a:rPr lang="en-US" altLang="en-US" sz="4000" dirty="0"/>
              <a:t>Just days after two people were killed in twin bombings of Jerusalem bus stops, a key UN human rights investigator, Francesca Albanese, addressing a Hamas-organized event told her audience, “you have a right to resist Israel.”</a:t>
            </a:r>
          </a:p>
        </p:txBody>
      </p:sp>
      <p:pic>
        <p:nvPicPr>
          <p:cNvPr id="2050" name="Picture 2" descr="Francesca Albanese">
            <a:extLst>
              <a:ext uri="{FF2B5EF4-FFF2-40B4-BE49-F238E27FC236}">
                <a16:creationId xmlns:a16="http://schemas.microsoft.com/office/drawing/2014/main" id="{30EE8B16-16E2-7468-99AA-DADE4A8AE1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00" r="27333"/>
          <a:stretch/>
        </p:blipFill>
        <p:spPr bwMode="auto">
          <a:xfrm>
            <a:off x="4953000" y="0"/>
            <a:ext cx="4191000" cy="511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6147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May, Albanese said on Italian national television, “Palestinian violence is inevitable because the right to exist of the Palestinian people has been denied for 55 years — almost three generations.”</a:t>
            </a:r>
          </a:p>
        </p:txBody>
      </p:sp>
    </p:spTree>
    <p:extLst>
      <p:ext uri="{BB962C8B-B14F-4D97-AF65-F5344CB8AC3E}">
        <p14:creationId xmlns:p14="http://schemas.microsoft.com/office/powerpoint/2010/main" val="32580557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1DA4E742-FE7A-F347-9CC5-C6D02C8AE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175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graphicFrame>
        <p:nvGraphicFramePr>
          <p:cNvPr id="2" name="Table 2">
            <a:extLst>
              <a:ext uri="{FF2B5EF4-FFF2-40B4-BE49-F238E27FC236}">
                <a16:creationId xmlns:a16="http://schemas.microsoft.com/office/drawing/2014/main" id="{E8739C20-247B-99E3-0EDB-ACC10E1BBE04}"/>
              </a:ext>
            </a:extLst>
          </p:cNvPr>
          <p:cNvGraphicFramePr>
            <a:graphicFrameLocks noGrp="1"/>
          </p:cNvGraphicFramePr>
          <p:nvPr>
            <p:extLst>
              <p:ext uri="{D42A27DB-BD31-4B8C-83A1-F6EECF244321}">
                <p14:modId xmlns:p14="http://schemas.microsoft.com/office/powerpoint/2010/main" val="4135569340"/>
              </p:ext>
            </p:extLst>
          </p:nvPr>
        </p:nvGraphicFramePr>
        <p:xfrm>
          <a:off x="304800" y="209550"/>
          <a:ext cx="8686800" cy="473953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4209890617"/>
                    </a:ext>
                  </a:extLst>
                </a:gridCol>
                <a:gridCol w="4343400">
                  <a:extLst>
                    <a:ext uri="{9D8B030D-6E8A-4147-A177-3AD203B41FA5}">
                      <a16:colId xmlns:a16="http://schemas.microsoft.com/office/drawing/2014/main" val="936006866"/>
                    </a:ext>
                  </a:extLst>
                </a:gridCol>
              </a:tblGrid>
              <a:tr h="1258681">
                <a:tc>
                  <a:txBody>
                    <a:bodyPr/>
                    <a:lstStyle/>
                    <a:p>
                      <a:r>
                        <a:rPr lang="en-US" sz="3600" b="0" i="0" kern="1200" dirty="0" err="1">
                          <a:ln>
                            <a:solidFill>
                              <a:schemeClr val="tx1"/>
                            </a:solidFill>
                          </a:ln>
                          <a:solidFill>
                            <a:schemeClr val="tx1"/>
                          </a:solidFill>
                          <a:latin typeface="+mn-lt"/>
                          <a:ea typeface="+mn-ea"/>
                          <a:cs typeface="+mn-cs"/>
                        </a:rPr>
                        <a:t>Shakeable</a:t>
                      </a:r>
                      <a:r>
                        <a:rPr lang="en-US" sz="3600" b="0" i="0" kern="1200" dirty="0">
                          <a:ln>
                            <a:solidFill>
                              <a:schemeClr val="tx1"/>
                            </a:solidFill>
                          </a:ln>
                          <a:solidFill>
                            <a:schemeClr val="tx1"/>
                          </a:solidFill>
                          <a:latin typeface="+mn-lt"/>
                          <a:ea typeface="+mn-ea"/>
                          <a:cs typeface="+mn-cs"/>
                        </a:rPr>
                        <a:t> / changeable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600" b="0" i="0" dirty="0" err="1">
                          <a:ln>
                            <a:solidFill>
                              <a:schemeClr val="tx1"/>
                            </a:solidFill>
                          </a:ln>
                          <a:solidFill>
                            <a:schemeClr val="tx1"/>
                          </a:solidFill>
                        </a:rPr>
                        <a:t>UnShakeable</a:t>
                      </a:r>
                      <a:r>
                        <a:rPr lang="en-US" sz="3600" b="0" i="0" dirty="0">
                          <a:ln>
                            <a:solidFill>
                              <a:schemeClr val="tx1"/>
                            </a:solidFill>
                          </a:ln>
                          <a:solidFill>
                            <a:schemeClr val="tx1"/>
                          </a:solidFill>
                        </a:rPr>
                        <a:t> / Unchangeable</a:t>
                      </a:r>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8038701"/>
                  </a:ext>
                </a:extLst>
              </a:tr>
              <a:tr h="1129840">
                <a:tc>
                  <a:txBody>
                    <a:bodyPr/>
                    <a:lstStyle/>
                    <a:p>
                      <a:r>
                        <a:rPr lang="en-US" sz="3200" dirty="0">
                          <a:ln>
                            <a:solidFill>
                              <a:sysClr val="windowText" lastClr="000000"/>
                            </a:solidFill>
                          </a:ln>
                        </a:rPr>
                        <a:t>American righteous republic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chemeClr val="dk1"/>
                          </a:solidFill>
                          <a:latin typeface="+mn-lt"/>
                          <a:ea typeface="+mn-ea"/>
                          <a:cs typeface="+mn-cs"/>
                        </a:rPr>
                        <a:t>“If you can keep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901776"/>
                  </a:ext>
                </a:extLst>
              </a:tr>
              <a:tr h="1129840">
                <a:tc>
                  <a:txBody>
                    <a:bodyPr/>
                    <a:lstStyle/>
                    <a:p>
                      <a:r>
                        <a:rPr lang="en-US" sz="3200" dirty="0">
                          <a:ln>
                            <a:solidFill>
                              <a:sysClr val="windowText" lastClr="000000"/>
                            </a:solidFill>
                          </a:ln>
                        </a:rPr>
                        <a:t>American Jewish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chemeClr val="dk1"/>
                          </a:solidFill>
                          <a:latin typeface="+mn-lt"/>
                          <a:ea typeface="+mn-ea"/>
                          <a:cs typeface="+mn-cs"/>
                        </a:rPr>
                        <a:t>Hatred of Jews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134153"/>
                  </a:ext>
                </a:extLst>
              </a:tr>
              <a:tr h="1129840">
                <a:tc>
                  <a:txBody>
                    <a:bodyPr/>
                    <a:lstStyle/>
                    <a:p>
                      <a:r>
                        <a:rPr lang="en-US" sz="3200" kern="1200" dirty="0">
                          <a:ln>
                            <a:solidFill>
                              <a:sysClr val="windowText" lastClr="000000"/>
                            </a:solidFill>
                          </a:ln>
                          <a:solidFill>
                            <a:schemeClr val="dk1"/>
                          </a:solidFill>
                          <a:latin typeface="+mn-lt"/>
                          <a:ea typeface="+mn-ea"/>
                          <a:cs typeface="+mn-cs"/>
                        </a:rPr>
                        <a:t>Security of the Jewish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ysClr val="windowText" lastClr="000000"/>
                            </a:solidFill>
                          </a:ln>
                          <a:solidFill>
                            <a:srgbClr val="C00000"/>
                          </a:solidFill>
                          <a:effectLst/>
                          <a:uLnTx/>
                          <a:uFillTx/>
                          <a:latin typeface="+mn-lt"/>
                          <a:ea typeface="+mn-ea"/>
                          <a:cs typeface="+mn-cs"/>
                        </a:rPr>
                        <a:t>G-d’s</a:t>
                      </a:r>
                      <a:r>
                        <a:rPr kumimoji="0" lang="en-US" sz="3200" b="0" i="0" u="none" strike="noStrike" kern="1200" cap="none" spc="0" normalizeH="0" baseline="0" noProof="0" dirty="0">
                          <a:ln>
                            <a:solidFill>
                              <a:sysClr val="windowText" lastClr="000000"/>
                            </a:solidFill>
                          </a:ln>
                          <a:solidFill>
                            <a:srgbClr val="000000"/>
                          </a:solidFill>
                          <a:effectLst/>
                          <a:uLnTx/>
                          <a:uFillTx/>
                          <a:latin typeface="+mn-lt"/>
                          <a:ea typeface="+mn-ea"/>
                          <a:cs typeface="+mn-cs"/>
                        </a:rPr>
                        <a:t> </a:t>
                      </a:r>
                      <a:r>
                        <a:rPr kumimoji="0" lang="en-US" sz="3200" b="0" i="0" u="none" strike="noStrike" kern="1200" cap="none" spc="0" normalizeH="0" baseline="0" noProof="0" dirty="0">
                          <a:ln>
                            <a:solidFill>
                              <a:sysClr val="windowText" lastClr="000000"/>
                            </a:solidFill>
                          </a:ln>
                          <a:solidFill>
                            <a:srgbClr val="C00000"/>
                          </a:solidFill>
                          <a:effectLst/>
                          <a:uLnTx/>
                          <a:uFillTx/>
                          <a:latin typeface="+mn-lt"/>
                          <a:ea typeface="+mn-ea"/>
                          <a:cs typeface="+mn-cs"/>
                        </a:rPr>
                        <a:t>promises</a:t>
                      </a:r>
                      <a:r>
                        <a:rPr kumimoji="0" lang="en-US" sz="3200" b="0" i="0" u="none" strike="noStrike" kern="1200" cap="none" spc="0" normalizeH="0" baseline="0" noProof="0" dirty="0">
                          <a:ln>
                            <a:solidFill>
                              <a:sysClr val="windowText" lastClr="000000"/>
                            </a:solidFill>
                          </a:ln>
                          <a:solidFill>
                            <a:srgbClr val="000000"/>
                          </a:solidFill>
                          <a:effectLst/>
                          <a:uLnTx/>
                          <a:uFillTx/>
                          <a:latin typeface="+mn-lt"/>
                          <a:ea typeface="+mn-ea"/>
                          <a:cs typeface="+mn-cs"/>
                        </a:rPr>
                        <a:t> </a:t>
                      </a:r>
                      <a:r>
                        <a:rPr kumimoji="0" lang="en-US" sz="3200" b="0" i="0" u="none" strike="noStrike" kern="1200" cap="none" spc="0" normalizeH="0" baseline="0" noProof="0" dirty="0">
                          <a:ln>
                            <a:solidFill>
                              <a:sysClr val="windowText" lastClr="000000"/>
                            </a:solidFill>
                          </a:ln>
                          <a:solidFill>
                            <a:srgbClr val="C00000"/>
                          </a:solidFill>
                          <a:effectLst/>
                          <a:uLnTx/>
                          <a:uFillTx/>
                          <a:latin typeface="+mn-lt"/>
                          <a:ea typeface="+mn-ea"/>
                          <a:cs typeface="+mn-cs"/>
                        </a:rPr>
                        <a:t>to</a:t>
                      </a:r>
                      <a:r>
                        <a:rPr kumimoji="0" lang="en-US" sz="3200" b="0" i="0" u="none" strike="noStrike" kern="1200" cap="none" spc="0" normalizeH="0" baseline="0" noProof="0" dirty="0">
                          <a:ln>
                            <a:solidFill>
                              <a:sysClr val="windowText" lastClr="000000"/>
                            </a:solidFill>
                          </a:ln>
                          <a:solidFill>
                            <a:srgbClr val="000000"/>
                          </a:solidFill>
                          <a:effectLst/>
                          <a:uLnTx/>
                          <a:uFillTx/>
                          <a:latin typeface="+mn-lt"/>
                          <a:ea typeface="+mn-ea"/>
                          <a:cs typeface="+mn-cs"/>
                        </a:rPr>
                        <a:t> </a:t>
                      </a:r>
                      <a:r>
                        <a:rPr kumimoji="0" lang="en-US" sz="3200" b="0" i="0" u="none" strike="noStrike" kern="1200" cap="none" spc="0" normalizeH="0" baseline="0" noProof="0" dirty="0">
                          <a:ln>
                            <a:solidFill>
                              <a:sysClr val="windowText" lastClr="000000"/>
                            </a:solidFill>
                          </a:ln>
                          <a:solidFill>
                            <a:srgbClr val="C00000"/>
                          </a:solidFill>
                          <a:effectLst/>
                          <a:uLnTx/>
                          <a:uFillTx/>
                          <a:latin typeface="+mn-lt"/>
                          <a:ea typeface="+mn-ea"/>
                          <a:cs typeface="+mn-cs"/>
                        </a:rPr>
                        <a:t>Israel</a:t>
                      </a:r>
                    </a:p>
                    <a:p>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5338636"/>
                  </a:ext>
                </a:extLst>
              </a:tr>
            </a:tbl>
          </a:graphicData>
        </a:graphic>
      </p:graphicFrame>
    </p:spTree>
    <p:extLst>
      <p:ext uri="{BB962C8B-B14F-4D97-AF65-F5344CB8AC3E}">
        <p14:creationId xmlns:p14="http://schemas.microsoft.com/office/powerpoint/2010/main" val="31730571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2883569" cy="4648200"/>
          </a:xfrm>
        </p:spPr>
        <p:txBody>
          <a:bodyPr>
            <a:normAutofit fontScale="92500" lnSpcReduction="10000"/>
          </a:bodyPr>
          <a:lstStyle/>
          <a:p>
            <a:pPr algn="l">
              <a:lnSpc>
                <a:spcPct val="90000"/>
              </a:lnSpc>
            </a:pPr>
            <a:r>
              <a:rPr lang="en-US" altLang="en-US" sz="3600" dirty="0"/>
              <a:t>Nuclear physicist, Gerald Schroeder, a known researcher for The Weizmann Institute and Hebrew University</a:t>
            </a:r>
          </a:p>
        </p:txBody>
      </p:sp>
      <p:pic>
        <p:nvPicPr>
          <p:cNvPr id="3" name="Picture 2">
            <a:extLst>
              <a:ext uri="{FF2B5EF4-FFF2-40B4-BE49-F238E27FC236}">
                <a16:creationId xmlns:a16="http://schemas.microsoft.com/office/drawing/2014/main" id="{AB741E1C-BAB0-5DBF-10F1-7AD4C4A830AE}"/>
              </a:ext>
            </a:extLst>
          </p:cNvPr>
          <p:cNvPicPr>
            <a:picLocks noChangeAspect="1"/>
          </p:cNvPicPr>
          <p:nvPr/>
        </p:nvPicPr>
        <p:blipFill>
          <a:blip r:embed="rId3"/>
          <a:stretch>
            <a:fillRect/>
          </a:stretch>
        </p:blipFill>
        <p:spPr>
          <a:xfrm>
            <a:off x="3188369" y="0"/>
            <a:ext cx="5955631" cy="5143500"/>
          </a:xfrm>
          <a:prstGeom prst="rect">
            <a:avLst/>
          </a:prstGeom>
        </p:spPr>
      </p:pic>
    </p:spTree>
    <p:extLst>
      <p:ext uri="{BB962C8B-B14F-4D97-AF65-F5344CB8AC3E}">
        <p14:creationId xmlns:p14="http://schemas.microsoft.com/office/powerpoint/2010/main" val="132746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“Dost thou love life? </a:t>
            </a:r>
          </a:p>
          <a:p>
            <a:r>
              <a:rPr lang="en-US" sz="4000" dirty="0"/>
              <a:t>Then do not squander Time; for that’s the Stuff Life is made of.”</a:t>
            </a:r>
            <a:br>
              <a:rPr lang="en-US" sz="4000" dirty="0"/>
            </a:br>
            <a:r>
              <a:rPr lang="en-US" sz="4000" i="1" dirty="0"/>
              <a:t>- Poor Richard’s Almanack, 1746</a:t>
            </a:r>
            <a:endParaRPr lang="en-US" sz="4000" dirty="0"/>
          </a:p>
        </p:txBody>
      </p:sp>
    </p:spTree>
    <p:extLst>
      <p:ext uri="{BB962C8B-B14F-4D97-AF65-F5344CB8AC3E}">
        <p14:creationId xmlns:p14="http://schemas.microsoft.com/office/powerpoint/2010/main" val="1264318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Tourism to Israel is again booming. Visitors walk the streets of Jerusalem's Old City.">
            <a:extLst>
              <a:ext uri="{FF2B5EF4-FFF2-40B4-BE49-F238E27FC236}">
                <a16:creationId xmlns:a16="http://schemas.microsoft.com/office/drawing/2014/main" id="{74216615-DF58-37F8-452B-1DDD1A3B6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7"/>
            <a:ext cx="9144000" cy="51403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FB9FCB-2006-04C4-0548-5504D2898584}"/>
              </a:ext>
            </a:extLst>
          </p:cNvPr>
          <p:cNvSpPr txBox="1"/>
          <p:nvPr/>
        </p:nvSpPr>
        <p:spPr>
          <a:xfrm>
            <a:off x="55049" y="21454"/>
            <a:ext cx="8808565" cy="1200329"/>
          </a:xfrm>
          <a:prstGeom prst="rect">
            <a:avLst/>
          </a:prstGeom>
          <a:noFill/>
        </p:spPr>
        <p:txBody>
          <a:bodyPr wrap="none" rtlCol="0">
            <a:spAutoFit/>
          </a:bodyPr>
          <a:lstStyle/>
          <a:p>
            <a:r>
              <a:rPr lang="en-US" altLang="en-US" sz="3600" dirty="0">
                <a:effectLst>
                  <a:outerShdw blurRad="38100" dist="38100" dir="2700000" algn="tl">
                    <a:srgbClr val="000000">
                      <a:alpha val="43137"/>
                    </a:srgbClr>
                  </a:outerShdw>
                </a:effectLst>
              </a:rPr>
              <a:t>Israel has been identified as the fifth </a:t>
            </a:r>
          </a:p>
          <a:p>
            <a:r>
              <a:rPr lang="en-US" altLang="en-US" sz="3600" dirty="0">
                <a:effectLst>
                  <a:outerShdw blurRad="38100" dist="38100" dir="2700000" algn="tl">
                    <a:srgbClr val="000000">
                      <a:alpha val="43137"/>
                    </a:srgbClr>
                  </a:outerShdw>
                </a:effectLst>
              </a:rPr>
              <a:t>safest country in the world for tourists.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4204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According to “The Swiftest,” an American insurance comparison website.  The website based its travel safety index by comparing the number of deaths resulting from situations such as homicide, road accidents, natural disasters, poor hygiene and other factors in the 50 most-visited countries.  </a:t>
            </a:r>
          </a:p>
        </p:txBody>
      </p:sp>
    </p:spTree>
    <p:extLst>
      <p:ext uri="{BB962C8B-B14F-4D97-AF65-F5344CB8AC3E}">
        <p14:creationId xmlns:p14="http://schemas.microsoft.com/office/powerpoint/2010/main" val="1370207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Singapore was ranked the world’s safest country for tourists, followed by Denmark, the Netherlands, Switzerland and Israel.</a:t>
            </a:r>
          </a:p>
          <a:p>
            <a:pPr algn="l">
              <a:lnSpc>
                <a:spcPct val="90000"/>
              </a:lnSpc>
            </a:pPr>
            <a:r>
              <a:rPr lang="en-US" altLang="en-US" sz="4000" dirty="0"/>
              <a:t>That was higher than the United Kingdom, Italy, Spain and Australia, which also made the top 20.</a:t>
            </a:r>
          </a:p>
        </p:txBody>
      </p:sp>
    </p:spTree>
    <p:extLst>
      <p:ext uri="{BB962C8B-B14F-4D97-AF65-F5344CB8AC3E}">
        <p14:creationId xmlns:p14="http://schemas.microsoft.com/office/powerpoint/2010/main" val="3213133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a:t>
            </a:r>
            <a:r>
              <a:rPr lang="en-US" altLang="en-US" sz="4000" dirty="0" err="1"/>
              <a:t>Swiftest’s</a:t>
            </a:r>
            <a:r>
              <a:rPr lang="en-US" altLang="en-US" sz="4000" dirty="0"/>
              <a:t> list of deadliest countries for tourists was topped by South Africa. Other countries making this list included Mexico, Brazil, China, Iran, and the United States which came in 20th place.</a:t>
            </a:r>
          </a:p>
        </p:txBody>
      </p:sp>
    </p:spTree>
    <p:extLst>
      <p:ext uri="{BB962C8B-B14F-4D97-AF65-F5344CB8AC3E}">
        <p14:creationId xmlns:p14="http://schemas.microsoft.com/office/powerpoint/2010/main" val="16622835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01D4C83-8C24-629D-86E4-B8A41C98E033}"/>
              </a:ext>
            </a:extLst>
          </p:cNvPr>
          <p:cNvPicPr>
            <a:picLocks noChangeAspect="1"/>
          </p:cNvPicPr>
          <p:nvPr/>
        </p:nvPicPr>
        <p:blipFill>
          <a:blip r:embed="rId3"/>
          <a:stretch>
            <a:fillRect/>
          </a:stretch>
        </p:blipFill>
        <p:spPr>
          <a:xfrm>
            <a:off x="0" y="172290"/>
            <a:ext cx="9144000" cy="4798919"/>
          </a:xfrm>
          <a:prstGeom prst="rect">
            <a:avLst/>
          </a:prstGeom>
        </p:spPr>
      </p:pic>
    </p:spTree>
    <p:extLst>
      <p:ext uri="{BB962C8B-B14F-4D97-AF65-F5344CB8AC3E}">
        <p14:creationId xmlns:p14="http://schemas.microsoft.com/office/powerpoint/2010/main" val="9476218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3200" dirty="0"/>
              <a:t>Interestingly, there were only three conditions:</a:t>
            </a:r>
          </a:p>
          <a:p>
            <a:pPr marL="457200" indent="-457200" algn="l">
              <a:buFont typeface="+mj-lt"/>
              <a:buAutoNum type="arabicPeriod"/>
            </a:pPr>
            <a:r>
              <a:rPr lang="en-US" sz="3200" dirty="0"/>
              <a:t>A reaffirmation of the American-Saudi Arabia Alliance</a:t>
            </a:r>
          </a:p>
          <a:p>
            <a:pPr marL="457200" indent="-457200" algn="l">
              <a:buFont typeface="+mj-lt"/>
              <a:buAutoNum type="arabicPeriod"/>
            </a:pPr>
            <a:r>
              <a:rPr lang="en-US" sz="3200" dirty="0"/>
              <a:t>A restart of American weapons sales to Saudi Arabia comparable to other NATO members</a:t>
            </a:r>
          </a:p>
          <a:p>
            <a:pPr marL="457200" indent="-457200" algn="l">
              <a:buFont typeface="+mj-lt"/>
              <a:buAutoNum type="arabicPeriod"/>
            </a:pPr>
            <a:r>
              <a:rPr lang="en-US" sz="3200" dirty="0"/>
              <a:t>Permission to have a civilian nuclear program</a:t>
            </a:r>
          </a:p>
        </p:txBody>
      </p:sp>
    </p:spTree>
    <p:extLst>
      <p:ext uri="{BB962C8B-B14F-4D97-AF65-F5344CB8AC3E}">
        <p14:creationId xmlns:p14="http://schemas.microsoft.com/office/powerpoint/2010/main" val="16253716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Notice what issue is not one of the conditions. That’s right the “Palestinians.”</a:t>
            </a:r>
          </a:p>
          <a:p>
            <a:pPr algn="l"/>
            <a:r>
              <a:rPr lang="en-US" sz="4000" dirty="0"/>
              <a:t>Israel has certainly moved into a new league when the Sunni Arab states have realized that the “Palestinian” issue is no issue at all.</a:t>
            </a:r>
          </a:p>
        </p:txBody>
      </p:sp>
    </p:spTree>
    <p:extLst>
      <p:ext uri="{BB962C8B-B14F-4D97-AF65-F5344CB8AC3E}">
        <p14:creationId xmlns:p14="http://schemas.microsoft.com/office/powerpoint/2010/main" val="34919064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t>The Abraham Accords signing ceremony on the South Lawn of the White House, Sept. 15, 2020, in Washington. (AP/Alex Brandon)</a:t>
            </a:r>
            <a:endParaRPr lang="en-US" altLang="en-US" sz="4000" dirty="0"/>
          </a:p>
        </p:txBody>
      </p:sp>
      <p:pic>
        <p:nvPicPr>
          <p:cNvPr id="1026" name="Picture 2" descr="APTOPIX Trump US Mideast">
            <a:extLst>
              <a:ext uri="{FF2B5EF4-FFF2-40B4-BE49-F238E27FC236}">
                <a16:creationId xmlns:a16="http://schemas.microsoft.com/office/drawing/2014/main" id="{CA6941A9-B511-058D-892B-A2B48C550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1550"/>
            <a:ext cx="9149715" cy="411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5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1905001" cy="4648200"/>
          </a:xfrm>
        </p:spPr>
        <p:txBody>
          <a:bodyPr/>
          <a:lstStyle/>
          <a:p>
            <a:pPr algn="l">
              <a:lnSpc>
                <a:spcPct val="90000"/>
              </a:lnSpc>
            </a:pPr>
            <a:r>
              <a:rPr lang="en-US" altLang="en-US" sz="4000" dirty="0"/>
              <a:t> </a:t>
            </a:r>
            <a:r>
              <a:rPr lang="en-US" altLang="en-US" sz="2400" dirty="0"/>
              <a:t>Maccabees fighting the Syrians</a:t>
            </a:r>
            <a:endParaRPr lang="en-US" altLang="en-US" sz="4000" dirty="0"/>
          </a:p>
        </p:txBody>
      </p:sp>
      <p:pic>
        <p:nvPicPr>
          <p:cNvPr id="3" name="Picture 2">
            <a:extLst>
              <a:ext uri="{FF2B5EF4-FFF2-40B4-BE49-F238E27FC236}">
                <a16:creationId xmlns:a16="http://schemas.microsoft.com/office/drawing/2014/main" id="{A80BECAB-DB53-66BD-C13A-BA2BC32E3647}"/>
              </a:ext>
            </a:extLst>
          </p:cNvPr>
          <p:cNvPicPr>
            <a:picLocks noChangeAspect="1"/>
          </p:cNvPicPr>
          <p:nvPr/>
        </p:nvPicPr>
        <p:blipFill>
          <a:blip r:embed="rId3"/>
          <a:stretch>
            <a:fillRect/>
          </a:stretch>
        </p:blipFill>
        <p:spPr>
          <a:xfrm>
            <a:off x="2209801" y="34045"/>
            <a:ext cx="6934199" cy="5075165"/>
          </a:xfrm>
          <a:prstGeom prst="rect">
            <a:avLst/>
          </a:prstGeom>
        </p:spPr>
      </p:pic>
    </p:spTree>
    <p:extLst>
      <p:ext uri="{BB962C8B-B14F-4D97-AF65-F5344CB8AC3E}">
        <p14:creationId xmlns:p14="http://schemas.microsoft.com/office/powerpoint/2010/main" val="35523676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descr="The Si-o-Se Pol bridge (&quot;33 Arches bridge&quot;) over the Zayandeh Rud river in Isfahan, Iran, shown on April 11, 2018. Thanks to water extraction, the river runs dry by the time it reaches the city. (ATTA KENARE/AFP— Getty Images)">
            <a:extLst>
              <a:ext uri="{FF2B5EF4-FFF2-40B4-BE49-F238E27FC236}">
                <a16:creationId xmlns:a16="http://schemas.microsoft.com/office/drawing/2014/main" id="{08F6BF05-A63A-EB0B-09C8-E7DBDC21B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0"/>
            <a:ext cx="771207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7AED201-CF29-C483-ED70-EE56079CA414}"/>
              </a:ext>
            </a:extLst>
          </p:cNvPr>
          <p:cNvSpPr txBox="1"/>
          <p:nvPr/>
        </p:nvSpPr>
        <p:spPr>
          <a:xfrm>
            <a:off x="0" y="2512755"/>
            <a:ext cx="8915400" cy="2554545"/>
          </a:xfrm>
          <a:prstGeom prst="rect">
            <a:avLst/>
          </a:prstGeom>
          <a:noFill/>
        </p:spPr>
        <p:txBody>
          <a:bodyPr wrap="square" rtlCol="0">
            <a:spAutoFit/>
          </a:bodyPr>
          <a:lstStyle/>
          <a:p>
            <a:pPr algn="l"/>
            <a:r>
              <a:rPr lang="en-US" sz="3200" b="0" i="0" dirty="0">
                <a:solidFill>
                  <a:srgbClr val="C00000"/>
                </a:solidFill>
                <a:effectLst>
                  <a:outerShdw blurRad="38100" dist="38100" dir="2700000" algn="tl">
                    <a:srgbClr val="000000">
                      <a:alpha val="43137"/>
                    </a:srgbClr>
                  </a:outerShdw>
                </a:effectLst>
                <a:latin typeface="+mn-lt"/>
              </a:rPr>
              <a:t>The Si-o-Se Pol bridge ("33 Arches bridge") over the </a:t>
            </a:r>
            <a:r>
              <a:rPr lang="en-US" sz="3200" b="0" i="0" dirty="0" err="1">
                <a:solidFill>
                  <a:srgbClr val="C00000"/>
                </a:solidFill>
                <a:effectLst>
                  <a:outerShdw blurRad="38100" dist="38100" dir="2700000" algn="tl">
                    <a:srgbClr val="000000">
                      <a:alpha val="43137"/>
                    </a:srgbClr>
                  </a:outerShdw>
                </a:effectLst>
                <a:latin typeface="+mn-lt"/>
              </a:rPr>
              <a:t>Zayandeh</a:t>
            </a:r>
            <a:r>
              <a:rPr lang="en-US" sz="3200" b="0" i="0" dirty="0">
                <a:solidFill>
                  <a:srgbClr val="C00000"/>
                </a:solidFill>
                <a:effectLst>
                  <a:outerShdw blurRad="38100" dist="38100" dir="2700000" algn="tl">
                    <a:srgbClr val="000000">
                      <a:alpha val="43137"/>
                    </a:srgbClr>
                  </a:outerShdw>
                </a:effectLst>
                <a:latin typeface="+mn-lt"/>
              </a:rPr>
              <a:t> </a:t>
            </a:r>
            <a:r>
              <a:rPr lang="en-US" sz="3200" b="0" i="0" dirty="0" err="1">
                <a:solidFill>
                  <a:srgbClr val="C00000"/>
                </a:solidFill>
                <a:effectLst>
                  <a:outerShdw blurRad="38100" dist="38100" dir="2700000" algn="tl">
                    <a:srgbClr val="000000">
                      <a:alpha val="43137"/>
                    </a:srgbClr>
                  </a:outerShdw>
                </a:effectLst>
                <a:latin typeface="+mn-lt"/>
              </a:rPr>
              <a:t>Rud</a:t>
            </a:r>
            <a:r>
              <a:rPr lang="en-US" sz="3200" b="0" i="0" dirty="0">
                <a:solidFill>
                  <a:srgbClr val="C00000"/>
                </a:solidFill>
                <a:effectLst>
                  <a:outerShdw blurRad="38100" dist="38100" dir="2700000" algn="tl">
                    <a:srgbClr val="000000">
                      <a:alpha val="43137"/>
                    </a:srgbClr>
                  </a:outerShdw>
                </a:effectLst>
                <a:latin typeface="+mn-lt"/>
              </a:rPr>
              <a:t> river in Isfahan, Iran, shown on April 11, 2018. Thanks to water </a:t>
            </a:r>
          </a:p>
          <a:p>
            <a:pPr algn="l"/>
            <a:r>
              <a:rPr lang="en-US" sz="3200" b="0" i="0" dirty="0">
                <a:solidFill>
                  <a:srgbClr val="C00000"/>
                </a:solidFill>
                <a:effectLst>
                  <a:outerShdw blurRad="38100" dist="38100" dir="2700000" algn="tl">
                    <a:srgbClr val="000000">
                      <a:alpha val="43137"/>
                    </a:srgbClr>
                  </a:outerShdw>
                </a:effectLst>
                <a:latin typeface="+mn-lt"/>
              </a:rPr>
              <a:t>extraction, the river runs dry by the time it</a:t>
            </a:r>
          </a:p>
          <a:p>
            <a:pPr algn="l"/>
            <a:r>
              <a:rPr lang="en-US" sz="3200" b="0" i="0" dirty="0">
                <a:solidFill>
                  <a:srgbClr val="C00000"/>
                </a:solidFill>
                <a:effectLst>
                  <a:outerShdw blurRad="38100" dist="38100" dir="2700000" algn="tl">
                    <a:srgbClr val="000000">
                      <a:alpha val="43137"/>
                    </a:srgbClr>
                  </a:outerShdw>
                </a:effectLst>
                <a:latin typeface="+mn-lt"/>
              </a:rPr>
              <a:t> reaches the city. </a:t>
            </a:r>
            <a:r>
              <a:rPr lang="en-US" sz="2000" b="0" i="0" dirty="0">
                <a:solidFill>
                  <a:srgbClr val="C00000"/>
                </a:solidFill>
                <a:effectLst>
                  <a:outerShdw blurRad="38100" dist="38100" dir="2700000" algn="tl">
                    <a:srgbClr val="000000">
                      <a:alpha val="43137"/>
                    </a:srgbClr>
                  </a:outerShdw>
                </a:effectLst>
                <a:latin typeface="+mn-lt"/>
              </a:rPr>
              <a:t>ATTA KENARE/AFP— Getty Images</a:t>
            </a:r>
            <a:endParaRPr lang="en-US" dirty="0">
              <a:solidFill>
                <a:srgbClr val="C00000"/>
              </a:solidFill>
            </a:endParaRPr>
          </a:p>
        </p:txBody>
      </p:sp>
    </p:spTree>
    <p:extLst>
      <p:ext uri="{BB962C8B-B14F-4D97-AF65-F5344CB8AC3E}">
        <p14:creationId xmlns:p14="http://schemas.microsoft.com/office/powerpoint/2010/main" val="369391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62500" lnSpcReduction="20000"/>
          </a:bodyPr>
          <a:lstStyle/>
          <a:p>
            <a:pPr algn="l">
              <a:lnSpc>
                <a:spcPct val="120000"/>
              </a:lnSpc>
            </a:pPr>
            <a:r>
              <a:rPr lang="en-US" sz="5700" dirty="0"/>
              <a:t>In 1906 in the American Historical Review… was publishing for the first time the notes of James McHenry, a Maryland delegate to the Constitutional Convention.  He describes Elizabeth Powel, a prominent society figure…known for her wit and knowledge.</a:t>
            </a:r>
            <a:endParaRPr lang="en-US" altLang="en-US" sz="6600" dirty="0"/>
          </a:p>
        </p:txBody>
      </p:sp>
    </p:spTree>
    <p:extLst>
      <p:ext uri="{BB962C8B-B14F-4D97-AF65-F5344CB8AC3E}">
        <p14:creationId xmlns:p14="http://schemas.microsoft.com/office/powerpoint/2010/main" val="25621132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Attacks are once again on the rise in Israel. At the same time, unity among Jewish and Arab believers is also on the rise—a beautiful picture of the light of Yeshua shining in the darkness.</a:t>
            </a:r>
            <a:endParaRPr lang="en-US" altLang="en-US" sz="7200" dirty="0"/>
          </a:p>
        </p:txBody>
      </p:sp>
    </p:spTree>
    <p:extLst>
      <p:ext uri="{BB962C8B-B14F-4D97-AF65-F5344CB8AC3E}">
        <p14:creationId xmlns:p14="http://schemas.microsoft.com/office/powerpoint/2010/main" val="31556287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Akedah nation </a:t>
            </a:r>
            <a:r>
              <a:rPr lang="he-IL" altLang="en-US" sz="4000" dirty="0"/>
              <a:t> </a:t>
            </a:r>
            <a:r>
              <a:rPr lang="he-IL" altLang="en-US" sz="4000" b="1" dirty="0">
                <a:latin typeface="David" panose="020E0502060401010101" pitchFamily="34" charset="-79"/>
                <a:cs typeface="David" panose="020E0502060401010101" pitchFamily="34" charset="-79"/>
              </a:rPr>
              <a:t>עֲקִידָה</a:t>
            </a:r>
            <a:r>
              <a:rPr lang="en-US" altLang="en-US" sz="4000" dirty="0"/>
              <a:t>Binding </a:t>
            </a:r>
          </a:p>
          <a:p>
            <a:pPr marL="457200" indent="-457200" algn="l">
              <a:lnSpc>
                <a:spcPct val="90000"/>
              </a:lnSpc>
              <a:buFont typeface="+mj-lt"/>
              <a:buAutoNum type="arabicPeriod"/>
            </a:pPr>
            <a:r>
              <a:rPr lang="en-US" altLang="en-US" sz="4000" dirty="0"/>
              <a:t>First use of the word “love”</a:t>
            </a:r>
          </a:p>
          <a:p>
            <a:pPr marL="457200" indent="-457200" algn="l">
              <a:lnSpc>
                <a:spcPct val="90000"/>
              </a:lnSpc>
              <a:buFont typeface="+mj-lt"/>
              <a:buAutoNum type="arabicPeriod"/>
            </a:pPr>
            <a:r>
              <a:rPr lang="en-US" altLang="en-US" sz="4000" dirty="0"/>
              <a:t>Sons brought on a donkey</a:t>
            </a:r>
          </a:p>
          <a:p>
            <a:pPr marL="457200" indent="-457200" algn="l">
              <a:lnSpc>
                <a:spcPct val="90000"/>
              </a:lnSpc>
              <a:buFont typeface="+mj-lt"/>
              <a:buAutoNum type="arabicPeriod"/>
            </a:pPr>
            <a:r>
              <a:rPr lang="en-US" altLang="en-US" sz="4000" dirty="0"/>
              <a:t>Father placed the wood on the Son</a:t>
            </a:r>
          </a:p>
          <a:p>
            <a:pPr marL="457200" indent="-457200" algn="l">
              <a:lnSpc>
                <a:spcPct val="90000"/>
              </a:lnSpc>
              <a:buFont typeface="+mj-lt"/>
              <a:buAutoNum type="arabicPeriod"/>
            </a:pPr>
            <a:r>
              <a:rPr lang="en-US" altLang="en-US" sz="4000" dirty="0"/>
              <a:t>Sons carried the wood.</a:t>
            </a:r>
          </a:p>
          <a:p>
            <a:pPr marL="457200" indent="-457200" algn="l">
              <a:lnSpc>
                <a:spcPct val="90000"/>
              </a:lnSpc>
              <a:buFont typeface="+mj-lt"/>
              <a:buAutoNum type="arabicPeriod"/>
            </a:pPr>
            <a:r>
              <a:rPr lang="en-US" altLang="en-US" sz="4000" dirty="0"/>
              <a:t>Son bound to the wood.</a:t>
            </a:r>
          </a:p>
          <a:p>
            <a:pPr marL="457200" indent="-457200" algn="l">
              <a:lnSpc>
                <a:spcPct val="90000"/>
              </a:lnSpc>
              <a:buFont typeface="+mj-lt"/>
              <a:buAutoNum type="arabicPeriod"/>
            </a:pPr>
            <a:r>
              <a:rPr lang="en-US" altLang="en-US" sz="4000" dirty="0"/>
              <a:t>Knife</a:t>
            </a:r>
          </a:p>
          <a:p>
            <a:pPr marL="457200" indent="-457200" algn="l">
              <a:lnSpc>
                <a:spcPct val="90000"/>
              </a:lnSpc>
              <a:buFont typeface="+mj-lt"/>
              <a:buAutoNum type="arabicPeriod"/>
            </a:pPr>
            <a:endParaRPr lang="en-US" altLang="en-US" sz="4000" dirty="0"/>
          </a:p>
        </p:txBody>
      </p:sp>
    </p:spTree>
    <p:extLst>
      <p:ext uri="{BB962C8B-B14F-4D97-AF65-F5344CB8AC3E}">
        <p14:creationId xmlns:p14="http://schemas.microsoft.com/office/powerpoint/2010/main" val="29024048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1DA4E742-FE7A-F347-9CC5-C6D02C8AE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633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graphicFrame>
        <p:nvGraphicFramePr>
          <p:cNvPr id="2" name="Table 2">
            <a:extLst>
              <a:ext uri="{FF2B5EF4-FFF2-40B4-BE49-F238E27FC236}">
                <a16:creationId xmlns:a16="http://schemas.microsoft.com/office/drawing/2014/main" id="{E8739C20-247B-99E3-0EDB-ACC10E1BBE04}"/>
              </a:ext>
            </a:extLst>
          </p:cNvPr>
          <p:cNvGraphicFramePr>
            <a:graphicFrameLocks noGrp="1"/>
          </p:cNvGraphicFramePr>
          <p:nvPr/>
        </p:nvGraphicFramePr>
        <p:xfrm>
          <a:off x="304800" y="209550"/>
          <a:ext cx="8686800" cy="479090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4209890617"/>
                    </a:ext>
                  </a:extLst>
                </a:gridCol>
                <a:gridCol w="4343400">
                  <a:extLst>
                    <a:ext uri="{9D8B030D-6E8A-4147-A177-3AD203B41FA5}">
                      <a16:colId xmlns:a16="http://schemas.microsoft.com/office/drawing/2014/main" val="936006866"/>
                    </a:ext>
                  </a:extLst>
                </a:gridCol>
              </a:tblGrid>
              <a:tr h="1258681">
                <a:tc>
                  <a:txBody>
                    <a:bodyPr/>
                    <a:lstStyle/>
                    <a:p>
                      <a:r>
                        <a:rPr lang="en-US" sz="3600" b="0" i="0" kern="1200" dirty="0" err="1">
                          <a:ln>
                            <a:solidFill>
                              <a:schemeClr val="tx1"/>
                            </a:solidFill>
                          </a:ln>
                          <a:solidFill>
                            <a:schemeClr val="tx1"/>
                          </a:solidFill>
                          <a:latin typeface="+mn-lt"/>
                          <a:ea typeface="+mn-ea"/>
                          <a:cs typeface="+mn-cs"/>
                        </a:rPr>
                        <a:t>Shakeable</a:t>
                      </a:r>
                      <a:r>
                        <a:rPr lang="en-US" sz="3600" b="0" i="0" kern="1200" dirty="0">
                          <a:ln>
                            <a:solidFill>
                              <a:schemeClr val="tx1"/>
                            </a:solidFill>
                          </a:ln>
                          <a:solidFill>
                            <a:schemeClr val="tx1"/>
                          </a:solidFill>
                          <a:latin typeface="+mn-lt"/>
                          <a:ea typeface="+mn-ea"/>
                          <a:cs typeface="+mn-cs"/>
                        </a:rPr>
                        <a:t> / changeable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600" b="0" i="0" dirty="0" err="1">
                          <a:ln>
                            <a:solidFill>
                              <a:schemeClr val="tx1"/>
                            </a:solidFill>
                          </a:ln>
                          <a:solidFill>
                            <a:schemeClr val="tx1"/>
                          </a:solidFill>
                        </a:rPr>
                        <a:t>UnShakeable</a:t>
                      </a:r>
                      <a:r>
                        <a:rPr lang="en-US" sz="3600" b="0" i="0" dirty="0">
                          <a:ln>
                            <a:solidFill>
                              <a:schemeClr val="tx1"/>
                            </a:solidFill>
                          </a:ln>
                          <a:solidFill>
                            <a:schemeClr val="tx1"/>
                          </a:solidFill>
                        </a:rPr>
                        <a:t> / Unchangeable</a:t>
                      </a:r>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8038701"/>
                  </a:ext>
                </a:extLst>
              </a:tr>
              <a:tr h="1129840">
                <a:tc>
                  <a:txBody>
                    <a:bodyPr/>
                    <a:lstStyle/>
                    <a:p>
                      <a:r>
                        <a:rPr lang="en-US" sz="3200" dirty="0">
                          <a:ln>
                            <a:solidFill>
                              <a:sysClr val="windowText" lastClr="000000"/>
                            </a:solidFill>
                          </a:ln>
                        </a:rPr>
                        <a:t>American righteous republic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chemeClr val="dk1"/>
                          </a:solidFill>
                          <a:latin typeface="+mn-lt"/>
                          <a:ea typeface="+mn-ea"/>
                          <a:cs typeface="+mn-cs"/>
                        </a:rPr>
                        <a:t>“If you can keep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901776"/>
                  </a:ext>
                </a:extLst>
              </a:tr>
              <a:tr h="1129840">
                <a:tc>
                  <a:txBody>
                    <a:bodyPr/>
                    <a:lstStyle/>
                    <a:p>
                      <a:r>
                        <a:rPr lang="en-US" sz="3200" dirty="0">
                          <a:ln>
                            <a:solidFill>
                              <a:sysClr val="windowText" lastClr="000000"/>
                            </a:solidFill>
                          </a:ln>
                        </a:rPr>
                        <a:t>American Jewish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kern="1200" dirty="0">
                          <a:ln>
                            <a:solidFill>
                              <a:sysClr val="windowText" lastClr="000000"/>
                            </a:solidFill>
                          </a:ln>
                          <a:solidFill>
                            <a:schemeClr val="dk1"/>
                          </a:solidFill>
                          <a:latin typeface="+mn-lt"/>
                          <a:ea typeface="+mn-ea"/>
                          <a:cs typeface="+mn-cs"/>
                        </a:rPr>
                        <a:t>Hatred of Jews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134153"/>
                  </a:ext>
                </a:extLst>
              </a:tr>
              <a:tr h="1129840">
                <a:tc>
                  <a:txBody>
                    <a:bodyPr/>
                    <a:lstStyle/>
                    <a:p>
                      <a:r>
                        <a:rPr lang="en-US" sz="3200" kern="1200" dirty="0">
                          <a:ln>
                            <a:solidFill>
                              <a:sysClr val="windowText" lastClr="000000"/>
                            </a:solidFill>
                          </a:ln>
                          <a:solidFill>
                            <a:schemeClr val="dk1"/>
                          </a:solidFill>
                          <a:latin typeface="+mn-lt"/>
                          <a:ea typeface="+mn-ea"/>
                          <a:cs typeface="+mn-cs"/>
                        </a:rPr>
                        <a:t>Security of the Jewish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ysClr val="windowText" lastClr="000000"/>
                            </a:solidFill>
                          </a:ln>
                          <a:solidFill>
                            <a:srgbClr val="000000"/>
                          </a:solidFill>
                          <a:effectLst/>
                          <a:uLnTx/>
                          <a:uFillTx/>
                          <a:latin typeface="+mn-lt"/>
                          <a:ea typeface="+mn-ea"/>
                          <a:cs typeface="+mn-cs"/>
                        </a:rPr>
                        <a:t>G-d’s promises to Israel</a:t>
                      </a:r>
                    </a:p>
                    <a:p>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5338636"/>
                  </a:ext>
                </a:extLst>
              </a:tr>
            </a:tbl>
          </a:graphicData>
        </a:graphic>
      </p:graphicFrame>
    </p:spTree>
    <p:extLst>
      <p:ext uri="{BB962C8B-B14F-4D97-AF65-F5344CB8AC3E}">
        <p14:creationId xmlns:p14="http://schemas.microsoft.com/office/powerpoint/2010/main" val="36439411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4000" baseline="30000" dirty="0"/>
              <a:t>MJ 12.26-29</a:t>
            </a:r>
            <a:r>
              <a:rPr lang="en-US" sz="4000" dirty="0"/>
              <a:t> Even then, his voice shook the earth; but now, he has made this promise: “One more time I will shake not only the earth, but heaven too!”</a:t>
            </a:r>
            <a:r>
              <a:rPr lang="en-US" sz="4000" baseline="30000" dirty="0"/>
              <a:t> </a:t>
            </a:r>
            <a:r>
              <a:rPr lang="en-US" sz="4000" dirty="0"/>
              <a:t>And this phrase, “one more time,” makes clear that </a:t>
            </a:r>
            <a:r>
              <a:rPr lang="en-US" sz="4000" dirty="0">
                <a:solidFill>
                  <a:srgbClr val="FFFF66"/>
                </a:solidFill>
              </a:rPr>
              <a:t>the things shaken are removed</a:t>
            </a:r>
            <a:r>
              <a:rPr lang="en-US" sz="4000" dirty="0"/>
              <a:t>, since they are created things, </a:t>
            </a:r>
          </a:p>
        </p:txBody>
      </p:sp>
    </p:spTree>
    <p:extLst>
      <p:ext uri="{BB962C8B-B14F-4D97-AF65-F5344CB8AC3E}">
        <p14:creationId xmlns:p14="http://schemas.microsoft.com/office/powerpoint/2010/main" val="2730933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baseline="30000" dirty="0"/>
              <a:t>MJ 12.26-29</a:t>
            </a:r>
            <a:r>
              <a:rPr lang="en-US" sz="4000" dirty="0"/>
              <a:t> so that the things that  </a:t>
            </a:r>
            <a:r>
              <a:rPr lang="en-US" sz="4000" dirty="0">
                <a:solidFill>
                  <a:srgbClr val="FFFF66"/>
                </a:solidFill>
              </a:rPr>
              <a:t>cannot be shaken may remain</a:t>
            </a:r>
            <a:r>
              <a:rPr lang="en-US" sz="4000" dirty="0"/>
              <a:t>. Therefore, since we have received an unshakeable Kingdom, let us have grace, through which we may offer service that will please God, with reverence and fear. </a:t>
            </a:r>
            <a:r>
              <a:rPr lang="en-US" sz="4000" baseline="30000" dirty="0"/>
              <a:t> </a:t>
            </a:r>
            <a:r>
              <a:rPr lang="en-US" sz="4000" dirty="0"/>
              <a:t>For indeed, “Our God is a consuming fire!”</a:t>
            </a:r>
          </a:p>
        </p:txBody>
      </p:sp>
    </p:spTree>
    <p:extLst>
      <p:ext uri="{BB962C8B-B14F-4D97-AF65-F5344CB8AC3E}">
        <p14:creationId xmlns:p14="http://schemas.microsoft.com/office/powerpoint/2010/main" val="8126745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His unshakeable redeeming love?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love to anyone?</a:t>
            </a:r>
          </a:p>
        </p:txBody>
      </p:sp>
    </p:spTree>
    <p:extLst>
      <p:ext uri="{BB962C8B-B14F-4D97-AF65-F5344CB8AC3E}">
        <p14:creationId xmlns:p14="http://schemas.microsoft.com/office/powerpoint/2010/main" val="10881322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181556066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190396</TotalTime>
  <Words>4767</Words>
  <Application>Microsoft Office PowerPoint</Application>
  <PresentationFormat>On-screen Show (16:9)</PresentationFormat>
  <Paragraphs>596</Paragraphs>
  <Slides>97</Slides>
  <Notes>97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97</vt:i4>
      </vt:variant>
    </vt:vector>
  </HeadingPairs>
  <TitlesOfParts>
    <vt:vector size="107" baseType="lpstr">
      <vt:lpstr>Arial</vt:lpstr>
      <vt:lpstr>Arial</vt:lpstr>
      <vt:lpstr>Arial Rounded MT Bold</vt:lpstr>
      <vt:lpstr>David</vt:lpstr>
      <vt:lpstr>Georgia</vt:lpstr>
      <vt:lpstr>Roboto</vt:lpstr>
      <vt:lpstr>roboto condensed</vt:lpstr>
      <vt:lpstr>system-ui</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4727</cp:revision>
  <dcterms:created xsi:type="dcterms:W3CDTF">2006-04-21T19:34:43Z</dcterms:created>
  <dcterms:modified xsi:type="dcterms:W3CDTF">2022-12-10T14:51:31Z</dcterms:modified>
</cp:coreProperties>
</file>