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88"/>
  </p:notesMasterIdLst>
  <p:handoutMasterIdLst>
    <p:handoutMasterId r:id="rId89"/>
  </p:handoutMasterIdLst>
  <p:sldIdLst>
    <p:sldId id="2045" r:id="rId3"/>
    <p:sldId id="63884" r:id="rId4"/>
    <p:sldId id="63908" r:id="rId5"/>
    <p:sldId id="63912" r:id="rId6"/>
    <p:sldId id="63919" r:id="rId7"/>
    <p:sldId id="63915" r:id="rId8"/>
    <p:sldId id="63913" r:id="rId9"/>
    <p:sldId id="63917" r:id="rId10"/>
    <p:sldId id="63816" r:id="rId11"/>
    <p:sldId id="63909" r:id="rId12"/>
    <p:sldId id="63910" r:id="rId13"/>
    <p:sldId id="63911" r:id="rId14"/>
    <p:sldId id="63914" r:id="rId15"/>
    <p:sldId id="63926" r:id="rId16"/>
    <p:sldId id="63927" r:id="rId17"/>
    <p:sldId id="63843" r:id="rId18"/>
    <p:sldId id="63731" r:id="rId19"/>
    <p:sldId id="63882" r:id="rId20"/>
    <p:sldId id="63828" r:id="rId21"/>
    <p:sldId id="63808" r:id="rId22"/>
    <p:sldId id="63886" r:id="rId23"/>
    <p:sldId id="63887" r:id="rId24"/>
    <p:sldId id="63842" r:id="rId25"/>
    <p:sldId id="63928" r:id="rId26"/>
    <p:sldId id="63885" r:id="rId27"/>
    <p:sldId id="63810" r:id="rId28"/>
    <p:sldId id="63822" r:id="rId29"/>
    <p:sldId id="63827" r:id="rId30"/>
    <p:sldId id="63837" r:id="rId31"/>
    <p:sldId id="63824" r:id="rId32"/>
    <p:sldId id="63821" r:id="rId33"/>
    <p:sldId id="63836" r:id="rId34"/>
    <p:sldId id="63888" r:id="rId35"/>
    <p:sldId id="63838" r:id="rId36"/>
    <p:sldId id="63841" r:id="rId37"/>
    <p:sldId id="63883" r:id="rId38"/>
    <p:sldId id="63831" r:id="rId39"/>
    <p:sldId id="63929" r:id="rId40"/>
    <p:sldId id="63930" r:id="rId41"/>
    <p:sldId id="63889" r:id="rId42"/>
    <p:sldId id="820" r:id="rId43"/>
    <p:sldId id="63839" r:id="rId44"/>
    <p:sldId id="821" r:id="rId45"/>
    <p:sldId id="822" r:id="rId46"/>
    <p:sldId id="63840" r:id="rId47"/>
    <p:sldId id="63892" r:id="rId48"/>
    <p:sldId id="63893" r:id="rId49"/>
    <p:sldId id="823" r:id="rId50"/>
    <p:sldId id="824" r:id="rId51"/>
    <p:sldId id="63829" r:id="rId52"/>
    <p:sldId id="825" r:id="rId53"/>
    <p:sldId id="826" r:id="rId54"/>
    <p:sldId id="827" r:id="rId55"/>
    <p:sldId id="63817" r:id="rId56"/>
    <p:sldId id="63931" r:id="rId57"/>
    <p:sldId id="63823" r:id="rId58"/>
    <p:sldId id="63825" r:id="rId59"/>
    <p:sldId id="63894" r:id="rId60"/>
    <p:sldId id="63897" r:id="rId61"/>
    <p:sldId id="63898" r:id="rId62"/>
    <p:sldId id="63895" r:id="rId63"/>
    <p:sldId id="63899" r:id="rId64"/>
    <p:sldId id="63896" r:id="rId65"/>
    <p:sldId id="63903" r:id="rId66"/>
    <p:sldId id="63905" r:id="rId67"/>
    <p:sldId id="63906" r:id="rId68"/>
    <p:sldId id="63904" r:id="rId69"/>
    <p:sldId id="63907" r:id="rId70"/>
    <p:sldId id="63820" r:id="rId71"/>
    <p:sldId id="63925" r:id="rId72"/>
    <p:sldId id="63922" r:id="rId73"/>
    <p:sldId id="63920" r:id="rId74"/>
    <p:sldId id="63826" r:id="rId75"/>
    <p:sldId id="63921" r:id="rId76"/>
    <p:sldId id="63924" r:id="rId77"/>
    <p:sldId id="63923" r:id="rId78"/>
    <p:sldId id="63818" r:id="rId79"/>
    <p:sldId id="63830" r:id="rId80"/>
    <p:sldId id="63289" r:id="rId81"/>
    <p:sldId id="63815" r:id="rId82"/>
    <p:sldId id="63813" r:id="rId83"/>
    <p:sldId id="63804" r:id="rId84"/>
    <p:sldId id="63814" r:id="rId85"/>
    <p:sldId id="63812" r:id="rId86"/>
    <p:sldId id="256" r:id="rId87"/>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9857" autoAdjust="0"/>
  </p:normalViewPr>
  <p:slideViewPr>
    <p:cSldViewPr>
      <p:cViewPr varScale="1">
        <p:scale>
          <a:sx n="103" d="100"/>
          <a:sy n="103" d="100"/>
        </p:scale>
        <p:origin x="150" y="52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372"/>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10.15-25 Covenant and Community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22,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10.15-25 Covenant and Community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22,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anielgreenfield.org/2022/01/texas-synagogue-terrorist-came-out-of.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youtu.be/oapFzSmUo4k%20to%204.01"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solidFill>
                  <a:prstClr val="white"/>
                </a:solidFill>
              </a:rPr>
              <a:t>Jan. 22, 2022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0" dirty="0">
                <a:solidFill>
                  <a:srgbClr val="000000"/>
                </a:solidFill>
                <a:effectLst/>
              </a:rPr>
              <a:t>Siddiqui was arrested in Afghanistan in 2008 by forces who found her with cyanide and plans to attack the Brooklyn Bridge and Empire State Building and demanded jurors at her trial be DNA tested to see if they were Jewish.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dirty="0">
              <a:solidFill>
                <a:srgbClr val="000000"/>
              </a:solidFill>
              <a:effectLst/>
              <a:latin typeface="graphik"/>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dirty="0">
                <a:solidFill>
                  <a:srgbClr val="000000"/>
                </a:solidFill>
                <a:effectLst/>
                <a:latin typeface="graphik"/>
              </a:rPr>
              <a:t>https://www.dailymail.co.uk/news/article-10406483/Suspect-Texas-synagogue-hostage-situation-demanding-convicted-terrorist-sister-freed.html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dirty="0">
              <a:solidFill>
                <a:srgbClr val="000000"/>
              </a:solidFill>
              <a:effectLst/>
              <a:latin typeface="graphik"/>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42024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https://www.dailymail.co.uk/news/article-10406483/Suspect-Texas-synagogue-hostage-situation-demanding-convicted-terrorist-sister-freed.html</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47789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http://www.danielgreenfield.org/2022/01/texas-synagogue-terrorist-came-out-of.html</a:t>
            </a:r>
            <a:endParaRPr lang="en-US" sz="1050" dirty="0"/>
          </a:p>
          <a:p>
            <a:endParaRPr lang="en-US" sz="1050" dirty="0"/>
          </a:p>
          <a:p>
            <a:r>
              <a:rPr lang="en-US" sz="1800" dirty="0"/>
              <a:t>Or HaOlam has had some active shooter training.  We will have more.  Run, hide, fight was the buzzword, but the “fight” part seems to be the one that works.</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99890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96288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62420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64751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dirty="0"/>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53065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85,000 ft = 17 miles up.  Cf commercial aircraft at 7 miles.   At the Hutchinson Kansas Cosmosphere.</a:t>
            </a:r>
          </a:p>
          <a:p>
            <a:endParaRPr lang="en-US" dirty="0"/>
          </a:p>
        </p:txBody>
      </p:sp>
      <p:sp>
        <p:nvSpPr>
          <p:cNvPr id="4" name="Header Placeholder 3"/>
          <p:cNvSpPr>
            <a:spLocks noGrp="1"/>
          </p:cNvSpPr>
          <p:nvPr>
            <p:ph type="hdr" sz="quarter"/>
          </p:nvPr>
        </p:nvSpPr>
        <p:spPr/>
        <p:txBody>
          <a:bodyPr/>
          <a:lstStyle/>
          <a:p>
            <a:r>
              <a:rPr lang="en-US" altLang="en-US" dirty="0"/>
              <a:t>Letter to the Messianic Jews a 10.15-25 Covenant and Community </a:t>
            </a:r>
          </a:p>
        </p:txBody>
      </p:sp>
      <p:sp>
        <p:nvSpPr>
          <p:cNvPr id="5" name="Date Placeholder 4"/>
          <p:cNvSpPr>
            <a:spLocks noGrp="1"/>
          </p:cNvSpPr>
          <p:nvPr>
            <p:ph type="dt" idx="1"/>
          </p:nvPr>
        </p:nvSpPr>
        <p:spPr/>
        <p:txBody>
          <a:bodyPr/>
          <a:lstStyle/>
          <a:p>
            <a:r>
              <a:rPr lang="en-US" altLang="en-US" dirty="0"/>
              <a:t>Jan. 1,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79164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10.11-14 At the Right Hand 2000 years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1,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1501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Yeshua accomplished our redemption on the execution stake, then went to be seated at the right hand of the Father awaiting the Kingdom.</a:t>
            </a:r>
          </a:p>
          <a:p>
            <a:r>
              <a:rPr lang="en-US" dirty="0"/>
              <a:t>Next verses…</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13667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https://nypost.com/2022/01/17/texas-rabbi-credits-security-training-for-hostage-survival/?utm_campaign=iphone_nyp&amp;utm_source=mail_app  </a:t>
            </a:r>
          </a:p>
          <a:p>
            <a:r>
              <a:rPr lang="en-US" sz="1050" dirty="0"/>
              <a:t>From Mike Boatright</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581971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Might seem to be a disjointed transition in the scripture, but here is the connection: </a:t>
            </a:r>
          </a:p>
          <a:p>
            <a:r>
              <a:rPr lang="en-US" dirty="0"/>
              <a:t>Yeshua seated at the right hand of the Father, working priestly intercession to establish </a:t>
            </a:r>
            <a:r>
              <a:rPr lang="en-US" u="sng" dirty="0">
                <a:solidFill>
                  <a:srgbClr val="C00000"/>
                </a:solidFill>
              </a:rPr>
              <a:t>His covenant</a:t>
            </a:r>
            <a:r>
              <a:rPr lang="en-US" dirty="0"/>
              <a:t>, His kingdom, in the world of people, of men and women like you and me!!</a:t>
            </a:r>
          </a:p>
          <a:p>
            <a:r>
              <a:rPr lang="en-US" dirty="0"/>
              <a:t>Covenant is a big concept in the mind of G-d.</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163273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74209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480907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Goal of Yeshua’s work 2000 years seated at the right hand of the Father.</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082720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47438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822948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Two definitions correspond to two types of covenants in scripture…</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321741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https://en.wikipedia.org/wiki/Covenant_(biblical)</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158604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013344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Covenant among equals, allies.</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78461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https://nypost.com/2022/01/17/texas-rabbi-credits-security-training-for-hostage-survival/?utm_campaign=iphone_nyp&amp;utm_source=mail_app  </a:t>
            </a:r>
          </a:p>
          <a:p>
            <a:r>
              <a:rPr lang="en-US" sz="1050" dirty="0"/>
              <a:t>From Mike Boatright</a:t>
            </a: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915930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https://en.wikipedia.org/wiki/Covenant_(biblical)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FFOZ: Suzerainty covenants</a:t>
            </a:r>
          </a:p>
          <a:p>
            <a:endParaRPr lang="en-US" sz="1050"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3970564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https://en.wikipedia.org/wiki/Covenant_(biblical)</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627439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https://en.wikipedia.org/wiki/Covenant_(biblical)</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815448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243516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Reuben Alcalay’s Complete Hebrew English Dictionary</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935844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Reuben Alcalay’s Complete Hebrew English Dictionary</a:t>
            </a:r>
          </a:p>
          <a:p>
            <a:r>
              <a:rPr lang="en-US" dirty="0"/>
              <a:t>Review that verse in MJ/Hebrews…</a:t>
            </a: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506869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r>
              <a:rPr lang="en-US" dirty="0"/>
              <a:t>He gives us some particular covenant establishing instructions.</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74052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But first [as Ben Shapiro says] lets get a historical context for covenant… </a:t>
            </a: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529393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006939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81139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https://nypost.com/2022/01/17/texas-rabbi-credits-security-training-for-hostage-survival/?utm_campaign=iphone_nyp&amp;utm_source=mail_app  </a:t>
            </a:r>
          </a:p>
          <a:p>
            <a:r>
              <a:rPr lang="en-US" dirty="0"/>
              <a:t>From Mike Boatright</a:t>
            </a: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228730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All been passionate expressions of G-d’s relational love for humanity, for us.</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499497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t>Jan. 22, 2022 5782</a:t>
            </a:r>
          </a:p>
        </p:txBody>
      </p:sp>
      <p:sp>
        <p:nvSpPr>
          <p:cNvPr id="6" name="Rectangle 7"/>
          <p:cNvSpPr>
            <a:spLocks noGrp="1" noChangeArrowheads="1"/>
          </p:cNvSpPr>
          <p:nvPr>
            <p:ph type="sldNum" sz="quarter" idx="5"/>
          </p:nvPr>
        </p:nvSpPr>
        <p:spPr>
          <a:ln/>
        </p:spPr>
        <p:txBody>
          <a:bodyPr/>
          <a:lstStyle/>
          <a:p>
            <a:fld id="{43115F5A-2E42-40F8-99D1-84D80700C67B}" type="slidenum">
              <a:rPr lang="en-US" altLang="en-US"/>
              <a:pPr/>
              <a:t>41</a:t>
            </a:fld>
            <a:endParaRPr lang="en-US" altLang="en-US"/>
          </a:p>
        </p:txBody>
      </p:sp>
      <p:sp>
        <p:nvSpPr>
          <p:cNvPr id="6378498" name="Rectangle 2"/>
          <p:cNvSpPr>
            <a:spLocks noGrp="1" noRot="1" noChangeAspect="1" noChangeArrowheads="1" noTextEdit="1"/>
          </p:cNvSpPr>
          <p:nvPr>
            <p:ph type="sldImg"/>
          </p:nvPr>
        </p:nvSpPr>
        <p:spPr>
          <a:xfrm>
            <a:off x="79375" y="457200"/>
            <a:ext cx="6772275" cy="3810000"/>
          </a:xfrm>
          <a:ln/>
        </p:spPr>
      </p:sp>
      <p:sp>
        <p:nvSpPr>
          <p:cNvPr id="6378499" name="Rectangle 3"/>
          <p:cNvSpPr>
            <a:spLocks noGrp="1" noChangeArrowheads="1"/>
          </p:cNvSpPr>
          <p:nvPr>
            <p:ph type="body" idx="1"/>
          </p:nvPr>
        </p:nvSpPr>
        <p:spPr>
          <a:xfrm>
            <a:off x="228600" y="4267200"/>
            <a:ext cx="6248400" cy="4724400"/>
          </a:xfrm>
        </p:spPr>
        <p:txBody>
          <a:bodyPr/>
          <a:lstStyle/>
          <a:p>
            <a:r>
              <a:rPr lang="en-US" altLang="en-US" dirty="0"/>
              <a:t>Salvation by works, eternal life there in the Garden.  The only time humanity really </a:t>
            </a:r>
            <a:r>
              <a:rPr lang="en-US" altLang="en-US" u="sng" dirty="0"/>
              <a:t>could</a:t>
            </a:r>
            <a:r>
              <a:rPr lang="en-US" altLang="en-US" dirty="0"/>
              <a:t> be saved by works.</a:t>
            </a:r>
          </a:p>
          <a:p>
            <a:r>
              <a:rPr lang="en-US" altLang="en-US" dirty="0"/>
              <a:t>G-d LOVES covenant relationships. </a:t>
            </a:r>
            <a:r>
              <a:rPr lang="en-US" dirty="0"/>
              <a:t> </a:t>
            </a:r>
            <a:r>
              <a:rPr lang="en-US" baseline="30000" dirty="0"/>
              <a:t>Ber 3.8-9 </a:t>
            </a:r>
            <a:r>
              <a:rPr lang="en-US" dirty="0"/>
              <a:t>They heard the voice of Adoni God, </a:t>
            </a:r>
            <a:r>
              <a:rPr lang="he-IL" b="1" dirty="0">
                <a:latin typeface="David" panose="020E0502060401010101" pitchFamily="34" charset="-79"/>
                <a:cs typeface="David" panose="020E0502060401010101" pitchFamily="34" charset="-79"/>
              </a:rPr>
              <a:t>אֶת-קוֹל יְי אֱלֹהִים</a:t>
            </a:r>
            <a:r>
              <a:rPr lang="en-US" b="1" dirty="0">
                <a:latin typeface="David" panose="020E0502060401010101" pitchFamily="34" charset="-79"/>
                <a:cs typeface="David" panose="020E0502060401010101" pitchFamily="34" charset="-79"/>
              </a:rPr>
              <a:t> </a:t>
            </a:r>
            <a:r>
              <a:rPr lang="en-US" dirty="0"/>
              <a:t>walking in the garden at the time of the evening breeze, </a:t>
            </a:r>
          </a:p>
          <a:p>
            <a:r>
              <a:rPr lang="en-US" altLang="en-US" dirty="0"/>
              <a:t>This was Yeshua, visiting with them.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https://www.sefaria.org/Targum_Jonathan_on_Genesis.3.8?lang=bi&amp;with=all&amp;lang2=en</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791990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t>Jan. 22, 2022 5782</a:t>
            </a:r>
          </a:p>
        </p:txBody>
      </p:sp>
      <p:sp>
        <p:nvSpPr>
          <p:cNvPr id="6" name="Rectangle 7"/>
          <p:cNvSpPr>
            <a:spLocks noGrp="1" noChangeArrowheads="1"/>
          </p:cNvSpPr>
          <p:nvPr>
            <p:ph type="sldNum" sz="quarter" idx="5"/>
          </p:nvPr>
        </p:nvSpPr>
        <p:spPr>
          <a:ln/>
        </p:spPr>
        <p:txBody>
          <a:bodyPr/>
          <a:lstStyle/>
          <a:p>
            <a:fld id="{168ACE97-65D8-4058-B834-64EE332AAE26}" type="slidenum">
              <a:rPr lang="en-US" altLang="en-US"/>
              <a:pPr/>
              <a:t>43</a:t>
            </a:fld>
            <a:endParaRPr lang="en-US" altLang="en-US"/>
          </a:p>
        </p:txBody>
      </p:sp>
      <p:sp>
        <p:nvSpPr>
          <p:cNvPr id="6392834" name="Rectangle 2"/>
          <p:cNvSpPr>
            <a:spLocks noGrp="1" noRot="1" noChangeAspect="1" noChangeArrowheads="1" noTextEdit="1"/>
          </p:cNvSpPr>
          <p:nvPr>
            <p:ph type="sldImg"/>
          </p:nvPr>
        </p:nvSpPr>
        <p:spPr>
          <a:xfrm>
            <a:off x="0" y="457200"/>
            <a:ext cx="6772275" cy="3810000"/>
          </a:xfrm>
          <a:ln/>
        </p:spPr>
      </p:sp>
      <p:sp>
        <p:nvSpPr>
          <p:cNvPr id="6392835" name="Rectangle 3"/>
          <p:cNvSpPr>
            <a:spLocks noGrp="1" noChangeArrowheads="1"/>
          </p:cNvSpPr>
          <p:nvPr>
            <p:ph type="body" idx="1"/>
          </p:nvPr>
        </p:nvSpPr>
        <p:spPr>
          <a:xfrm>
            <a:off x="85725" y="4267200"/>
            <a:ext cx="6619875" cy="4724400"/>
          </a:xfrm>
        </p:spPr>
        <p:txBody>
          <a:bodyPr/>
          <a:lstStyle/>
          <a:p>
            <a:r>
              <a:rPr lang="en-US" altLang="en-US" dirty="0"/>
              <a:t>G-d LOVES covenant relationships. </a:t>
            </a:r>
            <a:r>
              <a:rPr lang="en-US" dirty="0"/>
              <a:t> </a:t>
            </a:r>
          </a:p>
          <a:p>
            <a:r>
              <a:rPr lang="en-US" baseline="30000" dirty="0"/>
              <a:t>Ber/Gen 3.9 </a:t>
            </a:r>
            <a:r>
              <a:rPr lang="en-US" dirty="0"/>
              <a:t>  Adoni God, called to the man, “Where are you?”</a:t>
            </a:r>
            <a:r>
              <a:rPr lang="he-IL" dirty="0"/>
              <a:t>   </a:t>
            </a:r>
          </a:p>
          <a:p>
            <a:r>
              <a:rPr lang="en-US" altLang="en-US" dirty="0"/>
              <a:t>This was Yeshua, seeking them out.  </a:t>
            </a:r>
          </a:p>
          <a:p>
            <a:r>
              <a:rPr lang="en-US" altLang="en-US" dirty="0"/>
              <a:t>Promise of eternal salvation</a:t>
            </a:r>
          </a:p>
          <a:p>
            <a:r>
              <a:rPr lang="en-US" baseline="30000" dirty="0"/>
              <a:t>Ber 3.15,21 </a:t>
            </a:r>
            <a:r>
              <a:rPr lang="en-US" dirty="0"/>
              <a:t>I will put animosity between you and the woman, and between your descendant and her descendant; he will bruise your head, and you will bruise his heel.”…  Adonai, God, made garments of skin for Adam and his wife and clothed them.</a:t>
            </a: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t>Jan. 22, 2022 5782</a:t>
            </a:r>
          </a:p>
        </p:txBody>
      </p:sp>
      <p:sp>
        <p:nvSpPr>
          <p:cNvPr id="6" name="Rectangle 7"/>
          <p:cNvSpPr>
            <a:spLocks noGrp="1" noChangeArrowheads="1"/>
          </p:cNvSpPr>
          <p:nvPr>
            <p:ph type="sldNum" sz="quarter" idx="5"/>
          </p:nvPr>
        </p:nvSpPr>
        <p:spPr>
          <a:ln/>
        </p:spPr>
        <p:txBody>
          <a:bodyPr/>
          <a:lstStyle/>
          <a:p>
            <a:fld id="{C055EAAD-0D5D-4B36-A272-668C77856952}" type="slidenum">
              <a:rPr lang="en-US" altLang="en-US"/>
              <a:pPr/>
              <a:t>44</a:t>
            </a:fld>
            <a:endParaRPr lang="en-US" altLang="en-US"/>
          </a:p>
        </p:txBody>
      </p:sp>
      <p:sp>
        <p:nvSpPr>
          <p:cNvPr id="6394882" name="Rectangle 2"/>
          <p:cNvSpPr>
            <a:spLocks noGrp="1" noRot="1" noChangeAspect="1" noChangeArrowheads="1" noTextEdit="1"/>
          </p:cNvSpPr>
          <p:nvPr>
            <p:ph type="sldImg"/>
          </p:nvPr>
        </p:nvSpPr>
        <p:spPr>
          <a:xfrm>
            <a:off x="68263" y="304800"/>
            <a:ext cx="6772275" cy="3810000"/>
          </a:xfrm>
          <a:ln/>
        </p:spPr>
      </p:sp>
      <p:sp>
        <p:nvSpPr>
          <p:cNvPr id="6394883" name="Rectangle 3"/>
          <p:cNvSpPr>
            <a:spLocks noGrp="1" noChangeArrowheads="1"/>
          </p:cNvSpPr>
          <p:nvPr>
            <p:ph type="body" idx="1"/>
          </p:nvPr>
        </p:nvSpPr>
        <p:spPr>
          <a:xfrm>
            <a:off x="152400" y="4114800"/>
            <a:ext cx="6553200" cy="4876800"/>
          </a:xfrm>
        </p:spPr>
        <p:txBody>
          <a:bodyPr/>
          <a:lstStyle/>
          <a:p>
            <a:r>
              <a:rPr lang="en-US" altLang="en-US" dirty="0"/>
              <a:t>Physical salvation</a:t>
            </a:r>
          </a:p>
          <a:p>
            <a:r>
              <a:rPr lang="en-US" i="0" baseline="30000" dirty="0">
                <a:solidFill>
                  <a:srgbClr val="000000"/>
                </a:solidFill>
                <a:effectLst/>
                <a:latin typeface="system-ui"/>
              </a:rPr>
              <a:t>Ber. 6.5-6</a:t>
            </a:r>
            <a:r>
              <a:rPr lang="en-US" b="1" i="0" baseline="30000" dirty="0">
                <a:solidFill>
                  <a:srgbClr val="000000"/>
                </a:solidFill>
                <a:effectLst/>
                <a:latin typeface="system-ui"/>
              </a:rPr>
              <a:t> </a:t>
            </a:r>
            <a:r>
              <a:rPr lang="en-US" dirty="0"/>
              <a:t>Then </a:t>
            </a:r>
            <a:r>
              <a:rPr lang="en-US" cap="small" dirty="0"/>
              <a:t>Adoni</a:t>
            </a:r>
            <a:r>
              <a:rPr lang="en-US" dirty="0"/>
              <a:t> saw that the wickedness of humankind was great on the earth, and that every inclination of the thoughts of their heart was only evil all the time. So </a:t>
            </a:r>
            <a:r>
              <a:rPr lang="en-US" cap="small" dirty="0"/>
              <a:t> Adoni </a:t>
            </a:r>
            <a:r>
              <a:rPr lang="en-US" dirty="0"/>
              <a:t>regretted that He made humankind on the earth, and His heart was deeply pained.  </a:t>
            </a:r>
            <a:r>
              <a:rPr lang="he-IL" sz="2400" b="1" dirty="0">
                <a:solidFill>
                  <a:srgbClr val="000000"/>
                </a:solidFill>
                <a:latin typeface="David" panose="020E0502060401010101" pitchFamily="34" charset="-79"/>
                <a:cs typeface="David" panose="020E0502060401010101" pitchFamily="34" charset="-79"/>
              </a:rPr>
              <a:t>ו</a:t>
            </a:r>
            <a:r>
              <a:rPr lang="he-IL" sz="2400" b="1" i="0" dirty="0">
                <a:solidFill>
                  <a:srgbClr val="000000"/>
                </a:solidFill>
                <a:effectLst/>
                <a:latin typeface="David" panose="020E0502060401010101" pitchFamily="34" charset="-79"/>
                <a:cs typeface="David" panose="020E0502060401010101" pitchFamily="34" charset="-79"/>
              </a:rPr>
              <a:t>ַיִּתְעַצֵּב אֶל-לִבּוֹ. </a:t>
            </a:r>
            <a:r>
              <a:rPr lang="en-US" sz="2400" b="1" i="0" dirty="0">
                <a:solidFill>
                  <a:srgbClr val="000000"/>
                </a:solidFill>
                <a:effectLst/>
                <a:latin typeface="David" panose="020E0502060401010101" pitchFamily="34" charset="-79"/>
                <a:cs typeface="David" panose="020E0502060401010101" pitchFamily="34" charset="-79"/>
              </a:rPr>
              <a:t>  </a:t>
            </a:r>
            <a:r>
              <a:rPr lang="en-US" dirty="0"/>
              <a:t>to be sad, to be sorry, [reflexive verb] </a:t>
            </a:r>
          </a:p>
          <a:p>
            <a:r>
              <a:rPr lang="en-US" b="1" i="0" baseline="30000" dirty="0">
                <a:solidFill>
                  <a:srgbClr val="000000"/>
                </a:solidFill>
                <a:effectLst/>
                <a:latin typeface="system-ui"/>
              </a:rPr>
              <a:t>Gen 6.17-18 </a:t>
            </a:r>
            <a:r>
              <a:rPr lang="en-US" b="0" i="0" dirty="0">
                <a:solidFill>
                  <a:srgbClr val="000000"/>
                </a:solidFill>
                <a:effectLst/>
                <a:latin typeface="system-ui"/>
              </a:rPr>
              <a:t>“</a:t>
            </a:r>
            <a:r>
              <a:rPr lang="en-US" dirty="0"/>
              <a:t>Then I myself will bring the flood of water over the earth to destroy from under heaven every living thing that breathes; everything on earth will be destroyed.  But I will establish my covenant with you; you will come into the ark, you, your sons, your wife and your sons’ wives with you.</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760035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951399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407560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t>Jan. 22, 2022 5782</a:t>
            </a:r>
          </a:p>
        </p:txBody>
      </p:sp>
      <p:sp>
        <p:nvSpPr>
          <p:cNvPr id="6" name="Rectangle 7"/>
          <p:cNvSpPr>
            <a:spLocks noGrp="1" noChangeArrowheads="1"/>
          </p:cNvSpPr>
          <p:nvPr>
            <p:ph type="sldNum" sz="quarter" idx="5"/>
          </p:nvPr>
        </p:nvSpPr>
        <p:spPr>
          <a:ln/>
        </p:spPr>
        <p:txBody>
          <a:bodyPr/>
          <a:lstStyle/>
          <a:p>
            <a:fld id="{6D056898-5156-4AF4-B7B1-F8C97CB9F7D1}" type="slidenum">
              <a:rPr lang="en-US" altLang="en-US"/>
              <a:pPr/>
              <a:t>48</a:t>
            </a:fld>
            <a:endParaRPr lang="en-US" altLang="en-US"/>
          </a:p>
        </p:txBody>
      </p:sp>
      <p:sp>
        <p:nvSpPr>
          <p:cNvPr id="6396930" name="Rectangle 2"/>
          <p:cNvSpPr>
            <a:spLocks noGrp="1" noRot="1" noChangeAspect="1" noChangeArrowheads="1" noTextEdit="1"/>
          </p:cNvSpPr>
          <p:nvPr>
            <p:ph type="sldImg"/>
          </p:nvPr>
        </p:nvSpPr>
        <p:spPr>
          <a:xfrm>
            <a:off x="68263" y="304800"/>
            <a:ext cx="6772275" cy="3810000"/>
          </a:xfrm>
          <a:ln/>
        </p:spPr>
      </p:sp>
      <p:sp>
        <p:nvSpPr>
          <p:cNvPr id="6396931" name="Rectangle 3"/>
          <p:cNvSpPr>
            <a:spLocks noGrp="1" noChangeArrowheads="1"/>
          </p:cNvSpPr>
          <p:nvPr>
            <p:ph type="body" idx="1"/>
          </p:nvPr>
        </p:nvSpPr>
        <p:spPr>
          <a:xfrm>
            <a:off x="152400" y="4114800"/>
            <a:ext cx="6553200" cy="4876800"/>
          </a:xfrm>
        </p:spPr>
        <p:txBody>
          <a:bodyPr/>
          <a:lstStyle/>
          <a:p>
            <a:pPr marL="381000" indent="-381000"/>
            <a:r>
              <a:rPr lang="en-US" altLang="en-US" dirty="0"/>
              <a:t>Abrahamic covenant is NOT salvation</a:t>
            </a:r>
            <a:r>
              <a:rPr lang="en-US" altLang="en-US" dirty="0">
                <a:solidFill>
                  <a:srgbClr val="FF0000"/>
                </a:solidFill>
              </a:rPr>
              <a:t>.  It’s blessings and the LAND.  No one is eternally saved by virtue of being born Jewish.</a:t>
            </a:r>
          </a:p>
          <a:p>
            <a:pPr marL="381000" indent="-381000"/>
            <a:r>
              <a:rPr lang="en-US" altLang="en-US" dirty="0"/>
              <a:t>Abe saved by faith in Gen 15.5-6, Then he brought him outside and said, “Look up at the sky, and count the stars — if you can count them! Your descendants will be that many!” He believed in Adonai, and he credited it to him as righteousness.</a:t>
            </a:r>
          </a:p>
          <a:p>
            <a:pPr marL="381000" indent="-381000"/>
            <a:r>
              <a:rPr lang="en-US" altLang="en-US" dirty="0"/>
              <a:t>Abe covenant in Gen 12</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t>Jan. 22, 2022 5782</a:t>
            </a:r>
          </a:p>
        </p:txBody>
      </p:sp>
      <p:sp>
        <p:nvSpPr>
          <p:cNvPr id="6" name="Rectangle 7"/>
          <p:cNvSpPr>
            <a:spLocks noGrp="1" noChangeArrowheads="1"/>
          </p:cNvSpPr>
          <p:nvPr>
            <p:ph type="sldNum" sz="quarter" idx="5"/>
          </p:nvPr>
        </p:nvSpPr>
        <p:spPr>
          <a:ln/>
        </p:spPr>
        <p:txBody>
          <a:bodyPr/>
          <a:lstStyle/>
          <a:p>
            <a:fld id="{0BAC50FF-A3BD-41BE-8E44-8004BA8E027B}" type="slidenum">
              <a:rPr lang="en-US" altLang="en-US"/>
              <a:pPr/>
              <a:t>49</a:t>
            </a:fld>
            <a:endParaRPr lang="en-US" altLang="en-US"/>
          </a:p>
        </p:txBody>
      </p:sp>
      <p:sp>
        <p:nvSpPr>
          <p:cNvPr id="6398978" name="Rectangle 2"/>
          <p:cNvSpPr>
            <a:spLocks noGrp="1" noRot="1" noChangeAspect="1" noChangeArrowheads="1" noTextEdit="1"/>
          </p:cNvSpPr>
          <p:nvPr>
            <p:ph type="sldImg"/>
          </p:nvPr>
        </p:nvSpPr>
        <p:spPr>
          <a:xfrm>
            <a:off x="42863" y="488950"/>
            <a:ext cx="6772275" cy="3810000"/>
          </a:xfrm>
          <a:ln/>
        </p:spPr>
      </p:sp>
      <p:sp>
        <p:nvSpPr>
          <p:cNvPr id="6398979" name="Rectangle 3"/>
          <p:cNvSpPr>
            <a:spLocks noGrp="1" noChangeArrowheads="1"/>
          </p:cNvSpPr>
          <p:nvPr>
            <p:ph type="body" idx="1"/>
          </p:nvPr>
        </p:nvSpPr>
        <p:spPr>
          <a:xfrm>
            <a:off x="152400" y="4419600"/>
            <a:ext cx="6553200" cy="4572000"/>
          </a:xfrm>
        </p:spPr>
        <p:txBody>
          <a:bodyPr/>
          <a:lstStyle/>
          <a:p>
            <a:pPr>
              <a:lnSpc>
                <a:spcPct val="80000"/>
              </a:lnSpc>
            </a:pPr>
            <a:r>
              <a:rPr lang="en-US" altLang="en-US" baseline="30000" dirty="0" err="1"/>
              <a:t>Shmot</a:t>
            </a:r>
            <a:r>
              <a:rPr lang="en-US" altLang="en-US" baseline="30000" dirty="0"/>
              <a:t>/Ex 19.5-6 </a:t>
            </a:r>
            <a:r>
              <a:rPr lang="en-US" altLang="en-US" dirty="0"/>
              <a:t>Now if you will pay careful attention to what I say and </a:t>
            </a:r>
            <a:r>
              <a:rPr lang="en-US" altLang="en-US" u="sng" dirty="0"/>
              <a:t>keep my covenant</a:t>
            </a:r>
            <a:r>
              <a:rPr lang="en-US" altLang="en-US" dirty="0"/>
              <a:t>, then you will be my own treasure from among all the peoples, for all the earth is mine;  and you will be a kingdom of </a:t>
            </a:r>
            <a:r>
              <a:rPr lang="en-US" altLang="en-US" dirty="0" err="1"/>
              <a:t>cohanim</a:t>
            </a:r>
            <a:r>
              <a:rPr lang="en-US" altLang="en-US" dirty="0"/>
              <a:t> for me, a nation set apart.’ These are the words you are to speak to the people of Isra’el.”</a:t>
            </a:r>
          </a:p>
          <a:p>
            <a:pPr marL="381000" indent="-381000">
              <a:lnSpc>
                <a:spcPct val="80000"/>
              </a:lnSpc>
            </a:pPr>
            <a:r>
              <a:rPr lang="en-US" altLang="en-US" dirty="0"/>
              <a:t>This has a means of salvation, but we Jews failed it.  Based around the beauty of the Torah</a:t>
            </a:r>
          </a:p>
          <a:p>
            <a:pPr marL="381000" indent="-381000">
              <a:lnSpc>
                <a:spcPct val="80000"/>
              </a:lnSpc>
            </a:pPr>
            <a:r>
              <a:rPr lang="en-US" altLang="en-US" dirty="0"/>
              <a:t>Actually two means of salvation: faith Dt. 30.11 quoted by Paul</a:t>
            </a:r>
          </a:p>
          <a:p>
            <a:pPr marL="381000" indent="-381000">
              <a:lnSpc>
                <a:spcPct val="80000"/>
              </a:lnSpc>
            </a:pPr>
            <a:r>
              <a:rPr lang="en-US" altLang="en-US" dirty="0"/>
              <a:t>Works in Lev 18.5 quoted by Paul.</a:t>
            </a:r>
          </a:p>
          <a:p>
            <a:pPr marL="381000" indent="-381000">
              <a:lnSpc>
                <a:spcPct val="80000"/>
              </a:lnSpc>
            </a:pPr>
            <a:endParaRPr lang="en-US" altLang="en-US" sz="1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https://vfinews.com/news/jan-21-2022/terrorists-brother-blames-shooters-actions-on-mental</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854880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518427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t>Jan. 22, 2022 5782</a:t>
            </a:r>
          </a:p>
        </p:txBody>
      </p:sp>
      <p:sp>
        <p:nvSpPr>
          <p:cNvPr id="6" name="Rectangle 7"/>
          <p:cNvSpPr>
            <a:spLocks noGrp="1" noChangeArrowheads="1"/>
          </p:cNvSpPr>
          <p:nvPr>
            <p:ph type="sldNum" sz="quarter" idx="5"/>
          </p:nvPr>
        </p:nvSpPr>
        <p:spPr>
          <a:ln/>
        </p:spPr>
        <p:txBody>
          <a:bodyPr/>
          <a:lstStyle/>
          <a:p>
            <a:fld id="{0529738D-3E8C-49F3-8328-FA2BBE5B512F}" type="slidenum">
              <a:rPr lang="en-US" altLang="en-US"/>
              <a:pPr/>
              <a:t>51</a:t>
            </a:fld>
            <a:endParaRPr lang="en-US" altLang="en-US"/>
          </a:p>
        </p:txBody>
      </p:sp>
      <p:sp>
        <p:nvSpPr>
          <p:cNvPr id="6401026" name="Rectangle 2"/>
          <p:cNvSpPr>
            <a:spLocks noGrp="1" noRot="1" noChangeAspect="1" noChangeArrowheads="1" noTextEdit="1"/>
          </p:cNvSpPr>
          <p:nvPr>
            <p:ph type="sldImg"/>
          </p:nvPr>
        </p:nvSpPr>
        <p:spPr>
          <a:xfrm>
            <a:off x="68263" y="304800"/>
            <a:ext cx="6772275" cy="3810000"/>
          </a:xfrm>
          <a:ln/>
        </p:spPr>
      </p:sp>
      <p:sp>
        <p:nvSpPr>
          <p:cNvPr id="6401027" name="Rectangle 3"/>
          <p:cNvSpPr>
            <a:spLocks noGrp="1" noChangeArrowheads="1"/>
          </p:cNvSpPr>
          <p:nvPr>
            <p:ph type="body" idx="1"/>
          </p:nvPr>
        </p:nvSpPr>
        <p:spPr>
          <a:xfrm>
            <a:off x="152400" y="4114800"/>
            <a:ext cx="6553200" cy="4876800"/>
          </a:xfrm>
        </p:spPr>
        <p:txBody>
          <a:bodyPr/>
          <a:lstStyle/>
          <a:p>
            <a:r>
              <a:rPr lang="en-US" altLang="en-US" dirty="0"/>
              <a:t>This one often gets overlooked.  Marilyn Griffin’s insight</a:t>
            </a:r>
            <a:r>
              <a:rPr lang="en-US" altLang="en-US" baseline="30000" dirty="0"/>
              <a:t>.  Dt 28.69/29.1 </a:t>
            </a:r>
            <a:r>
              <a:rPr lang="en-US" altLang="en-US" dirty="0"/>
              <a:t>These are the words of the covenant which </a:t>
            </a:r>
            <a:r>
              <a:rPr lang="en-US" altLang="en-US" cap="small" dirty="0"/>
              <a:t>ADONI</a:t>
            </a:r>
            <a:r>
              <a:rPr lang="en-US" altLang="en-US" dirty="0"/>
              <a:t> ordered Moshe to make with the people of Isra'el in the land of </a:t>
            </a:r>
            <a:r>
              <a:rPr lang="en-US" altLang="en-US" dirty="0" err="1"/>
              <a:t>Mo'av</a:t>
            </a:r>
            <a:r>
              <a:rPr lang="en-US" altLang="en-US" dirty="0"/>
              <a:t>, in addition to the covenant which he made with them in </a:t>
            </a:r>
            <a:r>
              <a:rPr lang="en-US" altLang="en-US" dirty="0" err="1"/>
              <a:t>Horev</a:t>
            </a:r>
            <a:r>
              <a:rPr lang="en-US" altLang="en-US" dirty="0"/>
              <a:t>   30.3 [after exile] At that point, </a:t>
            </a:r>
            <a:r>
              <a:rPr lang="en-US" altLang="en-US" cap="small" dirty="0"/>
              <a:t>ADONI</a:t>
            </a:r>
            <a:r>
              <a:rPr lang="en-US" altLang="en-US" dirty="0"/>
              <a:t> your God will reverse your exile and show you mercy; he will return and gather you from all the peoples to which ADONI your God scattered you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t>Jan. 22, 2022 5782</a:t>
            </a:r>
          </a:p>
        </p:txBody>
      </p:sp>
      <p:sp>
        <p:nvSpPr>
          <p:cNvPr id="6" name="Rectangle 7"/>
          <p:cNvSpPr>
            <a:spLocks noGrp="1" noChangeArrowheads="1"/>
          </p:cNvSpPr>
          <p:nvPr>
            <p:ph type="sldNum" sz="quarter" idx="5"/>
          </p:nvPr>
        </p:nvSpPr>
        <p:spPr>
          <a:ln/>
        </p:spPr>
        <p:txBody>
          <a:bodyPr/>
          <a:lstStyle/>
          <a:p>
            <a:fld id="{E00496F3-6871-4D6F-8289-00425609677C}" type="slidenum">
              <a:rPr lang="en-US" altLang="en-US"/>
              <a:pPr/>
              <a:t>52</a:t>
            </a:fld>
            <a:endParaRPr lang="en-US" altLang="en-US"/>
          </a:p>
        </p:txBody>
      </p:sp>
      <p:sp>
        <p:nvSpPr>
          <p:cNvPr id="6403074" name="Rectangle 2"/>
          <p:cNvSpPr>
            <a:spLocks noGrp="1" noRot="1" noChangeAspect="1" noChangeArrowheads="1" noTextEdit="1"/>
          </p:cNvSpPr>
          <p:nvPr>
            <p:ph type="sldImg"/>
          </p:nvPr>
        </p:nvSpPr>
        <p:spPr>
          <a:xfrm>
            <a:off x="42863" y="457200"/>
            <a:ext cx="6772275" cy="3810000"/>
          </a:xfrm>
          <a:ln/>
        </p:spPr>
      </p:sp>
      <p:sp>
        <p:nvSpPr>
          <p:cNvPr id="6403075" name="Rectangle 3"/>
          <p:cNvSpPr>
            <a:spLocks noGrp="1" noChangeArrowheads="1"/>
          </p:cNvSpPr>
          <p:nvPr>
            <p:ph type="body" idx="1"/>
          </p:nvPr>
        </p:nvSpPr>
        <p:spPr>
          <a:xfrm>
            <a:off x="152400" y="4267200"/>
            <a:ext cx="6553200" cy="4724400"/>
          </a:xfrm>
        </p:spPr>
        <p:txBody>
          <a:bodyPr/>
          <a:lstStyle/>
          <a:p>
            <a:pPr marL="57150" indent="-57150"/>
            <a:r>
              <a:rPr lang="en-US" altLang="en-US" dirty="0"/>
              <a:t>The covenant G-d made with David was for an everlasting dynasty.   But David got saved by faith in G-d's redemption, as described at length in Ro 4.6-8 quoting Ps 32.  The kingly covenant did not save David eternally.</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Letter to the Messianic Jews a 10.15-25 Covenant and Community </a:t>
            </a:r>
          </a:p>
        </p:txBody>
      </p:sp>
      <p:sp>
        <p:nvSpPr>
          <p:cNvPr id="5" name="Rectangle 3"/>
          <p:cNvSpPr>
            <a:spLocks noGrp="1" noChangeArrowheads="1"/>
          </p:cNvSpPr>
          <p:nvPr>
            <p:ph type="dt" idx="1"/>
          </p:nvPr>
        </p:nvSpPr>
        <p:spPr>
          <a:ln/>
        </p:spPr>
        <p:txBody>
          <a:bodyPr/>
          <a:lstStyle/>
          <a:p>
            <a:r>
              <a:rPr lang="en-US" altLang="en-US"/>
              <a:t>Jan. 22, 2022 5782</a:t>
            </a:r>
          </a:p>
        </p:txBody>
      </p:sp>
      <p:sp>
        <p:nvSpPr>
          <p:cNvPr id="6" name="Rectangle 7"/>
          <p:cNvSpPr>
            <a:spLocks noGrp="1" noChangeArrowheads="1"/>
          </p:cNvSpPr>
          <p:nvPr>
            <p:ph type="sldNum" sz="quarter" idx="5"/>
          </p:nvPr>
        </p:nvSpPr>
        <p:spPr>
          <a:ln/>
        </p:spPr>
        <p:txBody>
          <a:bodyPr/>
          <a:lstStyle/>
          <a:p>
            <a:fld id="{3527EF97-6691-4D58-BF27-820E7D0D06BB}" type="slidenum">
              <a:rPr lang="en-US" altLang="en-US"/>
              <a:pPr/>
              <a:t>53</a:t>
            </a:fld>
            <a:endParaRPr lang="en-US" altLang="en-US"/>
          </a:p>
        </p:txBody>
      </p:sp>
      <p:sp>
        <p:nvSpPr>
          <p:cNvPr id="6405122" name="Rectangle 2"/>
          <p:cNvSpPr>
            <a:spLocks noGrp="1" noRot="1" noChangeAspect="1" noChangeArrowheads="1" noTextEdit="1"/>
          </p:cNvSpPr>
          <p:nvPr>
            <p:ph type="sldImg"/>
          </p:nvPr>
        </p:nvSpPr>
        <p:spPr>
          <a:xfrm>
            <a:off x="42863" y="450850"/>
            <a:ext cx="6772275" cy="3810000"/>
          </a:xfrm>
          <a:ln/>
        </p:spPr>
      </p:sp>
      <p:sp>
        <p:nvSpPr>
          <p:cNvPr id="6405123" name="Rectangle 3"/>
          <p:cNvSpPr>
            <a:spLocks noGrp="1" noChangeArrowheads="1"/>
          </p:cNvSpPr>
          <p:nvPr>
            <p:ph type="body" idx="1"/>
          </p:nvPr>
        </p:nvSpPr>
        <p:spPr>
          <a:xfrm>
            <a:off x="152400" y="4419600"/>
            <a:ext cx="6553200" cy="4572000"/>
          </a:xfrm>
        </p:spPr>
        <p:txBody>
          <a:bodyPr/>
          <a:lstStyle/>
          <a:p>
            <a:r>
              <a:rPr lang="en-US" altLang="en-US" dirty="0"/>
              <a:t>God made two UNCONDITIONAL choices: salvation information through Jews, salvation fact through Yeshua.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4721774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368929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5555880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28882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9798630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48040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https://nypost.com/2022/01/17/texas-rabbi-credits-security-training-for-hostage-survival/?utm_campaign=iphone_nyp&amp;utm_source=mail_app  </a:t>
            </a:r>
          </a:p>
          <a:p>
            <a:r>
              <a:rPr lang="en-US" sz="1050" dirty="0"/>
              <a:t>From Mike Boatright</a:t>
            </a: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549177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993421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744516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553066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2067337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8000543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Note: vineyards on the hills of Samaria/</a:t>
            </a:r>
            <a:r>
              <a:rPr lang="en-US" dirty="0" err="1"/>
              <a:t>Shmron</a:t>
            </a:r>
            <a:r>
              <a:rPr lang="en-US" dirty="0"/>
              <a:t> = West Bank</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2103689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4035975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 https://www.google.com/amp/s/m.jpost.com/Israel-News/Rare-Byzantine-era-wine-seeds-found-in-Negev-390735/amp</a:t>
            </a:r>
            <a:br>
              <a:rPr lang="en-US" sz="2000" dirty="0"/>
            </a:br>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9806348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br>
              <a:rPr lang="en-US" sz="2000" dirty="0"/>
            </a:br>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8122240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https://youtu.be/9yBr2cLVi-s</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63116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https://nypost.com/2022/01/17/texas-rabbi-credits-security-training-for-hostage-survival/?utm_campaign=iphone_nyp&amp;utm_source=mail_app  </a:t>
            </a:r>
          </a:p>
          <a:p>
            <a:r>
              <a:rPr lang="en-US" sz="1050" dirty="0"/>
              <a:t>From Mike Boatright</a:t>
            </a: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0737026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6472029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6456291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But first [as Ben Shapiro says] lets get a context for covenant… </a:t>
            </a: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1217498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Left in despair, despite all these promises.   White knuckle</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9386308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Consider: not to criticize, but how can I help, bless, enrich, pray!   Look left, right, front, back.</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0231831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4773908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0266974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https://youtu.be/oapFzSmUo4k to 4.01</a:t>
            </a:r>
            <a:r>
              <a:rPr lang="en-US" sz="2000" dirty="0"/>
              <a:t>  </a:t>
            </a:r>
            <a:r>
              <a:rPr lang="en-US" sz="2000" dirty="0" err="1"/>
              <a:t>Shmittah</a:t>
            </a:r>
            <a:r>
              <a:rPr lang="en-US" sz="2000" dirty="0"/>
              <a:t> Israel </a:t>
            </a:r>
            <a:r>
              <a:rPr lang="en-US" sz="2000" dirty="0" err="1"/>
              <a:t>Pochtar</a:t>
            </a:r>
            <a:endParaRPr lang="en-US" sz="2000" dirty="0"/>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4753245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4636355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10.11-14 At the Right Hand 2000 years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1,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https://nypost.com/2022/01/17/texas-rabbi-credits-security-training-for-hostage-survival/?utm_campaign=iphone_nyp&amp;utm_source=mail_app  </a:t>
            </a:r>
          </a:p>
          <a:p>
            <a:r>
              <a:rPr lang="en-US" sz="1050" dirty="0"/>
              <a:t>From Mike Boatright</a:t>
            </a:r>
          </a:p>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1849712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0648641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1400360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5403214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9820601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He is the covenant keeper!   Promises to you!   </a:t>
            </a:r>
          </a:p>
          <a:p>
            <a:r>
              <a:rPr lang="en-US" dirty="0"/>
              <a:t>We need to be covenant keepers!</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6354345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https://vfinews.com/news/jan-21-2022/terrorists-brother-blames-shooters-actions-on-mental</a:t>
            </a:r>
          </a:p>
        </p:txBody>
      </p:sp>
      <p:sp>
        <p:nvSpPr>
          <p:cNvPr id="4" name="Header Placeholder 3"/>
          <p:cNvSpPr>
            <a:spLocks noGrp="1"/>
          </p:cNvSpPr>
          <p:nvPr>
            <p:ph type="hdr" sz="quarter"/>
          </p:nvPr>
        </p:nvSpPr>
        <p:spPr/>
        <p:txBody>
          <a:bodyPr/>
          <a:lstStyle/>
          <a:p>
            <a:r>
              <a:rPr lang="en-US" altLang="en-US"/>
              <a:t>Letter to the Messianic Jews a 10.15-25 Covenant and Community </a:t>
            </a:r>
          </a:p>
        </p:txBody>
      </p:sp>
      <p:sp>
        <p:nvSpPr>
          <p:cNvPr id="5" name="Date Placeholder 4"/>
          <p:cNvSpPr>
            <a:spLocks noGrp="1"/>
          </p:cNvSpPr>
          <p:nvPr>
            <p:ph type="dt" idx="1"/>
          </p:nvPr>
        </p:nvSpPr>
        <p:spPr/>
        <p:txBody>
          <a:bodyPr/>
          <a:lstStyle/>
          <a:p>
            <a:r>
              <a:rPr lang="en-US" altLang="en-US"/>
              <a:t>Jan. 22,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47130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1/22/2022</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2022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4038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err="1"/>
              <a:t>Aafia</a:t>
            </a:r>
            <a:r>
              <a:rPr lang="en-US" sz="3600" dirty="0"/>
              <a:t> Siddiqui, 36, is a Pakistani mother of three, an alumna of MIT, and a Ph.D. in neuroscience from Brandeis University. </a:t>
            </a:r>
            <a:r>
              <a:rPr lang="en-US" sz="3200" b="1" i="0" dirty="0">
                <a:solidFill>
                  <a:srgbClr val="000000"/>
                </a:solidFill>
                <a:effectLst/>
                <a:latin typeface="Arial" panose="020B0604020202020204" pitchFamily="34" charset="0"/>
              </a:rPr>
              <a:t>2008</a:t>
            </a:r>
            <a:endParaRPr lang="en-US" sz="4000" dirty="0"/>
          </a:p>
        </p:txBody>
      </p:sp>
      <p:pic>
        <p:nvPicPr>
          <p:cNvPr id="3" name="Picture 2">
            <a:extLst>
              <a:ext uri="{FF2B5EF4-FFF2-40B4-BE49-F238E27FC236}">
                <a16:creationId xmlns:a16="http://schemas.microsoft.com/office/drawing/2014/main" id="{07F8958E-95BB-4C76-80B8-866B37A30188}"/>
              </a:ext>
            </a:extLst>
          </p:cNvPr>
          <p:cNvPicPr>
            <a:picLocks noChangeAspect="1"/>
          </p:cNvPicPr>
          <p:nvPr/>
        </p:nvPicPr>
        <p:blipFill rotWithShape="1">
          <a:blip r:embed="rId3"/>
          <a:srcRect l="7550" r="17554"/>
          <a:stretch/>
        </p:blipFill>
        <p:spPr>
          <a:xfrm>
            <a:off x="4267200" y="0"/>
            <a:ext cx="4876800" cy="5143500"/>
          </a:xfrm>
          <a:prstGeom prst="rect">
            <a:avLst/>
          </a:prstGeom>
        </p:spPr>
      </p:pic>
    </p:spTree>
    <p:extLst>
      <p:ext uri="{BB962C8B-B14F-4D97-AF65-F5344CB8AC3E}">
        <p14:creationId xmlns:p14="http://schemas.microsoft.com/office/powerpoint/2010/main" val="394007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She is also accused of working for Al-Qaeda and was charged last week in New York City with attempting to kill American soldiers. </a:t>
            </a:r>
          </a:p>
          <a:p>
            <a:pPr marL="0" indent="0">
              <a:buNone/>
            </a:pPr>
            <a:r>
              <a:rPr lang="en-US" sz="4000" dirty="0"/>
              <a:t>2008</a:t>
            </a:r>
            <a:r>
              <a:rPr lang="en-US" sz="4800" b="1" dirty="0">
                <a:solidFill>
                  <a:srgbClr val="000000"/>
                </a:solidFill>
                <a:latin typeface="Arial" panose="020B0604020202020204" pitchFamily="34" charset="0"/>
              </a:rPr>
              <a:t> 12,</a:t>
            </a:r>
            <a:endParaRPr lang="en-US" sz="4000" dirty="0"/>
          </a:p>
        </p:txBody>
      </p:sp>
    </p:spTree>
    <p:extLst>
      <p:ext uri="{BB962C8B-B14F-4D97-AF65-F5344CB8AC3E}">
        <p14:creationId xmlns:p14="http://schemas.microsoft.com/office/powerpoint/2010/main" val="102176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Blackburn, UK, Muslim Community page announced that “Faisal </a:t>
            </a:r>
            <a:r>
              <a:rPr lang="en-US" sz="4000" dirty="0" err="1"/>
              <a:t>Akram</a:t>
            </a:r>
            <a:r>
              <a:rPr lang="en-US" sz="4000" dirty="0"/>
              <a:t> has sadly departed from this temporary world” and prayed that Allah “bless him with the highest ranks of Paradise.”</a:t>
            </a:r>
            <a:endParaRPr lang="en-US" sz="6600" dirty="0"/>
          </a:p>
        </p:txBody>
      </p:sp>
    </p:spTree>
    <p:extLst>
      <p:ext uri="{BB962C8B-B14F-4D97-AF65-F5344CB8AC3E}">
        <p14:creationId xmlns:p14="http://schemas.microsoft.com/office/powerpoint/2010/main" val="32033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519840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81707A5A-1BE2-42F1-A3E6-242790690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2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Outline</a:t>
            </a:r>
          </a:p>
          <a:p>
            <a:pPr marL="512763" indent="-512763">
              <a:buFont typeface="+mj-lt"/>
              <a:buAutoNum type="arabicPeriod"/>
            </a:pPr>
            <a:r>
              <a:rPr lang="en-US" sz="4000" dirty="0"/>
              <a:t>Meaning of covenant</a:t>
            </a:r>
          </a:p>
          <a:p>
            <a:pPr marL="512763" indent="-512763">
              <a:buFont typeface="+mj-lt"/>
              <a:buAutoNum type="arabicPeriod"/>
            </a:pPr>
            <a:r>
              <a:rPr lang="en-US" sz="4000" dirty="0"/>
              <a:t>History of covenant</a:t>
            </a:r>
          </a:p>
          <a:p>
            <a:pPr marL="512763" indent="-512763">
              <a:buFont typeface="+mj-lt"/>
              <a:buAutoNum type="arabicPeriod"/>
            </a:pPr>
            <a:r>
              <a:rPr lang="en-US" sz="4000" dirty="0"/>
              <a:t>Current active covenant</a:t>
            </a:r>
          </a:p>
          <a:p>
            <a:pPr marL="512763" indent="-512763">
              <a:buFont typeface="+mj-lt"/>
              <a:buAutoNum type="arabicPeriod"/>
            </a:pPr>
            <a:r>
              <a:rPr lang="en-US" sz="4000" dirty="0"/>
              <a:t>Application of covenant</a:t>
            </a:r>
          </a:p>
        </p:txBody>
      </p:sp>
    </p:spTree>
    <p:extLst>
      <p:ext uri="{BB962C8B-B14F-4D97-AF65-F5344CB8AC3E}">
        <p14:creationId xmlns:p14="http://schemas.microsoft.com/office/powerpoint/2010/main" val="3653334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Last time in this series Jan. 1, 2022, we talked about a greater ride than an SR-71</a:t>
            </a:r>
          </a:p>
        </p:txBody>
      </p:sp>
    </p:spTree>
    <p:extLst>
      <p:ext uri="{BB962C8B-B14F-4D97-AF65-F5344CB8AC3E}">
        <p14:creationId xmlns:p14="http://schemas.microsoft.com/office/powerpoint/2010/main" val="189753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81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 real</a:t>
            </a:r>
          </a:p>
          <a:p>
            <a:pPr marL="0" indent="0">
              <a:buNone/>
            </a:pPr>
            <a:r>
              <a:rPr lang="en-US" sz="4000" dirty="0"/>
              <a:t>SR-71 </a:t>
            </a:r>
          </a:p>
          <a:p>
            <a:pPr marL="0" indent="0">
              <a:buNone/>
            </a:pPr>
            <a:r>
              <a:rPr lang="en-US" sz="2800" dirty="0"/>
              <a:t>Blackbird</a:t>
            </a:r>
          </a:p>
          <a:p>
            <a:r>
              <a:rPr lang="en-US" sz="3600" dirty="0"/>
              <a:t>85,000 feet ceiling.</a:t>
            </a:r>
          </a:p>
          <a:p>
            <a:r>
              <a:rPr lang="en-US" sz="3600" dirty="0"/>
              <a:t>Mach 3+ = 2,300 mph+.  </a:t>
            </a:r>
            <a:endParaRPr lang="en-US" sz="4000" dirty="0"/>
          </a:p>
        </p:txBody>
      </p:sp>
      <p:pic>
        <p:nvPicPr>
          <p:cNvPr id="3" name="Picture 2">
            <a:extLst>
              <a:ext uri="{FF2B5EF4-FFF2-40B4-BE49-F238E27FC236}">
                <a16:creationId xmlns:a16="http://schemas.microsoft.com/office/drawing/2014/main" id="{C7943BCF-E0B3-42A3-A34A-86150EDF4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0"/>
            <a:ext cx="6858000" cy="5143500"/>
          </a:xfrm>
          <a:prstGeom prst="rect">
            <a:avLst/>
          </a:prstGeom>
        </p:spPr>
      </p:pic>
    </p:spTree>
    <p:extLst>
      <p:ext uri="{BB962C8B-B14F-4D97-AF65-F5344CB8AC3E}">
        <p14:creationId xmlns:p14="http://schemas.microsoft.com/office/powerpoint/2010/main" val="215321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D99E8EE5-1402-45E5-8DFF-D45203A37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3911219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Last time in this series Jan. 1, 2022:</a:t>
            </a:r>
          </a:p>
          <a:p>
            <a:pPr marL="0" indent="0">
              <a:buNone/>
            </a:pPr>
            <a:r>
              <a:rPr lang="en-US" sz="4000" baseline="30000" dirty="0"/>
              <a:t>MJ/ Hebrews 10.12-13 </a:t>
            </a:r>
            <a:r>
              <a:rPr lang="en-US" sz="4000" dirty="0"/>
              <a:t>After he had offered for all time a single sacrifice for sins, sat down at the right hand of God, </a:t>
            </a:r>
            <a:r>
              <a:rPr lang="en-US" sz="4000" u="sng" dirty="0">
                <a:solidFill>
                  <a:srgbClr val="FFFF99"/>
                </a:solidFill>
              </a:rPr>
              <a:t>from then on to wait until his enemies be made a footstool for his feet.</a:t>
            </a:r>
          </a:p>
        </p:txBody>
      </p:sp>
    </p:spTree>
    <p:extLst>
      <p:ext uri="{BB962C8B-B14F-4D97-AF65-F5344CB8AC3E}">
        <p14:creationId xmlns:p14="http://schemas.microsoft.com/office/powerpoint/2010/main" val="150831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Cong. Beth Israel in </a:t>
            </a:r>
            <a:r>
              <a:rPr lang="en-US" sz="4000" dirty="0" err="1"/>
              <a:t>Colleyville,TX</a:t>
            </a:r>
            <a:endParaRPr lang="en-US" sz="4400" dirty="0"/>
          </a:p>
        </p:txBody>
      </p:sp>
      <p:pic>
        <p:nvPicPr>
          <p:cNvPr id="3" name="Picture 2">
            <a:extLst>
              <a:ext uri="{FF2B5EF4-FFF2-40B4-BE49-F238E27FC236}">
                <a16:creationId xmlns:a16="http://schemas.microsoft.com/office/drawing/2014/main" id="{580002BE-C8B0-42DA-8898-FBC56A7471ED}"/>
              </a:ext>
            </a:extLst>
          </p:cNvPr>
          <p:cNvPicPr>
            <a:picLocks noChangeAspect="1"/>
          </p:cNvPicPr>
          <p:nvPr/>
        </p:nvPicPr>
        <p:blipFill rotWithShape="1">
          <a:blip r:embed="rId3"/>
          <a:srcRect t="14689" r="2435"/>
          <a:stretch/>
        </p:blipFill>
        <p:spPr>
          <a:xfrm>
            <a:off x="6299" y="1276350"/>
            <a:ext cx="9137701" cy="3867150"/>
          </a:xfrm>
          <a:prstGeom prst="rect">
            <a:avLst/>
          </a:prstGeom>
        </p:spPr>
      </p:pic>
    </p:spTree>
    <p:extLst>
      <p:ext uri="{BB962C8B-B14F-4D97-AF65-F5344CB8AC3E}">
        <p14:creationId xmlns:p14="http://schemas.microsoft.com/office/powerpoint/2010/main" val="202357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10.15-25 </a:t>
            </a:r>
            <a:r>
              <a:rPr lang="en-US" sz="4000" dirty="0"/>
              <a:t>The Ruakh ha-</a:t>
            </a:r>
            <a:r>
              <a:rPr lang="en-US" sz="4000" dirty="0" err="1"/>
              <a:t>Kodesh</a:t>
            </a:r>
            <a:r>
              <a:rPr lang="en-US" sz="4000" dirty="0"/>
              <a:t> also testifies to us—[</a:t>
            </a:r>
            <a:r>
              <a:rPr lang="en-US" sz="4000" dirty="0" err="1"/>
              <a:t>Yer</a:t>
            </a:r>
            <a:r>
              <a:rPr lang="en-US" sz="4000" dirty="0"/>
              <a:t>. 31], “This is the </a:t>
            </a:r>
            <a:r>
              <a:rPr lang="en-US" sz="4000" u="sng" dirty="0">
                <a:solidFill>
                  <a:srgbClr val="FFFF99"/>
                </a:solidFill>
              </a:rPr>
              <a:t>covenant</a:t>
            </a:r>
            <a:r>
              <a:rPr lang="en-US" sz="4000" dirty="0"/>
              <a:t> that I will cut with them:  ‘After those days,’  says </a:t>
            </a:r>
            <a:r>
              <a:rPr lang="en-US" sz="4000" cap="small" dirty="0"/>
              <a:t>Adoni</a:t>
            </a:r>
            <a:r>
              <a:rPr lang="en-US" sz="4000" dirty="0"/>
              <a:t>, ‘I will put My Torah upon their hearts, and upon their minds I will write it,’” then He says, “I will remember their sins and their lawless deeds no more.”…</a:t>
            </a:r>
          </a:p>
        </p:txBody>
      </p:sp>
    </p:spTree>
    <p:extLst>
      <p:ext uri="{BB962C8B-B14F-4D97-AF65-F5344CB8AC3E}">
        <p14:creationId xmlns:p14="http://schemas.microsoft.com/office/powerpoint/2010/main" val="354011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Not just passively waiting.   2000 years Interceding, pouring out Ruakh/Spirit, appointing emissaries, prophets, proclaimers of the Good News, shepherds and teachers, ruling over the affairs of men to bring to salvation, We are invited to “seek those thing above, where Messiah is at the right hand of G-d, </a:t>
            </a:r>
            <a:r>
              <a:rPr lang="en-US" sz="4000" u="sng" dirty="0">
                <a:solidFill>
                  <a:srgbClr val="FFFF99"/>
                </a:solidFill>
              </a:rPr>
              <a:t>establishing His covenant…</a:t>
            </a:r>
          </a:p>
        </p:txBody>
      </p:sp>
    </p:spTree>
    <p:extLst>
      <p:ext uri="{BB962C8B-B14F-4D97-AF65-F5344CB8AC3E}">
        <p14:creationId xmlns:p14="http://schemas.microsoft.com/office/powerpoint/2010/main" val="400880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Entering into His right hand warfare, I compared to the ravishing and ecstatic SR-71 which I saw at the Kansas Cosmosphere.   Last </a:t>
            </a:r>
            <a:r>
              <a:rPr lang="en-US" sz="4000" dirty="0" err="1"/>
              <a:t>Teerosh</a:t>
            </a:r>
            <a:r>
              <a:rPr lang="en-US" sz="4000" dirty="0"/>
              <a:t> we prayed the Kaddish antiphonally.  It’s a prayer of kingdom warfare.  This Tues, the </a:t>
            </a:r>
            <a:r>
              <a:rPr lang="en-US" sz="4000" dirty="0" err="1"/>
              <a:t>Shma</a:t>
            </a:r>
            <a:r>
              <a:rPr lang="en-US" sz="4000" dirty="0"/>
              <a:t> </a:t>
            </a:r>
            <a:r>
              <a:rPr lang="he-IL" sz="4300" b="1" dirty="0">
                <a:latin typeface="David" panose="020E0502060401010101" pitchFamily="34" charset="-79"/>
                <a:cs typeface="David" panose="020E0502060401010101" pitchFamily="34" charset="-79"/>
              </a:rPr>
              <a:t>שמע</a:t>
            </a:r>
            <a:r>
              <a:rPr lang="en-US" sz="4000" dirty="0"/>
              <a:t>!   Prayer is like a jet trip!!</a:t>
            </a:r>
          </a:p>
        </p:txBody>
      </p:sp>
    </p:spTree>
    <p:extLst>
      <p:ext uri="{BB962C8B-B14F-4D97-AF65-F5344CB8AC3E}">
        <p14:creationId xmlns:p14="http://schemas.microsoft.com/office/powerpoint/2010/main" val="19913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81707A5A-1BE2-42F1-A3E6-242790690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9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Outline</a:t>
            </a:r>
          </a:p>
          <a:p>
            <a:pPr marL="512763" indent="-512763">
              <a:buFont typeface="+mj-lt"/>
              <a:buAutoNum type="arabicPeriod"/>
            </a:pPr>
            <a:r>
              <a:rPr lang="en-US" sz="4000" u="sng" dirty="0">
                <a:solidFill>
                  <a:srgbClr val="FFFF99"/>
                </a:solidFill>
              </a:rPr>
              <a:t>Meaning of covenant</a:t>
            </a:r>
          </a:p>
          <a:p>
            <a:pPr marL="512763" indent="-512763">
              <a:buFont typeface="+mj-lt"/>
              <a:buAutoNum type="arabicPeriod"/>
            </a:pPr>
            <a:r>
              <a:rPr lang="en-US" sz="4000" dirty="0"/>
              <a:t>History of covenant</a:t>
            </a:r>
          </a:p>
          <a:p>
            <a:pPr marL="512763" indent="-512763">
              <a:buFont typeface="+mj-lt"/>
              <a:buAutoNum type="arabicPeriod"/>
            </a:pPr>
            <a:r>
              <a:rPr lang="en-US" sz="4000" dirty="0"/>
              <a:t>Current active covenant</a:t>
            </a:r>
          </a:p>
          <a:p>
            <a:pPr marL="512763" indent="-512763">
              <a:buFont typeface="+mj-lt"/>
              <a:buAutoNum type="arabicPeriod"/>
            </a:pPr>
            <a:r>
              <a:rPr lang="en-US" sz="4000" dirty="0"/>
              <a:t>Application of covenant</a:t>
            </a:r>
          </a:p>
        </p:txBody>
      </p:sp>
    </p:spTree>
    <p:extLst>
      <p:ext uri="{BB962C8B-B14F-4D97-AF65-F5344CB8AC3E}">
        <p14:creationId xmlns:p14="http://schemas.microsoft.com/office/powerpoint/2010/main" val="184418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Covenant is a central concept in the mind of G-d </a:t>
            </a:r>
          </a:p>
          <a:p>
            <a:pPr marL="0" indent="0" algn="ctr">
              <a:buNone/>
            </a:pPr>
            <a:r>
              <a:rPr lang="en-US" sz="4000" dirty="0"/>
              <a:t>relative to humanity.</a:t>
            </a:r>
          </a:p>
        </p:txBody>
      </p:sp>
    </p:spTree>
    <p:extLst>
      <p:ext uri="{BB962C8B-B14F-4D97-AF65-F5344CB8AC3E}">
        <p14:creationId xmlns:p14="http://schemas.microsoft.com/office/powerpoint/2010/main" val="196235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ctr" rtl="1">
              <a:buNone/>
            </a:pPr>
            <a:r>
              <a:rPr lang="he-IL" sz="6000" b="1" dirty="0">
                <a:latin typeface="David" panose="020E0502060401010101" pitchFamily="34" charset="-79"/>
                <a:cs typeface="David" panose="020E0502060401010101" pitchFamily="34" charset="-79"/>
              </a:rPr>
              <a:t>בְּרִית</a:t>
            </a:r>
            <a:r>
              <a:rPr lang="en-US" sz="6000" b="1" dirty="0">
                <a:latin typeface="David" panose="020E0502060401010101" pitchFamily="34" charset="-79"/>
                <a:cs typeface="David" panose="020E0502060401010101" pitchFamily="34" charset="-79"/>
              </a:rPr>
              <a:t> </a:t>
            </a:r>
            <a:r>
              <a:rPr lang="he-IL" sz="4000" b="1" dirty="0"/>
              <a:t> </a:t>
            </a:r>
            <a:r>
              <a:rPr lang="en-US" sz="4000" b="1" dirty="0"/>
              <a:t> </a:t>
            </a:r>
            <a:r>
              <a:rPr lang="en-US" sz="4000" dirty="0"/>
              <a:t>Brit </a:t>
            </a:r>
            <a:r>
              <a:rPr lang="en-US" sz="4000" i="1" dirty="0"/>
              <a:t>[</a:t>
            </a:r>
            <a:r>
              <a:rPr lang="en-US" sz="4000" i="1" dirty="0" err="1"/>
              <a:t>breet</a:t>
            </a:r>
            <a:r>
              <a:rPr lang="en-US" sz="4000" i="1" dirty="0"/>
              <a:t>]</a:t>
            </a:r>
          </a:p>
          <a:p>
            <a:pPr marL="512763" indent="-512763">
              <a:buFont typeface="+mj-lt"/>
              <a:buAutoNum type="arabicPeriod"/>
            </a:pPr>
            <a:r>
              <a:rPr lang="en-US" sz="4000" dirty="0"/>
              <a:t>treaty, alliance, pact, league:</a:t>
            </a:r>
          </a:p>
          <a:p>
            <a:pPr marL="512763" indent="-512763">
              <a:buFont typeface="+mj-lt"/>
              <a:buAutoNum type="arabicPeriod"/>
            </a:pPr>
            <a:r>
              <a:rPr lang="en-US" sz="4000" dirty="0"/>
              <a:t>constitution, ordinance, between monarch and subjects</a:t>
            </a:r>
            <a:br>
              <a:rPr lang="en-US" sz="4000" dirty="0"/>
            </a:br>
            <a:br>
              <a:rPr lang="en-US" sz="4000" dirty="0"/>
            </a:br>
            <a:br>
              <a:rPr lang="en-US" sz="4000" dirty="0"/>
            </a:br>
            <a:endParaRPr lang="en-US" sz="4000" dirty="0"/>
          </a:p>
        </p:txBody>
      </p:sp>
    </p:spTree>
    <p:extLst>
      <p:ext uri="{BB962C8B-B14F-4D97-AF65-F5344CB8AC3E}">
        <p14:creationId xmlns:p14="http://schemas.microsoft.com/office/powerpoint/2010/main" val="2249449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two major types of covenants in the Hebrew Bible</a:t>
            </a:r>
          </a:p>
          <a:p>
            <a:pPr marL="512763" indent="-512763">
              <a:buFont typeface="+mj-lt"/>
              <a:buAutoNum type="arabicPeriod"/>
            </a:pPr>
            <a:r>
              <a:rPr lang="en-US" sz="4000" u="sng" dirty="0">
                <a:solidFill>
                  <a:srgbClr val="FFFF99"/>
                </a:solidFill>
              </a:rPr>
              <a:t>The obligatory covenant </a:t>
            </a:r>
            <a:r>
              <a:rPr lang="en-US" sz="4000" dirty="0"/>
              <a:t>deals with the relationship between two parties of equal standing. Example of alliance:</a:t>
            </a:r>
            <a:endParaRPr lang="en-US" sz="6600" dirty="0"/>
          </a:p>
        </p:txBody>
      </p:sp>
    </p:spTree>
    <p:extLst>
      <p:ext uri="{BB962C8B-B14F-4D97-AF65-F5344CB8AC3E}">
        <p14:creationId xmlns:p14="http://schemas.microsoft.com/office/powerpoint/2010/main" val="3596201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Beresheet</a:t>
            </a:r>
            <a:r>
              <a:rPr lang="en-US" sz="4000" baseline="30000" dirty="0"/>
              <a:t>/Gen.14.11-13</a:t>
            </a:r>
            <a:r>
              <a:rPr lang="en-US" sz="4000" dirty="0"/>
              <a:t> So they took all of Sodom and Gomorrah’s possessions and their food and left. They also took Lot, Abram’s nephew, and his possessions, and they left. Then a survivor came and told Abram the Hebrew, </a:t>
            </a:r>
            <a:endParaRPr lang="en-US" sz="4000" u="sng" dirty="0">
              <a:solidFill>
                <a:srgbClr val="FFFF99"/>
              </a:solidFill>
            </a:endParaRPr>
          </a:p>
        </p:txBody>
      </p:sp>
    </p:spTree>
    <p:extLst>
      <p:ext uri="{BB962C8B-B14F-4D97-AF65-F5344CB8AC3E}">
        <p14:creationId xmlns:p14="http://schemas.microsoft.com/office/powerpoint/2010/main" val="242356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Beresheet</a:t>
            </a:r>
            <a:r>
              <a:rPr lang="en-US" sz="4000" baseline="30000" dirty="0"/>
              <a:t>/Gen.14.11-13</a:t>
            </a:r>
            <a:r>
              <a:rPr lang="en-US" sz="4000" dirty="0"/>
              <a:t> who was dwelling by the large trees belonging to </a:t>
            </a:r>
            <a:r>
              <a:rPr lang="en-US" sz="4000" dirty="0" err="1"/>
              <a:t>Mamre</a:t>
            </a:r>
            <a:r>
              <a:rPr lang="en-US" sz="4000" dirty="0"/>
              <a:t> the Amorite, the brother of Eschol and the brother of Aner— </a:t>
            </a:r>
            <a:r>
              <a:rPr lang="en-US" sz="4000" u="sng" dirty="0">
                <a:solidFill>
                  <a:srgbClr val="FFFF99"/>
                </a:solidFill>
              </a:rPr>
              <a:t>they were Abram’s allies</a:t>
            </a:r>
            <a:r>
              <a:rPr lang="en-US" sz="4000" dirty="0">
                <a:solidFill>
                  <a:srgbClr val="FFFF99"/>
                </a:solidFill>
              </a:rPr>
              <a:t>.</a:t>
            </a:r>
            <a:r>
              <a:rPr lang="en-US" sz="4000" u="sng" dirty="0">
                <a:solidFill>
                  <a:srgbClr val="FFFF99"/>
                </a:solidFill>
              </a:rPr>
              <a:t> </a:t>
            </a:r>
          </a:p>
        </p:txBody>
      </p:sp>
      <p:pic>
        <p:nvPicPr>
          <p:cNvPr id="3" name="Picture 2">
            <a:extLst>
              <a:ext uri="{FF2B5EF4-FFF2-40B4-BE49-F238E27FC236}">
                <a16:creationId xmlns:a16="http://schemas.microsoft.com/office/drawing/2014/main" id="{EFC0866A-0E52-41D1-BA89-F3093DF9722C}"/>
              </a:ext>
            </a:extLst>
          </p:cNvPr>
          <p:cNvPicPr>
            <a:picLocks noChangeAspect="1"/>
          </p:cNvPicPr>
          <p:nvPr/>
        </p:nvPicPr>
        <p:blipFill rotWithShape="1">
          <a:blip r:embed="rId3"/>
          <a:srcRect l="6940"/>
          <a:stretch/>
        </p:blipFill>
        <p:spPr>
          <a:xfrm>
            <a:off x="3962401" y="3482020"/>
            <a:ext cx="4953000" cy="1561514"/>
          </a:xfrm>
          <a:prstGeom prst="rect">
            <a:avLst/>
          </a:prstGeom>
        </p:spPr>
      </p:pic>
    </p:spTree>
    <p:extLst>
      <p:ext uri="{BB962C8B-B14F-4D97-AF65-F5344CB8AC3E}">
        <p14:creationId xmlns:p14="http://schemas.microsoft.com/office/powerpoint/2010/main" val="210858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3996344"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Rabbi Charlie </a:t>
            </a:r>
            <a:r>
              <a:rPr lang="en-US" sz="4000" dirty="0" err="1"/>
              <a:t>Cytron</a:t>
            </a:r>
            <a:r>
              <a:rPr lang="en-US" sz="4000" dirty="0"/>
              <a:t>-Walker </a:t>
            </a:r>
            <a:endParaRPr lang="en-US" sz="6600" dirty="0"/>
          </a:p>
        </p:txBody>
      </p:sp>
      <p:pic>
        <p:nvPicPr>
          <p:cNvPr id="3" name="Picture 2">
            <a:extLst>
              <a:ext uri="{FF2B5EF4-FFF2-40B4-BE49-F238E27FC236}">
                <a16:creationId xmlns:a16="http://schemas.microsoft.com/office/drawing/2014/main" id="{5057A547-66AA-4434-B970-FA070E2C8D99}"/>
              </a:ext>
            </a:extLst>
          </p:cNvPr>
          <p:cNvPicPr>
            <a:picLocks noChangeAspect="1"/>
          </p:cNvPicPr>
          <p:nvPr/>
        </p:nvPicPr>
        <p:blipFill>
          <a:blip r:embed="rId3"/>
          <a:stretch>
            <a:fillRect/>
          </a:stretch>
        </p:blipFill>
        <p:spPr>
          <a:xfrm>
            <a:off x="4224944" y="0"/>
            <a:ext cx="4919056" cy="5143500"/>
          </a:xfrm>
          <a:prstGeom prst="rect">
            <a:avLst/>
          </a:prstGeom>
        </p:spPr>
      </p:pic>
    </p:spTree>
    <p:extLst>
      <p:ext uri="{BB962C8B-B14F-4D97-AF65-F5344CB8AC3E}">
        <p14:creationId xmlns:p14="http://schemas.microsoft.com/office/powerpoint/2010/main" val="338626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401638" indent="-401638">
              <a:buFont typeface="+mj-lt"/>
              <a:buAutoNum type="arabicPeriod" startAt="2"/>
            </a:pPr>
            <a:r>
              <a:rPr lang="en-US" sz="4000" u="sng" dirty="0">
                <a:solidFill>
                  <a:srgbClr val="FFFF99"/>
                </a:solidFill>
              </a:rPr>
              <a:t>Promissory covenants</a:t>
            </a:r>
            <a:r>
              <a:rPr lang="en-US" sz="4000" dirty="0"/>
              <a:t> focus on the relationship between the suzerain and the vassal and are similar to the "royal grant" type of legal document, which include historical introduction, border delineations, stipulations, witnesses, blessings, and curses. </a:t>
            </a:r>
          </a:p>
        </p:txBody>
      </p:sp>
    </p:spTree>
    <p:extLst>
      <p:ext uri="{BB962C8B-B14F-4D97-AF65-F5344CB8AC3E}">
        <p14:creationId xmlns:p14="http://schemas.microsoft.com/office/powerpoint/2010/main" val="406577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In royal grants, the master could reward a servant for being loyal. God rewarded Abraham, Noah, and David in his covenants with them. As part of his covenant with Abraham, God has the obligation to keep Abraham's descendants as God's chosen people and be their God. </a:t>
            </a:r>
            <a:endParaRPr lang="en-US" sz="6600" dirty="0"/>
          </a:p>
        </p:txBody>
      </p:sp>
    </p:spTree>
    <p:extLst>
      <p:ext uri="{BB962C8B-B14F-4D97-AF65-F5344CB8AC3E}">
        <p14:creationId xmlns:p14="http://schemas.microsoft.com/office/powerpoint/2010/main" val="1082835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God acts as the suzerain power and is the party of the covenant accompanied by the required action that comes with the oath whether it be fire or animals in the sacrificial oaths. In doing this, God is the party taking upon the curse if he does not uphold his obligation. </a:t>
            </a:r>
            <a:endParaRPr lang="en-US" sz="6600" dirty="0"/>
          </a:p>
        </p:txBody>
      </p:sp>
    </p:spTree>
    <p:extLst>
      <p:ext uri="{BB962C8B-B14F-4D97-AF65-F5344CB8AC3E}">
        <p14:creationId xmlns:p14="http://schemas.microsoft.com/office/powerpoint/2010/main" val="8813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Covenant is a word of passion with the Father and Yeshua.</a:t>
            </a:r>
          </a:p>
          <a:p>
            <a:pPr marL="0" indent="0" algn="ctr">
              <a:buNone/>
            </a:pPr>
            <a:r>
              <a:rPr lang="en-US" sz="4000" dirty="0"/>
              <a:t>Modern Hebrew usage:</a:t>
            </a:r>
          </a:p>
        </p:txBody>
      </p:sp>
    </p:spTree>
    <p:extLst>
      <p:ext uri="{BB962C8B-B14F-4D97-AF65-F5344CB8AC3E}">
        <p14:creationId xmlns:p14="http://schemas.microsoft.com/office/powerpoint/2010/main" val="1689324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8007993-A02B-4300-8DAB-A95C9155821D}"/>
              </a:ext>
            </a:extLst>
          </p:cNvPr>
          <p:cNvPicPr>
            <a:picLocks noChangeAspect="1"/>
          </p:cNvPicPr>
          <p:nvPr/>
        </p:nvPicPr>
        <p:blipFill rotWithShape="1">
          <a:blip r:embed="rId3">
            <a:extLst>
              <a:ext uri="{28A0092B-C50C-407E-A947-70E740481C1C}">
                <a14:useLocalDpi xmlns:a14="http://schemas.microsoft.com/office/drawing/2010/main" val="0"/>
              </a:ext>
            </a:extLst>
          </a:blip>
          <a:srcRect r="9086" b="53664"/>
          <a:stretch/>
        </p:blipFill>
        <p:spPr>
          <a:xfrm>
            <a:off x="647700" y="0"/>
            <a:ext cx="7848600" cy="5087794"/>
          </a:xfrm>
          <a:prstGeom prst="rect">
            <a:avLst/>
          </a:prstGeom>
        </p:spPr>
      </p:pic>
    </p:spTree>
    <p:extLst>
      <p:ext uri="{BB962C8B-B14F-4D97-AF65-F5344CB8AC3E}">
        <p14:creationId xmlns:p14="http://schemas.microsoft.com/office/powerpoint/2010/main" val="2517006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8007993-A02B-4300-8DAB-A95C9155821D}"/>
              </a:ext>
            </a:extLst>
          </p:cNvPr>
          <p:cNvPicPr>
            <a:picLocks noChangeAspect="1"/>
          </p:cNvPicPr>
          <p:nvPr/>
        </p:nvPicPr>
        <p:blipFill rotWithShape="1">
          <a:blip r:embed="rId3">
            <a:extLst>
              <a:ext uri="{28A0092B-C50C-407E-A947-70E740481C1C}">
                <a14:useLocalDpi xmlns:a14="http://schemas.microsoft.com/office/drawing/2010/main" val="0"/>
              </a:ext>
            </a:extLst>
          </a:blip>
          <a:srcRect t="45556"/>
          <a:stretch/>
        </p:blipFill>
        <p:spPr>
          <a:xfrm>
            <a:off x="679312" y="20674"/>
            <a:ext cx="7397887" cy="5122826"/>
          </a:xfrm>
          <a:prstGeom prst="rect">
            <a:avLst/>
          </a:prstGeom>
        </p:spPr>
      </p:pic>
    </p:spTree>
    <p:extLst>
      <p:ext uri="{BB962C8B-B14F-4D97-AF65-F5344CB8AC3E}">
        <p14:creationId xmlns:p14="http://schemas.microsoft.com/office/powerpoint/2010/main" val="2834874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 10.15-25 </a:t>
            </a:r>
            <a:r>
              <a:rPr lang="en-US" sz="4000" dirty="0"/>
              <a:t>The Ruakh ha-</a:t>
            </a:r>
            <a:r>
              <a:rPr lang="en-US" sz="4000" dirty="0" err="1"/>
              <a:t>Kodesh</a:t>
            </a:r>
            <a:r>
              <a:rPr lang="en-US" sz="4000" dirty="0"/>
              <a:t> also testifies to us—[</a:t>
            </a:r>
            <a:r>
              <a:rPr lang="en-US" sz="4000" dirty="0" err="1"/>
              <a:t>Yer</a:t>
            </a:r>
            <a:r>
              <a:rPr lang="en-US" sz="4000" dirty="0"/>
              <a:t>. 31], “This is the </a:t>
            </a:r>
            <a:r>
              <a:rPr lang="en-US" sz="4000" u="sng" dirty="0">
                <a:solidFill>
                  <a:srgbClr val="FFFF99"/>
                </a:solidFill>
              </a:rPr>
              <a:t>covenant</a:t>
            </a:r>
            <a:r>
              <a:rPr lang="en-US" sz="4000" dirty="0"/>
              <a:t> that I will cut with them:  ‘After those days,’  says </a:t>
            </a:r>
            <a:r>
              <a:rPr lang="en-US" sz="4000" cap="small" dirty="0"/>
              <a:t>Adoni</a:t>
            </a:r>
            <a:r>
              <a:rPr lang="en-US" sz="4000" dirty="0"/>
              <a:t>, ‘I will put My Torah upon their hearts, and upon their minds I will write it,’” then He says, “I will remember their sins and their lawless deeds no more.”…</a:t>
            </a:r>
          </a:p>
        </p:txBody>
      </p:sp>
    </p:spTree>
    <p:extLst>
      <p:ext uri="{BB962C8B-B14F-4D97-AF65-F5344CB8AC3E}">
        <p14:creationId xmlns:p14="http://schemas.microsoft.com/office/powerpoint/2010/main" val="2411053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MJ 10.23-25 </a:t>
            </a:r>
            <a:r>
              <a:rPr lang="en-US" sz="4000" dirty="0"/>
              <a:t>… Let us hold fast the unwavering confession of hope, for He who promised is faithful. And let us consider how to stir up one another to love and good deeds. And do not neglect our own meetings, as is the habit of some, but encourage one another—and all the more so as you see the Day approaching.</a:t>
            </a:r>
          </a:p>
        </p:txBody>
      </p:sp>
    </p:spTree>
    <p:extLst>
      <p:ext uri="{BB962C8B-B14F-4D97-AF65-F5344CB8AC3E}">
        <p14:creationId xmlns:p14="http://schemas.microsoft.com/office/powerpoint/2010/main" val="751390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81707A5A-1BE2-42F1-A3E6-242790690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65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Outline</a:t>
            </a:r>
          </a:p>
          <a:p>
            <a:pPr marL="512763" indent="-512763">
              <a:buFont typeface="+mj-lt"/>
              <a:buAutoNum type="arabicPeriod"/>
            </a:pPr>
            <a:r>
              <a:rPr lang="en-US" sz="4000" dirty="0"/>
              <a:t>Meaning of covenant</a:t>
            </a:r>
          </a:p>
          <a:p>
            <a:pPr marL="512763" indent="-512763">
              <a:buFont typeface="+mj-lt"/>
              <a:buAutoNum type="arabicPeriod"/>
            </a:pPr>
            <a:r>
              <a:rPr lang="en-US" sz="4000" u="sng" dirty="0">
                <a:solidFill>
                  <a:srgbClr val="FFFF99"/>
                </a:solidFill>
              </a:rPr>
              <a:t>History of covenant</a:t>
            </a:r>
          </a:p>
          <a:p>
            <a:pPr marL="512763" indent="-512763">
              <a:buFont typeface="+mj-lt"/>
              <a:buAutoNum type="arabicPeriod"/>
            </a:pPr>
            <a:r>
              <a:rPr lang="en-US" sz="4000" dirty="0"/>
              <a:t>Current active covenant</a:t>
            </a:r>
          </a:p>
          <a:p>
            <a:pPr marL="512763" indent="-512763">
              <a:buFont typeface="+mj-lt"/>
              <a:buAutoNum type="arabicPeriod"/>
            </a:pPr>
            <a:r>
              <a:rPr lang="en-US" sz="4000" dirty="0"/>
              <a:t>Application of covenant</a:t>
            </a:r>
          </a:p>
        </p:txBody>
      </p:sp>
    </p:spTree>
    <p:extLst>
      <p:ext uri="{BB962C8B-B14F-4D97-AF65-F5344CB8AC3E}">
        <p14:creationId xmlns:p14="http://schemas.microsoft.com/office/powerpoint/2010/main" val="2130847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The hero rabbi held hostage in his Texas synagogue has credited active-shooter training for helping him save his congregants — revealing Monday that he threw a chair at the terrorist so they could finally escape.</a:t>
            </a:r>
            <a:endParaRPr lang="en-US" sz="6000" dirty="0"/>
          </a:p>
        </p:txBody>
      </p:sp>
    </p:spTree>
    <p:extLst>
      <p:ext uri="{BB962C8B-B14F-4D97-AF65-F5344CB8AC3E}">
        <p14:creationId xmlns:p14="http://schemas.microsoft.com/office/powerpoint/2010/main" val="3355933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Consider G-d’s covenantal connection with humanity since the beginning.</a:t>
            </a:r>
          </a:p>
        </p:txBody>
      </p:sp>
    </p:spTree>
    <p:extLst>
      <p:ext uri="{BB962C8B-B14F-4D97-AF65-F5344CB8AC3E}">
        <p14:creationId xmlns:p14="http://schemas.microsoft.com/office/powerpoint/2010/main" val="2453578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7474"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377513" name="Group 41"/>
          <p:cNvGraphicFramePr>
            <a:graphicFrameLocks noGrp="1"/>
          </p:cNvGraphicFramePr>
          <p:nvPr>
            <p:extLst>
              <p:ext uri="{D42A27DB-BD31-4B8C-83A1-F6EECF244321}">
                <p14:modId xmlns:p14="http://schemas.microsoft.com/office/powerpoint/2010/main" val="499136180"/>
              </p:ext>
            </p:extLst>
          </p:nvPr>
        </p:nvGraphicFramePr>
        <p:xfrm>
          <a:off x="1219200" y="165497"/>
          <a:ext cx="6667500" cy="4805940"/>
        </p:xfrm>
        <a:graphic>
          <a:graphicData uri="http://schemas.openxmlformats.org/drawingml/2006/table">
            <a:tbl>
              <a:tblPr/>
              <a:tblGrid>
                <a:gridCol w="2356616">
                  <a:extLst>
                    <a:ext uri="{9D8B030D-6E8A-4147-A177-3AD203B41FA5}">
                      <a16:colId xmlns:a16="http://schemas.microsoft.com/office/drawing/2014/main" val="20000"/>
                    </a:ext>
                  </a:extLst>
                </a:gridCol>
                <a:gridCol w="4310884">
                  <a:extLst>
                    <a:ext uri="{9D8B030D-6E8A-4147-A177-3AD203B41FA5}">
                      <a16:colId xmlns:a16="http://schemas.microsoft.com/office/drawing/2014/main" val="20001"/>
                    </a:ext>
                  </a:extLst>
                </a:gridCol>
              </a:tblGrid>
              <a:tr h="85405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err="1">
                          <a:ln>
                            <a:noFill/>
                          </a:ln>
                          <a:solidFill>
                            <a:srgbClr val="FFFF66"/>
                          </a:solidFill>
                          <a:effectLst/>
                          <a:latin typeface="Arial Rounded MT Bold" pitchFamily="34" charset="0"/>
                        </a:rPr>
                        <a:t>Edenic</a:t>
                      </a:r>
                      <a:r>
                        <a:rPr kumimoji="0" lang="en-US" altLang="en-US" sz="2700" b="0" i="0" u="none" strike="noStrike" cap="none" normalizeH="0" baseline="0" dirty="0">
                          <a:ln>
                            <a:noFill/>
                          </a:ln>
                          <a:solidFill>
                            <a:srgbClr val="FFFF66"/>
                          </a:solidFill>
                          <a:effectLst/>
                          <a:latin typeface="Arial Rounded MT Bold" pitchFamily="34" charset="0"/>
                        </a:rPr>
                        <a:t>, before the Fall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24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Ber / Gen Ch 1-3</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4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Garden eternally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24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24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Works / 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24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Tree of Life?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24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all humanity potentially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08774A51-27E5-4788-8660-A45974E1E5A5}"/>
              </a:ext>
            </a:extLst>
          </p:cNvPr>
          <p:cNvSpPr txBox="1"/>
          <p:nvPr/>
        </p:nvSpPr>
        <p:spPr>
          <a:xfrm>
            <a:off x="361031" y="438150"/>
            <a:ext cx="649538" cy="707886"/>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1104900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Targum Jonathan [Aramaic]:</a:t>
            </a:r>
            <a:endParaRPr lang="en-US" sz="4400" b="1" dirty="0">
              <a:latin typeface="David" panose="020E0502060401010101" pitchFamily="34" charset="-79"/>
              <a:cs typeface="David" panose="020E0502060401010101" pitchFamily="34" charset="-79"/>
            </a:endParaRPr>
          </a:p>
          <a:p>
            <a:pPr marL="0" indent="0" algn="r" rtl="1">
              <a:buNone/>
            </a:pPr>
            <a:r>
              <a:rPr lang="he-IL" sz="4400" b="1" dirty="0">
                <a:latin typeface="David" panose="020E0502060401010101" pitchFamily="34" charset="-79"/>
                <a:cs typeface="David" panose="020E0502060401010101" pitchFamily="34" charset="-79"/>
              </a:rPr>
              <a:t>וּשְׁמָעוּ יַת קַל מֵימְרָא דַיְיָ אֱלהִים מְטַיֵיל</a:t>
            </a:r>
            <a:endParaRPr lang="en-US" sz="4400" b="1" dirty="0">
              <a:latin typeface="David" panose="020E0502060401010101" pitchFamily="34" charset="-79"/>
              <a:cs typeface="David" panose="020E0502060401010101" pitchFamily="34" charset="-79"/>
            </a:endParaRPr>
          </a:p>
          <a:p>
            <a:pPr marL="0" indent="0" algn="l">
              <a:buNone/>
            </a:pPr>
            <a:r>
              <a:rPr lang="en-US" sz="3600" baseline="30000" dirty="0" err="1"/>
              <a:t>Beresheet</a:t>
            </a:r>
            <a:r>
              <a:rPr lang="en-US" sz="3600" baseline="30000" dirty="0"/>
              <a:t>/ Gen 3.8 </a:t>
            </a:r>
            <a:r>
              <a:rPr lang="en-US" sz="3600" dirty="0"/>
              <a:t>And they heard the </a:t>
            </a:r>
            <a:r>
              <a:rPr lang="en-US" sz="3600" u="sng" dirty="0">
                <a:solidFill>
                  <a:srgbClr val="FFFF99"/>
                </a:solidFill>
              </a:rPr>
              <a:t>voice of the Word of the Lord God </a:t>
            </a:r>
            <a:r>
              <a:rPr lang="en-US" sz="3600" dirty="0"/>
              <a:t>walking </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2122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1810"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391839" name="Group 31"/>
          <p:cNvGraphicFramePr>
            <a:graphicFrameLocks noGrp="1"/>
          </p:cNvGraphicFramePr>
          <p:nvPr>
            <p:extLst>
              <p:ext uri="{D42A27DB-BD31-4B8C-83A1-F6EECF244321}">
                <p14:modId xmlns:p14="http://schemas.microsoft.com/office/powerpoint/2010/main" val="394704891"/>
              </p:ext>
            </p:extLst>
          </p:nvPr>
        </p:nvGraphicFramePr>
        <p:xfrm>
          <a:off x="1371600" y="165497"/>
          <a:ext cx="6515100" cy="4820820"/>
        </p:xfrm>
        <a:graphic>
          <a:graphicData uri="http://schemas.openxmlformats.org/drawingml/2006/table">
            <a:tbl>
              <a:tblPr/>
              <a:tblGrid>
                <a:gridCol w="2190422">
                  <a:extLst>
                    <a:ext uri="{9D8B030D-6E8A-4147-A177-3AD203B41FA5}">
                      <a16:colId xmlns:a16="http://schemas.microsoft.com/office/drawing/2014/main" val="20000"/>
                    </a:ext>
                  </a:extLst>
                </a:gridCol>
                <a:gridCol w="4324678">
                  <a:extLst>
                    <a:ext uri="{9D8B030D-6E8A-4147-A177-3AD203B41FA5}">
                      <a16:colId xmlns:a16="http://schemas.microsoft.com/office/drawing/2014/main" val="20001"/>
                    </a:ext>
                  </a:extLst>
                </a:gridCol>
              </a:tblGrid>
              <a:tr h="86535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err="1">
                          <a:ln>
                            <a:noFill/>
                          </a:ln>
                          <a:solidFill>
                            <a:srgbClr val="FFFF66"/>
                          </a:solidFill>
                          <a:effectLst/>
                          <a:latin typeface="Arial Rounded MT Bold" pitchFamily="34" charset="0"/>
                        </a:rPr>
                        <a:t>Adamic</a:t>
                      </a:r>
                      <a:r>
                        <a:rPr kumimoji="0" lang="en-US" altLang="en-US" sz="2700" b="0" i="0" u="none" strike="noStrike" cap="none" normalizeH="0" baseline="0" dirty="0">
                          <a:ln>
                            <a:noFill/>
                          </a:ln>
                          <a:solidFill>
                            <a:srgbClr val="FFFF66"/>
                          </a:solidFill>
                          <a:effectLst/>
                          <a:latin typeface="Arial Rounded MT Bold" pitchFamily="34" charset="0"/>
                        </a:rPr>
                        <a:t>, after the Fall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754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Ber / Gen 3.1-9</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754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Salvation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754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6535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Faith in future Descendent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754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Skins, childbirth issues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754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all humanity potentially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06485736-A6D1-4F29-9C34-0FB62E37B867}"/>
              </a:ext>
            </a:extLst>
          </p:cNvPr>
          <p:cNvSpPr txBox="1"/>
          <p:nvPr/>
        </p:nvSpPr>
        <p:spPr>
          <a:xfrm>
            <a:off x="381000" y="361950"/>
            <a:ext cx="649538" cy="707886"/>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462398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3858"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393893" name="Group 37"/>
          <p:cNvGraphicFramePr>
            <a:graphicFrameLocks noGrp="1"/>
          </p:cNvGraphicFramePr>
          <p:nvPr>
            <p:extLst>
              <p:ext uri="{D42A27DB-BD31-4B8C-83A1-F6EECF244321}">
                <p14:modId xmlns:p14="http://schemas.microsoft.com/office/powerpoint/2010/main" val="59238539"/>
              </p:ext>
            </p:extLst>
          </p:nvPr>
        </p:nvGraphicFramePr>
        <p:xfrm>
          <a:off x="1257300" y="165502"/>
          <a:ext cx="6629400" cy="4521990"/>
        </p:xfrm>
        <a:graphic>
          <a:graphicData uri="http://schemas.openxmlformats.org/drawingml/2006/table">
            <a:tbl>
              <a:tblPr/>
              <a:tblGrid>
                <a:gridCol w="2171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err="1">
                          <a:ln>
                            <a:noFill/>
                          </a:ln>
                          <a:solidFill>
                            <a:srgbClr val="FFFF66"/>
                          </a:solidFill>
                          <a:effectLst/>
                          <a:latin typeface="Arial Rounded MT Bold" pitchFamily="34" charset="0"/>
                        </a:rPr>
                        <a:t>Noakhic</a:t>
                      </a:r>
                      <a:r>
                        <a:rPr kumimoji="0" lang="en-US" altLang="en-US" sz="2700" b="0" i="0" u="none" strike="noStrike" cap="none" normalizeH="0" baseline="0" dirty="0">
                          <a:ln>
                            <a:noFill/>
                          </a:ln>
                          <a:solidFill>
                            <a:srgbClr val="FFFF66"/>
                          </a:solidFill>
                          <a:effectLst/>
                          <a:latin typeface="Arial Rounded MT Bold" pitchFamily="34" charset="0"/>
                        </a:rPr>
                        <a:t>  [Noah]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9835">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Ber / Gen </a:t>
                      </a:r>
                      <a:r>
                        <a:rPr kumimoji="0" lang="en-US" altLang="en-US" sz="2700" b="0" i="0" u="none" strike="noStrike" cap="none" normalizeH="0" baseline="0" dirty="0">
                          <a:ln>
                            <a:noFill/>
                          </a:ln>
                          <a:solidFill>
                            <a:schemeClr val="bg1"/>
                          </a:solidFill>
                          <a:effectLst/>
                          <a:latin typeface="Arial Rounded MT Bold" pitchFamily="34" charset="0"/>
                          <a:cs typeface="Arial" charset="0"/>
                        </a:rPr>
                        <a:t>8.20-9.13 </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Seasons, no flood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Unconditional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Capital punishment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rainbow</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1729">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all humanity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F424A35B-E0AC-4609-95DF-7BA37FBC6F9A}"/>
              </a:ext>
            </a:extLst>
          </p:cNvPr>
          <p:cNvSpPr txBox="1"/>
          <p:nvPr/>
        </p:nvSpPr>
        <p:spPr>
          <a:xfrm>
            <a:off x="437231" y="514350"/>
            <a:ext cx="649538" cy="707886"/>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2217322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Ber/Gen 9.12-16 </a:t>
            </a:r>
            <a:r>
              <a:rPr lang="en-US" sz="3600" b="1" baseline="30000" dirty="0"/>
              <a:t> </a:t>
            </a:r>
            <a:r>
              <a:rPr lang="en-US" sz="3600" dirty="0"/>
              <a:t>God added, “Here is the sign of the </a:t>
            </a:r>
            <a:r>
              <a:rPr lang="en-US" sz="3600" u="sng" dirty="0">
                <a:solidFill>
                  <a:srgbClr val="FFFF99"/>
                </a:solidFill>
              </a:rPr>
              <a:t>covenant</a:t>
            </a:r>
            <a:r>
              <a:rPr lang="en-US" sz="3600" dirty="0"/>
              <a:t> I am making between myself and you and every living creature with you, for all generations to come: </a:t>
            </a:r>
            <a:r>
              <a:rPr lang="en-US" sz="3600" b="1" baseline="30000" dirty="0"/>
              <a:t> </a:t>
            </a:r>
            <a:r>
              <a:rPr lang="en-US" sz="3600" dirty="0"/>
              <a:t>I am putting my rainbow in the cloud — it will be there as a sign of the </a:t>
            </a:r>
            <a:r>
              <a:rPr lang="en-US" sz="3600" u="sng" dirty="0">
                <a:solidFill>
                  <a:srgbClr val="FFFF99"/>
                </a:solidFill>
              </a:rPr>
              <a:t>covenant</a:t>
            </a:r>
            <a:r>
              <a:rPr lang="en-US" sz="3600" dirty="0"/>
              <a:t> between myself and the earth. </a:t>
            </a:r>
            <a:endParaRPr lang="en-US" sz="6000" dirty="0"/>
          </a:p>
        </p:txBody>
      </p:sp>
    </p:spTree>
    <p:extLst>
      <p:ext uri="{BB962C8B-B14F-4D97-AF65-F5344CB8AC3E}">
        <p14:creationId xmlns:p14="http://schemas.microsoft.com/office/powerpoint/2010/main" val="4256898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Ber/Gen 9.12-16 </a:t>
            </a:r>
            <a:r>
              <a:rPr lang="en-US" sz="4000" b="1" baseline="30000" dirty="0"/>
              <a:t> </a:t>
            </a:r>
            <a:r>
              <a:rPr lang="en-US" sz="4000" dirty="0"/>
              <a:t>Whenever I bring clouds over the earth, and the rainbow is seen in the cloud; </a:t>
            </a:r>
            <a:r>
              <a:rPr lang="en-US" sz="4000" b="1" baseline="30000" dirty="0"/>
              <a:t> </a:t>
            </a:r>
            <a:r>
              <a:rPr lang="en-US" sz="4000" dirty="0"/>
              <a:t>I will remember my </a:t>
            </a:r>
            <a:r>
              <a:rPr lang="en-US" sz="3900" u="sng" dirty="0">
                <a:solidFill>
                  <a:srgbClr val="FFFF99"/>
                </a:solidFill>
              </a:rPr>
              <a:t>covenant</a:t>
            </a:r>
            <a:r>
              <a:rPr lang="en-US" sz="4000" dirty="0"/>
              <a:t> which is between myself and you and every living creature of any kind; and the water will never again become a flood to destroy all living beings.</a:t>
            </a:r>
            <a:endParaRPr lang="en-US" sz="6600" dirty="0"/>
          </a:p>
        </p:txBody>
      </p:sp>
    </p:spTree>
    <p:extLst>
      <p:ext uri="{BB962C8B-B14F-4D97-AF65-F5344CB8AC3E}">
        <p14:creationId xmlns:p14="http://schemas.microsoft.com/office/powerpoint/2010/main" val="100318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800" baseline="30000" dirty="0"/>
              <a:t>Ber/Gen 9.12-16 </a:t>
            </a:r>
            <a:r>
              <a:rPr lang="en-US" sz="2800" b="1" baseline="30000" dirty="0"/>
              <a:t> </a:t>
            </a:r>
            <a:r>
              <a:rPr lang="en-US" sz="4000" dirty="0"/>
              <a:t>The rainbow will be in the cloud; so that when I look at it, I will remember the everlasting </a:t>
            </a:r>
            <a:r>
              <a:rPr lang="en-US" sz="3600" u="sng" dirty="0">
                <a:solidFill>
                  <a:srgbClr val="FFFF99"/>
                </a:solidFill>
              </a:rPr>
              <a:t>covenant</a:t>
            </a:r>
            <a:r>
              <a:rPr lang="en-US" sz="4000" dirty="0"/>
              <a:t> between God and every living creature of any kind on the earth.”</a:t>
            </a:r>
            <a:endParaRPr lang="en-US" sz="6600" dirty="0"/>
          </a:p>
        </p:txBody>
      </p:sp>
    </p:spTree>
    <p:extLst>
      <p:ext uri="{BB962C8B-B14F-4D97-AF65-F5344CB8AC3E}">
        <p14:creationId xmlns:p14="http://schemas.microsoft.com/office/powerpoint/2010/main" val="2311767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5906" name="Rectangle 2"/>
          <p:cNvSpPr>
            <a:spLocks noGrp="1" noChangeArrowheads="1"/>
          </p:cNvSpPr>
          <p:nvPr>
            <p:ph type="subTitle" idx="1"/>
          </p:nvPr>
        </p:nvSpPr>
        <p:spPr>
          <a:xfrm>
            <a:off x="914400" y="-20605"/>
            <a:ext cx="6858000" cy="5143500"/>
          </a:xfrm>
        </p:spPr>
        <p:txBody>
          <a:bodyPr/>
          <a:lstStyle/>
          <a:p>
            <a:pPr algn="l"/>
            <a:r>
              <a:rPr lang="en-US" altLang="en-US"/>
              <a:t> </a:t>
            </a:r>
          </a:p>
        </p:txBody>
      </p:sp>
      <p:graphicFrame>
        <p:nvGraphicFramePr>
          <p:cNvPr id="6395935" name="Group 31"/>
          <p:cNvGraphicFramePr>
            <a:graphicFrameLocks noGrp="1"/>
          </p:cNvGraphicFramePr>
          <p:nvPr/>
        </p:nvGraphicFramePr>
        <p:xfrm>
          <a:off x="1257300" y="165501"/>
          <a:ext cx="6629400" cy="4863466"/>
        </p:xfrm>
        <a:graphic>
          <a:graphicData uri="http://schemas.openxmlformats.org/drawingml/2006/table">
            <a:tbl>
              <a:tblPr/>
              <a:tblGrid>
                <a:gridCol w="2171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err="1">
                          <a:ln>
                            <a:noFill/>
                          </a:ln>
                          <a:solidFill>
                            <a:srgbClr val="FFFF66"/>
                          </a:solidFill>
                          <a:effectLst/>
                          <a:latin typeface="Arial Rounded MT Bold" pitchFamily="34" charset="0"/>
                        </a:rPr>
                        <a:t>Avrahamic</a:t>
                      </a:r>
                      <a:endParaRPr kumimoji="0" lang="en-US" altLang="en-US" sz="2700" b="0" i="0" u="none" strike="noStrike" cap="none" normalizeH="0" baseline="0" dirty="0">
                        <a:ln>
                          <a:noFill/>
                        </a:ln>
                        <a:solidFill>
                          <a:srgbClr val="FFFF66"/>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Ber / Gen 12, 15, 17</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Blessings and curses, Land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Unconditional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Avraham’s 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Circumcision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Avraham’s descendents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391E449D-FFEE-41E3-A8E7-B98D1D26B528}"/>
              </a:ext>
            </a:extLst>
          </p:cNvPr>
          <p:cNvSpPr txBox="1"/>
          <p:nvPr/>
        </p:nvSpPr>
        <p:spPr>
          <a:xfrm>
            <a:off x="264862" y="438150"/>
            <a:ext cx="649538" cy="707886"/>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1260926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7954"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397982" name="Group 30"/>
          <p:cNvGraphicFramePr>
            <a:graphicFrameLocks noGrp="1"/>
          </p:cNvGraphicFramePr>
          <p:nvPr/>
        </p:nvGraphicFramePr>
        <p:xfrm>
          <a:off x="1257300" y="165501"/>
          <a:ext cx="6629400" cy="4863466"/>
        </p:xfrm>
        <a:graphic>
          <a:graphicData uri="http://schemas.openxmlformats.org/drawingml/2006/table">
            <a:tbl>
              <a:tblPr/>
              <a:tblGrid>
                <a:gridCol w="2171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Mosaic </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Shmot/Ex 19-Dvarim/Dt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Blessings, head of nations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Shabbat Shmot/Ex 31.13</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People of Israel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7F6F4356-4F6C-4135-97F5-DA9B1D8E0A83}"/>
              </a:ext>
            </a:extLst>
          </p:cNvPr>
          <p:cNvSpPr txBox="1"/>
          <p:nvPr/>
        </p:nvSpPr>
        <p:spPr>
          <a:xfrm>
            <a:off x="256945" y="438150"/>
            <a:ext cx="649538" cy="707886"/>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138479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incident began when </a:t>
            </a:r>
            <a:r>
              <a:rPr lang="en-US" sz="4000" dirty="0" err="1"/>
              <a:t>Akram</a:t>
            </a:r>
            <a:r>
              <a:rPr lang="en-US" sz="4000" dirty="0"/>
              <a:t> entered the building as it was livestreaming a service, shouting that he had weapons and 'backpacks of explosives' on him. The hostage suspect wanted </a:t>
            </a:r>
            <a:r>
              <a:rPr lang="en-US" sz="4000" dirty="0" err="1"/>
              <a:t>Aafia</a:t>
            </a:r>
            <a:r>
              <a:rPr lang="en-US" sz="4000" dirty="0"/>
              <a:t> Siddiqui, a known terrorist who is incarcerated at Carswell Air Force Base near Fort Worth, freed</a:t>
            </a:r>
          </a:p>
        </p:txBody>
      </p:sp>
    </p:spTree>
    <p:extLst>
      <p:ext uri="{BB962C8B-B14F-4D97-AF65-F5344CB8AC3E}">
        <p14:creationId xmlns:p14="http://schemas.microsoft.com/office/powerpoint/2010/main" val="3570666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Tehillim 1.1-3 </a:t>
            </a:r>
            <a:r>
              <a:rPr lang="en-US" sz="4000" dirty="0"/>
              <a:t>Happy is the one who…his delight is in the Torah of </a:t>
            </a:r>
            <a:r>
              <a:rPr lang="en-US" sz="4000" cap="small" dirty="0"/>
              <a:t>Adoni</a:t>
            </a:r>
            <a:r>
              <a:rPr lang="en-US" sz="4000" dirty="0"/>
              <a:t>, and on His Torah he meditates day and night. He will be like a planted tree over streams of water, producing its fruit during its season. Its leaf never droops— but in all he does, he succeeds.</a:t>
            </a:r>
          </a:p>
        </p:txBody>
      </p:sp>
    </p:spTree>
    <p:extLst>
      <p:ext uri="{BB962C8B-B14F-4D97-AF65-F5344CB8AC3E}">
        <p14:creationId xmlns:p14="http://schemas.microsoft.com/office/powerpoint/2010/main" val="302328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02"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400030" name="Group 30"/>
          <p:cNvGraphicFramePr>
            <a:graphicFrameLocks noGrp="1"/>
          </p:cNvGraphicFramePr>
          <p:nvPr/>
        </p:nvGraphicFramePr>
        <p:xfrm>
          <a:off x="1257300" y="165501"/>
          <a:ext cx="6629400" cy="4863466"/>
        </p:xfrm>
        <a:graphic>
          <a:graphicData uri="http://schemas.openxmlformats.org/drawingml/2006/table">
            <a:tbl>
              <a:tblPr/>
              <a:tblGrid>
                <a:gridCol w="2171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err="1">
                          <a:ln>
                            <a:noFill/>
                          </a:ln>
                          <a:solidFill>
                            <a:schemeClr val="bg1"/>
                          </a:solidFill>
                          <a:effectLst/>
                          <a:latin typeface="Arial Rounded MT Bold" pitchFamily="34" charset="0"/>
                        </a:rPr>
                        <a:t>Moavi</a:t>
                      </a:r>
                      <a:r>
                        <a:rPr kumimoji="0" lang="en-US" altLang="en-US" sz="2700" b="0" i="0" u="none" strike="noStrike" cap="none" normalizeH="0" baseline="0" dirty="0">
                          <a:ln>
                            <a:noFill/>
                          </a:ln>
                          <a:solidFill>
                            <a:schemeClr val="bg1"/>
                          </a:solidFill>
                          <a:effectLst/>
                          <a:latin typeface="Arial Rounded MT Bold" pitchFamily="34" charset="0"/>
                        </a:rPr>
                        <a:t> / Moabite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Dvarim/Dt 29-30</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Regathering / Return to Land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repentance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May 14, 1948 Hatikvah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People of Israel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84C04ADE-149A-46F0-954E-1220EB4BE0DD}"/>
              </a:ext>
            </a:extLst>
          </p:cNvPr>
          <p:cNvSpPr txBox="1"/>
          <p:nvPr/>
        </p:nvSpPr>
        <p:spPr>
          <a:xfrm>
            <a:off x="225843" y="590550"/>
            <a:ext cx="649538" cy="707886"/>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2329242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2050"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402077" name="Group 29"/>
          <p:cNvGraphicFramePr>
            <a:graphicFrameLocks noGrp="1"/>
          </p:cNvGraphicFramePr>
          <p:nvPr/>
        </p:nvGraphicFramePr>
        <p:xfrm>
          <a:off x="1257300" y="165497"/>
          <a:ext cx="6629400" cy="4670823"/>
        </p:xfrm>
        <a:graphic>
          <a:graphicData uri="http://schemas.openxmlformats.org/drawingml/2006/table">
            <a:tbl>
              <a:tblPr/>
              <a:tblGrid>
                <a:gridCol w="2171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Davidic</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2 Shmuel 7.8-17</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Everlasting Kingdom</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Kings keep Torah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Two comings of Messiah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Israel, and all nations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88FE7405-39E8-4E48-B85C-2AFCF6186066}"/>
              </a:ext>
            </a:extLst>
          </p:cNvPr>
          <p:cNvSpPr txBox="1"/>
          <p:nvPr/>
        </p:nvSpPr>
        <p:spPr>
          <a:xfrm>
            <a:off x="437231" y="590550"/>
            <a:ext cx="649538" cy="707886"/>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32754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4098" name="Rectangle 2"/>
          <p:cNvSpPr>
            <a:spLocks noGrp="1" noChangeArrowheads="1"/>
          </p:cNvSpPr>
          <p:nvPr>
            <p:ph type="subTitle" idx="1"/>
          </p:nvPr>
        </p:nvSpPr>
        <p:spPr>
          <a:xfrm>
            <a:off x="1143000" y="0"/>
            <a:ext cx="6858000" cy="5143500"/>
          </a:xfrm>
        </p:spPr>
        <p:txBody>
          <a:bodyPr/>
          <a:lstStyle/>
          <a:p>
            <a:pPr algn="l"/>
            <a:r>
              <a:rPr lang="en-US" altLang="en-US"/>
              <a:t> </a:t>
            </a:r>
          </a:p>
        </p:txBody>
      </p:sp>
      <p:graphicFrame>
        <p:nvGraphicFramePr>
          <p:cNvPr id="6404125" name="Group 29"/>
          <p:cNvGraphicFramePr>
            <a:graphicFrameLocks noGrp="1"/>
          </p:cNvGraphicFramePr>
          <p:nvPr>
            <p:extLst>
              <p:ext uri="{D42A27DB-BD31-4B8C-83A1-F6EECF244321}">
                <p14:modId xmlns:p14="http://schemas.microsoft.com/office/powerpoint/2010/main" val="1724777016"/>
              </p:ext>
            </p:extLst>
          </p:nvPr>
        </p:nvGraphicFramePr>
        <p:xfrm>
          <a:off x="1295400" y="165497"/>
          <a:ext cx="6591300" cy="4724197"/>
        </p:xfrm>
        <a:graphic>
          <a:graphicData uri="http://schemas.openxmlformats.org/drawingml/2006/table">
            <a:tbl>
              <a:tblPr/>
              <a:tblGrid>
                <a:gridCol w="2159219">
                  <a:extLst>
                    <a:ext uri="{9D8B030D-6E8A-4147-A177-3AD203B41FA5}">
                      <a16:colId xmlns:a16="http://schemas.microsoft.com/office/drawing/2014/main" val="20000"/>
                    </a:ext>
                  </a:extLst>
                </a:gridCol>
                <a:gridCol w="4432081">
                  <a:extLst>
                    <a:ext uri="{9D8B030D-6E8A-4147-A177-3AD203B41FA5}">
                      <a16:colId xmlns:a16="http://schemas.microsoft.com/office/drawing/2014/main" val="20001"/>
                    </a:ext>
                  </a:extLst>
                </a:gridCol>
              </a:tblGrid>
              <a:tr h="66732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Renewed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395">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Yermiyahu/Jer 31.31-34</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725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Torah in our hearts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613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725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Faith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95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Seder of Messiah [communion]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030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Israel &amp; Judah, grafted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13B04883-CD36-4284-8D53-3490FFC6E606}"/>
              </a:ext>
            </a:extLst>
          </p:cNvPr>
          <p:cNvSpPr txBox="1"/>
          <p:nvPr/>
        </p:nvSpPr>
        <p:spPr>
          <a:xfrm>
            <a:off x="284831" y="514350"/>
            <a:ext cx="649538" cy="707886"/>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1336046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81707A5A-1BE2-42F1-A3E6-242790690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62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Outline</a:t>
            </a:r>
          </a:p>
          <a:p>
            <a:pPr marL="512763" indent="-512763">
              <a:buFont typeface="+mj-lt"/>
              <a:buAutoNum type="arabicPeriod"/>
            </a:pPr>
            <a:r>
              <a:rPr lang="en-US" sz="4000" dirty="0"/>
              <a:t>Meaning of covenant</a:t>
            </a:r>
          </a:p>
          <a:p>
            <a:pPr marL="512763" indent="-512763">
              <a:buFont typeface="+mj-lt"/>
              <a:buAutoNum type="arabicPeriod"/>
            </a:pPr>
            <a:r>
              <a:rPr lang="en-US" sz="4000" dirty="0"/>
              <a:t>History of covenant</a:t>
            </a:r>
          </a:p>
          <a:p>
            <a:pPr marL="512763" indent="-512763">
              <a:buFont typeface="+mj-lt"/>
              <a:buAutoNum type="arabicPeriod"/>
            </a:pPr>
            <a:r>
              <a:rPr lang="en-US" sz="4000" u="sng" dirty="0">
                <a:solidFill>
                  <a:srgbClr val="FFFF99"/>
                </a:solidFill>
              </a:rPr>
              <a:t>Current active covenant</a:t>
            </a:r>
          </a:p>
          <a:p>
            <a:pPr marL="512763" indent="-512763">
              <a:buFont typeface="+mj-lt"/>
              <a:buAutoNum type="arabicPeriod"/>
            </a:pPr>
            <a:r>
              <a:rPr lang="en-US" sz="4000" dirty="0"/>
              <a:t>Application of covenant</a:t>
            </a:r>
          </a:p>
        </p:txBody>
      </p:sp>
    </p:spTree>
    <p:extLst>
      <p:ext uri="{BB962C8B-B14F-4D97-AF65-F5344CB8AC3E}">
        <p14:creationId xmlns:p14="http://schemas.microsoft.com/office/powerpoint/2010/main" val="4670237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42.6 </a:t>
            </a:r>
            <a:r>
              <a:rPr lang="en-US" sz="4000" dirty="0"/>
              <a:t>“I, </a:t>
            </a:r>
            <a:r>
              <a:rPr lang="en-US" sz="4000" cap="small" dirty="0"/>
              <a:t>Adoni</a:t>
            </a:r>
            <a:r>
              <a:rPr lang="en-US" sz="4000" dirty="0"/>
              <a:t>, called You in righteousness, I will take hold of Your hand, I will keep You and give You </a:t>
            </a:r>
            <a:r>
              <a:rPr lang="en-US" sz="4000" u="sng" dirty="0">
                <a:solidFill>
                  <a:srgbClr val="FFFF99"/>
                </a:solidFill>
              </a:rPr>
              <a:t>as a covenant </a:t>
            </a:r>
            <a:r>
              <a:rPr lang="en-US" sz="4000" dirty="0"/>
              <a:t>to the people, as a light to the nations,</a:t>
            </a:r>
          </a:p>
        </p:txBody>
      </p:sp>
    </p:spTree>
    <p:extLst>
      <p:ext uri="{BB962C8B-B14F-4D97-AF65-F5344CB8AC3E}">
        <p14:creationId xmlns:p14="http://schemas.microsoft.com/office/powerpoint/2010/main" val="3173894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baseline="30000" dirty="0"/>
              <a:t>Yeshayahu/Is 59.20-21 </a:t>
            </a:r>
            <a:r>
              <a:rPr lang="en-US" sz="4000" dirty="0"/>
              <a:t>“Then a Redeemer will come to </a:t>
            </a:r>
            <a:r>
              <a:rPr lang="en-US" sz="4000" dirty="0" err="1"/>
              <a:t>Tziyon</a:t>
            </a:r>
            <a:r>
              <a:rPr lang="en-US" sz="4000" dirty="0"/>
              <a:t>, to those in </a:t>
            </a:r>
            <a:r>
              <a:rPr lang="en-US" sz="4000" dirty="0" err="1"/>
              <a:t>Ya‘akov</a:t>
            </a:r>
            <a:r>
              <a:rPr lang="en-US" sz="4000" dirty="0"/>
              <a:t> who turn from rebellion.”  So says A</a:t>
            </a:r>
            <a:r>
              <a:rPr lang="en-US" sz="4000" cap="small" dirty="0"/>
              <a:t>doni</a:t>
            </a:r>
            <a:r>
              <a:rPr lang="en-US" sz="4000" dirty="0"/>
              <a:t>. “And as for me,” says  A</a:t>
            </a:r>
            <a:r>
              <a:rPr lang="en-US" sz="4000" cap="small" dirty="0"/>
              <a:t>doni</a:t>
            </a:r>
            <a:r>
              <a:rPr lang="en-US" sz="4000" dirty="0"/>
              <a:t>, “</a:t>
            </a:r>
            <a:r>
              <a:rPr lang="en-US" sz="4000" u="sng" dirty="0">
                <a:solidFill>
                  <a:srgbClr val="FFFF99"/>
                </a:solidFill>
              </a:rPr>
              <a:t>this is my covenant with them</a:t>
            </a:r>
            <a:r>
              <a:rPr lang="en-US" sz="4000" dirty="0"/>
              <a:t>: my Spirit, who rests on you, </a:t>
            </a:r>
          </a:p>
        </p:txBody>
      </p:sp>
    </p:spTree>
    <p:extLst>
      <p:ext uri="{BB962C8B-B14F-4D97-AF65-F5344CB8AC3E}">
        <p14:creationId xmlns:p14="http://schemas.microsoft.com/office/powerpoint/2010/main" val="3601405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400" baseline="30000" dirty="0"/>
              <a:t>Yeshayahu/Is 59.20-21  </a:t>
            </a:r>
            <a:r>
              <a:rPr lang="en-US" sz="4000" dirty="0"/>
              <a:t>and my words which I put in your mouth will not depart from your mouth or from the mouth of your children, or from the mouth of your children’s children, now or ever,” says A</a:t>
            </a:r>
            <a:r>
              <a:rPr lang="en-US" sz="4000" cap="small" dirty="0"/>
              <a:t>doni</a:t>
            </a:r>
            <a:r>
              <a:rPr lang="en-US" sz="4000" dirty="0"/>
              <a:t>.</a:t>
            </a:r>
            <a:endParaRPr lang="en-US" sz="6600" dirty="0"/>
          </a:p>
        </p:txBody>
      </p:sp>
    </p:spTree>
    <p:extLst>
      <p:ext uri="{BB962C8B-B14F-4D97-AF65-F5344CB8AC3E}">
        <p14:creationId xmlns:p14="http://schemas.microsoft.com/office/powerpoint/2010/main" val="2593768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a:t>
            </a:r>
            <a:r>
              <a:rPr lang="en-US" sz="4000" baseline="30000" dirty="0"/>
              <a:t> /</a:t>
            </a:r>
            <a:r>
              <a:rPr lang="en-US" sz="4000" baseline="30000" dirty="0" err="1"/>
              <a:t>Jer</a:t>
            </a:r>
            <a:r>
              <a:rPr lang="en-US" sz="4000" baseline="30000" dirty="0"/>
              <a:t> 33.19-21 </a:t>
            </a:r>
            <a:r>
              <a:rPr lang="en-US" sz="4000" dirty="0"/>
              <a:t>This word of Adonai came to </a:t>
            </a:r>
            <a:r>
              <a:rPr lang="en-US" sz="4000" dirty="0" err="1"/>
              <a:t>Yirmeyahu</a:t>
            </a:r>
            <a:r>
              <a:rPr lang="en-US" sz="4000" dirty="0"/>
              <a:t>: Here is what </a:t>
            </a:r>
            <a:r>
              <a:rPr lang="en-US" sz="4000" cap="small" dirty="0"/>
              <a:t>Adoni</a:t>
            </a:r>
            <a:r>
              <a:rPr lang="en-US" sz="4000" dirty="0"/>
              <a:t> says: ‘If you can break </a:t>
            </a:r>
            <a:r>
              <a:rPr lang="en-US" sz="4000" u="sng" dirty="0">
                <a:solidFill>
                  <a:srgbClr val="FFFF99"/>
                </a:solidFill>
              </a:rPr>
              <a:t>my covenant with the day and my covenant with the night</a:t>
            </a:r>
            <a:r>
              <a:rPr lang="en-US" sz="4000" dirty="0"/>
              <a:t>, so that daytime and nighttime no longer come when they are supposed to, </a:t>
            </a:r>
          </a:p>
        </p:txBody>
      </p:sp>
    </p:spTree>
    <p:extLst>
      <p:ext uri="{BB962C8B-B14F-4D97-AF65-F5344CB8AC3E}">
        <p14:creationId xmlns:p14="http://schemas.microsoft.com/office/powerpoint/2010/main" val="53446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In the last hour of our hostage crisis, the gunman became increasingly belligerent and threatening. When </a:t>
            </a:r>
            <a:r>
              <a:rPr lang="en-US" sz="3600" dirty="0" err="1"/>
              <a:t>Akram</a:t>
            </a:r>
            <a:r>
              <a:rPr lang="en-US" sz="3600" dirty="0"/>
              <a:t> “wasn’t in a good position” and </a:t>
            </a:r>
            <a:r>
              <a:rPr lang="en-US" sz="3600" dirty="0" err="1"/>
              <a:t>Cytron</a:t>
            </a:r>
            <a:r>
              <a:rPr lang="en-US" sz="3600" dirty="0"/>
              <a:t>-Walker and the two congregants with him were close to an exit, he told CBS, saying he made sure they “were ready to go.”</a:t>
            </a:r>
          </a:p>
        </p:txBody>
      </p:sp>
    </p:spTree>
    <p:extLst>
      <p:ext uri="{BB962C8B-B14F-4D97-AF65-F5344CB8AC3E}">
        <p14:creationId xmlns:p14="http://schemas.microsoft.com/office/powerpoint/2010/main" val="1775614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a:t>
            </a:r>
            <a:r>
              <a:rPr lang="en-US" sz="4000" baseline="30000" dirty="0"/>
              <a:t> /</a:t>
            </a:r>
            <a:r>
              <a:rPr lang="en-US" sz="4000" baseline="30000" dirty="0" err="1"/>
              <a:t>Jer</a:t>
            </a:r>
            <a:r>
              <a:rPr lang="en-US" sz="4000" baseline="30000" dirty="0"/>
              <a:t> 33.19-21 </a:t>
            </a:r>
            <a:r>
              <a:rPr lang="en-US" sz="4000" dirty="0"/>
              <a:t>then </a:t>
            </a:r>
            <a:r>
              <a:rPr lang="en-US" sz="4000" u="sng" dirty="0">
                <a:solidFill>
                  <a:srgbClr val="FFFF99"/>
                </a:solidFill>
              </a:rPr>
              <a:t>my covenant with my servant David </a:t>
            </a:r>
            <a:r>
              <a:rPr lang="en-US" sz="4000" dirty="0"/>
              <a:t>also can be broken, so that he will not have a descendant to reign from his throne or </a:t>
            </a:r>
            <a:r>
              <a:rPr lang="en-US" sz="4000" dirty="0" err="1"/>
              <a:t>L’vi’im</a:t>
            </a:r>
            <a:r>
              <a:rPr lang="en-US" sz="4000" dirty="0"/>
              <a:t> who are Cohanim to minister to me.</a:t>
            </a:r>
          </a:p>
        </p:txBody>
      </p:sp>
    </p:spTree>
    <p:extLst>
      <p:ext uri="{BB962C8B-B14F-4D97-AF65-F5344CB8AC3E}">
        <p14:creationId xmlns:p14="http://schemas.microsoft.com/office/powerpoint/2010/main" val="3464782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a:t>
            </a:r>
            <a:r>
              <a:rPr lang="en-US" sz="4000" baseline="30000" dirty="0"/>
              <a:t>/</a:t>
            </a:r>
            <a:r>
              <a:rPr lang="en-US" sz="4000" baseline="30000" dirty="0" err="1"/>
              <a:t>Jer</a:t>
            </a:r>
            <a:r>
              <a:rPr lang="en-US" sz="4000" baseline="30000" dirty="0"/>
              <a:t> 50.4-6</a:t>
            </a:r>
            <a:r>
              <a:rPr lang="en-US" sz="4000" dirty="0"/>
              <a:t> In those days, at that time,” says </a:t>
            </a:r>
            <a:r>
              <a:rPr lang="en-US" sz="4000" cap="small" dirty="0"/>
              <a:t>Adoni</a:t>
            </a:r>
            <a:r>
              <a:rPr lang="en-US" sz="4000" dirty="0"/>
              <a:t>, “the people of Isra’el will come, together with the people of Y’hudah. They will weep as they go their way, seeking </a:t>
            </a:r>
            <a:r>
              <a:rPr lang="en-US" sz="4000" cap="small" dirty="0"/>
              <a:t> Adoni </a:t>
            </a:r>
            <a:r>
              <a:rPr lang="en-US" sz="4000" dirty="0"/>
              <a:t>their God. </a:t>
            </a:r>
            <a:r>
              <a:rPr lang="en-US" sz="4000" b="1" baseline="30000" dirty="0"/>
              <a:t> </a:t>
            </a:r>
            <a:r>
              <a:rPr lang="en-US" sz="4000" dirty="0"/>
              <a:t>They will ask the way to </a:t>
            </a:r>
            <a:r>
              <a:rPr lang="en-US" sz="4000" dirty="0" err="1"/>
              <a:t>Tziyon</a:t>
            </a:r>
            <a:r>
              <a:rPr lang="en-US" sz="4000" dirty="0"/>
              <a:t>; </a:t>
            </a:r>
            <a:endParaRPr lang="en-US" sz="6600" dirty="0"/>
          </a:p>
        </p:txBody>
      </p:sp>
    </p:spTree>
    <p:extLst>
      <p:ext uri="{BB962C8B-B14F-4D97-AF65-F5344CB8AC3E}">
        <p14:creationId xmlns:p14="http://schemas.microsoft.com/office/powerpoint/2010/main" val="2363562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a:t>
            </a:r>
            <a:r>
              <a:rPr lang="en-US" sz="4000" baseline="30000" dirty="0"/>
              <a:t>/</a:t>
            </a:r>
            <a:r>
              <a:rPr lang="en-US" sz="4000" baseline="30000" dirty="0" err="1"/>
              <a:t>Jer</a:t>
            </a:r>
            <a:r>
              <a:rPr lang="en-US" sz="4000" baseline="30000" dirty="0"/>
              <a:t> 50.4-6</a:t>
            </a:r>
            <a:r>
              <a:rPr lang="en-US" sz="4000" dirty="0"/>
              <a:t> and, turning their faces toward it, will say, ‘Come, join yourselves to </a:t>
            </a:r>
            <a:r>
              <a:rPr lang="en-US" sz="4000" cap="small" dirty="0"/>
              <a:t>Adoni</a:t>
            </a:r>
            <a:r>
              <a:rPr lang="en-US" sz="4000" i="1" cap="small" dirty="0"/>
              <a:t> </a:t>
            </a:r>
            <a:r>
              <a:rPr lang="en-US" sz="4000" dirty="0"/>
              <a:t>by an </a:t>
            </a:r>
            <a:r>
              <a:rPr lang="en-US" sz="4000" u="sng" dirty="0">
                <a:solidFill>
                  <a:srgbClr val="FFFF99"/>
                </a:solidFill>
              </a:rPr>
              <a:t>everlasting covenant </a:t>
            </a:r>
            <a:r>
              <a:rPr lang="en-US" sz="4000" dirty="0"/>
              <a:t>never to be forgotten.’ </a:t>
            </a:r>
            <a:r>
              <a:rPr lang="en-US" sz="4000" b="1" baseline="30000" dirty="0"/>
              <a:t> </a:t>
            </a:r>
            <a:r>
              <a:rPr lang="en-US" sz="4000" dirty="0"/>
              <a:t>My people have been lost sheep.</a:t>
            </a:r>
            <a:endParaRPr lang="en-US" sz="6600" dirty="0"/>
          </a:p>
        </p:txBody>
      </p:sp>
    </p:spTree>
    <p:extLst>
      <p:ext uri="{BB962C8B-B14F-4D97-AF65-F5344CB8AC3E}">
        <p14:creationId xmlns:p14="http://schemas.microsoft.com/office/powerpoint/2010/main" val="4144460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Yekhez</a:t>
            </a:r>
            <a:r>
              <a:rPr lang="en-US" sz="4000" baseline="30000" dirty="0"/>
              <a:t>/</a:t>
            </a:r>
            <a:r>
              <a:rPr lang="en-US" sz="4000" baseline="30000" dirty="0" err="1"/>
              <a:t>Ezek</a:t>
            </a:r>
            <a:r>
              <a:rPr lang="en-US" sz="4000" baseline="30000" dirty="0"/>
              <a:t> 34.25-27</a:t>
            </a:r>
            <a:r>
              <a:rPr lang="en-US" sz="4000" dirty="0"/>
              <a:t> </a:t>
            </a:r>
            <a:r>
              <a:rPr lang="en-US" sz="4000" b="1" baseline="30000" dirty="0"/>
              <a:t> </a:t>
            </a:r>
            <a:r>
              <a:rPr lang="en-US" sz="4000" dirty="0"/>
              <a:t>I will make a </a:t>
            </a:r>
            <a:r>
              <a:rPr lang="en-US" sz="4000" u="sng" dirty="0">
                <a:solidFill>
                  <a:srgbClr val="FFFF99"/>
                </a:solidFill>
              </a:rPr>
              <a:t>covenant of peace with them</a:t>
            </a:r>
            <a:r>
              <a:rPr lang="en-US" sz="4000" dirty="0"/>
              <a:t>; I will rid the land of wild animals; and they will live securely in the desert and sleep in the forests. I will make them and the places around my hill a blessing, </a:t>
            </a:r>
            <a:endParaRPr lang="en-US" sz="6600" dirty="0"/>
          </a:p>
        </p:txBody>
      </p:sp>
    </p:spTree>
    <p:extLst>
      <p:ext uri="{BB962C8B-B14F-4D97-AF65-F5344CB8AC3E}">
        <p14:creationId xmlns:p14="http://schemas.microsoft.com/office/powerpoint/2010/main" val="16064733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200" baseline="30000" dirty="0" err="1"/>
              <a:t>Yekhez</a:t>
            </a:r>
            <a:r>
              <a:rPr lang="en-US" sz="3200" baseline="30000" dirty="0"/>
              <a:t>/</a:t>
            </a:r>
            <a:r>
              <a:rPr lang="en-US" sz="3200" baseline="30000" dirty="0" err="1"/>
              <a:t>Ezek</a:t>
            </a:r>
            <a:r>
              <a:rPr lang="en-US" sz="3200" baseline="30000" dirty="0"/>
              <a:t> 34.25-27</a:t>
            </a:r>
            <a:r>
              <a:rPr lang="en-US" sz="3200" dirty="0"/>
              <a:t> </a:t>
            </a:r>
            <a:r>
              <a:rPr lang="en-US" sz="3200" b="1" baseline="30000" dirty="0"/>
              <a:t> </a:t>
            </a:r>
            <a:r>
              <a:rPr lang="en-US" sz="4000" dirty="0"/>
              <a:t>and I will cause the rain to fall when it should — there will be showers of blessing. </a:t>
            </a:r>
            <a:r>
              <a:rPr lang="en-US" sz="4000" b="1" baseline="30000" dirty="0"/>
              <a:t> </a:t>
            </a:r>
            <a:r>
              <a:rPr lang="en-US" sz="4000" dirty="0"/>
              <a:t>The trees in the field will bear their fruit and the soil its produce, and they will be secure in their land. Then they will know that I am </a:t>
            </a:r>
            <a:r>
              <a:rPr lang="en-US" sz="4000" cap="small" dirty="0"/>
              <a:t>Adoni.</a:t>
            </a:r>
            <a:endParaRPr lang="en-US" sz="6600" dirty="0"/>
          </a:p>
        </p:txBody>
      </p:sp>
    </p:spTree>
    <p:extLst>
      <p:ext uri="{BB962C8B-B14F-4D97-AF65-F5344CB8AC3E}">
        <p14:creationId xmlns:p14="http://schemas.microsoft.com/office/powerpoint/2010/main" val="2845094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err="1"/>
              <a:t>HaYovel</a:t>
            </a:r>
            <a:r>
              <a:rPr lang="en-US" sz="4000" dirty="0"/>
              <a:t> young men, April 27, 2018 told us about Yaakov Berg. Lived in Tel Aviv and secular, but read </a:t>
            </a:r>
            <a:r>
              <a:rPr lang="en-US" sz="4000" dirty="0" err="1"/>
              <a:t>Jer</a:t>
            </a:r>
            <a:r>
              <a:rPr lang="en-US" sz="4000" dirty="0"/>
              <a:t> 31.5… </a:t>
            </a:r>
          </a:p>
          <a:p>
            <a:pPr marL="0" indent="0">
              <a:buNone/>
            </a:pPr>
            <a:r>
              <a:rPr lang="en-US" sz="4000" dirty="0"/>
              <a:t>Once again, you will </a:t>
            </a:r>
            <a:r>
              <a:rPr lang="en-US" sz="4000" dirty="0">
                <a:solidFill>
                  <a:srgbClr val="FFFF99"/>
                </a:solidFill>
              </a:rPr>
              <a:t>plant vineyards on the hills of Shomron</a:t>
            </a:r>
            <a:r>
              <a:rPr lang="en-US" sz="4000" dirty="0"/>
              <a:t>, and those doing the planting will have the use of its fruit.</a:t>
            </a:r>
          </a:p>
        </p:txBody>
      </p:sp>
    </p:spTree>
    <p:extLst>
      <p:ext uri="{BB962C8B-B14F-4D97-AF65-F5344CB8AC3E}">
        <p14:creationId xmlns:p14="http://schemas.microsoft.com/office/powerpoint/2010/main" val="2619991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His Dad liberated Shomron area in the Six Day War. </a:t>
            </a:r>
          </a:p>
          <a:p>
            <a:pPr marL="0" indent="0">
              <a:buNone/>
            </a:pPr>
            <a:r>
              <a:rPr lang="en-US" sz="4000" dirty="0"/>
              <a:t>1990s lab said soil was no good for grapevines. Planted anyway and lab said astonishing. Forgot dew...now wines winning Au Ag international competition.</a:t>
            </a:r>
          </a:p>
        </p:txBody>
      </p:sp>
    </p:spTree>
    <p:extLst>
      <p:ext uri="{BB962C8B-B14F-4D97-AF65-F5344CB8AC3E}">
        <p14:creationId xmlns:p14="http://schemas.microsoft.com/office/powerpoint/2010/main" val="42175245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Joel 2 21-24 </a:t>
            </a:r>
            <a:r>
              <a:rPr lang="en-US" sz="4000" dirty="0"/>
              <a:t>Don’t fear, O soil; be glad! rejoice! for </a:t>
            </a:r>
            <a:r>
              <a:rPr lang="en-US" sz="4000" cap="small" dirty="0"/>
              <a:t>Adoni</a:t>
            </a:r>
            <a:r>
              <a:rPr lang="en-US" sz="4000" dirty="0"/>
              <a:t> has done great things. Don’t be afraid, wild animals; for the desert pastures are green, the trees are putting out their fruit, the fig tree and vine are giving full yield. Be glad, people of </a:t>
            </a:r>
            <a:r>
              <a:rPr lang="en-US" sz="4000" dirty="0" err="1"/>
              <a:t>Tziyon</a:t>
            </a:r>
            <a:r>
              <a:rPr lang="en-US" sz="4000" dirty="0"/>
              <a:t>! </a:t>
            </a:r>
          </a:p>
        </p:txBody>
      </p:sp>
    </p:spTree>
    <p:extLst>
      <p:ext uri="{BB962C8B-B14F-4D97-AF65-F5344CB8AC3E}">
        <p14:creationId xmlns:p14="http://schemas.microsoft.com/office/powerpoint/2010/main" val="3784143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t>Joel 2 21-24 </a:t>
            </a:r>
            <a:r>
              <a:rPr lang="en-US" sz="3600" dirty="0"/>
              <a:t>Rejoice in </a:t>
            </a:r>
            <a:r>
              <a:rPr lang="en-US" sz="3600" cap="small" dirty="0"/>
              <a:t>Adoni</a:t>
            </a:r>
            <a:r>
              <a:rPr lang="en-US" sz="3600" dirty="0"/>
              <a:t> your God! For he is giving you the right amount of rain in the fall, he makes the rain come down for you, the fall and spring rains — this is what he does first.  Then the floors will be full of grain and the </a:t>
            </a:r>
            <a:r>
              <a:rPr lang="en-US" sz="3600" u="sng" dirty="0">
                <a:solidFill>
                  <a:srgbClr val="FFFF99"/>
                </a:solidFill>
              </a:rPr>
              <a:t>vats overflow with wine </a:t>
            </a:r>
            <a:r>
              <a:rPr lang="en-US" sz="3600" dirty="0"/>
              <a:t>and olive oil.</a:t>
            </a:r>
          </a:p>
          <a:p>
            <a:pPr marL="0" indent="0">
              <a:buNone/>
            </a:pPr>
            <a:r>
              <a:rPr lang="en-US" sz="3600" dirty="0"/>
              <a:t>Vats overflowed and stop picking. </a:t>
            </a:r>
          </a:p>
        </p:txBody>
      </p:sp>
    </p:spTree>
    <p:extLst>
      <p:ext uri="{BB962C8B-B14F-4D97-AF65-F5344CB8AC3E}">
        <p14:creationId xmlns:p14="http://schemas.microsoft.com/office/powerpoint/2010/main" val="672714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br>
              <a:rPr lang="en-US" sz="4000" dirty="0"/>
            </a:br>
            <a:br>
              <a:rPr lang="en-US" sz="4000" dirty="0"/>
            </a:br>
            <a:br>
              <a:rPr lang="en-US" sz="4000" dirty="0"/>
            </a:br>
            <a:endParaRPr lang="en-US" sz="4000" dirty="0"/>
          </a:p>
        </p:txBody>
      </p:sp>
      <p:pic>
        <p:nvPicPr>
          <p:cNvPr id="3" name="Picture 2">
            <a:extLst>
              <a:ext uri="{FF2B5EF4-FFF2-40B4-BE49-F238E27FC236}">
                <a16:creationId xmlns:a16="http://schemas.microsoft.com/office/drawing/2014/main" id="{6E20D33F-DF5A-4C9C-AA61-FA87E3EB357C}"/>
              </a:ext>
            </a:extLst>
          </p:cNvPr>
          <p:cNvPicPr>
            <a:picLocks noChangeAspect="1"/>
          </p:cNvPicPr>
          <p:nvPr/>
        </p:nvPicPr>
        <p:blipFill>
          <a:blip r:embed="rId3"/>
          <a:stretch>
            <a:fillRect/>
          </a:stretch>
        </p:blipFill>
        <p:spPr>
          <a:xfrm>
            <a:off x="0" y="525147"/>
            <a:ext cx="9144000" cy="4618353"/>
          </a:xfrm>
          <a:prstGeom prst="rect">
            <a:avLst/>
          </a:prstGeom>
        </p:spPr>
      </p:pic>
      <p:sp>
        <p:nvSpPr>
          <p:cNvPr id="8" name="TextBox 7">
            <a:extLst>
              <a:ext uri="{FF2B5EF4-FFF2-40B4-BE49-F238E27FC236}">
                <a16:creationId xmlns:a16="http://schemas.microsoft.com/office/drawing/2014/main" id="{AA3D5520-6F94-411D-8D58-9CFCF0F7AF85}"/>
              </a:ext>
            </a:extLst>
          </p:cNvPr>
          <p:cNvSpPr txBox="1"/>
          <p:nvPr/>
        </p:nvSpPr>
        <p:spPr>
          <a:xfrm>
            <a:off x="593434" y="4476750"/>
            <a:ext cx="4847609" cy="707886"/>
          </a:xfrm>
          <a:prstGeom prst="rect">
            <a:avLst/>
          </a:prstGeom>
          <a:noFill/>
        </p:spPr>
        <p:txBody>
          <a:bodyPr wrap="none" rtlCol="0">
            <a:spAutoFit/>
          </a:bodyPr>
          <a:lstStyle/>
          <a:p>
            <a:pPr algn="l"/>
            <a:r>
              <a:rPr lang="en-US" dirty="0"/>
              <a:t>Vineyards of Israel</a:t>
            </a:r>
          </a:p>
        </p:txBody>
      </p:sp>
    </p:spTree>
    <p:extLst>
      <p:ext uri="{BB962C8B-B14F-4D97-AF65-F5344CB8AC3E}">
        <p14:creationId xmlns:p14="http://schemas.microsoft.com/office/powerpoint/2010/main" val="257636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Another man held hostage, Jeffrey R. Cohen, wrote on Facebook Monday that at one point during the siege, the gunman ordered the trio to their knees.</a:t>
            </a:r>
          </a:p>
          <a:p>
            <a:pPr marL="0" indent="0">
              <a:buNone/>
            </a:pPr>
            <a:r>
              <a:rPr lang="en-US" sz="4000" dirty="0"/>
              <a:t>Instead, Cohen said, he reared up in his chair, </a:t>
            </a:r>
          </a:p>
        </p:txBody>
      </p:sp>
    </p:spTree>
    <p:extLst>
      <p:ext uri="{BB962C8B-B14F-4D97-AF65-F5344CB8AC3E}">
        <p14:creationId xmlns:p14="http://schemas.microsoft.com/office/powerpoint/2010/main" val="9249944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a:extLst>
              <a:ext uri="{FF2B5EF4-FFF2-40B4-BE49-F238E27FC236}">
                <a16:creationId xmlns:a16="http://schemas.microsoft.com/office/drawing/2014/main" id="{81707A5A-1BE2-42F1-A3E6-242790690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595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Outline</a:t>
            </a:r>
          </a:p>
          <a:p>
            <a:pPr marL="512763" indent="-512763">
              <a:buFont typeface="+mj-lt"/>
              <a:buAutoNum type="arabicPeriod"/>
            </a:pPr>
            <a:r>
              <a:rPr lang="en-US" sz="4000" dirty="0"/>
              <a:t>Meaning of covenant</a:t>
            </a:r>
          </a:p>
          <a:p>
            <a:pPr marL="512763" indent="-512763">
              <a:buFont typeface="+mj-lt"/>
              <a:buAutoNum type="arabicPeriod"/>
            </a:pPr>
            <a:r>
              <a:rPr lang="en-US" sz="4000" dirty="0"/>
              <a:t>History of covenant</a:t>
            </a:r>
          </a:p>
          <a:p>
            <a:pPr marL="512763" indent="-512763">
              <a:buFont typeface="+mj-lt"/>
              <a:buAutoNum type="arabicPeriod"/>
            </a:pPr>
            <a:r>
              <a:rPr lang="en-US" sz="4000" dirty="0"/>
              <a:t>Current active covenant</a:t>
            </a:r>
          </a:p>
          <a:p>
            <a:pPr marL="512763" indent="-512763">
              <a:buFont typeface="+mj-lt"/>
              <a:buAutoNum type="arabicPeriod"/>
            </a:pPr>
            <a:r>
              <a:rPr lang="en-US" sz="4000" u="sng" dirty="0">
                <a:solidFill>
                  <a:srgbClr val="FFFF99"/>
                </a:solidFill>
              </a:rPr>
              <a:t>Application of covenant</a:t>
            </a:r>
          </a:p>
        </p:txBody>
      </p:sp>
    </p:spTree>
    <p:extLst>
      <p:ext uri="{BB962C8B-B14F-4D97-AF65-F5344CB8AC3E}">
        <p14:creationId xmlns:p14="http://schemas.microsoft.com/office/powerpoint/2010/main" val="4283380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MJ 10.23-25 </a:t>
            </a:r>
            <a:r>
              <a:rPr lang="en-US" sz="4000" dirty="0"/>
              <a:t>… Let us hold fast the unwavering confession of hope, for He who promised is faithful. And let us consider how to stir up one another to love and good deeds. And do not neglect our own meetings, as is the habit of some, but encourage one another—and all the more so as you see the Day approaching.</a:t>
            </a:r>
          </a:p>
        </p:txBody>
      </p:sp>
    </p:spTree>
    <p:extLst>
      <p:ext uri="{BB962C8B-B14F-4D97-AF65-F5344CB8AC3E}">
        <p14:creationId xmlns:p14="http://schemas.microsoft.com/office/powerpoint/2010/main" val="4348576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Hold fast, despite opposition.</a:t>
            </a:r>
          </a:p>
          <a:p>
            <a:r>
              <a:rPr lang="en-US" sz="4000" dirty="0"/>
              <a:t>When Israel was being re-populated by the Halutzim/pioneers, according to David ben Gurion, 9 of 10 left. </a:t>
            </a:r>
          </a:p>
          <a:p>
            <a:r>
              <a:rPr lang="en-US" sz="4000" dirty="0"/>
              <a:t>Marriage is a covenant</a:t>
            </a:r>
          </a:p>
          <a:p>
            <a:r>
              <a:rPr lang="en-US" sz="4000" dirty="0"/>
              <a:t>We are developing a Marriage Enrichment ministry</a:t>
            </a:r>
          </a:p>
        </p:txBody>
      </p:sp>
    </p:spTree>
    <p:extLst>
      <p:ext uri="{BB962C8B-B14F-4D97-AF65-F5344CB8AC3E}">
        <p14:creationId xmlns:p14="http://schemas.microsoft.com/office/powerpoint/2010/main" val="2514258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Consider one another!!</a:t>
            </a:r>
          </a:p>
          <a:p>
            <a:pPr marL="0" indent="0">
              <a:buNone/>
            </a:pPr>
            <a:r>
              <a:rPr lang="en-US" sz="4000" dirty="0"/>
              <a:t>Assembly…livestream is great, but not ideal.  If remote, Zoom groups.</a:t>
            </a:r>
          </a:p>
          <a:p>
            <a:pPr marL="0" indent="0">
              <a:buNone/>
            </a:pPr>
            <a:r>
              <a:rPr lang="en-US" sz="4000" dirty="0"/>
              <a:t>Above all, look to Him, “He who promised is faithful.”  </a:t>
            </a:r>
            <a:r>
              <a:rPr lang="en-US" sz="4000"/>
              <a:t>He keeps covenant!  </a:t>
            </a:r>
            <a:endParaRPr lang="en-US" sz="4000" dirty="0"/>
          </a:p>
        </p:txBody>
      </p:sp>
    </p:spTree>
    <p:extLst>
      <p:ext uri="{BB962C8B-B14F-4D97-AF65-F5344CB8AC3E}">
        <p14:creationId xmlns:p14="http://schemas.microsoft.com/office/powerpoint/2010/main" val="1038715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10481912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baseline="30000" dirty="0"/>
              <a:t>2 Chron. 36.21</a:t>
            </a:r>
            <a:r>
              <a:rPr lang="en-US" sz="3600" b="1" baseline="30000" dirty="0"/>
              <a:t> </a:t>
            </a:r>
            <a:r>
              <a:rPr lang="en-US" sz="3600" dirty="0"/>
              <a:t>He exiled to Babylon those who had escaped the sword and they became slaves to him and his sons until the reign of the kingdom of Persia— </a:t>
            </a:r>
            <a:r>
              <a:rPr lang="en-US" sz="3600" b="1" baseline="30000" dirty="0"/>
              <a:t>21 </a:t>
            </a:r>
            <a:r>
              <a:rPr lang="en-US" sz="3600" dirty="0"/>
              <a:t>in fulfillment of the word of </a:t>
            </a:r>
            <a:r>
              <a:rPr lang="en-US" sz="3600" i="1" cap="small" dirty="0"/>
              <a:t>Adonai</a:t>
            </a:r>
            <a:r>
              <a:rPr lang="en-US" sz="3600" dirty="0"/>
              <a:t> by the mouth of Jeremiah, until the land had paid back her </a:t>
            </a:r>
            <a:r>
              <a:rPr lang="en-US" sz="3600" i="1" dirty="0"/>
              <a:t>Shabbat</a:t>
            </a:r>
            <a:r>
              <a:rPr lang="en-US" sz="3600" dirty="0"/>
              <a:t> rests—for as long as it lay desolate—the </a:t>
            </a:r>
            <a:r>
              <a:rPr lang="en-US" sz="3600" i="1" dirty="0"/>
              <a:t>Shabbat</a:t>
            </a:r>
            <a:r>
              <a:rPr lang="en-US" sz="3600" dirty="0"/>
              <a:t> rest was kept till 70 years were complete.</a:t>
            </a:r>
            <a:endParaRPr lang="en-US" sz="4000" dirty="0"/>
          </a:p>
        </p:txBody>
      </p:sp>
    </p:spTree>
    <p:extLst>
      <p:ext uri="{BB962C8B-B14F-4D97-AF65-F5344CB8AC3E}">
        <p14:creationId xmlns:p14="http://schemas.microsoft.com/office/powerpoint/2010/main" val="1486986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br>
              <a:rPr lang="en-US" sz="4000" dirty="0"/>
            </a:br>
            <a:br>
              <a:rPr lang="en-US" sz="4000" dirty="0"/>
            </a:br>
            <a:br>
              <a:rPr lang="en-US" sz="4000" dirty="0"/>
            </a:br>
            <a:endParaRPr lang="en-US" sz="4000" dirty="0"/>
          </a:p>
        </p:txBody>
      </p:sp>
      <p:pic>
        <p:nvPicPr>
          <p:cNvPr id="3" name="Picture 2">
            <a:extLst>
              <a:ext uri="{FF2B5EF4-FFF2-40B4-BE49-F238E27FC236}">
                <a16:creationId xmlns:a16="http://schemas.microsoft.com/office/drawing/2014/main" id="{075538B4-DFEE-43EA-8E05-144E54E9989A}"/>
              </a:ext>
            </a:extLst>
          </p:cNvPr>
          <p:cNvPicPr>
            <a:picLocks noChangeAspect="1"/>
          </p:cNvPicPr>
          <p:nvPr/>
        </p:nvPicPr>
        <p:blipFill>
          <a:blip r:embed="rId3"/>
          <a:stretch>
            <a:fillRect/>
          </a:stretch>
        </p:blipFill>
        <p:spPr>
          <a:xfrm>
            <a:off x="105032" y="0"/>
            <a:ext cx="8933935" cy="5143500"/>
          </a:xfrm>
          <a:prstGeom prst="rect">
            <a:avLst/>
          </a:prstGeom>
        </p:spPr>
      </p:pic>
      <p:sp>
        <p:nvSpPr>
          <p:cNvPr id="5" name="TextBox 4">
            <a:extLst>
              <a:ext uri="{FF2B5EF4-FFF2-40B4-BE49-F238E27FC236}">
                <a16:creationId xmlns:a16="http://schemas.microsoft.com/office/drawing/2014/main" id="{8E090A82-CE24-4B3C-9D2E-7CC3F92EFA0A}"/>
              </a:ext>
            </a:extLst>
          </p:cNvPr>
          <p:cNvSpPr txBox="1"/>
          <p:nvPr/>
        </p:nvSpPr>
        <p:spPr>
          <a:xfrm>
            <a:off x="105032" y="76199"/>
            <a:ext cx="4237057" cy="1384995"/>
          </a:xfrm>
          <a:prstGeom prst="rect">
            <a:avLst/>
          </a:prstGeom>
          <a:noFill/>
        </p:spPr>
        <p:txBody>
          <a:bodyPr wrap="none" rtlCol="0">
            <a:spAutoFit/>
          </a:bodyPr>
          <a:lstStyle/>
          <a:p>
            <a:pPr algn="l"/>
            <a:r>
              <a:rPr lang="en-US" dirty="0" err="1">
                <a:solidFill>
                  <a:schemeClr val="tx1"/>
                </a:solidFill>
              </a:rPr>
              <a:t>Shmittah</a:t>
            </a:r>
            <a:r>
              <a:rPr lang="en-US" dirty="0">
                <a:solidFill>
                  <a:schemeClr val="tx1"/>
                </a:solidFill>
              </a:rPr>
              <a:t> </a:t>
            </a:r>
            <a:r>
              <a:rPr lang="he-IL" sz="4400" b="1" dirty="0">
                <a:solidFill>
                  <a:schemeClr val="tx1"/>
                </a:solidFill>
                <a:latin typeface="David" panose="020E0502060401010101" pitchFamily="34" charset="-79"/>
                <a:cs typeface="David" panose="020E0502060401010101" pitchFamily="34" charset="-79"/>
              </a:rPr>
              <a:t>שמיטה</a:t>
            </a:r>
            <a:r>
              <a:rPr lang="en-US" sz="4400" b="1" dirty="0">
                <a:solidFill>
                  <a:schemeClr val="tx1"/>
                </a:solidFill>
                <a:latin typeface="David" panose="020E0502060401010101" pitchFamily="34" charset="-79"/>
                <a:cs typeface="David" panose="020E0502060401010101" pitchFamily="34" charset="-79"/>
              </a:rPr>
              <a:t> </a:t>
            </a:r>
          </a:p>
          <a:p>
            <a:pPr algn="l"/>
            <a:r>
              <a:rPr lang="en-US" dirty="0">
                <a:solidFill>
                  <a:schemeClr val="tx1"/>
                </a:solidFill>
              </a:rPr>
              <a:t>Year of Release</a:t>
            </a:r>
          </a:p>
        </p:txBody>
      </p:sp>
    </p:spTree>
    <p:extLst>
      <p:ext uri="{BB962C8B-B14F-4D97-AF65-F5344CB8AC3E}">
        <p14:creationId xmlns:p14="http://schemas.microsoft.com/office/powerpoint/2010/main" val="3220535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MJ 10.15-25 </a:t>
            </a:r>
            <a:r>
              <a:rPr lang="en-US" sz="4000" dirty="0"/>
              <a:t>Therefore, brothers and sisters, we have boldness to enter into the Holies by the blood of Yeshua.  He inaugurated a new and living way for us through the curtain—that is, His flesh.  We also have a Kohen </a:t>
            </a:r>
            <a:r>
              <a:rPr lang="en-US" sz="4000" dirty="0" err="1"/>
              <a:t>Gadol</a:t>
            </a:r>
            <a:r>
              <a:rPr lang="en-US" sz="4000" dirty="0"/>
              <a:t> over God’s household. So let us draw near with a true heart in full assurance of faith, with hearts sprinkled clean from an evil conscience and body washed with pure water.</a:t>
            </a:r>
          </a:p>
        </p:txBody>
      </p:sp>
    </p:spTree>
    <p:extLst>
      <p:ext uri="{BB962C8B-B14F-4D97-AF65-F5344CB8AC3E}">
        <p14:creationId xmlns:p14="http://schemas.microsoft.com/office/powerpoint/2010/main" val="2753756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slowly moving his head and mouthing “no” — with the group fleeing as </a:t>
            </a:r>
            <a:r>
              <a:rPr lang="en-US" sz="4000" dirty="0" err="1"/>
              <a:t>Akram</a:t>
            </a:r>
            <a:r>
              <a:rPr lang="en-US" sz="4000" dirty="0"/>
              <a:t> moved to return to his own chair.</a:t>
            </a:r>
          </a:p>
          <a:p>
            <a:pPr marL="0" indent="0">
              <a:buNone/>
            </a:pPr>
            <a:r>
              <a:rPr lang="en-US" sz="4000" dirty="0"/>
              <a:t>“We escaped. We weren’t released or freed,” Cohen wrote.</a:t>
            </a:r>
          </a:p>
        </p:txBody>
      </p:sp>
    </p:spTree>
    <p:extLst>
      <p:ext uri="{BB962C8B-B14F-4D97-AF65-F5344CB8AC3E}">
        <p14:creationId xmlns:p14="http://schemas.microsoft.com/office/powerpoint/2010/main" val="1385232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Way Maker Miracle Worker</a:t>
            </a:r>
          </a:p>
          <a:p>
            <a:pPr marL="0" indent="0" algn="ctr">
              <a:buNone/>
            </a:pPr>
            <a:r>
              <a:rPr lang="en-US" sz="4000" dirty="0"/>
              <a:t>Promise Keeper</a:t>
            </a:r>
          </a:p>
          <a:p>
            <a:pPr marL="0" indent="0" algn="ctr">
              <a:buNone/>
            </a:pPr>
            <a:r>
              <a:rPr lang="en-US" sz="4000" dirty="0"/>
              <a:t>Light in the darkness</a:t>
            </a:r>
          </a:p>
          <a:p>
            <a:pPr marL="0" indent="0" algn="ctr">
              <a:buNone/>
            </a:pPr>
            <a:r>
              <a:rPr lang="en-US" sz="4000" dirty="0"/>
              <a:t>My God That is who You are</a:t>
            </a:r>
          </a:p>
          <a:p>
            <a:pPr marL="0" indent="0" algn="ctr">
              <a:buNone/>
            </a:pPr>
            <a:endParaRPr lang="en-US" sz="4000" dirty="0"/>
          </a:p>
          <a:p>
            <a:pPr marL="0" indent="0">
              <a:buNone/>
            </a:pPr>
            <a:r>
              <a:rPr lang="en-US" sz="4000" dirty="0"/>
              <a:t>Hebrew understanding:</a:t>
            </a:r>
          </a:p>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2670398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F6359E21-0B41-4F5A-97FF-F8BDE2D79EB4}"/>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6667"/>
          <a:stretch/>
        </p:blipFill>
        <p:spPr>
          <a:xfrm>
            <a:off x="25651" y="-1552"/>
            <a:ext cx="8989219" cy="5144863"/>
          </a:xfrm>
          <a:prstGeom prst="rect">
            <a:avLst/>
          </a:prstGeom>
        </p:spPr>
      </p:pic>
      <p:sp>
        <p:nvSpPr>
          <p:cNvPr id="5" name="TextBox 4">
            <a:extLst>
              <a:ext uri="{FF2B5EF4-FFF2-40B4-BE49-F238E27FC236}">
                <a16:creationId xmlns:a16="http://schemas.microsoft.com/office/drawing/2014/main" id="{23E595FE-26FB-4E84-B643-B8718E46392E}"/>
              </a:ext>
            </a:extLst>
          </p:cNvPr>
          <p:cNvSpPr txBox="1"/>
          <p:nvPr/>
        </p:nvSpPr>
        <p:spPr>
          <a:xfrm>
            <a:off x="1600200" y="-68194"/>
            <a:ext cx="6656951" cy="707886"/>
          </a:xfrm>
          <a:prstGeom prst="rect">
            <a:avLst/>
          </a:prstGeom>
          <a:noFill/>
        </p:spPr>
        <p:txBody>
          <a:bodyPr wrap="none" rtlCol="0">
            <a:spAutoFit/>
          </a:bodyPr>
          <a:lstStyle/>
          <a:p>
            <a:pPr algn="l"/>
            <a:r>
              <a:rPr lang="en-US" dirty="0" err="1">
                <a:solidFill>
                  <a:schemeClr val="tx1"/>
                </a:solidFill>
              </a:rPr>
              <a:t>Waymaker</a:t>
            </a:r>
            <a:r>
              <a:rPr lang="en-US" dirty="0">
                <a:solidFill>
                  <a:schemeClr val="tx1"/>
                </a:solidFill>
              </a:rPr>
              <a:t> Miracle Worker</a:t>
            </a:r>
          </a:p>
        </p:txBody>
      </p:sp>
    </p:spTree>
    <p:extLst>
      <p:ext uri="{BB962C8B-B14F-4D97-AF65-F5344CB8AC3E}">
        <p14:creationId xmlns:p14="http://schemas.microsoft.com/office/powerpoint/2010/main" val="34131845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570A70B9-EAB6-49CF-AE27-7900B62CA836}"/>
              </a:ext>
            </a:extLst>
          </p:cNvPr>
          <p:cNvPicPr>
            <a:picLocks noChangeAspect="1"/>
          </p:cNvPicPr>
          <p:nvPr/>
        </p:nvPicPr>
        <p:blipFill rotWithShape="1">
          <a:blip r:embed="rId3">
            <a:extLst>
              <a:ext uri="{28A0092B-C50C-407E-A947-70E740481C1C}">
                <a14:useLocalDpi xmlns:a14="http://schemas.microsoft.com/office/drawing/2010/main" val="0"/>
              </a:ext>
            </a:extLst>
          </a:blip>
          <a:srcRect l="7500" r="7500"/>
          <a:stretch/>
        </p:blipFill>
        <p:spPr>
          <a:xfrm>
            <a:off x="76200" y="-28566"/>
            <a:ext cx="8991600" cy="5146226"/>
          </a:xfrm>
          <a:prstGeom prst="rect">
            <a:avLst/>
          </a:prstGeom>
        </p:spPr>
      </p:pic>
      <p:sp>
        <p:nvSpPr>
          <p:cNvPr id="5" name="TextBox 4">
            <a:extLst>
              <a:ext uri="{FF2B5EF4-FFF2-40B4-BE49-F238E27FC236}">
                <a16:creationId xmlns:a16="http://schemas.microsoft.com/office/drawing/2014/main" id="{1BFB78EB-D2CC-4109-8166-C4A6B6DA24FB}"/>
              </a:ext>
            </a:extLst>
          </p:cNvPr>
          <p:cNvSpPr txBox="1"/>
          <p:nvPr/>
        </p:nvSpPr>
        <p:spPr>
          <a:xfrm>
            <a:off x="2209800" y="-28566"/>
            <a:ext cx="4155946" cy="707886"/>
          </a:xfrm>
          <a:prstGeom prst="rect">
            <a:avLst/>
          </a:prstGeom>
          <a:noFill/>
        </p:spPr>
        <p:txBody>
          <a:bodyPr wrap="none" rtlCol="0">
            <a:spAutoFit/>
          </a:bodyPr>
          <a:lstStyle/>
          <a:p>
            <a:pPr algn="l"/>
            <a:r>
              <a:rPr lang="en-US" dirty="0">
                <a:solidFill>
                  <a:schemeClr val="tx1"/>
                </a:solidFill>
              </a:rPr>
              <a:t>Promise Keeper</a:t>
            </a:r>
          </a:p>
        </p:txBody>
      </p:sp>
    </p:spTree>
    <p:extLst>
      <p:ext uri="{BB962C8B-B14F-4D97-AF65-F5344CB8AC3E}">
        <p14:creationId xmlns:p14="http://schemas.microsoft.com/office/powerpoint/2010/main" val="2922374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169FD627-7332-4482-859A-AC7819AFA0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6" r="6666"/>
          <a:stretch/>
        </p:blipFill>
        <p:spPr>
          <a:xfrm>
            <a:off x="-1" y="5347"/>
            <a:ext cx="9153525" cy="5138153"/>
          </a:xfrm>
          <a:prstGeom prst="rect">
            <a:avLst/>
          </a:prstGeom>
        </p:spPr>
      </p:pic>
      <p:sp>
        <p:nvSpPr>
          <p:cNvPr id="5" name="TextBox 4">
            <a:extLst>
              <a:ext uri="{FF2B5EF4-FFF2-40B4-BE49-F238E27FC236}">
                <a16:creationId xmlns:a16="http://schemas.microsoft.com/office/drawing/2014/main" id="{E6088F01-2380-4469-BADF-A03C472480A4}"/>
              </a:ext>
            </a:extLst>
          </p:cNvPr>
          <p:cNvSpPr txBox="1"/>
          <p:nvPr/>
        </p:nvSpPr>
        <p:spPr>
          <a:xfrm>
            <a:off x="1885976" y="-68194"/>
            <a:ext cx="5372048" cy="707886"/>
          </a:xfrm>
          <a:prstGeom prst="rect">
            <a:avLst/>
          </a:prstGeom>
          <a:noFill/>
        </p:spPr>
        <p:txBody>
          <a:bodyPr wrap="none" rtlCol="0">
            <a:spAutoFit/>
          </a:bodyPr>
          <a:lstStyle/>
          <a:p>
            <a:pPr algn="l"/>
            <a:r>
              <a:rPr lang="en-US" dirty="0">
                <a:solidFill>
                  <a:schemeClr val="tx1"/>
                </a:solidFill>
              </a:rPr>
              <a:t>Light in the darkness</a:t>
            </a:r>
          </a:p>
        </p:txBody>
      </p:sp>
    </p:spTree>
    <p:extLst>
      <p:ext uri="{BB962C8B-B14F-4D97-AF65-F5344CB8AC3E}">
        <p14:creationId xmlns:p14="http://schemas.microsoft.com/office/powerpoint/2010/main" val="33019102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6" name="Picture 5">
            <a:extLst>
              <a:ext uri="{FF2B5EF4-FFF2-40B4-BE49-F238E27FC236}">
                <a16:creationId xmlns:a16="http://schemas.microsoft.com/office/drawing/2014/main" id="{B1EA7642-4B7F-4F85-BA5F-23D02BF20E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6" r="6666"/>
          <a:stretch/>
        </p:blipFill>
        <p:spPr>
          <a:xfrm>
            <a:off x="-9525" y="0"/>
            <a:ext cx="9163050" cy="5143500"/>
          </a:xfrm>
          <a:prstGeom prst="rect">
            <a:avLst/>
          </a:prstGeom>
        </p:spPr>
      </p:pic>
      <p:sp>
        <p:nvSpPr>
          <p:cNvPr id="8" name="TextBox 7">
            <a:extLst>
              <a:ext uri="{FF2B5EF4-FFF2-40B4-BE49-F238E27FC236}">
                <a16:creationId xmlns:a16="http://schemas.microsoft.com/office/drawing/2014/main" id="{E0592090-B068-4FD2-AD7E-5FAA896DDF9C}"/>
              </a:ext>
            </a:extLst>
          </p:cNvPr>
          <p:cNvSpPr txBox="1"/>
          <p:nvPr/>
        </p:nvSpPr>
        <p:spPr>
          <a:xfrm>
            <a:off x="1010134" y="-44995"/>
            <a:ext cx="6971332" cy="707886"/>
          </a:xfrm>
          <a:prstGeom prst="rect">
            <a:avLst/>
          </a:prstGeom>
          <a:noFill/>
        </p:spPr>
        <p:txBody>
          <a:bodyPr wrap="none" rtlCol="0">
            <a:spAutoFit/>
          </a:bodyPr>
          <a:lstStyle/>
          <a:p>
            <a:pPr algn="l"/>
            <a:r>
              <a:rPr lang="en-US" dirty="0">
                <a:solidFill>
                  <a:schemeClr val="tx1"/>
                </a:solidFill>
              </a:rPr>
              <a:t>My God That is who You are</a:t>
            </a:r>
          </a:p>
        </p:txBody>
      </p:sp>
    </p:spTree>
    <p:extLst>
      <p:ext uri="{BB962C8B-B14F-4D97-AF65-F5344CB8AC3E}">
        <p14:creationId xmlns:p14="http://schemas.microsoft.com/office/powerpoint/2010/main" val="3861085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terrorist  was shot dead at around 9 pm local time (3 pm GMT) by the FBI's elite Hostage Rescue Team after holding four hostages, including the rabbi Charlie </a:t>
            </a:r>
            <a:r>
              <a:rPr lang="en-US" sz="4000" dirty="0" err="1"/>
              <a:t>Cytron</a:t>
            </a:r>
            <a:r>
              <a:rPr lang="en-US" sz="4000" dirty="0"/>
              <a:t>-Walker for ten hours.</a:t>
            </a:r>
          </a:p>
        </p:txBody>
      </p:sp>
    </p:spTree>
    <p:extLst>
      <p:ext uri="{BB962C8B-B14F-4D97-AF65-F5344CB8AC3E}">
        <p14:creationId xmlns:p14="http://schemas.microsoft.com/office/powerpoint/2010/main" val="125396279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167375</TotalTime>
  <Words>5553</Words>
  <Application>Microsoft Office PowerPoint</Application>
  <PresentationFormat>On-screen Show (16:9)</PresentationFormat>
  <Paragraphs>600</Paragraphs>
  <Slides>85</Slides>
  <Notes>85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85</vt:i4>
      </vt:variant>
    </vt:vector>
  </HeadingPairs>
  <TitlesOfParts>
    <vt:vector size="94" baseType="lpstr">
      <vt:lpstr>Arial</vt:lpstr>
      <vt:lpstr>Arial Rounded MT Bold</vt:lpstr>
      <vt:lpstr>Calibri</vt:lpstr>
      <vt:lpstr>Calibri Light</vt:lpstr>
      <vt:lpstr>David</vt:lpstr>
      <vt:lpstr>graphik</vt:lpstr>
      <vt:lpstr>system-ui</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4477</cp:revision>
  <dcterms:created xsi:type="dcterms:W3CDTF">2006-04-21T19:34:43Z</dcterms:created>
  <dcterms:modified xsi:type="dcterms:W3CDTF">2022-01-22T14:47:18Z</dcterms:modified>
</cp:coreProperties>
</file>