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5"/>
  </p:notesMasterIdLst>
  <p:handoutMasterIdLst>
    <p:handoutMasterId r:id="rId116"/>
  </p:handoutMasterIdLst>
  <p:sldIdLst>
    <p:sldId id="2045" r:id="rId2"/>
    <p:sldId id="63837" r:id="rId3"/>
    <p:sldId id="63857" r:id="rId4"/>
    <p:sldId id="63840" r:id="rId5"/>
    <p:sldId id="63858" r:id="rId6"/>
    <p:sldId id="63860" r:id="rId7"/>
    <p:sldId id="63930" r:id="rId8"/>
    <p:sldId id="63929" r:id="rId9"/>
    <p:sldId id="63859" r:id="rId10"/>
    <p:sldId id="64026" r:id="rId11"/>
    <p:sldId id="63942" r:id="rId12"/>
    <p:sldId id="63952" r:id="rId13"/>
    <p:sldId id="63953" r:id="rId14"/>
    <p:sldId id="63954" r:id="rId15"/>
    <p:sldId id="63955" r:id="rId16"/>
    <p:sldId id="63956" r:id="rId17"/>
    <p:sldId id="64027" r:id="rId18"/>
    <p:sldId id="63957" r:id="rId19"/>
    <p:sldId id="63951" r:id="rId20"/>
    <p:sldId id="63932" r:id="rId21"/>
    <p:sldId id="63834" r:id="rId22"/>
    <p:sldId id="63855" r:id="rId23"/>
    <p:sldId id="63856" r:id="rId24"/>
    <p:sldId id="63937" r:id="rId25"/>
    <p:sldId id="63836" r:id="rId26"/>
    <p:sldId id="63853" r:id="rId27"/>
    <p:sldId id="63854" r:id="rId28"/>
    <p:sldId id="63931" r:id="rId29"/>
    <p:sldId id="63933" r:id="rId30"/>
    <p:sldId id="63839" r:id="rId31"/>
    <p:sldId id="63958" r:id="rId32"/>
    <p:sldId id="63884" r:id="rId33"/>
    <p:sldId id="63908" r:id="rId34"/>
    <p:sldId id="63912" r:id="rId35"/>
    <p:sldId id="63938" r:id="rId36"/>
    <p:sldId id="63939" r:id="rId37"/>
    <p:sldId id="63935" r:id="rId38"/>
    <p:sldId id="63940" r:id="rId39"/>
    <p:sldId id="63946" r:id="rId40"/>
    <p:sldId id="777" r:id="rId41"/>
    <p:sldId id="63949" r:id="rId42"/>
    <p:sldId id="63948" r:id="rId43"/>
    <p:sldId id="64028" r:id="rId44"/>
    <p:sldId id="63943" r:id="rId45"/>
    <p:sldId id="63936" r:id="rId46"/>
    <p:sldId id="63959" r:id="rId47"/>
    <p:sldId id="63960" r:id="rId48"/>
    <p:sldId id="63962" r:id="rId49"/>
    <p:sldId id="63963" r:id="rId50"/>
    <p:sldId id="63964" r:id="rId51"/>
    <p:sldId id="63966" r:id="rId52"/>
    <p:sldId id="64044" r:id="rId53"/>
    <p:sldId id="63967" r:id="rId54"/>
    <p:sldId id="63965" r:id="rId55"/>
    <p:sldId id="63968" r:id="rId56"/>
    <p:sldId id="63973" r:id="rId57"/>
    <p:sldId id="63969" r:id="rId58"/>
    <p:sldId id="63970" r:id="rId59"/>
    <p:sldId id="63971" r:id="rId60"/>
    <p:sldId id="64038" r:id="rId61"/>
    <p:sldId id="63961" r:id="rId62"/>
    <p:sldId id="63972" r:id="rId63"/>
    <p:sldId id="63950" r:id="rId64"/>
    <p:sldId id="63981" r:id="rId65"/>
    <p:sldId id="63974" r:id="rId66"/>
    <p:sldId id="63975" r:id="rId67"/>
    <p:sldId id="63977" r:id="rId68"/>
    <p:sldId id="64029" r:id="rId69"/>
    <p:sldId id="64042" r:id="rId70"/>
    <p:sldId id="64045" r:id="rId71"/>
    <p:sldId id="63848" r:id="rId72"/>
    <p:sldId id="63982" r:id="rId73"/>
    <p:sldId id="63994" r:id="rId74"/>
    <p:sldId id="63990" r:id="rId75"/>
    <p:sldId id="64010" r:id="rId76"/>
    <p:sldId id="64030" r:id="rId77"/>
    <p:sldId id="63831" r:id="rId78"/>
    <p:sldId id="64031" r:id="rId79"/>
    <p:sldId id="63838" r:id="rId80"/>
    <p:sldId id="63976" r:id="rId81"/>
    <p:sldId id="64011" r:id="rId82"/>
    <p:sldId id="64012" r:id="rId83"/>
    <p:sldId id="63978" r:id="rId84"/>
    <p:sldId id="63980" r:id="rId85"/>
    <p:sldId id="63979" r:id="rId86"/>
    <p:sldId id="64013" r:id="rId87"/>
    <p:sldId id="63844" r:id="rId88"/>
    <p:sldId id="64019" r:id="rId89"/>
    <p:sldId id="63843" r:id="rId90"/>
    <p:sldId id="64022" r:id="rId91"/>
    <p:sldId id="64015" r:id="rId92"/>
    <p:sldId id="64021" r:id="rId93"/>
    <p:sldId id="64020" r:id="rId94"/>
    <p:sldId id="64023" r:id="rId95"/>
    <p:sldId id="64017" r:id="rId96"/>
    <p:sldId id="64018" r:id="rId97"/>
    <p:sldId id="64024" r:id="rId98"/>
    <p:sldId id="63224" r:id="rId99"/>
    <p:sldId id="64016" r:id="rId100"/>
    <p:sldId id="64025" r:id="rId101"/>
    <p:sldId id="64034" r:id="rId102"/>
    <p:sldId id="64014" r:id="rId103"/>
    <p:sldId id="64032" r:id="rId104"/>
    <p:sldId id="64033" r:id="rId105"/>
    <p:sldId id="64036" r:id="rId106"/>
    <p:sldId id="64037" r:id="rId107"/>
    <p:sldId id="64035" r:id="rId108"/>
    <p:sldId id="64039" r:id="rId109"/>
    <p:sldId id="64040" r:id="rId110"/>
    <p:sldId id="64041" r:id="rId111"/>
    <p:sldId id="64043" r:id="rId112"/>
    <p:sldId id="64046" r:id="rId113"/>
    <p:sldId id="63289" r:id="rId11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89857" autoAdjust="0"/>
  </p:normalViewPr>
  <p:slideViewPr>
    <p:cSldViewPr>
      <p:cViewPr varScale="1">
        <p:scale>
          <a:sx n="103" d="100"/>
          <a:sy n="103" d="100"/>
        </p:scale>
        <p:origin x="114" y="52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822"/>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10.32-39 Reckless First Love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12, 2022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10.32-39 Reckless First Love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12, 2022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pedia.org/wiki/Dissolution_of_the_Soviet_Unio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10.32-39 Reckless First Love</a:t>
            </a:r>
          </a:p>
        </p:txBody>
      </p:sp>
      <p:sp>
        <p:nvSpPr>
          <p:cNvPr id="5" name="Rectangle 3"/>
          <p:cNvSpPr>
            <a:spLocks noGrp="1" noChangeArrowheads="1"/>
          </p:cNvSpPr>
          <p:nvPr>
            <p:ph type="dt" idx="1"/>
          </p:nvPr>
        </p:nvSpPr>
        <p:spPr>
          <a:ln/>
        </p:spPr>
        <p:txBody>
          <a:bodyPr/>
          <a:lstStyle/>
          <a:p>
            <a:r>
              <a:rPr lang="en-US" altLang="en-US">
                <a:solidFill>
                  <a:prstClr val="white"/>
                </a:solidFill>
              </a:rPr>
              <a:t>Feb 12, 2022</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38688839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26937086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15642972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https://vimeo.com/3800327?embedded=true&amp;source=vimeo_logo&amp;owner=1450969</a:t>
            </a:r>
          </a:p>
          <a:p>
            <a:r>
              <a:rPr lang="en-US" sz="1800" b="0" i="0" dirty="0">
                <a:effectLst/>
                <a:latin typeface="Calibri" panose="020F0502020204030204" pitchFamily="34" charset="0"/>
              </a:rPr>
              <a:t> 1.30 to 2.01 </a:t>
            </a:r>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40750849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p14="http://schemas.microsoft.com/office/powerpoint/2010/main" val="21124187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https://amiortiz.org/the-miracles</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p14="http://schemas.microsoft.com/office/powerpoint/2010/main" val="10322572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https://amiortiz.org/the-miracles</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105</a:t>
            </a:fld>
            <a:endParaRPr lang="en-US" altLang="en-US"/>
          </a:p>
        </p:txBody>
      </p:sp>
    </p:spTree>
    <p:extLst>
      <p:ext uri="{BB962C8B-B14F-4D97-AF65-F5344CB8AC3E}">
        <p14:creationId xmlns:p14="http://schemas.microsoft.com/office/powerpoint/2010/main" val="2081919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https://amiortiz.org/the-miracles</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106</a:t>
            </a:fld>
            <a:endParaRPr lang="en-US" altLang="en-US"/>
          </a:p>
        </p:txBody>
      </p:sp>
    </p:spTree>
    <p:extLst>
      <p:ext uri="{BB962C8B-B14F-4D97-AF65-F5344CB8AC3E}">
        <p14:creationId xmlns:p14="http://schemas.microsoft.com/office/powerpoint/2010/main" val="14442705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107</a:t>
            </a:fld>
            <a:endParaRPr lang="en-US" altLang="en-US"/>
          </a:p>
        </p:txBody>
      </p:sp>
    </p:spTree>
    <p:extLst>
      <p:ext uri="{BB962C8B-B14F-4D97-AF65-F5344CB8AC3E}">
        <p14:creationId xmlns:p14="http://schemas.microsoft.com/office/powerpoint/2010/main" val="26581491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41375062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187353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27647666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110</a:t>
            </a:fld>
            <a:endParaRPr lang="en-US" altLang="en-US"/>
          </a:p>
        </p:txBody>
      </p:sp>
    </p:spTree>
    <p:extLst>
      <p:ext uri="{BB962C8B-B14F-4D97-AF65-F5344CB8AC3E}">
        <p14:creationId xmlns:p14="http://schemas.microsoft.com/office/powerpoint/2010/main" val="2874136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115888" indent="-115888">
              <a:buFont typeface="Arial" panose="020B0604020202020204" pitchFamily="34" charset="0"/>
              <a:buChar char="•"/>
            </a:pPr>
            <a:r>
              <a:rPr lang="en-US" dirty="0"/>
              <a:t>Righteous:  saved eternally, righteous in community</a:t>
            </a:r>
          </a:p>
          <a:p>
            <a:pPr marL="115888" indent="-115888">
              <a:buFont typeface="Arial" panose="020B0604020202020204" pitchFamily="34" charset="0"/>
              <a:buChar char="•"/>
            </a:pPr>
            <a:r>
              <a:rPr lang="en-US" dirty="0"/>
              <a:t>By his faith: not by himself, his strength, by his social and family support, but by faith in the atoning death and resurrection of the Messiah Yeshua</a:t>
            </a:r>
          </a:p>
          <a:p>
            <a:pPr marL="115888" indent="-115888">
              <a:buFont typeface="Arial" panose="020B0604020202020204" pitchFamily="34" charset="0"/>
              <a:buChar char="•"/>
            </a:pPr>
            <a:r>
              <a:rPr lang="en-US" dirty="0"/>
              <a:t>Live: strength, joy, dependence GIVE not from spouse, from kids, from community,</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111</a:t>
            </a:fld>
            <a:endParaRPr lang="en-US" altLang="en-US"/>
          </a:p>
        </p:txBody>
      </p:sp>
    </p:spTree>
    <p:extLst>
      <p:ext uri="{BB962C8B-B14F-4D97-AF65-F5344CB8AC3E}">
        <p14:creationId xmlns:p14="http://schemas.microsoft.com/office/powerpoint/2010/main" val="20061621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112</a:t>
            </a:fld>
            <a:endParaRPr lang="en-US" altLang="en-US"/>
          </a:p>
        </p:txBody>
      </p:sp>
    </p:spTree>
    <p:extLst>
      <p:ext uri="{BB962C8B-B14F-4D97-AF65-F5344CB8AC3E}">
        <p14:creationId xmlns:p14="http://schemas.microsoft.com/office/powerpoint/2010/main" val="42813774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10.32-39 Reckless First Love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12,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173379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154721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287004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3971312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2135383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101038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157115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361239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morning-star-venus-to-shine-its-brightest-tomorrow-morn-with-mars-mercury-moon-and-more-in-february_4263770.html?utm_source=newsnoe&amp;utm_campaign=breaking-2022-02-09-1&amp;utm_medium=email&amp;est=ZIXeucrI42g3q0fbk67ygIS6OZ57DqRP051DdRxXw%2BL3j%2Bo7UcsJwdtmxSstreklpw%3D%3D</a:t>
            </a:r>
          </a:p>
          <a:p>
            <a:endParaRPr lang="en-US" sz="1050" dirty="0"/>
          </a:p>
          <a:p>
            <a:r>
              <a:rPr lang="en-US" dirty="0"/>
              <a:t>Happy Birthday candle stick to our 2</a:t>
            </a:r>
            <a:r>
              <a:rPr lang="en-US" baseline="30000" dirty="0"/>
              <a:t>nd</a:t>
            </a:r>
            <a:r>
              <a:rPr lang="en-US" dirty="0"/>
              <a:t> born Daniel</a:t>
            </a:r>
            <a:endParaRPr lang="en-US" sz="1050"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1887372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Great place to promote Yeshua and the congregation.</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4017103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2366579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2200019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3061335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Was that right, to do nothing??</a:t>
            </a:r>
          </a:p>
          <a:p>
            <a:r>
              <a:rPr lang="en-US" dirty="0"/>
              <a:t>Cf 9/11 Hijackers…first three planes, till flight 93</a:t>
            </a:r>
          </a:p>
          <a:p>
            <a:r>
              <a:rPr lang="en-US" dirty="0"/>
              <a:t>Cf Rabbi in Colleyville, TX  Jan 17, 2022</a:t>
            </a:r>
          </a:p>
          <a:p>
            <a:endParaRPr lang="en-US" sz="1050" dirty="0"/>
          </a:p>
          <a:p>
            <a:endParaRPr lang="en-US" sz="1050" dirty="0"/>
          </a:p>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869494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420386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359596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We’re NOT in San Francisco or Seattle.   This is the calm, godly heartland.</a:t>
            </a:r>
          </a:p>
          <a:p>
            <a:endParaRPr lang="en-US" sz="1050" dirty="0"/>
          </a:p>
          <a:p>
            <a:endParaRPr lang="en-US" sz="1050" dirty="0"/>
          </a:p>
          <a:p>
            <a:r>
              <a:rPr lang="en-US" sz="1050" dirty="0"/>
              <a:t>https://nextdoor.com/p/CgW9FL3N9Kb9?post=216866303&amp;utm_source=email&amp;is=tpe&amp;section=post&amp;mar=true&amp;ct=X4y2KvzeqRC1uCdkkQ58wX7irro42PEghyTdCif1hmHaE26WF9fBnrnWtiMRx7Di&amp;ec=OWKiQRDj9vEHAYwTV6YMARldwuFdgGkeefhwfGYAE0s%3D&amp;mobile_deeplink_data=eyJhY3Rpb24iOiAidmlld19wb3N0IiwgInBvc3QiOiAyMTY4NjYzMDN9&amp;link_source_user_id=5998874</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2171913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843014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20594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https://www.theplanetstoday.com/index.html</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3458848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Just north of the new Ikea store in Merriam off I-35.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3082899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1720901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https://nypost.com/2022/01/17/texas-rabbi-credits-security-training-for-hostage-survival/?utm_campaign=iphone_nyp&amp;utm_source=mail_app  </a:t>
            </a:r>
          </a:p>
          <a:p>
            <a:r>
              <a:rPr lang="en-US" dirty="0"/>
              <a:t>From Mike Boatright</a:t>
            </a:r>
          </a:p>
          <a:p>
            <a:endParaRPr lang="en-US" dirty="0"/>
          </a:p>
          <a:p>
            <a:r>
              <a:rPr lang="en-US" dirty="0"/>
              <a:t>We can fight </a:t>
            </a:r>
          </a:p>
          <a:p>
            <a:endParaRPr lang="en-US" sz="1050"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2581971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https://nypost.com/2022/01/17/texas-rabbi-credits-security-training-for-hostage-survival/?utm_campaign=iphone_nyp&amp;utm_source=mail_app  </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3915930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https://nypost.com/2022/01/17/texas-rabbi-credits-security-training-for-hostage-survival/?utm_campaign=iphone_nyp&amp;utm_source=mail_app  </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322873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3005690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Imprisoned then relied on friends and family to bring them food and other provisions.   Till 18</a:t>
            </a:r>
            <a:r>
              <a:rPr lang="en-US" baseline="30000" dirty="0"/>
              <a:t>th</a:t>
            </a:r>
            <a:r>
              <a:rPr lang="en-US" dirty="0"/>
              <a:t> C England.</a:t>
            </a:r>
          </a:p>
          <a:p>
            <a:r>
              <a:rPr lang="en-US" dirty="0"/>
              <a:t>Lots of reports of loss of assets through inflation: store non-perishables, in case of collapse.</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503710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Proper respect to our safety officers</a:t>
            </a:r>
          </a:p>
          <a:p>
            <a:r>
              <a:rPr lang="en-US" dirty="0"/>
              <a:t>We may fight and win, or lose, but in a real sense, it doesn’t matter.   We have joy.</a:t>
            </a:r>
          </a:p>
          <a:p>
            <a:r>
              <a:rPr lang="en-US" dirty="0"/>
              <a:t>“Doesn’t feel like it!”</a:t>
            </a:r>
          </a:p>
          <a:p>
            <a:r>
              <a:rPr lang="en-US" dirty="0"/>
              <a:t>Importance of worship.  Choosing to worship.</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68045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Despite discouragement from </a:t>
            </a:r>
            <a:r>
              <a:rPr lang="en-US" dirty="0" err="1"/>
              <a:t>Shaul</a:t>
            </a:r>
            <a:r>
              <a:rPr lang="en-US" dirty="0"/>
              <a:t>/Paul’s disfiguring [?] ailment, they had JOY.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555636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Worry: family, marriage, children, siblings, Ukraine, Taiwan, Israel</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249436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morning-star-venus-to-shine-its-brightest-tomorrow-morn-with-mars-mercury-moon-and-more-in-february_4263770.html?utm_source=newsnoe&amp;utm_campaign=breaking-2022-02-09-1&amp;utm_medium=email&amp;est=ZIXeucrI42g3q0fbk67ygIS6OZ57DqRP051DdRxXw%2BL3j%2Bo7UcsJwdtmxSstreklpw%3D%3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4286073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Letter to the Messianic Jews a 10.32-39 Reckless First Love</a:t>
            </a:r>
          </a:p>
        </p:txBody>
      </p:sp>
      <p:sp>
        <p:nvSpPr>
          <p:cNvPr id="5" name="Rectangle 3"/>
          <p:cNvSpPr>
            <a:spLocks noGrp="1" noChangeArrowheads="1"/>
          </p:cNvSpPr>
          <p:nvPr>
            <p:ph type="dt" idx="1"/>
          </p:nvPr>
        </p:nvSpPr>
        <p:spPr>
          <a:ln/>
        </p:spPr>
        <p:txBody>
          <a:bodyPr/>
          <a:lstStyle/>
          <a:p>
            <a:r>
              <a:rPr lang="en-US" altLang="en-US"/>
              <a:t>Feb 12, 2022</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40</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 left semi-Ivy League Union for the unaccredited Bible College.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a:t>
            </a:r>
            <a:r>
              <a:rPr lang="he-IL" dirty="0"/>
              <a:t> </a:t>
            </a:r>
            <a:r>
              <a:rPr lang="en-US" dirty="0"/>
              <a:t> dear friend left Harvard for the same school.   Why?  Joy and glory.  School then in disrepair.  Recovered but didn’t matter much to us.  </a:t>
            </a:r>
          </a:p>
          <a:p>
            <a:r>
              <a:rPr lang="en-US" dirty="0"/>
              <a:t>A bit toxic poverty mentality.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3086496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797718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1356264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3770854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We’ll go with #1</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1247603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1357635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3255476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3307751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94873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3717236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1103061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212529"/>
                </a:solidFill>
                <a:effectLst/>
              </a:rPr>
              <a:t>Even in the Babylonian conquest and destruction of the Kingdom and the Temple. </a:t>
            </a:r>
          </a:p>
          <a:p>
            <a:r>
              <a:rPr lang="en-US" dirty="0"/>
              <a:t>This line is a MAJOR concept in the scriptural understanding of LIFE.	</a:t>
            </a:r>
          </a:p>
          <a:p>
            <a:endParaRPr lang="en-US" b="0" i="0" dirty="0">
              <a:solidFill>
                <a:srgbClr val="212529"/>
              </a:solidFill>
              <a:effectLst/>
            </a:endParaRP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952083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115888" indent="-115888">
              <a:buFont typeface="Arial" panose="020B0604020202020204" pitchFamily="34" charset="0"/>
              <a:buChar char="•"/>
            </a:pPr>
            <a:r>
              <a:rPr lang="en-US" dirty="0"/>
              <a:t>Righteous:  saved eternally, righteous in community</a:t>
            </a:r>
          </a:p>
          <a:p>
            <a:pPr marL="115888" indent="-115888">
              <a:buFont typeface="Arial" panose="020B0604020202020204" pitchFamily="34" charset="0"/>
              <a:buChar char="•"/>
            </a:pPr>
            <a:r>
              <a:rPr lang="en-US" dirty="0"/>
              <a:t>By his faith: not by himself, his strength, by his social and family support, but by faith in the atoning death and resurrection of the Messiah Yeshua</a:t>
            </a:r>
          </a:p>
          <a:p>
            <a:pPr marL="115888" indent="-115888">
              <a:buFont typeface="Arial" panose="020B0604020202020204" pitchFamily="34" charset="0"/>
              <a:buChar char="•"/>
            </a:pPr>
            <a:r>
              <a:rPr lang="en-US" dirty="0"/>
              <a:t>Live: strength, joy, dependence GIVE not from spouse, from kids, from community,</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2591817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https://earth-chronicles.com/science/traces-of-babylonian-conquest-found-in-jerusalem.html</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2041832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https://earth-chronicles.com/science/traces-of-babylonian-conquest-found-in-jerusalem.html</a:t>
            </a:r>
          </a:p>
          <a:p>
            <a:r>
              <a:rPr lang="en-US" sz="1050" dirty="0"/>
              <a:t>https://earth-chronicles.com/wp-content/uploads/2019/08/bf2fdeb825180d8ac4cbc966f5434473_ce_1500x800x0x146_cropped_800x427.jpg</a:t>
            </a:r>
            <a:endParaRPr lang="en-US" sz="2400" dirty="0">
              <a:latin typeface="Arial Rounded MT Bold" panose="020F0704030504030204" pitchFamily="34" charset="0"/>
            </a:endParaRPr>
          </a:p>
          <a:p>
            <a:r>
              <a:rPr lang="en-US" sz="2000" b="0" i="0" dirty="0">
                <a:solidFill>
                  <a:srgbClr val="000000"/>
                </a:solidFill>
                <a:effectLst/>
                <a:latin typeface="Arial Rounded MT Bold" panose="020F0704030504030204" pitchFamily="34" charset="0"/>
              </a:rPr>
              <a:t>A group of archaeologists from the University of North Carolina at Charlotte, conducting excavations on Mount Zion in Jerusalem, announced the discovery of archaeological evidence of the capture of the city by the Babylonian army in 586 BC.</a:t>
            </a:r>
            <a:endParaRPr lang="en-US" sz="2400" dirty="0">
              <a:latin typeface="Arial Rounded MT Bold" panose="020F0704030504030204" pitchFamily="34" charset="0"/>
            </a:endParaRP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2894358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3559365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Shaul</a:t>
            </a:r>
            <a:r>
              <a:rPr lang="en-US" dirty="0"/>
              <a:t> quotes this as the foundational concept in presenting salvation to Israel and the Nations.</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686092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Here it is the decisive concept to keep us from legalism.</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563441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001956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115888" indent="-115888">
              <a:buFont typeface="Arial" panose="020B0604020202020204" pitchFamily="34" charset="0"/>
              <a:buChar char="•"/>
            </a:pPr>
            <a:r>
              <a:rPr lang="en-US" dirty="0"/>
              <a:t>Righteous:  saved eternally, righteous in community</a:t>
            </a:r>
          </a:p>
          <a:p>
            <a:pPr marL="115888" indent="-115888">
              <a:buFont typeface="Arial" panose="020B0604020202020204" pitchFamily="34" charset="0"/>
              <a:buChar char="•"/>
            </a:pPr>
            <a:r>
              <a:rPr lang="en-US" dirty="0"/>
              <a:t>By his faith: not by himself, his strength, by his social and family support, but by faith in the atoning death and resurrection of the Messiah Yeshua</a:t>
            </a:r>
          </a:p>
          <a:p>
            <a:pPr marL="115888" indent="-115888">
              <a:buFont typeface="Arial" panose="020B0604020202020204" pitchFamily="34" charset="0"/>
              <a:buChar char="•"/>
            </a:pPr>
            <a:r>
              <a:rPr lang="en-US" dirty="0"/>
              <a:t>Live: strength, joy, dependence GIVE not from spouse, from kids, from community,</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3274216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1331089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3410683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13152061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9456958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088771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https://en.wikipedia.org/wiki/Dissolution_of_the_Soviet_Union</a:t>
            </a:r>
            <a:endParaRPr lang="en-US" sz="1050" dirty="0"/>
          </a:p>
          <a:p>
            <a:endParaRPr lang="en-US" sz="1050" dirty="0"/>
          </a:p>
          <a:p>
            <a:r>
              <a:rPr lang="en-US" dirty="0"/>
              <a:t>Pres. Reagan had called out, Mr. Gorbachev, Tear down this wall!</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33349509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https://en.wikipedia.org/wiki/Dissolution_of_the_Soviet_Union</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40618658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https://en.wikipedia.org/wiki/Dissolution_of_the_Soviet_Union</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1813091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4189849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20386938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https://vfinews.com/news/idf-drills-for-a-winter-war-with-hezbollah/iran-society-set-to-explode-while-biden-unfreezes?subscribed=true&amp;mc_cid=443368d7ae&amp;mc_eid=UNIQID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295267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21269816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effectLst/>
              </a:rPr>
              <a:t>With roots in </a:t>
            </a:r>
            <a:r>
              <a:rPr lang="en-US" dirty="0"/>
              <a:t>hacker culture</a:t>
            </a:r>
            <a:r>
              <a:rPr lang="en-US" b="0" i="0" dirty="0">
                <a:effectLst/>
              </a:rPr>
              <a:t> and </a:t>
            </a:r>
            <a:r>
              <a:rPr lang="en-US" dirty="0"/>
              <a:t>hacker ethics</a:t>
            </a:r>
            <a:r>
              <a:rPr lang="en-US" b="0" i="0" dirty="0">
                <a:effectLst/>
              </a:rPr>
              <a:t>, its ends are often related to </a:t>
            </a:r>
            <a:r>
              <a:rPr lang="en-US" dirty="0"/>
              <a:t>free speech</a:t>
            </a:r>
            <a:r>
              <a:rPr lang="en-US" b="0" i="0" dirty="0">
                <a:effectLst/>
              </a:rPr>
              <a:t>, </a:t>
            </a:r>
            <a:r>
              <a:rPr lang="en-US" dirty="0"/>
              <a:t>human rights</a:t>
            </a:r>
            <a:r>
              <a:rPr lang="en-US" b="0" i="0" dirty="0">
                <a:effectLst/>
              </a:rPr>
              <a:t>, or </a:t>
            </a:r>
            <a:r>
              <a:rPr lang="en-US" dirty="0"/>
              <a:t>freedom of information</a:t>
            </a:r>
            <a:r>
              <a:rPr lang="en-US" b="0" i="0" dirty="0">
                <a:effectLst/>
              </a:rPr>
              <a:t> movements</a:t>
            </a:r>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617752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https://vfinews.com/news/idf-drills-for-a-winter-war-with-hezbollah/iran-society-set-to-explode-while-biden-unfreezes?subscribed=true&amp;mc_cid=443368d7ae&amp;mc_eid=UNIQID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879723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https://vfinews.com/news/idf-drills-for-a-winter-war-with-hezbollah/iran-society-set-to-explode-while-biden-unfreezes?subscribed=true&amp;mc_cid=443368d7ae&amp;mc_eid=UNIQID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31769506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10.24-31 Community and Catastrophe</a:t>
            </a:r>
          </a:p>
        </p:txBody>
      </p:sp>
      <p:sp>
        <p:nvSpPr>
          <p:cNvPr id="5" name="Date Placeholder 4"/>
          <p:cNvSpPr>
            <a:spLocks noGrp="1"/>
          </p:cNvSpPr>
          <p:nvPr>
            <p:ph type="dt" idx="1"/>
          </p:nvPr>
        </p:nvSpPr>
        <p:spPr/>
        <p:txBody>
          <a:bodyPr/>
          <a:lstStyle/>
          <a:p>
            <a:r>
              <a:rPr lang="en-US" altLang="en-US"/>
              <a:t>January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83359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10.24-31 Community and Catastrophe</a:t>
            </a:r>
          </a:p>
        </p:txBody>
      </p:sp>
      <p:sp>
        <p:nvSpPr>
          <p:cNvPr id="5" name="Date Placeholder 4"/>
          <p:cNvSpPr>
            <a:spLocks noGrp="1"/>
          </p:cNvSpPr>
          <p:nvPr>
            <p:ph type="dt" idx="1"/>
          </p:nvPr>
        </p:nvSpPr>
        <p:spPr/>
        <p:txBody>
          <a:bodyPr/>
          <a:lstStyle/>
          <a:p>
            <a:r>
              <a:rPr lang="en-US" altLang="en-US"/>
              <a:t>January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41584838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10.24-31 Community and Catastrophe</a:t>
            </a:r>
          </a:p>
        </p:txBody>
      </p:sp>
      <p:sp>
        <p:nvSpPr>
          <p:cNvPr id="5" name="Date Placeholder 4"/>
          <p:cNvSpPr>
            <a:spLocks noGrp="1"/>
          </p:cNvSpPr>
          <p:nvPr>
            <p:ph type="dt" idx="1"/>
          </p:nvPr>
        </p:nvSpPr>
        <p:spPr/>
        <p:txBody>
          <a:bodyPr/>
          <a:lstStyle/>
          <a:p>
            <a:r>
              <a:rPr lang="en-US" altLang="en-US"/>
              <a:t>January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16845322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26205493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https://youtu.be/jOV4F46QU40</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13712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3741222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epochtimes.com/ccp-is-terminally-ill-author-says-chinas-domestic-troubles-could-trigger-leadership-coup_4266908.html?utm_source=uschinanoe&amp;utm_campaign=uschina-2022-02-10&amp;utm_medium=email&amp;est=OqYl6utzRM81rhvtQkI%2F%2Bl2XmFq59iUApdFPfq4gBs7EklBBz7e0ddF6%2BbJVo18xrg%3D%3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246325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After discussion of the 8</a:t>
            </a:r>
            <a:r>
              <a:rPr lang="en-US" baseline="30000" dirty="0"/>
              <a:t>th</a:t>
            </a:r>
            <a:r>
              <a:rPr lang="en-US" dirty="0"/>
              <a:t> Covenant, the New Covenant, our great Cohen </a:t>
            </a:r>
            <a:r>
              <a:rPr lang="en-US" dirty="0" err="1"/>
              <a:t>Gadol</a:t>
            </a:r>
            <a:r>
              <a:rPr lang="en-US" dirty="0"/>
              <a:t>, High Priest, Yeshua the Messiah, and our access to the Holy of Holies, it discusses community and catastrophe.</a:t>
            </a:r>
          </a:p>
          <a:p>
            <a:r>
              <a:rPr lang="en-US" dirty="0"/>
              <a:t>Community is the </a:t>
            </a:r>
            <a:r>
              <a:rPr lang="en-US" u="sng" dirty="0"/>
              <a:t>positive</a:t>
            </a:r>
            <a:r>
              <a:rPr lang="en-US" dirty="0"/>
              <a:t> application of the 8</a:t>
            </a:r>
            <a:r>
              <a:rPr lang="en-US" baseline="30000" dirty="0"/>
              <a:t>th</a:t>
            </a:r>
            <a:r>
              <a:rPr lang="en-US" dirty="0"/>
              <a:t>, the new covenant.</a:t>
            </a:r>
          </a:p>
          <a:p>
            <a:r>
              <a:rPr lang="en-US" dirty="0"/>
              <a:t>Then it discusses catastrophe, judgement.</a:t>
            </a:r>
          </a:p>
          <a:p>
            <a:r>
              <a:rPr lang="en-US" dirty="0"/>
              <a:t>Catastrophe and Judgment is the </a:t>
            </a:r>
            <a:r>
              <a:rPr lang="en-US" u="sng" dirty="0"/>
              <a:t>negative</a:t>
            </a:r>
            <a:r>
              <a:rPr lang="en-US" dirty="0"/>
              <a:t> application of the 8</a:t>
            </a:r>
            <a:r>
              <a:rPr lang="en-US" baseline="30000" dirty="0"/>
              <a:t>th</a:t>
            </a:r>
            <a:r>
              <a:rPr lang="en-US" dirty="0"/>
              <a:t>, the new covenant.</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4670744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ccp-is-terminally-ill-author-says-chinas-domestic-troubles-could-trigger-leadership-coup_4266908.html?utm_source=uschinanoe&amp;utm_campaign=uschina-2022-02-10&amp;utm_medium=email&amp;est=OqYl6utzRM81rhvtQkI%2F%2Bl2XmFq59iUApdFPfq4gBs7EklBBz7e0ddF6%2BbJVo18xrg%3D%3D</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32732998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ccp-is-terminally-ill-author-says-chinas-domestic-troubles-could-trigger-leadership-coup_4266908.html?utm_source=uschinanoe&amp;utm_campaign=uschina-2022-02-10&amp;utm_medium=email&amp;est=OqYl6utzRM81rhvtQkI%2F%2Bl2XmFq59iUApdFPfq4gBs7EklBBz7e0ddF6%2BbJVo18xrg%3D%3D</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28086826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ccp-is-terminally-ill-author-says-chinas-domestic-troubles-could-trigger-leadership-coup_4266908.html?utm_source=uschinanoe&amp;utm_campaign=uschina-2022-02-10&amp;utm_medium=email&amp;est=OqYl6utzRM81rhvtQkI%2F%2Bl2XmFq59iUApdFPfq4gBs7EklBBz7e0ddF6%2BbJVo18xrg%3D%3D</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18918627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rPr>
              <a:t>Chinese Communist Party’s head Xi Jinping arrives at The Great Hall of the People for the opening of the National People's Congress on May 22, 2020 in Beijing, China</a:t>
            </a:r>
            <a:r>
              <a:rPr lang="en-US" b="0" i="0" dirty="0">
                <a:solidFill>
                  <a:srgbClr val="000000"/>
                </a:solidFill>
                <a:effectLst/>
                <a:latin typeface="Ringside Condensed"/>
              </a:rPr>
              <a:t>. </a:t>
            </a:r>
            <a:r>
              <a:rPr lang="en-US" sz="1050" b="0" i="0" dirty="0">
                <a:solidFill>
                  <a:srgbClr val="000000"/>
                </a:solidFill>
                <a:effectLst/>
                <a:latin typeface="Ringside Condensed"/>
              </a:rPr>
              <a:t>(Andrea </a:t>
            </a:r>
            <a:r>
              <a:rPr lang="en-US" sz="1050" b="0" i="0" dirty="0" err="1">
                <a:solidFill>
                  <a:srgbClr val="000000"/>
                </a:solidFill>
                <a:effectLst/>
                <a:latin typeface="Ringside Condensed"/>
              </a:rPr>
              <a:t>Verdelli</a:t>
            </a:r>
            <a:r>
              <a:rPr lang="en-US" sz="1050" b="0" i="0" dirty="0">
                <a:solidFill>
                  <a:srgbClr val="000000"/>
                </a:solidFill>
                <a:effectLst/>
                <a:latin typeface="Ringside Condensed"/>
              </a:rPr>
              <a:t>/Getty Images)</a:t>
            </a: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ccp-is-terminally-ill-author-says-chinas-domestic-troubles-could-trigger-leadership-coup_4266908.html?utm_source=uschinanoe&amp;utm_campaign=uschina-2022-02-10&amp;utm_medium=email&amp;est=OqYl6utzRM81rhvtQkI%2F%2Bl2XmFq59iUApdFPfq4gBs7EklBBz7e0ddF6%2BbJVo18xrg%3D%3D</a:t>
            </a:r>
          </a:p>
          <a:p>
            <a:endParaRPr lang="en-US" dirty="0"/>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3914484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2308126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18327969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9130293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Olympic skater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4336315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https://www.theepochtimes.com/olympic-failure-and-the-cost-of-representing-china_4266257.html?utm_source=uschinanoe&amp;utm_campaign=uschina-2022-02-10&amp;utm_medium=email&amp;est=uyPoCksXFrSOLB8ynNWaccQeHMh7ucgnIWy3RasVck%2F7hl1bJUCyTaAtQEkYBkiprQ%3D%3D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2243499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https://www.theepochtimes.com/olympic-failure-and-the-cost-of-representing-china_4266257.html?utm_source=uschinanoe&amp;utm_campaign=uschina-2022-02-10&amp;utm_medium=email&amp;est=uyPoCksXFrSOLB8ynNWaccQeHMh7ucgnIWy3RasVck%2F7hl1bJUCyTaAtQEkYBkiprQ%3D%3D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345347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Believers are punished or blessed with the judgment on the culture.</a:t>
            </a:r>
          </a:p>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24859519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https://www.theepochtimes.com/olympic-failure-and-the-cost-of-representing-china_4266257.html?utm_source=uschinanoe&amp;utm_campaign=uschina-2022-02-10&amp;utm_medium=email&amp;est=uyPoCksXFrSOLB8ynNWaccQeHMh7ucgnIWy3RasVck%2F7hl1bJUCyTaAtQEkYBkiprQ%3D%3D</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385627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Chantal Winograd saw a need and developed a ministry to parentally abandoned disabled and cancerous children.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11645724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went to a children’s hospital to visit them on our trip.</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4647189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6217753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3627053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Reckless love Valentines</a:t>
            </a:r>
          </a:p>
          <a:p>
            <a:r>
              <a:rPr lang="en-US" dirty="0"/>
              <a:t>Phil prayer w faith	</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6316828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35966508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23912954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37865071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Sending gift baskets is a big deal in Jewish community.  One time a GREAT abuse…</a:t>
            </a:r>
          </a:p>
        </p:txBody>
      </p:sp>
      <p:sp>
        <p:nvSpPr>
          <p:cNvPr id="4" name="Header Placeholder 3"/>
          <p:cNvSpPr>
            <a:spLocks noGrp="1"/>
          </p:cNvSpPr>
          <p:nvPr>
            <p:ph type="hdr" sz="quarter"/>
          </p:nvPr>
        </p:nvSpPr>
        <p:spPr/>
        <p:txBody>
          <a:bodyPr/>
          <a:lstStyle/>
          <a:p>
            <a:r>
              <a:rPr lang="en-US" altLang="en-US"/>
              <a:t>Letter to the Messianic Jews a 10.32-39 Reckless First Love</a:t>
            </a:r>
          </a:p>
        </p:txBody>
      </p:sp>
      <p:sp>
        <p:nvSpPr>
          <p:cNvPr id="5" name="Date Placeholder 4"/>
          <p:cNvSpPr>
            <a:spLocks noGrp="1"/>
          </p:cNvSpPr>
          <p:nvPr>
            <p:ph type="dt" idx="1"/>
          </p:nvPr>
        </p:nvSpPr>
        <p:spPr/>
        <p:txBody>
          <a:bodyPr/>
          <a:lstStyle/>
          <a:p>
            <a:r>
              <a:rPr lang="en-US" altLang="en-US"/>
              <a:t>Feb 12,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16304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a:solidFill>
                  <a:srgbClr val="FFFF66"/>
                </a:solidFill>
              </a:rPr>
              <a:t> 2022 </a:t>
            </a:r>
            <a:r>
              <a:rPr lang="en-US" sz="4000" dirty="0">
                <a:solidFill>
                  <a:srgbClr val="FFFF66"/>
                </a:solidFill>
              </a:rPr>
              <a:t>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9218" name="Picture 2">
            <a:extLst>
              <a:ext uri="{FF2B5EF4-FFF2-40B4-BE49-F238E27FC236}">
                <a16:creationId xmlns:a16="http://schemas.microsoft.com/office/drawing/2014/main" id="{C2B87014-472B-4B93-A460-7F6242036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642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AF1E40C-A83A-4389-A224-51817BB17B99}"/>
              </a:ext>
            </a:extLst>
          </p:cNvPr>
          <p:cNvPicPr>
            <a:picLocks noChangeAspect="1"/>
          </p:cNvPicPr>
          <p:nvPr/>
        </p:nvPicPr>
        <p:blipFill>
          <a:blip r:embed="rId3"/>
          <a:stretch>
            <a:fillRect/>
          </a:stretch>
        </p:blipFill>
        <p:spPr>
          <a:xfrm>
            <a:off x="1447800" y="-31750"/>
            <a:ext cx="6210299" cy="5175250"/>
          </a:xfrm>
          <a:prstGeom prst="rect">
            <a:avLst/>
          </a:prstGeom>
        </p:spPr>
      </p:pic>
    </p:spTree>
    <p:extLst>
      <p:ext uri="{BB962C8B-B14F-4D97-AF65-F5344CB8AC3E}">
        <p14:creationId xmlns:p14="http://schemas.microsoft.com/office/powerpoint/2010/main" val="63278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CEBA594-AEA8-4B6D-9A6E-10F9A3DCD3B4}"/>
              </a:ext>
            </a:extLst>
          </p:cNvPr>
          <p:cNvPicPr>
            <a:picLocks noChangeAspect="1"/>
          </p:cNvPicPr>
          <p:nvPr/>
        </p:nvPicPr>
        <p:blipFill>
          <a:blip r:embed="rId3"/>
          <a:stretch>
            <a:fillRect/>
          </a:stretch>
        </p:blipFill>
        <p:spPr>
          <a:xfrm>
            <a:off x="1066800" y="1832"/>
            <a:ext cx="7012899" cy="5141667"/>
          </a:xfrm>
          <a:prstGeom prst="rect">
            <a:avLst/>
          </a:prstGeom>
        </p:spPr>
      </p:pic>
    </p:spTree>
    <p:extLst>
      <p:ext uri="{BB962C8B-B14F-4D97-AF65-F5344CB8AC3E}">
        <p14:creationId xmlns:p14="http://schemas.microsoft.com/office/powerpoint/2010/main" val="2817741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6C65EF0-7507-4D76-AE19-735EB662F2C2}"/>
              </a:ext>
            </a:extLst>
          </p:cNvPr>
          <p:cNvPicPr>
            <a:picLocks noChangeAspect="1"/>
          </p:cNvPicPr>
          <p:nvPr/>
        </p:nvPicPr>
        <p:blipFill>
          <a:blip r:embed="rId3"/>
          <a:stretch>
            <a:fillRect/>
          </a:stretch>
        </p:blipFill>
        <p:spPr>
          <a:xfrm>
            <a:off x="440094" y="-8547"/>
            <a:ext cx="7898638" cy="5160594"/>
          </a:xfrm>
          <a:prstGeom prst="rect">
            <a:avLst/>
          </a:prstGeom>
        </p:spPr>
      </p:pic>
    </p:spTree>
    <p:extLst>
      <p:ext uri="{BB962C8B-B14F-4D97-AF65-F5344CB8AC3E}">
        <p14:creationId xmlns:p14="http://schemas.microsoft.com/office/powerpoint/2010/main" val="25129178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42" name="Picture 2">
            <a:extLst>
              <a:ext uri="{FF2B5EF4-FFF2-40B4-BE49-F238E27FC236}">
                <a16:creationId xmlns:a16="http://schemas.microsoft.com/office/drawing/2014/main" id="{79FC2174-516F-4685-8D5A-5D3CFD64C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39" y="133350"/>
            <a:ext cx="9081841" cy="501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7667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The Lord was moving mightily in Ami’s body as He was answering the prayers of His people. Healing began at such an alarming rate that it confounded the doctor’s and nurses. Every night, Ami was in excruciating pain from his wounds, but he felt deep itching over his entire body, and the sensations of his skin pulling. </a:t>
            </a:r>
          </a:p>
        </p:txBody>
      </p:sp>
    </p:spTree>
    <p:extLst>
      <p:ext uri="{BB962C8B-B14F-4D97-AF65-F5344CB8AC3E}">
        <p14:creationId xmlns:p14="http://schemas.microsoft.com/office/powerpoint/2010/main" val="488638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We knew that these were signs of healing, but healing hurts!! Every morning when the bandages were changed, the nurses would come out and tell us – he’s better today. One day, after a particularly hard night, they exclaimed, “He’s MUCH better today!” The plastic surgeons began running away from us, not knowing how to explain what they were seeing.</a:t>
            </a:r>
          </a:p>
        </p:txBody>
      </p:sp>
    </p:spTree>
    <p:extLst>
      <p:ext uri="{BB962C8B-B14F-4D97-AF65-F5344CB8AC3E}">
        <p14:creationId xmlns:p14="http://schemas.microsoft.com/office/powerpoint/2010/main" val="6392795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David [Ami’s father] said, maybe they’re afraid that they’ll be put out of business! The skin grafts were done in the days following, but the surgeon was able to assess that his right thigh was healing by itself, and wouldn’t need a skin graft, and the skin did slowly grow back over the wounds on the right thigh, although with significant scarring.</a:t>
            </a:r>
          </a:p>
        </p:txBody>
      </p:sp>
    </p:spTree>
    <p:extLst>
      <p:ext uri="{BB962C8B-B14F-4D97-AF65-F5344CB8AC3E}">
        <p14:creationId xmlns:p14="http://schemas.microsoft.com/office/powerpoint/2010/main" val="14776313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We will deliver Purim gift bags to our neighborhood.  50 to 80 or more.</a:t>
            </a:r>
          </a:p>
          <a:p>
            <a:pPr marL="457200" indent="-457200">
              <a:buFont typeface="+mj-lt"/>
              <a:buAutoNum type="arabicPeriod"/>
            </a:pPr>
            <a:r>
              <a:rPr lang="en-US" sz="4000" dirty="0"/>
              <a:t>We need bag packers, Mar. 5?</a:t>
            </a:r>
          </a:p>
          <a:p>
            <a:pPr marL="457200" indent="-457200">
              <a:buFont typeface="+mj-lt"/>
              <a:buAutoNum type="arabicPeriod"/>
            </a:pPr>
            <a:r>
              <a:rPr lang="en-US" sz="4000" dirty="0"/>
              <a:t>We need smiling distributors Mar 12?</a:t>
            </a:r>
          </a:p>
          <a:p>
            <a:pPr marL="457200" indent="-457200">
              <a:buFont typeface="+mj-lt"/>
              <a:buAutoNum type="arabicPeriod"/>
            </a:pPr>
            <a:r>
              <a:rPr lang="en-US" sz="4000" dirty="0"/>
              <a:t>We need welcomers and schmoozers.  Mar 20!</a:t>
            </a:r>
          </a:p>
        </p:txBody>
      </p:sp>
    </p:spTree>
    <p:extLst>
      <p:ext uri="{BB962C8B-B14F-4D97-AF65-F5344CB8AC3E}">
        <p14:creationId xmlns:p14="http://schemas.microsoft.com/office/powerpoint/2010/main" val="712931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657601"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r>
              <a:rPr lang="en-US" sz="4000" dirty="0"/>
              <a:t>Perimeter home and south.</a:t>
            </a:r>
          </a:p>
        </p:txBody>
      </p:sp>
      <p:pic>
        <p:nvPicPr>
          <p:cNvPr id="3" name="Picture 2">
            <a:extLst>
              <a:ext uri="{FF2B5EF4-FFF2-40B4-BE49-F238E27FC236}">
                <a16:creationId xmlns:a16="http://schemas.microsoft.com/office/drawing/2014/main" id="{707252B5-970B-4C5D-B0C6-95762543A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1" y="14652"/>
            <a:ext cx="5181599" cy="5088027"/>
          </a:xfrm>
          <a:prstGeom prst="rect">
            <a:avLst/>
          </a:prstGeom>
        </p:spPr>
      </p:pic>
    </p:spTree>
    <p:extLst>
      <p:ext uri="{BB962C8B-B14F-4D97-AF65-F5344CB8AC3E}">
        <p14:creationId xmlns:p14="http://schemas.microsoft.com/office/powerpoint/2010/main" val="69385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9218" name="Picture 2">
            <a:extLst>
              <a:ext uri="{FF2B5EF4-FFF2-40B4-BE49-F238E27FC236}">
                <a16:creationId xmlns:a16="http://schemas.microsoft.com/office/drawing/2014/main" id="{C2B87014-472B-4B93-A460-7F6242036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2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Reckless First Love</a:t>
            </a:r>
          </a:p>
          <a:p>
            <a:pPr marL="0" indent="0">
              <a:buNone/>
            </a:pPr>
            <a:r>
              <a:rPr lang="en-US" sz="4000" dirty="0" err="1"/>
              <a:t>Vss</a:t>
            </a:r>
            <a:r>
              <a:rPr lang="en-US" sz="4000" dirty="0"/>
              <a:t> 32-34 Current Culture of catastrophe</a:t>
            </a:r>
          </a:p>
          <a:p>
            <a:pPr marL="0" indent="0">
              <a:buNone/>
            </a:pPr>
            <a:r>
              <a:rPr lang="en-US" sz="4000" dirty="0" err="1"/>
              <a:t>Vss</a:t>
            </a:r>
            <a:r>
              <a:rPr lang="en-US" sz="4000" dirty="0"/>
              <a:t> 35-39 Confidence </a:t>
            </a:r>
          </a:p>
        </p:txBody>
      </p:sp>
    </p:spTree>
    <p:extLst>
      <p:ext uri="{BB962C8B-B14F-4D97-AF65-F5344CB8AC3E}">
        <p14:creationId xmlns:p14="http://schemas.microsoft.com/office/powerpoint/2010/main" val="21583730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Reckless First Love</a:t>
            </a:r>
          </a:p>
          <a:p>
            <a:pPr marL="0" indent="0">
              <a:buNone/>
            </a:pPr>
            <a:r>
              <a:rPr lang="en-US" sz="4000" dirty="0" err="1"/>
              <a:t>Vss</a:t>
            </a:r>
            <a:r>
              <a:rPr lang="en-US" sz="4000" dirty="0"/>
              <a:t> 32-34 Cultural catastrophe</a:t>
            </a:r>
          </a:p>
          <a:p>
            <a:pPr marL="0" indent="0">
              <a:buNone/>
            </a:pPr>
            <a:r>
              <a:rPr lang="en-US" sz="4000" u="sng" dirty="0" err="1">
                <a:solidFill>
                  <a:srgbClr val="FFFF99"/>
                </a:solidFill>
              </a:rPr>
              <a:t>Vss</a:t>
            </a:r>
            <a:r>
              <a:rPr lang="en-US" sz="4000" u="sng" dirty="0">
                <a:solidFill>
                  <a:srgbClr val="FFFF99"/>
                </a:solidFill>
              </a:rPr>
              <a:t> 35-39 Confidence </a:t>
            </a:r>
          </a:p>
        </p:txBody>
      </p:sp>
    </p:spTree>
    <p:extLst>
      <p:ext uri="{BB962C8B-B14F-4D97-AF65-F5344CB8AC3E}">
        <p14:creationId xmlns:p14="http://schemas.microsoft.com/office/powerpoint/2010/main" val="24540042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solidFill>
                  <a:srgbClr val="FFFF99"/>
                </a:solidFill>
              </a:rPr>
              <a:t>“the righteous shall live by </a:t>
            </a:r>
            <a:r>
              <a:rPr lang="en-US" sz="4000" i="1" dirty="0">
                <a:solidFill>
                  <a:srgbClr val="FFFF99"/>
                </a:solidFill>
              </a:rPr>
              <a:t>Emunah </a:t>
            </a:r>
            <a:r>
              <a:rPr lang="he-IL" sz="4800" b="1" dirty="0">
                <a:solidFill>
                  <a:srgbClr val="FFFF99"/>
                </a:solidFill>
                <a:latin typeface="David" panose="020E0502060401010101" pitchFamily="34" charset="-79"/>
                <a:cs typeface="David" panose="020E0502060401010101" pitchFamily="34" charset="-79"/>
              </a:rPr>
              <a:t>אמונה</a:t>
            </a:r>
            <a:r>
              <a:rPr lang="en-US" sz="4800" b="1" dirty="0">
                <a:solidFill>
                  <a:srgbClr val="FFFF99"/>
                </a:solidFill>
                <a:latin typeface="David" panose="020E0502060401010101" pitchFamily="34" charset="-79"/>
                <a:cs typeface="David" panose="020E0502060401010101" pitchFamily="34" charset="-79"/>
              </a:rPr>
              <a:t> </a:t>
            </a:r>
            <a:r>
              <a:rPr lang="en-US" sz="4000" dirty="0">
                <a:solidFill>
                  <a:srgbClr val="FFFF99"/>
                </a:solidFill>
              </a:rPr>
              <a:t>Faith.”</a:t>
            </a:r>
          </a:p>
          <a:p>
            <a:pPr marL="0" indent="0" algn="ctr" rtl="1">
              <a:buNone/>
            </a:pPr>
            <a:r>
              <a:rPr lang="he-IL" sz="4400" b="1" dirty="0">
                <a:latin typeface="David" panose="020E0502060401010101" pitchFamily="34" charset="-79"/>
                <a:cs typeface="David" panose="020E0502060401010101" pitchFamily="34" charset="-79"/>
              </a:rPr>
              <a:t>צַדִּיק בֶּאֱמוּנָתוֹ יִחְיֶה.</a:t>
            </a:r>
            <a:endParaRPr lang="en-US" sz="4400" b="1" dirty="0">
              <a:latin typeface="David" panose="020E0502060401010101" pitchFamily="34" charset="-79"/>
              <a:cs typeface="David" panose="020E0502060401010101" pitchFamily="34" charset="-79"/>
            </a:endParaRPr>
          </a:p>
          <a:p>
            <a:pPr marL="0" indent="0" algn="ctr" rtl="1">
              <a:buNone/>
            </a:pPr>
            <a:r>
              <a:rPr lang="en-US" sz="4000" i="1" dirty="0" err="1"/>
              <a:t>Tsa</a:t>
            </a:r>
            <a:r>
              <a:rPr lang="en-US" sz="4000" i="1" u="sng" dirty="0" err="1"/>
              <a:t>deek</a:t>
            </a:r>
            <a:r>
              <a:rPr lang="en-US" sz="4000" i="1" dirty="0"/>
              <a:t> </a:t>
            </a:r>
            <a:r>
              <a:rPr lang="en-US" sz="4000" i="1" dirty="0" err="1"/>
              <a:t>beh-emuna</a:t>
            </a:r>
            <a:r>
              <a:rPr lang="en-US" sz="4000" i="1" u="sng" dirty="0" err="1"/>
              <a:t>to</a:t>
            </a:r>
            <a:r>
              <a:rPr lang="en-US" sz="4000" i="1" dirty="0"/>
              <a:t> </a:t>
            </a:r>
            <a:r>
              <a:rPr lang="en-US" sz="4000" i="1" dirty="0" err="1"/>
              <a:t>yikh</a:t>
            </a:r>
            <a:r>
              <a:rPr lang="en-US" sz="4000" i="1" u="sng" dirty="0" err="1"/>
              <a:t>yeh</a:t>
            </a:r>
            <a:endParaRPr lang="en-US" sz="4000" i="1" u="sng" dirty="0"/>
          </a:p>
        </p:txBody>
      </p:sp>
    </p:spTree>
    <p:extLst>
      <p:ext uri="{BB962C8B-B14F-4D97-AF65-F5344CB8AC3E}">
        <p14:creationId xmlns:p14="http://schemas.microsoft.com/office/powerpoint/2010/main" val="32775719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5018351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820741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Hebrews/MJ 10.32-35</a:t>
            </a:r>
            <a:r>
              <a:rPr lang="en-US" sz="4000" dirty="0"/>
              <a:t> But remember the earlier days, when, after you had received the light, you endured a hard struggle with sufferings.  Sometimes you were publicly disgraced and persecuted, while at other times you stood loyally by those who were treated this way. For you shared the sufferings of those who had been put in prison. </a:t>
            </a:r>
          </a:p>
        </p:txBody>
      </p:sp>
    </p:spTree>
    <p:extLst>
      <p:ext uri="{BB962C8B-B14F-4D97-AF65-F5344CB8AC3E}">
        <p14:creationId xmlns:p14="http://schemas.microsoft.com/office/powerpoint/2010/main" val="171691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10.32-34</a:t>
            </a:r>
            <a:r>
              <a:rPr lang="en-US" sz="4000" dirty="0"/>
              <a:t> Also when your possessions were seized, you accepted it gladly; since you knew that what you possessed was better and would last forever. </a:t>
            </a:r>
          </a:p>
        </p:txBody>
      </p:sp>
    </p:spTree>
    <p:extLst>
      <p:ext uri="{BB962C8B-B14F-4D97-AF65-F5344CB8AC3E}">
        <p14:creationId xmlns:p14="http://schemas.microsoft.com/office/powerpoint/2010/main" val="2438336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a:t>
            </a:r>
            <a:r>
              <a:rPr lang="en-US" sz="4000" dirty="0"/>
              <a:t> So don’t throw away that courage of yours, which carries with it such a great reward. </a:t>
            </a:r>
          </a:p>
        </p:txBody>
      </p:sp>
    </p:spTree>
    <p:extLst>
      <p:ext uri="{BB962C8B-B14F-4D97-AF65-F5344CB8AC3E}">
        <p14:creationId xmlns:p14="http://schemas.microsoft.com/office/powerpoint/2010/main" val="3125767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10.35-39</a:t>
            </a:r>
            <a:r>
              <a:rPr lang="en-US" sz="4000" dirty="0"/>
              <a:t> For you need to hold out; so that, by having done what God wills, you may receive what he has promised.  For “There is so, so little time! The One coming will indeed come, he will not delay.  But the person who is righteous</a:t>
            </a:r>
          </a:p>
        </p:txBody>
      </p:sp>
    </p:spTree>
    <p:extLst>
      <p:ext uri="{BB962C8B-B14F-4D97-AF65-F5344CB8AC3E}">
        <p14:creationId xmlns:p14="http://schemas.microsoft.com/office/powerpoint/2010/main" val="2844573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MJ 10.35-39</a:t>
            </a:r>
            <a:r>
              <a:rPr lang="en-US" sz="4000" dirty="0"/>
              <a:t> will live his life by trusting, and if he shrinks back, I will not be pleased with him.”   However, we are not the kind who shrink back and are destroyed; on the contrary, we keep trusting and thus preserve our lives!</a:t>
            </a:r>
          </a:p>
        </p:txBody>
      </p:sp>
    </p:spTree>
    <p:extLst>
      <p:ext uri="{BB962C8B-B14F-4D97-AF65-F5344CB8AC3E}">
        <p14:creationId xmlns:p14="http://schemas.microsoft.com/office/powerpoint/2010/main" val="138653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9218" name="Picture 2">
            <a:extLst>
              <a:ext uri="{FF2B5EF4-FFF2-40B4-BE49-F238E27FC236}">
                <a16:creationId xmlns:a16="http://schemas.microsoft.com/office/drawing/2014/main" id="{C2B87014-472B-4B93-A460-7F6242036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48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Reckless First Love</a:t>
            </a:r>
          </a:p>
          <a:p>
            <a:pPr marL="0" indent="0">
              <a:buNone/>
            </a:pPr>
            <a:r>
              <a:rPr lang="en-US" sz="4000" u="sng" dirty="0" err="1">
                <a:solidFill>
                  <a:srgbClr val="FFFF99"/>
                </a:solidFill>
              </a:rPr>
              <a:t>Vss</a:t>
            </a:r>
            <a:r>
              <a:rPr lang="en-US" sz="4000" u="sng" dirty="0">
                <a:solidFill>
                  <a:srgbClr val="FFFF99"/>
                </a:solidFill>
              </a:rPr>
              <a:t> 32-34 Current Cultural catastrophe</a:t>
            </a:r>
          </a:p>
          <a:p>
            <a:pPr marL="0" indent="0">
              <a:buNone/>
            </a:pPr>
            <a:r>
              <a:rPr lang="en-US" sz="4000" dirty="0" err="1"/>
              <a:t>Vss</a:t>
            </a:r>
            <a:r>
              <a:rPr lang="en-US" sz="4000" dirty="0"/>
              <a:t> 35-39 Confidence </a:t>
            </a:r>
          </a:p>
        </p:txBody>
      </p:sp>
    </p:spTree>
    <p:extLst>
      <p:ext uri="{BB962C8B-B14F-4D97-AF65-F5344CB8AC3E}">
        <p14:creationId xmlns:p14="http://schemas.microsoft.com/office/powerpoint/2010/main" val="218786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spTree>
    <p:extLst>
      <p:ext uri="{BB962C8B-B14F-4D97-AF65-F5344CB8AC3E}">
        <p14:creationId xmlns:p14="http://schemas.microsoft.com/office/powerpoint/2010/main" val="303956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E3E11AEE-6063-4FEA-A9BF-F1BE53BCDD64}"/>
              </a:ext>
            </a:extLst>
          </p:cNvPr>
          <p:cNvPicPr>
            <a:picLocks noChangeAspect="1"/>
          </p:cNvPicPr>
          <p:nvPr/>
        </p:nvPicPr>
        <p:blipFill>
          <a:blip r:embed="rId3"/>
          <a:stretch>
            <a:fillRect/>
          </a:stretch>
        </p:blipFill>
        <p:spPr>
          <a:xfrm>
            <a:off x="1763427" y="0"/>
            <a:ext cx="5617146" cy="5143500"/>
          </a:xfrm>
          <a:prstGeom prst="rect">
            <a:avLst/>
          </a:prstGeom>
        </p:spPr>
      </p:pic>
    </p:spTree>
    <p:extLst>
      <p:ext uri="{BB962C8B-B14F-4D97-AF65-F5344CB8AC3E}">
        <p14:creationId xmlns:p14="http://schemas.microsoft.com/office/powerpoint/2010/main" val="225301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from NextDoor.com </a:t>
            </a:r>
          </a:p>
          <a:p>
            <a:pPr marL="0" indent="0">
              <a:buNone/>
            </a:pPr>
            <a:r>
              <a:rPr lang="en-US" sz="4000" dirty="0"/>
              <a:t>my neighborhood community news, Wed. Feb 9…</a:t>
            </a:r>
          </a:p>
        </p:txBody>
      </p:sp>
    </p:spTree>
    <p:extLst>
      <p:ext uri="{BB962C8B-B14F-4D97-AF65-F5344CB8AC3E}">
        <p14:creationId xmlns:p14="http://schemas.microsoft.com/office/powerpoint/2010/main" val="767000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I witnessed a woman walking out of Marshall’s at Antioch and Johnson Dr.  today with an armload of clothing…. I was walking in, as she was walking out and noticed she had all these clothes in her arms with the hangers still on them and thought it was odd. </a:t>
            </a:r>
            <a:endParaRPr lang="en-US" sz="6600" dirty="0"/>
          </a:p>
        </p:txBody>
      </p:sp>
    </p:spTree>
    <p:extLst>
      <p:ext uri="{BB962C8B-B14F-4D97-AF65-F5344CB8AC3E}">
        <p14:creationId xmlns:p14="http://schemas.microsoft.com/office/powerpoint/2010/main" val="256577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5" name="Picture 2">
            <a:extLst>
              <a:ext uri="{FF2B5EF4-FFF2-40B4-BE49-F238E27FC236}">
                <a16:creationId xmlns:a16="http://schemas.microsoft.com/office/drawing/2014/main" id="{1CCAEBDC-A99E-41C4-B2E5-07B6F4282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099"/>
            <a:ext cx="38671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27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My brain wasn’t processing that she was stealing, till I was in the door and all these people were standing there with their mouths open watching…… Just standing there.. </a:t>
            </a:r>
            <a:endParaRPr lang="en-US" sz="6600" dirty="0"/>
          </a:p>
        </p:txBody>
      </p:sp>
    </p:spTree>
    <p:extLst>
      <p:ext uri="{BB962C8B-B14F-4D97-AF65-F5344CB8AC3E}">
        <p14:creationId xmlns:p14="http://schemas.microsoft.com/office/powerpoint/2010/main" val="3330161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NO one was doing anything about it…. I was like “Oh Hell no” and ran after her. She just kept walking. A man stepped between us, obviously someone she knew. He was probably in his 60’s helping this woman. </a:t>
            </a:r>
            <a:endParaRPr lang="en-US" sz="6000" dirty="0"/>
          </a:p>
        </p:txBody>
      </p:sp>
    </p:spTree>
    <p:extLst>
      <p:ext uri="{BB962C8B-B14F-4D97-AF65-F5344CB8AC3E}">
        <p14:creationId xmlns:p14="http://schemas.microsoft.com/office/powerpoint/2010/main" val="40256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5" name="Picture 2">
            <a:extLst>
              <a:ext uri="{FF2B5EF4-FFF2-40B4-BE49-F238E27FC236}">
                <a16:creationId xmlns:a16="http://schemas.microsoft.com/office/drawing/2014/main" id="{5726A248-A9D5-4BFF-AE8C-648EE1949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2" y="0"/>
            <a:ext cx="37369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55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He left and another woman showed up. They wandered around the parking lot with me following taking their picture and finally jumped in their car and took off. </a:t>
            </a:r>
            <a:endParaRPr lang="en-US" sz="6000" dirty="0"/>
          </a:p>
        </p:txBody>
      </p:sp>
    </p:spTree>
    <p:extLst>
      <p:ext uri="{BB962C8B-B14F-4D97-AF65-F5344CB8AC3E}">
        <p14:creationId xmlns:p14="http://schemas.microsoft.com/office/powerpoint/2010/main" val="1385145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3600" dirty="0"/>
              <a:t>I have pictures of them and also have pictures of the car and plates. Women in Marshall’s says it’s been happening at least once a week and no one is doing anything… </a:t>
            </a:r>
            <a:r>
              <a:rPr lang="en-US" sz="3600" dirty="0">
                <a:solidFill>
                  <a:srgbClr val="FFFF99"/>
                </a:solidFill>
              </a:rPr>
              <a:t>Police don’t seem very interested either. I guess it’s just becoming a way of life now. </a:t>
            </a:r>
            <a:r>
              <a:rPr lang="en-US" sz="3600" dirty="0"/>
              <a:t>Even in the middle of the country…. This is not good…. What is going to have to happen before this type of behavior is punished.</a:t>
            </a:r>
            <a:endParaRPr lang="en-US" sz="6000" dirty="0"/>
          </a:p>
        </p:txBody>
      </p:sp>
    </p:spTree>
    <p:extLst>
      <p:ext uri="{BB962C8B-B14F-4D97-AF65-F5344CB8AC3E}">
        <p14:creationId xmlns:p14="http://schemas.microsoft.com/office/powerpoint/2010/main" val="636456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5" name="Picture 2">
            <a:extLst>
              <a:ext uri="{FF2B5EF4-FFF2-40B4-BE49-F238E27FC236}">
                <a16:creationId xmlns:a16="http://schemas.microsoft.com/office/drawing/2014/main" id="{915AAA57-491C-4B6C-86C0-C6CCEE24F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7"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03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2578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buNone/>
            </a:pPr>
            <a:r>
              <a:rPr lang="en-US" sz="4000" dirty="0"/>
              <a:t>9 min (5.9 miles)</a:t>
            </a:r>
          </a:p>
        </p:txBody>
      </p:sp>
      <p:pic>
        <p:nvPicPr>
          <p:cNvPr id="3" name="Picture 2">
            <a:extLst>
              <a:ext uri="{FF2B5EF4-FFF2-40B4-BE49-F238E27FC236}">
                <a16:creationId xmlns:a16="http://schemas.microsoft.com/office/drawing/2014/main" id="{4CEA71B6-C182-4C12-9F85-613AD19739FF}"/>
              </a:ext>
            </a:extLst>
          </p:cNvPr>
          <p:cNvPicPr>
            <a:picLocks noChangeAspect="1"/>
          </p:cNvPicPr>
          <p:nvPr/>
        </p:nvPicPr>
        <p:blipFill>
          <a:blip r:embed="rId3"/>
          <a:stretch>
            <a:fillRect/>
          </a:stretch>
        </p:blipFill>
        <p:spPr>
          <a:xfrm>
            <a:off x="4800600" y="0"/>
            <a:ext cx="3288467" cy="5143500"/>
          </a:xfrm>
          <a:prstGeom prst="rect">
            <a:avLst/>
          </a:prstGeom>
        </p:spPr>
      </p:pic>
    </p:spTree>
    <p:extLst>
      <p:ext uri="{BB962C8B-B14F-4D97-AF65-F5344CB8AC3E}">
        <p14:creationId xmlns:p14="http://schemas.microsoft.com/office/powerpoint/2010/main" val="331985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140933"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Viewed from Earth, the moon, Venus, and Mars almost line up</a:t>
            </a:r>
          </a:p>
        </p:txBody>
      </p:sp>
      <p:pic>
        <p:nvPicPr>
          <p:cNvPr id="6" name="Picture 5">
            <a:extLst>
              <a:ext uri="{FF2B5EF4-FFF2-40B4-BE49-F238E27FC236}">
                <a16:creationId xmlns:a16="http://schemas.microsoft.com/office/drawing/2014/main" id="{49017A74-D0D9-4552-947A-8707D97917E5}"/>
              </a:ext>
            </a:extLst>
          </p:cNvPr>
          <p:cNvPicPr>
            <a:picLocks noChangeAspect="1"/>
          </p:cNvPicPr>
          <p:nvPr/>
        </p:nvPicPr>
        <p:blipFill rotWithShape="1">
          <a:blip r:embed="rId3"/>
          <a:srcRect l="23038" t="42593" r="17176" b="-1852"/>
          <a:stretch/>
        </p:blipFill>
        <p:spPr>
          <a:xfrm>
            <a:off x="2445733" y="0"/>
            <a:ext cx="6679406" cy="5238750"/>
          </a:xfrm>
          <a:prstGeom prst="rect">
            <a:avLst/>
          </a:prstGeom>
        </p:spPr>
      </p:pic>
    </p:spTree>
    <p:extLst>
      <p:ext uri="{BB962C8B-B14F-4D97-AF65-F5344CB8AC3E}">
        <p14:creationId xmlns:p14="http://schemas.microsoft.com/office/powerpoint/2010/main" val="3647668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98708AF5-0694-44A5-A9AB-2E3C7801ACBF}"/>
              </a:ext>
            </a:extLst>
          </p:cNvPr>
          <p:cNvPicPr>
            <a:picLocks noChangeAspect="1"/>
          </p:cNvPicPr>
          <p:nvPr/>
        </p:nvPicPr>
        <p:blipFill>
          <a:blip r:embed="rId3"/>
          <a:stretch>
            <a:fillRect/>
          </a:stretch>
        </p:blipFill>
        <p:spPr>
          <a:xfrm>
            <a:off x="1340393" y="0"/>
            <a:ext cx="6463214" cy="5143500"/>
          </a:xfrm>
          <a:prstGeom prst="rect">
            <a:avLst/>
          </a:prstGeom>
        </p:spPr>
      </p:pic>
      <p:sp>
        <p:nvSpPr>
          <p:cNvPr id="8" name="Oval 7">
            <a:extLst>
              <a:ext uri="{FF2B5EF4-FFF2-40B4-BE49-F238E27FC236}">
                <a16:creationId xmlns:a16="http://schemas.microsoft.com/office/drawing/2014/main" id="{155842C4-F328-4E8B-B357-2122874DD7DE}"/>
              </a:ext>
            </a:extLst>
          </p:cNvPr>
          <p:cNvSpPr/>
          <p:nvPr/>
        </p:nvSpPr>
        <p:spPr bwMode="auto">
          <a:xfrm>
            <a:off x="2362200" y="1733550"/>
            <a:ext cx="1143000" cy="838200"/>
          </a:xfrm>
          <a:prstGeom prst="ellipse">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413641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Reckless First Love</a:t>
            </a:r>
          </a:p>
          <a:p>
            <a:pPr marL="0" indent="0">
              <a:buNone/>
            </a:pPr>
            <a:r>
              <a:rPr lang="en-US" sz="4000" u="sng" dirty="0" err="1">
                <a:solidFill>
                  <a:srgbClr val="FFFF99"/>
                </a:solidFill>
              </a:rPr>
              <a:t>Vss</a:t>
            </a:r>
            <a:r>
              <a:rPr lang="en-US" sz="4000" u="sng" dirty="0">
                <a:solidFill>
                  <a:srgbClr val="FFFF99"/>
                </a:solidFill>
              </a:rPr>
              <a:t> 32-34 Current Cultural catastrophe</a:t>
            </a:r>
          </a:p>
          <a:p>
            <a:pPr marL="0" indent="0">
              <a:buNone/>
            </a:pPr>
            <a:r>
              <a:rPr lang="en-US" sz="4000" dirty="0" err="1"/>
              <a:t>Vss</a:t>
            </a:r>
            <a:r>
              <a:rPr lang="en-US" sz="4000" dirty="0"/>
              <a:t> 35-39 Confidence </a:t>
            </a:r>
          </a:p>
        </p:txBody>
      </p:sp>
    </p:spTree>
    <p:extLst>
      <p:ext uri="{BB962C8B-B14F-4D97-AF65-F5344CB8AC3E}">
        <p14:creationId xmlns:p14="http://schemas.microsoft.com/office/powerpoint/2010/main" val="3646071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857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Cong. Beth Israel in </a:t>
            </a:r>
            <a:r>
              <a:rPr lang="en-US" sz="4000" dirty="0" err="1"/>
              <a:t>Colleyville,TX</a:t>
            </a:r>
            <a:endParaRPr lang="en-US" sz="4400" dirty="0"/>
          </a:p>
        </p:txBody>
      </p:sp>
      <p:pic>
        <p:nvPicPr>
          <p:cNvPr id="3" name="Picture 2">
            <a:extLst>
              <a:ext uri="{FF2B5EF4-FFF2-40B4-BE49-F238E27FC236}">
                <a16:creationId xmlns:a16="http://schemas.microsoft.com/office/drawing/2014/main" id="{580002BE-C8B0-42DA-8898-FBC56A7471ED}"/>
              </a:ext>
            </a:extLst>
          </p:cNvPr>
          <p:cNvPicPr>
            <a:picLocks noChangeAspect="1"/>
          </p:cNvPicPr>
          <p:nvPr/>
        </p:nvPicPr>
        <p:blipFill rotWithShape="1">
          <a:blip r:embed="rId3"/>
          <a:srcRect t="14689" r="2435"/>
          <a:stretch/>
        </p:blipFill>
        <p:spPr>
          <a:xfrm>
            <a:off x="6299" y="1276350"/>
            <a:ext cx="9137701" cy="3867150"/>
          </a:xfrm>
          <a:prstGeom prst="rect">
            <a:avLst/>
          </a:prstGeom>
        </p:spPr>
      </p:pic>
    </p:spTree>
    <p:extLst>
      <p:ext uri="{BB962C8B-B14F-4D97-AF65-F5344CB8AC3E}">
        <p14:creationId xmlns:p14="http://schemas.microsoft.com/office/powerpoint/2010/main" val="2023577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85750"/>
            <a:ext cx="3996344"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Rabbi Charlie </a:t>
            </a:r>
            <a:r>
              <a:rPr lang="en-US" sz="4000" dirty="0" err="1"/>
              <a:t>Cytron</a:t>
            </a:r>
            <a:r>
              <a:rPr lang="en-US" sz="4000" dirty="0"/>
              <a:t>-Walker </a:t>
            </a:r>
            <a:endParaRPr lang="en-US" sz="6600" dirty="0"/>
          </a:p>
        </p:txBody>
      </p:sp>
      <p:pic>
        <p:nvPicPr>
          <p:cNvPr id="3" name="Picture 2">
            <a:extLst>
              <a:ext uri="{FF2B5EF4-FFF2-40B4-BE49-F238E27FC236}">
                <a16:creationId xmlns:a16="http://schemas.microsoft.com/office/drawing/2014/main" id="{5057A547-66AA-4434-B970-FA070E2C8D99}"/>
              </a:ext>
            </a:extLst>
          </p:cNvPr>
          <p:cNvPicPr>
            <a:picLocks noChangeAspect="1"/>
          </p:cNvPicPr>
          <p:nvPr/>
        </p:nvPicPr>
        <p:blipFill>
          <a:blip r:embed="rId3"/>
          <a:stretch>
            <a:fillRect/>
          </a:stretch>
        </p:blipFill>
        <p:spPr>
          <a:xfrm>
            <a:off x="4224944" y="0"/>
            <a:ext cx="4919056" cy="5143500"/>
          </a:xfrm>
          <a:prstGeom prst="rect">
            <a:avLst/>
          </a:prstGeom>
        </p:spPr>
      </p:pic>
    </p:spTree>
    <p:extLst>
      <p:ext uri="{BB962C8B-B14F-4D97-AF65-F5344CB8AC3E}">
        <p14:creationId xmlns:p14="http://schemas.microsoft.com/office/powerpoint/2010/main" val="3386263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857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The hero rabbi held hostage in his Texas synagogue has credited active-shooter training for helping him save his congregants — revealing Monday that he threw a chair at the terrorist so they could finally escape.</a:t>
            </a:r>
            <a:endParaRPr lang="en-US" sz="6000" dirty="0"/>
          </a:p>
        </p:txBody>
      </p:sp>
    </p:spTree>
    <p:extLst>
      <p:ext uri="{BB962C8B-B14F-4D97-AF65-F5344CB8AC3E}">
        <p14:creationId xmlns:p14="http://schemas.microsoft.com/office/powerpoint/2010/main" val="3355933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But what about when we can’t adequately fight?</a:t>
            </a:r>
          </a:p>
          <a:p>
            <a:r>
              <a:rPr lang="en-US" sz="4000" baseline="30000" dirty="0"/>
              <a:t>10.32</a:t>
            </a:r>
            <a:r>
              <a:rPr lang="en-US" sz="4000" dirty="0"/>
              <a:t> Hard struggle with sufferings</a:t>
            </a:r>
          </a:p>
          <a:p>
            <a:r>
              <a:rPr lang="en-US" sz="4000" baseline="30000" dirty="0"/>
              <a:t>10.33a</a:t>
            </a:r>
            <a:r>
              <a:rPr lang="en-US" sz="4000" dirty="0"/>
              <a:t> Publicly disgraced and persecuted [canceled]</a:t>
            </a:r>
          </a:p>
          <a:p>
            <a:r>
              <a:rPr lang="en-US" sz="4000" baseline="30000" dirty="0"/>
              <a:t>10.33b</a:t>
            </a:r>
            <a:r>
              <a:rPr lang="en-US" sz="4000" dirty="0"/>
              <a:t> Loyalty to those so treated</a:t>
            </a:r>
          </a:p>
        </p:txBody>
      </p:sp>
    </p:spTree>
    <p:extLst>
      <p:ext uri="{BB962C8B-B14F-4D97-AF65-F5344CB8AC3E}">
        <p14:creationId xmlns:p14="http://schemas.microsoft.com/office/powerpoint/2010/main" val="8614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baseline="30000" dirty="0"/>
              <a:t>10.34a</a:t>
            </a:r>
            <a:r>
              <a:rPr lang="en-US" sz="4000" dirty="0"/>
              <a:t> For you shared the sufferings of those who had been put in prison. </a:t>
            </a:r>
          </a:p>
          <a:p>
            <a:r>
              <a:rPr lang="en-US" sz="4000" baseline="30000" dirty="0"/>
              <a:t>10.34b </a:t>
            </a:r>
            <a:r>
              <a:rPr lang="en-US" sz="4000" dirty="0"/>
              <a:t>Possessions seized, you took it gladly…just stuff</a:t>
            </a:r>
          </a:p>
          <a:p>
            <a:r>
              <a:rPr lang="en-US" sz="4000" baseline="30000" dirty="0"/>
              <a:t>10.34c </a:t>
            </a:r>
            <a:r>
              <a:rPr lang="en-US" sz="4000" dirty="0"/>
              <a:t>What you possessed was better and would last forever</a:t>
            </a:r>
          </a:p>
          <a:p>
            <a:endParaRPr lang="en-US" sz="4000" dirty="0"/>
          </a:p>
        </p:txBody>
      </p:sp>
    </p:spTree>
    <p:extLst>
      <p:ext uri="{BB962C8B-B14F-4D97-AF65-F5344CB8AC3E}">
        <p14:creationId xmlns:p14="http://schemas.microsoft.com/office/powerpoint/2010/main" val="423693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These possession aren’t being seized by our government, but also not always being protected.  </a:t>
            </a:r>
          </a:p>
        </p:txBody>
      </p:sp>
    </p:spTree>
    <p:extLst>
      <p:ext uri="{BB962C8B-B14F-4D97-AF65-F5344CB8AC3E}">
        <p14:creationId xmlns:p14="http://schemas.microsoft.com/office/powerpoint/2010/main" val="72316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Gal.4.13-15</a:t>
            </a:r>
            <a:r>
              <a:rPr lang="en-US" sz="4000" dirty="0"/>
              <a:t> I proclaimed the Good News to you the first time; and though my physical condition was a trial to you, you did not hate or reject me. No, you welcomed me as a messenger of God—or even as Messiah Yeshua.  </a:t>
            </a:r>
            <a:r>
              <a:rPr lang="en-US" sz="4000" dirty="0">
                <a:solidFill>
                  <a:srgbClr val="FFFF99"/>
                </a:solidFill>
              </a:rPr>
              <a:t>So where is your sense of joy? For I testify that you would have torn out your eyes and given them to me, if possible. </a:t>
            </a:r>
          </a:p>
        </p:txBody>
      </p:sp>
    </p:spTree>
    <p:extLst>
      <p:ext uri="{BB962C8B-B14F-4D97-AF65-F5344CB8AC3E}">
        <p14:creationId xmlns:p14="http://schemas.microsoft.com/office/powerpoint/2010/main" val="3558651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Phil. 4.6-7</a:t>
            </a:r>
            <a:r>
              <a:rPr lang="en-US" sz="4000" dirty="0"/>
              <a:t> </a:t>
            </a:r>
            <a:r>
              <a:rPr lang="en-US" sz="4000" dirty="0">
                <a:solidFill>
                  <a:srgbClr val="FFFF99"/>
                </a:solidFill>
              </a:rPr>
              <a:t>Don’t worry about </a:t>
            </a:r>
            <a:r>
              <a:rPr lang="en-US" sz="4000" u="sng" dirty="0">
                <a:solidFill>
                  <a:srgbClr val="FFFF99"/>
                </a:solidFill>
              </a:rPr>
              <a:t>anything</a:t>
            </a:r>
            <a:r>
              <a:rPr lang="en-US" sz="4000" dirty="0"/>
              <a:t>; on the contrary, make your requests known to God by prayer and petition, </a:t>
            </a:r>
            <a:r>
              <a:rPr lang="en-US" sz="4000" dirty="0">
                <a:solidFill>
                  <a:srgbClr val="FFFF99"/>
                </a:solidFill>
              </a:rPr>
              <a:t>with thanksgiving</a:t>
            </a:r>
            <a:r>
              <a:rPr lang="en-US" sz="4000" dirty="0"/>
              <a:t>.  Then God’s shalom, passing all understanding, will keep your hearts and minds safe in union with the Messiah Yeshua</a:t>
            </a:r>
          </a:p>
        </p:txBody>
      </p:sp>
    </p:spTree>
    <p:extLst>
      <p:ext uri="{BB962C8B-B14F-4D97-AF65-F5344CB8AC3E}">
        <p14:creationId xmlns:p14="http://schemas.microsoft.com/office/powerpoint/2010/main" val="336477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61044CA0-0253-41BB-A0AE-52D77E95DE35}"/>
              </a:ext>
            </a:extLst>
          </p:cNvPr>
          <p:cNvPicPr>
            <a:picLocks noChangeAspect="1"/>
          </p:cNvPicPr>
          <p:nvPr/>
        </p:nvPicPr>
        <p:blipFill>
          <a:blip r:embed="rId3"/>
          <a:stretch>
            <a:fillRect/>
          </a:stretch>
        </p:blipFill>
        <p:spPr>
          <a:xfrm>
            <a:off x="1705688" y="0"/>
            <a:ext cx="5732624" cy="5143500"/>
          </a:xfrm>
          <a:prstGeom prst="rect">
            <a:avLst/>
          </a:prstGeom>
        </p:spPr>
      </p:pic>
    </p:spTree>
    <p:extLst>
      <p:ext uri="{BB962C8B-B14F-4D97-AF65-F5344CB8AC3E}">
        <p14:creationId xmlns:p14="http://schemas.microsoft.com/office/powerpoint/2010/main" val="3063677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1314450" y="0"/>
            <a:ext cx="6457950" cy="5143500"/>
          </a:xfrm>
        </p:spPr>
        <p:txBody>
          <a:bodyPr/>
          <a:lstStyle/>
          <a:p>
            <a:pPr algn="l"/>
            <a:r>
              <a:rPr lang="en-US" dirty="0"/>
              <a:t> </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06" t="7846" b="14293"/>
          <a:stretch/>
        </p:blipFill>
        <p:spPr bwMode="auto">
          <a:xfrm>
            <a:off x="3314700" y="0"/>
            <a:ext cx="5829300" cy="5062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0359" y="323076"/>
            <a:ext cx="3234341" cy="2554545"/>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Union College, </a:t>
            </a:r>
            <a:r>
              <a:rPr lang="en-US" sz="3600" dirty="0">
                <a:effectLst>
                  <a:outerShdw blurRad="38100" dist="38100" dir="2700000" algn="tl">
                    <a:srgbClr val="000000">
                      <a:alpha val="43137"/>
                    </a:srgbClr>
                  </a:outerShdw>
                </a:effectLst>
              </a:rPr>
              <a:t>Schenectady</a:t>
            </a:r>
            <a:r>
              <a:rPr lang="en-US" dirty="0">
                <a:effectLst>
                  <a:outerShdw blurRad="38100" dist="38100" dir="2700000" algn="tl">
                    <a:srgbClr val="000000">
                      <a:alpha val="43137"/>
                    </a:srgbClr>
                  </a:outerShdw>
                </a:effectLst>
              </a:rPr>
              <a:t> NY</a:t>
            </a:r>
          </a:p>
        </p:txBody>
      </p:sp>
      <p:cxnSp>
        <p:nvCxnSpPr>
          <p:cNvPr id="4" name="Straight Arrow Connector 3"/>
          <p:cNvCxnSpPr/>
          <p:nvPr/>
        </p:nvCxnSpPr>
        <p:spPr bwMode="auto">
          <a:xfrm>
            <a:off x="3600450" y="1200150"/>
            <a:ext cx="1714500" cy="971550"/>
          </a:xfrm>
          <a:prstGeom prst="straightConnector1">
            <a:avLst/>
          </a:prstGeom>
          <a:solidFill>
            <a:schemeClr val="accent1"/>
          </a:solidFill>
          <a:ln w="3175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62433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5146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God’s Bible School &amp; College</a:t>
            </a:r>
          </a:p>
          <a:p>
            <a:pPr marL="0" indent="0">
              <a:buNone/>
            </a:pPr>
            <a:endParaRPr lang="en-US" sz="4000" dirty="0"/>
          </a:p>
        </p:txBody>
      </p:sp>
      <p:pic>
        <p:nvPicPr>
          <p:cNvPr id="3" name="Picture 2">
            <a:extLst>
              <a:ext uri="{FF2B5EF4-FFF2-40B4-BE49-F238E27FC236}">
                <a16:creationId xmlns:a16="http://schemas.microsoft.com/office/drawing/2014/main" id="{4BFA3E4D-6F0F-48B7-9EE1-5FD776992DA2}"/>
              </a:ext>
            </a:extLst>
          </p:cNvPr>
          <p:cNvPicPr>
            <a:picLocks noChangeAspect="1"/>
          </p:cNvPicPr>
          <p:nvPr/>
        </p:nvPicPr>
        <p:blipFill>
          <a:blip r:embed="rId3"/>
          <a:stretch>
            <a:fillRect/>
          </a:stretch>
        </p:blipFill>
        <p:spPr>
          <a:xfrm>
            <a:off x="2882820" y="0"/>
            <a:ext cx="6261180" cy="5143500"/>
          </a:xfrm>
          <a:prstGeom prst="rect">
            <a:avLst/>
          </a:prstGeom>
        </p:spPr>
      </p:pic>
    </p:spTree>
    <p:extLst>
      <p:ext uri="{BB962C8B-B14F-4D97-AF65-F5344CB8AC3E}">
        <p14:creationId xmlns:p14="http://schemas.microsoft.com/office/powerpoint/2010/main" val="3894512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Suffering may be coming, but we rejoice despite it.</a:t>
            </a:r>
          </a:p>
        </p:txBody>
      </p:sp>
    </p:spTree>
    <p:extLst>
      <p:ext uri="{BB962C8B-B14F-4D97-AF65-F5344CB8AC3E}">
        <p14:creationId xmlns:p14="http://schemas.microsoft.com/office/powerpoint/2010/main" val="2689939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9218" name="Picture 2">
            <a:extLst>
              <a:ext uri="{FF2B5EF4-FFF2-40B4-BE49-F238E27FC236}">
                <a16:creationId xmlns:a16="http://schemas.microsoft.com/office/drawing/2014/main" id="{C2B87014-472B-4B93-A460-7F6242036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62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Reckless First Love</a:t>
            </a:r>
          </a:p>
          <a:p>
            <a:pPr marL="0" indent="0">
              <a:buNone/>
            </a:pPr>
            <a:r>
              <a:rPr lang="en-US" sz="4000" dirty="0" err="1"/>
              <a:t>Vss</a:t>
            </a:r>
            <a:r>
              <a:rPr lang="en-US" sz="4000" dirty="0"/>
              <a:t> 32-34 Cultural catastrophe</a:t>
            </a:r>
          </a:p>
          <a:p>
            <a:pPr marL="0" indent="0">
              <a:buNone/>
            </a:pPr>
            <a:r>
              <a:rPr lang="en-US" sz="4000" u="sng" dirty="0" err="1">
                <a:solidFill>
                  <a:srgbClr val="FFFF99"/>
                </a:solidFill>
              </a:rPr>
              <a:t>Vss</a:t>
            </a:r>
            <a:r>
              <a:rPr lang="en-US" sz="4000" u="sng" dirty="0">
                <a:solidFill>
                  <a:srgbClr val="FFFF99"/>
                </a:solidFill>
              </a:rPr>
              <a:t> 35-39 Reckless Confidence </a:t>
            </a:r>
          </a:p>
        </p:txBody>
      </p:sp>
    </p:spTree>
    <p:extLst>
      <p:ext uri="{BB962C8B-B14F-4D97-AF65-F5344CB8AC3E}">
        <p14:creationId xmlns:p14="http://schemas.microsoft.com/office/powerpoint/2010/main" val="32018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Definition of reckless</a:t>
            </a:r>
          </a:p>
          <a:p>
            <a:pPr marL="512763" indent="-512763">
              <a:buFont typeface="+mj-lt"/>
              <a:buAutoNum type="arabicPeriod"/>
            </a:pPr>
            <a:r>
              <a:rPr lang="en-US" sz="4000" dirty="0"/>
              <a:t>marked by lack of proper caution, careless of consequences</a:t>
            </a:r>
          </a:p>
          <a:p>
            <a:pPr marL="0" indent="0">
              <a:buNone/>
            </a:pPr>
            <a:r>
              <a:rPr lang="en-US" sz="4000" dirty="0"/>
              <a:t>2: Irresponsible</a:t>
            </a:r>
          </a:p>
        </p:txBody>
      </p:sp>
    </p:spTree>
    <p:extLst>
      <p:ext uri="{BB962C8B-B14F-4D97-AF65-F5344CB8AC3E}">
        <p14:creationId xmlns:p14="http://schemas.microsoft.com/office/powerpoint/2010/main" val="1457999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a:t>
            </a:r>
            <a:r>
              <a:rPr lang="en-US" sz="4000" dirty="0"/>
              <a:t> So don’t throw away that courage of yours, which carries with it such a great reward. </a:t>
            </a:r>
          </a:p>
        </p:txBody>
      </p:sp>
    </p:spTree>
    <p:extLst>
      <p:ext uri="{BB962C8B-B14F-4D97-AF65-F5344CB8AC3E}">
        <p14:creationId xmlns:p14="http://schemas.microsoft.com/office/powerpoint/2010/main" val="409510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10.35-39</a:t>
            </a:r>
            <a:r>
              <a:rPr lang="en-US" sz="4000" dirty="0"/>
              <a:t> For you need to hold out; so that, by having done what God wills, you may receive what he has promised.  For “There is so, so little time! The One coming will indeed come, he will not delay.  </a:t>
            </a:r>
          </a:p>
        </p:txBody>
      </p:sp>
    </p:spTree>
    <p:extLst>
      <p:ext uri="{BB962C8B-B14F-4D97-AF65-F5344CB8AC3E}">
        <p14:creationId xmlns:p14="http://schemas.microsoft.com/office/powerpoint/2010/main" val="1898403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10.35-39</a:t>
            </a:r>
            <a:r>
              <a:rPr lang="en-US" sz="4000" dirty="0"/>
              <a:t> But the person who is righteous will live his life by trusting, and if he shrinks back, I will not be pleased with him.”</a:t>
            </a:r>
          </a:p>
          <a:p>
            <a:pPr marL="0" indent="0">
              <a:buNone/>
            </a:pPr>
            <a:r>
              <a:rPr lang="en-US" sz="4000" dirty="0"/>
              <a:t>Context: paraphrastic quote from the prophet </a:t>
            </a:r>
            <a:r>
              <a:rPr lang="en-US" sz="4000" dirty="0" err="1"/>
              <a:t>Habbakuk</a:t>
            </a:r>
            <a:endParaRPr lang="en-US" sz="4000" dirty="0"/>
          </a:p>
        </p:txBody>
      </p:sp>
    </p:spTree>
    <p:extLst>
      <p:ext uri="{BB962C8B-B14F-4D97-AF65-F5344CB8AC3E}">
        <p14:creationId xmlns:p14="http://schemas.microsoft.com/office/powerpoint/2010/main" val="5065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Habakkuk was troubled by the coming Babylonian invasion of Judah.</a:t>
            </a:r>
          </a:p>
          <a:p>
            <a:pPr marL="0" indent="0">
              <a:buNone/>
            </a:pPr>
            <a:r>
              <a:rPr lang="en-US" sz="4000" baseline="30000" dirty="0" err="1"/>
              <a:t>Hab</a:t>
            </a:r>
            <a:r>
              <a:rPr lang="en-US" sz="4000" baseline="30000" dirty="0"/>
              <a:t> 1.13 </a:t>
            </a:r>
            <a:r>
              <a:rPr lang="en-US" sz="4000" dirty="0"/>
              <a:t>Why are you silent when evil people swallow up those more righteous than they?</a:t>
            </a:r>
          </a:p>
        </p:txBody>
      </p:sp>
    </p:spTree>
    <p:extLst>
      <p:ext uri="{BB962C8B-B14F-4D97-AF65-F5344CB8AC3E}">
        <p14:creationId xmlns:p14="http://schemas.microsoft.com/office/powerpoint/2010/main" val="206742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 /Ps 19. 2-4</a:t>
            </a:r>
            <a:r>
              <a:rPr lang="en-US" sz="4000" b="1" baseline="30000" dirty="0"/>
              <a:t> </a:t>
            </a:r>
            <a:r>
              <a:rPr lang="en-US" sz="4000" dirty="0"/>
              <a:t>The heavens declare the glory of God, the dome of the sky speaks the work of his hands.</a:t>
            </a:r>
            <a:r>
              <a:rPr lang="en-US" sz="4000" b="1" baseline="30000" dirty="0"/>
              <a:t> </a:t>
            </a:r>
            <a:r>
              <a:rPr lang="en-US" sz="4000" dirty="0"/>
              <a:t>Every day it utters speech, every night it reveals knowledge. </a:t>
            </a:r>
            <a:r>
              <a:rPr lang="en-US" sz="4000" b="1" baseline="30000" dirty="0"/>
              <a:t> </a:t>
            </a:r>
            <a:endParaRPr lang="en-US" sz="6600" dirty="0"/>
          </a:p>
        </p:txBody>
      </p:sp>
    </p:spTree>
    <p:extLst>
      <p:ext uri="{BB962C8B-B14F-4D97-AF65-F5344CB8AC3E}">
        <p14:creationId xmlns:p14="http://schemas.microsoft.com/office/powerpoint/2010/main" val="3179796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Hab. 2.2-4 </a:t>
            </a:r>
            <a:r>
              <a:rPr lang="en-US" sz="4000" dirty="0"/>
              <a:t>Then </a:t>
            </a:r>
            <a:r>
              <a:rPr lang="en-US" sz="4000" cap="small" dirty="0"/>
              <a:t>Adoni</a:t>
            </a:r>
            <a:r>
              <a:rPr lang="en-US" sz="4000" dirty="0"/>
              <a:t> answered me and said: “Write down the vision, make it plain on the tablets, so that the reader may run with it.  For the vision is yet for an appointed time. </a:t>
            </a:r>
            <a:endParaRPr lang="en-US" sz="4000" u="sng" dirty="0">
              <a:solidFill>
                <a:srgbClr val="FFFF99"/>
              </a:solidFill>
            </a:endParaRPr>
          </a:p>
        </p:txBody>
      </p:sp>
    </p:spTree>
    <p:extLst>
      <p:ext uri="{BB962C8B-B14F-4D97-AF65-F5344CB8AC3E}">
        <p14:creationId xmlns:p14="http://schemas.microsoft.com/office/powerpoint/2010/main" val="2501469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Hab. 2.2-4 </a:t>
            </a:r>
            <a:r>
              <a:rPr lang="en-US" sz="4000" dirty="0"/>
              <a:t>It hastens to the end and will not fail. If it should be slow in coming, wait for it, For it will surely come—it will not delay.” Behold, the puffed up one— his soul is not right within him, </a:t>
            </a:r>
            <a:r>
              <a:rPr lang="en-US" sz="4000" u="sng" dirty="0">
                <a:solidFill>
                  <a:srgbClr val="FFFF99"/>
                </a:solidFill>
              </a:rPr>
              <a:t>But the righteous will live by his trust.</a:t>
            </a:r>
          </a:p>
        </p:txBody>
      </p:sp>
    </p:spTree>
    <p:extLst>
      <p:ext uri="{BB962C8B-B14F-4D97-AF65-F5344CB8AC3E}">
        <p14:creationId xmlns:p14="http://schemas.microsoft.com/office/powerpoint/2010/main" val="373716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solidFill>
                  <a:srgbClr val="FFFF99"/>
                </a:solidFill>
              </a:rPr>
              <a:t>“the righteous shall live by </a:t>
            </a:r>
            <a:r>
              <a:rPr lang="en-US" sz="4000" i="1" dirty="0">
                <a:solidFill>
                  <a:srgbClr val="FFFF99"/>
                </a:solidFill>
              </a:rPr>
              <a:t>Emunah </a:t>
            </a:r>
            <a:r>
              <a:rPr lang="he-IL" sz="4800" b="1" dirty="0">
                <a:solidFill>
                  <a:srgbClr val="FFFF99"/>
                </a:solidFill>
                <a:latin typeface="David" panose="020E0502060401010101" pitchFamily="34" charset="-79"/>
                <a:cs typeface="David" panose="020E0502060401010101" pitchFamily="34" charset="-79"/>
              </a:rPr>
              <a:t>אמונה</a:t>
            </a:r>
            <a:r>
              <a:rPr lang="en-US" sz="4800" b="1" dirty="0">
                <a:solidFill>
                  <a:srgbClr val="FFFF99"/>
                </a:solidFill>
                <a:latin typeface="David" panose="020E0502060401010101" pitchFamily="34" charset="-79"/>
                <a:cs typeface="David" panose="020E0502060401010101" pitchFamily="34" charset="-79"/>
              </a:rPr>
              <a:t> </a:t>
            </a:r>
            <a:r>
              <a:rPr lang="en-US" sz="4000" dirty="0">
                <a:solidFill>
                  <a:srgbClr val="FFFF99"/>
                </a:solidFill>
              </a:rPr>
              <a:t>Faith.”</a:t>
            </a:r>
          </a:p>
          <a:p>
            <a:pPr marL="0" indent="0" algn="ctr" rtl="1">
              <a:buNone/>
            </a:pPr>
            <a:r>
              <a:rPr lang="he-IL" sz="4400" b="1" dirty="0">
                <a:latin typeface="David" panose="020E0502060401010101" pitchFamily="34" charset="-79"/>
                <a:cs typeface="David" panose="020E0502060401010101" pitchFamily="34" charset="-79"/>
              </a:rPr>
              <a:t>צַדִּיק בֶּאֱמוּנָתוֹ יִחְיֶה.</a:t>
            </a:r>
            <a:endParaRPr lang="en-US" sz="4400" b="1" dirty="0">
              <a:latin typeface="David" panose="020E0502060401010101" pitchFamily="34" charset="-79"/>
              <a:cs typeface="David" panose="020E0502060401010101" pitchFamily="34" charset="-79"/>
            </a:endParaRPr>
          </a:p>
          <a:p>
            <a:pPr marL="0" indent="0" algn="ctr" rtl="1">
              <a:buNone/>
            </a:pPr>
            <a:r>
              <a:rPr lang="en-US" sz="4000" i="1" dirty="0" err="1"/>
              <a:t>Tsa</a:t>
            </a:r>
            <a:r>
              <a:rPr lang="en-US" sz="4000" i="1" u="sng" dirty="0" err="1"/>
              <a:t>deek</a:t>
            </a:r>
            <a:r>
              <a:rPr lang="en-US" sz="4000" i="1" dirty="0"/>
              <a:t> </a:t>
            </a:r>
            <a:r>
              <a:rPr lang="en-US" sz="4000" i="1" dirty="0" err="1"/>
              <a:t>beh-emuna</a:t>
            </a:r>
            <a:r>
              <a:rPr lang="en-US" sz="4000" i="1" u="sng" dirty="0" err="1"/>
              <a:t>to</a:t>
            </a:r>
            <a:r>
              <a:rPr lang="en-US" sz="4000" i="1" dirty="0"/>
              <a:t> </a:t>
            </a:r>
            <a:r>
              <a:rPr lang="en-US" sz="4000" i="1" dirty="0" err="1"/>
              <a:t>yikh</a:t>
            </a:r>
            <a:r>
              <a:rPr lang="en-US" sz="4000" i="1" u="sng" dirty="0" err="1"/>
              <a:t>yeh</a:t>
            </a:r>
            <a:endParaRPr lang="en-US" sz="4000" i="1" u="sng" dirty="0"/>
          </a:p>
        </p:txBody>
      </p:sp>
    </p:spTree>
    <p:extLst>
      <p:ext uri="{BB962C8B-B14F-4D97-AF65-F5344CB8AC3E}">
        <p14:creationId xmlns:p14="http://schemas.microsoft.com/office/powerpoint/2010/main" val="1536043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403238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70000" lnSpcReduction="20000"/>
          </a:bodyPr>
          <a:lstStyle/>
          <a:p>
            <a:pPr marL="0" indent="0">
              <a:buNone/>
            </a:pPr>
            <a:r>
              <a:rPr lang="en-US" sz="4000" dirty="0"/>
              <a:t>The tip of the Babylonian arrow.  Archaeologists believe that the location can be confined to a specific event due to the unique combination of found artifacts and materials – pottery and lamps, along with coals, ash and tips.</a:t>
            </a:r>
          </a:p>
        </p:txBody>
      </p:sp>
      <p:pic>
        <p:nvPicPr>
          <p:cNvPr id="6146" name="Picture 2">
            <a:extLst>
              <a:ext uri="{FF2B5EF4-FFF2-40B4-BE49-F238E27FC236}">
                <a16:creationId xmlns:a16="http://schemas.microsoft.com/office/drawing/2014/main" id="{A4DA8EAE-F5F3-4769-87EF-2B1252D16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26" t="20638" r="16673" b="34334"/>
          <a:stretch/>
        </p:blipFill>
        <p:spPr bwMode="auto">
          <a:xfrm>
            <a:off x="4337180" y="0"/>
            <a:ext cx="4800600" cy="2286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3A9183-CE0F-4B95-BE9C-19722D63393C}"/>
              </a:ext>
            </a:extLst>
          </p:cNvPr>
          <p:cNvSpPr txBox="1"/>
          <p:nvPr/>
        </p:nvSpPr>
        <p:spPr>
          <a:xfrm>
            <a:off x="4337180" y="2286002"/>
            <a:ext cx="4654420" cy="1938992"/>
          </a:xfrm>
          <a:prstGeom prst="rect">
            <a:avLst/>
          </a:prstGeom>
          <a:noFill/>
        </p:spPr>
        <p:txBody>
          <a:bodyPr wrap="square" rtlCol="0">
            <a:spAutoFit/>
          </a:bodyPr>
          <a:lstStyle/>
          <a:p>
            <a:pPr algn="l"/>
            <a:r>
              <a:rPr lang="en-US" sz="4000" u="sng" dirty="0">
                <a:solidFill>
                  <a:srgbClr val="FFFF99"/>
                </a:solidFill>
              </a:rPr>
              <a:t>But the righteous </a:t>
            </a:r>
          </a:p>
          <a:p>
            <a:pPr algn="l"/>
            <a:r>
              <a:rPr lang="en-US" sz="4000" u="sng" dirty="0">
                <a:solidFill>
                  <a:srgbClr val="FFFF99"/>
                </a:solidFill>
              </a:rPr>
              <a:t>will live by his trust.</a:t>
            </a:r>
            <a:endParaRPr lang="en-US" dirty="0"/>
          </a:p>
        </p:txBody>
      </p:sp>
    </p:spTree>
    <p:extLst>
      <p:ext uri="{BB962C8B-B14F-4D97-AF65-F5344CB8AC3E}">
        <p14:creationId xmlns:p14="http://schemas.microsoft.com/office/powerpoint/2010/main" val="2436905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88C966A8-53C3-4A3A-8683-0994D0A76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 y="133350"/>
            <a:ext cx="9136860"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540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Ro.1.16-17</a:t>
            </a:r>
            <a:r>
              <a:rPr lang="en-US" sz="4000" dirty="0"/>
              <a:t> For I am not ashamed of the Good News, since it is God’s powerful means of bringing salvation to everyone who keeps on trusting, to the Jew especially, but equally to the Gentile.  </a:t>
            </a:r>
            <a:endParaRPr lang="en-US" sz="4000" dirty="0">
              <a:solidFill>
                <a:srgbClr val="FFFF99"/>
              </a:solidFill>
            </a:endParaRPr>
          </a:p>
        </p:txBody>
      </p:sp>
    </p:spTree>
    <p:extLst>
      <p:ext uri="{BB962C8B-B14F-4D97-AF65-F5344CB8AC3E}">
        <p14:creationId xmlns:p14="http://schemas.microsoft.com/office/powerpoint/2010/main" val="4090593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Ro.1.16-17</a:t>
            </a:r>
            <a:r>
              <a:rPr lang="en-US" sz="4000" dirty="0"/>
              <a:t> For in it is revealed how God makes people righteous in his sight; and from beginning to end it is through trust — as the Tanakh puts it, </a:t>
            </a:r>
            <a:r>
              <a:rPr lang="en-US" sz="4000" dirty="0">
                <a:solidFill>
                  <a:srgbClr val="FFFF99"/>
                </a:solidFill>
              </a:rPr>
              <a:t>“But the person who is righteous will live his life by trust.”</a:t>
            </a:r>
          </a:p>
        </p:txBody>
      </p:sp>
    </p:spTree>
    <p:extLst>
      <p:ext uri="{BB962C8B-B14F-4D97-AF65-F5344CB8AC3E}">
        <p14:creationId xmlns:p14="http://schemas.microsoft.com/office/powerpoint/2010/main" val="841874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Gal 2.10-11 </a:t>
            </a:r>
            <a:r>
              <a:rPr lang="en-US" sz="4000" dirty="0"/>
              <a:t>For all who rely on the deeds of Torah are under a curse—for the Scriptures say, “Cursed is everyone who does not keep doing everything written in the scroll of the Torah.” It is clear that no one is set right before God by Torah, for </a:t>
            </a:r>
            <a:r>
              <a:rPr lang="en-US" sz="4000" dirty="0">
                <a:solidFill>
                  <a:srgbClr val="FFFF99"/>
                </a:solidFill>
              </a:rPr>
              <a:t>“the righteous shall live by </a:t>
            </a:r>
            <a:r>
              <a:rPr lang="en-US" sz="4000" i="1" dirty="0">
                <a:solidFill>
                  <a:srgbClr val="FFFF99"/>
                </a:solidFill>
              </a:rPr>
              <a:t>Emunah </a:t>
            </a:r>
            <a:r>
              <a:rPr lang="he-IL" sz="4800" b="1" dirty="0">
                <a:solidFill>
                  <a:srgbClr val="FFFF99"/>
                </a:solidFill>
                <a:latin typeface="David" panose="020E0502060401010101" pitchFamily="34" charset="-79"/>
                <a:cs typeface="David" panose="020E0502060401010101" pitchFamily="34" charset="-79"/>
              </a:rPr>
              <a:t>אמונה</a:t>
            </a:r>
            <a:r>
              <a:rPr lang="en-US" sz="4800" b="1" dirty="0">
                <a:solidFill>
                  <a:srgbClr val="FFFF99"/>
                </a:solidFill>
                <a:latin typeface="David" panose="020E0502060401010101" pitchFamily="34" charset="-79"/>
                <a:cs typeface="David" panose="020E0502060401010101" pitchFamily="34" charset="-79"/>
              </a:rPr>
              <a:t> </a:t>
            </a:r>
            <a:r>
              <a:rPr lang="en-US" sz="4000" dirty="0">
                <a:solidFill>
                  <a:srgbClr val="FFFF99"/>
                </a:solidFill>
              </a:rPr>
              <a:t>Faith.”</a:t>
            </a:r>
          </a:p>
        </p:txBody>
      </p:sp>
    </p:spTree>
    <p:extLst>
      <p:ext uri="{BB962C8B-B14F-4D97-AF65-F5344CB8AC3E}">
        <p14:creationId xmlns:p14="http://schemas.microsoft.com/office/powerpoint/2010/main" val="1728537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the message from G-d to </a:t>
            </a:r>
            <a:r>
              <a:rPr lang="en-US" sz="4000" dirty="0" err="1"/>
              <a:t>Havakkuk</a:t>
            </a:r>
            <a:r>
              <a:rPr lang="en-US" sz="4000" dirty="0"/>
              <a:t> in the Babylonian destruction is the same message </a:t>
            </a:r>
            <a:r>
              <a:rPr lang="en-US" sz="4000" dirty="0" err="1"/>
              <a:t>Shaul</a:t>
            </a:r>
            <a:r>
              <a:rPr lang="en-US" sz="4000" dirty="0"/>
              <a:t>/Paul picked up on in understanding </a:t>
            </a:r>
            <a:r>
              <a:rPr lang="en-US" sz="4000" dirty="0">
                <a:solidFill>
                  <a:srgbClr val="FFFF99"/>
                </a:solidFill>
              </a:rPr>
              <a:t>eternal salvation to all nations.</a:t>
            </a:r>
          </a:p>
        </p:txBody>
      </p:sp>
    </p:spTree>
    <p:extLst>
      <p:ext uri="{BB962C8B-B14F-4D97-AF65-F5344CB8AC3E}">
        <p14:creationId xmlns:p14="http://schemas.microsoft.com/office/powerpoint/2010/main" val="3560582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solidFill>
                  <a:srgbClr val="FFFF99"/>
                </a:solidFill>
              </a:rPr>
              <a:t>“the righteous shall live by </a:t>
            </a:r>
            <a:r>
              <a:rPr lang="en-US" sz="4000" i="1" dirty="0">
                <a:solidFill>
                  <a:srgbClr val="FFFF99"/>
                </a:solidFill>
              </a:rPr>
              <a:t>Emunah </a:t>
            </a:r>
            <a:r>
              <a:rPr lang="he-IL" sz="4800" b="1" dirty="0">
                <a:solidFill>
                  <a:srgbClr val="FFFF99"/>
                </a:solidFill>
                <a:latin typeface="David" panose="020E0502060401010101" pitchFamily="34" charset="-79"/>
                <a:cs typeface="David" panose="020E0502060401010101" pitchFamily="34" charset="-79"/>
              </a:rPr>
              <a:t>אמונה</a:t>
            </a:r>
            <a:r>
              <a:rPr lang="en-US" sz="4800" b="1" dirty="0">
                <a:solidFill>
                  <a:srgbClr val="FFFF99"/>
                </a:solidFill>
                <a:latin typeface="David" panose="020E0502060401010101" pitchFamily="34" charset="-79"/>
                <a:cs typeface="David" panose="020E0502060401010101" pitchFamily="34" charset="-79"/>
              </a:rPr>
              <a:t> </a:t>
            </a:r>
            <a:r>
              <a:rPr lang="en-US" sz="4000" dirty="0">
                <a:solidFill>
                  <a:srgbClr val="FFFF99"/>
                </a:solidFill>
              </a:rPr>
              <a:t>Faith.”</a:t>
            </a:r>
          </a:p>
          <a:p>
            <a:pPr marL="0" indent="0" algn="ctr" rtl="1">
              <a:buNone/>
            </a:pPr>
            <a:r>
              <a:rPr lang="he-IL" sz="4400" b="1" dirty="0">
                <a:latin typeface="David" panose="020E0502060401010101" pitchFamily="34" charset="-79"/>
                <a:cs typeface="David" panose="020E0502060401010101" pitchFamily="34" charset="-79"/>
              </a:rPr>
              <a:t>צַדִּיק בֶּאֱמוּנָתוֹ יִחְיֶה.</a:t>
            </a:r>
            <a:endParaRPr lang="en-US" sz="4400" b="1" dirty="0">
              <a:latin typeface="David" panose="020E0502060401010101" pitchFamily="34" charset="-79"/>
              <a:cs typeface="David" panose="020E0502060401010101" pitchFamily="34" charset="-79"/>
            </a:endParaRPr>
          </a:p>
          <a:p>
            <a:pPr marL="0" indent="0" algn="ctr" rtl="1">
              <a:buNone/>
            </a:pPr>
            <a:r>
              <a:rPr lang="en-US" sz="4000" i="1" dirty="0" err="1"/>
              <a:t>Tsa</a:t>
            </a:r>
            <a:r>
              <a:rPr lang="en-US" sz="4000" i="1" u="sng" dirty="0" err="1"/>
              <a:t>deek</a:t>
            </a:r>
            <a:r>
              <a:rPr lang="en-US" sz="4000" i="1" dirty="0"/>
              <a:t> </a:t>
            </a:r>
            <a:r>
              <a:rPr lang="en-US" sz="4000" i="1" dirty="0" err="1"/>
              <a:t>beh-emuna</a:t>
            </a:r>
            <a:r>
              <a:rPr lang="en-US" sz="4000" i="1" u="sng" dirty="0" err="1"/>
              <a:t>to</a:t>
            </a:r>
            <a:r>
              <a:rPr lang="en-US" sz="4000" i="1" dirty="0"/>
              <a:t> </a:t>
            </a:r>
            <a:r>
              <a:rPr lang="en-US" sz="4000" i="1" dirty="0" err="1"/>
              <a:t>yikh</a:t>
            </a:r>
            <a:r>
              <a:rPr lang="en-US" sz="4000" i="1" u="sng" dirty="0" err="1"/>
              <a:t>yeh</a:t>
            </a:r>
            <a:endParaRPr lang="en-US" sz="4000" i="1" u="sng" dirty="0"/>
          </a:p>
        </p:txBody>
      </p:sp>
    </p:spTree>
    <p:extLst>
      <p:ext uri="{BB962C8B-B14F-4D97-AF65-F5344CB8AC3E}">
        <p14:creationId xmlns:p14="http://schemas.microsoft.com/office/powerpoint/2010/main" val="4039240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 /Ps 19. 2-4</a:t>
            </a:r>
            <a:r>
              <a:rPr lang="en-US" sz="4000" b="1" baseline="30000" dirty="0"/>
              <a:t>  </a:t>
            </a:r>
            <a:r>
              <a:rPr lang="en-US" sz="4000" dirty="0"/>
              <a:t>Without speech, without a word, without their voices being heard, their line goes out through all the earth and their words to the end of the world.</a:t>
            </a:r>
            <a:endParaRPr lang="en-US" sz="6600" dirty="0"/>
          </a:p>
        </p:txBody>
      </p:sp>
    </p:spTree>
    <p:extLst>
      <p:ext uri="{BB962C8B-B14F-4D97-AF65-F5344CB8AC3E}">
        <p14:creationId xmlns:p14="http://schemas.microsoft.com/office/powerpoint/2010/main" val="400412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Faith, Emunah, believing G-d is working, is key to </a:t>
            </a:r>
          </a:p>
          <a:p>
            <a:pPr marL="512763" indent="-512763">
              <a:buFont typeface="+mj-lt"/>
              <a:buAutoNum type="arabicPeriod"/>
            </a:pPr>
            <a:r>
              <a:rPr lang="en-US" sz="4000" dirty="0"/>
              <a:t>Receiving forgiveness</a:t>
            </a:r>
          </a:p>
          <a:p>
            <a:pPr marL="512763" indent="-512763">
              <a:buFont typeface="+mj-lt"/>
              <a:buAutoNum type="arabicPeriod"/>
            </a:pPr>
            <a:r>
              <a:rPr lang="en-US" sz="4000" dirty="0"/>
              <a:t>Being filled with the Ruakh</a:t>
            </a:r>
          </a:p>
          <a:p>
            <a:pPr marL="512763" indent="-512763">
              <a:buFont typeface="+mj-lt"/>
              <a:buAutoNum type="arabicPeriod"/>
            </a:pPr>
            <a:r>
              <a:rPr lang="en-US" sz="4000" dirty="0"/>
              <a:t>Thriving in adversity</a:t>
            </a:r>
          </a:p>
          <a:p>
            <a:pPr marL="0" indent="0">
              <a:buNone/>
            </a:pPr>
            <a:endParaRPr lang="en-US" sz="4000" dirty="0"/>
          </a:p>
        </p:txBody>
      </p:sp>
    </p:spTree>
    <p:extLst>
      <p:ext uri="{BB962C8B-B14F-4D97-AF65-F5344CB8AC3E}">
        <p14:creationId xmlns:p14="http://schemas.microsoft.com/office/powerpoint/2010/main" val="4172189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10.35-39</a:t>
            </a:r>
            <a:r>
              <a:rPr lang="en-US" sz="4000" dirty="0"/>
              <a:t> However, we are not the kind who shrink back and are destroyed; on the contrary, we keep trusting and thus preserve our lives!</a:t>
            </a:r>
          </a:p>
        </p:txBody>
      </p:sp>
    </p:spTree>
    <p:extLst>
      <p:ext uri="{BB962C8B-B14F-4D97-AF65-F5344CB8AC3E}">
        <p14:creationId xmlns:p14="http://schemas.microsoft.com/office/powerpoint/2010/main" val="3859188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So we trust G-d in the midst of danger, that G-d is working “Even when we don’t see Him, He’s working” bringing salvation.</a:t>
            </a:r>
          </a:p>
          <a:p>
            <a:pPr marL="0" indent="0">
              <a:buNone/>
            </a:pPr>
            <a:endParaRPr lang="en-US" sz="4000" dirty="0"/>
          </a:p>
          <a:p>
            <a:pPr marL="0" indent="0">
              <a:buNone/>
            </a:pPr>
            <a:r>
              <a:rPr lang="en-US" sz="4000" dirty="0"/>
              <a:t>Some radical examples.</a:t>
            </a:r>
          </a:p>
          <a:p>
            <a:pPr marL="0" indent="0">
              <a:buNone/>
            </a:pPr>
            <a:r>
              <a:rPr lang="en-US" sz="4000" dirty="0"/>
              <a:t>  </a:t>
            </a:r>
          </a:p>
        </p:txBody>
      </p:sp>
    </p:spTree>
    <p:extLst>
      <p:ext uri="{BB962C8B-B14F-4D97-AF65-F5344CB8AC3E}">
        <p14:creationId xmlns:p14="http://schemas.microsoft.com/office/powerpoint/2010/main" val="2073536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How many remember the astonishing fall of the Soviet Union?</a:t>
            </a:r>
          </a:p>
        </p:txBody>
      </p:sp>
    </p:spTree>
    <p:extLst>
      <p:ext uri="{BB962C8B-B14F-4D97-AF65-F5344CB8AC3E}">
        <p14:creationId xmlns:p14="http://schemas.microsoft.com/office/powerpoint/2010/main" val="1660249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dissolution of the Soviet Union[h] (1988–1991) was the…unintended result of General Secretary Mikhail Gorbachev's effort to reform the Soviet political and economic system. In late 1991, the leaders of three of the Union's founding and largest republics [Russia Ukraine, and Byelorussia]</a:t>
            </a:r>
          </a:p>
        </p:txBody>
      </p:sp>
    </p:spTree>
    <p:extLst>
      <p:ext uri="{BB962C8B-B14F-4D97-AF65-F5344CB8AC3E}">
        <p14:creationId xmlns:p14="http://schemas.microsoft.com/office/powerpoint/2010/main" val="3651761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declared that the Soviet Union no longer existed, and 11 more republics joined them shortly thereafter. Gorbachev had to resign his office as president and what was left of the parliament to formally acknowledge the Union's collapse as a fait accompli.</a:t>
            </a:r>
          </a:p>
        </p:txBody>
      </p:sp>
    </p:spTree>
    <p:extLst>
      <p:ext uri="{BB962C8B-B14F-4D97-AF65-F5344CB8AC3E}">
        <p14:creationId xmlns:p14="http://schemas.microsoft.com/office/powerpoint/2010/main" val="1071678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1905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62500" lnSpcReduction="20000"/>
          </a:bodyPr>
          <a:lstStyle/>
          <a:p>
            <a:pPr marL="0" indent="0">
              <a:buNone/>
            </a:pPr>
            <a:r>
              <a:rPr lang="en-US" sz="4000" dirty="0"/>
              <a:t>The Soviet flag [Hammer &amp; Sickle] being lowered from the Kremlin; replaced with the flag of Russia  </a:t>
            </a:r>
          </a:p>
          <a:p>
            <a:pPr marL="0" indent="0">
              <a:buNone/>
            </a:pPr>
            <a:r>
              <a:rPr lang="en-US" sz="4000" dirty="0"/>
              <a:t>25 Dec. 1991</a:t>
            </a:r>
          </a:p>
        </p:txBody>
      </p:sp>
      <p:pic>
        <p:nvPicPr>
          <p:cNvPr id="7170" name="Picture 2">
            <a:extLst>
              <a:ext uri="{FF2B5EF4-FFF2-40B4-BE49-F238E27FC236}">
                <a16:creationId xmlns:a16="http://schemas.microsoft.com/office/drawing/2014/main" id="{4D6477D7-0F96-4C9D-A7D3-7F52F4CC9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3206"/>
            <a:ext cx="6934200" cy="515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21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G-d is working “Even when we don’t see Him #1</a:t>
            </a:r>
          </a:p>
        </p:txBody>
      </p:sp>
    </p:spTree>
    <p:extLst>
      <p:ext uri="{BB962C8B-B14F-4D97-AF65-F5344CB8AC3E}">
        <p14:creationId xmlns:p14="http://schemas.microsoft.com/office/powerpoint/2010/main" val="4123552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The Ayatollahs of Iran may fall</a:t>
            </a:r>
          </a:p>
        </p:txBody>
      </p:sp>
    </p:spTree>
    <p:extLst>
      <p:ext uri="{BB962C8B-B14F-4D97-AF65-F5344CB8AC3E}">
        <p14:creationId xmlns:p14="http://schemas.microsoft.com/office/powerpoint/2010/main" val="1065078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t>From the Jerusalem Post via Barry Segal: Iran ‘Society Set to Explode’</a:t>
            </a:r>
            <a:endParaRPr lang="en-US" sz="4000" dirty="0"/>
          </a:p>
        </p:txBody>
      </p:sp>
    </p:spTree>
    <p:extLst>
      <p:ext uri="{BB962C8B-B14F-4D97-AF65-F5344CB8AC3E}">
        <p14:creationId xmlns:p14="http://schemas.microsoft.com/office/powerpoint/2010/main" val="367737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spTree>
    <p:extLst>
      <p:ext uri="{BB962C8B-B14F-4D97-AF65-F5344CB8AC3E}">
        <p14:creationId xmlns:p14="http://schemas.microsoft.com/office/powerpoint/2010/main" val="363136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 hacktivist organization has revealed a highly sensitive Iran Islamic Revolutionary Guards Corps (IRGC) document that asserts Iranian “society is in a state of explosion”</a:t>
            </a:r>
          </a:p>
        </p:txBody>
      </p:sp>
    </p:spTree>
    <p:extLst>
      <p:ext uri="{BB962C8B-B14F-4D97-AF65-F5344CB8AC3E}">
        <p14:creationId xmlns:p14="http://schemas.microsoft.com/office/powerpoint/2010/main" val="3497381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document covers a meeting with IRGC’s intelligence wing and quotes an official named “Mohammadi” saying that Iran’s “society is in a state of explosion.”</a:t>
            </a:r>
          </a:p>
        </p:txBody>
      </p:sp>
    </p:spTree>
    <p:extLst>
      <p:ext uri="{BB962C8B-B14F-4D97-AF65-F5344CB8AC3E}">
        <p14:creationId xmlns:p14="http://schemas.microsoft.com/office/powerpoint/2010/main" val="673345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official noted that “several shocks” in recent months have “shaken public trust” in the regime of President Ebrahim </a:t>
            </a:r>
            <a:r>
              <a:rPr lang="en-US" sz="4000" dirty="0" err="1"/>
              <a:t>Raisi</a:t>
            </a:r>
            <a:r>
              <a:rPr lang="en-US" sz="4000" dirty="0"/>
              <a:t>, who is listed as a US-sanctioned person for his role in several mass murders, including the massacre of at least 5,000 Iranian political prisoners in 1988.</a:t>
            </a:r>
          </a:p>
        </p:txBody>
      </p:sp>
    </p:spTree>
    <p:extLst>
      <p:ext uri="{BB962C8B-B14F-4D97-AF65-F5344CB8AC3E}">
        <p14:creationId xmlns:p14="http://schemas.microsoft.com/office/powerpoint/2010/main" val="1597083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42901" y="285750"/>
            <a:ext cx="55626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Rania Sayegh, is a Christian Arab ministry leader</a:t>
            </a:r>
          </a:p>
          <a:p>
            <a:pPr marL="0" indent="0">
              <a:buNone/>
            </a:pPr>
            <a:endParaRPr lang="en-US" sz="1400" dirty="0"/>
          </a:p>
          <a:p>
            <a:pPr marL="0" indent="0">
              <a:buNone/>
            </a:pPr>
            <a:r>
              <a:rPr lang="en-US" sz="4000" dirty="0"/>
              <a:t>HOPE - House Of Prayer &amp; Exploits</a:t>
            </a:r>
          </a:p>
          <a:p>
            <a:pPr marL="0" indent="0">
              <a:buNone/>
            </a:pPr>
            <a:r>
              <a:rPr lang="en-US" sz="4000" dirty="0"/>
              <a:t>Nazareth, Israel</a:t>
            </a:r>
          </a:p>
        </p:txBody>
      </p:sp>
      <p:pic>
        <p:nvPicPr>
          <p:cNvPr id="3" name="Picture 2">
            <a:extLst>
              <a:ext uri="{FF2B5EF4-FFF2-40B4-BE49-F238E27FC236}">
                <a16:creationId xmlns:a16="http://schemas.microsoft.com/office/drawing/2014/main" id="{3E479FC4-6833-497B-BBBB-EEB624D2E8D6}"/>
              </a:ext>
            </a:extLst>
          </p:cNvPr>
          <p:cNvPicPr>
            <a:picLocks noChangeAspect="1"/>
          </p:cNvPicPr>
          <p:nvPr/>
        </p:nvPicPr>
        <p:blipFill rotWithShape="1">
          <a:blip r:embed="rId3">
            <a:extLst>
              <a:ext uri="{28A0092B-C50C-407E-A947-70E740481C1C}">
                <a14:useLocalDpi xmlns:a14="http://schemas.microsoft.com/office/drawing/2010/main" val="0"/>
              </a:ext>
            </a:extLst>
          </a:blip>
          <a:srcRect l="4445" t="32223" r="64444"/>
          <a:stretch/>
        </p:blipFill>
        <p:spPr>
          <a:xfrm>
            <a:off x="6019800" y="0"/>
            <a:ext cx="3124200" cy="5104720"/>
          </a:xfrm>
          <a:prstGeom prst="rect">
            <a:avLst/>
          </a:prstGeom>
        </p:spPr>
      </p:pic>
    </p:spTree>
    <p:extLst>
      <p:ext uri="{BB962C8B-B14F-4D97-AF65-F5344CB8AC3E}">
        <p14:creationId xmlns:p14="http://schemas.microsoft.com/office/powerpoint/2010/main" val="1756084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 Iranian New Year = </a:t>
            </a:r>
            <a:r>
              <a:rPr lang="en-US" sz="4000" i="1" dirty="0" err="1"/>
              <a:t>Noroz</a:t>
            </a:r>
            <a:r>
              <a:rPr lang="en-US" sz="4000" dirty="0"/>
              <a:t> </a:t>
            </a:r>
          </a:p>
          <a:p>
            <a:r>
              <a:rPr lang="en-US" sz="4000" dirty="0"/>
              <a:t>Wednesday preceding is called Char </a:t>
            </a:r>
            <a:r>
              <a:rPr lang="en-US" sz="4000" dirty="0" err="1"/>
              <a:t>Chambi</a:t>
            </a:r>
            <a:r>
              <a:rPr lang="en-US" sz="4000" dirty="0"/>
              <a:t> Sori” in Farsi which means “the Wednesday of fire” Mar. 16, 2022</a:t>
            </a:r>
          </a:p>
        </p:txBody>
      </p:sp>
    </p:spTree>
    <p:extLst>
      <p:ext uri="{BB962C8B-B14F-4D97-AF65-F5344CB8AC3E}">
        <p14:creationId xmlns:p14="http://schemas.microsoft.com/office/powerpoint/2010/main" val="3764349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Lion of the Tribe of Judah is about to roar from Zion and bring vengeance over the Haman spirit that is moving in the land. Enough is enough, Aslan is on the move!</a:t>
            </a:r>
          </a:p>
          <a:p>
            <a:pPr marL="0" indent="0">
              <a:buNone/>
            </a:pPr>
            <a:r>
              <a:rPr lang="en-US" sz="4000" dirty="0"/>
              <a:t> </a:t>
            </a:r>
            <a:r>
              <a:rPr lang="en-US" sz="4000" dirty="0">
                <a:solidFill>
                  <a:srgbClr val="FFFF99"/>
                </a:solidFill>
              </a:rPr>
              <a:t>This is the decree to be released on Purim March 16, 2022! </a:t>
            </a:r>
          </a:p>
        </p:txBody>
      </p:sp>
    </p:spTree>
    <p:extLst>
      <p:ext uri="{BB962C8B-B14F-4D97-AF65-F5344CB8AC3E}">
        <p14:creationId xmlns:p14="http://schemas.microsoft.com/office/powerpoint/2010/main" val="2702659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G-d is working “Even when we don’t see Him #2</a:t>
            </a:r>
          </a:p>
          <a:p>
            <a:pPr marL="0" indent="0" algn="ctr">
              <a:buNone/>
            </a:pPr>
            <a:endParaRPr lang="en-US" sz="4000" dirty="0"/>
          </a:p>
          <a:p>
            <a:pPr marL="0" indent="0" algn="ctr">
              <a:buNone/>
            </a:pPr>
            <a:endParaRPr lang="en-US" sz="4000" dirty="0"/>
          </a:p>
          <a:p>
            <a:pPr marL="0" indent="0" algn="ctr">
              <a:buNone/>
            </a:pPr>
            <a:r>
              <a:rPr lang="en-US" sz="4000" dirty="0"/>
              <a:t>Hamas may fall</a:t>
            </a:r>
          </a:p>
        </p:txBody>
      </p:sp>
    </p:spTree>
    <p:extLst>
      <p:ext uri="{BB962C8B-B14F-4D97-AF65-F5344CB8AC3E}">
        <p14:creationId xmlns:p14="http://schemas.microsoft.com/office/powerpoint/2010/main" val="107514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B341558-0F30-40B9-8A68-99F609AE7E0F}"/>
              </a:ext>
            </a:extLst>
          </p:cNvPr>
          <p:cNvPicPr>
            <a:picLocks noChangeAspect="1"/>
          </p:cNvPicPr>
          <p:nvPr/>
        </p:nvPicPr>
        <p:blipFill>
          <a:blip r:embed="rId3"/>
          <a:stretch>
            <a:fillRect/>
          </a:stretch>
        </p:blipFill>
        <p:spPr>
          <a:xfrm>
            <a:off x="-17919" y="16188"/>
            <a:ext cx="9168903" cy="4718773"/>
          </a:xfrm>
          <a:prstGeom prst="rect">
            <a:avLst/>
          </a:prstGeom>
        </p:spPr>
      </p:pic>
    </p:spTree>
    <p:extLst>
      <p:ext uri="{BB962C8B-B14F-4D97-AF65-F5344CB8AC3E}">
        <p14:creationId xmlns:p14="http://schemas.microsoft.com/office/powerpoint/2010/main" val="2162957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G-d is working “Even when we don’t see Him #3</a:t>
            </a:r>
          </a:p>
          <a:p>
            <a:pPr marL="0" indent="0" algn="ctr">
              <a:buNone/>
            </a:pPr>
            <a:endParaRPr lang="en-US" sz="4000" dirty="0"/>
          </a:p>
          <a:p>
            <a:pPr marL="0" indent="0" algn="ctr">
              <a:buNone/>
            </a:pPr>
            <a:r>
              <a:rPr lang="en-US" sz="4000" dirty="0"/>
              <a:t>The Chinese Communist government may fall</a:t>
            </a:r>
          </a:p>
        </p:txBody>
      </p:sp>
    </p:spTree>
    <p:extLst>
      <p:ext uri="{BB962C8B-B14F-4D97-AF65-F5344CB8AC3E}">
        <p14:creationId xmlns:p14="http://schemas.microsoft.com/office/powerpoint/2010/main" val="3460709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6053DC78-05BB-4515-878F-230B40ED975A}"/>
              </a:ext>
            </a:extLst>
          </p:cNvPr>
          <p:cNvPicPr>
            <a:picLocks noChangeAspect="1"/>
          </p:cNvPicPr>
          <p:nvPr/>
        </p:nvPicPr>
        <p:blipFill>
          <a:blip r:embed="rId3"/>
          <a:stretch>
            <a:fillRect/>
          </a:stretch>
        </p:blipFill>
        <p:spPr>
          <a:xfrm>
            <a:off x="609600" y="-19837"/>
            <a:ext cx="7894471" cy="5163337"/>
          </a:xfrm>
          <a:prstGeom prst="rect">
            <a:avLst/>
          </a:prstGeom>
        </p:spPr>
      </p:pic>
    </p:spTree>
    <p:extLst>
      <p:ext uri="{BB962C8B-B14F-4D97-AF65-F5344CB8AC3E}">
        <p14:creationId xmlns:p14="http://schemas.microsoft.com/office/powerpoint/2010/main" val="3015499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Last Shabbat: MJ 10:24-31 </a:t>
            </a:r>
            <a:r>
              <a:rPr lang="en-US" sz="4000" u="sng" dirty="0">
                <a:solidFill>
                  <a:srgbClr val="FFFF99"/>
                </a:solidFill>
              </a:rPr>
              <a:t>Covenant and Catastrophe</a:t>
            </a:r>
          </a:p>
          <a:p>
            <a:pPr marL="0" indent="0">
              <a:buNone/>
            </a:pPr>
            <a:r>
              <a:rPr lang="en-US" sz="4000" dirty="0"/>
              <a:t>Vs 24-25 Covenant Community</a:t>
            </a:r>
          </a:p>
          <a:p>
            <a:pPr marL="0" indent="0">
              <a:buNone/>
            </a:pPr>
            <a:r>
              <a:rPr lang="en-US" sz="4000" dirty="0"/>
              <a:t>Vs 26-31 Covenant Catastrophe</a:t>
            </a:r>
          </a:p>
        </p:txBody>
      </p:sp>
    </p:spTree>
    <p:extLst>
      <p:ext uri="{BB962C8B-B14F-4D97-AF65-F5344CB8AC3E}">
        <p14:creationId xmlns:p14="http://schemas.microsoft.com/office/powerpoint/2010/main" val="1600769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CCP Is ‘Terminally Ill’: Author Says China’s Domestic Troubles Could Trigger Leadership Coup</a:t>
            </a:r>
          </a:p>
        </p:txBody>
      </p:sp>
    </p:spTree>
    <p:extLst>
      <p:ext uri="{BB962C8B-B14F-4D97-AF65-F5344CB8AC3E}">
        <p14:creationId xmlns:p14="http://schemas.microsoft.com/office/powerpoint/2010/main" val="3037798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 group of Chinese officials might stage an internal coup against Chinese leader Xi Jinping, and transition China to a democratic political system, according to Roger Garside, author of “China Coup.”</a:t>
            </a:r>
          </a:p>
        </p:txBody>
      </p:sp>
    </p:spTree>
    <p:extLst>
      <p:ext uri="{BB962C8B-B14F-4D97-AF65-F5344CB8AC3E}">
        <p14:creationId xmlns:p14="http://schemas.microsoft.com/office/powerpoint/2010/main" val="38080488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body politic of China is terminally ill. Only a transplant can save the body politic, and the only other system on offer is competitive democracy,” Garside, a former diplomat, told Epoch TV’s “China Insider” program on Jan. 31.</a:t>
            </a:r>
          </a:p>
        </p:txBody>
      </p:sp>
    </p:spTree>
    <p:extLst>
      <p:ext uri="{BB962C8B-B14F-4D97-AF65-F5344CB8AC3E}">
        <p14:creationId xmlns:p14="http://schemas.microsoft.com/office/powerpoint/2010/main" val="1343364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8194" name="Picture 2" descr="Chinese Communist Party’s head Xi Jinping arrives at The Great Hall of the People for the opening of the National People's Congress on May 22, 2020 in Beijing, China. (Andrea Verdelli/Getty Images)">
            <a:extLst>
              <a:ext uri="{FF2B5EF4-FFF2-40B4-BE49-F238E27FC236}">
                <a16:creationId xmlns:a16="http://schemas.microsoft.com/office/drawing/2014/main" id="{929417C6-D4ED-4707-9A3F-A6794BA86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
            <a:ext cx="8534400"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60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China’s private sector has become powerful and autonomous, according to Garside. This has been putting pressure on the CCP, causing anxiety among the country’s leadership.</a:t>
            </a:r>
          </a:p>
        </p:txBody>
      </p:sp>
    </p:spTree>
    <p:extLst>
      <p:ext uri="{BB962C8B-B14F-4D97-AF65-F5344CB8AC3E}">
        <p14:creationId xmlns:p14="http://schemas.microsoft.com/office/powerpoint/2010/main" val="1484905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“Ever since 2011, the regime … has been spending more of its budget on internal security than it has on the military. It fears its internal enemies.”</a:t>
            </a:r>
          </a:p>
        </p:txBody>
      </p:sp>
    </p:spTree>
    <p:extLst>
      <p:ext uri="{BB962C8B-B14F-4D97-AF65-F5344CB8AC3E}">
        <p14:creationId xmlns:p14="http://schemas.microsoft.com/office/powerpoint/2010/main" val="1821713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former diplomat argued that such a coup would probably transition China to democracy because officials are aware that the communist system is not functioning anymore, and that constitutional democracy is the better alternative.</a:t>
            </a:r>
          </a:p>
        </p:txBody>
      </p:sp>
    </p:spTree>
    <p:extLst>
      <p:ext uri="{BB962C8B-B14F-4D97-AF65-F5344CB8AC3E}">
        <p14:creationId xmlns:p14="http://schemas.microsoft.com/office/powerpoint/2010/main" val="3255740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94CCBA8D-0705-43AE-A872-56017AD3C6F1}"/>
              </a:ext>
            </a:extLst>
          </p:cNvPr>
          <p:cNvPicPr>
            <a:picLocks noChangeAspect="1"/>
          </p:cNvPicPr>
          <p:nvPr/>
        </p:nvPicPr>
        <p:blipFill>
          <a:blip r:embed="rId3"/>
          <a:stretch>
            <a:fillRect/>
          </a:stretch>
        </p:blipFill>
        <p:spPr>
          <a:xfrm>
            <a:off x="57641" y="53982"/>
            <a:ext cx="8933959" cy="5089518"/>
          </a:xfrm>
          <a:prstGeom prst="rect">
            <a:avLst/>
          </a:prstGeom>
        </p:spPr>
      </p:pic>
    </p:spTree>
    <p:extLst>
      <p:ext uri="{BB962C8B-B14F-4D97-AF65-F5344CB8AC3E}">
        <p14:creationId xmlns:p14="http://schemas.microsoft.com/office/powerpoint/2010/main" val="804919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sheer malice shown toward Zhu appears to be symptomatic of a broader trend. In October 2011, a two-year-old Chinese girl by the name of Wang Yue was run over by two separate vehicles on a road in Foshan, Guangdong Province. </a:t>
            </a:r>
            <a:endParaRPr lang="en-US" sz="6600" dirty="0"/>
          </a:p>
        </p:txBody>
      </p:sp>
    </p:spTree>
    <p:extLst>
      <p:ext uri="{BB962C8B-B14F-4D97-AF65-F5344CB8AC3E}">
        <p14:creationId xmlns:p14="http://schemas.microsoft.com/office/powerpoint/2010/main" val="27059478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As the toddler lay bleeding on the road, crying out for more than seven minutes, at least 18 different drivers maneuvered around her body, opting to ignore rather than to help her. Eventually, a person had the decency to stop and take the little girl to the hospital for treatment. </a:t>
            </a:r>
          </a:p>
        </p:txBody>
      </p:sp>
    </p:spTree>
    <p:extLst>
      <p:ext uri="{BB962C8B-B14F-4D97-AF65-F5344CB8AC3E}">
        <p14:creationId xmlns:p14="http://schemas.microsoft.com/office/powerpoint/2010/main" val="3255158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We, as a culture, America and all the world, have rejected the Covenantal understanding of life.</a:t>
            </a:r>
          </a:p>
          <a:p>
            <a:pPr marL="0" indent="0">
              <a:buNone/>
            </a:pPr>
            <a:r>
              <a:rPr lang="en-US" sz="4000" dirty="0"/>
              <a:t>So we face catastrophe.</a:t>
            </a:r>
          </a:p>
          <a:p>
            <a:pPr marL="0" indent="0">
              <a:buNone/>
            </a:pPr>
            <a:r>
              <a:rPr lang="en-US" sz="4000" dirty="0"/>
              <a:t>Is there a remedy?</a:t>
            </a:r>
          </a:p>
        </p:txBody>
      </p:sp>
    </p:spTree>
    <p:extLst>
      <p:ext uri="{BB962C8B-B14F-4D97-AF65-F5344CB8AC3E}">
        <p14:creationId xmlns:p14="http://schemas.microsoft.com/office/powerpoint/2010/main" val="3732803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Sadly, a week after the horrendous affair, Wang succumbed to her injuries and died. Again, what could explain such cruelty? How could close to 20 different drivers ignore a little girl, clearly injured, sprawled out in the middle of a road?</a:t>
            </a:r>
          </a:p>
        </p:txBody>
      </p:sp>
    </p:spTree>
    <p:extLst>
      <p:ext uri="{BB962C8B-B14F-4D97-AF65-F5344CB8AC3E}">
        <p14:creationId xmlns:p14="http://schemas.microsoft.com/office/powerpoint/2010/main" val="12361985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821CDF5-069F-4BA1-8483-6F45EF2E7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918" y="0"/>
            <a:ext cx="3428163" cy="5143500"/>
          </a:xfrm>
          <a:prstGeom prst="rect">
            <a:avLst/>
          </a:prstGeom>
        </p:spPr>
      </p:pic>
    </p:spTree>
    <p:extLst>
      <p:ext uri="{BB962C8B-B14F-4D97-AF65-F5344CB8AC3E}">
        <p14:creationId xmlns:p14="http://schemas.microsoft.com/office/powerpoint/2010/main" val="2083627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376D656-CA29-42EF-8A10-954242CFA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33" y="0"/>
            <a:ext cx="7717134" cy="5143500"/>
          </a:xfrm>
          <a:prstGeom prst="rect">
            <a:avLst/>
          </a:prstGeom>
        </p:spPr>
      </p:pic>
    </p:spTree>
    <p:extLst>
      <p:ext uri="{BB962C8B-B14F-4D97-AF65-F5344CB8AC3E}">
        <p14:creationId xmlns:p14="http://schemas.microsoft.com/office/powerpoint/2010/main" val="38754516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DD41FA4-BE3E-4AFB-B431-E47F12F37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33" y="0"/>
            <a:ext cx="7717134" cy="5143500"/>
          </a:xfrm>
          <a:prstGeom prst="rect">
            <a:avLst/>
          </a:prstGeom>
        </p:spPr>
      </p:pic>
    </p:spTree>
    <p:extLst>
      <p:ext uri="{BB962C8B-B14F-4D97-AF65-F5344CB8AC3E}">
        <p14:creationId xmlns:p14="http://schemas.microsoft.com/office/powerpoint/2010/main" val="8168601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11AB869-5745-465F-BF6E-283D3A9C4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971936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10.35-39</a:t>
            </a:r>
            <a:r>
              <a:rPr lang="en-US" sz="4000" dirty="0"/>
              <a:t> However, we are not the kind who shrink back and are destroyed; on the contrary, we keep trusting and thus preserve our lives!</a:t>
            </a:r>
          </a:p>
        </p:txBody>
      </p:sp>
    </p:spTree>
    <p:extLst>
      <p:ext uri="{BB962C8B-B14F-4D97-AF65-F5344CB8AC3E}">
        <p14:creationId xmlns:p14="http://schemas.microsoft.com/office/powerpoint/2010/main" val="1492899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we trust G-d recklessly, regardless of consequences, in the midst of danger, that G-d is working “Even when we don’t see Him, He’s working” bringing salvation.</a:t>
            </a:r>
          </a:p>
          <a:p>
            <a:pPr marL="0" indent="0">
              <a:buNone/>
            </a:pPr>
            <a:r>
              <a:rPr lang="en-US" sz="4000" dirty="0"/>
              <a:t>  </a:t>
            </a:r>
          </a:p>
        </p:txBody>
      </p:sp>
    </p:spTree>
    <p:extLst>
      <p:ext uri="{BB962C8B-B14F-4D97-AF65-F5344CB8AC3E}">
        <p14:creationId xmlns:p14="http://schemas.microsoft.com/office/powerpoint/2010/main" val="1444871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9218" name="Picture 2">
            <a:extLst>
              <a:ext uri="{FF2B5EF4-FFF2-40B4-BE49-F238E27FC236}">
                <a16:creationId xmlns:a16="http://schemas.microsoft.com/office/drawing/2014/main" id="{C2B87014-472B-4B93-A460-7F6242036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655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r>
              <a:rPr lang="en-US" sz="4000" dirty="0"/>
              <a:t>Purim miracle coming!</a:t>
            </a:r>
          </a:p>
        </p:txBody>
      </p:sp>
    </p:spTree>
    <p:extLst>
      <p:ext uri="{BB962C8B-B14F-4D97-AF65-F5344CB8AC3E}">
        <p14:creationId xmlns:p14="http://schemas.microsoft.com/office/powerpoint/2010/main" val="37187457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Ester 9.22 </a:t>
            </a:r>
            <a:r>
              <a:rPr lang="en-US" sz="4000" dirty="0"/>
              <a:t>These were to be days of feasting, celebration and sending presents of food </a:t>
            </a:r>
            <a:r>
              <a:rPr lang="he-IL" sz="4400" b="1" dirty="0">
                <a:latin typeface="David" panose="020E0502060401010101" pitchFamily="34" charset="-79"/>
                <a:cs typeface="David" panose="020E0502060401010101" pitchFamily="34" charset="-79"/>
              </a:rPr>
              <a:t>מִשְׁלֹחַ מָנוֹת</a:t>
            </a:r>
            <a:r>
              <a:rPr lang="en-US" sz="4400" b="1" dirty="0">
                <a:latin typeface="David" panose="020E0502060401010101" pitchFamily="34" charset="-79"/>
                <a:cs typeface="David" panose="020E0502060401010101" pitchFamily="34" charset="-79"/>
              </a:rPr>
              <a:t> </a:t>
            </a:r>
            <a:r>
              <a:rPr lang="en-US" sz="4000" dirty="0"/>
              <a:t>to one another and giving gifts to the poor." </a:t>
            </a:r>
          </a:p>
        </p:txBody>
      </p:sp>
    </p:spTree>
    <p:extLst>
      <p:ext uri="{BB962C8B-B14F-4D97-AF65-F5344CB8AC3E}">
        <p14:creationId xmlns:p14="http://schemas.microsoft.com/office/powerpoint/2010/main" val="746960019"/>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169486</TotalTime>
  <Words>6343</Words>
  <Application>Microsoft Office PowerPoint</Application>
  <PresentationFormat>On-screen Show (16:9)</PresentationFormat>
  <Paragraphs>612</Paragraphs>
  <Slides>113</Slides>
  <Notes>113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113</vt:i4>
      </vt:variant>
    </vt:vector>
  </HeadingPairs>
  <TitlesOfParts>
    <vt:vector size="119" baseType="lpstr">
      <vt:lpstr>Arial</vt:lpstr>
      <vt:lpstr>Arial Rounded MT Bold</vt:lpstr>
      <vt:lpstr>Calibri</vt:lpstr>
      <vt:lpstr>David</vt:lpstr>
      <vt:lpstr>Ringside Condensed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4501</cp:revision>
  <dcterms:created xsi:type="dcterms:W3CDTF">2006-04-21T19:34:43Z</dcterms:created>
  <dcterms:modified xsi:type="dcterms:W3CDTF">2022-02-12T14:42:20Z</dcterms:modified>
</cp:coreProperties>
</file>