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36" r:id="rId2"/>
  </p:sldMasterIdLst>
  <p:notesMasterIdLst>
    <p:notesMasterId r:id="rId91"/>
  </p:notesMasterIdLst>
  <p:handoutMasterIdLst>
    <p:handoutMasterId r:id="rId92"/>
  </p:handoutMasterIdLst>
  <p:sldIdLst>
    <p:sldId id="2045" r:id="rId3"/>
    <p:sldId id="64103" r:id="rId4"/>
    <p:sldId id="64105" r:id="rId5"/>
    <p:sldId id="61143" r:id="rId6"/>
    <p:sldId id="64106" r:id="rId7"/>
    <p:sldId id="64107" r:id="rId8"/>
    <p:sldId id="64109" r:id="rId9"/>
    <p:sldId id="64108" r:id="rId10"/>
    <p:sldId id="64132" r:id="rId11"/>
    <p:sldId id="64110" r:id="rId12"/>
    <p:sldId id="64071" r:id="rId13"/>
    <p:sldId id="64073" r:id="rId14"/>
    <p:sldId id="64074" r:id="rId15"/>
    <p:sldId id="64078" r:id="rId16"/>
    <p:sldId id="64075" r:id="rId17"/>
    <p:sldId id="64068" r:id="rId18"/>
    <p:sldId id="54956" r:id="rId19"/>
    <p:sldId id="64066" r:id="rId20"/>
    <p:sldId id="64079" r:id="rId21"/>
    <p:sldId id="64056" r:id="rId22"/>
    <p:sldId id="64085" r:id="rId23"/>
    <p:sldId id="64065" r:id="rId24"/>
    <p:sldId id="64117" r:id="rId25"/>
    <p:sldId id="64086" r:id="rId26"/>
    <p:sldId id="64077" r:id="rId27"/>
    <p:sldId id="64083" r:id="rId28"/>
    <p:sldId id="64080" r:id="rId29"/>
    <p:sldId id="64082" r:id="rId30"/>
    <p:sldId id="64120" r:id="rId31"/>
    <p:sldId id="64087" r:id="rId32"/>
    <p:sldId id="64133" r:id="rId33"/>
    <p:sldId id="64135" r:id="rId34"/>
    <p:sldId id="64097" r:id="rId35"/>
    <p:sldId id="64088" r:id="rId36"/>
    <p:sldId id="64076" r:id="rId37"/>
    <p:sldId id="64089" r:id="rId38"/>
    <p:sldId id="64091" r:id="rId39"/>
    <p:sldId id="64134" r:id="rId40"/>
    <p:sldId id="64153" r:id="rId41"/>
    <p:sldId id="64130" r:id="rId42"/>
    <p:sldId id="64094" r:id="rId43"/>
    <p:sldId id="64096" r:id="rId44"/>
    <p:sldId id="64092" r:id="rId45"/>
    <p:sldId id="64095" r:id="rId46"/>
    <p:sldId id="64090" r:id="rId47"/>
    <p:sldId id="64069" r:id="rId48"/>
    <p:sldId id="64139" r:id="rId49"/>
    <p:sldId id="64041" r:id="rId50"/>
    <p:sldId id="64057" r:id="rId51"/>
    <p:sldId id="64140" r:id="rId52"/>
    <p:sldId id="64084" r:id="rId53"/>
    <p:sldId id="64115" r:id="rId54"/>
    <p:sldId id="64062" r:id="rId55"/>
    <p:sldId id="64063" r:id="rId56"/>
    <p:sldId id="64116" r:id="rId57"/>
    <p:sldId id="64064" r:id="rId58"/>
    <p:sldId id="64141" r:id="rId59"/>
    <p:sldId id="64058" r:id="rId60"/>
    <p:sldId id="64123" r:id="rId61"/>
    <p:sldId id="64142" r:id="rId62"/>
    <p:sldId id="64061" r:id="rId63"/>
    <p:sldId id="64114" r:id="rId64"/>
    <p:sldId id="64122" r:id="rId65"/>
    <p:sldId id="64119" r:id="rId66"/>
    <p:sldId id="64144" r:id="rId67"/>
    <p:sldId id="64143" r:id="rId68"/>
    <p:sldId id="64126" r:id="rId69"/>
    <p:sldId id="64098" r:id="rId70"/>
    <p:sldId id="64145" r:id="rId71"/>
    <p:sldId id="64050" r:id="rId72"/>
    <p:sldId id="64127" r:id="rId73"/>
    <p:sldId id="64051" r:id="rId74"/>
    <p:sldId id="64052" r:id="rId75"/>
    <p:sldId id="64124" r:id="rId76"/>
    <p:sldId id="64072" r:id="rId77"/>
    <p:sldId id="64102" r:id="rId78"/>
    <p:sldId id="64099" r:id="rId79"/>
    <p:sldId id="64100" r:id="rId80"/>
    <p:sldId id="64101" r:id="rId81"/>
    <p:sldId id="64147" r:id="rId82"/>
    <p:sldId id="64146" r:id="rId83"/>
    <p:sldId id="64042" r:id="rId84"/>
    <p:sldId id="63289" r:id="rId85"/>
    <p:sldId id="64148" r:id="rId86"/>
    <p:sldId id="64150" r:id="rId87"/>
    <p:sldId id="64149" r:id="rId88"/>
    <p:sldId id="64151" r:id="rId89"/>
    <p:sldId id="64152" r:id="rId90"/>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9A6766"/>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992" autoAdjust="0"/>
    <p:restoredTop sz="86158" autoAdjust="0"/>
  </p:normalViewPr>
  <p:slideViewPr>
    <p:cSldViewPr>
      <p:cViewPr varScale="1">
        <p:scale>
          <a:sx n="105" d="100"/>
          <a:sy n="105" d="100"/>
        </p:scale>
        <p:origin x="120" y="39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9914"/>
    </p:cViewPr>
  </p:sorterViewPr>
  <p:notesViewPr>
    <p:cSldViewPr>
      <p:cViewPr varScale="1">
        <p:scale>
          <a:sx n="83" d="100"/>
          <a:sy n="83" d="100"/>
        </p:scale>
        <p:origin x="19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Yn 4.35-36  Counting up to the Harvest </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May 21, 2022</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Yn 4.35-36  Counting up to the Harvest </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May 21, 2022</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Yn 4.35-36  Counting up to the Harvest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21,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You may notice that I’m slowing down in my rate of speech.  This is because we may be getting language translation equipment for simultaneous translation.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sz="1050"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a:t>
            </a:fld>
            <a:endParaRPr lang="en-US" altLang="en-US"/>
          </a:p>
        </p:txBody>
      </p:sp>
    </p:spTree>
    <p:extLst>
      <p:ext uri="{BB962C8B-B14F-4D97-AF65-F5344CB8AC3E}">
        <p14:creationId xmlns:p14="http://schemas.microsoft.com/office/powerpoint/2010/main" val="1422239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err="1"/>
              <a:t>Yn</a:t>
            </a:r>
            <a:r>
              <a:rPr lang="en-US" dirty="0"/>
              <a:t> 2</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p14="http://schemas.microsoft.com/office/powerpoint/2010/main" val="13903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p14="http://schemas.microsoft.com/office/powerpoint/2010/main" val="3385852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13</a:t>
            </a:fld>
            <a:endParaRPr lang="en-US" altLang="en-US"/>
          </a:p>
        </p:txBody>
      </p:sp>
    </p:spTree>
    <p:extLst>
      <p:ext uri="{BB962C8B-B14F-4D97-AF65-F5344CB8AC3E}">
        <p14:creationId xmlns:p14="http://schemas.microsoft.com/office/powerpoint/2010/main" val="290576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Two alternate routes.  Jordan river, mountain top.</a:t>
            </a:r>
          </a:p>
          <a:p>
            <a:r>
              <a:rPr lang="en-US" sz="1050" dirty="0"/>
              <a:t>http://2.bp.blogspot.com/_7NVAYH5fhJU/TAtwTCewVsI/AAAAAAAACGQ/_jqC-RMxFHY/s1600/Map+of+Holy+Land+of+Jesus.jpg</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14</a:t>
            </a:fld>
            <a:endParaRPr lang="en-US" altLang="en-US"/>
          </a:p>
        </p:txBody>
      </p:sp>
    </p:spTree>
    <p:extLst>
      <p:ext uri="{BB962C8B-B14F-4D97-AF65-F5344CB8AC3E}">
        <p14:creationId xmlns:p14="http://schemas.microsoft.com/office/powerpoint/2010/main" val="3725355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Key chronological context: not too long after Passover</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15</a:t>
            </a:fld>
            <a:endParaRPr lang="en-US" altLang="en-US"/>
          </a:p>
        </p:txBody>
      </p:sp>
    </p:spTree>
    <p:extLst>
      <p:ext uri="{BB962C8B-B14F-4D97-AF65-F5344CB8AC3E}">
        <p14:creationId xmlns:p14="http://schemas.microsoft.com/office/powerpoint/2010/main" val="2272407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i="0" dirty="0">
                <a:solidFill>
                  <a:srgbClr val="333333"/>
                </a:solidFill>
                <a:effectLst/>
              </a:rPr>
              <a:t>Likely this dialogue was in May [WB </a:t>
            </a:r>
            <a:r>
              <a:rPr lang="en-US" i="0" dirty="0" err="1">
                <a:solidFill>
                  <a:srgbClr val="333333"/>
                </a:solidFill>
                <a:effectLst/>
              </a:rPr>
              <a:t>Godbey</a:t>
            </a:r>
            <a:r>
              <a:rPr lang="en-US" i="0" dirty="0">
                <a:solidFill>
                  <a:srgbClr val="333333"/>
                </a:solidFill>
                <a:effectLst/>
              </a:rPr>
              <a:t> vol 6 p 150]</a:t>
            </a:r>
          </a:p>
          <a:p>
            <a:pPr algn="l"/>
            <a:r>
              <a:rPr lang="en-US" i="0" dirty="0">
                <a:solidFill>
                  <a:srgbClr val="333333"/>
                </a:solidFill>
                <a:effectLst/>
              </a:rPr>
              <a:t>The wheat was sown before this time, and the barley a good while after. “</a:t>
            </a:r>
            <a:r>
              <a:rPr lang="en-US" dirty="0"/>
              <a:t>Half </a:t>
            </a:r>
            <a:r>
              <a:rPr lang="en-US" dirty="0" err="1"/>
              <a:t>Tisri</a:t>
            </a:r>
            <a:r>
              <a:rPr lang="en-US" dirty="0"/>
              <a:t>, Marcheshvan, and half Kislev, were seed time.” </a:t>
            </a:r>
            <a:r>
              <a:rPr lang="it-IT" i="0" dirty="0">
                <a:solidFill>
                  <a:srgbClr val="333333"/>
                </a:solidFill>
                <a:effectLst/>
              </a:rPr>
              <a:t>T. Bab. Bava Metzia, fol. 106. 2.</a:t>
            </a:r>
            <a:endParaRPr lang="en-US" i="0" dirty="0">
              <a:solidFill>
                <a:srgbClr val="333333"/>
              </a:solidFill>
              <a:effectLst/>
            </a:endParaRPr>
          </a:p>
          <a:p>
            <a:r>
              <a:rPr lang="en-US" i="0" dirty="0" err="1">
                <a:solidFill>
                  <a:srgbClr val="333333"/>
                </a:solidFill>
                <a:effectLst/>
              </a:rPr>
              <a:t>Misn</a:t>
            </a:r>
            <a:r>
              <a:rPr lang="en-US" i="0" dirty="0">
                <a:solidFill>
                  <a:srgbClr val="333333"/>
                </a:solidFill>
                <a:effectLst/>
              </a:rPr>
              <a:t>. </a:t>
            </a:r>
            <a:r>
              <a:rPr lang="en-US" i="0" dirty="0" err="1">
                <a:solidFill>
                  <a:srgbClr val="333333"/>
                </a:solidFill>
                <a:effectLst/>
              </a:rPr>
              <a:t>Menachot</a:t>
            </a:r>
            <a:r>
              <a:rPr lang="en-US" i="0" dirty="0">
                <a:solidFill>
                  <a:srgbClr val="333333"/>
                </a:solidFill>
                <a:effectLst/>
              </a:rPr>
              <a:t>, c. 8. sect. 2. sowing seventy days before the </a:t>
            </a:r>
            <a:r>
              <a:rPr lang="en-US" i="0" dirty="0" err="1">
                <a:solidFill>
                  <a:srgbClr val="333333"/>
                </a:solidFill>
                <a:effectLst/>
              </a:rPr>
              <a:t>passover</a:t>
            </a:r>
            <a:r>
              <a:rPr lang="en-US" i="0" dirty="0">
                <a:solidFill>
                  <a:srgbClr val="333333"/>
                </a:solidFill>
                <a:effectLst/>
              </a:rPr>
              <a:t>, which was within six weeks of the beginning of barley harvest.</a:t>
            </a:r>
          </a:p>
          <a:p>
            <a:r>
              <a:rPr lang="en-US" sz="1050" dirty="0"/>
              <a:t>https://www.biblestudytools.com/commentaries/gills-exposition-of-the-bible/john-4-35.html</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16</a:t>
            </a:fld>
            <a:endParaRPr lang="en-US" altLang="en-US"/>
          </a:p>
        </p:txBody>
      </p:sp>
    </p:spTree>
    <p:extLst>
      <p:ext uri="{BB962C8B-B14F-4D97-AF65-F5344CB8AC3E}">
        <p14:creationId xmlns:p14="http://schemas.microsoft.com/office/powerpoint/2010/main" val="2704604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191000"/>
            <a:ext cx="6096000" cy="4267200"/>
          </a:xfrm>
        </p:spPr>
        <p:txBody>
          <a:bodyPr/>
          <a:lstStyle/>
          <a:p>
            <a:r>
              <a:rPr lang="en-US" dirty="0"/>
              <a:t>Count = Sephira, from Passover to Shavuot Pentecost.   Shavuot is the holiday that commemorates </a:t>
            </a:r>
          </a:p>
          <a:p>
            <a:pPr marL="231775" indent="-231775">
              <a:buFont typeface="+mj-lt"/>
              <a:buAutoNum type="arabicPeriod"/>
            </a:pPr>
            <a:r>
              <a:rPr lang="en-US" dirty="0"/>
              <a:t>The wheat harvest.  </a:t>
            </a:r>
            <a:r>
              <a:rPr lang="en-US" dirty="0" err="1"/>
              <a:t>Firstfruits</a:t>
            </a:r>
            <a:endParaRPr lang="en-US" dirty="0"/>
          </a:p>
          <a:p>
            <a:pPr marL="231775" indent="-231775">
              <a:buFont typeface="+mj-lt"/>
              <a:buAutoNum type="arabicPeriod"/>
            </a:pPr>
            <a:r>
              <a:rPr lang="en-US" dirty="0"/>
              <a:t>The giving of the Torah, Sinai revelation of the 10 Words/ 10 commandments</a:t>
            </a:r>
          </a:p>
          <a:p>
            <a:pPr marL="231775" indent="-231775">
              <a:buFont typeface="+mj-lt"/>
              <a:buAutoNum type="arabicPeriod"/>
            </a:pPr>
            <a:r>
              <a:rPr lang="en-US" dirty="0"/>
              <a:t>The giving of the </a:t>
            </a:r>
            <a:r>
              <a:rPr lang="en-US" dirty="0" err="1"/>
              <a:t>Ruakh</a:t>
            </a:r>
            <a:r>
              <a:rPr lang="en-US" dirty="0"/>
              <a:t>/Holy Spirit</a:t>
            </a:r>
          </a:p>
          <a:p>
            <a:r>
              <a:rPr lang="en-US" dirty="0"/>
              <a:t>June 4 evening celebration.  No volunteers to teach the 3 one and a half hour sets.   </a:t>
            </a:r>
          </a:p>
          <a:p>
            <a:r>
              <a:rPr lang="en-US" dirty="0"/>
              <a:t>G-d counts lots of things.  Sometimes a Temple tax.  </a:t>
            </a:r>
          </a:p>
          <a:p>
            <a:r>
              <a:rPr lang="en-US" dirty="0"/>
              <a:t>Context of Counting time, Sephira.</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17</a:t>
            </a:fld>
            <a:endParaRPr lang="en-US" altLang="en-US"/>
          </a:p>
        </p:txBody>
      </p:sp>
    </p:spTree>
    <p:extLst>
      <p:ext uri="{BB962C8B-B14F-4D97-AF65-F5344CB8AC3E}">
        <p14:creationId xmlns:p14="http://schemas.microsoft.com/office/powerpoint/2010/main" val="545040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Wheat called staff of life.</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Yn 4.35-36  Counting up to the Harvest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21,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68237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Yn 4.35-36  Counting up to the Harvest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21,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18382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p14="http://schemas.microsoft.com/office/powerpoint/2010/main" val="2954113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From Stewart Winograd</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Yn 4.35-36  Counting up to the Harvest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21,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042887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From Stewart Winograd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Yn 4.35-36  Counting up to the Harvest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21,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686941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2000" dirty="0"/>
              <a:t> (</a:t>
            </a:r>
            <a:r>
              <a:rPr lang="en-US" sz="2000" dirty="0" err="1"/>
              <a:t>Abudraham</a:t>
            </a:r>
            <a:r>
              <a:rPr lang="en-US" sz="2000" dirty="0"/>
              <a:t> </a:t>
            </a:r>
            <a:r>
              <a:rPr lang="en-US" sz="2000" dirty="0" err="1"/>
              <a:t>Hashalem</a:t>
            </a:r>
            <a:r>
              <a:rPr lang="en-US" sz="2000" dirty="0"/>
              <a:t>, p. 241; B. R. H. 16a).  </a:t>
            </a:r>
          </a:p>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2818454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2000" dirty="0"/>
              <a:t> (</a:t>
            </a:r>
            <a:r>
              <a:rPr lang="en-US" sz="2000" dirty="0" err="1"/>
              <a:t>Abudraham</a:t>
            </a:r>
            <a:r>
              <a:rPr lang="en-US" sz="2000" dirty="0"/>
              <a:t> </a:t>
            </a:r>
            <a:r>
              <a:rPr lang="en-US" sz="2000" dirty="0" err="1"/>
              <a:t>Hashalem</a:t>
            </a:r>
            <a:r>
              <a:rPr lang="en-US" sz="2000" dirty="0"/>
              <a:t>, p. 241; B. R. H. 16a).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My parents wedding, first on military base before deployment, then back to NYC for Jewish wedding, was not allowed during the Omer count, except Lag </a:t>
            </a:r>
            <a:r>
              <a:rPr lang="en-US" dirty="0" err="1"/>
              <a:t>B’Omer</a:t>
            </a:r>
            <a:r>
              <a:rPr lang="en-US" dirty="0"/>
              <a:t> was an exception, and they could have their wedding before Dad was shipped off to Saipan.  B-29 maintenance.</a:t>
            </a:r>
          </a:p>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p14="http://schemas.microsoft.com/office/powerpoint/2010/main" val="4187452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Yn 4.35-36  Counting up to the Harvest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21,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55036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https://en.wikipedia.org/wiki/Khamsin</a:t>
            </a:r>
          </a:p>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840447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https://en.wikipedia.org/wiki/Khamsin</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p14="http://schemas.microsoft.com/office/powerpoint/2010/main" val="3605463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https://external-content.duckduckgo.com/iu/?u=https%3A%2F%2Ftse1.mm.bing.net%2Fth%3Fid%3DOIP.ZX7R7Mwjlxj-SQUYBo3UxQHaEH%26pid%3DApi&amp;f=1</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27</a:t>
            </a:fld>
            <a:endParaRPr lang="en-US" altLang="en-US"/>
          </a:p>
        </p:txBody>
      </p:sp>
    </p:spTree>
    <p:extLst>
      <p:ext uri="{BB962C8B-B14F-4D97-AF65-F5344CB8AC3E}">
        <p14:creationId xmlns:p14="http://schemas.microsoft.com/office/powerpoint/2010/main" val="87123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During this Omer counting time, 50 days between Passover and Shavuot, is the reasonable time to do intercessory fasting.   Many believers fast before Passover in the 40 day period that really has pagan associations.   So, I never call for fasting during “Lent.”  But </a:t>
            </a:r>
            <a:r>
              <a:rPr lang="en-US" dirty="0" err="1"/>
              <a:t>Pesakh</a:t>
            </a:r>
            <a:r>
              <a:rPr lang="en-US" dirty="0"/>
              <a:t>/Passover to Shavuot is the perfect time for extended fasts.   </a:t>
            </a:r>
          </a:p>
          <a:p>
            <a:endParaRPr lang="en-US" sz="1100" dirty="0"/>
          </a:p>
          <a:p>
            <a:r>
              <a:rPr lang="en-US" sz="1100" dirty="0"/>
              <a:t>https://external-content.duckduckgo.com/iu/?u=http%3A%2F%2F1.bp.blogspot.com%2F-dvMma0Iuz6k%2FT6FGbEeTSaI%2FAAAAAAAABQQ%2FTzEjyK3hk5w%2Fs1600%2F005.jpg&amp;f=1&amp;nofb=1</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28</a:t>
            </a:fld>
            <a:endParaRPr lang="en-US" altLang="en-US"/>
          </a:p>
        </p:txBody>
      </p:sp>
    </p:spTree>
    <p:extLst>
      <p:ext uri="{BB962C8B-B14F-4D97-AF65-F5344CB8AC3E}">
        <p14:creationId xmlns:p14="http://schemas.microsoft.com/office/powerpoint/2010/main" val="3624091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p14="http://schemas.microsoft.com/office/powerpoint/2010/main" val="1938119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50% chance of rain.   When I was a child, they would say “Rain tomorrow.”</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a:t>
            </a:fld>
            <a:endParaRPr lang="en-US" altLang="en-US"/>
          </a:p>
        </p:txBody>
      </p:sp>
    </p:spTree>
    <p:extLst>
      <p:ext uri="{BB962C8B-B14F-4D97-AF65-F5344CB8AC3E}">
        <p14:creationId xmlns:p14="http://schemas.microsoft.com/office/powerpoint/2010/main" val="4110252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That is, harvest isn’t just for after Shavuot, when the count is done, wheat is ready.  It is NOW!  Even during this risky 50 days!</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30</a:t>
            </a:fld>
            <a:endParaRPr lang="en-US" altLang="en-US"/>
          </a:p>
        </p:txBody>
      </p:sp>
    </p:spTree>
    <p:extLst>
      <p:ext uri="{BB962C8B-B14F-4D97-AF65-F5344CB8AC3E}">
        <p14:creationId xmlns:p14="http://schemas.microsoft.com/office/powerpoint/2010/main" val="2618893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3065185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p14="http://schemas.microsoft.com/office/powerpoint/2010/main" val="164985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33</a:t>
            </a:fld>
            <a:endParaRPr lang="en-US" altLang="en-US"/>
          </a:p>
        </p:txBody>
      </p:sp>
    </p:spTree>
    <p:extLst>
      <p:ext uri="{BB962C8B-B14F-4D97-AF65-F5344CB8AC3E}">
        <p14:creationId xmlns:p14="http://schemas.microsoft.com/office/powerpoint/2010/main" val="1399219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1149884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p14="http://schemas.microsoft.com/office/powerpoint/2010/main" val="1490532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3899360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3962442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p14="http://schemas.microsoft.com/office/powerpoint/2010/main" val="10285587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p14="http://schemas.microsoft.com/office/powerpoint/2010/main" val="4255655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p14="http://schemas.microsoft.com/office/powerpoint/2010/main" val="3058684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p14="http://schemas.microsoft.com/office/powerpoint/2010/main" val="3820989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The Send was different than One Thing.  One Thing, Bartle Hall New Years 30k kids plus on line, huge and impact.  Up to 120 youth from around the Messianic world, US, Europe, Israel.  First met Chaim </a:t>
            </a:r>
            <a:r>
              <a:rPr lang="en-US" dirty="0" err="1"/>
              <a:t>Malespin</a:t>
            </a:r>
            <a:r>
              <a:rPr lang="en-US" dirty="0"/>
              <a:t>.   </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32309119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https://thesend.org/take-action/</a:t>
            </a:r>
          </a:p>
          <a:p>
            <a:pPr fontAlgn="base"/>
            <a:r>
              <a:rPr lang="en-US" dirty="0"/>
              <a:t>The largest percentage of young people come to faith by the end of their teenage years, yet thousands of high schools remain without any Yeshua presence. We want to see hundreds of high schools adopted and Yeshua clubs established.</a:t>
            </a:r>
          </a:p>
          <a:p>
            <a:pPr fontAlgn="base"/>
            <a:r>
              <a:rPr lang="en-US" dirty="0"/>
              <a:t>On the average university in America 2% of students participate in a Bible group or organization. This can change. We are believing for a fresh wave of evangelists on universities who will win this generation of students to Messiah.</a:t>
            </a:r>
          </a:p>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p14="http://schemas.microsoft.com/office/powerpoint/2010/main" val="12926470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https://adoptionnetwork.com/adoption-myths-facts/domestic-us-statistics/</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25190295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https://adoptionnetwork.com/adoption-myths-facts/domestic-us-statistics/</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p14="http://schemas.microsoft.com/office/powerpoint/2010/main" val="3989696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We don’t have the manpower…</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45</a:t>
            </a:fld>
            <a:endParaRPr lang="en-US" altLang="en-US"/>
          </a:p>
        </p:txBody>
      </p:sp>
    </p:spTree>
    <p:extLst>
      <p:ext uri="{BB962C8B-B14F-4D97-AF65-F5344CB8AC3E}">
        <p14:creationId xmlns:p14="http://schemas.microsoft.com/office/powerpoint/2010/main" val="13181868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46</a:t>
            </a:fld>
            <a:endParaRPr lang="en-US" altLang="en-US"/>
          </a:p>
        </p:txBody>
      </p:sp>
    </p:spTree>
    <p:extLst>
      <p:ext uri="{BB962C8B-B14F-4D97-AF65-F5344CB8AC3E}">
        <p14:creationId xmlns:p14="http://schemas.microsoft.com/office/powerpoint/2010/main" val="25998764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47</a:t>
            </a:fld>
            <a:endParaRPr lang="en-US" altLang="en-US"/>
          </a:p>
        </p:txBody>
      </p:sp>
    </p:spTree>
    <p:extLst>
      <p:ext uri="{BB962C8B-B14F-4D97-AF65-F5344CB8AC3E}">
        <p14:creationId xmlns:p14="http://schemas.microsoft.com/office/powerpoint/2010/main" val="32511628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48</a:t>
            </a:fld>
            <a:endParaRPr lang="en-US" altLang="en-US"/>
          </a:p>
        </p:txBody>
      </p:sp>
    </p:spTree>
    <p:extLst>
      <p:ext uri="{BB962C8B-B14F-4D97-AF65-F5344CB8AC3E}">
        <p14:creationId xmlns:p14="http://schemas.microsoft.com/office/powerpoint/2010/main" val="24702727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https://www.youtube.com/watch?v=525ql0pPWiM</a:t>
            </a:r>
          </a:p>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49</a:t>
            </a:fld>
            <a:endParaRPr lang="en-US" altLang="en-US"/>
          </a:p>
        </p:txBody>
      </p:sp>
    </p:spTree>
    <p:extLst>
      <p:ext uri="{BB962C8B-B14F-4D97-AF65-F5344CB8AC3E}">
        <p14:creationId xmlns:p14="http://schemas.microsoft.com/office/powerpoint/2010/main" val="2594082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a:t>
            </a:fld>
            <a:endParaRPr lang="en-US" altLang="en-US"/>
          </a:p>
        </p:txBody>
      </p:sp>
    </p:spTree>
    <p:extLst>
      <p:ext uri="{BB962C8B-B14F-4D97-AF65-F5344CB8AC3E}">
        <p14:creationId xmlns:p14="http://schemas.microsoft.com/office/powerpoint/2010/main" val="6943950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50</a:t>
            </a:fld>
            <a:endParaRPr lang="en-US" altLang="en-US"/>
          </a:p>
        </p:txBody>
      </p:sp>
    </p:spTree>
    <p:extLst>
      <p:ext uri="{BB962C8B-B14F-4D97-AF65-F5344CB8AC3E}">
        <p14:creationId xmlns:p14="http://schemas.microsoft.com/office/powerpoint/2010/main" val="33130496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p14="http://schemas.microsoft.com/office/powerpoint/2010/main" val="25659954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52</a:t>
            </a:fld>
            <a:endParaRPr lang="en-US" altLang="en-US"/>
          </a:p>
        </p:txBody>
      </p:sp>
    </p:spTree>
    <p:extLst>
      <p:ext uri="{BB962C8B-B14F-4D97-AF65-F5344CB8AC3E}">
        <p14:creationId xmlns:p14="http://schemas.microsoft.com/office/powerpoint/2010/main" val="24138452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53</a:t>
            </a:fld>
            <a:endParaRPr lang="en-US" altLang="en-US"/>
          </a:p>
        </p:txBody>
      </p:sp>
    </p:spTree>
    <p:extLst>
      <p:ext uri="{BB962C8B-B14F-4D97-AF65-F5344CB8AC3E}">
        <p14:creationId xmlns:p14="http://schemas.microsoft.com/office/powerpoint/2010/main" val="7985013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https://youtu.be/2ryNAGMOmUk</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54</a:t>
            </a:fld>
            <a:endParaRPr lang="en-US" altLang="en-US"/>
          </a:p>
        </p:txBody>
      </p:sp>
    </p:spTree>
    <p:extLst>
      <p:ext uri="{BB962C8B-B14F-4D97-AF65-F5344CB8AC3E}">
        <p14:creationId xmlns:p14="http://schemas.microsoft.com/office/powerpoint/2010/main" val="22072051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https://youtu.be/2ryNAGMOmUk</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p14="http://schemas.microsoft.com/office/powerpoint/2010/main" val="34635612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https://youtu.be/2ryNAGMOmUk</a:t>
            </a:r>
          </a:p>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p14="http://schemas.microsoft.com/office/powerpoint/2010/main" val="3426286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4839180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https://www.frc.org/get.cfm?i=WA22E42&amp;f=WU22E13&amp;utm_medium=email&amp;utm_source=washingtonupdate&amp;utm_campaign=wa22e42</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19257003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https://www.frc.org/get.cfm?i=WA22E42&amp;f=WU22E13&amp;utm_medium=email&amp;utm_source=washingtonupdate&amp;utm_campaign=wa22e42</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402162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a:t>
            </a:fld>
            <a:endParaRPr lang="en-US" altLang="en-US"/>
          </a:p>
        </p:txBody>
      </p:sp>
    </p:spTree>
    <p:extLst>
      <p:ext uri="{BB962C8B-B14F-4D97-AF65-F5344CB8AC3E}">
        <p14:creationId xmlns:p14="http://schemas.microsoft.com/office/powerpoint/2010/main" val="21771202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38151092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https://www.israeltoday.co.il/read/the-nakba-myth-hijacks-congress/?utm_source=acfs&amp;utm_medium=email&amp;utm_term=all&amp;utm_campaign=newsletter-en-2022-05-19</a:t>
            </a:r>
          </a:p>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11098953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00" dirty="0"/>
              <a:t>https://www.israeltoday.co.il/read/the-nakba-myth-hijacks-congress/?utm_source=acfs&amp;utm_medium=email&amp;utm_term=all&amp;utm_campaign=newsletter-en-2022-05-19</a:t>
            </a:r>
          </a:p>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21332270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00" dirty="0"/>
              <a:t>https://www.israeltoday.co.il/read/the-nakba-myth-hijacks-congress/?utm_source=acfs&amp;utm_medium=email&amp;utm_term=all&amp;utm_campaign=newsletter-en-2022-05-19</a:t>
            </a:r>
          </a:p>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18146656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https://www.israeltoday.co.il/read/the-nakba-myth-hijacks-congress/?utm_source=acfs&amp;utm_medium=email&amp;utm_term=all&amp;utm_campaign=newsletter-en-2022-05-19</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13569909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p14="http://schemas.microsoft.com/office/powerpoint/2010/main" val="12344152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16270449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Deception is enormous.  Putin is the great defender of the Bible and tradition.</a:t>
            </a:r>
          </a:p>
          <a:p>
            <a:r>
              <a:rPr lang="en-US" dirty="0"/>
              <a:t>Belarussians, Minsk, every family lost someone to the Nazis.  “Fascism” is a trip wire.   Putin considers himself the representative of the Russian Orthodox Church and its destiny to save the world, according to Avner </a:t>
            </a:r>
            <a:r>
              <a:rPr lang="en-US" dirty="0" err="1"/>
              <a:t>Boskey</a:t>
            </a:r>
            <a:r>
              <a:rPr lang="en-US" dirty="0"/>
              <a:t>.  </a:t>
            </a:r>
          </a:p>
          <a:p>
            <a:r>
              <a:rPr lang="en-US" dirty="0"/>
              <a:t>Stewart has seen the mass graves.   </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p14="http://schemas.microsoft.com/office/powerpoint/2010/main" val="12161645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Reach Initiative has given $120 K to Ukrainians for food, other relief.  Take zero admin fees.   Committed to $30k/mo.   Need for water.   </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68</a:t>
            </a:fld>
            <a:endParaRPr lang="en-US" altLang="en-US"/>
          </a:p>
        </p:txBody>
      </p:sp>
    </p:spTree>
    <p:extLst>
      <p:ext uri="{BB962C8B-B14F-4D97-AF65-F5344CB8AC3E}">
        <p14:creationId xmlns:p14="http://schemas.microsoft.com/office/powerpoint/2010/main" val="23940601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69</a:t>
            </a:fld>
            <a:endParaRPr lang="en-US" altLang="en-US"/>
          </a:p>
        </p:txBody>
      </p:sp>
    </p:spTree>
    <p:extLst>
      <p:ext uri="{BB962C8B-B14F-4D97-AF65-F5344CB8AC3E}">
        <p14:creationId xmlns:p14="http://schemas.microsoft.com/office/powerpoint/2010/main" val="1571449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p14="http://schemas.microsoft.com/office/powerpoint/2010/main" val="4393156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70</a:t>
            </a:fld>
            <a:endParaRPr lang="en-US" altLang="en-US"/>
          </a:p>
        </p:txBody>
      </p:sp>
    </p:spTree>
    <p:extLst>
      <p:ext uri="{BB962C8B-B14F-4D97-AF65-F5344CB8AC3E}">
        <p14:creationId xmlns:p14="http://schemas.microsoft.com/office/powerpoint/2010/main" val="8804116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https://www.frc.org/get.cfm?i=WA22E48&amp;f=WU22E15&amp;utm_medium=email&amp;utm_source=washingtonupdate&amp;utm_campaign=wa22e48</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71</a:t>
            </a:fld>
            <a:endParaRPr lang="en-US" altLang="en-US"/>
          </a:p>
        </p:txBody>
      </p:sp>
    </p:spTree>
    <p:extLst>
      <p:ext uri="{BB962C8B-B14F-4D97-AF65-F5344CB8AC3E}">
        <p14:creationId xmlns:p14="http://schemas.microsoft.com/office/powerpoint/2010/main" val="22115401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https://lc.org/newsroom/details/220516-urgent-stop-who-takeover-of-america</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p14="http://schemas.microsoft.com/office/powerpoint/2010/main" val="28841399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p14="http://schemas.microsoft.com/office/powerpoint/2010/main" val="29826109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74</a:t>
            </a:fld>
            <a:endParaRPr lang="en-US" altLang="en-US"/>
          </a:p>
        </p:txBody>
      </p:sp>
    </p:spTree>
    <p:extLst>
      <p:ext uri="{BB962C8B-B14F-4D97-AF65-F5344CB8AC3E}">
        <p14:creationId xmlns:p14="http://schemas.microsoft.com/office/powerpoint/2010/main" val="42427662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75</a:t>
            </a:fld>
            <a:endParaRPr lang="en-US" altLang="en-US"/>
          </a:p>
        </p:txBody>
      </p:sp>
    </p:spTree>
    <p:extLst>
      <p:ext uri="{BB962C8B-B14F-4D97-AF65-F5344CB8AC3E}">
        <p14:creationId xmlns:p14="http://schemas.microsoft.com/office/powerpoint/2010/main" val="30360970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76</a:t>
            </a:fld>
            <a:endParaRPr lang="en-US" altLang="en-US"/>
          </a:p>
        </p:txBody>
      </p:sp>
    </p:spTree>
    <p:extLst>
      <p:ext uri="{BB962C8B-B14F-4D97-AF65-F5344CB8AC3E}">
        <p14:creationId xmlns:p14="http://schemas.microsoft.com/office/powerpoint/2010/main" val="15552875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77</a:t>
            </a:fld>
            <a:endParaRPr lang="en-US" altLang="en-US"/>
          </a:p>
        </p:txBody>
      </p:sp>
    </p:spTree>
    <p:extLst>
      <p:ext uri="{BB962C8B-B14F-4D97-AF65-F5344CB8AC3E}">
        <p14:creationId xmlns:p14="http://schemas.microsoft.com/office/powerpoint/2010/main" val="26817272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p14="http://schemas.microsoft.com/office/powerpoint/2010/main" val="23162460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79</a:t>
            </a:fld>
            <a:endParaRPr lang="en-US" altLang="en-US"/>
          </a:p>
        </p:txBody>
      </p:sp>
    </p:spTree>
    <p:extLst>
      <p:ext uri="{BB962C8B-B14F-4D97-AF65-F5344CB8AC3E}">
        <p14:creationId xmlns:p14="http://schemas.microsoft.com/office/powerpoint/2010/main" val="452431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G-d thinks mathematically.</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p14="http://schemas.microsoft.com/office/powerpoint/2010/main" val="42344625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Worship team please</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80</a:t>
            </a:fld>
            <a:endParaRPr lang="en-US" altLang="en-US"/>
          </a:p>
        </p:txBody>
      </p:sp>
    </p:spTree>
    <p:extLst>
      <p:ext uri="{BB962C8B-B14F-4D97-AF65-F5344CB8AC3E}">
        <p14:creationId xmlns:p14="http://schemas.microsoft.com/office/powerpoint/2010/main" val="10121433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That is, harvest isn’t just for after Shavuot, the count is done.  It is NOW!</a:t>
            </a:r>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p14="http://schemas.microsoft.com/office/powerpoint/2010/main" val="10980979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p14="http://schemas.microsoft.com/office/powerpoint/2010/main" val="8440818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Who are you discipling, building up?4</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Yn 4.35-36  Counting up to the Harvest </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21, 2022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99557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84</a:t>
            </a:fld>
            <a:endParaRPr lang="en-US" altLang="en-US"/>
          </a:p>
        </p:txBody>
      </p:sp>
    </p:spTree>
    <p:extLst>
      <p:ext uri="{BB962C8B-B14F-4D97-AF65-F5344CB8AC3E}">
        <p14:creationId xmlns:p14="http://schemas.microsoft.com/office/powerpoint/2010/main" val="24203037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85</a:t>
            </a:fld>
            <a:endParaRPr lang="en-US" altLang="en-US"/>
          </a:p>
        </p:txBody>
      </p:sp>
    </p:spTree>
    <p:extLst>
      <p:ext uri="{BB962C8B-B14F-4D97-AF65-F5344CB8AC3E}">
        <p14:creationId xmlns:p14="http://schemas.microsoft.com/office/powerpoint/2010/main" val="42444179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86</a:t>
            </a:fld>
            <a:endParaRPr lang="en-US" altLang="en-US"/>
          </a:p>
        </p:txBody>
      </p:sp>
    </p:spTree>
    <p:extLst>
      <p:ext uri="{BB962C8B-B14F-4D97-AF65-F5344CB8AC3E}">
        <p14:creationId xmlns:p14="http://schemas.microsoft.com/office/powerpoint/2010/main" val="2073073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87</a:t>
            </a:fld>
            <a:endParaRPr lang="en-US" altLang="en-US"/>
          </a:p>
        </p:txBody>
      </p:sp>
    </p:spTree>
    <p:extLst>
      <p:ext uri="{BB962C8B-B14F-4D97-AF65-F5344CB8AC3E}">
        <p14:creationId xmlns:p14="http://schemas.microsoft.com/office/powerpoint/2010/main" val="35650099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88</a:t>
            </a:fld>
            <a:endParaRPr lang="en-US" altLang="en-US"/>
          </a:p>
        </p:txBody>
      </p:sp>
    </p:spTree>
    <p:extLst>
      <p:ext uri="{BB962C8B-B14F-4D97-AF65-F5344CB8AC3E}">
        <p14:creationId xmlns:p14="http://schemas.microsoft.com/office/powerpoint/2010/main" val="237933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Yn 4.35-36  Counting up to the Harvest </a:t>
            </a:r>
          </a:p>
        </p:txBody>
      </p:sp>
      <p:sp>
        <p:nvSpPr>
          <p:cNvPr id="5" name="Date Placeholder 4"/>
          <p:cNvSpPr>
            <a:spLocks noGrp="1"/>
          </p:cNvSpPr>
          <p:nvPr>
            <p:ph type="dt" idx="1"/>
          </p:nvPr>
        </p:nvSpPr>
        <p:spPr/>
        <p:txBody>
          <a:bodyPr/>
          <a:lstStyle/>
          <a:p>
            <a:r>
              <a:rPr lang="en-US" altLang="en-US"/>
              <a:t>May 21, 2022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a:t>
            </a:fld>
            <a:endParaRPr lang="en-US" altLang="en-US"/>
          </a:p>
        </p:txBody>
      </p:sp>
    </p:spTree>
    <p:extLst>
      <p:ext uri="{BB962C8B-B14F-4D97-AF65-F5344CB8AC3E}">
        <p14:creationId xmlns:p14="http://schemas.microsoft.com/office/powerpoint/2010/main" val="445410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432098-4FCD-4621-B266-77E620A9B51E}"/>
              </a:ext>
            </a:extLst>
          </p:cNvPr>
          <p:cNvSpPr>
            <a:spLocks noGrp="1" noChangeArrowheads="1"/>
          </p:cNvSpPr>
          <p:nvPr>
            <p:ph type="dt" sz="half" idx="10"/>
          </p:nvPr>
        </p:nvSpPr>
        <p:spPr>
          <a:ln/>
        </p:spPr>
        <p:txBody>
          <a:bodyPr/>
          <a:lstStyle>
            <a:lvl1pPr>
              <a:defRPr/>
            </a:lvl1pPr>
          </a:lstStyle>
          <a:p>
            <a:pPr algn="l" defTabSz="685800">
              <a:defRPr/>
            </a:pPr>
            <a:endParaRPr lang="en-US" altLang="en-US">
              <a:solidFill>
                <a:srgbClr val="000000"/>
              </a:solidFill>
            </a:endParaRPr>
          </a:p>
        </p:txBody>
      </p:sp>
      <p:sp>
        <p:nvSpPr>
          <p:cNvPr id="5" name="Rectangle 5">
            <a:extLst>
              <a:ext uri="{FF2B5EF4-FFF2-40B4-BE49-F238E27FC236}">
                <a16:creationId xmlns:a16="http://schemas.microsoft.com/office/drawing/2014/main" id="{F73D8F41-1E12-46C4-B93A-792ECBF0084D}"/>
              </a:ext>
            </a:extLst>
          </p:cNvPr>
          <p:cNvSpPr>
            <a:spLocks noGrp="1" noChangeArrowheads="1"/>
          </p:cNvSpPr>
          <p:nvPr>
            <p:ph type="ftr" sz="quarter" idx="11"/>
          </p:nvPr>
        </p:nvSpPr>
        <p:spPr>
          <a:ln/>
        </p:spPr>
        <p:txBody>
          <a:bodyPr/>
          <a:lstStyle>
            <a:lvl1pPr>
              <a:defRPr/>
            </a:lvl1pPr>
          </a:lstStyle>
          <a:p>
            <a:pPr defTabSz="685800">
              <a:defRPr/>
            </a:pPr>
            <a:endParaRPr lang="en-US" altLang="en-US">
              <a:solidFill>
                <a:srgbClr val="000000"/>
              </a:solidFill>
            </a:endParaRPr>
          </a:p>
        </p:txBody>
      </p:sp>
      <p:sp>
        <p:nvSpPr>
          <p:cNvPr id="6" name="Rectangle 6">
            <a:extLst>
              <a:ext uri="{FF2B5EF4-FFF2-40B4-BE49-F238E27FC236}">
                <a16:creationId xmlns:a16="http://schemas.microsoft.com/office/drawing/2014/main" id="{6237021D-7337-46B4-8143-D23252B6764E}"/>
              </a:ext>
            </a:extLst>
          </p:cNvPr>
          <p:cNvSpPr>
            <a:spLocks noGrp="1" noChangeArrowheads="1"/>
          </p:cNvSpPr>
          <p:nvPr>
            <p:ph type="sldNum" sz="quarter" idx="12"/>
          </p:nvPr>
        </p:nvSpPr>
        <p:spPr>
          <a:ln/>
        </p:spPr>
        <p:txBody>
          <a:bodyPr/>
          <a:lstStyle>
            <a:lvl1pPr>
              <a:defRPr/>
            </a:lvl1pPr>
          </a:lstStyle>
          <a:p>
            <a:pPr defTabSz="685800">
              <a:defRPr/>
            </a:pPr>
            <a:fld id="{72C69B15-344B-438A-AA82-D05AD8857E10}" type="slidenum">
              <a:rPr lang="en-US" altLang="en-US" smtClean="0">
                <a:solidFill>
                  <a:srgbClr val="000000"/>
                </a:solidFill>
                <a:latin typeface="Arial" pitchFamily="34" charset="0"/>
                <a:cs typeface="Arial" pitchFamily="34" charset="0"/>
              </a:rPr>
              <a:pPr defTabSz="685800">
                <a:defRPr/>
              </a:pPr>
              <a:t>‹#›</a:t>
            </a:fld>
            <a:endParaRPr lang="en-US" altLang="en-US">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658790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AC27CA-EB5F-4FFD-AFE1-585C5AC13B6F}"/>
              </a:ext>
            </a:extLst>
          </p:cNvPr>
          <p:cNvSpPr>
            <a:spLocks noGrp="1" noChangeArrowheads="1"/>
          </p:cNvSpPr>
          <p:nvPr>
            <p:ph type="title"/>
          </p:nvPr>
        </p:nvSpPr>
        <p:spPr bwMode="auto">
          <a:xfrm>
            <a:off x="457200" y="205979"/>
            <a:ext cx="8229600"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25324A3-8BCA-47FF-888C-12CFC4C97DBE}"/>
              </a:ext>
            </a:extLst>
          </p:cNvPr>
          <p:cNvSpPr>
            <a:spLocks noGrp="1" noChangeArrowheads="1"/>
          </p:cNvSpPr>
          <p:nvPr>
            <p:ph type="body" idx="1"/>
          </p:nvPr>
        </p:nvSpPr>
        <p:spPr bwMode="auto">
          <a:xfrm>
            <a:off x="457200" y="1200151"/>
            <a:ext cx="8229600"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ACBF4EDB-BC03-408B-A6C4-B250A939CED4}"/>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Arial" charset="0"/>
                <a:cs typeface="Arial" charset="0"/>
              </a:defRPr>
            </a:lvl1pPr>
          </a:lstStyle>
          <a:p>
            <a:pPr>
              <a:defRPr/>
            </a:pPr>
            <a:endParaRPr lang="en-US" altLang="en-US"/>
          </a:p>
        </p:txBody>
      </p:sp>
      <p:sp>
        <p:nvSpPr>
          <p:cNvPr id="3077" name="Rectangle 5">
            <a:extLst>
              <a:ext uri="{FF2B5EF4-FFF2-40B4-BE49-F238E27FC236}">
                <a16:creationId xmlns:a16="http://schemas.microsoft.com/office/drawing/2014/main" id="{8157C8ED-182D-479E-981A-6A7AF155CC18}"/>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Arial" charset="0"/>
                <a:cs typeface="Arial" charset="0"/>
              </a:defRPr>
            </a:lvl1pPr>
          </a:lstStyle>
          <a:p>
            <a:pPr>
              <a:defRPr/>
            </a:pPr>
            <a:endParaRPr lang="en-US" altLang="en-US"/>
          </a:p>
        </p:txBody>
      </p:sp>
      <p:sp>
        <p:nvSpPr>
          <p:cNvPr id="3078" name="Rectangle 6">
            <a:extLst>
              <a:ext uri="{FF2B5EF4-FFF2-40B4-BE49-F238E27FC236}">
                <a16:creationId xmlns:a16="http://schemas.microsoft.com/office/drawing/2014/main" id="{3ED73AFF-67A9-4CD8-9E27-A3975DFBC0DD}"/>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3A682856-861A-426C-97E8-7291350175EF}" type="slidenum">
              <a:rPr lang="en-US" altLang="en-US"/>
              <a:pPr>
                <a:defRPr/>
              </a:pPr>
              <a:t>‹#›</a:t>
            </a:fld>
            <a:endParaRPr lang="en-US" altLang="en-US"/>
          </a:p>
        </p:txBody>
      </p:sp>
    </p:spTree>
    <p:extLst>
      <p:ext uri="{BB962C8B-B14F-4D97-AF65-F5344CB8AC3E}">
        <p14:creationId xmlns:p14="http://schemas.microsoft.com/office/powerpoint/2010/main" val="2727523663"/>
      </p:ext>
    </p:extLst>
  </p:cSld>
  <p:clrMap bg1="lt1" tx1="dk1" bg2="lt2" tx2="dk2" accent1="accent1" accent2="accent2" accent3="accent3" accent4="accent4" accent5="accent5" accent6="accent6" hlink="hlink" folHlink="folHlink"/>
  <p:sldLayoutIdLst>
    <p:sldLayoutId id="2147483837" r:id="rId1"/>
  </p:sldLayoutIdLst>
  <p:txStyles>
    <p:titleStyle>
      <a:lvl1pPr algn="ctr" rtl="0" eaLnBrk="0" fontAlgn="base" hangingPunct="0">
        <a:spcBef>
          <a:spcPct val="0"/>
        </a:spcBef>
        <a:spcAft>
          <a:spcPct val="0"/>
        </a:spcAft>
        <a:defRPr sz="3300">
          <a:solidFill>
            <a:schemeClr val="bg1"/>
          </a:solidFill>
          <a:latin typeface="+mj-lt"/>
          <a:ea typeface="+mj-ea"/>
          <a:cs typeface="+mj-cs"/>
        </a:defRPr>
      </a:lvl1pPr>
      <a:lvl2pPr algn="ctr" rtl="0" eaLnBrk="0" fontAlgn="base" hangingPunct="0">
        <a:spcBef>
          <a:spcPct val="0"/>
        </a:spcBef>
        <a:spcAft>
          <a:spcPct val="0"/>
        </a:spcAft>
        <a:defRPr sz="3300">
          <a:solidFill>
            <a:schemeClr val="bg1"/>
          </a:solidFill>
          <a:latin typeface="Arial Rounded MT Bold" pitchFamily="34" charset="0"/>
          <a:cs typeface="Arial" charset="0"/>
        </a:defRPr>
      </a:lvl2pPr>
      <a:lvl3pPr algn="ctr" rtl="0" eaLnBrk="0" fontAlgn="base" hangingPunct="0">
        <a:spcBef>
          <a:spcPct val="0"/>
        </a:spcBef>
        <a:spcAft>
          <a:spcPct val="0"/>
        </a:spcAft>
        <a:defRPr sz="3300">
          <a:solidFill>
            <a:schemeClr val="bg1"/>
          </a:solidFill>
          <a:latin typeface="Arial Rounded MT Bold" pitchFamily="34" charset="0"/>
          <a:cs typeface="Arial" charset="0"/>
        </a:defRPr>
      </a:lvl3pPr>
      <a:lvl4pPr algn="ctr" rtl="0" eaLnBrk="0" fontAlgn="base" hangingPunct="0">
        <a:spcBef>
          <a:spcPct val="0"/>
        </a:spcBef>
        <a:spcAft>
          <a:spcPct val="0"/>
        </a:spcAft>
        <a:defRPr sz="3300">
          <a:solidFill>
            <a:schemeClr val="bg1"/>
          </a:solidFill>
          <a:latin typeface="Arial Rounded MT Bold" pitchFamily="34" charset="0"/>
          <a:cs typeface="Arial" charset="0"/>
        </a:defRPr>
      </a:lvl4pPr>
      <a:lvl5pPr algn="ctr" rtl="0" eaLnBrk="0" fontAlgn="base" hangingPunct="0">
        <a:spcBef>
          <a:spcPct val="0"/>
        </a:spcBef>
        <a:spcAft>
          <a:spcPct val="0"/>
        </a:spcAft>
        <a:defRPr sz="3300">
          <a:solidFill>
            <a:schemeClr val="bg1"/>
          </a:solidFill>
          <a:latin typeface="Arial Rounded MT Bold" pitchFamily="34" charset="0"/>
          <a:cs typeface="Arial" charset="0"/>
        </a:defRPr>
      </a:lvl5pPr>
      <a:lvl6pPr marL="342900" algn="ctr" rtl="0" fontAlgn="base">
        <a:spcBef>
          <a:spcPct val="0"/>
        </a:spcBef>
        <a:spcAft>
          <a:spcPct val="0"/>
        </a:spcAft>
        <a:defRPr sz="3300">
          <a:solidFill>
            <a:schemeClr val="bg1"/>
          </a:solidFill>
          <a:latin typeface="Arial Rounded MT Bold" pitchFamily="34" charset="0"/>
          <a:cs typeface="Arial" charset="0"/>
        </a:defRPr>
      </a:lvl6pPr>
      <a:lvl7pPr marL="685800" algn="ctr" rtl="0" fontAlgn="base">
        <a:spcBef>
          <a:spcPct val="0"/>
        </a:spcBef>
        <a:spcAft>
          <a:spcPct val="0"/>
        </a:spcAft>
        <a:defRPr sz="3300">
          <a:solidFill>
            <a:schemeClr val="bg1"/>
          </a:solidFill>
          <a:latin typeface="Arial Rounded MT Bold" pitchFamily="34" charset="0"/>
          <a:cs typeface="Arial" charset="0"/>
        </a:defRPr>
      </a:lvl7pPr>
      <a:lvl8pPr marL="1028700" algn="ctr" rtl="0" fontAlgn="base">
        <a:spcBef>
          <a:spcPct val="0"/>
        </a:spcBef>
        <a:spcAft>
          <a:spcPct val="0"/>
        </a:spcAft>
        <a:defRPr sz="3300">
          <a:solidFill>
            <a:schemeClr val="bg1"/>
          </a:solidFill>
          <a:latin typeface="Arial Rounded MT Bold" pitchFamily="34" charset="0"/>
          <a:cs typeface="Arial" charset="0"/>
        </a:defRPr>
      </a:lvl8pPr>
      <a:lvl9pPr marL="1371600" algn="ctr" rtl="0" fontAlgn="base">
        <a:spcBef>
          <a:spcPct val="0"/>
        </a:spcBef>
        <a:spcAft>
          <a:spcPct val="0"/>
        </a:spcAft>
        <a:defRPr sz="3300">
          <a:solidFill>
            <a:schemeClr val="bg1"/>
          </a:solidFill>
          <a:latin typeface="Arial Rounded MT Bold" pitchFamily="34" charset="0"/>
          <a:cs typeface="Arial" charset="0"/>
        </a:defRPr>
      </a:lvl9pPr>
    </p:titleStyle>
    <p:bodyStyle>
      <a:lvl1pPr marL="257175" indent="-257175" algn="l" rtl="0" eaLnBrk="0" fontAlgn="base" hangingPunct="0">
        <a:spcBef>
          <a:spcPct val="20000"/>
        </a:spcBef>
        <a:spcAft>
          <a:spcPct val="0"/>
        </a:spcAft>
        <a:defRPr sz="3300">
          <a:solidFill>
            <a:schemeClr val="bg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Arial" charset="0"/>
          <a:cs typeface="+mn-cs"/>
        </a:defRPr>
      </a:lvl2pPr>
      <a:lvl3pPr marL="857250" indent="-171450" algn="l" rtl="0" eaLnBrk="0" fontAlgn="base" hangingPunct="0">
        <a:spcBef>
          <a:spcPct val="20000"/>
        </a:spcBef>
        <a:spcAft>
          <a:spcPct val="0"/>
        </a:spcAft>
        <a:buChar char="•"/>
        <a:defRPr sz="1800">
          <a:solidFill>
            <a:schemeClr val="tx1"/>
          </a:solidFill>
          <a:latin typeface="Arial" charset="0"/>
          <a:cs typeface="+mn-cs"/>
        </a:defRPr>
      </a:lvl3pPr>
      <a:lvl4pPr marL="1200150" indent="-171450" algn="l" rtl="0" eaLnBrk="0" fontAlgn="base" hangingPunct="0">
        <a:spcBef>
          <a:spcPct val="20000"/>
        </a:spcBef>
        <a:spcAft>
          <a:spcPct val="0"/>
        </a:spcAft>
        <a:buChar char="–"/>
        <a:defRPr sz="1500">
          <a:solidFill>
            <a:schemeClr val="tx1"/>
          </a:solidFill>
          <a:latin typeface="Arial" charset="0"/>
          <a:cs typeface="+mn-cs"/>
        </a:defRPr>
      </a:lvl4pPr>
      <a:lvl5pPr marL="1543050" indent="-171450" algn="l" rtl="0" eaLnBrk="0" fontAlgn="base" hangingPunct="0">
        <a:spcBef>
          <a:spcPct val="20000"/>
        </a:spcBef>
        <a:spcAft>
          <a:spcPct val="0"/>
        </a:spcAft>
        <a:buChar char="»"/>
        <a:defRPr sz="1500">
          <a:solidFill>
            <a:schemeClr val="tx1"/>
          </a:solidFill>
          <a:latin typeface="Arial" charset="0"/>
          <a:cs typeface="+mn-cs"/>
        </a:defRPr>
      </a:lvl5pPr>
      <a:lvl6pPr marL="1885950" indent="-171450" algn="l" rtl="0" fontAlgn="base">
        <a:spcBef>
          <a:spcPct val="20000"/>
        </a:spcBef>
        <a:spcAft>
          <a:spcPct val="0"/>
        </a:spcAft>
        <a:buChar char="»"/>
        <a:defRPr sz="1500">
          <a:solidFill>
            <a:schemeClr val="tx1"/>
          </a:solidFill>
          <a:latin typeface="Arial" charset="0"/>
          <a:cs typeface="+mn-cs"/>
        </a:defRPr>
      </a:lvl6pPr>
      <a:lvl7pPr marL="2228850" indent="-171450" algn="l" rtl="0" fontAlgn="base">
        <a:spcBef>
          <a:spcPct val="20000"/>
        </a:spcBef>
        <a:spcAft>
          <a:spcPct val="0"/>
        </a:spcAft>
        <a:buChar char="»"/>
        <a:defRPr sz="1500">
          <a:solidFill>
            <a:schemeClr val="tx1"/>
          </a:solidFill>
          <a:latin typeface="Arial" charset="0"/>
          <a:cs typeface="+mn-cs"/>
        </a:defRPr>
      </a:lvl7pPr>
      <a:lvl8pPr marL="2571750" indent="-171450" algn="l" rtl="0" fontAlgn="base">
        <a:spcBef>
          <a:spcPct val="20000"/>
        </a:spcBef>
        <a:spcAft>
          <a:spcPct val="0"/>
        </a:spcAft>
        <a:buChar char="»"/>
        <a:defRPr sz="1500">
          <a:solidFill>
            <a:schemeClr val="tx1"/>
          </a:solidFill>
          <a:latin typeface="Arial" charset="0"/>
          <a:cs typeface="+mn-cs"/>
        </a:defRPr>
      </a:lvl8pPr>
      <a:lvl9pPr marL="2914650" indent="-171450"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2022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err="1"/>
              <a:t>Yn</a:t>
            </a:r>
            <a:r>
              <a:rPr lang="en-US" sz="4000" baseline="30000" dirty="0"/>
              <a:t> 4.35-36 </a:t>
            </a:r>
            <a:r>
              <a:rPr lang="en-US" sz="4000" b="1" baseline="30000" dirty="0"/>
              <a:t> </a:t>
            </a:r>
            <a:r>
              <a:rPr lang="en-US" sz="4000" dirty="0"/>
              <a:t>Don’t you have a saying, ‘Four more months and then the harvest’? Well, what I say to you is: open your eyes and look at the fields! They’re already ripe for harvest! </a:t>
            </a:r>
            <a:r>
              <a:rPr lang="en-US" sz="4000" b="1" baseline="30000" dirty="0"/>
              <a:t> </a:t>
            </a:r>
            <a:r>
              <a:rPr lang="en-US" sz="4000" dirty="0"/>
              <a:t>The one who reaps receives his wages and gathers fruit for eternal life.</a:t>
            </a:r>
          </a:p>
          <a:p>
            <a:pPr marL="0" indent="0">
              <a:buNone/>
            </a:pPr>
            <a:r>
              <a:rPr lang="en-US" sz="4000" u="sng" dirty="0">
                <a:solidFill>
                  <a:srgbClr val="FFFF99"/>
                </a:solidFill>
              </a:rPr>
              <a:t>Context…</a:t>
            </a:r>
          </a:p>
        </p:txBody>
      </p:sp>
    </p:spTree>
    <p:extLst>
      <p:ext uri="{BB962C8B-B14F-4D97-AF65-F5344CB8AC3E}">
        <p14:creationId xmlns:p14="http://schemas.microsoft.com/office/powerpoint/2010/main" val="157344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t>Timeline</a:t>
            </a:r>
          </a:p>
          <a:p>
            <a:pPr marL="0" indent="0">
              <a:buNone/>
            </a:pPr>
            <a:r>
              <a:rPr lang="en-US" sz="4000" baseline="30000" dirty="0" err="1"/>
              <a:t>Yn</a:t>
            </a:r>
            <a:r>
              <a:rPr lang="en-US" sz="4000" baseline="30000" dirty="0"/>
              <a:t> 2.23-24</a:t>
            </a:r>
            <a:r>
              <a:rPr lang="en-US" sz="4000" dirty="0"/>
              <a:t> Now while </a:t>
            </a:r>
            <a:r>
              <a:rPr lang="en-US" sz="4000" u="sng" dirty="0">
                <a:solidFill>
                  <a:srgbClr val="FFFF99"/>
                </a:solidFill>
              </a:rPr>
              <a:t>Yeshua was in </a:t>
            </a:r>
            <a:r>
              <a:rPr lang="en-US" sz="4000" u="sng" dirty="0" err="1">
                <a:solidFill>
                  <a:srgbClr val="FFFF99"/>
                </a:solidFill>
              </a:rPr>
              <a:t>Yerushalayim</a:t>
            </a:r>
            <a:r>
              <a:rPr lang="en-US" sz="4000" u="sng" dirty="0">
                <a:solidFill>
                  <a:srgbClr val="FFFF99"/>
                </a:solidFill>
              </a:rPr>
              <a:t> at the </a:t>
            </a:r>
            <a:r>
              <a:rPr lang="en-US" sz="4000" u="sng" dirty="0" err="1">
                <a:solidFill>
                  <a:srgbClr val="FFFF99"/>
                </a:solidFill>
              </a:rPr>
              <a:t>Pesakh</a:t>
            </a:r>
            <a:r>
              <a:rPr lang="en-US" sz="4000" u="sng" dirty="0">
                <a:solidFill>
                  <a:srgbClr val="FFFF99"/>
                </a:solidFill>
              </a:rPr>
              <a:t> festival</a:t>
            </a:r>
            <a:r>
              <a:rPr lang="en-US" sz="4000" dirty="0"/>
              <a:t>, </a:t>
            </a:r>
            <a:r>
              <a:rPr lang="en-US" sz="2800" dirty="0"/>
              <a:t>there were many people who believed in his name when they saw the miracles he performed. But he did not commit himself to them.</a:t>
            </a:r>
            <a:endParaRPr lang="en-US" sz="4000" dirty="0"/>
          </a:p>
        </p:txBody>
      </p:sp>
    </p:spTree>
    <p:extLst>
      <p:ext uri="{BB962C8B-B14F-4D97-AF65-F5344CB8AC3E}">
        <p14:creationId xmlns:p14="http://schemas.microsoft.com/office/powerpoint/2010/main" val="3407912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Ch 3 </a:t>
            </a:r>
            <a:r>
              <a:rPr lang="en-US" sz="4000" dirty="0" err="1"/>
              <a:t>Nakdimon</a:t>
            </a:r>
            <a:r>
              <a:rPr lang="en-US" sz="4000" dirty="0"/>
              <a:t>/Nicodemus </a:t>
            </a:r>
          </a:p>
          <a:p>
            <a:pPr marL="0" indent="0">
              <a:buNone/>
            </a:pPr>
            <a:r>
              <a:rPr lang="en-US" sz="4000" baseline="30000" dirty="0" err="1"/>
              <a:t>Yn</a:t>
            </a:r>
            <a:r>
              <a:rPr lang="en-US" sz="4000" baseline="30000" dirty="0"/>
              <a:t> 3.22 </a:t>
            </a:r>
            <a:r>
              <a:rPr lang="en-US" sz="4000" u="sng" dirty="0">
                <a:solidFill>
                  <a:srgbClr val="FFFF99"/>
                </a:solidFill>
              </a:rPr>
              <a:t>After this</a:t>
            </a:r>
            <a:r>
              <a:rPr lang="en-US" sz="4000" dirty="0"/>
              <a:t>, Yeshua and his </a:t>
            </a:r>
            <a:r>
              <a:rPr lang="en-US" sz="4000" dirty="0" err="1"/>
              <a:t>talmidim</a:t>
            </a:r>
            <a:r>
              <a:rPr lang="en-US" sz="4000" dirty="0"/>
              <a:t> </a:t>
            </a:r>
            <a:r>
              <a:rPr lang="en-US" sz="4000" u="sng" dirty="0">
                <a:solidFill>
                  <a:srgbClr val="FFFF99"/>
                </a:solidFill>
              </a:rPr>
              <a:t>went out into the countryside of </a:t>
            </a:r>
            <a:r>
              <a:rPr lang="en-US" sz="4000" u="sng" dirty="0" err="1">
                <a:solidFill>
                  <a:srgbClr val="FFFF99"/>
                </a:solidFill>
              </a:rPr>
              <a:t>Y’hudah</a:t>
            </a:r>
            <a:r>
              <a:rPr lang="en-US" sz="4000" dirty="0"/>
              <a:t>, where he stayed awhile with them and </a:t>
            </a:r>
            <a:r>
              <a:rPr lang="en-US" sz="4000" u="sng" dirty="0">
                <a:solidFill>
                  <a:srgbClr val="FFFF99"/>
                </a:solidFill>
              </a:rPr>
              <a:t>immersed people</a:t>
            </a:r>
            <a:r>
              <a:rPr lang="en-US" sz="4000" dirty="0"/>
              <a:t>.</a:t>
            </a:r>
          </a:p>
        </p:txBody>
      </p:sp>
    </p:spTree>
    <p:extLst>
      <p:ext uri="{BB962C8B-B14F-4D97-AF65-F5344CB8AC3E}">
        <p14:creationId xmlns:p14="http://schemas.microsoft.com/office/powerpoint/2010/main" val="3522584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Yn</a:t>
            </a:r>
            <a:r>
              <a:rPr lang="en-US" sz="4000" baseline="30000" dirty="0"/>
              <a:t> 4.1-4 </a:t>
            </a:r>
            <a:r>
              <a:rPr lang="en-US" sz="3200" dirty="0"/>
              <a:t>When Yeshua learned that the </a:t>
            </a:r>
            <a:r>
              <a:rPr lang="en-US" sz="3200" dirty="0" err="1"/>
              <a:t>P’rushim</a:t>
            </a:r>
            <a:r>
              <a:rPr lang="en-US" sz="3200" dirty="0"/>
              <a:t> had heard he was making and immersing more </a:t>
            </a:r>
            <a:r>
              <a:rPr lang="en-US" sz="3200" dirty="0" err="1"/>
              <a:t>talmidim</a:t>
            </a:r>
            <a:r>
              <a:rPr lang="en-US" sz="3200" dirty="0"/>
              <a:t> than </a:t>
            </a:r>
            <a:r>
              <a:rPr lang="en-US" sz="3200" dirty="0" err="1"/>
              <a:t>Yochanan</a:t>
            </a:r>
            <a:r>
              <a:rPr lang="en-US" sz="3200" dirty="0"/>
              <a:t> (although it was not Yeshua himself who immersed but his </a:t>
            </a:r>
            <a:r>
              <a:rPr lang="en-US" sz="3200" dirty="0" err="1"/>
              <a:t>talmidim</a:t>
            </a:r>
            <a:r>
              <a:rPr lang="en-US" sz="3200" dirty="0"/>
              <a:t>), </a:t>
            </a:r>
            <a:r>
              <a:rPr lang="en-US" sz="4000" u="sng" dirty="0">
                <a:solidFill>
                  <a:srgbClr val="FFFF99"/>
                </a:solidFill>
              </a:rPr>
              <a:t>Yeshua left </a:t>
            </a:r>
            <a:r>
              <a:rPr lang="en-US" sz="4000" u="sng" dirty="0" err="1">
                <a:solidFill>
                  <a:srgbClr val="FFFF99"/>
                </a:solidFill>
              </a:rPr>
              <a:t>Y’hudah</a:t>
            </a:r>
            <a:r>
              <a:rPr lang="en-US" sz="4000" u="sng" dirty="0">
                <a:solidFill>
                  <a:srgbClr val="FFFF99"/>
                </a:solidFill>
              </a:rPr>
              <a:t> and set out again for the Galil.</a:t>
            </a:r>
            <a:r>
              <a:rPr lang="en-US" sz="4000" dirty="0">
                <a:solidFill>
                  <a:srgbClr val="FFFF99"/>
                </a:solidFill>
              </a:rPr>
              <a:t> </a:t>
            </a:r>
            <a:r>
              <a:rPr lang="en-US" sz="4000" u="sng" dirty="0">
                <a:solidFill>
                  <a:srgbClr val="FFFF99"/>
                </a:solidFill>
              </a:rPr>
              <a:t>This meant that he had to pass through Shomron.</a:t>
            </a:r>
          </a:p>
        </p:txBody>
      </p:sp>
    </p:spTree>
    <p:extLst>
      <p:ext uri="{BB962C8B-B14F-4D97-AF65-F5344CB8AC3E}">
        <p14:creationId xmlns:p14="http://schemas.microsoft.com/office/powerpoint/2010/main" val="2423871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026" name="Picture 2">
            <a:extLst>
              <a:ext uri="{FF2B5EF4-FFF2-40B4-BE49-F238E27FC236}">
                <a16:creationId xmlns:a16="http://schemas.microsoft.com/office/drawing/2014/main" id="{F4EC2C8F-A67A-0C7A-5B10-5DC50129BE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 y="0"/>
            <a:ext cx="370998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49A8327-DA62-A261-5CC2-F64AF38D0D00}"/>
              </a:ext>
            </a:extLst>
          </p:cNvPr>
          <p:cNvPicPr>
            <a:picLocks noChangeAspect="1"/>
          </p:cNvPicPr>
          <p:nvPr/>
        </p:nvPicPr>
        <p:blipFill>
          <a:blip r:embed="rId4"/>
          <a:stretch>
            <a:fillRect/>
          </a:stretch>
        </p:blipFill>
        <p:spPr>
          <a:xfrm>
            <a:off x="3768309" y="0"/>
            <a:ext cx="3126804" cy="5143500"/>
          </a:xfrm>
          <a:prstGeom prst="rect">
            <a:avLst/>
          </a:prstGeom>
        </p:spPr>
      </p:pic>
      <p:cxnSp>
        <p:nvCxnSpPr>
          <p:cNvPr id="9" name="Straight Arrow Connector 8">
            <a:extLst>
              <a:ext uri="{FF2B5EF4-FFF2-40B4-BE49-F238E27FC236}">
                <a16:creationId xmlns:a16="http://schemas.microsoft.com/office/drawing/2014/main" id="{BEBE226B-5E7F-E16A-25D0-A4142B17F169}"/>
              </a:ext>
            </a:extLst>
          </p:cNvPr>
          <p:cNvCxnSpPr/>
          <p:nvPr/>
        </p:nvCxnSpPr>
        <p:spPr bwMode="auto">
          <a:xfrm flipV="1">
            <a:off x="5336604" y="3562350"/>
            <a:ext cx="1239351" cy="609600"/>
          </a:xfrm>
          <a:prstGeom prst="straightConnector1">
            <a:avLst/>
          </a:prstGeom>
          <a:solidFill>
            <a:schemeClr val="accent1"/>
          </a:solidFill>
          <a:ln w="44450"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a:extLst>
              <a:ext uri="{FF2B5EF4-FFF2-40B4-BE49-F238E27FC236}">
                <a16:creationId xmlns:a16="http://schemas.microsoft.com/office/drawing/2014/main" id="{3422274B-2639-DAB7-6D4C-133F42A4D6A9}"/>
              </a:ext>
            </a:extLst>
          </p:cNvPr>
          <p:cNvCxnSpPr/>
          <p:nvPr/>
        </p:nvCxnSpPr>
        <p:spPr bwMode="auto">
          <a:xfrm flipH="1" flipV="1">
            <a:off x="5617954" y="2495550"/>
            <a:ext cx="898448" cy="1066800"/>
          </a:xfrm>
          <a:prstGeom prst="straightConnector1">
            <a:avLst/>
          </a:prstGeom>
          <a:solidFill>
            <a:schemeClr val="accent1"/>
          </a:solidFill>
          <a:ln w="44450" cap="flat" cmpd="sng" algn="ctr">
            <a:solidFill>
              <a:schemeClr val="accent2">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DC8176EE-6DE2-A071-EEB5-DA6829A525A2}"/>
              </a:ext>
            </a:extLst>
          </p:cNvPr>
          <p:cNvSpPr txBox="1"/>
          <p:nvPr/>
        </p:nvSpPr>
        <p:spPr>
          <a:xfrm>
            <a:off x="6895113" y="2495550"/>
            <a:ext cx="2366353" cy="2062103"/>
          </a:xfrm>
          <a:prstGeom prst="rect">
            <a:avLst/>
          </a:prstGeom>
          <a:noFill/>
        </p:spPr>
        <p:txBody>
          <a:bodyPr wrap="none" rtlCol="0">
            <a:spAutoFit/>
          </a:bodyPr>
          <a:lstStyle/>
          <a:p>
            <a:pPr algn="l"/>
            <a:r>
              <a:rPr lang="en-US" sz="2400" dirty="0"/>
              <a:t>Immersion site</a:t>
            </a:r>
          </a:p>
          <a:p>
            <a:pPr algn="l"/>
            <a:r>
              <a:rPr lang="en-US" sz="2400" dirty="0"/>
              <a:t>Qasr al-</a:t>
            </a:r>
            <a:r>
              <a:rPr lang="en-US" sz="2400" dirty="0" err="1"/>
              <a:t>Yahud</a:t>
            </a:r>
            <a:r>
              <a:rPr lang="en-US" sz="2400" dirty="0"/>
              <a:t> </a:t>
            </a:r>
          </a:p>
          <a:p>
            <a:pPr algn="l"/>
            <a:r>
              <a:rPr lang="en-US" sz="2400" dirty="0"/>
              <a:t>The Tower </a:t>
            </a:r>
          </a:p>
          <a:p>
            <a:pPr algn="l"/>
            <a:r>
              <a:rPr lang="en-US" sz="2400" dirty="0"/>
              <a:t>of the Jews</a:t>
            </a:r>
          </a:p>
          <a:p>
            <a:pPr algn="l"/>
            <a:r>
              <a:rPr lang="he-IL" sz="3200" b="1" dirty="0" err="1">
                <a:latin typeface="David" panose="020E0502060401010101" pitchFamily="34" charset="-79"/>
                <a:cs typeface="David" panose="020E0502060401010101" pitchFamily="34" charset="-79"/>
              </a:rPr>
              <a:t>קאסר</a:t>
            </a:r>
            <a:r>
              <a:rPr lang="he-IL" sz="3200" b="1" dirty="0">
                <a:latin typeface="David" panose="020E0502060401010101" pitchFamily="34" charset="-79"/>
                <a:cs typeface="David" panose="020E0502060401010101" pitchFamily="34" charset="-79"/>
              </a:rPr>
              <a:t> אל יהוד</a:t>
            </a:r>
            <a:endParaRPr lang="en-US" sz="3200" b="1" dirty="0">
              <a:latin typeface="David" panose="020E0502060401010101" pitchFamily="34" charset="-79"/>
              <a:cs typeface="David" panose="020E0502060401010101" pitchFamily="34" charset="-79"/>
            </a:endParaRPr>
          </a:p>
        </p:txBody>
      </p:sp>
      <p:cxnSp>
        <p:nvCxnSpPr>
          <p:cNvPr id="16" name="Straight Arrow Connector 15">
            <a:extLst>
              <a:ext uri="{FF2B5EF4-FFF2-40B4-BE49-F238E27FC236}">
                <a16:creationId xmlns:a16="http://schemas.microsoft.com/office/drawing/2014/main" id="{54D2532A-E504-1ABB-682F-0A6C372A0606}"/>
              </a:ext>
            </a:extLst>
          </p:cNvPr>
          <p:cNvCxnSpPr/>
          <p:nvPr/>
        </p:nvCxnSpPr>
        <p:spPr bwMode="auto">
          <a:xfrm flipH="1">
            <a:off x="6865515" y="3646735"/>
            <a:ext cx="579657" cy="0"/>
          </a:xfrm>
          <a:prstGeom prst="straightConnector1">
            <a:avLst/>
          </a:prstGeom>
          <a:solidFill>
            <a:schemeClr val="accent1"/>
          </a:solidFill>
          <a:ln w="47625"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01398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457200" indent="-457200">
              <a:buFont typeface="+mj-lt"/>
              <a:buAutoNum type="arabicPeriod"/>
            </a:pPr>
            <a:r>
              <a:rPr lang="en-US" sz="4000" dirty="0"/>
              <a:t>Passover in </a:t>
            </a:r>
            <a:r>
              <a:rPr lang="en-US" sz="4000" dirty="0" err="1"/>
              <a:t>Yerushalayim</a:t>
            </a:r>
            <a:endParaRPr lang="en-US" sz="4000" dirty="0"/>
          </a:p>
          <a:p>
            <a:pPr marL="457200" indent="-457200">
              <a:buFont typeface="+mj-lt"/>
              <a:buAutoNum type="arabicPeriod"/>
            </a:pPr>
            <a:r>
              <a:rPr lang="en-US" sz="4000" dirty="0"/>
              <a:t>Immersing in </a:t>
            </a:r>
            <a:r>
              <a:rPr lang="en-US" sz="4000" dirty="0" err="1"/>
              <a:t>Yehudah</a:t>
            </a:r>
            <a:r>
              <a:rPr lang="en-US" sz="4000" dirty="0"/>
              <a:t>.</a:t>
            </a:r>
          </a:p>
          <a:p>
            <a:pPr marL="457200" indent="-457200">
              <a:buFont typeface="+mj-lt"/>
              <a:buAutoNum type="arabicPeriod"/>
            </a:pPr>
            <a:r>
              <a:rPr lang="en-US" sz="4000" dirty="0"/>
              <a:t>Going north thru Shomron/Samaria</a:t>
            </a:r>
          </a:p>
          <a:p>
            <a:pPr marL="457200" indent="-457200">
              <a:buFont typeface="+mj-lt"/>
              <a:buAutoNum type="arabicPeriod"/>
            </a:pPr>
            <a:r>
              <a:rPr lang="en-US" sz="4000" dirty="0"/>
              <a:t>Conversation with the woman at the well.</a:t>
            </a:r>
          </a:p>
          <a:p>
            <a:pPr marL="457200" indent="-457200">
              <a:buFont typeface="+mj-lt"/>
              <a:buAutoNum type="arabicPeriod"/>
            </a:pPr>
            <a:r>
              <a:rPr lang="en-US" sz="4000" dirty="0"/>
              <a:t>Response to His </a:t>
            </a:r>
            <a:r>
              <a:rPr lang="en-US" sz="4000" dirty="0" err="1"/>
              <a:t>talmidim</a:t>
            </a:r>
            <a:r>
              <a:rPr lang="en-US" sz="4000" dirty="0"/>
              <a:t>…</a:t>
            </a:r>
          </a:p>
        </p:txBody>
      </p:sp>
    </p:spTree>
    <p:extLst>
      <p:ext uri="{BB962C8B-B14F-4D97-AF65-F5344CB8AC3E}">
        <p14:creationId xmlns:p14="http://schemas.microsoft.com/office/powerpoint/2010/main" val="580892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10000"/>
          </a:bodyPr>
          <a:lstStyle/>
          <a:p>
            <a:pPr marL="0" indent="0">
              <a:buNone/>
            </a:pPr>
            <a:r>
              <a:rPr lang="en-US" sz="4000" baseline="30000" dirty="0" err="1"/>
              <a:t>Yn</a:t>
            </a:r>
            <a:r>
              <a:rPr lang="en-US" sz="4000" baseline="30000" dirty="0"/>
              <a:t> 4.35-36 </a:t>
            </a:r>
            <a:r>
              <a:rPr lang="en-US" sz="4000" b="1" baseline="30000" dirty="0"/>
              <a:t> </a:t>
            </a:r>
            <a:r>
              <a:rPr lang="en-US" sz="4000" dirty="0"/>
              <a:t>Don’t you have a saying, ‘Four more months and then the harvest’? Well, what I say to you is: open your eyes and look at the fields! They’re already ripe for harvest! </a:t>
            </a:r>
            <a:r>
              <a:rPr lang="en-US" sz="4000" b="1" baseline="30000" dirty="0"/>
              <a:t> </a:t>
            </a:r>
            <a:r>
              <a:rPr lang="en-US" sz="4000" dirty="0"/>
              <a:t>The one who reaps receives his wages and gathers fruit for eternal life.</a:t>
            </a:r>
          </a:p>
          <a:p>
            <a:pPr marL="0" indent="0">
              <a:buNone/>
            </a:pPr>
            <a:r>
              <a:rPr lang="en-US" sz="4000" u="sng" dirty="0">
                <a:solidFill>
                  <a:srgbClr val="FFFF99"/>
                </a:solidFill>
              </a:rPr>
              <a:t>Likely this dialogue was in May. </a:t>
            </a:r>
          </a:p>
          <a:p>
            <a:pPr marL="0" indent="0">
              <a:buNone/>
            </a:pPr>
            <a:r>
              <a:rPr lang="en-US" sz="4000" u="sng" dirty="0">
                <a:solidFill>
                  <a:srgbClr val="FFFF99"/>
                </a:solidFill>
              </a:rPr>
              <a:t>What happens in May?</a:t>
            </a:r>
          </a:p>
        </p:txBody>
      </p:sp>
    </p:spTree>
    <p:extLst>
      <p:ext uri="{BB962C8B-B14F-4D97-AF65-F5344CB8AC3E}">
        <p14:creationId xmlns:p14="http://schemas.microsoft.com/office/powerpoint/2010/main" val="1234414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33"/>
            </a:gs>
          </a:gsLst>
          <a:path path="shape">
            <a:fillToRect l="50000" t="50000" r="50000" b="50000"/>
          </a:path>
        </a:gradFill>
        <a:effectLst/>
      </p:bgPr>
    </p:bg>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8843F5E0-3FBF-444F-BCE8-A95E94683A6F}"/>
              </a:ext>
            </a:extLst>
          </p:cNvPr>
          <p:cNvSpPr>
            <a:spLocks noChangeArrowheads="1"/>
          </p:cNvSpPr>
          <p:nvPr/>
        </p:nvSpPr>
        <p:spPr bwMode="auto">
          <a:xfrm>
            <a:off x="1200150" y="171450"/>
            <a:ext cx="2686050" cy="514350"/>
          </a:xfrm>
          <a:prstGeom prst="rect">
            <a:avLst/>
          </a:prstGeom>
          <a:solidFill>
            <a:srgbClr val="CC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4400">
                <a:solidFill>
                  <a:schemeClr val="bg1"/>
                </a:solidFill>
                <a:latin typeface="Arial Rounded MT Bold" panose="020F070403050403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defTabSz="685800">
              <a:spcBef>
                <a:spcPct val="0"/>
              </a:spcBef>
              <a:defRPr/>
            </a:pPr>
            <a:endParaRPr lang="en-US" altLang="en-US" sz="1350" dirty="0">
              <a:solidFill>
                <a:srgbClr val="000000"/>
              </a:solidFill>
              <a:latin typeface="Arial" panose="020B0604020202020204" pitchFamily="34" charset="0"/>
            </a:endParaRPr>
          </a:p>
        </p:txBody>
      </p:sp>
      <p:sp>
        <p:nvSpPr>
          <p:cNvPr id="11267" name="Rectangle 2">
            <a:extLst>
              <a:ext uri="{FF2B5EF4-FFF2-40B4-BE49-F238E27FC236}">
                <a16:creationId xmlns:a16="http://schemas.microsoft.com/office/drawing/2014/main" id="{6F04215B-32AE-4EA3-ADC7-C237E70AEAB9}"/>
              </a:ext>
            </a:extLst>
          </p:cNvPr>
          <p:cNvSpPr>
            <a:spLocks noGrp="1" noChangeArrowheads="1"/>
          </p:cNvSpPr>
          <p:nvPr>
            <p:ph type="body" idx="1"/>
          </p:nvPr>
        </p:nvSpPr>
        <p:spPr>
          <a:xfrm>
            <a:off x="228600" y="114300"/>
            <a:ext cx="8839200" cy="5029200"/>
          </a:xfrm>
          <a:noFill/>
        </p:spPr>
        <p:txBody>
          <a:bodyPr/>
          <a:lstStyle/>
          <a:p>
            <a:pPr marL="41672" indent="-41672" eaLnBrk="1" hangingPunct="1">
              <a:defRPr/>
            </a:pPr>
            <a:r>
              <a:rPr lang="en-US" altLang="en-US" sz="4000" baseline="30000" dirty="0"/>
              <a:t>Lev 23.15-16  </a:t>
            </a:r>
            <a:r>
              <a:rPr lang="en-US" altLang="en-US" sz="4000" dirty="0"/>
              <a:t>From the day after the day of rest — that is, from the day you bring the sheaf for waving — </a:t>
            </a:r>
            <a:r>
              <a:rPr lang="en-US" altLang="en-US" sz="4000" u="sng" dirty="0">
                <a:solidFill>
                  <a:srgbClr val="FFFF99"/>
                </a:solidFill>
              </a:rPr>
              <a:t>you are to count seven full weeks</a:t>
            </a:r>
            <a:r>
              <a:rPr lang="en-US" altLang="en-US" sz="4000" dirty="0"/>
              <a:t>, until the day after the seventh week; </a:t>
            </a:r>
            <a:r>
              <a:rPr lang="en-US" altLang="en-US" sz="4000" u="sng" dirty="0">
                <a:solidFill>
                  <a:srgbClr val="FFFF99"/>
                </a:solidFill>
              </a:rPr>
              <a:t>you are to count fifty days</a:t>
            </a:r>
            <a:r>
              <a:rPr lang="en-US" altLang="en-US" sz="4000" dirty="0"/>
              <a:t>; and then you are to present a new grain offering to </a:t>
            </a:r>
            <a:r>
              <a:rPr lang="en-US" sz="4000" cap="small" dirty="0" err="1"/>
              <a:t>Adoni</a:t>
            </a:r>
            <a:r>
              <a:rPr lang="en-US" altLang="en-US" sz="4000" dirty="0"/>
              <a:t> .</a:t>
            </a:r>
            <a:r>
              <a:rPr lang="en-US" sz="4000" dirty="0"/>
              <a:t>'</a:t>
            </a:r>
            <a:r>
              <a:rPr lang="en-US" sz="1050" dirty="0"/>
              <a:t> </a:t>
            </a:r>
            <a:r>
              <a:rPr lang="en-US" sz="4000" dirty="0"/>
              <a:t>"</a:t>
            </a:r>
            <a:endParaRPr lang="en-US" altLang="en-US" sz="4000" dirty="0"/>
          </a:p>
        </p:txBody>
      </p:sp>
    </p:spTree>
    <p:extLst>
      <p:ext uri="{BB962C8B-B14F-4D97-AF65-F5344CB8AC3E}">
        <p14:creationId xmlns:p14="http://schemas.microsoft.com/office/powerpoint/2010/main" val="3291570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sp>
        <p:nvSpPr>
          <p:cNvPr id="7" name="TextBox 6">
            <a:extLst>
              <a:ext uri="{FF2B5EF4-FFF2-40B4-BE49-F238E27FC236}">
                <a16:creationId xmlns:a16="http://schemas.microsoft.com/office/drawing/2014/main" id="{367F3465-EC34-7178-E1AD-B664B4D5FC5E}"/>
              </a:ext>
            </a:extLst>
          </p:cNvPr>
          <p:cNvSpPr txBox="1"/>
          <p:nvPr/>
        </p:nvSpPr>
        <p:spPr>
          <a:xfrm>
            <a:off x="304800" y="209551"/>
            <a:ext cx="8534400" cy="440120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During the time encompassed by </a:t>
            </a:r>
            <a:r>
              <a:rPr kumimoji="0" lang="en-US" b="0" i="0" u="none" strike="noStrike" kern="1200" cap="none" spc="0" normalizeH="0" baseline="0" noProof="0" dirty="0" err="1">
                <a:ln>
                  <a:noFill/>
                </a:ln>
                <a:solidFill>
                  <a:srgbClr val="FFFFFF"/>
                </a:solidFill>
                <a:effectLst/>
                <a:uLnTx/>
                <a:uFillTx/>
                <a:latin typeface="Arial Rounded MT Bold" pitchFamily="34" charset="0"/>
                <a:ea typeface="+mn-ea"/>
                <a:cs typeface="Arial" charset="0"/>
              </a:rPr>
              <a:t>Sefirah</a:t>
            </a:r>
            <a:r>
              <a:rPr kumimoji="0" lang="en-US"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/Counting, the grain of the field ripens and it is, therefore, a period of uncertainty -- of hope and prayer that our physical sustenance will be continued in abundance.  </a:t>
            </a:r>
          </a:p>
        </p:txBody>
      </p:sp>
    </p:spTree>
    <p:extLst>
      <p:ext uri="{BB962C8B-B14F-4D97-AF65-F5344CB8AC3E}">
        <p14:creationId xmlns:p14="http://schemas.microsoft.com/office/powerpoint/2010/main" val="75292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sp>
        <p:nvSpPr>
          <p:cNvPr id="7" name="TextBox 6">
            <a:extLst>
              <a:ext uri="{FF2B5EF4-FFF2-40B4-BE49-F238E27FC236}">
                <a16:creationId xmlns:a16="http://schemas.microsoft.com/office/drawing/2014/main" id="{367F3465-EC34-7178-E1AD-B664B4D5FC5E}"/>
              </a:ext>
            </a:extLst>
          </p:cNvPr>
          <p:cNvSpPr txBox="1"/>
          <p:nvPr/>
        </p:nvSpPr>
        <p:spPr>
          <a:xfrm>
            <a:off x="457200" y="209550"/>
            <a:ext cx="8382000" cy="507831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Therefore, this counting time is somewhat solemn, for the harvest is at risk. Historically, the </a:t>
            </a:r>
            <a:r>
              <a:rPr kumimoji="0" lang="en-US" sz="3600" b="0" i="0" u="none" strike="noStrike" kern="1200" cap="none" spc="0" normalizeH="0" baseline="0" noProof="0" dirty="0" err="1">
                <a:ln>
                  <a:noFill/>
                </a:ln>
                <a:solidFill>
                  <a:srgbClr val="FFFFFF"/>
                </a:solidFill>
                <a:effectLst/>
                <a:uLnTx/>
                <a:uFillTx/>
                <a:latin typeface="Arial Rounded MT Bold" pitchFamily="34" charset="0"/>
                <a:ea typeface="+mn-ea"/>
                <a:cs typeface="Arial" charset="0"/>
              </a:rPr>
              <a:t>omer</a:t>
            </a:r>
            <a:r>
              <a:rPr kumimoji="0" lang="en-US" sz="36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 period has been marked by several tragedies occurring to our people. The last great deportation to the gas chambers, that of the Jews of Hungary, took place during the </a:t>
            </a:r>
            <a:r>
              <a:rPr kumimoji="0" lang="en-US" sz="3600" b="0" i="0" u="none" strike="noStrike" kern="1200" cap="none" spc="0" normalizeH="0" baseline="0" noProof="0" dirty="0" err="1">
                <a:ln>
                  <a:noFill/>
                </a:ln>
                <a:solidFill>
                  <a:srgbClr val="FFFFFF"/>
                </a:solidFill>
                <a:effectLst/>
                <a:uLnTx/>
                <a:uFillTx/>
                <a:latin typeface="Arial Rounded MT Bold" pitchFamily="34" charset="0"/>
                <a:ea typeface="+mn-ea"/>
                <a:cs typeface="Arial" charset="0"/>
              </a:rPr>
              <a:t>Sefirah</a:t>
            </a:r>
            <a:r>
              <a:rPr kumimoji="0" lang="en-US" sz="36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 period.</a:t>
            </a:r>
          </a:p>
        </p:txBody>
      </p:sp>
    </p:spTree>
    <p:extLst>
      <p:ext uri="{BB962C8B-B14F-4D97-AF65-F5344CB8AC3E}">
        <p14:creationId xmlns:p14="http://schemas.microsoft.com/office/powerpoint/2010/main" val="1842468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Statistics:</a:t>
            </a:r>
          </a:p>
        </p:txBody>
      </p:sp>
    </p:spTree>
    <p:extLst>
      <p:ext uri="{BB962C8B-B14F-4D97-AF65-F5344CB8AC3E}">
        <p14:creationId xmlns:p14="http://schemas.microsoft.com/office/powerpoint/2010/main" val="2996664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Over time, this 49-day period became a time of mourning for many traditional Jewish people. </a:t>
            </a:r>
          </a:p>
          <a:p>
            <a:pPr marL="0" indent="0">
              <a:buNone/>
            </a:pPr>
            <a:r>
              <a:rPr lang="en-US" sz="4000" dirty="0"/>
              <a:t>Thursday, May 19, 2022, was Lag </a:t>
            </a:r>
            <a:r>
              <a:rPr lang="en-US" sz="4000" dirty="0" err="1"/>
              <a:t>b’Omer</a:t>
            </a:r>
            <a:r>
              <a:rPr lang="en-US" sz="4000" dirty="0"/>
              <a:t>, a minor holiday on the Jewish calendar. </a:t>
            </a:r>
            <a:r>
              <a:rPr lang="he-IL" sz="4400" b="1" dirty="0">
                <a:latin typeface="David" panose="020E0502060401010101" pitchFamily="34" charset="-79"/>
                <a:cs typeface="David" panose="020E0502060401010101" pitchFamily="34" charset="-79"/>
              </a:rPr>
              <a:t>לג</a:t>
            </a:r>
            <a:r>
              <a:rPr lang="en-US" sz="4000" dirty="0"/>
              <a:t> Lag = 33 </a:t>
            </a:r>
            <a:r>
              <a:rPr lang="en-US" sz="4000" dirty="0" err="1"/>
              <a:t>b’Omer</a:t>
            </a:r>
            <a:r>
              <a:rPr lang="en-US" sz="4000" dirty="0"/>
              <a:t> is the 33</a:t>
            </a:r>
            <a:r>
              <a:rPr lang="en-US" sz="4000" baseline="30000" dirty="0"/>
              <a:t>rd</a:t>
            </a:r>
            <a:r>
              <a:rPr lang="en-US" sz="4000" dirty="0"/>
              <a:t> day of the 49 days between Passover and Shavuot.</a:t>
            </a:r>
          </a:p>
        </p:txBody>
      </p:sp>
    </p:spTree>
    <p:extLst>
      <p:ext uri="{BB962C8B-B14F-4D97-AF65-F5344CB8AC3E}">
        <p14:creationId xmlns:p14="http://schemas.microsoft.com/office/powerpoint/2010/main" val="4207376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There is a story that thousands of Jewish Torah scholars were killed (either by a plague or in war) during this season. As a result, Orthodox Jews have traditions to not play music, have weddings, or do other things that are joyful during these days. </a:t>
            </a:r>
          </a:p>
        </p:txBody>
      </p:sp>
    </p:spTree>
    <p:extLst>
      <p:ext uri="{BB962C8B-B14F-4D97-AF65-F5344CB8AC3E}">
        <p14:creationId xmlns:p14="http://schemas.microsoft.com/office/powerpoint/2010/main" val="3110088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Lag =33</a:t>
            </a:r>
            <a:r>
              <a:rPr lang="en-US" sz="4000" baseline="30000" dirty="0"/>
              <a:t>rd</a:t>
            </a:r>
            <a:r>
              <a:rPr lang="en-US" sz="4000" dirty="0"/>
              <a:t> day of the Omer marks the end of this terrible second-century plague that felled thousands of Rabbi </a:t>
            </a:r>
            <a:r>
              <a:rPr lang="en-US" sz="4000" dirty="0" err="1"/>
              <a:t>Akiva’s</a:t>
            </a:r>
            <a:r>
              <a:rPr lang="en-US" sz="4000" dirty="0"/>
              <a:t> students (who did not treat each other with respect), is also the date when his famous disciple, Rabbi Shimon bar Yochai, revealed the Torah’s deepest secrets, which were later aggregated into the Zohar.</a:t>
            </a:r>
          </a:p>
        </p:txBody>
      </p:sp>
    </p:spTree>
    <p:extLst>
      <p:ext uri="{BB962C8B-B14F-4D97-AF65-F5344CB8AC3E}">
        <p14:creationId xmlns:p14="http://schemas.microsoft.com/office/powerpoint/2010/main" val="1421105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day is traditionally celebrated outdoors, in nature, with parades, bonfires, (safely) shooting bows and arrows and studying Kabbalistic texts.</a:t>
            </a:r>
          </a:p>
          <a:p>
            <a:pPr marL="0" indent="0">
              <a:buNone/>
            </a:pPr>
            <a:r>
              <a:rPr lang="en-US" sz="4000" dirty="0"/>
              <a:t>[That’s why we don’t do it, but it’s important history to know.}</a:t>
            </a:r>
          </a:p>
        </p:txBody>
      </p:sp>
    </p:spTree>
    <p:extLst>
      <p:ext uri="{BB962C8B-B14F-4D97-AF65-F5344CB8AC3E}">
        <p14:creationId xmlns:p14="http://schemas.microsoft.com/office/powerpoint/2010/main" val="1531324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sp>
        <p:nvSpPr>
          <p:cNvPr id="7" name="TextBox 6">
            <a:extLst>
              <a:ext uri="{FF2B5EF4-FFF2-40B4-BE49-F238E27FC236}">
                <a16:creationId xmlns:a16="http://schemas.microsoft.com/office/drawing/2014/main" id="{367F3465-EC34-7178-E1AD-B664B4D5FC5E}"/>
              </a:ext>
            </a:extLst>
          </p:cNvPr>
          <p:cNvSpPr txBox="1"/>
          <p:nvPr/>
        </p:nvSpPr>
        <p:spPr>
          <a:xfrm>
            <a:off x="304800" y="209551"/>
            <a:ext cx="8534400" cy="440120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This Counting time/ Sephira sense of risk was due, in particular, to the fact that in Israel, the hot winds that are so harmful to the crops, blow between </a:t>
            </a:r>
            <a:r>
              <a:rPr kumimoji="0" lang="en-US" b="0" i="0" u="none" strike="noStrike" kern="1200" cap="none" spc="0" normalizeH="0" baseline="0" noProof="0" dirty="0" err="1">
                <a:ln>
                  <a:noFill/>
                </a:ln>
                <a:solidFill>
                  <a:srgbClr val="FFFFFF"/>
                </a:solidFill>
                <a:effectLst/>
                <a:uLnTx/>
                <a:uFillTx/>
                <a:latin typeface="Arial Rounded MT Bold" pitchFamily="34" charset="0"/>
                <a:ea typeface="+mn-ea"/>
                <a:cs typeface="Arial" charset="0"/>
              </a:rPr>
              <a:t>Pesakh</a:t>
            </a:r>
            <a:r>
              <a:rPr kumimoji="0" lang="en-US"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 and </a:t>
            </a:r>
            <a:r>
              <a:rPr kumimoji="0" lang="en-US" b="0" i="0" u="none" strike="noStrike" kern="1200" cap="none" spc="0" normalizeH="0" baseline="0" noProof="0" dirty="0" err="1">
                <a:ln>
                  <a:noFill/>
                </a:ln>
                <a:solidFill>
                  <a:srgbClr val="FFFFFF"/>
                </a:solidFill>
                <a:effectLst/>
                <a:uLnTx/>
                <a:uFillTx/>
                <a:latin typeface="Arial Rounded MT Bold" pitchFamily="34" charset="0"/>
                <a:ea typeface="+mn-ea"/>
                <a:cs typeface="Arial" charset="0"/>
              </a:rPr>
              <a:t>Shavu’ot</a:t>
            </a:r>
            <a:r>
              <a:rPr kumimoji="0" lang="en-US"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F"/>
                </a:solidFill>
              </a:rPr>
              <a:t>Khamsin…</a:t>
            </a:r>
            <a:endParaRPr kumimoji="0" lang="en-US" b="0" i="0" u="none" strike="noStrike" kern="1200" cap="none" spc="0" normalizeH="0" baseline="0" noProof="0" dirty="0">
              <a:ln>
                <a:noFill/>
              </a:ln>
              <a:solidFill>
                <a:srgbClr val="FFFFFF"/>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1934118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From the Arabic word for "fifty", these dry, sand-filled Khamsin </a:t>
            </a:r>
            <a:r>
              <a:rPr lang="en-US" sz="3600" dirty="0" err="1"/>
              <a:t>khmishim</a:t>
            </a:r>
            <a:r>
              <a:rPr lang="en-US" sz="3600" dirty="0"/>
              <a:t> </a:t>
            </a:r>
            <a:r>
              <a:rPr lang="he-IL" sz="3600" b="1" i="0" dirty="0">
                <a:effectLst/>
                <a:latin typeface="David" panose="020E0502060401010101" pitchFamily="34" charset="-79"/>
                <a:cs typeface="David" panose="020E0502060401010101" pitchFamily="34" charset="-79"/>
              </a:rPr>
              <a:t>חֲמִישִׁים</a:t>
            </a:r>
            <a:r>
              <a:rPr lang="en-US" sz="4000" b="1" dirty="0">
                <a:latin typeface="David" panose="020E0502060401010101" pitchFamily="34" charset="-79"/>
                <a:cs typeface="David" panose="020E0502060401010101" pitchFamily="34" charset="-79"/>
              </a:rPr>
              <a:t> </a:t>
            </a:r>
            <a:r>
              <a:rPr lang="en-US" sz="4000" dirty="0"/>
              <a:t>windstorms blow sporadically over a fifty-day period in spring in the Egypt, Israel, Jordan. It carries great quantities of sand and dust from the deserts, with a speed up to 87 mph; and the humidity in that area drops below 5%. </a:t>
            </a:r>
          </a:p>
        </p:txBody>
      </p:sp>
    </p:spTree>
    <p:extLst>
      <p:ext uri="{BB962C8B-B14F-4D97-AF65-F5344CB8AC3E}">
        <p14:creationId xmlns:p14="http://schemas.microsoft.com/office/powerpoint/2010/main" val="2507954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sand storms are reported to have seriously impeded both Napoleon's military campaigns in Egypt as well as Allied-German fighting in North Africa in World War II.   Some cultures excuse murders during the</a:t>
            </a:r>
            <a:r>
              <a:rPr lang="he-IL" sz="4000" dirty="0"/>
              <a:t> </a:t>
            </a:r>
            <a:r>
              <a:rPr lang="en-US" sz="4000" dirty="0"/>
              <a:t>Khamsin.</a:t>
            </a:r>
          </a:p>
        </p:txBody>
      </p:sp>
    </p:spTree>
    <p:extLst>
      <p:ext uri="{BB962C8B-B14F-4D97-AF65-F5344CB8AC3E}">
        <p14:creationId xmlns:p14="http://schemas.microsoft.com/office/powerpoint/2010/main" val="3720640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074" name="Picture 2" descr="Famous Pharaohs: Khamsin">
            <a:extLst>
              <a:ext uri="{FF2B5EF4-FFF2-40B4-BE49-F238E27FC236}">
                <a16:creationId xmlns:a16="http://schemas.microsoft.com/office/drawing/2014/main" id="{80EF847D-C9C7-C330-E1DE-D7BD9D8CE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9" y="0"/>
            <a:ext cx="9246575" cy="51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407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4098" name="Picture 2" descr="Flawed, Cracked ...But Rare!: A Desert Khamsin">
            <a:extLst>
              <a:ext uri="{FF2B5EF4-FFF2-40B4-BE49-F238E27FC236}">
                <a16:creationId xmlns:a16="http://schemas.microsoft.com/office/drawing/2014/main" id="{1CDDD312-752E-57FB-3EDE-98B1B5CE1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63" y="0"/>
            <a:ext cx="77120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00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Yeshua and his followers were in this uncertain counting time, yet His statement was…</a:t>
            </a:r>
          </a:p>
        </p:txBody>
      </p:sp>
    </p:spTree>
    <p:extLst>
      <p:ext uri="{BB962C8B-B14F-4D97-AF65-F5344CB8AC3E}">
        <p14:creationId xmlns:p14="http://schemas.microsoft.com/office/powerpoint/2010/main" val="2366241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Statistics:  Means never having to say you're certain.</a:t>
            </a:r>
          </a:p>
          <a:p>
            <a:pPr marL="0" indent="0">
              <a:buNone/>
            </a:pPr>
            <a:endParaRPr lang="en-US" sz="4000" dirty="0"/>
          </a:p>
          <a:p>
            <a:pPr marL="0" indent="0">
              <a:buNone/>
            </a:pPr>
            <a:endParaRPr lang="en-US" sz="4000" dirty="0"/>
          </a:p>
        </p:txBody>
      </p:sp>
    </p:spTree>
    <p:extLst>
      <p:ext uri="{BB962C8B-B14F-4D97-AF65-F5344CB8AC3E}">
        <p14:creationId xmlns:p14="http://schemas.microsoft.com/office/powerpoint/2010/main" val="3271826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a:t>Yn</a:t>
            </a:r>
            <a:r>
              <a:rPr lang="en-US" sz="4000" baseline="30000" dirty="0"/>
              <a:t> 4.35-36 </a:t>
            </a:r>
            <a:r>
              <a:rPr lang="en-US" sz="4000" b="1" baseline="30000" dirty="0"/>
              <a:t> </a:t>
            </a:r>
            <a:r>
              <a:rPr lang="en-US" sz="4000" dirty="0"/>
              <a:t>Don’t you have a saying, ‘Four more months and then the harvest’? Well, what I say to you is: open your eyes and look at the fields! </a:t>
            </a:r>
            <a:r>
              <a:rPr lang="en-US" sz="4000" dirty="0">
                <a:solidFill>
                  <a:srgbClr val="FFFF99"/>
                </a:solidFill>
              </a:rPr>
              <a:t>They’re already ripe for harvest! </a:t>
            </a:r>
            <a:r>
              <a:rPr lang="en-US" sz="4000" b="1" baseline="30000" dirty="0"/>
              <a:t> </a:t>
            </a:r>
            <a:r>
              <a:rPr lang="en-US" sz="4000" dirty="0"/>
              <a:t>The one who reaps receives his wages and gathers fruit for eternal life.</a:t>
            </a:r>
          </a:p>
        </p:txBody>
      </p:sp>
    </p:spTree>
    <p:extLst>
      <p:ext uri="{BB962C8B-B14F-4D97-AF65-F5344CB8AC3E}">
        <p14:creationId xmlns:p14="http://schemas.microsoft.com/office/powerpoint/2010/main" val="3805033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p:txBody>
      </p:sp>
      <p:pic>
        <p:nvPicPr>
          <p:cNvPr id="8194" name="Picture 2" descr="TOTHE HARVEs ">
            <a:extLst>
              <a:ext uri="{FF2B5EF4-FFF2-40B4-BE49-F238E27FC236}">
                <a16:creationId xmlns:a16="http://schemas.microsoft.com/office/drawing/2014/main" id="{6AFCF05B-DDFB-F437-46F8-3A2F8DFEC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68C5C3-6252-129C-5356-A7FFA16F191F}"/>
              </a:ext>
            </a:extLst>
          </p:cNvPr>
          <p:cNvSpPr txBox="1"/>
          <p:nvPr/>
        </p:nvSpPr>
        <p:spPr>
          <a:xfrm>
            <a:off x="533400" y="2343150"/>
            <a:ext cx="6110968" cy="2185214"/>
          </a:xfrm>
          <a:prstGeom prst="rect">
            <a:avLst/>
          </a:prstGeom>
          <a:noFill/>
        </p:spPr>
        <p:txBody>
          <a:bodyPr wrap="none" rtlCol="0">
            <a:spAutoFit/>
          </a:bodyPr>
          <a:lstStyle/>
          <a:p>
            <a:pPr algn="l"/>
            <a:r>
              <a:rPr lang="en-US" sz="4800" dirty="0" err="1">
                <a:solidFill>
                  <a:schemeClr val="bg2"/>
                </a:solidFill>
                <a:effectLst>
                  <a:outerShdw blurRad="38100" dist="38100" dir="2700000" algn="tl">
                    <a:srgbClr val="000000">
                      <a:alpha val="43137"/>
                    </a:srgbClr>
                  </a:outerShdw>
                </a:effectLst>
                <a:latin typeface="Bahnschrift SemiBold" panose="020B0502040204020203" pitchFamily="34" charset="0"/>
              </a:rPr>
              <a:t>Yn</a:t>
            </a:r>
            <a:r>
              <a:rPr lang="en-US" sz="4800" dirty="0">
                <a:solidFill>
                  <a:schemeClr val="bg2"/>
                </a:solidFill>
                <a:effectLst>
                  <a:outerShdw blurRad="38100" dist="38100" dir="2700000" algn="tl">
                    <a:srgbClr val="000000">
                      <a:alpha val="43137"/>
                    </a:srgbClr>
                  </a:outerShdw>
                </a:effectLst>
                <a:latin typeface="Bahnschrift SemiBold" panose="020B0502040204020203" pitchFamily="34" charset="0"/>
              </a:rPr>
              <a:t> 4.35-36 </a:t>
            </a:r>
          </a:p>
          <a:p>
            <a:pPr algn="l"/>
            <a:r>
              <a:rPr lang="en-US" sz="4800" dirty="0">
                <a:solidFill>
                  <a:schemeClr val="bg2"/>
                </a:solidFill>
                <a:effectLst>
                  <a:outerShdw blurRad="38100" dist="38100" dir="2700000" algn="tl">
                    <a:srgbClr val="000000">
                      <a:alpha val="43137"/>
                    </a:srgbClr>
                  </a:outerShdw>
                </a:effectLst>
                <a:latin typeface="Bahnschrift SemiBold" panose="020B0502040204020203" pitchFamily="34" charset="0"/>
              </a:rPr>
              <a:t>Harvest in Adversity </a:t>
            </a:r>
          </a:p>
          <a:p>
            <a:pPr algn="l"/>
            <a:endParaRPr lang="en-US" dirty="0"/>
          </a:p>
        </p:txBody>
      </p:sp>
    </p:spTree>
    <p:extLst>
      <p:ext uri="{BB962C8B-B14F-4D97-AF65-F5344CB8AC3E}">
        <p14:creationId xmlns:p14="http://schemas.microsoft.com/office/powerpoint/2010/main" val="2662315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Example 1 of </a:t>
            </a:r>
          </a:p>
          <a:p>
            <a:pPr marL="0" indent="0" algn="ctr">
              <a:buNone/>
            </a:pPr>
            <a:r>
              <a:rPr lang="en-US" sz="4000" dirty="0"/>
              <a:t>the harvest in progress</a:t>
            </a:r>
          </a:p>
          <a:p>
            <a:pPr marL="0" indent="0" algn="ctr">
              <a:buNone/>
            </a:pPr>
            <a:r>
              <a:rPr lang="en-US" sz="4000" dirty="0"/>
              <a:t>NOW in adversity</a:t>
            </a:r>
          </a:p>
        </p:txBody>
      </p:sp>
    </p:spTree>
    <p:extLst>
      <p:ext uri="{BB962C8B-B14F-4D97-AF65-F5344CB8AC3E}">
        <p14:creationId xmlns:p14="http://schemas.microsoft.com/office/powerpoint/2010/main" val="430424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5122" name="Picture 2" descr="The Send 2022 Gathers Thousands Of Christians To Respond To Call Of ...">
            <a:extLst>
              <a:ext uri="{FF2B5EF4-FFF2-40B4-BE49-F238E27FC236}">
                <a16:creationId xmlns:a16="http://schemas.microsoft.com/office/drawing/2014/main" id="{84168CB0-2FA6-4AA2-4466-8E86E2D3B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C7FBBB-A64E-9847-B7CC-5BBB33DD8536}"/>
              </a:ext>
            </a:extLst>
          </p:cNvPr>
          <p:cNvSpPr txBox="1"/>
          <p:nvPr/>
        </p:nvSpPr>
        <p:spPr>
          <a:xfrm>
            <a:off x="1676400" y="227076"/>
            <a:ext cx="6052619"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The Send, May 14, 2022</a:t>
            </a:r>
          </a:p>
        </p:txBody>
      </p:sp>
    </p:spTree>
    <p:extLst>
      <p:ext uri="{BB962C8B-B14F-4D97-AF65-F5344CB8AC3E}">
        <p14:creationId xmlns:p14="http://schemas.microsoft.com/office/powerpoint/2010/main" val="1235562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DA7331CA-92A6-A3C5-EED2-E89AB7DD2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52154"/>
            <a:ext cx="9144000" cy="1839191"/>
          </a:xfrm>
          <a:prstGeom prst="rect">
            <a:avLst/>
          </a:prstGeom>
        </p:spPr>
      </p:pic>
    </p:spTree>
    <p:extLst>
      <p:ext uri="{BB962C8B-B14F-4D97-AF65-F5344CB8AC3E}">
        <p14:creationId xmlns:p14="http://schemas.microsoft.com/office/powerpoint/2010/main" val="2372207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C099EA53-F250-E6BE-4065-BEB8513556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7778"/>
          <a:stretch/>
        </p:blipFill>
        <p:spPr>
          <a:xfrm rot="10800000">
            <a:off x="17584" y="200025"/>
            <a:ext cx="9126415" cy="4943475"/>
          </a:xfrm>
          <a:prstGeom prst="rect">
            <a:avLst/>
          </a:prstGeom>
        </p:spPr>
      </p:pic>
    </p:spTree>
    <p:extLst>
      <p:ext uri="{BB962C8B-B14F-4D97-AF65-F5344CB8AC3E}">
        <p14:creationId xmlns:p14="http://schemas.microsoft.com/office/powerpoint/2010/main" val="123238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00AD4854-D4EC-D546-F295-04A9B8467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533" y="0"/>
            <a:ext cx="8456934" cy="5143500"/>
          </a:xfrm>
          <a:prstGeom prst="rect">
            <a:avLst/>
          </a:prstGeom>
        </p:spPr>
      </p:pic>
    </p:spTree>
    <p:extLst>
      <p:ext uri="{BB962C8B-B14F-4D97-AF65-F5344CB8AC3E}">
        <p14:creationId xmlns:p14="http://schemas.microsoft.com/office/powerpoint/2010/main" val="1170635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CF92F3A7-22FB-2A72-3B76-36DBCFD628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3" t="11481" r="13333" b="21852"/>
          <a:stretch/>
        </p:blipFill>
        <p:spPr>
          <a:xfrm>
            <a:off x="253999" y="26669"/>
            <a:ext cx="8483602" cy="5090161"/>
          </a:xfrm>
          <a:prstGeom prst="rect">
            <a:avLst/>
          </a:prstGeom>
        </p:spPr>
      </p:pic>
    </p:spTree>
    <p:extLst>
      <p:ext uri="{BB962C8B-B14F-4D97-AF65-F5344CB8AC3E}">
        <p14:creationId xmlns:p14="http://schemas.microsoft.com/office/powerpoint/2010/main" val="3436316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4981575"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Holding up shoes as an expression of going where Yeshua calls!</a:t>
            </a:r>
          </a:p>
        </p:txBody>
      </p:sp>
      <p:pic>
        <p:nvPicPr>
          <p:cNvPr id="3" name="Picture 2">
            <a:extLst>
              <a:ext uri="{FF2B5EF4-FFF2-40B4-BE49-F238E27FC236}">
                <a16:creationId xmlns:a16="http://schemas.microsoft.com/office/drawing/2014/main" id="{A9413F56-E68F-18F8-B9DA-422CD9A4E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375" y="0"/>
            <a:ext cx="3857625" cy="5143500"/>
          </a:xfrm>
          <a:prstGeom prst="rect">
            <a:avLst/>
          </a:prstGeom>
        </p:spPr>
      </p:pic>
    </p:spTree>
    <p:extLst>
      <p:ext uri="{BB962C8B-B14F-4D97-AF65-F5344CB8AC3E}">
        <p14:creationId xmlns:p14="http://schemas.microsoft.com/office/powerpoint/2010/main" val="3816075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4582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5" name="Picture 4">
            <a:extLst>
              <a:ext uri="{FF2B5EF4-FFF2-40B4-BE49-F238E27FC236}">
                <a16:creationId xmlns:a16="http://schemas.microsoft.com/office/drawing/2014/main" id="{DB34F57C-EEC5-C39F-59AE-C39A47FC5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0574"/>
            <a:ext cx="3857625" cy="5143500"/>
          </a:xfrm>
          <a:prstGeom prst="rect">
            <a:avLst/>
          </a:prstGeom>
        </p:spPr>
      </p:pic>
      <p:pic>
        <p:nvPicPr>
          <p:cNvPr id="7" name="Picture 6">
            <a:extLst>
              <a:ext uri="{FF2B5EF4-FFF2-40B4-BE49-F238E27FC236}">
                <a16:creationId xmlns:a16="http://schemas.microsoft.com/office/drawing/2014/main" id="{C611B567-5F69-572B-0C21-FF1FA8D6A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0"/>
            <a:ext cx="3857625" cy="5143500"/>
          </a:xfrm>
          <a:prstGeom prst="rect">
            <a:avLst/>
          </a:prstGeom>
        </p:spPr>
      </p:pic>
    </p:spTree>
    <p:extLst>
      <p:ext uri="{BB962C8B-B14F-4D97-AF65-F5344CB8AC3E}">
        <p14:creationId xmlns:p14="http://schemas.microsoft.com/office/powerpoint/2010/main" val="1800452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2300288" y="1328739"/>
            <a:ext cx="4500563" cy="2657475"/>
          </a:xfrm>
        </p:spPr>
        <p:txBody>
          <a:bodyPr/>
          <a:lstStyle/>
          <a:p>
            <a:pPr algn="l">
              <a:spcBef>
                <a:spcPct val="0"/>
              </a:spcBef>
            </a:pPr>
            <a:r>
              <a:rPr lang="en-US" altLang="en-US" sz="2250" dirty="0">
                <a:solidFill>
                  <a:schemeClr val="bg1"/>
                </a:solidFill>
                <a:latin typeface="Arial Rounded MT Bold" panose="020F0704030504030204" pitchFamily="34" charset="0"/>
                <a:cs typeface="Vilna" pitchFamily="2" charset="-79"/>
              </a:rPr>
              <a:t> </a:t>
            </a:r>
          </a:p>
        </p:txBody>
      </p:sp>
      <p:pic>
        <p:nvPicPr>
          <p:cNvPr id="1026" name="Picture 2">
            <a:extLst>
              <a:ext uri="{FF2B5EF4-FFF2-40B4-BE49-F238E27FC236}">
                <a16:creationId xmlns:a16="http://schemas.microsoft.com/office/drawing/2014/main" id="{5D53D9D8-3921-44CD-81C3-C01BD28029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1" y="246052"/>
            <a:ext cx="4611698" cy="4611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27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Youth testimonies</a:t>
            </a:r>
          </a:p>
        </p:txBody>
      </p:sp>
    </p:spTree>
    <p:extLst>
      <p:ext uri="{BB962C8B-B14F-4D97-AF65-F5344CB8AC3E}">
        <p14:creationId xmlns:p14="http://schemas.microsoft.com/office/powerpoint/2010/main" val="4041597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D7703B92-4478-CFC5-D1C8-83B8F08AC5F9}"/>
              </a:ext>
            </a:extLst>
          </p:cNvPr>
          <p:cNvPicPr>
            <a:picLocks noChangeAspect="1"/>
          </p:cNvPicPr>
          <p:nvPr/>
        </p:nvPicPr>
        <p:blipFill>
          <a:blip r:embed="rId3"/>
          <a:stretch>
            <a:fillRect/>
          </a:stretch>
        </p:blipFill>
        <p:spPr>
          <a:xfrm>
            <a:off x="166072" y="952274"/>
            <a:ext cx="8811855" cy="3238952"/>
          </a:xfrm>
          <a:prstGeom prst="rect">
            <a:avLst/>
          </a:prstGeom>
        </p:spPr>
      </p:pic>
    </p:spTree>
    <p:extLst>
      <p:ext uri="{BB962C8B-B14F-4D97-AF65-F5344CB8AC3E}">
        <p14:creationId xmlns:p14="http://schemas.microsoft.com/office/powerpoint/2010/main" val="2852848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8BC79544-389E-9F11-C6D8-D5E6E1FAD021}"/>
              </a:ext>
            </a:extLst>
          </p:cNvPr>
          <p:cNvPicPr>
            <a:picLocks noChangeAspect="1"/>
          </p:cNvPicPr>
          <p:nvPr/>
        </p:nvPicPr>
        <p:blipFill>
          <a:blip r:embed="rId3"/>
          <a:stretch>
            <a:fillRect/>
          </a:stretch>
        </p:blipFill>
        <p:spPr>
          <a:xfrm>
            <a:off x="1740964" y="0"/>
            <a:ext cx="5662071" cy="5143500"/>
          </a:xfrm>
          <a:prstGeom prst="rect">
            <a:avLst/>
          </a:prstGeom>
        </p:spPr>
      </p:pic>
    </p:spTree>
    <p:extLst>
      <p:ext uri="{BB962C8B-B14F-4D97-AF65-F5344CB8AC3E}">
        <p14:creationId xmlns:p14="http://schemas.microsoft.com/office/powerpoint/2010/main" val="22465066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There are 107,918 foster children eligible for and waiting to be adopted. On any given day, there are nearly 428,000 children in foster care in the United States. In 2015, over 670,000 children spent time in U.S. foster care. </a:t>
            </a:r>
          </a:p>
        </p:txBody>
      </p:sp>
    </p:spTree>
    <p:extLst>
      <p:ext uri="{BB962C8B-B14F-4D97-AF65-F5344CB8AC3E}">
        <p14:creationId xmlns:p14="http://schemas.microsoft.com/office/powerpoint/2010/main" val="1200859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Unfortunately, instead of being safely reunified with their families — or moved quickly into adoptive homes — many will languish for years in foster homes or institutions.</a:t>
            </a:r>
          </a:p>
        </p:txBody>
      </p:sp>
    </p:spTree>
    <p:extLst>
      <p:ext uri="{BB962C8B-B14F-4D97-AF65-F5344CB8AC3E}">
        <p14:creationId xmlns:p14="http://schemas.microsoft.com/office/powerpoint/2010/main" val="3148114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Of the over 400,000 children in foster care in the U.S., 114,556 cannot be returned to their families and are waiting to be adopted. Among these children, males outnumber females, African American children are disproportionately represented, and over half are 6 years old or older.</a:t>
            </a:r>
          </a:p>
        </p:txBody>
      </p:sp>
    </p:spTree>
    <p:extLst>
      <p:ext uri="{BB962C8B-B14F-4D97-AF65-F5344CB8AC3E}">
        <p14:creationId xmlns:p14="http://schemas.microsoft.com/office/powerpoint/2010/main" val="271446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Mt 9.37-38</a:t>
            </a:r>
            <a:r>
              <a:rPr lang="en-US" sz="4000" dirty="0"/>
              <a:t> Then He said to His </a:t>
            </a:r>
            <a:r>
              <a:rPr lang="en-US" sz="4000" dirty="0" err="1"/>
              <a:t>talmidim</a:t>
            </a:r>
            <a:r>
              <a:rPr lang="en-US" sz="4000" dirty="0"/>
              <a:t> / disciples, “The harvest is plentiful, but the workers are few. Therefore pray to the Lord of the harvest that He may send out workers into His harvest field.”</a:t>
            </a:r>
          </a:p>
        </p:txBody>
      </p:sp>
    </p:spTree>
    <p:extLst>
      <p:ext uri="{BB962C8B-B14F-4D97-AF65-F5344CB8AC3E}">
        <p14:creationId xmlns:p14="http://schemas.microsoft.com/office/powerpoint/2010/main" val="1949429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Example 2</a:t>
            </a:r>
          </a:p>
          <a:p>
            <a:pPr marL="0" indent="0" algn="ctr">
              <a:buNone/>
            </a:pPr>
            <a:r>
              <a:rPr lang="en-US" sz="4000" dirty="0"/>
              <a:t> of the harvest in progress</a:t>
            </a:r>
          </a:p>
          <a:p>
            <a:pPr marL="0" indent="0" algn="ctr">
              <a:buNone/>
            </a:pPr>
            <a:r>
              <a:rPr lang="en-US" sz="4000" dirty="0"/>
              <a:t>NOW, in adversity</a:t>
            </a:r>
          </a:p>
        </p:txBody>
      </p:sp>
    </p:spTree>
    <p:extLst>
      <p:ext uri="{BB962C8B-B14F-4D97-AF65-F5344CB8AC3E}">
        <p14:creationId xmlns:p14="http://schemas.microsoft.com/office/powerpoint/2010/main" val="2885839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EC6932BA-6232-8B20-DD75-B5E39DF881F5}"/>
              </a:ext>
            </a:extLst>
          </p:cNvPr>
          <p:cNvPicPr>
            <a:picLocks noChangeAspect="1"/>
          </p:cNvPicPr>
          <p:nvPr/>
        </p:nvPicPr>
        <p:blipFill>
          <a:blip r:embed="rId3"/>
          <a:stretch>
            <a:fillRect/>
          </a:stretch>
        </p:blipFill>
        <p:spPr>
          <a:xfrm>
            <a:off x="438177" y="0"/>
            <a:ext cx="8267645" cy="5143500"/>
          </a:xfrm>
          <a:prstGeom prst="rect">
            <a:avLst/>
          </a:prstGeom>
        </p:spPr>
      </p:pic>
    </p:spTree>
    <p:extLst>
      <p:ext uri="{BB962C8B-B14F-4D97-AF65-F5344CB8AC3E}">
        <p14:creationId xmlns:p14="http://schemas.microsoft.com/office/powerpoint/2010/main" val="1749421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2E254F80-0FBE-0723-88D9-6C5C4CC16465}"/>
              </a:ext>
            </a:extLst>
          </p:cNvPr>
          <p:cNvPicPr>
            <a:picLocks noChangeAspect="1"/>
          </p:cNvPicPr>
          <p:nvPr/>
        </p:nvPicPr>
        <p:blipFill>
          <a:blip r:embed="rId3"/>
          <a:stretch>
            <a:fillRect/>
          </a:stretch>
        </p:blipFill>
        <p:spPr>
          <a:xfrm>
            <a:off x="87073" y="0"/>
            <a:ext cx="8969853" cy="5143500"/>
          </a:xfrm>
          <a:prstGeom prst="rect">
            <a:avLst/>
          </a:prstGeom>
        </p:spPr>
      </p:pic>
    </p:spTree>
    <p:extLst>
      <p:ext uri="{BB962C8B-B14F-4D97-AF65-F5344CB8AC3E}">
        <p14:creationId xmlns:p14="http://schemas.microsoft.com/office/powerpoint/2010/main" val="2087246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PILOTS</a:t>
            </a:r>
          </a:p>
        </p:txBody>
      </p:sp>
    </p:spTree>
    <p:extLst>
      <p:ext uri="{BB962C8B-B14F-4D97-AF65-F5344CB8AC3E}">
        <p14:creationId xmlns:p14="http://schemas.microsoft.com/office/powerpoint/2010/main" val="642430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Example 3 of </a:t>
            </a:r>
          </a:p>
          <a:p>
            <a:pPr marL="0" indent="0" algn="ctr">
              <a:buNone/>
            </a:pPr>
            <a:r>
              <a:rPr lang="en-US" sz="4000" dirty="0"/>
              <a:t>the harvest in progress</a:t>
            </a:r>
          </a:p>
          <a:p>
            <a:pPr marL="0" indent="0" algn="ctr">
              <a:buNone/>
            </a:pPr>
            <a:r>
              <a:rPr lang="en-US" sz="4000" dirty="0"/>
              <a:t>in adversity</a:t>
            </a:r>
          </a:p>
        </p:txBody>
      </p:sp>
    </p:spTree>
    <p:extLst>
      <p:ext uri="{BB962C8B-B14F-4D97-AF65-F5344CB8AC3E}">
        <p14:creationId xmlns:p14="http://schemas.microsoft.com/office/powerpoint/2010/main" val="4103585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3900" dirty="0"/>
              <a:t>From Stewart Winograd</a:t>
            </a:r>
          </a:p>
          <a:p>
            <a:pPr marL="0" indent="0">
              <a:buNone/>
            </a:pPr>
            <a:r>
              <a:rPr lang="en-US" sz="3900" dirty="0"/>
              <a:t>As the war in Ukraine continues, people try to find a bit of joy amid the suffering. We saw this firsthand during our recent visit to Western Ukraine.</a:t>
            </a:r>
            <a:endParaRPr lang="en-US" u="sng" dirty="0"/>
          </a:p>
        </p:txBody>
      </p:sp>
    </p:spTree>
    <p:extLst>
      <p:ext uri="{BB962C8B-B14F-4D97-AF65-F5344CB8AC3E}">
        <p14:creationId xmlns:p14="http://schemas.microsoft.com/office/powerpoint/2010/main" val="133198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3200" dirty="0"/>
              <a:t>Despite functioning as refugee centers, and serving the poor in their city, the congregations that we are partnering with continue to have services and prayer meetings. At these meetings many people who did not previously know the love of Yeshua are experiencing His Presence and finding a joy that goes beyond their very difficult circumstance.</a:t>
            </a:r>
          </a:p>
        </p:txBody>
      </p:sp>
    </p:spTree>
    <p:extLst>
      <p:ext uri="{BB962C8B-B14F-4D97-AF65-F5344CB8AC3E}">
        <p14:creationId xmlns:p14="http://schemas.microsoft.com/office/powerpoint/2010/main" val="2979062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2050" name="Picture 2">
            <a:extLst>
              <a:ext uri="{FF2B5EF4-FFF2-40B4-BE49-F238E27FC236}">
                <a16:creationId xmlns:a16="http://schemas.microsoft.com/office/drawing/2014/main" id="{2AEB2D72-3E60-A8AF-5F8F-B7C97131F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8904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Today we also want to share with you how your support is enabling us to bring some joy to children. There is still no school being held in Ukraine, and the refugee children are very bored, trapped in close quarters with little to do. Because of your generosity we assisted one of our refugee center partners</a:t>
            </a:r>
            <a:endParaRPr lang="en-US" sz="6600" dirty="0"/>
          </a:p>
        </p:txBody>
      </p:sp>
    </p:spTree>
    <p:extLst>
      <p:ext uri="{BB962C8B-B14F-4D97-AF65-F5344CB8AC3E}">
        <p14:creationId xmlns:p14="http://schemas.microsoft.com/office/powerpoint/2010/main" val="408063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to set up a small playground area for the children including some trampolines. </a:t>
            </a:r>
            <a:endParaRPr lang="en-US" sz="3600" dirty="0"/>
          </a:p>
          <a:p>
            <a:pPr marL="0" indent="0">
              <a:buNone/>
            </a:pPr>
            <a:r>
              <a:rPr lang="en-US" sz="3600" dirty="0"/>
              <a:t>The looks of joy on the children’s faces as they get to play and take their minds off the war around them was priceless! Check out this brief video here…</a:t>
            </a:r>
            <a:endParaRPr lang="en-US" sz="6000" dirty="0"/>
          </a:p>
        </p:txBody>
      </p:sp>
    </p:spTree>
    <p:extLst>
      <p:ext uri="{BB962C8B-B14F-4D97-AF65-F5344CB8AC3E}">
        <p14:creationId xmlns:p14="http://schemas.microsoft.com/office/powerpoint/2010/main" val="2509726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E2656971-A0BD-AE88-B7FC-99D364CFD806}"/>
              </a:ext>
            </a:extLst>
          </p:cNvPr>
          <p:cNvPicPr>
            <a:picLocks noChangeAspect="1"/>
          </p:cNvPicPr>
          <p:nvPr/>
        </p:nvPicPr>
        <p:blipFill>
          <a:blip r:embed="rId3"/>
          <a:stretch>
            <a:fillRect/>
          </a:stretch>
        </p:blipFill>
        <p:spPr>
          <a:xfrm>
            <a:off x="2569069" y="0"/>
            <a:ext cx="4005862" cy="5143500"/>
          </a:xfrm>
          <a:prstGeom prst="rect">
            <a:avLst/>
          </a:prstGeom>
        </p:spPr>
      </p:pic>
    </p:spTree>
    <p:extLst>
      <p:ext uri="{BB962C8B-B14F-4D97-AF65-F5344CB8AC3E}">
        <p14:creationId xmlns:p14="http://schemas.microsoft.com/office/powerpoint/2010/main" val="2677473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Example 4</a:t>
            </a:r>
          </a:p>
          <a:p>
            <a:pPr marL="0" indent="0" algn="ctr">
              <a:buNone/>
            </a:pPr>
            <a:r>
              <a:rPr lang="en-US" sz="4000" dirty="0"/>
              <a:t> of the adversity</a:t>
            </a:r>
          </a:p>
        </p:txBody>
      </p:sp>
    </p:spTree>
    <p:extLst>
      <p:ext uri="{BB962C8B-B14F-4D97-AF65-F5344CB8AC3E}">
        <p14:creationId xmlns:p14="http://schemas.microsoft.com/office/powerpoint/2010/main" val="33167489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 Rolling Stone headline exclaimed, "The Buffalo Shooter Isn't a 'Lone Wolf.' He's a Mainstream Republican. “So, was the Buffalo mass murderer a conservative, a "mainstream Republican?“</a:t>
            </a:r>
          </a:p>
          <a:p>
            <a:pPr marL="0" indent="0">
              <a:buNone/>
            </a:pPr>
            <a:endParaRPr lang="en-US" sz="4000" dirty="0"/>
          </a:p>
        </p:txBody>
      </p:sp>
    </p:spTree>
    <p:extLst>
      <p:ext uri="{BB962C8B-B14F-4D97-AF65-F5344CB8AC3E}">
        <p14:creationId xmlns:p14="http://schemas.microsoft.com/office/powerpoint/2010/main" val="33581199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Hardly. "Conservatism is corporatism in disguise, I want no part of it," he wrote. He describes himself as a "populist," an "eco-fascist," and "mild-moderate authoritarian Left." </a:t>
            </a:r>
          </a:p>
          <a:p>
            <a:pPr marL="0" indent="0">
              <a:buNone/>
            </a:pPr>
            <a:r>
              <a:rPr lang="en-US" sz="4000" dirty="0"/>
              <a:t>New term: “Replacement theory.”</a:t>
            </a:r>
          </a:p>
        </p:txBody>
      </p:sp>
    </p:spTree>
    <p:extLst>
      <p:ext uri="{BB962C8B-B14F-4D97-AF65-F5344CB8AC3E}">
        <p14:creationId xmlns:p14="http://schemas.microsoft.com/office/powerpoint/2010/main" val="1791092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PILOTS </a:t>
            </a:r>
            <a:r>
              <a:rPr lang="en-US" sz="4000" dirty="0"/>
              <a:t>- looking down upon people since 1903</a:t>
            </a:r>
          </a:p>
          <a:p>
            <a:pPr marL="0" indent="0">
              <a:buNone/>
            </a:pPr>
            <a:endParaRPr lang="en-US" sz="4000" dirty="0"/>
          </a:p>
        </p:txBody>
      </p:sp>
    </p:spTree>
    <p:extLst>
      <p:ext uri="{BB962C8B-B14F-4D97-AF65-F5344CB8AC3E}">
        <p14:creationId xmlns:p14="http://schemas.microsoft.com/office/powerpoint/2010/main" val="3873975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Example 5</a:t>
            </a:r>
          </a:p>
          <a:p>
            <a:pPr marL="0" indent="0" algn="ctr">
              <a:buNone/>
            </a:pPr>
            <a:r>
              <a:rPr lang="en-US" sz="4000" dirty="0"/>
              <a:t> of the adversity</a:t>
            </a:r>
          </a:p>
        </p:txBody>
      </p:sp>
    </p:spTree>
    <p:extLst>
      <p:ext uri="{BB962C8B-B14F-4D97-AF65-F5344CB8AC3E}">
        <p14:creationId xmlns:p14="http://schemas.microsoft.com/office/powerpoint/2010/main" val="7425919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Congresswoman Rashida Tlaib wants to officially commemorate the “Nakba”</a:t>
            </a:r>
          </a:p>
          <a:p>
            <a:pPr marL="0" indent="0">
              <a:buNone/>
            </a:pPr>
            <a:r>
              <a:rPr lang="en-US" sz="4000" dirty="0"/>
              <a:t>The phrase “Nakba” means “catastrophe” in Arabic. </a:t>
            </a:r>
          </a:p>
        </p:txBody>
      </p:sp>
    </p:spTree>
    <p:extLst>
      <p:ext uri="{BB962C8B-B14F-4D97-AF65-F5344CB8AC3E}">
        <p14:creationId xmlns:p14="http://schemas.microsoft.com/office/powerpoint/2010/main" val="2555583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u="sng" dirty="0">
                <a:solidFill>
                  <a:srgbClr val="FFFF99"/>
                </a:solidFill>
              </a:rPr>
              <a:t>1948</a:t>
            </a:r>
            <a:r>
              <a:rPr lang="en-US" sz="4000" dirty="0">
                <a:solidFill>
                  <a:srgbClr val="FFFF99"/>
                </a:solidFill>
              </a:rPr>
              <a:t>: </a:t>
            </a:r>
            <a:r>
              <a:rPr lang="en-US" sz="4000" dirty="0"/>
              <a:t>“We will smash the country with our guns and obliterate every place the Jews seek shelter in,” said Iraqi Prime Minister Nuri </a:t>
            </a:r>
            <a:r>
              <a:rPr lang="en-US" sz="4000" dirty="0" err="1"/>
              <a:t>Saif</a:t>
            </a:r>
            <a:r>
              <a:rPr lang="en-US" sz="4000" dirty="0"/>
              <a:t> in 1948. “The Arabs should conduct their wives and children to safe areas until the fighting has died down.” The Jordanian newspaper Filastin admitted the same after the ceasefire that ended the war:</a:t>
            </a:r>
          </a:p>
        </p:txBody>
      </p:sp>
    </p:spTree>
    <p:extLst>
      <p:ext uri="{BB962C8B-B14F-4D97-AF65-F5344CB8AC3E}">
        <p14:creationId xmlns:p14="http://schemas.microsoft.com/office/powerpoint/2010/main" val="31622258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“The Arab States encouraged the Palestine Arabs to leave their homes temporarily in order to be out of the way of the Arab invasion armies.” It was the Arabs’ failure to slaughter the Jews that the Palestinians came to call their “catastrophe.”</a:t>
            </a:r>
          </a:p>
        </p:txBody>
      </p:sp>
    </p:spTree>
    <p:extLst>
      <p:ext uri="{BB962C8B-B14F-4D97-AF65-F5344CB8AC3E}">
        <p14:creationId xmlns:p14="http://schemas.microsoft.com/office/powerpoint/2010/main" val="1298972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7170" name="Picture 2">
            <a:extLst>
              <a:ext uri="{FF2B5EF4-FFF2-40B4-BE49-F238E27FC236}">
                <a16:creationId xmlns:a16="http://schemas.microsoft.com/office/drawing/2014/main" id="{2CC5C435-8265-B92D-5BEF-1920D16E3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0"/>
            <a:ext cx="77343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099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p:txBody>
      </p:sp>
      <p:pic>
        <p:nvPicPr>
          <p:cNvPr id="8194" name="Picture 2" descr="TOTHE HARVEs ">
            <a:extLst>
              <a:ext uri="{FF2B5EF4-FFF2-40B4-BE49-F238E27FC236}">
                <a16:creationId xmlns:a16="http://schemas.microsoft.com/office/drawing/2014/main" id="{6AFCF05B-DDFB-F437-46F8-3A2F8DFEC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68C5C3-6252-129C-5356-A7FFA16F191F}"/>
              </a:ext>
            </a:extLst>
          </p:cNvPr>
          <p:cNvSpPr txBox="1"/>
          <p:nvPr/>
        </p:nvSpPr>
        <p:spPr>
          <a:xfrm>
            <a:off x="533400" y="2343150"/>
            <a:ext cx="6110968" cy="2185214"/>
          </a:xfrm>
          <a:prstGeom prst="rect">
            <a:avLst/>
          </a:prstGeom>
          <a:noFill/>
        </p:spPr>
        <p:txBody>
          <a:bodyPr wrap="none" rtlCol="0">
            <a:spAutoFit/>
          </a:bodyPr>
          <a:lstStyle/>
          <a:p>
            <a:pPr algn="l"/>
            <a:r>
              <a:rPr lang="en-US" sz="4800" dirty="0" err="1">
                <a:solidFill>
                  <a:schemeClr val="bg2"/>
                </a:solidFill>
                <a:effectLst>
                  <a:outerShdw blurRad="38100" dist="38100" dir="2700000" algn="tl">
                    <a:srgbClr val="000000">
                      <a:alpha val="43137"/>
                    </a:srgbClr>
                  </a:outerShdw>
                </a:effectLst>
                <a:latin typeface="Bahnschrift SemiBold" panose="020B0502040204020203" pitchFamily="34" charset="0"/>
              </a:rPr>
              <a:t>Yn</a:t>
            </a:r>
            <a:r>
              <a:rPr lang="en-US" sz="4800" dirty="0">
                <a:solidFill>
                  <a:schemeClr val="bg2"/>
                </a:solidFill>
                <a:effectLst>
                  <a:outerShdw blurRad="38100" dist="38100" dir="2700000" algn="tl">
                    <a:srgbClr val="000000">
                      <a:alpha val="43137"/>
                    </a:srgbClr>
                  </a:outerShdw>
                </a:effectLst>
                <a:latin typeface="Bahnschrift SemiBold" panose="020B0502040204020203" pitchFamily="34" charset="0"/>
              </a:rPr>
              <a:t> 4.35-36 </a:t>
            </a:r>
          </a:p>
          <a:p>
            <a:pPr algn="l"/>
            <a:r>
              <a:rPr lang="en-US" sz="4800" dirty="0">
                <a:solidFill>
                  <a:schemeClr val="bg2"/>
                </a:solidFill>
                <a:effectLst>
                  <a:outerShdw blurRad="38100" dist="38100" dir="2700000" algn="tl">
                    <a:srgbClr val="000000">
                      <a:alpha val="43137"/>
                    </a:srgbClr>
                  </a:outerShdw>
                </a:effectLst>
                <a:latin typeface="Bahnschrift SemiBold" panose="020B0502040204020203" pitchFamily="34" charset="0"/>
              </a:rPr>
              <a:t>Harvest in Adversity </a:t>
            </a:r>
          </a:p>
          <a:p>
            <a:pPr algn="l"/>
            <a:endParaRPr lang="en-US" dirty="0"/>
          </a:p>
        </p:txBody>
      </p:sp>
    </p:spTree>
    <p:extLst>
      <p:ext uri="{BB962C8B-B14F-4D97-AF65-F5344CB8AC3E}">
        <p14:creationId xmlns:p14="http://schemas.microsoft.com/office/powerpoint/2010/main" val="34495644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Example 6 of </a:t>
            </a:r>
          </a:p>
          <a:p>
            <a:pPr marL="0" indent="0" algn="ctr">
              <a:buNone/>
            </a:pPr>
            <a:r>
              <a:rPr lang="en-US" sz="4000" dirty="0"/>
              <a:t>the harvest in progress</a:t>
            </a:r>
          </a:p>
          <a:p>
            <a:pPr marL="0" indent="0" algn="ctr">
              <a:buNone/>
            </a:pPr>
            <a:r>
              <a:rPr lang="en-US" sz="4000" dirty="0"/>
              <a:t>in adversity</a:t>
            </a:r>
          </a:p>
        </p:txBody>
      </p:sp>
    </p:spTree>
    <p:extLst>
      <p:ext uri="{BB962C8B-B14F-4D97-AF65-F5344CB8AC3E}">
        <p14:creationId xmlns:p14="http://schemas.microsoft.com/office/powerpoint/2010/main" val="25775943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Yet more hazards of this time…</a:t>
            </a:r>
          </a:p>
          <a:p>
            <a:r>
              <a:rPr lang="en-US" sz="4000" dirty="0"/>
              <a:t>Stewart’s assessment is that Putin has the same demonic leadership that Hitler had.</a:t>
            </a:r>
          </a:p>
          <a:p>
            <a:r>
              <a:rPr lang="en-US" sz="4000" dirty="0"/>
              <a:t>70% of the Russian people believe Putin’s “war on Nazism” in Ukraine.</a:t>
            </a:r>
          </a:p>
        </p:txBody>
      </p:sp>
    </p:spTree>
    <p:extLst>
      <p:ext uri="{BB962C8B-B14F-4D97-AF65-F5344CB8AC3E}">
        <p14:creationId xmlns:p14="http://schemas.microsoft.com/office/powerpoint/2010/main" val="21731852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More harvest:</a:t>
            </a:r>
          </a:p>
          <a:p>
            <a:r>
              <a:rPr lang="en-US" sz="4000" dirty="0"/>
              <a:t>Sanctuaries are turned into refugee centers.   Refuse to quit!</a:t>
            </a:r>
          </a:p>
          <a:p>
            <a:r>
              <a:rPr lang="en-US" sz="4000" dirty="0"/>
              <a:t>Many Ukrainian Messianic Rabbis and pastor believe that after this war there will be great turning to G-d out of the ashes.</a:t>
            </a:r>
          </a:p>
        </p:txBody>
      </p:sp>
    </p:spTree>
    <p:extLst>
      <p:ext uri="{BB962C8B-B14F-4D97-AF65-F5344CB8AC3E}">
        <p14:creationId xmlns:p14="http://schemas.microsoft.com/office/powerpoint/2010/main" val="34936707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Example 7 of </a:t>
            </a:r>
          </a:p>
          <a:p>
            <a:pPr marL="0" indent="0" algn="ctr">
              <a:buNone/>
            </a:pPr>
            <a:r>
              <a:rPr lang="en-US" sz="4000" dirty="0"/>
              <a:t>the adversity</a:t>
            </a:r>
          </a:p>
        </p:txBody>
      </p:sp>
    </p:spTree>
    <p:extLst>
      <p:ext uri="{BB962C8B-B14F-4D97-AF65-F5344CB8AC3E}">
        <p14:creationId xmlns:p14="http://schemas.microsoft.com/office/powerpoint/2010/main" val="2595357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Math illiteracy</a:t>
            </a:r>
          </a:p>
        </p:txBody>
      </p:sp>
    </p:spTree>
    <p:extLst>
      <p:ext uri="{BB962C8B-B14F-4D97-AF65-F5344CB8AC3E}">
        <p14:creationId xmlns:p14="http://schemas.microsoft.com/office/powerpoint/2010/main" val="25931079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455BC920-B127-7EEA-DF28-37E4C99FA890}"/>
              </a:ext>
            </a:extLst>
          </p:cNvPr>
          <p:cNvPicPr>
            <a:picLocks noChangeAspect="1"/>
          </p:cNvPicPr>
          <p:nvPr/>
        </p:nvPicPr>
        <p:blipFill>
          <a:blip r:embed="rId3"/>
          <a:stretch>
            <a:fillRect/>
          </a:stretch>
        </p:blipFill>
        <p:spPr>
          <a:xfrm>
            <a:off x="0" y="586791"/>
            <a:ext cx="9144000" cy="4556709"/>
          </a:xfrm>
          <a:prstGeom prst="rect">
            <a:avLst/>
          </a:prstGeom>
        </p:spPr>
      </p:pic>
      <p:sp>
        <p:nvSpPr>
          <p:cNvPr id="5" name="TextBox 4">
            <a:extLst>
              <a:ext uri="{FF2B5EF4-FFF2-40B4-BE49-F238E27FC236}">
                <a16:creationId xmlns:a16="http://schemas.microsoft.com/office/drawing/2014/main" id="{E070EBFB-C1D4-7E34-191A-DA63D7717A90}"/>
              </a:ext>
            </a:extLst>
          </p:cNvPr>
          <p:cNvSpPr txBox="1"/>
          <p:nvPr/>
        </p:nvSpPr>
        <p:spPr>
          <a:xfrm>
            <a:off x="962616" y="361950"/>
            <a:ext cx="5164875"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WHO empowerment</a:t>
            </a:r>
          </a:p>
        </p:txBody>
      </p:sp>
    </p:spTree>
    <p:extLst>
      <p:ext uri="{BB962C8B-B14F-4D97-AF65-F5344CB8AC3E}">
        <p14:creationId xmlns:p14="http://schemas.microsoft.com/office/powerpoint/2010/main" val="29007036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9218" name="Picture 2">
            <a:extLst>
              <a:ext uri="{FF2B5EF4-FFF2-40B4-BE49-F238E27FC236}">
                <a16:creationId xmlns:a16="http://schemas.microsoft.com/office/drawing/2014/main" id="{30E6DF61-C757-3FB8-21CD-1B2C70B59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3" y="26670"/>
            <a:ext cx="9120807" cy="4781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6D8299-FAC4-ACAF-4F7C-80BB7CF10D02}"/>
              </a:ext>
            </a:extLst>
          </p:cNvPr>
          <p:cNvSpPr txBox="1"/>
          <p:nvPr/>
        </p:nvSpPr>
        <p:spPr>
          <a:xfrm>
            <a:off x="228600" y="172212"/>
            <a:ext cx="4612673" cy="3785652"/>
          </a:xfrm>
          <a:prstGeom prst="rect">
            <a:avLst/>
          </a:prstGeom>
          <a:noFill/>
        </p:spPr>
        <p:txBody>
          <a:bodyPr wrap="none" rtlCol="0">
            <a:spAutoFit/>
          </a:bodyPr>
          <a:lstStyle/>
          <a:p>
            <a:pPr algn="l"/>
            <a:r>
              <a:rPr lang="en-US" b="1" i="0" dirty="0">
                <a:solidFill>
                  <a:srgbClr val="222222"/>
                </a:solidFill>
                <a:effectLst>
                  <a:outerShdw blurRad="38100" dist="38100" dir="2700000" algn="tl">
                    <a:srgbClr val="000000">
                      <a:alpha val="43137"/>
                    </a:srgbClr>
                  </a:outerShdw>
                </a:effectLst>
                <a:latin typeface="DDG_ProximaNova"/>
              </a:rPr>
              <a:t>Dr. Tedros Adhanom </a:t>
            </a:r>
          </a:p>
          <a:p>
            <a:pPr algn="l"/>
            <a:r>
              <a:rPr lang="en-US" b="1" dirty="0">
                <a:solidFill>
                  <a:srgbClr val="222222"/>
                </a:solidFill>
                <a:effectLst>
                  <a:outerShdw blurRad="38100" dist="38100" dir="2700000" algn="tl">
                    <a:srgbClr val="000000">
                      <a:alpha val="43137"/>
                    </a:srgbClr>
                  </a:outerShdw>
                </a:effectLst>
                <a:latin typeface="DDG_ProximaNova"/>
              </a:rPr>
              <a:t>Ghebreyesus, </a:t>
            </a:r>
          </a:p>
          <a:p>
            <a:pPr algn="l"/>
            <a:r>
              <a:rPr lang="en-US" b="1" dirty="0">
                <a:solidFill>
                  <a:srgbClr val="222222"/>
                </a:solidFill>
                <a:effectLst>
                  <a:outerShdw blurRad="38100" dist="38100" dir="2700000" algn="tl">
                    <a:srgbClr val="000000">
                      <a:alpha val="43137"/>
                    </a:srgbClr>
                  </a:outerShdw>
                </a:effectLst>
                <a:latin typeface="DDG_ProximaNova"/>
              </a:rPr>
              <a:t>Director-General of </a:t>
            </a:r>
          </a:p>
          <a:p>
            <a:pPr algn="l"/>
            <a:r>
              <a:rPr lang="en-US" b="1" dirty="0">
                <a:solidFill>
                  <a:srgbClr val="222222"/>
                </a:solidFill>
                <a:effectLst>
                  <a:outerShdw blurRad="38100" dist="38100" dir="2700000" algn="tl">
                    <a:srgbClr val="000000">
                      <a:alpha val="43137"/>
                    </a:srgbClr>
                  </a:outerShdw>
                </a:effectLst>
                <a:latin typeface="DDG_ProximaNova"/>
              </a:rPr>
              <a:t>the World Health </a:t>
            </a:r>
          </a:p>
          <a:p>
            <a:pPr algn="l"/>
            <a:r>
              <a:rPr lang="en-US" b="1" dirty="0">
                <a:solidFill>
                  <a:srgbClr val="222222"/>
                </a:solidFill>
                <a:effectLst>
                  <a:outerShdw blurRad="38100" dist="38100" dir="2700000" algn="tl">
                    <a:srgbClr val="000000">
                      <a:alpha val="43137"/>
                    </a:srgbClr>
                  </a:outerShdw>
                </a:effectLst>
                <a:latin typeface="DDG_ProximaNova"/>
              </a:rPr>
              <a:t>Organization </a:t>
            </a:r>
          </a:p>
          <a:p>
            <a:pPr algn="l">
              <a:tabLst>
                <a:tab pos="1262063" algn="l"/>
              </a:tabLst>
            </a:pPr>
            <a:r>
              <a:rPr lang="en-US" b="1" dirty="0">
                <a:solidFill>
                  <a:srgbClr val="222222"/>
                </a:solidFill>
                <a:effectLst>
                  <a:outerShdw blurRad="38100" dist="38100" dir="2700000" algn="tl">
                    <a:srgbClr val="000000">
                      <a:alpha val="43137"/>
                    </a:srgbClr>
                  </a:outerShdw>
                </a:effectLst>
                <a:latin typeface="DDG_ProximaNova"/>
              </a:rPr>
              <a:t>since 2017</a:t>
            </a:r>
            <a:r>
              <a:rPr lang="en-US" b="0" i="0" dirty="0">
                <a:solidFill>
                  <a:srgbClr val="222222"/>
                </a:solidFill>
                <a:effectLst/>
                <a:latin typeface="DDG_ProximaNova"/>
              </a:rPr>
              <a:t>. </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985797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On January 18, 2022, the Biden administration proposed a series of amendments to WHO’s International Health Regulations (IHR), which would give WHO authority to control global health care policies, including those of the United States. WHO will meet May 22-28 to vote on Biden's amendments.</a:t>
            </a:r>
          </a:p>
        </p:txBody>
      </p:sp>
    </p:spTree>
    <p:extLst>
      <p:ext uri="{BB962C8B-B14F-4D97-AF65-F5344CB8AC3E}">
        <p14:creationId xmlns:p14="http://schemas.microsoft.com/office/powerpoint/2010/main" val="6612874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Go to https://lc.org/newsroom/details/220516-urgent-stop-who-takeover-of-america</a:t>
            </a:r>
          </a:p>
        </p:txBody>
      </p:sp>
    </p:spTree>
    <p:extLst>
      <p:ext uri="{BB962C8B-B14F-4D97-AF65-F5344CB8AC3E}">
        <p14:creationId xmlns:p14="http://schemas.microsoft.com/office/powerpoint/2010/main" val="35062611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way to have harvest in adversity illustrated:</a:t>
            </a:r>
          </a:p>
        </p:txBody>
      </p:sp>
    </p:spTree>
    <p:extLst>
      <p:ext uri="{BB962C8B-B14F-4D97-AF65-F5344CB8AC3E}">
        <p14:creationId xmlns:p14="http://schemas.microsoft.com/office/powerpoint/2010/main" val="13685445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Dwight </a:t>
            </a:r>
            <a:r>
              <a:rPr lang="en-US" sz="4000" dirty="0" err="1"/>
              <a:t>Widaman</a:t>
            </a:r>
            <a:r>
              <a:rPr lang="en-US" sz="4000" dirty="0"/>
              <a:t> wrote:</a:t>
            </a:r>
          </a:p>
          <a:p>
            <a:pPr marL="0" indent="0">
              <a:buNone/>
            </a:pPr>
            <a:r>
              <a:rPr lang="en-US" sz="4000" dirty="0"/>
              <a:t>On my way home from the oncologist today I noticed a little tree frog clinging to the windshield wiper. At 65 miles an hour and with swirling wind, that little frog continued to hold on until we were both safely home.</a:t>
            </a:r>
          </a:p>
        </p:txBody>
      </p:sp>
    </p:spTree>
    <p:extLst>
      <p:ext uri="{BB962C8B-B14F-4D97-AF65-F5344CB8AC3E}">
        <p14:creationId xmlns:p14="http://schemas.microsoft.com/office/powerpoint/2010/main" val="32313979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In our own life struggles we, too, need to hold on. Hold on to Yeshua.</a:t>
            </a:r>
          </a:p>
          <a:p>
            <a:r>
              <a:rPr lang="en-US" sz="4000" dirty="0"/>
              <a:t>Bad health diagnosis? Hold on.</a:t>
            </a:r>
          </a:p>
          <a:p>
            <a:r>
              <a:rPr lang="en-US" sz="4000" dirty="0"/>
              <a:t>Estranged child? Hold on.</a:t>
            </a:r>
          </a:p>
        </p:txBody>
      </p:sp>
    </p:spTree>
    <p:extLst>
      <p:ext uri="{BB962C8B-B14F-4D97-AF65-F5344CB8AC3E}">
        <p14:creationId xmlns:p14="http://schemas.microsoft.com/office/powerpoint/2010/main" val="3520629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r>
              <a:rPr lang="en-US" sz="4000" dirty="0"/>
              <a:t>Divorce? Hold on.</a:t>
            </a:r>
          </a:p>
          <a:p>
            <a:r>
              <a:rPr lang="en-US" sz="4000" dirty="0"/>
              <a:t>Exhausted caregiver? Hold on.</a:t>
            </a:r>
          </a:p>
          <a:p>
            <a:r>
              <a:rPr lang="en-US" sz="4000" dirty="0"/>
              <a:t>Military deployment? Hold on.</a:t>
            </a:r>
          </a:p>
          <a:p>
            <a:r>
              <a:rPr lang="en-US" sz="4000" dirty="0"/>
              <a:t>Death of a loved one? Hold on.</a:t>
            </a:r>
          </a:p>
          <a:p>
            <a:r>
              <a:rPr lang="en-US" sz="4000" dirty="0"/>
              <a:t>Job issues? Hold on.</a:t>
            </a:r>
          </a:p>
          <a:p>
            <a:r>
              <a:rPr lang="en-US" sz="4000" dirty="0"/>
              <a:t>Conflict with a friend? Hold on.</a:t>
            </a:r>
          </a:p>
          <a:p>
            <a:r>
              <a:rPr lang="en-US" sz="4000" dirty="0"/>
              <a:t>Thoughts of suicide? Hold on!</a:t>
            </a:r>
          </a:p>
        </p:txBody>
      </p:sp>
    </p:spTree>
    <p:extLst>
      <p:ext uri="{BB962C8B-B14F-4D97-AF65-F5344CB8AC3E}">
        <p14:creationId xmlns:p14="http://schemas.microsoft.com/office/powerpoint/2010/main" val="31417781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That frog didn't know the destination or how long the journey would be but it was determined to hold on with every ounce of energy.</a:t>
            </a:r>
          </a:p>
          <a:p>
            <a:pPr marL="0" indent="0">
              <a:buNone/>
            </a:pPr>
            <a:r>
              <a:rPr lang="en-US" sz="4000" dirty="0"/>
              <a:t>You need to hold on. Hold on to Yeshua. </a:t>
            </a:r>
          </a:p>
        </p:txBody>
      </p:sp>
    </p:spTree>
    <p:extLst>
      <p:ext uri="{BB962C8B-B14F-4D97-AF65-F5344CB8AC3E}">
        <p14:creationId xmlns:p14="http://schemas.microsoft.com/office/powerpoint/2010/main" val="20825171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And if you've survived the journey and a friend is struggling, let them hold on to Yeshua by holding on to you.</a:t>
            </a:r>
          </a:p>
          <a:p>
            <a:r>
              <a:rPr lang="en-US" sz="4000" dirty="0"/>
              <a:t>Just hold on.</a:t>
            </a:r>
          </a:p>
          <a:p>
            <a:pPr marL="0" indent="0">
              <a:buNone/>
            </a:pPr>
            <a:r>
              <a:rPr lang="en-US" sz="4000" dirty="0"/>
              <a:t>Dwight </a:t>
            </a:r>
            <a:r>
              <a:rPr lang="en-US" sz="4000" dirty="0" err="1"/>
              <a:t>Widaman</a:t>
            </a:r>
            <a:r>
              <a:rPr lang="en-US" sz="4000" dirty="0"/>
              <a:t>   </a:t>
            </a:r>
          </a:p>
        </p:txBody>
      </p:sp>
    </p:spTree>
    <p:extLst>
      <p:ext uri="{BB962C8B-B14F-4D97-AF65-F5344CB8AC3E}">
        <p14:creationId xmlns:p14="http://schemas.microsoft.com/office/powerpoint/2010/main" val="4178994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Math illiteracy effects 7 out of every 5 people</a:t>
            </a:r>
          </a:p>
        </p:txBody>
      </p:sp>
    </p:spTree>
    <p:extLst>
      <p:ext uri="{BB962C8B-B14F-4D97-AF65-F5344CB8AC3E}">
        <p14:creationId xmlns:p14="http://schemas.microsoft.com/office/powerpoint/2010/main" val="30518726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p:txBody>
      </p:sp>
      <p:pic>
        <p:nvPicPr>
          <p:cNvPr id="8194" name="Picture 2" descr="TOTHE HARVEs ">
            <a:extLst>
              <a:ext uri="{FF2B5EF4-FFF2-40B4-BE49-F238E27FC236}">
                <a16:creationId xmlns:a16="http://schemas.microsoft.com/office/drawing/2014/main" id="{6AFCF05B-DDFB-F437-46F8-3A2F8DFEC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68C5C3-6252-129C-5356-A7FFA16F191F}"/>
              </a:ext>
            </a:extLst>
          </p:cNvPr>
          <p:cNvSpPr txBox="1"/>
          <p:nvPr/>
        </p:nvSpPr>
        <p:spPr>
          <a:xfrm>
            <a:off x="533400" y="2343150"/>
            <a:ext cx="6110968" cy="2185214"/>
          </a:xfrm>
          <a:prstGeom prst="rect">
            <a:avLst/>
          </a:prstGeom>
          <a:noFill/>
        </p:spPr>
        <p:txBody>
          <a:bodyPr wrap="none" rtlCol="0">
            <a:spAutoFit/>
          </a:bodyPr>
          <a:lstStyle/>
          <a:p>
            <a:pPr algn="l"/>
            <a:r>
              <a:rPr lang="en-US" sz="4800" dirty="0" err="1">
                <a:solidFill>
                  <a:schemeClr val="bg2"/>
                </a:solidFill>
                <a:effectLst>
                  <a:outerShdw blurRad="38100" dist="38100" dir="2700000" algn="tl">
                    <a:srgbClr val="000000">
                      <a:alpha val="43137"/>
                    </a:srgbClr>
                  </a:outerShdw>
                </a:effectLst>
                <a:latin typeface="Bahnschrift SemiBold" panose="020B0502040204020203" pitchFamily="34" charset="0"/>
              </a:rPr>
              <a:t>Yn</a:t>
            </a:r>
            <a:r>
              <a:rPr lang="en-US" sz="4800" dirty="0">
                <a:solidFill>
                  <a:schemeClr val="bg2"/>
                </a:solidFill>
                <a:effectLst>
                  <a:outerShdw blurRad="38100" dist="38100" dir="2700000" algn="tl">
                    <a:srgbClr val="000000">
                      <a:alpha val="43137"/>
                    </a:srgbClr>
                  </a:outerShdw>
                </a:effectLst>
                <a:latin typeface="Bahnschrift SemiBold" panose="020B0502040204020203" pitchFamily="34" charset="0"/>
              </a:rPr>
              <a:t> 4.35-36 </a:t>
            </a:r>
          </a:p>
          <a:p>
            <a:pPr algn="l"/>
            <a:r>
              <a:rPr lang="en-US" sz="4800" dirty="0">
                <a:solidFill>
                  <a:schemeClr val="bg2"/>
                </a:solidFill>
                <a:effectLst>
                  <a:outerShdw blurRad="38100" dist="38100" dir="2700000" algn="tl">
                    <a:srgbClr val="000000">
                      <a:alpha val="43137"/>
                    </a:srgbClr>
                  </a:outerShdw>
                </a:effectLst>
                <a:latin typeface="Bahnschrift SemiBold" panose="020B0502040204020203" pitchFamily="34" charset="0"/>
              </a:rPr>
              <a:t>Harvest in Adversity </a:t>
            </a:r>
          </a:p>
          <a:p>
            <a:pPr algn="l"/>
            <a:endParaRPr lang="en-US" dirty="0"/>
          </a:p>
        </p:txBody>
      </p:sp>
    </p:spTree>
    <p:extLst>
      <p:ext uri="{BB962C8B-B14F-4D97-AF65-F5344CB8AC3E}">
        <p14:creationId xmlns:p14="http://schemas.microsoft.com/office/powerpoint/2010/main" val="30822754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a:t>Yn</a:t>
            </a:r>
            <a:r>
              <a:rPr lang="en-US" sz="4000" baseline="30000" dirty="0"/>
              <a:t> 4.35-36 </a:t>
            </a:r>
            <a:r>
              <a:rPr lang="en-US" sz="4000" b="1" baseline="30000" dirty="0"/>
              <a:t> </a:t>
            </a:r>
            <a:r>
              <a:rPr lang="en-US" sz="4000" dirty="0"/>
              <a:t>Don’t you have a saying, ‘Four more months and then the harvest’? Well, what I say to you is: open your eyes and look at the fields! </a:t>
            </a:r>
            <a:r>
              <a:rPr lang="en-US" sz="4000" dirty="0">
                <a:solidFill>
                  <a:srgbClr val="FFFF99"/>
                </a:solidFill>
              </a:rPr>
              <a:t>They’re already ripe for harvest! </a:t>
            </a:r>
            <a:r>
              <a:rPr lang="en-US" sz="4000" b="1" baseline="30000" dirty="0"/>
              <a:t> </a:t>
            </a:r>
            <a:r>
              <a:rPr lang="en-US" sz="4000" dirty="0"/>
              <a:t>The one who reaps receives his wages and gathers fruit for eternal life.</a:t>
            </a:r>
          </a:p>
        </p:txBody>
      </p:sp>
    </p:spTree>
    <p:extLst>
      <p:ext uri="{BB962C8B-B14F-4D97-AF65-F5344CB8AC3E}">
        <p14:creationId xmlns:p14="http://schemas.microsoft.com/office/powerpoint/2010/main" val="26741568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Take off and wave your shoes as expression of</a:t>
            </a:r>
          </a:p>
          <a:p>
            <a:r>
              <a:rPr lang="en-US" sz="4000" dirty="0"/>
              <a:t>Walking with Yeshua</a:t>
            </a:r>
          </a:p>
          <a:p>
            <a:r>
              <a:rPr lang="en-US" sz="4000" dirty="0"/>
              <a:t>Going where He SENDS</a:t>
            </a:r>
          </a:p>
        </p:txBody>
      </p:sp>
    </p:spTree>
    <p:extLst>
      <p:ext uri="{BB962C8B-B14F-4D97-AF65-F5344CB8AC3E}">
        <p14:creationId xmlns:p14="http://schemas.microsoft.com/office/powerpoint/2010/main" val="2510507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457200" indent="-457200">
              <a:buFont typeface="+mj-lt"/>
              <a:buAutoNum type="arabicPeriod"/>
            </a:pPr>
            <a:r>
              <a:rPr lang="en-US" sz="4000" dirty="0"/>
              <a:t>Do you KNOW Yeshua and the assurance of sins forgiven?</a:t>
            </a:r>
          </a:p>
          <a:p>
            <a:pPr marL="457200" indent="-457200">
              <a:buFont typeface="+mj-lt"/>
              <a:buAutoNum type="arabicPeriod"/>
            </a:pPr>
            <a:r>
              <a:rPr lang="en-US" sz="4000" dirty="0"/>
              <a:t>Are you hearing daily from His Word?</a:t>
            </a:r>
          </a:p>
          <a:p>
            <a:pPr marL="457200" indent="-457200">
              <a:buFont typeface="+mj-lt"/>
              <a:buAutoNum type="arabicPeriod"/>
            </a:pPr>
            <a:r>
              <a:rPr lang="en-US" sz="4000" dirty="0"/>
              <a:t>How are you applying what you heard?</a:t>
            </a:r>
          </a:p>
          <a:p>
            <a:pPr marL="457200" indent="-457200">
              <a:buFont typeface="+mj-lt"/>
              <a:buAutoNum type="arabicPeriod"/>
            </a:pPr>
            <a:r>
              <a:rPr lang="en-US" sz="4000" dirty="0"/>
              <a:t>Are you asking this of another?</a:t>
            </a:r>
          </a:p>
        </p:txBody>
      </p:sp>
    </p:spTree>
    <p:extLst>
      <p:ext uri="{BB962C8B-B14F-4D97-AF65-F5344CB8AC3E}">
        <p14:creationId xmlns:p14="http://schemas.microsoft.com/office/powerpoint/2010/main" val="18207419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Third hour Prayer Points</a:t>
            </a:r>
          </a:p>
        </p:txBody>
      </p:sp>
    </p:spTree>
    <p:extLst>
      <p:ext uri="{BB962C8B-B14F-4D97-AF65-F5344CB8AC3E}">
        <p14:creationId xmlns:p14="http://schemas.microsoft.com/office/powerpoint/2010/main" val="33211505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1. </a:t>
            </a:r>
            <a:r>
              <a:rPr lang="en-US" sz="4000" baseline="30000" dirty="0"/>
              <a:t>Mt 9.37-38</a:t>
            </a:r>
            <a:r>
              <a:rPr lang="en-US" sz="4000" dirty="0"/>
              <a:t> Then He said to His </a:t>
            </a:r>
            <a:r>
              <a:rPr lang="en-US" sz="4000" dirty="0" err="1"/>
              <a:t>talmidim</a:t>
            </a:r>
            <a:r>
              <a:rPr lang="en-US" sz="4000" dirty="0"/>
              <a:t> / disciples, “The harvest is plentiful, but the workers are few. Therefore pray to the Lord of the harvest that He may send out workers into His harvest field.”</a:t>
            </a:r>
          </a:p>
          <a:p>
            <a:pPr marL="0" indent="0">
              <a:buNone/>
            </a:pPr>
            <a:r>
              <a:rPr lang="en-US" sz="4000" dirty="0"/>
              <a:t>Servants, evangelists, givers.</a:t>
            </a:r>
          </a:p>
        </p:txBody>
      </p:sp>
    </p:spTree>
    <p:extLst>
      <p:ext uri="{BB962C8B-B14F-4D97-AF65-F5344CB8AC3E}">
        <p14:creationId xmlns:p14="http://schemas.microsoft.com/office/powerpoint/2010/main" val="42504539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2. That G-d will cause Putin to </a:t>
            </a:r>
          </a:p>
          <a:p>
            <a:r>
              <a:rPr lang="en-US" sz="4000" dirty="0"/>
              <a:t>have Nebuchadnezzar syndrome:  eat grass like an ox, then repent before the Most High</a:t>
            </a:r>
          </a:p>
          <a:p>
            <a:r>
              <a:rPr lang="en-US" sz="4000" dirty="0"/>
              <a:t>Or be removed from power</a:t>
            </a:r>
          </a:p>
        </p:txBody>
      </p:sp>
    </p:spTree>
    <p:extLst>
      <p:ext uri="{BB962C8B-B14F-4D97-AF65-F5344CB8AC3E}">
        <p14:creationId xmlns:p14="http://schemas.microsoft.com/office/powerpoint/2010/main" val="29584306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3. That the Iranian leadership Ibrahim </a:t>
            </a:r>
            <a:r>
              <a:rPr lang="en-US" sz="4000" dirty="0" err="1"/>
              <a:t>Raisi</a:t>
            </a:r>
            <a:r>
              <a:rPr lang="en-US" sz="4000" dirty="0"/>
              <a:t> and </a:t>
            </a:r>
            <a:r>
              <a:rPr lang="en-US" sz="4000" dirty="0" err="1"/>
              <a:t>Ayatola</a:t>
            </a:r>
            <a:r>
              <a:rPr lang="en-US" sz="4000" dirty="0"/>
              <a:t> </a:t>
            </a:r>
            <a:r>
              <a:rPr lang="en-US" sz="4000" dirty="0" err="1"/>
              <a:t>Khameini</a:t>
            </a:r>
            <a:r>
              <a:rPr lang="en-US" sz="4000" dirty="0"/>
              <a:t> would have similar.</a:t>
            </a:r>
          </a:p>
          <a:p>
            <a:pPr marL="0" indent="0">
              <a:buNone/>
            </a:pPr>
            <a:r>
              <a:rPr lang="en-US" sz="4000" dirty="0"/>
              <a:t>4. That the WHO upcoming decision would fail.</a:t>
            </a:r>
          </a:p>
        </p:txBody>
      </p:sp>
    </p:spTree>
    <p:extLst>
      <p:ext uri="{BB962C8B-B14F-4D97-AF65-F5344CB8AC3E}">
        <p14:creationId xmlns:p14="http://schemas.microsoft.com/office/powerpoint/2010/main" val="22662897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400160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p:txBody>
      </p:sp>
      <p:pic>
        <p:nvPicPr>
          <p:cNvPr id="8194" name="Picture 2" descr="TOTHE HARVEs ">
            <a:extLst>
              <a:ext uri="{FF2B5EF4-FFF2-40B4-BE49-F238E27FC236}">
                <a16:creationId xmlns:a16="http://schemas.microsoft.com/office/drawing/2014/main" id="{6AFCF05B-DDFB-F437-46F8-3A2F8DFEC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68C5C3-6252-129C-5356-A7FFA16F191F}"/>
              </a:ext>
            </a:extLst>
          </p:cNvPr>
          <p:cNvSpPr txBox="1"/>
          <p:nvPr/>
        </p:nvSpPr>
        <p:spPr>
          <a:xfrm>
            <a:off x="533400" y="2343150"/>
            <a:ext cx="6110968" cy="2185214"/>
          </a:xfrm>
          <a:prstGeom prst="rect">
            <a:avLst/>
          </a:prstGeom>
          <a:noFill/>
        </p:spPr>
        <p:txBody>
          <a:bodyPr wrap="none" rtlCol="0">
            <a:spAutoFit/>
          </a:bodyPr>
          <a:lstStyle/>
          <a:p>
            <a:pPr algn="l"/>
            <a:r>
              <a:rPr lang="en-US" sz="4800" dirty="0" err="1">
                <a:solidFill>
                  <a:schemeClr val="bg2"/>
                </a:solidFill>
                <a:effectLst>
                  <a:outerShdw blurRad="38100" dist="38100" dir="2700000" algn="tl">
                    <a:srgbClr val="000000">
                      <a:alpha val="43137"/>
                    </a:srgbClr>
                  </a:outerShdw>
                </a:effectLst>
                <a:latin typeface="Bahnschrift SemiBold" panose="020B0502040204020203" pitchFamily="34" charset="0"/>
              </a:rPr>
              <a:t>Yn</a:t>
            </a:r>
            <a:r>
              <a:rPr lang="en-US" sz="4800" dirty="0">
                <a:solidFill>
                  <a:schemeClr val="bg2"/>
                </a:solidFill>
                <a:effectLst>
                  <a:outerShdw blurRad="38100" dist="38100" dir="2700000" algn="tl">
                    <a:srgbClr val="000000">
                      <a:alpha val="43137"/>
                    </a:srgbClr>
                  </a:outerShdw>
                </a:effectLst>
                <a:latin typeface="Bahnschrift SemiBold" panose="020B0502040204020203" pitchFamily="34" charset="0"/>
              </a:rPr>
              <a:t> 4.35-36 </a:t>
            </a:r>
          </a:p>
          <a:p>
            <a:pPr algn="l"/>
            <a:r>
              <a:rPr lang="en-US" sz="4800" dirty="0">
                <a:solidFill>
                  <a:schemeClr val="bg2"/>
                </a:solidFill>
                <a:effectLst>
                  <a:outerShdw blurRad="38100" dist="38100" dir="2700000" algn="tl">
                    <a:srgbClr val="000000">
                      <a:alpha val="43137"/>
                    </a:srgbClr>
                  </a:outerShdw>
                </a:effectLst>
                <a:latin typeface="Bahnschrift SemiBold" panose="020B0502040204020203" pitchFamily="34" charset="0"/>
              </a:rPr>
              <a:t>Harvest in Adversity </a:t>
            </a:r>
          </a:p>
          <a:p>
            <a:pPr algn="l"/>
            <a:endParaRPr lang="en-US" dirty="0"/>
          </a:p>
        </p:txBody>
      </p:sp>
    </p:spTree>
    <p:extLst>
      <p:ext uri="{BB962C8B-B14F-4D97-AF65-F5344CB8AC3E}">
        <p14:creationId xmlns:p14="http://schemas.microsoft.com/office/powerpoint/2010/main" val="3593808509"/>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175685</TotalTime>
  <Words>4426</Words>
  <Application>Microsoft Office PowerPoint</Application>
  <PresentationFormat>On-screen Show (16:9)</PresentationFormat>
  <Paragraphs>491</Paragraphs>
  <Slides>88</Slides>
  <Notes>88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88</vt:i4>
      </vt:variant>
    </vt:vector>
  </HeadingPairs>
  <TitlesOfParts>
    <vt:vector size="95" baseType="lpstr">
      <vt:lpstr>Arial</vt:lpstr>
      <vt:lpstr>Arial Rounded MT Bold</vt:lpstr>
      <vt:lpstr>Bahnschrift SemiBold</vt:lpstr>
      <vt:lpstr>David</vt:lpstr>
      <vt:lpstr>DDG_ProximaNova</vt:lpstr>
      <vt:lpstr>1_Default Design</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4569</cp:revision>
  <dcterms:created xsi:type="dcterms:W3CDTF">2006-04-21T19:34:43Z</dcterms:created>
  <dcterms:modified xsi:type="dcterms:W3CDTF">2022-05-21T13:34:07Z</dcterms:modified>
</cp:coreProperties>
</file>