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0"/>
  </p:notesMasterIdLst>
  <p:handoutMasterIdLst>
    <p:handoutMasterId r:id="rId111"/>
  </p:handoutMasterIdLst>
  <p:sldIdLst>
    <p:sldId id="2045" r:id="rId2"/>
    <p:sldId id="64375" r:id="rId3"/>
    <p:sldId id="64376" r:id="rId4"/>
    <p:sldId id="64378" r:id="rId5"/>
    <p:sldId id="64380" r:id="rId6"/>
    <p:sldId id="64377" r:id="rId7"/>
    <p:sldId id="64379" r:id="rId8"/>
    <p:sldId id="64371" r:id="rId9"/>
    <p:sldId id="64346" r:id="rId10"/>
    <p:sldId id="64373" r:id="rId11"/>
    <p:sldId id="64351" r:id="rId12"/>
    <p:sldId id="64358" r:id="rId13"/>
    <p:sldId id="64374" r:id="rId14"/>
    <p:sldId id="64353" r:id="rId15"/>
    <p:sldId id="64352" r:id="rId16"/>
    <p:sldId id="64354" r:id="rId17"/>
    <p:sldId id="64355" r:id="rId18"/>
    <p:sldId id="64356" r:id="rId19"/>
    <p:sldId id="64240" r:id="rId20"/>
    <p:sldId id="64359" r:id="rId21"/>
    <p:sldId id="64279" r:id="rId22"/>
    <p:sldId id="64360" r:id="rId23"/>
    <p:sldId id="64362" r:id="rId24"/>
    <p:sldId id="64248" r:id="rId25"/>
    <p:sldId id="64361" r:id="rId26"/>
    <p:sldId id="64182" r:id="rId27"/>
    <p:sldId id="64181" r:id="rId28"/>
    <p:sldId id="64173" r:id="rId29"/>
    <p:sldId id="64282" r:id="rId30"/>
    <p:sldId id="64285" r:id="rId31"/>
    <p:sldId id="64381" r:id="rId32"/>
    <p:sldId id="64295" r:id="rId33"/>
    <p:sldId id="64286" r:id="rId34"/>
    <p:sldId id="64287" r:id="rId35"/>
    <p:sldId id="64288" r:id="rId36"/>
    <p:sldId id="64289" r:id="rId37"/>
    <p:sldId id="64290" r:id="rId38"/>
    <p:sldId id="64283" r:id="rId39"/>
    <p:sldId id="64291" r:id="rId40"/>
    <p:sldId id="64280" r:id="rId41"/>
    <p:sldId id="64241" r:id="rId42"/>
    <p:sldId id="64284" r:id="rId43"/>
    <p:sldId id="64363" r:id="rId44"/>
    <p:sldId id="64364" r:id="rId45"/>
    <p:sldId id="64292" r:id="rId46"/>
    <p:sldId id="64313" r:id="rId47"/>
    <p:sldId id="64297" r:id="rId48"/>
    <p:sldId id="64305" r:id="rId49"/>
    <p:sldId id="64306" r:id="rId50"/>
    <p:sldId id="64293" r:id="rId51"/>
    <p:sldId id="64307" r:id="rId52"/>
    <p:sldId id="64311" r:id="rId53"/>
    <p:sldId id="64310" r:id="rId54"/>
    <p:sldId id="64314" r:id="rId55"/>
    <p:sldId id="64312" r:id="rId56"/>
    <p:sldId id="64317" r:id="rId57"/>
    <p:sldId id="64308" r:id="rId58"/>
    <p:sldId id="64294" r:id="rId59"/>
    <p:sldId id="64300" r:id="rId60"/>
    <p:sldId id="64174" r:id="rId61"/>
    <p:sldId id="64296" r:id="rId62"/>
    <p:sldId id="64318" r:id="rId63"/>
    <p:sldId id="64298" r:id="rId64"/>
    <p:sldId id="64301" r:id="rId65"/>
    <p:sldId id="64302" r:id="rId66"/>
    <p:sldId id="64303" r:id="rId67"/>
    <p:sldId id="64319" r:id="rId68"/>
    <p:sldId id="64324" r:id="rId69"/>
    <p:sldId id="64304" r:id="rId70"/>
    <p:sldId id="64320" r:id="rId71"/>
    <p:sldId id="64357" r:id="rId72"/>
    <p:sldId id="64365" r:id="rId73"/>
    <p:sldId id="64321" r:id="rId74"/>
    <p:sldId id="64329" r:id="rId75"/>
    <p:sldId id="64343" r:id="rId76"/>
    <p:sldId id="64344" r:id="rId77"/>
    <p:sldId id="64348" r:id="rId78"/>
    <p:sldId id="64330" r:id="rId79"/>
    <p:sldId id="64322" r:id="rId80"/>
    <p:sldId id="64323" r:id="rId81"/>
    <p:sldId id="64331" r:id="rId82"/>
    <p:sldId id="64325" r:id="rId83"/>
    <p:sldId id="64366" r:id="rId84"/>
    <p:sldId id="64341" r:id="rId85"/>
    <p:sldId id="64340" r:id="rId86"/>
    <p:sldId id="64342" r:id="rId87"/>
    <p:sldId id="64327" r:id="rId88"/>
    <p:sldId id="64328" r:id="rId89"/>
    <p:sldId id="64334" r:id="rId90"/>
    <p:sldId id="64335" r:id="rId91"/>
    <p:sldId id="64333" r:id="rId92"/>
    <p:sldId id="64339" r:id="rId93"/>
    <p:sldId id="64338" r:id="rId94"/>
    <p:sldId id="64326" r:id="rId95"/>
    <p:sldId id="64336" r:id="rId96"/>
    <p:sldId id="64332" r:id="rId97"/>
    <p:sldId id="64337" r:id="rId98"/>
    <p:sldId id="64345" r:id="rId99"/>
    <p:sldId id="64259" r:id="rId100"/>
    <p:sldId id="64349" r:id="rId101"/>
    <p:sldId id="64350" r:id="rId102"/>
    <p:sldId id="64264" r:id="rId103"/>
    <p:sldId id="64276" r:id="rId104"/>
    <p:sldId id="64367" r:id="rId105"/>
    <p:sldId id="64370" r:id="rId106"/>
    <p:sldId id="64368" r:id="rId107"/>
    <p:sldId id="64369" r:id="rId108"/>
    <p:sldId id="62913" r:id="rId10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6158" autoAdjust="0"/>
  </p:normalViewPr>
  <p:slideViewPr>
    <p:cSldViewPr>
      <p:cViewPr varScale="1">
        <p:scale>
          <a:sx n="108" d="100"/>
          <a:sy n="108" d="100"/>
        </p:scale>
        <p:origin x="108" y="432"/>
      </p:cViewPr>
      <p:guideLst>
        <p:guide orient="horz" pos="1620"/>
        <p:guide pos="2880"/>
      </p:guideLst>
    </p:cSldViewPr>
  </p:slideViewPr>
  <p:outlineViewPr>
    <p:cViewPr>
      <p:scale>
        <a:sx n="33" d="100"/>
        <a:sy n="33" d="100"/>
      </p:scale>
      <p:origin x="0" y="-14346"/>
    </p:cViewPr>
  </p:outlineViewPr>
  <p:notesTextViewPr>
    <p:cViewPr>
      <p:scale>
        <a:sx n="3" d="2"/>
        <a:sy n="3" d="2"/>
      </p:scale>
      <p:origin x="0" y="0"/>
    </p:cViewPr>
  </p:notesTextViewPr>
  <p:sorterViewPr>
    <p:cViewPr varScale="1">
      <p:scale>
        <a:sx n="100" d="100"/>
        <a:sy n="100" d="100"/>
      </p:scale>
      <p:origin x="0" y="-23298"/>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Heroes in LIfe, in Death</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10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Heroes in LIfe, in Death</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10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hecompletepilgrim.com/tomb-isaiah/"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Heroes in LIfe, in Death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10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solidFill>
                  <a:schemeClr val="tx1"/>
                </a:solidFill>
                <a:latin typeface="Arial Rounded MT Bold" panose="020F0704030504030204" pitchFamily="34" charset="0"/>
              </a:rPr>
              <a:t>https://pagesix.com/2014/03/07/paul-simon-clears-mystery-behind-joe-dimaggio-lyric/</a:t>
            </a:r>
          </a:p>
          <a:p>
            <a:r>
              <a:rPr lang="en-US" b="0" i="0" dirty="0">
                <a:solidFill>
                  <a:schemeClr val="tx1"/>
                </a:solidFill>
                <a:effectLst/>
                <a:latin typeface="Arial Rounded MT Bold" panose="020F0704030504030204" pitchFamily="34" charset="0"/>
              </a:rPr>
              <a:t>When Paul Simon met Mickey Mantle on “The Dick </a:t>
            </a:r>
            <a:r>
              <a:rPr lang="en-US" b="0" i="0" dirty="0" err="1">
                <a:solidFill>
                  <a:schemeClr val="tx1"/>
                </a:solidFill>
                <a:effectLst/>
                <a:latin typeface="Arial Rounded MT Bold" panose="020F0704030504030204" pitchFamily="34" charset="0"/>
              </a:rPr>
              <a:t>Cavett</a:t>
            </a:r>
            <a:r>
              <a:rPr lang="en-US" b="0" i="0" dirty="0">
                <a:solidFill>
                  <a:schemeClr val="tx1"/>
                </a:solidFill>
                <a:effectLst/>
                <a:latin typeface="Arial Rounded MT Bold" panose="020F0704030504030204" pitchFamily="34" charset="0"/>
              </a:rPr>
              <a:t> Show,” the Mick asked him why he didn’t use his name instead of DiMaggio’s. “Wrong amount of syllables,” Simon told the Yankee star</a:t>
            </a:r>
            <a:endParaRPr lang="en-US" dirty="0"/>
          </a:p>
          <a:p>
            <a:endParaRPr lang="en-US" dirty="0"/>
          </a:p>
          <a:p>
            <a:r>
              <a:rPr lang="en-US" dirty="0"/>
              <a:t>Where are these great heroes now?’</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4705567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https://www.nbcnews.com/nbc-out/out-news/kansas-teacher-was-suspended-refusing-use-students-preferred-pronouns-rcna45844</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34541453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https://www.nbcnews.com/nbc-out/out-news/kansas-teacher-was-suspended-refusing-use-students-preferred-pronouns-rcna45844</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101</a:t>
            </a:fld>
            <a:endParaRPr lang="en-US" altLang="en-US"/>
          </a:p>
        </p:txBody>
      </p:sp>
    </p:spTree>
    <p:extLst>
      <p:ext uri="{BB962C8B-B14F-4D97-AF65-F5344CB8AC3E}">
        <p14:creationId xmlns:p14="http://schemas.microsoft.com/office/powerpoint/2010/main" val="9005940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https://www.nbcnews.com/nbc-out/out-news/kansas-teacher-was-suspended-refusing-use-students-preferred-pronouns-rcna45844</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102</a:t>
            </a:fld>
            <a:endParaRPr lang="en-US" altLang="en-US"/>
          </a:p>
        </p:txBody>
      </p:sp>
    </p:spTree>
    <p:extLst>
      <p:ext uri="{BB962C8B-B14F-4D97-AF65-F5344CB8AC3E}">
        <p14:creationId xmlns:p14="http://schemas.microsoft.com/office/powerpoint/2010/main" val="13480759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https://washingtonstand.com/news/covid-shutdown-repercussions-teacher-vacancies-and-ideologies-among-problems-plaguing-education-experts-say</a:t>
            </a:r>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103</a:t>
            </a:fld>
            <a:endParaRPr lang="en-US" altLang="en-US"/>
          </a:p>
        </p:txBody>
      </p:sp>
    </p:spTree>
    <p:extLst>
      <p:ext uri="{BB962C8B-B14F-4D97-AF65-F5344CB8AC3E}">
        <p14:creationId xmlns:p14="http://schemas.microsoft.com/office/powerpoint/2010/main" val="22383891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104</a:t>
            </a:fld>
            <a:endParaRPr lang="en-US" altLang="en-US"/>
          </a:p>
        </p:txBody>
      </p:sp>
    </p:spTree>
    <p:extLst>
      <p:ext uri="{BB962C8B-B14F-4D97-AF65-F5344CB8AC3E}">
        <p14:creationId xmlns:p14="http://schemas.microsoft.com/office/powerpoint/2010/main" val="18021479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105</a:t>
            </a:fld>
            <a:endParaRPr lang="en-US" altLang="en-US"/>
          </a:p>
        </p:txBody>
      </p:sp>
    </p:spTree>
    <p:extLst>
      <p:ext uri="{BB962C8B-B14F-4D97-AF65-F5344CB8AC3E}">
        <p14:creationId xmlns:p14="http://schemas.microsoft.com/office/powerpoint/2010/main" val="15666449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has </a:t>
            </a:r>
            <a:r>
              <a:rPr lang="en-US" dirty="0" err="1"/>
              <a:t>Gibor</a:t>
            </a:r>
            <a:r>
              <a:rPr lang="en-US" dirty="0"/>
              <a:t> in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10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794963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need heroes, who will STAND, live or die.</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107</a:t>
            </a:fld>
            <a:endParaRPr lang="en-US" altLang="en-US"/>
          </a:p>
        </p:txBody>
      </p:sp>
    </p:spTree>
    <p:extLst>
      <p:ext uri="{BB962C8B-B14F-4D97-AF65-F5344CB8AC3E}">
        <p14:creationId xmlns:p14="http://schemas.microsoft.com/office/powerpoint/2010/main" val="26587128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108</a:t>
            </a:fld>
            <a:endParaRPr lang="en-US" altLang="en-US"/>
          </a:p>
        </p:txBody>
      </p:sp>
    </p:spTree>
    <p:extLst>
      <p:ext uri="{BB962C8B-B14F-4D97-AF65-F5344CB8AC3E}">
        <p14:creationId xmlns:p14="http://schemas.microsoft.com/office/powerpoint/2010/main" val="293930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128879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has </a:t>
            </a:r>
            <a:r>
              <a:rPr lang="en-US" dirty="0" err="1"/>
              <a:t>Gibor</a:t>
            </a:r>
            <a:r>
              <a:rPr lang="en-US" dirty="0"/>
              <a:t> in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10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5604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2. Names without stories.</a:t>
            </a:r>
          </a:p>
          <a:p>
            <a:r>
              <a:rPr lang="en-US" dirty="0"/>
              <a:t>3. Stories without names.</a:t>
            </a:r>
          </a:p>
          <a:p>
            <a:endParaRPr lang="en-US" dirty="0"/>
          </a:p>
          <a:p>
            <a:r>
              <a:rPr lang="en-US" dirty="0"/>
              <a:t>Read section of the chapter with #2 - #4 </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420324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3704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43106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4063942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48768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22979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71569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195086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2. Without stories, but we should consider briefly.</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966914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pPr marL="231775" indent="-231775">
              <a:buFont typeface="+mj-lt"/>
              <a:buAutoNum type="arabicPeriod"/>
            </a:pPr>
            <a:r>
              <a:rPr lang="en-US" dirty="0"/>
              <a:t>Gideon did?…destroyed Baal Altar [Jon Cahn], defeated Midianites w 300 men</a:t>
            </a:r>
          </a:p>
          <a:p>
            <a:pPr marL="231775" indent="-231775">
              <a:buFont typeface="+mj-lt"/>
              <a:buAutoNum type="arabicPeriod"/>
            </a:pPr>
            <a:r>
              <a:rPr lang="en-US" dirty="0"/>
              <a:t>Barak? with Devora defeat Sisera and </a:t>
            </a:r>
            <a:r>
              <a:rPr lang="en-US" dirty="0" err="1"/>
              <a:t>Yavin</a:t>
            </a:r>
            <a:endParaRPr lang="en-US" dirty="0"/>
          </a:p>
          <a:p>
            <a:pPr marL="231775" indent="-231775">
              <a:buFont typeface="+mj-lt"/>
              <a:buAutoNum type="arabicPeriod"/>
            </a:pPr>
            <a:r>
              <a:rPr lang="en-US" dirty="0"/>
              <a:t>Shimshon/Samson?: fought the Philistine</a:t>
            </a:r>
          </a:p>
          <a:p>
            <a:pPr marL="231775" indent="-231775">
              <a:buFont typeface="+mj-lt"/>
              <a:buAutoNum type="arabicPeriod"/>
            </a:pPr>
            <a:r>
              <a:rPr lang="en-US" dirty="0" err="1"/>
              <a:t>Yiftach</a:t>
            </a:r>
            <a:r>
              <a:rPr lang="en-US" dirty="0"/>
              <a:t>/</a:t>
            </a:r>
            <a:r>
              <a:rPr lang="en-US" dirty="0" err="1"/>
              <a:t>Jepthah</a:t>
            </a:r>
            <a:r>
              <a:rPr lang="en-US" dirty="0"/>
              <a:t> fought Ammonite oppressors</a:t>
            </a:r>
          </a:p>
          <a:p>
            <a:pPr marL="231775" indent="-231775">
              <a:buFont typeface="+mj-lt"/>
              <a:buAutoNum type="arabicPeriod"/>
            </a:pPr>
            <a:r>
              <a:rPr lang="en-US" dirty="0"/>
              <a:t>David: King and worship musician, G-d’s heart</a:t>
            </a:r>
          </a:p>
          <a:p>
            <a:pPr marL="231775" indent="-231775">
              <a:buFont typeface="+mj-lt"/>
              <a:buAutoNum type="arabicPeriod"/>
            </a:pPr>
            <a:r>
              <a:rPr lang="en-US" dirty="0"/>
              <a:t>Shmuel prophet anointed Shaul, David; </a:t>
            </a:r>
          </a:p>
          <a:p>
            <a:endParaRPr lang="en-US" dirty="0"/>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047052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37861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endParaRPr lang="en-US" sz="500" dirty="0"/>
          </a:p>
          <a:p>
            <a:pPr marL="231775" indent="-231775">
              <a:buFont typeface="+mj-lt"/>
              <a:buAutoNum type="arabicPeriod"/>
            </a:pPr>
            <a:r>
              <a:rPr lang="en-US" dirty="0"/>
              <a:t>Who?  Joshua, David, Hezekiah, Maccabees</a:t>
            </a:r>
          </a:p>
          <a:p>
            <a:pPr marL="231775" indent="-231775">
              <a:buFont typeface="+mj-lt"/>
              <a:buAutoNum type="arabicPeriod"/>
            </a:pPr>
            <a:r>
              <a:rPr lang="en-US" dirty="0"/>
              <a:t>Eliyahu and Baal</a:t>
            </a:r>
          </a:p>
          <a:p>
            <a:pPr marL="231775" indent="-231775">
              <a:buFont typeface="+mj-lt"/>
              <a:buAutoNum type="arabicPeriod"/>
            </a:pPr>
            <a:r>
              <a:rPr lang="en-US" dirty="0"/>
              <a:t>Joshua land</a:t>
            </a:r>
          </a:p>
          <a:p>
            <a:pPr marL="231775" indent="-231775">
              <a:buFont typeface="+mj-lt"/>
              <a:buAutoNum type="arabicPeriod"/>
            </a:pPr>
            <a:r>
              <a:rPr lang="en-US" dirty="0"/>
              <a:t>Daniel, also Shimshon/Samson</a:t>
            </a:r>
          </a:p>
          <a:p>
            <a:pPr marL="231775" indent="-231775">
              <a:buFont typeface="+mj-lt"/>
              <a:buAutoNum type="arabicPeriod"/>
            </a:pPr>
            <a:r>
              <a:rPr lang="en-US" dirty="0" err="1"/>
              <a:t>Shadrakh</a:t>
            </a:r>
            <a:r>
              <a:rPr lang="en-US" dirty="0"/>
              <a:t>, </a:t>
            </a:r>
            <a:r>
              <a:rPr lang="en-US" dirty="0" err="1"/>
              <a:t>Meishakh</a:t>
            </a:r>
            <a:r>
              <a:rPr lang="en-US" dirty="0"/>
              <a:t> and ‘</a:t>
            </a:r>
            <a:r>
              <a:rPr lang="en-US" dirty="0" err="1"/>
              <a:t>Aved-N’go</a:t>
            </a:r>
            <a:endParaRPr lang="en-US" dirty="0"/>
          </a:p>
          <a:p>
            <a:pPr marL="231775" indent="-231775">
              <a:buFont typeface="+mj-lt"/>
              <a:buAutoNum type="arabicPeriod"/>
            </a:pPr>
            <a:r>
              <a:rPr lang="en-US" dirty="0"/>
              <a:t> All warriors, David from Shaul</a:t>
            </a:r>
          </a:p>
          <a:p>
            <a:pPr marL="231775" indent="-231775">
              <a:buFont typeface="+mj-lt"/>
              <a:buAutoNum type="arabicPeriod"/>
            </a:pPr>
            <a:endParaRPr lang="en-US" dirty="0"/>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735746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startAt="7"/>
            </a:pPr>
            <a:r>
              <a:rPr lang="en-US" dirty="0"/>
              <a:t>Sarah conceived, Gideon “go in this your strength” “If </a:t>
            </a:r>
            <a:r>
              <a:rPr lang="en-US" cap="small" dirty="0"/>
              <a:t>Adoni</a:t>
            </a:r>
            <a:r>
              <a:rPr lang="en-US" dirty="0"/>
              <a:t> is with us, then why is all this happening to us? And where are all his miracles our ancestors told us about when they said, ‘Didn’t </a:t>
            </a:r>
            <a:r>
              <a:rPr lang="en-US" cap="small" dirty="0"/>
              <a:t>Adoni</a:t>
            </a:r>
            <a:r>
              <a:rPr lang="en-US" dirty="0"/>
              <a:t> bring us up from Egypt?’”  Isaiah’s coal</a:t>
            </a:r>
          </a:p>
          <a:p>
            <a:pPr marL="231775" indent="-231775">
              <a:buFont typeface="+mj-lt"/>
              <a:buAutoNum type="arabicPeriod" startAt="7"/>
            </a:pPr>
            <a:r>
              <a:rPr lang="en-US" dirty="0"/>
              <a:t> </a:t>
            </a:r>
            <a:r>
              <a:rPr lang="en-US" baseline="30000" dirty="0"/>
              <a:t>Ps 144  </a:t>
            </a:r>
            <a:r>
              <a:rPr lang="en-US" dirty="0"/>
              <a:t>By David: Blessed be </a:t>
            </a:r>
            <a:r>
              <a:rPr lang="en-US" cap="small" dirty="0"/>
              <a:t>Adoni</a:t>
            </a:r>
            <a:r>
              <a:rPr lang="en-US" dirty="0"/>
              <a:t>, my rock, who trains my hands for war and my fingers for battle.</a:t>
            </a:r>
          </a:p>
          <a:p>
            <a:pPr marL="231775" indent="-231775">
              <a:buFont typeface="+mj-lt"/>
              <a:buAutoNum type="arabicPeriod" startAt="7"/>
            </a:pPr>
            <a:r>
              <a:rPr lang="en-US" dirty="0"/>
              <a:t>1K17 Eliyahu, Shunamite woman Elisha 2K4</a:t>
            </a:r>
          </a:p>
          <a:p>
            <a:pPr marL="231775" indent="-231775">
              <a:buFont typeface="+mj-lt"/>
              <a:buAutoNum type="arabicPeriod" startAt="7"/>
            </a:pPr>
            <a:endParaRPr lang="en-US" dirty="0"/>
          </a:p>
          <a:p>
            <a:pPr marL="231775" indent="-231775">
              <a:buFont typeface="+mj-lt"/>
              <a:buAutoNum type="arabicPeriod" startAt="7"/>
            </a:pPr>
            <a:endParaRPr lang="en-US" dirty="0"/>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98428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transition from heroes who won, and heroes who suffered, is seamless.   Shockingly seamless.   No difference in G sight if won or lost!!   As long as walked with Him!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4263635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Most translations say “tortured”</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785589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4160434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https://biblehub.com/greek/5178.htm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690231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refers to 2 Mac 6, according to Amy Jill Levine.</a:t>
            </a:r>
          </a:p>
          <a:p>
            <a:r>
              <a:rPr lang="en-US" dirty="0"/>
              <a:t>Sometimes it may be communicated that avoiding the prohibited meats is just minutiae, trivia, an optional spiritual luxury.</a:t>
            </a:r>
          </a:p>
          <a:p>
            <a:r>
              <a:rPr lang="en-US" dirty="0"/>
              <a:t>Maybe so BEFORE you get convicted on this.   To Eleazar it was a matter of life or death.   To us?</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17235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075875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52169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539479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704466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616213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512812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09992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Illustration was over eating pork</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043653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fontScale="92500" lnSpcReduction="20000"/>
          </a:bodyPr>
          <a:lstStyle/>
          <a:p>
            <a:r>
              <a:rPr lang="en-US" dirty="0"/>
              <a:t>2. </a:t>
            </a:r>
            <a:r>
              <a:rPr lang="en-US" dirty="0" err="1"/>
              <a:t>Shimson</a:t>
            </a:r>
            <a:r>
              <a:rPr lang="en-US" dirty="0"/>
              <a:t>/Samson, Jeremiah by </a:t>
            </a:r>
            <a:r>
              <a:rPr lang="en-US" dirty="0" err="1"/>
              <a:t>Pashur</a:t>
            </a:r>
            <a:r>
              <a:rPr lang="en-US" dirty="0"/>
              <a:t>, </a:t>
            </a:r>
          </a:p>
          <a:p>
            <a:r>
              <a:rPr lang="en-US" dirty="0"/>
              <a:t>3. </a:t>
            </a:r>
            <a:r>
              <a:rPr lang="en-US" dirty="0" err="1"/>
              <a:t>Zekhariah</a:t>
            </a:r>
            <a:r>
              <a:rPr lang="en-US" dirty="0"/>
              <a:t> </a:t>
            </a:r>
            <a:r>
              <a:rPr lang="en-US" baseline="30000" dirty="0"/>
              <a:t>2 Chr 21.20-21</a:t>
            </a:r>
            <a:r>
              <a:rPr lang="en-US" dirty="0"/>
              <a:t> Then the spirit of God clothed Zechariah, son of Jehoiada the priest. He took his stand above the people and said to them: “Thus says God, Why are you transgressing the Lord’s commands, so that you cannot prosper? Because you have abandoned the Lord, he has abandoned you.”  But they conspired against him, and at the king’s command they stoned him in the court of the house of the Lord.” Also legends about </a:t>
            </a:r>
            <a:r>
              <a:rPr lang="en-US" dirty="0" err="1"/>
              <a:t>Yermiyahu</a:t>
            </a:r>
            <a:r>
              <a:rPr lang="en-US" dirty="0"/>
              <a:t>/Jer.</a:t>
            </a:r>
          </a:p>
          <a:p>
            <a:r>
              <a:rPr lang="en-US" dirty="0"/>
              <a:t>4. Yeshayahu/Is according to Jewish, Christian and Islamic legend.  AJL:  </a:t>
            </a:r>
            <a:r>
              <a:rPr lang="en-US" b="0" i="0" dirty="0">
                <a:solidFill>
                  <a:srgbClr val="000000"/>
                </a:solidFill>
                <a:effectLst/>
              </a:rPr>
              <a:t>died by being cut in two when he hid from Manasseh in a tree in </a:t>
            </a:r>
            <a:r>
              <a:rPr lang="en-US" b="1" i="0" u="sng" dirty="0">
                <a:solidFill>
                  <a:srgbClr val="0000FF"/>
                </a:solidFill>
                <a:effectLst/>
                <a:hlinkClick r:id="rId3"/>
              </a:rPr>
              <a:t>Silwan</a:t>
            </a:r>
            <a:r>
              <a:rPr lang="en-US" b="1" i="0" u="sng" dirty="0">
                <a:solidFill>
                  <a:srgbClr val="0000FF"/>
                </a:solidFill>
                <a:effectLst/>
              </a:rPr>
              <a:t>.  </a:t>
            </a:r>
            <a:r>
              <a:rPr lang="en-US" b="0" i="0" dirty="0">
                <a:solidFill>
                  <a:srgbClr val="000000"/>
                </a:solidFill>
                <a:effectLst/>
              </a:rPr>
              <a:t> A tomb has been erected on a hill near where it was presumed he died, that he asked for water and it was sent, hence the name of the </a:t>
            </a:r>
            <a:r>
              <a:rPr lang="en-US" b="0" i="0" dirty="0" err="1">
                <a:solidFill>
                  <a:srgbClr val="000000"/>
                </a:solidFill>
                <a:effectLst/>
              </a:rPr>
              <a:t>Shiloakh</a:t>
            </a:r>
            <a:r>
              <a:rPr lang="en-US" b="0" i="0" dirty="0">
                <a:solidFill>
                  <a:srgbClr val="000000"/>
                </a:solidFill>
                <a:effectLst/>
              </a:rPr>
              <a:t> spring, sent  </a:t>
            </a:r>
            <a:r>
              <a:rPr lang="en-US" sz="1100" b="0" i="0" dirty="0">
                <a:solidFill>
                  <a:srgbClr val="000000"/>
                </a:solidFill>
                <a:effectLst/>
              </a:rPr>
              <a:t>https://www.christianity.com/wiki/people/how-did-isaiah-die.html</a:t>
            </a:r>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dirty="0"/>
          </a:p>
        </p:txBody>
      </p:sp>
    </p:spTree>
    <p:extLst>
      <p:ext uri="{BB962C8B-B14F-4D97-AF65-F5344CB8AC3E}">
        <p14:creationId xmlns:p14="http://schemas.microsoft.com/office/powerpoint/2010/main" val="132626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baseline="30000" dirty="0">
                <a:solidFill>
                  <a:srgbClr val="333333"/>
                </a:solidFill>
                <a:effectLst/>
              </a:rPr>
              <a:t>T. </a:t>
            </a:r>
            <a:r>
              <a:rPr lang="en-US" b="0" i="0" baseline="30000" dirty="0" err="1">
                <a:solidFill>
                  <a:srgbClr val="333333"/>
                </a:solidFill>
                <a:effectLst/>
              </a:rPr>
              <a:t>Hieros</a:t>
            </a:r>
            <a:r>
              <a:rPr lang="en-US" b="0" i="0" baseline="30000" dirty="0">
                <a:solidFill>
                  <a:srgbClr val="333333"/>
                </a:solidFill>
                <a:effectLst/>
              </a:rPr>
              <a:t>. Sanhedrin, fol. 28. 3. </a:t>
            </a:r>
            <a:r>
              <a:rPr lang="en-US" dirty="0"/>
              <a:t>“Manasseh sought to kill Isaiah, and he fled from him, and fled to a cedar, and the cedar swallowed him up, all but the fringe of his garment; they came and told him (Manasseh), he said unto them, go and saw the cedar,  , "and they sawed the cedar", and blood was seen to come out.''</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031631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r>
              <a:rPr lang="en-US" dirty="0"/>
              <a:t>5. The priests at Nob by King Shaul, prophets by Jezebel, Maccabees ~40K,</a:t>
            </a:r>
          </a:p>
          <a:p>
            <a:r>
              <a:rPr lang="en-US" dirty="0"/>
              <a:t>6. Eliyahu, Elisha</a:t>
            </a:r>
          </a:p>
          <a:p>
            <a:r>
              <a:rPr lang="en-US" dirty="0"/>
              <a:t>7. Eliyahu, fed by ravens</a:t>
            </a:r>
          </a:p>
          <a:p>
            <a:r>
              <a:rPr lang="en-US" dirty="0"/>
              <a:t>8. </a:t>
            </a:r>
            <a:r>
              <a:rPr lang="en-US" dirty="0">
                <a:solidFill>
                  <a:srgbClr val="333333"/>
                </a:solidFill>
              </a:rPr>
              <a:t>“</a:t>
            </a:r>
            <a:r>
              <a:rPr lang="en-US" b="0" i="0" dirty="0">
                <a:solidFill>
                  <a:srgbClr val="333333"/>
                </a:solidFill>
                <a:effectLst/>
              </a:rPr>
              <a:t>And they kept the eight days with gladness, as in the feast of the tabernacles, remembering that not long afore they had held the feast of the tabernacles, when as they wandered in the mountains and dens like beasts.” </a:t>
            </a:r>
            <a:r>
              <a:rPr lang="en-US" b="0" i="0" baseline="30000" dirty="0">
                <a:solidFill>
                  <a:srgbClr val="333333"/>
                </a:solidFill>
                <a:effectLst/>
              </a:rPr>
              <a:t>(2 Maccabees 10:6)</a:t>
            </a:r>
            <a:endParaRPr lang="en-US" baseline="30000" dirty="0"/>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dirty="0"/>
          </a:p>
        </p:txBody>
      </p:sp>
    </p:spTree>
    <p:extLst>
      <p:ext uri="{BB962C8B-B14F-4D97-AF65-F5344CB8AC3E}">
        <p14:creationId xmlns:p14="http://schemas.microsoft.com/office/powerpoint/2010/main" val="361086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582409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580648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has </a:t>
            </a:r>
            <a:r>
              <a:rPr lang="en-US" dirty="0" err="1"/>
              <a:t>Gibor</a:t>
            </a:r>
            <a:r>
              <a:rPr lang="en-US" dirty="0"/>
              <a:t> in it</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004673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950340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Win or lose…faithful!!</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267250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has </a:t>
            </a:r>
            <a:r>
              <a:rPr lang="en-US" dirty="0" err="1"/>
              <a:t>Gibor</a:t>
            </a:r>
            <a:r>
              <a:rPr lang="en-US" dirty="0"/>
              <a:t> in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10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51814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need heroes, who will STAND, live or die.</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452603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216194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288915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879754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97601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770028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655331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6707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490986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125505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993239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8155422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865590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3070991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41557594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27423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42347989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592009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4103629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8588332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4789951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036934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07756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8165276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3696371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42109521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91400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7572183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7491260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1340518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need heroes, who will STAND, live or die.</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3568958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KEN HARRISON is the president and chairman of Promise Keepers. Ken’s mission is to provide executive leadership and strategic direction to the ministry while inspiring men to be bold, humble and ambitious about their faith.</a:t>
            </a:r>
          </a:p>
          <a:p>
            <a:r>
              <a:rPr lang="en-US" dirty="0"/>
              <a:t>LAPD cop in Watts, successful realtor, retired at age 43.</a:t>
            </a:r>
          </a:p>
          <a:p>
            <a:r>
              <a:rPr lang="en-US" sz="1050" dirty="0"/>
              <a:t>https://www.amazon.com/Daring-Faith-Cowardly-World-Unfinished/dp/078529077X?asin=078529077X&amp;revisionId=&amp;format=4&amp;depth=1</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5103901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7344411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2651654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5145057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7023302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620859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43366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Https://pagesix.com/2014/03/07/paul-simon-clears-mystery-behind-joe-dimaggio-lyric/</a:t>
            </a:r>
          </a:p>
          <a:p>
            <a:r>
              <a:rPr lang="en-US" sz="1050" dirty="0"/>
              <a:t>https://www.youtube.com/watch?v=9C1BCAgu2I8   at 3:00</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9190241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1855966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40753610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0063115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4996795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5385838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5912558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6769184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https://external-content.duckduckgo.com/iu/?u=https%3A%2F%2Fres.cloudinary.com%2Fdk-find-out%2Fimage%2Fupload%2Fq_80%2Cw_1920%2Cf_auto%2FA-rexfeatures_1507055a_a4uqp0.jpg&amp;f=1&amp;nofb=1</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9637213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https://external-content.duckduckgo.com/iu/?u=https%3A%2F%2Fdaily.jstor.org%2Fwp-content%2Fuploads%2F2018%2F08%2Ftube_london_blitz_1050x700.jpg&amp;f=1&amp;nofb=1</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15582574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81727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https://pagesix.com/2014/03/07/paul-simon-clears-mystery-behind-joe-dimaggio-lyric/</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5362612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253561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11889506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40482419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33521555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https://www.presentationmagazine.com/winston-churchill-speech-we-shall-fight-them-on-the-beaches-8003.htm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5061098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https://www.presentationmagazine.com/winston-churchill-speech-we-shall-fight-them-on-the-beaches-8003.htm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42589361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https://www.presentationmagazine.com/winston-churchill-speech-we-shall-fight-them-on-the-beaches-8003.htm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8426920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https://www.presentationmagazine.com/winston-churchill-speech-we-shall-fight-them-on-the-beaches-8003.htm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28592550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will be instruments to ADVANCE the Kingdom.   </a:t>
            </a:r>
            <a:r>
              <a:rPr lang="en-US" i="1" dirty="0" err="1"/>
              <a:t>Tavo</a:t>
            </a:r>
            <a:r>
              <a:rPr lang="en-US" i="1" dirty="0"/>
              <a:t> </a:t>
            </a:r>
            <a:r>
              <a:rPr lang="en-US" i="1" dirty="0" err="1"/>
              <a:t>malkhutekha</a:t>
            </a:r>
            <a:r>
              <a:rPr lang="en-US" i="1" dirty="0"/>
              <a:t>  </a:t>
            </a:r>
            <a:r>
              <a:rPr lang="he-IL" sz="2400" b="1" dirty="0">
                <a:latin typeface="David" panose="020E0502060401010101" pitchFamily="34" charset="-79"/>
                <a:cs typeface="David" panose="020E0502060401010101" pitchFamily="34" charset="-79"/>
              </a:rPr>
              <a:t>תבוא מלכותך</a:t>
            </a:r>
            <a:endParaRPr lang="en-US" b="1" dirty="0">
              <a:latin typeface="David" panose="020E0502060401010101" pitchFamily="34" charset="-79"/>
              <a:cs typeface="David" panose="020E0502060401010101" pitchFamily="34" charset="-79"/>
            </a:endParaRP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6774255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https://www.dailywire.com/news/kansas-teacher-receives-95k-settlement-after-suspension-for-refusing-to-use-students-preferred-pronouns?utm_campaign=dw_newsletter&amp;utm_medium=email&amp;utm_source=housefile&amp;utm_content=member</a:t>
            </a:r>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10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102035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tabLst>
                <a:tab pos="2341563" algn="l"/>
              </a:tabLst>
            </a:pPr>
            <a:r>
              <a:rPr lang="en-US" sz="3600" dirty="0"/>
              <a:t>“I gathered up my nerve to go over and introduce myself and say, ‘Hi, I’m the guy that wrote “Mrs. Robinson,” ’ and he said ‘Yeah, sit down . . . why’d you say that? I’m here, everyone knows I’m here.’ I said, ‘I don’t mean it that way — I mean, </a:t>
            </a:r>
            <a:r>
              <a:rPr lang="en-US" sz="3600" u="sng" dirty="0">
                <a:solidFill>
                  <a:srgbClr val="FFFF66"/>
                </a:solidFill>
              </a:rPr>
              <a:t>where are these great heroes now?’</a:t>
            </a:r>
            <a:r>
              <a:rPr lang="en-US" sz="3600" dirty="0">
                <a:solidFill>
                  <a:srgbClr val="FFFF66"/>
                </a:solidFill>
              </a:rPr>
              <a:t> </a:t>
            </a:r>
            <a:r>
              <a:rPr lang="en-US" sz="3600" dirty="0"/>
              <a:t>He was flattered once he understood it.”</a:t>
            </a:r>
          </a:p>
        </p:txBody>
      </p:sp>
    </p:spTree>
    <p:extLst>
      <p:ext uri="{BB962C8B-B14F-4D97-AF65-F5344CB8AC3E}">
        <p14:creationId xmlns:p14="http://schemas.microsoft.com/office/powerpoint/2010/main" val="36436479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3600" dirty="0"/>
              <a:t>A Kansas teacher who sued the school district that suspended her for refusing to use a student's preferred pronouns reached a settlement with the district Wednesday and will be awarded $95,000, her lawyers said.</a:t>
            </a:r>
          </a:p>
        </p:txBody>
      </p:sp>
    </p:spTree>
    <p:extLst>
      <p:ext uri="{BB962C8B-B14F-4D97-AF65-F5344CB8AC3E}">
        <p14:creationId xmlns:p14="http://schemas.microsoft.com/office/powerpoint/2010/main" val="6275385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3600" dirty="0"/>
              <a:t>Pamela Ricard sued Geary County Schools in March, saying she was reprimanded and suspended for three days last year "for addressing a biologically female student by the student's legal and enrolled last name."</a:t>
            </a:r>
          </a:p>
        </p:txBody>
      </p:sp>
    </p:spTree>
    <p:extLst>
      <p:ext uri="{BB962C8B-B14F-4D97-AF65-F5344CB8AC3E}">
        <p14:creationId xmlns:p14="http://schemas.microsoft.com/office/powerpoint/2010/main" val="6687434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 school counselor at Fort Riley Middle School had told Ricard that the student preferred an alternative first name, and a classmate told Ricard that the student preferred he/him pronouns, the lawsuit said.</a:t>
            </a:r>
          </a:p>
        </p:txBody>
      </p:sp>
    </p:spTree>
    <p:extLst>
      <p:ext uri="{BB962C8B-B14F-4D97-AF65-F5344CB8AC3E}">
        <p14:creationId xmlns:p14="http://schemas.microsoft.com/office/powerpoint/2010/main" val="701518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National test results released on Thursday from the National Assessment of Educational Progress (NAEP) revealed that the math and reading scores of elementary school students reached historic lows in 2022, with an unprecedented drop in math and the largest drop in 32 years in reading among nine-year-</a:t>
            </a:r>
            <a:r>
              <a:rPr lang="en-US" sz="4000" dirty="0" err="1"/>
              <a:t>olds</a:t>
            </a:r>
            <a:r>
              <a:rPr lang="en-US" sz="4000" dirty="0"/>
              <a:t>. Experts say that the drops can be attributed to a variety of factors, including repercussions from school shutdowns, discipline issues, open borders, classroom time spent on controversial ideologies, and other factors.</a:t>
            </a:r>
          </a:p>
        </p:txBody>
      </p:sp>
    </p:spTree>
    <p:extLst>
      <p:ext uri="{BB962C8B-B14F-4D97-AF65-F5344CB8AC3E}">
        <p14:creationId xmlns:p14="http://schemas.microsoft.com/office/powerpoint/2010/main" val="28001172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transition from heroes who succeeded and lived, and the heroes who suffered and died, is seamless.</a:t>
            </a:r>
          </a:p>
          <a:p>
            <a:pPr marL="0" indent="0">
              <a:buNone/>
            </a:pPr>
            <a:r>
              <a:rPr lang="en-US" sz="4000" dirty="0"/>
              <a:t>We need heroes.</a:t>
            </a:r>
          </a:p>
        </p:txBody>
      </p:sp>
    </p:spTree>
    <p:extLst>
      <p:ext uri="{BB962C8B-B14F-4D97-AF65-F5344CB8AC3E}">
        <p14:creationId xmlns:p14="http://schemas.microsoft.com/office/powerpoint/2010/main" val="38008853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868403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Hero [n] </a:t>
            </a:r>
            <a:r>
              <a:rPr lang="he-IL" sz="4400" b="1" dirty="0" err="1">
                <a:latin typeface="David" panose="020E0502060401010101" pitchFamily="34" charset="-79"/>
                <a:cs typeface="David" panose="020E0502060401010101" pitchFamily="34" charset="-79"/>
              </a:rPr>
              <a:t>גִּבּוֹר</a:t>
            </a:r>
            <a:endParaRPr lang="en-US" sz="4400" b="1" dirty="0">
              <a:latin typeface="David" panose="020E0502060401010101" pitchFamily="34" charset="-79"/>
              <a:cs typeface="David" panose="020E0502060401010101" pitchFamily="34" charset="-79"/>
            </a:endParaRPr>
          </a:p>
          <a:p>
            <a:pPr marL="0" indent="0" algn="ctr" rtl="1">
              <a:buNone/>
            </a:pPr>
            <a:r>
              <a:rPr lang="he-IL" sz="4400" b="1" dirty="0" err="1">
                <a:latin typeface="David" panose="020E0502060401010101" pitchFamily="34" charset="-79"/>
                <a:cs typeface="David" panose="020E0502060401010101" pitchFamily="34" charset="-79"/>
              </a:rPr>
              <a:t>גִּבּוֹר</a:t>
            </a:r>
            <a:r>
              <a:rPr lang="he-IL" sz="4400" b="1" dirty="0">
                <a:latin typeface="David" panose="020E0502060401010101" pitchFamily="34" charset="-79"/>
                <a:cs typeface="David" panose="020E0502060401010101" pitchFamily="34" charset="-79"/>
              </a:rPr>
              <a:t> </a:t>
            </a:r>
            <a:r>
              <a:rPr lang="en-US" sz="4400" dirty="0"/>
              <a:t>[adj]</a:t>
            </a:r>
          </a:p>
          <a:p>
            <a:pPr marL="0" indent="0" algn="r" rtl="1">
              <a:buNone/>
            </a:pPr>
            <a:endParaRPr lang="en-US" sz="4400" b="1" dirty="0">
              <a:latin typeface="David" panose="020E0502060401010101" pitchFamily="34" charset="-79"/>
              <a:cs typeface="David" panose="020E0502060401010101" pitchFamily="34" charset="-79"/>
            </a:endParaRPr>
          </a:p>
          <a:p>
            <a:pPr marL="0" indent="0" algn="ctr" rtl="1">
              <a:buNone/>
            </a:pPr>
            <a:r>
              <a:rPr lang="en-US" sz="4000" dirty="0"/>
              <a:t>brave, courageous; </a:t>
            </a:r>
          </a:p>
          <a:p>
            <a:pPr marL="0" indent="0" algn="ctr" rtl="1">
              <a:buNone/>
            </a:pPr>
            <a:r>
              <a:rPr lang="en-US" sz="4000" dirty="0"/>
              <a:t>strong, mighty</a:t>
            </a:r>
          </a:p>
        </p:txBody>
      </p:sp>
    </p:spTree>
    <p:extLst>
      <p:ext uri="{BB962C8B-B14F-4D97-AF65-F5344CB8AC3E}">
        <p14:creationId xmlns:p14="http://schemas.microsoft.com/office/powerpoint/2010/main" val="32603408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17E9454-3DB0-5FCA-FC7C-6A86071AB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558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15593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17E9454-3DB0-5FCA-FC7C-6A86071AB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1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Hero [n] </a:t>
            </a:r>
            <a:r>
              <a:rPr lang="he-IL" sz="4400" b="1" dirty="0" err="1">
                <a:latin typeface="David" panose="020E0502060401010101" pitchFamily="34" charset="-79"/>
                <a:cs typeface="David" panose="020E0502060401010101" pitchFamily="34" charset="-79"/>
              </a:rPr>
              <a:t>גִּבּוֹר</a:t>
            </a:r>
            <a:endParaRPr lang="en-US" sz="4400" b="1" dirty="0">
              <a:latin typeface="David" panose="020E0502060401010101" pitchFamily="34" charset="-79"/>
              <a:cs typeface="David" panose="020E0502060401010101" pitchFamily="34" charset="-79"/>
            </a:endParaRPr>
          </a:p>
          <a:p>
            <a:pPr marL="0" indent="0" algn="ctr" rtl="1">
              <a:buNone/>
            </a:pPr>
            <a:r>
              <a:rPr lang="he-IL" sz="4400" b="1" dirty="0" err="1">
                <a:latin typeface="David" panose="020E0502060401010101" pitchFamily="34" charset="-79"/>
                <a:cs typeface="David" panose="020E0502060401010101" pitchFamily="34" charset="-79"/>
              </a:rPr>
              <a:t>גִּבּוֹר</a:t>
            </a:r>
            <a:r>
              <a:rPr lang="he-IL" sz="4400" b="1" dirty="0">
                <a:latin typeface="David" panose="020E0502060401010101" pitchFamily="34" charset="-79"/>
                <a:cs typeface="David" panose="020E0502060401010101" pitchFamily="34" charset="-79"/>
              </a:rPr>
              <a:t> </a:t>
            </a:r>
            <a:r>
              <a:rPr lang="en-US" sz="4400" dirty="0"/>
              <a:t>[adj]</a:t>
            </a:r>
          </a:p>
          <a:p>
            <a:pPr marL="0" indent="0" algn="r" rtl="1">
              <a:buNone/>
            </a:pPr>
            <a:endParaRPr lang="en-US" sz="4400" b="1" dirty="0">
              <a:latin typeface="David" panose="020E0502060401010101" pitchFamily="34" charset="-79"/>
              <a:cs typeface="David" panose="020E0502060401010101" pitchFamily="34" charset="-79"/>
            </a:endParaRPr>
          </a:p>
          <a:p>
            <a:pPr marL="0" indent="0" algn="ctr" rtl="1">
              <a:buNone/>
            </a:pPr>
            <a:r>
              <a:rPr lang="en-US" sz="4000" dirty="0"/>
              <a:t>brave, courageous; </a:t>
            </a:r>
          </a:p>
          <a:p>
            <a:pPr marL="0" indent="0" algn="ctr" rtl="1">
              <a:buNone/>
            </a:pPr>
            <a:r>
              <a:rPr lang="en-US" sz="4000" dirty="0"/>
              <a:t>strong, mighty</a:t>
            </a:r>
          </a:p>
        </p:txBody>
      </p:sp>
    </p:spTree>
    <p:extLst>
      <p:ext uri="{BB962C8B-B14F-4D97-AF65-F5344CB8AC3E}">
        <p14:creationId xmlns:p14="http://schemas.microsoft.com/office/powerpoint/2010/main" val="258591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26720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MJ/Heb 11.32-40 </a:t>
            </a:r>
            <a:r>
              <a:rPr lang="en-US" sz="4000" dirty="0"/>
              <a:t>What more should I say? There isn’t time to tell about </a:t>
            </a:r>
            <a:r>
              <a:rPr lang="en-US" sz="4000" dirty="0" err="1"/>
              <a:t>Gid‘on</a:t>
            </a:r>
            <a:r>
              <a:rPr lang="en-US" sz="4000" dirty="0"/>
              <a:t>, Barak, Shimshon, </a:t>
            </a:r>
            <a:r>
              <a:rPr lang="en-US" sz="4000" dirty="0" err="1"/>
              <a:t>Yiftach</a:t>
            </a:r>
            <a:r>
              <a:rPr lang="en-US" sz="4000" dirty="0"/>
              <a:t>, David, </a:t>
            </a:r>
            <a:r>
              <a:rPr lang="en-US" sz="4000" dirty="0" err="1"/>
              <a:t>Sh’mu’el</a:t>
            </a:r>
            <a:r>
              <a:rPr lang="en-US" sz="4000" dirty="0"/>
              <a:t> and the prophets; who, </a:t>
            </a:r>
            <a:r>
              <a:rPr lang="en-US" sz="4000" u="sng" dirty="0">
                <a:solidFill>
                  <a:srgbClr val="FFFF66"/>
                </a:solidFill>
              </a:rPr>
              <a:t>through trusting</a:t>
            </a:r>
            <a:r>
              <a:rPr lang="en-US" sz="4000" dirty="0"/>
              <a:t>, conquered kingdoms, worked righteousness, received what was promised, shut the mouths of lions, quenched the power of fire, escaped the edge of the sword,</a:t>
            </a:r>
          </a:p>
        </p:txBody>
      </p:sp>
    </p:spTree>
    <p:extLst>
      <p:ext uri="{BB962C8B-B14F-4D97-AF65-F5344CB8AC3E}">
        <p14:creationId xmlns:p14="http://schemas.microsoft.com/office/powerpoint/2010/main" val="173095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MJ/Heb 11.32-40 </a:t>
            </a:r>
            <a:r>
              <a:rPr lang="en-US" sz="4000" dirty="0"/>
              <a:t>had their weakness turned to strength, grew mighty in battle and routed foreign armies.  Women received back their dead resurrected; other people were stretched on the rack and beaten to death, refusing to be ransomed, so that they would gain a better resurrection. Others underwent the trials of being mocked and whipped, then chained and imprisoned. </a:t>
            </a:r>
          </a:p>
        </p:txBody>
      </p:sp>
    </p:spTree>
    <p:extLst>
      <p:ext uri="{BB962C8B-B14F-4D97-AF65-F5344CB8AC3E}">
        <p14:creationId xmlns:p14="http://schemas.microsoft.com/office/powerpoint/2010/main" val="402069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MJ/Heb 11.32-40  </a:t>
            </a:r>
            <a:r>
              <a:rPr lang="en-US" sz="4000" dirty="0"/>
              <a:t>They were stoned, sawed in two, murdered by the sword; they went about clothed in sheepskins and goatskins, destitute, persecuted, mistreated, wandering about in deserts and mountains, living in caves and holes in the ground! </a:t>
            </a:r>
          </a:p>
        </p:txBody>
      </p:sp>
    </p:spTree>
    <p:extLst>
      <p:ext uri="{BB962C8B-B14F-4D97-AF65-F5344CB8AC3E}">
        <p14:creationId xmlns:p14="http://schemas.microsoft.com/office/powerpoint/2010/main" val="55679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MJ/Heb 11.32-40  </a:t>
            </a:r>
            <a:r>
              <a:rPr lang="en-US" sz="4000" dirty="0"/>
              <a:t>The world was not worthy of them!  All of these had their merit attested </a:t>
            </a:r>
            <a:r>
              <a:rPr lang="en-US" sz="4000" u="sng" dirty="0">
                <a:solidFill>
                  <a:srgbClr val="FFFF66"/>
                </a:solidFill>
              </a:rPr>
              <a:t>because of their trusting</a:t>
            </a:r>
            <a:r>
              <a:rPr lang="en-US" sz="4000" dirty="0"/>
              <a:t>. Nevertheless, they did not receive what had been promised, because God had planned something better that would involve us, so that only with us would they be brought to the goal.</a:t>
            </a:r>
          </a:p>
        </p:txBody>
      </p:sp>
    </p:spTree>
    <p:extLst>
      <p:ext uri="{BB962C8B-B14F-4D97-AF65-F5344CB8AC3E}">
        <p14:creationId xmlns:p14="http://schemas.microsoft.com/office/powerpoint/2010/main" val="307776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u="sng" dirty="0">
                <a:solidFill>
                  <a:srgbClr val="FFFF66"/>
                </a:solidFill>
              </a:rPr>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95909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2" anchor="t" anchorCtr="0" compatLnSpc="1">
            <a:prstTxWarp prst="textNoShape">
              <a:avLst/>
            </a:prstTxWarp>
            <a:normAutofit fontScale="92500" lnSpcReduction="20000"/>
          </a:bodyPr>
          <a:lstStyle/>
          <a:p>
            <a:pPr marL="0" indent="0">
              <a:buNone/>
            </a:pPr>
            <a:r>
              <a:rPr lang="en-US" sz="4000" u="sng" dirty="0">
                <a:solidFill>
                  <a:srgbClr val="FFFF66"/>
                </a:solidFill>
              </a:rPr>
              <a:t>Eleven named heroes with stories Heb 11</a:t>
            </a:r>
            <a:endParaRPr lang="en-US" sz="4000" dirty="0"/>
          </a:p>
          <a:p>
            <a:pPr marL="512763" indent="-512763">
              <a:buFont typeface="+mj-lt"/>
              <a:buAutoNum type="arabicPeriod"/>
            </a:pPr>
            <a:r>
              <a:rPr lang="en-US" sz="4000" dirty="0" err="1"/>
              <a:t>Hevel</a:t>
            </a:r>
            <a:r>
              <a:rPr lang="en-US" sz="4000" dirty="0"/>
              <a:t>/Abel, </a:t>
            </a:r>
          </a:p>
          <a:p>
            <a:pPr marL="512763" indent="-512763">
              <a:buFont typeface="+mj-lt"/>
              <a:buAutoNum type="arabicPeriod"/>
            </a:pPr>
            <a:r>
              <a:rPr lang="en-US" sz="4000" dirty="0" err="1"/>
              <a:t>Hanokh</a:t>
            </a:r>
            <a:r>
              <a:rPr lang="en-US" sz="4000" dirty="0"/>
              <a:t>/Enoch, </a:t>
            </a:r>
          </a:p>
          <a:p>
            <a:pPr marL="512763" indent="-512763">
              <a:buFont typeface="+mj-lt"/>
              <a:buAutoNum type="arabicPeriod"/>
            </a:pPr>
            <a:r>
              <a:rPr lang="en-US" sz="4000" dirty="0"/>
              <a:t>Noah, </a:t>
            </a:r>
          </a:p>
          <a:p>
            <a:pPr marL="512763" indent="-512763">
              <a:buFont typeface="+mj-lt"/>
              <a:buAutoNum type="arabicPeriod"/>
            </a:pPr>
            <a:r>
              <a:rPr lang="en-US" sz="4000" dirty="0"/>
              <a:t>Avraham </a:t>
            </a:r>
            <a:r>
              <a:rPr lang="en-US" sz="3000" dirty="0"/>
              <a:t>[11 </a:t>
            </a:r>
            <a:r>
              <a:rPr lang="en-US" sz="3000" dirty="0" err="1"/>
              <a:t>vss</a:t>
            </a:r>
            <a:r>
              <a:rPr lang="en-US" sz="3000" dirty="0"/>
              <a:t>], </a:t>
            </a:r>
            <a:endParaRPr lang="en-US" sz="4000" dirty="0"/>
          </a:p>
          <a:p>
            <a:pPr marL="512763" indent="-512763">
              <a:buFont typeface="+mj-lt"/>
              <a:buAutoNum type="arabicPeriod"/>
            </a:pPr>
            <a:r>
              <a:rPr lang="en-US" sz="4000" dirty="0" err="1"/>
              <a:t>Yitskhak</a:t>
            </a:r>
            <a:r>
              <a:rPr lang="en-US" sz="4000" dirty="0"/>
              <a:t>/Isaac, </a:t>
            </a:r>
          </a:p>
          <a:p>
            <a:pPr marL="512763" indent="-512763">
              <a:buFont typeface="+mj-lt"/>
              <a:buAutoNum type="arabicPeriod"/>
            </a:pPr>
            <a:r>
              <a:rPr lang="en-US" sz="4000" dirty="0"/>
              <a:t>Yaakov/Jacob, </a:t>
            </a:r>
          </a:p>
          <a:p>
            <a:pPr marL="512763" indent="-512763">
              <a:buFont typeface="+mj-lt"/>
              <a:buAutoNum type="arabicPeriod"/>
            </a:pPr>
            <a:r>
              <a:rPr lang="en-US" sz="4000" dirty="0"/>
              <a:t>Yosef, </a:t>
            </a:r>
          </a:p>
          <a:p>
            <a:pPr marL="512763" indent="-512763">
              <a:buFont typeface="+mj-lt"/>
              <a:buAutoNum type="arabicPeriod"/>
            </a:pPr>
            <a:r>
              <a:rPr lang="en-US" sz="4000" dirty="0"/>
              <a:t>Moshe’s parents, </a:t>
            </a:r>
          </a:p>
          <a:p>
            <a:pPr marL="512763" indent="-512763">
              <a:buFont typeface="+mj-lt"/>
              <a:buAutoNum type="arabicPeriod"/>
            </a:pPr>
            <a:r>
              <a:rPr lang="en-US" sz="4000" dirty="0"/>
              <a:t>Moshe, </a:t>
            </a:r>
          </a:p>
          <a:p>
            <a:pPr marL="512763" indent="-512763">
              <a:buFont typeface="+mj-lt"/>
              <a:buAutoNum type="arabicPeriod"/>
            </a:pPr>
            <a:r>
              <a:rPr lang="en-US" sz="3800" dirty="0"/>
              <a:t>Yehoshua/Josh</a:t>
            </a:r>
            <a:endParaRPr lang="en-US" sz="4000" dirty="0"/>
          </a:p>
          <a:p>
            <a:pPr marL="512763" indent="-512763">
              <a:buFont typeface="+mj-lt"/>
              <a:buAutoNum type="arabicPeriod"/>
            </a:pPr>
            <a:r>
              <a:rPr lang="en-US" sz="4000" dirty="0" err="1"/>
              <a:t>Rahav</a:t>
            </a:r>
            <a:r>
              <a:rPr lang="en-US" sz="4000" dirty="0"/>
              <a:t> </a:t>
            </a:r>
          </a:p>
        </p:txBody>
      </p:sp>
    </p:spTree>
    <p:extLst>
      <p:ext uri="{BB962C8B-B14F-4D97-AF65-F5344CB8AC3E}">
        <p14:creationId xmlns:p14="http://schemas.microsoft.com/office/powerpoint/2010/main" val="369421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2E6D028-98A2-5863-0E16-E7CD66C2A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04" y="0"/>
            <a:ext cx="7917792" cy="5143500"/>
          </a:xfrm>
          <a:prstGeom prst="rect">
            <a:avLst/>
          </a:prstGeom>
        </p:spPr>
      </p:pic>
    </p:spTree>
    <p:extLst>
      <p:ext uri="{BB962C8B-B14F-4D97-AF65-F5344CB8AC3E}">
        <p14:creationId xmlns:p14="http://schemas.microsoft.com/office/powerpoint/2010/main" val="2685944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u="sng" dirty="0">
                <a:solidFill>
                  <a:srgbClr val="FFFF66"/>
                </a:solidFill>
              </a:rPr>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26884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dirty="0"/>
              <a:t>What more should I say? There isn’t time to tell about </a:t>
            </a:r>
            <a:r>
              <a:rPr lang="en-US" sz="4000" baseline="-25000" dirty="0">
                <a:solidFill>
                  <a:srgbClr val="FF0000"/>
                </a:solidFill>
              </a:rPr>
              <a:t>1</a:t>
            </a:r>
            <a:r>
              <a:rPr lang="en-US" sz="4000" dirty="0"/>
              <a:t>Gid‘on, </a:t>
            </a:r>
            <a:r>
              <a:rPr lang="en-US" sz="4000" baseline="-25000" dirty="0">
                <a:solidFill>
                  <a:srgbClr val="FF0000"/>
                </a:solidFill>
              </a:rPr>
              <a:t>2</a:t>
            </a:r>
            <a:r>
              <a:rPr lang="en-US" sz="4000" dirty="0"/>
              <a:t>Barak, </a:t>
            </a:r>
            <a:r>
              <a:rPr lang="en-US" sz="4000" baseline="-25000" dirty="0">
                <a:solidFill>
                  <a:srgbClr val="FF0000"/>
                </a:solidFill>
              </a:rPr>
              <a:t>3</a:t>
            </a:r>
            <a:r>
              <a:rPr lang="en-US" sz="4000" dirty="0"/>
              <a:t>Shimshon, </a:t>
            </a:r>
            <a:r>
              <a:rPr lang="en-US" sz="4000" baseline="-25000" dirty="0">
                <a:solidFill>
                  <a:srgbClr val="FF0000"/>
                </a:solidFill>
              </a:rPr>
              <a:t>4</a:t>
            </a:r>
            <a:r>
              <a:rPr lang="en-US" sz="4000" dirty="0"/>
              <a:t>Yiftach, </a:t>
            </a:r>
            <a:r>
              <a:rPr lang="en-US" sz="4000" baseline="-25000" dirty="0">
                <a:solidFill>
                  <a:srgbClr val="FF0000"/>
                </a:solidFill>
              </a:rPr>
              <a:t>5</a:t>
            </a:r>
            <a:r>
              <a:rPr lang="en-US" sz="4000" dirty="0"/>
              <a:t>David, </a:t>
            </a:r>
            <a:r>
              <a:rPr lang="en-US" sz="4000" baseline="-25000" dirty="0">
                <a:solidFill>
                  <a:srgbClr val="FF0000"/>
                </a:solidFill>
              </a:rPr>
              <a:t>6</a:t>
            </a:r>
            <a:r>
              <a:rPr lang="en-US" sz="4000" dirty="0"/>
              <a:t>Sh’mu’el and the prophets;  </a:t>
            </a:r>
          </a:p>
        </p:txBody>
      </p:sp>
    </p:spTree>
    <p:extLst>
      <p:ext uri="{BB962C8B-B14F-4D97-AF65-F5344CB8AC3E}">
        <p14:creationId xmlns:p14="http://schemas.microsoft.com/office/powerpoint/2010/main" val="324414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u="sng" dirty="0">
                <a:solidFill>
                  <a:srgbClr val="FFFF66"/>
                </a:solidFill>
              </a:rPr>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57784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dirty="0"/>
              <a:t>who, through trusting, </a:t>
            </a:r>
            <a:r>
              <a:rPr lang="en-US" sz="4000" baseline="-25000" dirty="0">
                <a:solidFill>
                  <a:srgbClr val="FF0000"/>
                </a:solidFill>
              </a:rPr>
              <a:t>1</a:t>
            </a:r>
            <a:r>
              <a:rPr lang="en-US" sz="4000" dirty="0"/>
              <a:t>conquered kingdoms, </a:t>
            </a:r>
            <a:r>
              <a:rPr lang="en-US" sz="4000" baseline="-25000" dirty="0">
                <a:solidFill>
                  <a:srgbClr val="FF0000"/>
                </a:solidFill>
              </a:rPr>
              <a:t>2</a:t>
            </a:r>
            <a:r>
              <a:rPr lang="en-US" sz="4000" dirty="0"/>
              <a:t>worked righteousness, </a:t>
            </a:r>
            <a:r>
              <a:rPr lang="en-US" sz="4000" baseline="-25000" dirty="0">
                <a:solidFill>
                  <a:srgbClr val="FF0000"/>
                </a:solidFill>
              </a:rPr>
              <a:t>3</a:t>
            </a:r>
            <a:r>
              <a:rPr lang="en-US" sz="4000" dirty="0"/>
              <a:t>received what was promised, </a:t>
            </a:r>
            <a:r>
              <a:rPr lang="en-US" sz="4000" baseline="-25000" dirty="0">
                <a:solidFill>
                  <a:srgbClr val="FF0000"/>
                </a:solidFill>
              </a:rPr>
              <a:t>4</a:t>
            </a:r>
            <a:r>
              <a:rPr lang="en-US" sz="4000" dirty="0"/>
              <a:t>shut the mouths of lions, </a:t>
            </a:r>
            <a:r>
              <a:rPr lang="en-US" sz="4000" baseline="-25000" dirty="0">
                <a:solidFill>
                  <a:srgbClr val="FF0000"/>
                </a:solidFill>
              </a:rPr>
              <a:t>5</a:t>
            </a:r>
            <a:r>
              <a:rPr lang="en-US" sz="4000" dirty="0"/>
              <a:t>quenched the power of fire, </a:t>
            </a:r>
            <a:r>
              <a:rPr lang="en-US" sz="4000" baseline="-25000" dirty="0">
                <a:solidFill>
                  <a:srgbClr val="FF0000"/>
                </a:solidFill>
              </a:rPr>
              <a:t>6</a:t>
            </a:r>
            <a:r>
              <a:rPr lang="en-US" sz="4000" dirty="0"/>
              <a:t>escaped the edge of the sword, </a:t>
            </a:r>
          </a:p>
        </p:txBody>
      </p:sp>
    </p:spTree>
    <p:extLst>
      <p:ext uri="{BB962C8B-B14F-4D97-AF65-F5344CB8AC3E}">
        <p14:creationId xmlns:p14="http://schemas.microsoft.com/office/powerpoint/2010/main" val="162835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baseline="-25000" dirty="0">
                <a:solidFill>
                  <a:srgbClr val="FF0000"/>
                </a:solidFill>
              </a:rPr>
              <a:t>7</a:t>
            </a:r>
            <a:r>
              <a:rPr lang="en-US" sz="4000" dirty="0"/>
              <a:t>had their weakness turned to strength, </a:t>
            </a:r>
            <a:r>
              <a:rPr lang="en-US" sz="4000" baseline="-25000" dirty="0">
                <a:solidFill>
                  <a:srgbClr val="FF0000"/>
                </a:solidFill>
              </a:rPr>
              <a:t>8</a:t>
            </a:r>
            <a:r>
              <a:rPr lang="en-US" sz="4000" dirty="0"/>
              <a:t>grew mighty in battle and routed foreign armies. </a:t>
            </a:r>
            <a:r>
              <a:rPr lang="en-US" sz="4000" baseline="-25000" dirty="0">
                <a:solidFill>
                  <a:srgbClr val="FF0000"/>
                </a:solidFill>
              </a:rPr>
              <a:t>9</a:t>
            </a:r>
            <a:r>
              <a:rPr lang="en-US" sz="4000" dirty="0"/>
              <a:t>Women received back their dead resurrected; </a:t>
            </a:r>
          </a:p>
        </p:txBody>
      </p:sp>
    </p:spTree>
    <p:extLst>
      <p:ext uri="{BB962C8B-B14F-4D97-AF65-F5344CB8AC3E}">
        <p14:creationId xmlns:p14="http://schemas.microsoft.com/office/powerpoint/2010/main" val="392531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u="sng" dirty="0">
                <a:solidFill>
                  <a:srgbClr val="FFFF66"/>
                </a:solidFill>
              </a:rPr>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376028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25000" dirty="0">
                <a:solidFill>
                  <a:srgbClr val="FF0000"/>
                </a:solidFill>
              </a:rPr>
              <a:t>1</a:t>
            </a:r>
            <a:r>
              <a:rPr lang="en-US" sz="4000" dirty="0"/>
              <a:t>other people were stretched on the rack and beaten to death, refusing to be ransomed, so that they would gain a better resurrection.</a:t>
            </a:r>
          </a:p>
        </p:txBody>
      </p:sp>
    </p:spTree>
    <p:extLst>
      <p:ext uri="{BB962C8B-B14F-4D97-AF65-F5344CB8AC3E}">
        <p14:creationId xmlns:p14="http://schemas.microsoft.com/office/powerpoint/2010/main" val="3665111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334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1" dirty="0" err="1"/>
              <a:t>tumpanizó</a:t>
            </a:r>
            <a:r>
              <a:rPr lang="en-US" sz="4000" dirty="0"/>
              <a:t>: to beat a drum, to torture by beating (the root of the English term "tympani-drum") – properly, to torture. </a:t>
            </a:r>
            <a:endParaRPr lang="en-US" sz="6600" dirty="0"/>
          </a:p>
        </p:txBody>
      </p:sp>
      <p:pic>
        <p:nvPicPr>
          <p:cNvPr id="3" name="Picture 2">
            <a:extLst>
              <a:ext uri="{FF2B5EF4-FFF2-40B4-BE49-F238E27FC236}">
                <a16:creationId xmlns:a16="http://schemas.microsoft.com/office/drawing/2014/main" id="{7BAA54D8-F5C7-B8A8-95DE-BE4FDE42240D}"/>
              </a:ext>
            </a:extLst>
          </p:cNvPr>
          <p:cNvPicPr>
            <a:picLocks noChangeAspect="1"/>
          </p:cNvPicPr>
          <p:nvPr/>
        </p:nvPicPr>
        <p:blipFill>
          <a:blip r:embed="rId3"/>
          <a:stretch>
            <a:fillRect/>
          </a:stretch>
        </p:blipFill>
        <p:spPr>
          <a:xfrm>
            <a:off x="5638800" y="217932"/>
            <a:ext cx="3324370" cy="1662185"/>
          </a:xfrm>
          <a:prstGeom prst="rect">
            <a:avLst/>
          </a:prstGeom>
        </p:spPr>
      </p:pic>
    </p:spTree>
    <p:extLst>
      <p:ext uri="{BB962C8B-B14F-4D97-AF65-F5344CB8AC3E}">
        <p14:creationId xmlns:p14="http://schemas.microsoft.com/office/powerpoint/2010/main" val="10458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tympanum seems to have been a wheel-shaped instrument of torture, over which criminals were stretched as though they were skins, and then horribly beaten with clubs or thongs</a:t>
            </a:r>
          </a:p>
        </p:txBody>
      </p:sp>
    </p:spTree>
    <p:extLst>
      <p:ext uri="{BB962C8B-B14F-4D97-AF65-F5344CB8AC3E}">
        <p14:creationId xmlns:p14="http://schemas.microsoft.com/office/powerpoint/2010/main" val="148080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2 Mac 6.18-31 </a:t>
            </a:r>
            <a:r>
              <a:rPr lang="en-US" sz="4000" dirty="0"/>
              <a:t>Eleazar, one of the foremost scribes, a man advanced in age and of noble appearance, was being forced to open his mouth to eat pork. But preferring a glorious death to a life of defilement, he went forward of his own accord to the instrument of torture, spitting out the meat as they should do who have the courage to reject food unlawful to taste even for love of life. </a:t>
            </a:r>
          </a:p>
        </p:txBody>
      </p:sp>
    </p:spTree>
    <p:extLst>
      <p:ext uri="{BB962C8B-B14F-4D97-AF65-F5344CB8AC3E}">
        <p14:creationId xmlns:p14="http://schemas.microsoft.com/office/powerpoint/2010/main" val="213614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BFC1B42-796C-153B-2CEB-9F28B6433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239" y="0"/>
            <a:ext cx="5733522" cy="5143500"/>
          </a:xfrm>
          <a:prstGeom prst="rect">
            <a:avLst/>
          </a:prstGeom>
        </p:spPr>
      </p:pic>
    </p:spTree>
    <p:extLst>
      <p:ext uri="{BB962C8B-B14F-4D97-AF65-F5344CB8AC3E}">
        <p14:creationId xmlns:p14="http://schemas.microsoft.com/office/powerpoint/2010/main" val="3381375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2 Mac 6.18-31</a:t>
            </a:r>
            <a:r>
              <a:rPr lang="en-US" sz="4000" dirty="0"/>
              <a:t>. Those in charge of that unlawful sacrifice took the man aside, because of their long acquaintance with him, and privately urged him to bring his own provisions that he could legitimately eat, and only to pretend to eat the sacrificial meat prescribed by the king. </a:t>
            </a:r>
          </a:p>
        </p:txBody>
      </p:sp>
    </p:spTree>
    <p:extLst>
      <p:ext uri="{BB962C8B-B14F-4D97-AF65-F5344CB8AC3E}">
        <p14:creationId xmlns:p14="http://schemas.microsoft.com/office/powerpoint/2010/main" val="1022371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Mac 6.18-31</a:t>
            </a:r>
            <a:r>
              <a:rPr lang="en-US" sz="4000" dirty="0"/>
              <a:t>. Thus he would escape death, and be treated kindly because of his old friendship with them. But he made up his mind in a noble manner, worthy of his years, </a:t>
            </a:r>
          </a:p>
        </p:txBody>
      </p:sp>
    </p:spTree>
    <p:extLst>
      <p:ext uri="{BB962C8B-B14F-4D97-AF65-F5344CB8AC3E}">
        <p14:creationId xmlns:p14="http://schemas.microsoft.com/office/powerpoint/2010/main" val="918793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2 Mac 6.18-31 </a:t>
            </a:r>
            <a:r>
              <a:rPr lang="en-US" sz="4000" dirty="0"/>
              <a:t>the dignity of his advanced age, the merited distinction of his gray hair, and of the admirable life he had lived from childhood. Above all loyal to the holy laws given by God, he swiftly declared, “If I dissemble to gain a brief moment of life, they would be led astray by me, </a:t>
            </a:r>
          </a:p>
        </p:txBody>
      </p:sp>
    </p:spTree>
    <p:extLst>
      <p:ext uri="{BB962C8B-B14F-4D97-AF65-F5344CB8AC3E}">
        <p14:creationId xmlns:p14="http://schemas.microsoft.com/office/powerpoint/2010/main" val="330640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2 Mac 6.18-31 </a:t>
            </a:r>
            <a:r>
              <a:rPr lang="en-US" sz="4000" dirty="0"/>
              <a:t>while I would bring defilement and dishonor on my old age… Therefore, by bravely giving up life now, I will prove myself worthy of my old age,  and I will leave to the young a noble example of how to die willingly and nobly for the revered and holy laws.”</a:t>
            </a:r>
          </a:p>
        </p:txBody>
      </p:sp>
    </p:spTree>
    <p:extLst>
      <p:ext uri="{BB962C8B-B14F-4D97-AF65-F5344CB8AC3E}">
        <p14:creationId xmlns:p14="http://schemas.microsoft.com/office/powerpoint/2010/main" val="304519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2 Mac 6.18-31</a:t>
            </a:r>
            <a:r>
              <a:rPr lang="en-US" sz="4000" dirty="0"/>
              <a:t>He spoke thus, and went immediately to the instrument of torture. Those who shortly before had been kindly disposed, now became hostile toward him because what he had said seemed to them utter madness.  When he was about to die under the blows, he groaned, saying: “The Lord in his holy knowledge knows full well that, although I could have escaped death, </a:t>
            </a:r>
          </a:p>
        </p:txBody>
      </p:sp>
    </p:spTree>
    <p:extLst>
      <p:ext uri="{BB962C8B-B14F-4D97-AF65-F5344CB8AC3E}">
        <p14:creationId xmlns:p14="http://schemas.microsoft.com/office/powerpoint/2010/main" val="1238485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2 Mac 6.18-31 </a:t>
            </a:r>
            <a:r>
              <a:rPr lang="en-US" sz="4000" dirty="0"/>
              <a:t>I am not only enduring terrible pain in my body from this scourging, but also suffering it with joy in my soul because of my devotion to Him.” This is how he died, leaving in his death a model of nobility and an unforgettable example of virtue not only for the young but for the whole nation.</a:t>
            </a:r>
          </a:p>
        </p:txBody>
      </p:sp>
    </p:spTree>
    <p:extLst>
      <p:ext uri="{BB962C8B-B14F-4D97-AF65-F5344CB8AC3E}">
        <p14:creationId xmlns:p14="http://schemas.microsoft.com/office/powerpoint/2010/main" val="72559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25000" dirty="0">
                <a:solidFill>
                  <a:srgbClr val="FF0000"/>
                </a:solidFill>
              </a:rPr>
              <a:t>1</a:t>
            </a:r>
            <a:r>
              <a:rPr lang="en-US" sz="4000" dirty="0"/>
              <a:t>other people were stretched on the rack and beaten to death, refusing to be ransomed, so that they would gain a better resurrection.</a:t>
            </a:r>
          </a:p>
        </p:txBody>
      </p:sp>
    </p:spTree>
    <p:extLst>
      <p:ext uri="{BB962C8B-B14F-4D97-AF65-F5344CB8AC3E}">
        <p14:creationId xmlns:p14="http://schemas.microsoft.com/office/powerpoint/2010/main" val="1470239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baseline="-25000" dirty="0">
                <a:solidFill>
                  <a:srgbClr val="FF0000"/>
                </a:solidFill>
              </a:rPr>
              <a:t>2</a:t>
            </a:r>
            <a:r>
              <a:rPr lang="en-US" sz="4000" dirty="0"/>
              <a:t>Others underwent the trials of being mocked and whipped, then chained and imprisoned. </a:t>
            </a:r>
            <a:r>
              <a:rPr lang="en-US" sz="4000" baseline="-25000" dirty="0">
                <a:solidFill>
                  <a:srgbClr val="FF0000"/>
                </a:solidFill>
              </a:rPr>
              <a:t>3</a:t>
            </a:r>
            <a:r>
              <a:rPr lang="en-US" sz="4000" dirty="0"/>
              <a:t>They were stoned, </a:t>
            </a:r>
            <a:r>
              <a:rPr lang="en-US" sz="4000" baseline="-25000" dirty="0">
                <a:solidFill>
                  <a:srgbClr val="FF0000"/>
                </a:solidFill>
              </a:rPr>
              <a:t>4</a:t>
            </a:r>
            <a:r>
              <a:rPr lang="en-US" sz="4000" dirty="0"/>
              <a:t>sawed in two, </a:t>
            </a:r>
          </a:p>
        </p:txBody>
      </p:sp>
    </p:spTree>
    <p:extLst>
      <p:ext uri="{BB962C8B-B14F-4D97-AF65-F5344CB8AC3E}">
        <p14:creationId xmlns:p14="http://schemas.microsoft.com/office/powerpoint/2010/main" val="2075807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6EF7C8E-3034-7393-2788-D5DB27A50909}"/>
              </a:ext>
            </a:extLst>
          </p:cNvPr>
          <p:cNvPicPr>
            <a:picLocks noChangeAspect="1"/>
          </p:cNvPicPr>
          <p:nvPr/>
        </p:nvPicPr>
        <p:blipFill>
          <a:blip r:embed="rId3"/>
          <a:stretch>
            <a:fillRect/>
          </a:stretch>
        </p:blipFill>
        <p:spPr>
          <a:xfrm>
            <a:off x="2920891" y="0"/>
            <a:ext cx="6223109" cy="5143500"/>
          </a:xfrm>
          <a:prstGeom prst="rect">
            <a:avLst/>
          </a:prstGeom>
        </p:spPr>
      </p:pic>
      <p:pic>
        <p:nvPicPr>
          <p:cNvPr id="3074" name="Picture 2">
            <a:extLst>
              <a:ext uri="{FF2B5EF4-FFF2-40B4-BE49-F238E27FC236}">
                <a16:creationId xmlns:a16="http://schemas.microsoft.com/office/drawing/2014/main" id="{DCFBA4A4-588D-DC2D-D2CC-850319263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49"/>
            <a:ext cx="29908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10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baseline="-25000" dirty="0">
                <a:solidFill>
                  <a:srgbClr val="FF0000"/>
                </a:solidFill>
              </a:rPr>
              <a:t>5</a:t>
            </a:r>
            <a:r>
              <a:rPr lang="en-US" sz="4000" dirty="0"/>
              <a:t>murdered by the sword; </a:t>
            </a:r>
            <a:r>
              <a:rPr lang="en-US" sz="4000" baseline="-25000" dirty="0">
                <a:solidFill>
                  <a:srgbClr val="FF0000"/>
                </a:solidFill>
              </a:rPr>
              <a:t>6</a:t>
            </a:r>
            <a:r>
              <a:rPr lang="en-US" sz="4000" dirty="0"/>
              <a:t>they went about clothed in sheepskins and goatskins, </a:t>
            </a:r>
            <a:r>
              <a:rPr lang="en-US" sz="4000" baseline="-25000" dirty="0">
                <a:solidFill>
                  <a:srgbClr val="FF0000"/>
                </a:solidFill>
              </a:rPr>
              <a:t>7</a:t>
            </a:r>
            <a:r>
              <a:rPr lang="en-US" sz="4000" dirty="0"/>
              <a:t>destitute, persecuted, mistreated, </a:t>
            </a:r>
            <a:r>
              <a:rPr lang="en-US" sz="4000" baseline="-25000" dirty="0">
                <a:solidFill>
                  <a:srgbClr val="FF0000"/>
                </a:solidFill>
              </a:rPr>
              <a:t>8</a:t>
            </a:r>
            <a:r>
              <a:rPr lang="en-US" sz="4000" dirty="0"/>
              <a:t>wandering about in deserts and mountains, living in caves and holes in the ground ! </a:t>
            </a:r>
          </a:p>
        </p:txBody>
      </p:sp>
    </p:spTree>
    <p:extLst>
      <p:ext uri="{BB962C8B-B14F-4D97-AF65-F5344CB8AC3E}">
        <p14:creationId xmlns:p14="http://schemas.microsoft.com/office/powerpoint/2010/main" val="373822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FA52439-4DF4-CA0D-1141-AFFF666A5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2" y="251786"/>
            <a:ext cx="7900416" cy="4639927"/>
          </a:xfrm>
          <a:prstGeom prst="rect">
            <a:avLst/>
          </a:prstGeom>
        </p:spPr>
      </p:pic>
    </p:spTree>
    <p:extLst>
      <p:ext uri="{BB962C8B-B14F-4D97-AF65-F5344CB8AC3E}">
        <p14:creationId xmlns:p14="http://schemas.microsoft.com/office/powerpoint/2010/main" val="3192510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MJ/Heb 11.32-40 </a:t>
            </a:r>
            <a:r>
              <a:rPr lang="en-US" sz="4000" dirty="0"/>
              <a:t>The world was not worthy of them! All of these were commended for their faith. Nevertheless, they did not receive what had been promised, because God had planned something better that would involve us, so that only with us would they be brought to the goal.</a:t>
            </a:r>
          </a:p>
        </p:txBody>
      </p:sp>
    </p:spTree>
    <p:extLst>
      <p:ext uri="{BB962C8B-B14F-4D97-AF65-F5344CB8AC3E}">
        <p14:creationId xmlns:p14="http://schemas.microsoft.com/office/powerpoint/2010/main" val="1412864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Hero [n] </a:t>
            </a:r>
            <a:r>
              <a:rPr lang="he-IL" sz="4400" b="1" dirty="0" err="1">
                <a:latin typeface="David" panose="020E0502060401010101" pitchFamily="34" charset="-79"/>
                <a:cs typeface="David" panose="020E0502060401010101" pitchFamily="34" charset="-79"/>
              </a:rPr>
              <a:t>גִּבּוֹר</a:t>
            </a:r>
            <a:endParaRPr lang="en-US" sz="4400" b="1" dirty="0">
              <a:latin typeface="David" panose="020E0502060401010101" pitchFamily="34" charset="-79"/>
              <a:cs typeface="David" panose="020E0502060401010101" pitchFamily="34" charset="-79"/>
            </a:endParaRPr>
          </a:p>
          <a:p>
            <a:pPr marL="0" indent="0" algn="ctr" rtl="1">
              <a:buNone/>
            </a:pPr>
            <a:r>
              <a:rPr lang="he-IL" sz="4400" b="1" dirty="0" err="1">
                <a:latin typeface="David" panose="020E0502060401010101" pitchFamily="34" charset="-79"/>
                <a:cs typeface="David" panose="020E0502060401010101" pitchFamily="34" charset="-79"/>
              </a:rPr>
              <a:t>גִּבּוֹר</a:t>
            </a:r>
            <a:r>
              <a:rPr lang="he-IL" sz="4400" b="1" dirty="0">
                <a:latin typeface="David" panose="020E0502060401010101" pitchFamily="34" charset="-79"/>
                <a:cs typeface="David" panose="020E0502060401010101" pitchFamily="34" charset="-79"/>
              </a:rPr>
              <a:t> </a:t>
            </a:r>
            <a:r>
              <a:rPr lang="en-US" sz="4400" dirty="0"/>
              <a:t>[adj]</a:t>
            </a:r>
          </a:p>
          <a:p>
            <a:pPr marL="0" indent="0" algn="r" rtl="1">
              <a:buNone/>
            </a:pPr>
            <a:endParaRPr lang="en-US" sz="4400" b="1" dirty="0">
              <a:latin typeface="David" panose="020E0502060401010101" pitchFamily="34" charset="-79"/>
              <a:cs typeface="David" panose="020E0502060401010101" pitchFamily="34" charset="-79"/>
            </a:endParaRPr>
          </a:p>
          <a:p>
            <a:pPr marL="0" indent="0" algn="ctr" rtl="1">
              <a:buNone/>
            </a:pPr>
            <a:r>
              <a:rPr lang="en-US" sz="4000" dirty="0"/>
              <a:t>brave, courageous; </a:t>
            </a:r>
          </a:p>
          <a:p>
            <a:pPr marL="0" indent="0" algn="ctr" rtl="1">
              <a:buNone/>
            </a:pPr>
            <a:r>
              <a:rPr lang="en-US" sz="4000" dirty="0"/>
              <a:t>strong, mighty</a:t>
            </a:r>
          </a:p>
        </p:txBody>
      </p:sp>
    </p:spTree>
    <p:extLst>
      <p:ext uri="{BB962C8B-B14F-4D97-AF65-F5344CB8AC3E}">
        <p14:creationId xmlns:p14="http://schemas.microsoft.com/office/powerpoint/2010/main" val="4205452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Summary of MJ/Heb </a:t>
            </a:r>
            <a:r>
              <a:rPr lang="en-US" sz="4000" dirty="0" err="1"/>
              <a:t>ch</a:t>
            </a:r>
            <a:r>
              <a:rPr lang="en-US" sz="4000" dirty="0"/>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950607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transition from heroes who succeeded and lived, and the heroes who suffered and died, is seamless.</a:t>
            </a:r>
          </a:p>
          <a:p>
            <a:pPr marL="0" indent="0">
              <a:buNone/>
            </a:pPr>
            <a:r>
              <a:rPr lang="en-US" sz="4000" dirty="0"/>
              <a:t>We need heroes.</a:t>
            </a:r>
          </a:p>
        </p:txBody>
      </p:sp>
    </p:spTree>
    <p:extLst>
      <p:ext uri="{BB962C8B-B14F-4D97-AF65-F5344CB8AC3E}">
        <p14:creationId xmlns:p14="http://schemas.microsoft.com/office/powerpoint/2010/main" val="1239559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Hero [n] </a:t>
            </a:r>
            <a:r>
              <a:rPr lang="he-IL" sz="4400" b="1" dirty="0" err="1">
                <a:latin typeface="David" panose="020E0502060401010101" pitchFamily="34" charset="-79"/>
                <a:cs typeface="David" panose="020E0502060401010101" pitchFamily="34" charset="-79"/>
              </a:rPr>
              <a:t>גִּבּוֹר</a:t>
            </a:r>
            <a:endParaRPr lang="en-US" sz="4400" b="1" dirty="0">
              <a:latin typeface="David" panose="020E0502060401010101" pitchFamily="34" charset="-79"/>
              <a:cs typeface="David" panose="020E0502060401010101" pitchFamily="34" charset="-79"/>
            </a:endParaRPr>
          </a:p>
          <a:p>
            <a:pPr marL="0" indent="0" algn="ctr" rtl="1">
              <a:buNone/>
            </a:pPr>
            <a:r>
              <a:rPr lang="he-IL" sz="4400" b="1" dirty="0" err="1">
                <a:latin typeface="David" panose="020E0502060401010101" pitchFamily="34" charset="-79"/>
                <a:cs typeface="David" panose="020E0502060401010101" pitchFamily="34" charset="-79"/>
              </a:rPr>
              <a:t>גִּבּוֹר</a:t>
            </a:r>
            <a:r>
              <a:rPr lang="he-IL" sz="4400" b="1" dirty="0">
                <a:latin typeface="David" panose="020E0502060401010101" pitchFamily="34" charset="-79"/>
                <a:cs typeface="David" panose="020E0502060401010101" pitchFamily="34" charset="-79"/>
              </a:rPr>
              <a:t> </a:t>
            </a:r>
            <a:r>
              <a:rPr lang="en-US" sz="4400" dirty="0"/>
              <a:t>[adj]</a:t>
            </a:r>
          </a:p>
          <a:p>
            <a:pPr marL="0" indent="0" algn="r" rtl="1">
              <a:buNone/>
            </a:pPr>
            <a:endParaRPr lang="en-US" sz="4400" b="1" dirty="0">
              <a:latin typeface="David" panose="020E0502060401010101" pitchFamily="34" charset="-79"/>
              <a:cs typeface="David" panose="020E0502060401010101" pitchFamily="34" charset="-79"/>
            </a:endParaRPr>
          </a:p>
          <a:p>
            <a:pPr marL="0" indent="0" algn="ctr" rtl="1">
              <a:buNone/>
            </a:pPr>
            <a:r>
              <a:rPr lang="en-US" sz="4000" dirty="0"/>
              <a:t>brave, courageous; </a:t>
            </a:r>
          </a:p>
          <a:p>
            <a:pPr marL="0" indent="0" algn="ctr" rtl="1">
              <a:buNone/>
            </a:pPr>
            <a:r>
              <a:rPr lang="en-US" sz="4000" dirty="0"/>
              <a:t>strong, mighty</a:t>
            </a:r>
          </a:p>
        </p:txBody>
      </p:sp>
    </p:spTree>
    <p:extLst>
      <p:ext uri="{BB962C8B-B14F-4D97-AF65-F5344CB8AC3E}">
        <p14:creationId xmlns:p14="http://schemas.microsoft.com/office/powerpoint/2010/main" val="4022165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17E9454-3DB0-5FCA-FC7C-6A86071AB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99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Rabbi Jonathan Cahn was guest speaker on James Dobson Family Talk Sept 1–2.  The interview was about Rabbi Cahn’s new book, </a:t>
            </a:r>
            <a:r>
              <a:rPr lang="en-US" sz="4000" i="1" dirty="0"/>
              <a:t>The Return of the gods.</a:t>
            </a:r>
            <a:r>
              <a:rPr lang="en-US" sz="4000" dirty="0"/>
              <a:t> </a:t>
            </a:r>
          </a:p>
        </p:txBody>
      </p:sp>
    </p:spTree>
    <p:extLst>
      <p:ext uri="{BB962C8B-B14F-4D97-AF65-F5344CB8AC3E}">
        <p14:creationId xmlns:p14="http://schemas.microsoft.com/office/powerpoint/2010/main" val="1416577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334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Bible does speak of the gods. It says, </a:t>
            </a:r>
            <a:endParaRPr lang="he-IL" sz="4000" dirty="0"/>
          </a:p>
          <a:p>
            <a:r>
              <a:rPr lang="he-IL" sz="4400" b="1" dirty="0">
                <a:latin typeface="David" panose="020E0502060401010101" pitchFamily="34" charset="-79"/>
                <a:cs typeface="David" panose="020E0502060401010101" pitchFamily="34" charset="-79"/>
              </a:rPr>
              <a:t>מי כמוך באלים יי?</a:t>
            </a:r>
            <a:r>
              <a:rPr lang="en-US" sz="4000" dirty="0"/>
              <a:t> </a:t>
            </a:r>
          </a:p>
          <a:p>
            <a:r>
              <a:rPr lang="en-US" sz="4000" dirty="0"/>
              <a:t>Mi </a:t>
            </a:r>
            <a:r>
              <a:rPr lang="en-US" sz="4000" dirty="0" err="1"/>
              <a:t>khamok</a:t>
            </a:r>
            <a:r>
              <a:rPr lang="he-IL" sz="4000" dirty="0"/>
              <a:t>י</a:t>
            </a:r>
            <a:r>
              <a:rPr lang="en-US" sz="4000" dirty="0"/>
              <a:t>a </a:t>
            </a:r>
            <a:r>
              <a:rPr lang="en-US" sz="4000" dirty="0" err="1"/>
              <a:t>b’elim</a:t>
            </a:r>
            <a:r>
              <a:rPr lang="en-US" sz="4000" dirty="0"/>
              <a:t> </a:t>
            </a:r>
            <a:r>
              <a:rPr lang="en-US" sz="4000" cap="small" dirty="0"/>
              <a:t>Adoni</a:t>
            </a:r>
            <a:r>
              <a:rPr lang="he-IL" sz="4000" cap="small" dirty="0"/>
              <a:t>?</a:t>
            </a:r>
            <a:endParaRPr lang="en-US" sz="4000" dirty="0"/>
          </a:p>
          <a:p>
            <a:r>
              <a:rPr lang="en-US" sz="4000" dirty="0"/>
              <a:t>Who is like You, Oh </a:t>
            </a:r>
            <a:r>
              <a:rPr lang="he-IL" sz="4000" dirty="0"/>
              <a:t>  </a:t>
            </a:r>
            <a:r>
              <a:rPr lang="en-US" sz="4000" dirty="0"/>
              <a:t>L</a:t>
            </a:r>
            <a:r>
              <a:rPr lang="he-IL" sz="4000" dirty="0"/>
              <a:t>-</a:t>
            </a:r>
            <a:r>
              <a:rPr lang="en-US" sz="4000" dirty="0" err="1"/>
              <a:t>rd</a:t>
            </a:r>
            <a:r>
              <a:rPr lang="en-US" sz="4000" dirty="0"/>
              <a:t>, among the  gods</a:t>
            </a:r>
            <a:r>
              <a:rPr lang="he-IL" sz="4000" dirty="0"/>
              <a:t>?</a:t>
            </a:r>
            <a:endParaRPr lang="en-US" sz="4000" dirty="0"/>
          </a:p>
        </p:txBody>
      </p:sp>
      <p:pic>
        <p:nvPicPr>
          <p:cNvPr id="3" name="Picture 2">
            <a:extLst>
              <a:ext uri="{FF2B5EF4-FFF2-40B4-BE49-F238E27FC236}">
                <a16:creationId xmlns:a16="http://schemas.microsoft.com/office/drawing/2014/main" id="{2B60FD2B-AD09-689D-9A24-00786B962A01}"/>
              </a:ext>
            </a:extLst>
          </p:cNvPr>
          <p:cNvPicPr>
            <a:picLocks noChangeAspect="1"/>
          </p:cNvPicPr>
          <p:nvPr/>
        </p:nvPicPr>
        <p:blipFill>
          <a:blip r:embed="rId3"/>
          <a:stretch>
            <a:fillRect/>
          </a:stretch>
        </p:blipFill>
        <p:spPr>
          <a:xfrm>
            <a:off x="5690563" y="24818"/>
            <a:ext cx="3453437" cy="5105728"/>
          </a:xfrm>
          <a:prstGeom prst="rect">
            <a:avLst/>
          </a:prstGeom>
        </p:spPr>
      </p:pic>
    </p:spTree>
    <p:extLst>
      <p:ext uri="{BB962C8B-B14F-4D97-AF65-F5344CB8AC3E}">
        <p14:creationId xmlns:p14="http://schemas.microsoft.com/office/powerpoint/2010/main" val="2160708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When Israel turned away from God, they turned to other gods, and as they turned to other gods, there were three main, very iconic gods of all of them, and the first one I call the possessor.</a:t>
            </a:r>
            <a:endParaRPr lang="en-US" sz="6000" dirty="0"/>
          </a:p>
          <a:p>
            <a:pPr marL="0" indent="0">
              <a:buNone/>
            </a:pPr>
            <a:endParaRPr lang="en-US" sz="4000" dirty="0"/>
          </a:p>
        </p:txBody>
      </p:sp>
    </p:spTree>
    <p:extLst>
      <p:ext uri="{BB962C8B-B14F-4D97-AF65-F5344CB8AC3E}">
        <p14:creationId xmlns:p14="http://schemas.microsoft.com/office/powerpoint/2010/main" val="1094393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second one is called the enchantress, and the third is called the destroyer. Our culture is unique, this Western civilization, because it’s the only culture that was dispossessed, that was exorcised of the gods. And that's really where we have been, but now we're turning the other way.</a:t>
            </a:r>
          </a:p>
        </p:txBody>
      </p:sp>
    </p:spTree>
    <p:extLst>
      <p:ext uri="{BB962C8B-B14F-4D97-AF65-F5344CB8AC3E}">
        <p14:creationId xmlns:p14="http://schemas.microsoft.com/office/powerpoint/2010/main" val="284516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F-18 with tailhook down</a:t>
            </a:r>
          </a:p>
        </p:txBody>
      </p:sp>
      <p:pic>
        <p:nvPicPr>
          <p:cNvPr id="3" name="Picture 2">
            <a:extLst>
              <a:ext uri="{FF2B5EF4-FFF2-40B4-BE49-F238E27FC236}">
                <a16:creationId xmlns:a16="http://schemas.microsoft.com/office/drawing/2014/main" id="{206E72F4-1A85-DECF-68B1-60C0BB6E1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75" y="1041111"/>
            <a:ext cx="9171746" cy="4102389"/>
          </a:xfrm>
          <a:prstGeom prst="rect">
            <a:avLst/>
          </a:prstGeom>
        </p:spPr>
      </p:pic>
    </p:spTree>
    <p:extLst>
      <p:ext uri="{BB962C8B-B14F-4D97-AF65-F5344CB8AC3E}">
        <p14:creationId xmlns:p14="http://schemas.microsoft.com/office/powerpoint/2010/main" val="499035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Rabbi Cahn explains that America's turn from the one true God has opened the door for the return of the ancient little “g” gods, specifically three spirits that Rabbi Cahn calls the dark trinity made up of Baal, Ishtar, and Molech.</a:t>
            </a:r>
          </a:p>
        </p:txBody>
      </p:sp>
    </p:spTree>
    <p:extLst>
      <p:ext uri="{BB962C8B-B14F-4D97-AF65-F5344CB8AC3E}">
        <p14:creationId xmlns:p14="http://schemas.microsoft.com/office/powerpoint/2010/main" val="3520614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 parable that Yeshua said: Remember He said that if a spirit goes out of a man, He said, “It goes out, looks for a place to rest, finds no place to rest, and if it finds no place, it comes back and says, ‘I will return to my house,’” talking about the man. He comes back, finds it all clean and empty and says, </a:t>
            </a:r>
          </a:p>
        </p:txBody>
      </p:sp>
    </p:spTree>
    <p:extLst>
      <p:ext uri="{BB962C8B-B14F-4D97-AF65-F5344CB8AC3E}">
        <p14:creationId xmlns:p14="http://schemas.microsoft.com/office/powerpoint/2010/main" val="3888651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"I'm going to now bring my seven other friends, my seven other spirits," worse than itself, and now the man is repossessed, and Yeshua says that the latter state is worse than the beginning, but then He says, "So it will be with this generation."</a:t>
            </a:r>
          </a:p>
        </p:txBody>
      </p:sp>
    </p:spTree>
    <p:extLst>
      <p:ext uri="{BB962C8B-B14F-4D97-AF65-F5344CB8AC3E}">
        <p14:creationId xmlns:p14="http://schemas.microsoft.com/office/powerpoint/2010/main" val="1662260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wasn't just talking about a man being possessed and turning back. He talks about an entire culture or civilization.</a:t>
            </a:r>
          </a:p>
        </p:txBody>
      </p:sp>
    </p:spTree>
    <p:extLst>
      <p:ext uri="{BB962C8B-B14F-4D97-AF65-F5344CB8AC3E}">
        <p14:creationId xmlns:p14="http://schemas.microsoft.com/office/powerpoint/2010/main" val="521257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Germany that produced the reformation, Martin Luther, all that, when they turned away from the word, and they turned away from God, what came in? It wasn't neutral. It was demonic. The most demonic we've ever seen. So the warning is that in a pre-Christian culture, you might have a Nero and a Caligula, but in a post-Christian culture, you'll have a Hitler. You'll have something worse.</a:t>
            </a:r>
          </a:p>
        </p:txBody>
      </p:sp>
    </p:spTree>
    <p:extLst>
      <p:ext uri="{BB962C8B-B14F-4D97-AF65-F5344CB8AC3E}">
        <p14:creationId xmlns:p14="http://schemas.microsoft.com/office/powerpoint/2010/main" val="220737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0" i="0" dirty="0">
                <a:effectLst/>
              </a:rPr>
              <a:t>There's one spirit that goes in and then brings the rest. In Hebrew called Baal, which means the possessor. It means the possessor. It means the owner, means the master or Lord. And he was the spirit that Israel turned to at the beginning, </a:t>
            </a:r>
            <a:endParaRPr lang="en-US" sz="4800" dirty="0"/>
          </a:p>
        </p:txBody>
      </p:sp>
    </p:spTree>
    <p:extLst>
      <p:ext uri="{BB962C8B-B14F-4D97-AF65-F5344CB8AC3E}">
        <p14:creationId xmlns:p14="http://schemas.microsoft.com/office/powerpoint/2010/main" val="1426357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0" i="0" dirty="0">
                <a:effectLst/>
              </a:rPr>
              <a:t>and when you look at the list of the gods, Baal, he's always first, and he was the god of the falling away. He's the alternate god, the substitute god. If you look back, when did America really start turning, start taking those steps? Well, if you look at the early sixties-</a:t>
            </a:r>
            <a:endParaRPr lang="en-US" sz="4800" dirty="0"/>
          </a:p>
        </p:txBody>
      </p:sp>
    </p:spTree>
    <p:extLst>
      <p:ext uri="{BB962C8B-B14F-4D97-AF65-F5344CB8AC3E}">
        <p14:creationId xmlns:p14="http://schemas.microsoft.com/office/powerpoint/2010/main" val="2827680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we actually have been striking down the 10 Commandments. pagan morality says, "Basically, you can create your own god. You can create your own idol. You're creating reality. You're creating truth." So everybody has their own god, everybody has their own truth. So now you hear a lot of, “Well, that's your own truth.”</a:t>
            </a:r>
          </a:p>
        </p:txBody>
      </p:sp>
    </p:spTree>
    <p:extLst>
      <p:ext uri="{BB962C8B-B14F-4D97-AF65-F5344CB8AC3E}">
        <p14:creationId xmlns:p14="http://schemas.microsoft.com/office/powerpoint/2010/main" val="2532683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When the Bible speaks about Baal, often right after Baal comes the next god or goddess, which is the goddess, the Bible calls Ashtoreth or </a:t>
            </a:r>
            <a:r>
              <a:rPr lang="en-US" sz="4000" dirty="0" err="1"/>
              <a:t>Ashtora</a:t>
            </a:r>
            <a:r>
              <a:rPr lang="en-US" sz="4000" dirty="0"/>
              <a:t>. In ancient Babylonia, Ashtoreth was called Ishtar. When she went to Greece, she became Aphrodite</a:t>
            </a:r>
          </a:p>
        </p:txBody>
      </p:sp>
    </p:spTree>
    <p:extLst>
      <p:ext uri="{BB962C8B-B14F-4D97-AF65-F5344CB8AC3E}">
        <p14:creationId xmlns:p14="http://schemas.microsoft.com/office/powerpoint/2010/main" val="283227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focal point of this one was sexuality, the sexual realm. And she was actually known as the prostitute goddess.</a:t>
            </a:r>
          </a:p>
        </p:txBody>
      </p:sp>
    </p:spTree>
    <p:extLst>
      <p:ext uri="{BB962C8B-B14F-4D97-AF65-F5344CB8AC3E}">
        <p14:creationId xmlns:p14="http://schemas.microsoft.com/office/powerpoint/2010/main" val="327214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221EAC-95C6-7EB0-33F9-ACE24440E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8621" y="0"/>
            <a:ext cx="6406757" cy="5143500"/>
          </a:xfrm>
          <a:prstGeom prst="rect">
            <a:avLst/>
          </a:prstGeom>
        </p:spPr>
      </p:pic>
    </p:spTree>
    <p:extLst>
      <p:ext uri="{BB962C8B-B14F-4D97-AF65-F5344CB8AC3E}">
        <p14:creationId xmlns:p14="http://schemas.microsoft.com/office/powerpoint/2010/main" val="3528682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 A prostitute takes sexuality out of marriage, out of the family, and puts it into the culture, puts it into the marketplace. It's very dark, she's actually a goddess of, she destroys. She has the sword. You see all the broken homes, that's the sword of this spirit. When you take sexuality out of God's sacred vessel, you get destruction.</a:t>
            </a:r>
          </a:p>
        </p:txBody>
      </p:sp>
    </p:spTree>
    <p:extLst>
      <p:ext uri="{BB962C8B-B14F-4D97-AF65-F5344CB8AC3E}">
        <p14:creationId xmlns:p14="http://schemas.microsoft.com/office/powerpoint/2010/main" val="1332009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In the ancient times, there are images of naked women in clay and in stone all over the culture and pornographic literature. what else do we see in the sixties? We see an explosion of drugs, drug culture. America has become more addicted in this period when it turned away from God, </a:t>
            </a:r>
          </a:p>
        </p:txBody>
      </p:sp>
    </p:spTree>
    <p:extLst>
      <p:ext uri="{BB962C8B-B14F-4D97-AF65-F5344CB8AC3E}">
        <p14:creationId xmlns:p14="http://schemas.microsoft.com/office/powerpoint/2010/main" val="1067688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became more addicted than any other time, so even drug use. And she's also the goddess of spells of the, occult. So also in the 1960s, what else do we see? A revival of the occult and new age and Eastern mysticism</a:t>
            </a:r>
          </a:p>
        </p:txBody>
      </p:sp>
    </p:spTree>
    <p:extLst>
      <p:ext uri="{BB962C8B-B14F-4D97-AF65-F5344CB8AC3E}">
        <p14:creationId xmlns:p14="http://schemas.microsoft.com/office/powerpoint/2010/main" val="1594286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And so this was the second of</a:t>
            </a:r>
          </a:p>
          <a:p>
            <a:pPr marL="0" indent="0">
              <a:buNone/>
            </a:pPr>
            <a:r>
              <a:rPr lang="en-US" sz="4000" dirty="0"/>
              <a:t>the dark trinity. The third is called the destroyer. And this is what happens that it goes right in order. First, the turning away from God, then the sexual revolution, sexual immorality, that's always going to lead to the next one, which is the destroyer or Molech. </a:t>
            </a:r>
          </a:p>
        </p:txBody>
      </p:sp>
    </p:spTree>
    <p:extLst>
      <p:ext uri="{BB962C8B-B14F-4D97-AF65-F5344CB8AC3E}">
        <p14:creationId xmlns:p14="http://schemas.microsoft.com/office/powerpoint/2010/main" val="582825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around the pagan world, they had human sacrifice. What stopped the offering of children, the offering of human beings, only the message of the Messiah did. </a:t>
            </a:r>
          </a:p>
        </p:txBody>
      </p:sp>
    </p:spTree>
    <p:extLst>
      <p:ext uri="{BB962C8B-B14F-4D97-AF65-F5344CB8AC3E}">
        <p14:creationId xmlns:p14="http://schemas.microsoft.com/office/powerpoint/2010/main" val="2077824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children were treated horribly because the pagan world looks down on the weak and looks down on the elderly, looks down on women.</a:t>
            </a:r>
          </a:p>
        </p:txBody>
      </p:sp>
    </p:spTree>
    <p:extLst>
      <p:ext uri="{BB962C8B-B14F-4D97-AF65-F5344CB8AC3E}">
        <p14:creationId xmlns:p14="http://schemas.microsoft.com/office/powerpoint/2010/main" val="364789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0" i="0" dirty="0">
                <a:effectLst/>
              </a:rPr>
              <a:t>This goddess, Ishtar, there was something strange about her. And that is that she says in one of her ancient stones that have engraving says, "I am a woman." And then she says, "I am a man."</a:t>
            </a:r>
            <a:endParaRPr lang="en-US" sz="4800" dirty="0"/>
          </a:p>
        </p:txBody>
      </p:sp>
    </p:spTree>
    <p:extLst>
      <p:ext uri="{BB962C8B-B14F-4D97-AF65-F5344CB8AC3E}">
        <p14:creationId xmlns:p14="http://schemas.microsoft.com/office/powerpoint/2010/main" val="704732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0" i="0" dirty="0">
                <a:effectLst/>
              </a:rPr>
              <a:t>And it says she has the power to turn a man into a woman and a woman into a man. So this is the deeper work of Ishtar. she was called the androgynous goddess. She was a woman, but she had male attributes. She had priests in her temple that were men that dressed up as women. They were her priests.</a:t>
            </a:r>
            <a:endParaRPr lang="en-US" sz="4800" dirty="0"/>
          </a:p>
        </p:txBody>
      </p:sp>
    </p:spTree>
    <p:extLst>
      <p:ext uri="{BB962C8B-B14F-4D97-AF65-F5344CB8AC3E}">
        <p14:creationId xmlns:p14="http://schemas.microsoft.com/office/powerpoint/2010/main" val="4068945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This is a warning of the Bible, of God, that if a nation or a civilization turns away from God that has known God, the gods or the spirits of the ancient world are going to return and the same spirits that came to Israel have come to America. </a:t>
            </a:r>
          </a:p>
        </p:txBody>
      </p:sp>
    </p:spTree>
    <p:extLst>
      <p:ext uri="{BB962C8B-B14F-4D97-AF65-F5344CB8AC3E}">
        <p14:creationId xmlns:p14="http://schemas.microsoft.com/office/powerpoint/2010/main" val="1086925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first one, the possessor, Baal, the second Ishtar, or the goddess who changes sexuality, alters gender. And the third, the destroyer is Molech that causes child sacrifice. It's all happening. Everything we're watching, this is what is behind what we are dealing with right now</a:t>
            </a:r>
          </a:p>
        </p:txBody>
      </p:sp>
    </p:spTree>
    <p:extLst>
      <p:ext uri="{BB962C8B-B14F-4D97-AF65-F5344CB8AC3E}">
        <p14:creationId xmlns:p14="http://schemas.microsoft.com/office/powerpoint/2010/main" val="265893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9EAF68E-3C51-C351-0191-8082E1A1DF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657" y="0"/>
            <a:ext cx="6660685" cy="5143500"/>
          </a:xfrm>
          <a:prstGeom prst="rect">
            <a:avLst/>
          </a:prstGeom>
        </p:spPr>
      </p:pic>
    </p:spTree>
    <p:extLst>
      <p:ext uri="{BB962C8B-B14F-4D97-AF65-F5344CB8AC3E}">
        <p14:creationId xmlns:p14="http://schemas.microsoft.com/office/powerpoint/2010/main" val="1569216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revival is the only answer. </a:t>
            </a:r>
          </a:p>
          <a:p>
            <a:pPr marL="0" indent="0">
              <a:buNone/>
            </a:pPr>
            <a:r>
              <a:rPr lang="en-US" sz="4000" dirty="0"/>
              <a:t>A turning back to G-d in fervency and true worship in spirit and in truth.  In ancient times, that is when those altars were broken, so we have to deal with it.</a:t>
            </a:r>
          </a:p>
        </p:txBody>
      </p:sp>
    </p:spTree>
    <p:extLst>
      <p:ext uri="{BB962C8B-B14F-4D97-AF65-F5344CB8AC3E}">
        <p14:creationId xmlns:p14="http://schemas.microsoft.com/office/powerpoint/2010/main" val="4009574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need heroes.</a:t>
            </a:r>
          </a:p>
          <a:p>
            <a:pPr marL="0" indent="0">
              <a:buNone/>
            </a:pPr>
            <a:r>
              <a:rPr lang="en-US" sz="4000" dirty="0"/>
              <a:t>Stand against the new threesome</a:t>
            </a:r>
          </a:p>
          <a:p>
            <a:r>
              <a:rPr lang="en-US" sz="4000" dirty="0"/>
              <a:t>Baal</a:t>
            </a:r>
          </a:p>
          <a:p>
            <a:r>
              <a:rPr lang="en-US" sz="4000" dirty="0"/>
              <a:t>Ishtar</a:t>
            </a:r>
          </a:p>
          <a:p>
            <a:r>
              <a:rPr lang="en-US" sz="4000" dirty="0" err="1"/>
              <a:t>Molokh</a:t>
            </a:r>
            <a:endParaRPr lang="en-US" sz="4000" dirty="0"/>
          </a:p>
        </p:txBody>
      </p:sp>
    </p:spTree>
    <p:extLst>
      <p:ext uri="{BB962C8B-B14F-4D97-AF65-F5344CB8AC3E}">
        <p14:creationId xmlns:p14="http://schemas.microsoft.com/office/powerpoint/2010/main" val="18410646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17E9454-3DB0-5FCA-FC7C-6A86071AB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95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4A3D3-05C0-0446-E7E5-A7D89B8396DC}"/>
              </a:ext>
            </a:extLst>
          </p:cNvPr>
          <p:cNvPicPr>
            <a:picLocks noChangeAspect="1"/>
          </p:cNvPicPr>
          <p:nvPr/>
        </p:nvPicPr>
        <p:blipFill>
          <a:blip r:embed="rId3"/>
          <a:stretch>
            <a:fillRect/>
          </a:stretch>
        </p:blipFill>
        <p:spPr>
          <a:xfrm>
            <a:off x="5304671" y="0"/>
            <a:ext cx="3382129" cy="5143500"/>
          </a:xfrm>
          <a:prstGeom prst="rect">
            <a:avLst/>
          </a:prstGeom>
        </p:spPr>
      </p:pic>
      <p:sp>
        <p:nvSpPr>
          <p:cNvPr id="6" name="AutoShape 4" descr="An image posted by the author.">
            <a:extLst>
              <a:ext uri="{FF2B5EF4-FFF2-40B4-BE49-F238E27FC236}">
                <a16:creationId xmlns:a16="http://schemas.microsoft.com/office/drawing/2014/main" id="{B69FE49E-7CFA-CD97-24B2-DE6981ABC2DA}"/>
              </a:ext>
            </a:extLst>
          </p:cNvPr>
          <p:cNvSpPr>
            <a:spLocks noGrp="1" noChangeAspect="1" noChangeArrowheads="1"/>
          </p:cNvSpPr>
          <p:nvPr>
            <p:ph type="body" idx="1"/>
          </p:nvPr>
        </p:nvSpPr>
        <p:spPr bwMode="auto">
          <a:xfrm>
            <a:off x="304800" y="285750"/>
            <a:ext cx="8382000" cy="464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 </a:t>
            </a:r>
          </a:p>
        </p:txBody>
      </p:sp>
      <p:pic>
        <p:nvPicPr>
          <p:cNvPr id="8" name="Picture 7">
            <a:extLst>
              <a:ext uri="{FF2B5EF4-FFF2-40B4-BE49-F238E27FC236}">
                <a16:creationId xmlns:a16="http://schemas.microsoft.com/office/drawing/2014/main" id="{4E9B1678-D0C1-04DE-AEC2-23F4B3301E46}"/>
              </a:ext>
            </a:extLst>
          </p:cNvPr>
          <p:cNvPicPr>
            <a:picLocks noChangeAspect="1"/>
          </p:cNvPicPr>
          <p:nvPr/>
        </p:nvPicPr>
        <p:blipFill>
          <a:blip r:embed="rId4"/>
          <a:stretch>
            <a:fillRect/>
          </a:stretch>
        </p:blipFill>
        <p:spPr>
          <a:xfrm>
            <a:off x="-6096" y="0"/>
            <a:ext cx="5111496" cy="5144261"/>
          </a:xfrm>
          <a:prstGeom prst="rect">
            <a:avLst/>
          </a:prstGeom>
        </p:spPr>
      </p:pic>
      <p:sp>
        <p:nvSpPr>
          <p:cNvPr id="9" name="TextBox 8">
            <a:extLst>
              <a:ext uri="{FF2B5EF4-FFF2-40B4-BE49-F238E27FC236}">
                <a16:creationId xmlns:a16="http://schemas.microsoft.com/office/drawing/2014/main" id="{C3669DA2-AD9F-27CB-E5A4-014FD9A8F628}"/>
              </a:ext>
            </a:extLst>
          </p:cNvPr>
          <p:cNvSpPr txBox="1"/>
          <p:nvPr/>
        </p:nvSpPr>
        <p:spPr>
          <a:xfrm>
            <a:off x="27432" y="3834705"/>
            <a:ext cx="4401974" cy="1384995"/>
          </a:xfrm>
          <a:prstGeom prst="rect">
            <a:avLst/>
          </a:prstGeom>
          <a:noFill/>
        </p:spPr>
        <p:txBody>
          <a:bodyPr wrap="none" rtlCol="0">
            <a:spAutoFit/>
          </a:bodyPr>
          <a:lstStyle/>
          <a:p>
            <a:pPr algn="l"/>
            <a:r>
              <a:rPr lang="en-US" sz="2800" b="0" i="0" dirty="0">
                <a:solidFill>
                  <a:srgbClr val="FFFF66"/>
                </a:solidFill>
                <a:effectLst>
                  <a:outerShdw blurRad="38100" dist="38100" dir="2700000" algn="tl">
                    <a:srgbClr val="000000">
                      <a:alpha val="43137"/>
                    </a:srgbClr>
                  </a:outerShdw>
                </a:effectLst>
              </a:rPr>
              <a:t>KEN HARRISON is the </a:t>
            </a:r>
          </a:p>
          <a:p>
            <a:pPr algn="l"/>
            <a:r>
              <a:rPr lang="en-US" sz="2800" b="0" i="0" dirty="0">
                <a:solidFill>
                  <a:srgbClr val="FFFF66"/>
                </a:solidFill>
                <a:effectLst>
                  <a:outerShdw blurRad="38100" dist="38100" dir="2700000" algn="tl">
                    <a:srgbClr val="000000">
                      <a:alpha val="43137"/>
                    </a:srgbClr>
                  </a:outerShdw>
                </a:effectLst>
              </a:rPr>
              <a:t>president and chairman </a:t>
            </a:r>
          </a:p>
          <a:p>
            <a:pPr algn="l"/>
            <a:r>
              <a:rPr lang="en-US" sz="2800" b="0" i="0" dirty="0">
                <a:solidFill>
                  <a:srgbClr val="FFFF66"/>
                </a:solidFill>
                <a:effectLst>
                  <a:outerShdw blurRad="38100" dist="38100" dir="2700000" algn="tl">
                    <a:srgbClr val="000000">
                      <a:alpha val="43137"/>
                    </a:srgbClr>
                  </a:outerShdw>
                </a:effectLst>
              </a:rPr>
              <a:t>of Promise Keepers</a:t>
            </a:r>
            <a:endParaRPr lang="en-US" sz="2800" dirty="0">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30576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Courage seems to be the word of the day. It's the piece we're struggling I think most within the faith community. Let's be fair, there is a massive beat down on</a:t>
            </a:r>
          </a:p>
          <a:p>
            <a:pPr marL="0" indent="0">
              <a:buNone/>
            </a:pPr>
            <a:r>
              <a:rPr lang="en-US" sz="4000" dirty="0"/>
              <a:t>social media,</a:t>
            </a:r>
          </a:p>
        </p:txBody>
      </p:sp>
    </p:spTree>
    <p:extLst>
      <p:ext uri="{BB962C8B-B14F-4D97-AF65-F5344CB8AC3E}">
        <p14:creationId xmlns:p14="http://schemas.microsoft.com/office/powerpoint/2010/main" val="14949888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If Yeshua gave the salvation</a:t>
            </a:r>
          </a:p>
          <a:p>
            <a:pPr marL="0" indent="0">
              <a:buNone/>
            </a:pPr>
            <a:r>
              <a:rPr lang="en-US" sz="4000" dirty="0"/>
              <a:t>message in John 3:16, which He did, "If God so loved the world, He gave his only son, whoever believes in Him will not perish, but they return to life," then what are all the rest of His words about, the beatitudes? </a:t>
            </a:r>
          </a:p>
        </p:txBody>
      </p:sp>
    </p:spTree>
    <p:extLst>
      <p:ext uri="{BB962C8B-B14F-4D97-AF65-F5344CB8AC3E}">
        <p14:creationId xmlns:p14="http://schemas.microsoft.com/office/powerpoint/2010/main" val="44462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that's a message for us today. It's not about salvation. It's about becoming sanctified, about holiness of life, </a:t>
            </a:r>
            <a:r>
              <a:rPr lang="en-US" sz="4000" i="1" dirty="0" err="1"/>
              <a:t>k’dusha</a:t>
            </a:r>
            <a:r>
              <a:rPr lang="en-US" sz="4000" dirty="0"/>
              <a:t> </a:t>
            </a:r>
            <a:r>
              <a:rPr lang="he-IL" sz="4400" b="1" dirty="0">
                <a:latin typeface="David" panose="020E0502060401010101" pitchFamily="34" charset="-79"/>
                <a:cs typeface="David" panose="020E0502060401010101" pitchFamily="34" charset="-79"/>
              </a:rPr>
              <a:t>קדושה</a:t>
            </a:r>
            <a:r>
              <a:rPr lang="en-US" sz="4000" dirty="0"/>
              <a:t>. </a:t>
            </a:r>
          </a:p>
        </p:txBody>
      </p:sp>
    </p:spTree>
    <p:extLst>
      <p:ext uri="{BB962C8B-B14F-4D97-AF65-F5344CB8AC3E}">
        <p14:creationId xmlns:p14="http://schemas.microsoft.com/office/powerpoint/2010/main" val="4077709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Here's His message: when you've gone from poor in spirit and then mourning, and then hunger and thirst for  righteousness, and then being meek, you're on this roadmap and you finally get to the end, congratulations, you'll have no friends. But rejoice because great is your reward in Heaven</a:t>
            </a:r>
          </a:p>
        </p:txBody>
      </p:sp>
    </p:spTree>
    <p:extLst>
      <p:ext uri="{BB962C8B-B14F-4D97-AF65-F5344CB8AC3E}">
        <p14:creationId xmlns:p14="http://schemas.microsoft.com/office/powerpoint/2010/main" val="31150801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Hebrews 11. That is the hall of faith. That's where God goes on and on about look at these people and be like them. You have this list of people who had two things in common. The first one was they were massively messed up, but repented. </a:t>
            </a:r>
          </a:p>
        </p:txBody>
      </p:sp>
    </p:spTree>
    <p:extLst>
      <p:ext uri="{BB962C8B-B14F-4D97-AF65-F5344CB8AC3E}">
        <p14:creationId xmlns:p14="http://schemas.microsoft.com/office/powerpoint/2010/main" val="8420817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second thing they had in common is none of them ever backed down from a fight. We're often silenced because we're afraid or we're ashamed of who we are. He has unlimited grace for who you are. No matter how bad you mess up, no matter what you've done in the past, get up, repent, and be about your father’s business.</a:t>
            </a:r>
          </a:p>
        </p:txBody>
      </p:sp>
    </p:spTree>
    <p:extLst>
      <p:ext uri="{BB962C8B-B14F-4D97-AF65-F5344CB8AC3E}">
        <p14:creationId xmlns:p14="http://schemas.microsoft.com/office/powerpoint/2010/main" val="414903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07018" y="342434"/>
            <a:ext cx="8279781" cy="4591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1026" name="Picture 2" descr="S&amp;G">
            <a:extLst>
              <a:ext uri="{FF2B5EF4-FFF2-40B4-BE49-F238E27FC236}">
                <a16:creationId xmlns:a16="http://schemas.microsoft.com/office/drawing/2014/main" id="{AD3A126E-971A-D3E9-FFB3-FF29013E9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357" y="23622"/>
            <a:ext cx="7762643" cy="51499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5817A7-286C-B817-9D03-25FFAD2B3938}"/>
              </a:ext>
            </a:extLst>
          </p:cNvPr>
          <p:cNvSpPr txBox="1"/>
          <p:nvPr/>
        </p:nvSpPr>
        <p:spPr>
          <a:xfrm>
            <a:off x="152400" y="2924908"/>
            <a:ext cx="3605153" cy="1938992"/>
          </a:xfrm>
          <a:prstGeom prst="rect">
            <a:avLst/>
          </a:prstGeom>
          <a:noFill/>
        </p:spPr>
        <p:txBody>
          <a:bodyPr wrap="none" rtlCol="0">
            <a:spAutoFit/>
          </a:bodyPr>
          <a:lstStyle/>
          <a:p>
            <a:pPr marL="0" indent="0" algn="ctr">
              <a:buNone/>
            </a:pPr>
            <a:r>
              <a:rPr lang="en-US" sz="4000" dirty="0"/>
              <a:t>Iconic 1960’s </a:t>
            </a:r>
          </a:p>
          <a:p>
            <a:pPr marL="0" indent="0" algn="ctr">
              <a:buNone/>
            </a:pPr>
            <a:r>
              <a:rPr lang="en-US" sz="4000" dirty="0"/>
              <a:t>movie</a:t>
            </a:r>
          </a:p>
          <a:p>
            <a:pPr marL="0" indent="0" algn="ctr">
              <a:buNone/>
            </a:pPr>
            <a:r>
              <a:rPr lang="en-US" sz="4000" i="1" dirty="0"/>
              <a:t>The Graduate</a:t>
            </a:r>
            <a:endParaRPr lang="en-US" i="1" dirty="0"/>
          </a:p>
        </p:txBody>
      </p:sp>
    </p:spTree>
    <p:extLst>
      <p:ext uri="{BB962C8B-B14F-4D97-AF65-F5344CB8AC3E}">
        <p14:creationId xmlns:p14="http://schemas.microsoft.com/office/powerpoint/2010/main" val="10071011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saying you go to in the book, it’s called</a:t>
            </a:r>
          </a:p>
          <a:p>
            <a:pPr marL="0" indent="0">
              <a:buNone/>
            </a:pPr>
            <a:r>
              <a:rPr lang="en-US" sz="4000" dirty="0"/>
              <a:t>“Hard times make strong men. Strong men make good times. Good times make weak men. Weak men make hard times.” </a:t>
            </a:r>
          </a:p>
        </p:txBody>
      </p:sp>
    </p:spTree>
    <p:extLst>
      <p:ext uri="{BB962C8B-B14F-4D97-AF65-F5344CB8AC3E}">
        <p14:creationId xmlns:p14="http://schemas.microsoft.com/office/powerpoint/2010/main" val="26030655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Yeshua is looking for first generation trailblazers, not third generation comfort seekers, people who are always worried about whether or not you're offending somebody or something.</a:t>
            </a:r>
          </a:p>
        </p:txBody>
      </p:sp>
    </p:spTree>
    <p:extLst>
      <p:ext uri="{BB962C8B-B14F-4D97-AF65-F5344CB8AC3E}">
        <p14:creationId xmlns:p14="http://schemas.microsoft.com/office/powerpoint/2010/main" val="27352543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People in America especially don't realize why Churchill was so amazing. People hear this statement that he saved the world and then they're like, "What?“ Churchill takes over and World War II is starting, and it's brutal. </a:t>
            </a:r>
          </a:p>
        </p:txBody>
      </p:sp>
    </p:spTree>
    <p:extLst>
      <p:ext uri="{BB962C8B-B14F-4D97-AF65-F5344CB8AC3E}">
        <p14:creationId xmlns:p14="http://schemas.microsoft.com/office/powerpoint/2010/main" val="684853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immediately after him taking over, we have Dunkirk, where they almost slaughtered pretty much the entire British Army, and were miraculously saved through prayer, which is an amazing story of its own.</a:t>
            </a:r>
          </a:p>
        </p:txBody>
      </p:sp>
    </p:spTree>
    <p:extLst>
      <p:ext uri="{BB962C8B-B14F-4D97-AF65-F5344CB8AC3E}">
        <p14:creationId xmlns:p14="http://schemas.microsoft.com/office/powerpoint/2010/main" val="2200843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And then the Germans now are sitting in Paris. They can now bomb London relentlessly because they have the ability to get their planes there. And everyone is begging Churchill to surrender, and every night London just get crushed. People are being killed. Over and over, sue Hitler for peace. </a:t>
            </a:r>
          </a:p>
        </p:txBody>
      </p:sp>
    </p:spTree>
    <p:extLst>
      <p:ext uri="{BB962C8B-B14F-4D97-AF65-F5344CB8AC3E}">
        <p14:creationId xmlns:p14="http://schemas.microsoft.com/office/powerpoint/2010/main" val="10721056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Churchill knew that if he gave Hitler peace, Hitler would turn around, take his entire army onto the Soviet Union, destroy the Soviet Union, because he would only have one more to go, then turn around with the entire army of Europe had come back against Britain. Well, finally, after a long time of these bombings, </a:t>
            </a:r>
          </a:p>
        </p:txBody>
      </p:sp>
    </p:spTree>
    <p:extLst>
      <p:ext uri="{BB962C8B-B14F-4D97-AF65-F5344CB8AC3E}">
        <p14:creationId xmlns:p14="http://schemas.microsoft.com/office/powerpoint/2010/main" val="1236886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London being destroyed, Hitler comes to Churchill for peace, because he knew that's what he wanted. Everybody tells Churchill, "You got to take peace. You got to take peace," and Churchill says no. It was unbelievable. It didn't look like Britain had a chance to win the war and he still stood and said no.</a:t>
            </a:r>
          </a:p>
        </p:txBody>
      </p:sp>
    </p:spTree>
    <p:extLst>
      <p:ext uri="{BB962C8B-B14F-4D97-AF65-F5344CB8AC3E}">
        <p14:creationId xmlns:p14="http://schemas.microsoft.com/office/powerpoint/2010/main" val="3553497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descr="London Blitz Facts | London Blitz WWII | DK Find Out">
            <a:extLst>
              <a:ext uri="{FF2B5EF4-FFF2-40B4-BE49-F238E27FC236}">
                <a16:creationId xmlns:a16="http://schemas.microsoft.com/office/drawing/2014/main" id="{D4240B1A-3EE3-E309-1720-9A510C9248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716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descr="What Life Was Like During the London Blitz | JSTOR Daily">
            <a:extLst>
              <a:ext uri="{FF2B5EF4-FFF2-40B4-BE49-F238E27FC236}">
                <a16:creationId xmlns:a16="http://schemas.microsoft.com/office/drawing/2014/main" id="{AD79C632-75F5-E391-330B-81F40BDAE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4578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1376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It was Winston Churchill’s first Speech as Prime Minister May 13, 1940 to the House of Commons.</a:t>
            </a:r>
          </a:p>
        </p:txBody>
      </p:sp>
      <p:pic>
        <p:nvPicPr>
          <p:cNvPr id="3" name="Picture 2">
            <a:extLst>
              <a:ext uri="{FF2B5EF4-FFF2-40B4-BE49-F238E27FC236}">
                <a16:creationId xmlns:a16="http://schemas.microsoft.com/office/drawing/2014/main" id="{F5A61F3A-271E-9F64-A631-256CEEDA2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567" y="-762"/>
            <a:ext cx="4025433" cy="501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5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“Where have you gone, Joe DiMaggio?” — the line in Simon and Garfunkel’s 1968 No. 1 hit “Mrs. Robinson” — annoyed the Yankee legend until he understood it.  Paul Simon, a Yankee superfan, writes, “I happened to be in a restaurant and there he was,” recalls Simon. </a:t>
            </a:r>
          </a:p>
        </p:txBody>
      </p:sp>
    </p:spTree>
    <p:extLst>
      <p:ext uri="{BB962C8B-B14F-4D97-AF65-F5344CB8AC3E}">
        <p14:creationId xmlns:p14="http://schemas.microsoft.com/office/powerpoint/2010/main" val="21323991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would say to the House, as I said to those who have joined this government: “I have nothing to offer but blood, toil, tears and sweat.”</a:t>
            </a:r>
          </a:p>
          <a:p>
            <a:pPr marL="0" indent="0">
              <a:buNone/>
            </a:pPr>
            <a:endParaRPr lang="en-US" sz="4000" dirty="0"/>
          </a:p>
        </p:txBody>
      </p:sp>
    </p:spTree>
    <p:extLst>
      <p:ext uri="{BB962C8B-B14F-4D97-AF65-F5344CB8AC3E}">
        <p14:creationId xmlns:p14="http://schemas.microsoft.com/office/powerpoint/2010/main" val="103719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We have before us an ordeal of the most grievous kind. We have before us many, many long months of struggle and of suffering. You ask, what is our policy? I can say: It is to wage war, by sea, land and air, with all our might and with all the strength that God can give us; </a:t>
            </a:r>
          </a:p>
        </p:txBody>
      </p:sp>
    </p:spTree>
    <p:extLst>
      <p:ext uri="{BB962C8B-B14F-4D97-AF65-F5344CB8AC3E}">
        <p14:creationId xmlns:p14="http://schemas.microsoft.com/office/powerpoint/2010/main" val="41871632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wage war against a monstrous tyranny, never surpassed in the dark, lamentable catalogue of human crime. That is our policy. You ask, what is our aim?</a:t>
            </a:r>
          </a:p>
        </p:txBody>
      </p:sp>
    </p:spTree>
    <p:extLst>
      <p:ext uri="{BB962C8B-B14F-4D97-AF65-F5344CB8AC3E}">
        <p14:creationId xmlns:p14="http://schemas.microsoft.com/office/powerpoint/2010/main" val="1385727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 can answer in one word: It is victory, victory at all costs, victory in spite of all terror, victory, however long and hard the road may be; for without victory, there is no survival...But I take up my task with buoyancy and hope. I feel sure that our cause will not be suffered to fail among men. </a:t>
            </a:r>
          </a:p>
        </p:txBody>
      </p:sp>
    </p:spTree>
    <p:extLst>
      <p:ext uri="{BB962C8B-B14F-4D97-AF65-F5344CB8AC3E}">
        <p14:creationId xmlns:p14="http://schemas.microsoft.com/office/powerpoint/2010/main" val="27070434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86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4 June 1940</a:t>
            </a:r>
          </a:p>
          <a:p>
            <a:pPr marL="0" indent="0">
              <a:buNone/>
            </a:pPr>
            <a:r>
              <a:rPr lang="en-US" sz="3600" dirty="0"/>
              <a:t>“Even though large tracts of Europe and many old and famous States have fallen or may fall into the grip of the Gestapo and all the odious apparatus of Nazi rule, we shall not flag or fail.</a:t>
            </a:r>
          </a:p>
          <a:p>
            <a:pPr marL="0" indent="0">
              <a:buNone/>
            </a:pPr>
            <a:endParaRPr lang="en-US" sz="3600" dirty="0"/>
          </a:p>
        </p:txBody>
      </p:sp>
    </p:spTree>
    <p:extLst>
      <p:ext uri="{BB962C8B-B14F-4D97-AF65-F5344CB8AC3E}">
        <p14:creationId xmlns:p14="http://schemas.microsoft.com/office/powerpoint/2010/main" val="34884299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We shall go on to the end, we shall fight in France, we shall fight on the seas and oceans, we shall fight with growing confidence and growing strength in the air, we shall defend our Island, whatever the cost may be,</a:t>
            </a:r>
          </a:p>
          <a:p>
            <a:pPr marL="0" indent="0">
              <a:buNone/>
            </a:pPr>
            <a:r>
              <a:rPr lang="en-US" sz="4000" dirty="0"/>
              <a:t>we shall fight on the beaches,</a:t>
            </a:r>
          </a:p>
          <a:p>
            <a:pPr marL="0" indent="0">
              <a:buNone/>
            </a:pPr>
            <a:r>
              <a:rPr lang="en-US" sz="4000" dirty="0"/>
              <a:t>we shall fight on the landing grounds,</a:t>
            </a:r>
          </a:p>
        </p:txBody>
      </p:sp>
    </p:spTree>
    <p:extLst>
      <p:ext uri="{BB962C8B-B14F-4D97-AF65-F5344CB8AC3E}">
        <p14:creationId xmlns:p14="http://schemas.microsoft.com/office/powerpoint/2010/main" val="33265475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we shall fight in the fields and in the streets,</a:t>
            </a:r>
          </a:p>
          <a:p>
            <a:pPr marL="0" indent="0">
              <a:buNone/>
            </a:pPr>
            <a:r>
              <a:rPr lang="en-US" sz="4000" dirty="0"/>
              <a:t>we shall fight in the hills;</a:t>
            </a:r>
          </a:p>
          <a:p>
            <a:pPr marL="0" indent="0">
              <a:buNone/>
            </a:pPr>
            <a:r>
              <a:rPr lang="en-US" sz="4000" dirty="0"/>
              <a:t>we shall never surrender, and even if, which I do not for a moment believe, this Island or a large part of it were subjugated and starving, </a:t>
            </a:r>
          </a:p>
        </p:txBody>
      </p:sp>
    </p:spTree>
    <p:extLst>
      <p:ext uri="{BB962C8B-B14F-4D97-AF65-F5344CB8AC3E}">
        <p14:creationId xmlns:p14="http://schemas.microsoft.com/office/powerpoint/2010/main" val="2112159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then our Empire beyond the seas, armed and guarded by the British Fleet, would carry on the struggle, until, in God’s good time, the New World, with all its power and might, steps forth to the rescue and the liberation of the old.”</a:t>
            </a:r>
          </a:p>
        </p:txBody>
      </p:sp>
    </p:spTree>
    <p:extLst>
      <p:ext uri="{BB962C8B-B14F-4D97-AF65-F5344CB8AC3E}">
        <p14:creationId xmlns:p14="http://schemas.microsoft.com/office/powerpoint/2010/main" val="3002509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We shall fight</a:t>
            </a:r>
          </a:p>
          <a:p>
            <a:r>
              <a:rPr lang="en-US" sz="4000" dirty="0"/>
              <a:t>In the Presence of the Holy</a:t>
            </a:r>
          </a:p>
          <a:p>
            <a:r>
              <a:rPr lang="en-US" sz="4000" dirty="0"/>
              <a:t>In prayer and intercession</a:t>
            </a:r>
          </a:p>
          <a:p>
            <a:r>
              <a:rPr lang="en-US" sz="4000" dirty="0"/>
              <a:t>In fasting </a:t>
            </a:r>
          </a:p>
          <a:p>
            <a:r>
              <a:rPr lang="en-US" sz="4000" dirty="0"/>
              <a:t>In repentance </a:t>
            </a:r>
            <a:r>
              <a:rPr lang="en-US" sz="4000" dirty="0">
                <a:sym typeface="Wingdings" panose="05000000000000000000" pitchFamily="2" charset="2"/>
              </a:rPr>
              <a:t> holiness</a:t>
            </a:r>
            <a:endParaRPr lang="en-US" sz="4000" dirty="0"/>
          </a:p>
          <a:p>
            <a:r>
              <a:rPr lang="en-US" sz="4000" dirty="0"/>
              <a:t>In outreach, proclamation</a:t>
            </a:r>
          </a:p>
          <a:p>
            <a:r>
              <a:rPr lang="en-US" sz="4000" dirty="0"/>
              <a:t>In political activism</a:t>
            </a:r>
          </a:p>
          <a:p>
            <a:r>
              <a:rPr lang="en-US" sz="4000" dirty="0"/>
              <a:t>We shall NEVER give up, go woke!</a:t>
            </a:r>
          </a:p>
        </p:txBody>
      </p:sp>
    </p:spTree>
    <p:extLst>
      <p:ext uri="{BB962C8B-B14F-4D97-AF65-F5344CB8AC3E}">
        <p14:creationId xmlns:p14="http://schemas.microsoft.com/office/powerpoint/2010/main" val="26117186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Multiracial group of students sitting at desk in classroom - stock photo">
            <a:extLst>
              <a:ext uri="{FF2B5EF4-FFF2-40B4-BE49-F238E27FC236}">
                <a16:creationId xmlns:a16="http://schemas.microsoft.com/office/drawing/2014/main" id="{2CBC33A6-3BCF-7EF4-D976-F2D46D7E0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3844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182397</TotalTime>
  <Words>6607</Words>
  <Application>Microsoft Office PowerPoint</Application>
  <PresentationFormat>On-screen Show (16:9)</PresentationFormat>
  <Paragraphs>591</Paragraphs>
  <Slides>108</Slides>
  <Notes>108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108</vt:i4>
      </vt:variant>
    </vt:vector>
  </HeadingPairs>
  <TitlesOfParts>
    <vt:vector size="112" baseType="lpstr">
      <vt:lpstr>Arial</vt:lpstr>
      <vt:lpstr>Arial Rounded MT Bold</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4640</cp:revision>
  <dcterms:created xsi:type="dcterms:W3CDTF">2006-04-21T19:34:43Z</dcterms:created>
  <dcterms:modified xsi:type="dcterms:W3CDTF">2022-09-10T12:52:51Z</dcterms:modified>
</cp:coreProperties>
</file>