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1"/>
  </p:notesMasterIdLst>
  <p:handoutMasterIdLst>
    <p:handoutMasterId r:id="rId72"/>
  </p:handoutMasterIdLst>
  <p:sldIdLst>
    <p:sldId id="2045" r:id="rId2"/>
    <p:sldId id="65383" r:id="rId3"/>
    <p:sldId id="65420" r:id="rId4"/>
    <p:sldId id="65395" r:id="rId5"/>
    <p:sldId id="64728" r:id="rId6"/>
    <p:sldId id="65394" r:id="rId7"/>
    <p:sldId id="65416" r:id="rId8"/>
    <p:sldId id="65417" r:id="rId9"/>
    <p:sldId id="64700" r:id="rId10"/>
    <p:sldId id="64742" r:id="rId11"/>
    <p:sldId id="65418" r:id="rId12"/>
    <p:sldId id="65419" r:id="rId13"/>
    <p:sldId id="65379" r:id="rId14"/>
    <p:sldId id="65378" r:id="rId15"/>
    <p:sldId id="65400" r:id="rId16"/>
    <p:sldId id="65398" r:id="rId17"/>
    <p:sldId id="65380" r:id="rId18"/>
    <p:sldId id="65389" r:id="rId19"/>
    <p:sldId id="65384" r:id="rId20"/>
    <p:sldId id="65401" r:id="rId21"/>
    <p:sldId id="65403" r:id="rId22"/>
    <p:sldId id="65404" r:id="rId23"/>
    <p:sldId id="65425" r:id="rId24"/>
    <p:sldId id="65388" r:id="rId25"/>
    <p:sldId id="65387" r:id="rId26"/>
    <p:sldId id="65385" r:id="rId27"/>
    <p:sldId id="65392" r:id="rId28"/>
    <p:sldId id="65405" r:id="rId29"/>
    <p:sldId id="65406" r:id="rId30"/>
    <p:sldId id="65407" r:id="rId31"/>
    <p:sldId id="65415" r:id="rId32"/>
    <p:sldId id="65393" r:id="rId33"/>
    <p:sldId id="65410" r:id="rId34"/>
    <p:sldId id="65413" r:id="rId35"/>
    <p:sldId id="65414" r:id="rId36"/>
    <p:sldId id="65411" r:id="rId37"/>
    <p:sldId id="65391" r:id="rId38"/>
    <p:sldId id="65390" r:id="rId39"/>
    <p:sldId id="65408" r:id="rId40"/>
    <p:sldId id="65409" r:id="rId41"/>
    <p:sldId id="65397" r:id="rId42"/>
    <p:sldId id="65382" r:id="rId43"/>
    <p:sldId id="64707" r:id="rId44"/>
    <p:sldId id="64729" r:id="rId45"/>
    <p:sldId id="64730" r:id="rId46"/>
    <p:sldId id="64732" r:id="rId47"/>
    <p:sldId id="65421" r:id="rId48"/>
    <p:sldId id="64733" r:id="rId49"/>
    <p:sldId id="64731" r:id="rId50"/>
    <p:sldId id="64735" r:id="rId51"/>
    <p:sldId id="64759" r:id="rId52"/>
    <p:sldId id="64743" r:id="rId53"/>
    <p:sldId id="64745" r:id="rId54"/>
    <p:sldId id="64744" r:id="rId55"/>
    <p:sldId id="64746" r:id="rId56"/>
    <p:sldId id="64701" r:id="rId57"/>
    <p:sldId id="64697" r:id="rId58"/>
    <p:sldId id="64749" r:id="rId59"/>
    <p:sldId id="64747" r:id="rId60"/>
    <p:sldId id="64748" r:id="rId61"/>
    <p:sldId id="64750" r:id="rId62"/>
    <p:sldId id="64695" r:id="rId63"/>
    <p:sldId id="64751" r:id="rId64"/>
    <p:sldId id="64754" r:id="rId65"/>
    <p:sldId id="64736" r:id="rId66"/>
    <p:sldId id="64760" r:id="rId67"/>
    <p:sldId id="65423" r:id="rId68"/>
    <p:sldId id="65424" r:id="rId69"/>
    <p:sldId id="65426" r:id="rId70"/>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333333"/>
    <a:srgbClr val="996633"/>
    <a:srgbClr val="9A6766"/>
    <a:srgbClr val="FFFF99"/>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49" autoAdjust="0"/>
    <p:restoredTop sz="83652" autoAdjust="0"/>
  </p:normalViewPr>
  <p:slideViewPr>
    <p:cSldViewPr>
      <p:cViewPr varScale="1">
        <p:scale>
          <a:sx n="95" d="100"/>
          <a:sy n="95" d="100"/>
        </p:scale>
        <p:origin x="102" y="48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0152"/>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Simkhat Torah 5784 2023.Faith comes from hearing the word of the Messiah</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Oct 8,2023 5784</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Simkhat Torah 5784 2023.Faith comes from hearing the word of the Messiah</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Oct 8,2023 5784</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Simkhat Torah 5784 2023.Faith comes from hearing the word of the Messiah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8,2023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798785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5784 2023.Faith comes from hearing the word of the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8,2023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0"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33727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5784 2023.Faith comes from hearing the word of the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8,2023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0"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The nation of Israel is not universally righteous, but they are G-d’s covenant people.  Well get to that in closing.</a:t>
            </a:r>
          </a:p>
        </p:txBody>
      </p:sp>
    </p:spTree>
    <p:extLst>
      <p:ext uri="{BB962C8B-B14F-4D97-AF65-F5344CB8AC3E}">
        <p14:creationId xmlns:p14="http://schemas.microsoft.com/office/powerpoint/2010/main" val="3687931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5784 2023.Faith comes from hearing the word of the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8,2023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https://www.israeltoday.co.il/read/50-years-ago-israel-was-nearly-destroyed/?mc_cid=0b026c0eac&amp;mc_eid=9f06d9f262</a:t>
            </a:r>
          </a:p>
        </p:txBody>
      </p:sp>
    </p:spTree>
    <p:extLst>
      <p:ext uri="{BB962C8B-B14F-4D97-AF65-F5344CB8AC3E}">
        <p14:creationId xmlns:p14="http://schemas.microsoft.com/office/powerpoint/2010/main" val="2760057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5784 2023.Faith comes from hearing the word of the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8,2023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https://www.israeltoday.co.il/read/50-years-ago-israel-was-nearly-destroyed/?mc_cid=0b026c0eac&amp;mc_eid=9f06d9f262</a:t>
            </a:r>
          </a:p>
        </p:txBody>
      </p:sp>
    </p:spTree>
    <p:extLst>
      <p:ext uri="{BB962C8B-B14F-4D97-AF65-F5344CB8AC3E}">
        <p14:creationId xmlns:p14="http://schemas.microsoft.com/office/powerpoint/2010/main" val="1634309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5784 2023.Faith comes from hearing the word of the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8,2023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https://www.israeltoday.co.il/read/50-years-ago-israel-was-nearly-destroyed/?mc_cid=0b026c0eac&amp;mc_eid=9f06d9f262</a:t>
            </a:r>
          </a:p>
        </p:txBody>
      </p:sp>
    </p:spTree>
    <p:extLst>
      <p:ext uri="{BB962C8B-B14F-4D97-AF65-F5344CB8AC3E}">
        <p14:creationId xmlns:p14="http://schemas.microsoft.com/office/powerpoint/2010/main" val="1755454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5784 2023.Faith comes from hearing the word of the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8,2023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b="0" i="0" dirty="0">
                <a:solidFill>
                  <a:srgbClr val="202122"/>
                </a:solidFill>
                <a:effectLst/>
              </a:rPr>
              <a:t>Wingate was an exponent of unconventional military thinking and the value of surprise tactics. Assigned to </a:t>
            </a:r>
            <a:r>
              <a:rPr lang="en-US" dirty="0">
                <a:solidFill>
                  <a:srgbClr val="202122"/>
                </a:solidFill>
              </a:rPr>
              <a:t>Mandatory</a:t>
            </a:r>
            <a:r>
              <a:rPr lang="en-US" dirty="0">
                <a:solidFill>
                  <a:srgbClr val="3366CC"/>
                </a:solidFill>
              </a:rPr>
              <a:t> </a:t>
            </a:r>
            <a:r>
              <a:rPr lang="en-US" dirty="0">
                <a:solidFill>
                  <a:srgbClr val="202122"/>
                </a:solidFill>
              </a:rPr>
              <a:t>Palestine</a:t>
            </a:r>
            <a:r>
              <a:rPr lang="en-US" b="0" i="0" dirty="0">
                <a:solidFill>
                  <a:srgbClr val="202122"/>
                </a:solidFill>
                <a:effectLst/>
              </a:rPr>
              <a:t>, he became a supporter of </a:t>
            </a:r>
            <a:r>
              <a:rPr lang="en-US" dirty="0">
                <a:solidFill>
                  <a:srgbClr val="202122"/>
                </a:solidFill>
              </a:rPr>
              <a:t>Zionism</a:t>
            </a:r>
            <a:r>
              <a:rPr lang="en-US" b="0" i="0" dirty="0">
                <a:solidFill>
                  <a:srgbClr val="202122"/>
                </a:solidFill>
                <a:effectLst/>
              </a:rPr>
              <a:t>, and set up a joint British-Jewish counter-insurgency unit. </a:t>
            </a:r>
            <a:r>
              <a:rPr lang="en-US" dirty="0">
                <a:solidFill>
                  <a:srgbClr val="202122"/>
                </a:solidFill>
              </a:rPr>
              <a:t>Wingate formed the Special Night Squads in which British infantry soldiers and Jewish paramilitary retaliated, often ruthlessly, against Arab insurgents. Wingate drilled his men in an ethos of utilizing offense over defense.</a:t>
            </a:r>
          </a:p>
          <a:p>
            <a:r>
              <a:rPr lang="en-US" altLang="en-US" sz="1050" dirty="0"/>
              <a:t>https://www.timesofisrael.com/75-years-after-his-death-why-orde-wingate-remains-a-hero-in-israel/</a:t>
            </a:r>
          </a:p>
        </p:txBody>
      </p:sp>
    </p:spTree>
    <p:extLst>
      <p:ext uri="{BB962C8B-B14F-4D97-AF65-F5344CB8AC3E}">
        <p14:creationId xmlns:p14="http://schemas.microsoft.com/office/powerpoint/2010/main" val="2848876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5784 2023.Faith comes from hearing the word of the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8,2023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797891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5784 2023.Faith comes from hearing the word of the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8,2023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463967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5784 2023.Faith comes from hearing the word of the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8,2023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https://www.bbc.com/news/world-middle-east-67040221</a:t>
            </a:r>
          </a:p>
        </p:txBody>
      </p:sp>
    </p:spTree>
    <p:extLst>
      <p:ext uri="{BB962C8B-B14F-4D97-AF65-F5344CB8AC3E}">
        <p14:creationId xmlns:p14="http://schemas.microsoft.com/office/powerpoint/2010/main" val="1670770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5784 2023.Faith comes from hearing the word of the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8,2023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normAutofit/>
          </a:bodyPr>
          <a:lstStyle/>
          <a:p>
            <a:pPr algn="l"/>
            <a:r>
              <a:rPr lang="en-US" sz="2000" dirty="0">
                <a:effectLst/>
              </a:rPr>
              <a:t>when I got home at about 7:30 p.m. the house felt chilly, and the thermostat read 59 deg, as you see.    So I tried the obvious, and nothing was amiss, so I called our furnace man, Alex Carson, the world's best.   While I was on the phone with him and exploring options on the front inside of the furnace, </a:t>
            </a:r>
            <a:endParaRPr lang="en-US" altLang="en-US" dirty="0"/>
          </a:p>
        </p:txBody>
      </p:sp>
    </p:spTree>
    <p:extLst>
      <p:ext uri="{BB962C8B-B14F-4D97-AF65-F5344CB8AC3E}">
        <p14:creationId xmlns:p14="http://schemas.microsoft.com/office/powerpoint/2010/main" val="3065516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5784 2023.Faith comes from hearing the word of the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8,2023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https://www.bbc.com/news/world-middle-east-67040221</a:t>
            </a:r>
          </a:p>
        </p:txBody>
      </p:sp>
    </p:spTree>
    <p:extLst>
      <p:ext uri="{BB962C8B-B14F-4D97-AF65-F5344CB8AC3E}">
        <p14:creationId xmlns:p14="http://schemas.microsoft.com/office/powerpoint/2010/main" val="953421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5784 2023.Faith comes from hearing the word of the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8,2023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https://www.bbc.com/news/world-middle-east-67040221</a:t>
            </a:r>
          </a:p>
        </p:txBody>
      </p:sp>
    </p:spTree>
    <p:extLst>
      <p:ext uri="{BB962C8B-B14F-4D97-AF65-F5344CB8AC3E}">
        <p14:creationId xmlns:p14="http://schemas.microsoft.com/office/powerpoint/2010/main" val="1811315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5784 2023.Faith comes from hearing the word of the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8,2023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https://www.bbc.com/news/world-middle-east-67040221</a:t>
            </a:r>
          </a:p>
        </p:txBody>
      </p:sp>
    </p:spTree>
    <p:extLst>
      <p:ext uri="{BB962C8B-B14F-4D97-AF65-F5344CB8AC3E}">
        <p14:creationId xmlns:p14="http://schemas.microsoft.com/office/powerpoint/2010/main" val="3301230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5784 2023.Faith comes from hearing the word of the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8,2023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https://www.bbc.com/news/world-middle-east-67040221</a:t>
            </a:r>
          </a:p>
        </p:txBody>
      </p:sp>
    </p:spTree>
    <p:extLst>
      <p:ext uri="{BB962C8B-B14F-4D97-AF65-F5344CB8AC3E}">
        <p14:creationId xmlns:p14="http://schemas.microsoft.com/office/powerpoint/2010/main" val="615815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5784 2023.Faith comes from hearing the word of the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8,2023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https://www.bbc.com/news/world-middle-east-67038759</a:t>
            </a:r>
          </a:p>
        </p:txBody>
      </p:sp>
    </p:spTree>
    <p:extLst>
      <p:ext uri="{BB962C8B-B14F-4D97-AF65-F5344CB8AC3E}">
        <p14:creationId xmlns:p14="http://schemas.microsoft.com/office/powerpoint/2010/main" val="3697911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5784 2023.Faith comes from hearing the word of the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8,2023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748929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5784 2023.Faith comes from hearing the word of the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8,2023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https://ichef.bbci.co.uk/news/976/cpsprodpb/17D1D/production/_131356579_tank2.jpg.webp</a:t>
            </a:r>
          </a:p>
        </p:txBody>
      </p:sp>
    </p:spTree>
    <p:extLst>
      <p:ext uri="{BB962C8B-B14F-4D97-AF65-F5344CB8AC3E}">
        <p14:creationId xmlns:p14="http://schemas.microsoft.com/office/powerpoint/2010/main" val="2600436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5784 2023.Faith comes from hearing the word of the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8,2023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Jackie Santoro newsletter</a:t>
            </a:r>
          </a:p>
        </p:txBody>
      </p:sp>
    </p:spTree>
    <p:extLst>
      <p:ext uri="{BB962C8B-B14F-4D97-AF65-F5344CB8AC3E}">
        <p14:creationId xmlns:p14="http://schemas.microsoft.com/office/powerpoint/2010/main" val="1338368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5784 2023.Faith comes from hearing the word of the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8,2023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56029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5784 2023.Faith comes from hearing the word of the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8,2023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575940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5784 2023.Faith comes from hearing the word of the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8,2023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52388" y="2286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normAutofit fontScale="92500" lnSpcReduction="10000"/>
          </a:bodyPr>
          <a:lstStyle/>
          <a:p>
            <a:pPr algn="l"/>
            <a:r>
              <a:rPr lang="en-US" sz="2000" dirty="0">
                <a:effectLst/>
              </a:rPr>
              <a:t>my phone dropped the call because it was at 0% battery.  So I went to charge it, but all the chargers were in the camper at the shul.   I found a USB C wire in the car and a transformer for it, but it was </a:t>
            </a:r>
            <a:r>
              <a:rPr lang="en-US" sz="2000" dirty="0" err="1">
                <a:effectLst/>
              </a:rPr>
              <a:t>slooooow</a:t>
            </a:r>
            <a:r>
              <a:rPr lang="en-US" sz="2000" dirty="0">
                <a:effectLst/>
              </a:rPr>
              <a:t>, and took several minutes to get up to 1%, which wasn't enough to power a phone call.  While I was waiting further I got out a flashlight, since my phone light wouldn't work, but it was out of battery, and had to be re-</a:t>
            </a:r>
            <a:r>
              <a:rPr lang="en-US" sz="2000" dirty="0" err="1">
                <a:effectLst/>
              </a:rPr>
              <a:t>batteried</a:t>
            </a:r>
            <a:r>
              <a:rPr lang="en-US" sz="2000" dirty="0">
                <a:effectLst/>
              </a:rPr>
              <a:t>.  After several more minutes I was up to 3% phone battery, and called Alex the furnace guy, but couldn't unplug my phone to go back downstairs to the furnace until I realized I could unplug the freezer [risky] and talk through my </a:t>
            </a:r>
            <a:r>
              <a:rPr lang="en-US" sz="2000" dirty="0" err="1">
                <a:effectLst/>
              </a:rPr>
              <a:t>bluetooth</a:t>
            </a:r>
            <a:r>
              <a:rPr lang="en-US" sz="2000" dirty="0">
                <a:effectLst/>
              </a:rPr>
              <a:t> headset and look at the furnace.</a:t>
            </a:r>
          </a:p>
          <a:p>
            <a:pPr algn="l"/>
            <a:r>
              <a:rPr lang="en-US" sz="2000" dirty="0">
                <a:effectLst/>
              </a:rPr>
              <a:t>After trying all the possible layman fixes, Alex determined that he would have to come over tomorrow.   So I prepared this message without heat in the house.   Cold and short!</a:t>
            </a:r>
          </a:p>
          <a:p>
            <a:endParaRPr lang="en-US" altLang="en-US" dirty="0"/>
          </a:p>
        </p:txBody>
      </p:sp>
    </p:spTree>
    <p:extLst>
      <p:ext uri="{BB962C8B-B14F-4D97-AF65-F5344CB8AC3E}">
        <p14:creationId xmlns:p14="http://schemas.microsoft.com/office/powerpoint/2010/main" val="3924438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5784 2023.Faith comes from hearing the word of the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8,2023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3469694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5784 2023.Faith comes from hearing the word of the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8,2023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0018931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5784 2023.Faith comes from hearing the word of the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8,2023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8745496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5784 2023.Faith comes from hearing the word of the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8,2023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Avner’s newsletter</a:t>
            </a:r>
          </a:p>
        </p:txBody>
      </p:sp>
    </p:spTree>
    <p:extLst>
      <p:ext uri="{BB962C8B-B14F-4D97-AF65-F5344CB8AC3E}">
        <p14:creationId xmlns:p14="http://schemas.microsoft.com/office/powerpoint/2010/main" val="35293687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4 a.m. Central time</a:t>
            </a:r>
          </a:p>
        </p:txBody>
      </p:sp>
    </p:spTree>
    <p:extLst>
      <p:ext uri="{BB962C8B-B14F-4D97-AF65-F5344CB8AC3E}">
        <p14:creationId xmlns:p14="http://schemas.microsoft.com/office/powerpoint/2010/main" val="4159527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8450366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https://allisrael.com/among-over-600-killed-israelis-civilians-idf-special-forces-officers-policemen-and-paramedics</a:t>
            </a:r>
          </a:p>
        </p:txBody>
      </p:sp>
    </p:spTree>
    <p:extLst>
      <p:ext uri="{BB962C8B-B14F-4D97-AF65-F5344CB8AC3E}">
        <p14:creationId xmlns:p14="http://schemas.microsoft.com/office/powerpoint/2010/main" val="1718746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5784 2023.Faith comes from hearing the word of the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8,2023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Daniel Pipes Pres.   Harvard and Columbia degreed.  Speaks fluent Arabic, lived in Alexandria, Egypt for some years.</a:t>
            </a:r>
          </a:p>
        </p:txBody>
      </p:sp>
    </p:spTree>
    <p:extLst>
      <p:ext uri="{BB962C8B-B14F-4D97-AF65-F5344CB8AC3E}">
        <p14:creationId xmlns:p14="http://schemas.microsoft.com/office/powerpoint/2010/main" val="4942625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5784 2023.Faith comes from hearing the word of the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8,2023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9823814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5784 2023.Faith comes from hearing the word of the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8,2023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42365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5784 2023.Faith comes from hearing the word of the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8,2023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dirty="0">
                <a:solidFill>
                  <a:srgbClr val="202122"/>
                </a:solidFill>
              </a:rPr>
              <a:t>In</a:t>
            </a:r>
            <a:r>
              <a:rPr lang="en-US" b="0" i="0" dirty="0">
                <a:solidFill>
                  <a:srgbClr val="202122"/>
                </a:solidFill>
                <a:effectLst/>
              </a:rPr>
              <a:t> </a:t>
            </a:r>
            <a:r>
              <a:rPr lang="en-US" dirty="0">
                <a:solidFill>
                  <a:srgbClr val="202122"/>
                </a:solidFill>
              </a:rPr>
              <a:t>Israel</a:t>
            </a:r>
            <a:r>
              <a:rPr lang="en-US" b="0" i="0" dirty="0">
                <a:solidFill>
                  <a:srgbClr val="202122"/>
                </a:solidFill>
                <a:effectLst/>
              </a:rPr>
              <a:t>, Shemini Atzeret and Simchat Torah are celebrated on the same day. </a:t>
            </a:r>
          </a:p>
          <a:p>
            <a:r>
              <a:rPr lang="en-US" b="0" i="0" dirty="0">
                <a:solidFill>
                  <a:srgbClr val="202122"/>
                </a:solidFill>
                <a:effectLst/>
              </a:rPr>
              <a:t>In the 13th century, the reading of Genesis was added immediately upon the completion of Deuteronomy </a:t>
            </a:r>
          </a:p>
          <a:p>
            <a:r>
              <a:rPr lang="en-US" altLang="en-US" sz="1100" dirty="0"/>
              <a:t>https://en.wikipedia.org/wiki/Simchat_Torah</a:t>
            </a:r>
          </a:p>
        </p:txBody>
      </p:sp>
    </p:spTree>
    <p:extLst>
      <p:ext uri="{BB962C8B-B14F-4D97-AF65-F5344CB8AC3E}">
        <p14:creationId xmlns:p14="http://schemas.microsoft.com/office/powerpoint/2010/main" val="25565100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5784 2023.Faith comes from hearing the word of the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8,2023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7867719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5148492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5784 2023.Faith comes from hearing the word of the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8,2023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0417964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So, every army is a reflection of the cosmic armies.  G-d still has control.</a:t>
            </a:r>
          </a:p>
        </p:txBody>
      </p:sp>
    </p:spTree>
    <p:extLst>
      <p:ext uri="{BB962C8B-B14F-4D97-AF65-F5344CB8AC3E}">
        <p14:creationId xmlns:p14="http://schemas.microsoft.com/office/powerpoint/2010/main" val="31925636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4064540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0253129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8637683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5784 2023.Faith comes from hearing the word of the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8,2023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0"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2567102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b="0" i="0" dirty="0">
                <a:solidFill>
                  <a:srgbClr val="202122"/>
                </a:solidFill>
                <a:effectLst/>
                <a:latin typeface="Arial" panose="020B0604020202020204" pitchFamily="34" charset="0"/>
              </a:rPr>
              <a:t>Einstein (gravitational) field equations including the cosmological constant Lambda</a:t>
            </a:r>
          </a:p>
          <a:p>
            <a:r>
              <a:rPr lang="en-US" altLang="en-US" sz="1050" dirty="0"/>
              <a:t>https://commons.wikimedia.org/wiki/File:EinsteinLeiden4.jpg</a:t>
            </a:r>
          </a:p>
          <a:p>
            <a:r>
              <a:rPr lang="en-US" altLang="en-US" sz="1050" dirty="0"/>
              <a:t>https://www.physlink.com/education/askexperts/Images/ae329a.jpg</a:t>
            </a:r>
          </a:p>
          <a:p>
            <a:endParaRPr lang="en-US" altLang="en-US" dirty="0"/>
          </a:p>
        </p:txBody>
      </p:sp>
    </p:spTree>
    <p:extLst>
      <p:ext uri="{BB962C8B-B14F-4D97-AF65-F5344CB8AC3E}">
        <p14:creationId xmlns:p14="http://schemas.microsoft.com/office/powerpoint/2010/main" val="26774322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100" dirty="0"/>
              <a:t>https://medium.com/@notaredpanda/the-essence-of-quantum-mechanics-part-2-complex-numbers-1b051478fc2d</a:t>
            </a:r>
          </a:p>
          <a:p>
            <a:r>
              <a:rPr lang="en-US" altLang="en-US" dirty="0"/>
              <a:t>I used to get intoxicated on this as divine, of sorts.  Beauty, symmetry.  That’s what the people at the </a:t>
            </a:r>
            <a:r>
              <a:rPr lang="en-US" altLang="en-US" dirty="0" err="1"/>
              <a:t>Cern</a:t>
            </a:r>
            <a:r>
              <a:rPr lang="en-US" altLang="en-US" dirty="0"/>
              <a:t> are doing.  But it’s just an expression of the Logos, the </a:t>
            </a:r>
            <a:r>
              <a:rPr lang="en-US" altLang="en-US" dirty="0" err="1"/>
              <a:t>Davar</a:t>
            </a:r>
            <a:r>
              <a:rPr lang="en-US" altLang="en-US" dirty="0"/>
              <a:t>, the </a:t>
            </a:r>
            <a:r>
              <a:rPr lang="en-US" altLang="en-US" dirty="0" err="1"/>
              <a:t>Memra</a:t>
            </a:r>
            <a:r>
              <a:rPr lang="en-US" altLang="en-US" dirty="0"/>
              <a:t>!</a:t>
            </a:r>
          </a:p>
        </p:txBody>
      </p:sp>
    </p:spTree>
    <p:extLst>
      <p:ext uri="{BB962C8B-B14F-4D97-AF65-F5344CB8AC3E}">
        <p14:creationId xmlns:p14="http://schemas.microsoft.com/office/powerpoint/2010/main" val="1327788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7169754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Keep the ways as foundational as relativity and quantum mechanics!</a:t>
            </a:r>
          </a:p>
        </p:txBody>
      </p:sp>
    </p:spTree>
    <p:extLst>
      <p:ext uri="{BB962C8B-B14F-4D97-AF65-F5344CB8AC3E}">
        <p14:creationId xmlns:p14="http://schemas.microsoft.com/office/powerpoint/2010/main" val="24801211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8099601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Personal illustration:  there is a certain inner weakness and fear, that two of my accountability partners are aware of, for which I got a word insight from the Ruakh, which breaks it’s power.  Almost like an “off switch.”  And…it works best when I quote it in Hebrew.   </a:t>
            </a:r>
          </a:p>
        </p:txBody>
      </p:sp>
    </p:spTree>
    <p:extLst>
      <p:ext uri="{BB962C8B-B14F-4D97-AF65-F5344CB8AC3E}">
        <p14:creationId xmlns:p14="http://schemas.microsoft.com/office/powerpoint/2010/main" val="1466873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8661026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8441836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Temptations of youth…hormones raging, sex, anger, ego and identity.</a:t>
            </a:r>
          </a:p>
        </p:txBody>
      </p:sp>
    </p:spTree>
    <p:extLst>
      <p:ext uri="{BB962C8B-B14F-4D97-AF65-F5344CB8AC3E}">
        <p14:creationId xmlns:p14="http://schemas.microsoft.com/office/powerpoint/2010/main" val="10926830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2163615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6675" y="333375"/>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518867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9699582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336550" y="381000"/>
            <a:ext cx="6369050" cy="3582988"/>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algn="l"/>
            <a:r>
              <a:rPr lang="en-US" altLang="en-US" dirty="0"/>
              <a:t>There is something in my life that is irritating, regularly.  Temptation to anger.  But to that, I quote, </a:t>
            </a:r>
          </a:p>
          <a:p>
            <a:pPr algn="l"/>
            <a:r>
              <a:rPr lang="en-US" baseline="30000" dirty="0"/>
              <a:t>2 Corinthians 4:17 KJV</a:t>
            </a:r>
            <a:r>
              <a:rPr lang="en-US" dirty="0"/>
              <a:t> For our light affliction, which is but for a moment, works for us a far more exceeding and eternal weight of glory.</a:t>
            </a:r>
          </a:p>
          <a:p>
            <a:endParaRPr lang="en-US" altLang="en-US" dirty="0"/>
          </a:p>
        </p:txBody>
      </p:sp>
    </p:spTree>
    <p:extLst>
      <p:ext uri="{BB962C8B-B14F-4D97-AF65-F5344CB8AC3E}">
        <p14:creationId xmlns:p14="http://schemas.microsoft.com/office/powerpoint/2010/main" val="1878175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5784 2023.Faith comes from hearing the word of the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8,2023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0"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2028394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87338" y="533400"/>
            <a:ext cx="6365875" cy="35814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9236337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Lift up your eyes?   Praise and dwelling in the Word!   Passive verbs…</a:t>
            </a:r>
            <a:r>
              <a:rPr lang="he-IL" altLang="en-US" dirty="0"/>
              <a:t>נקבצו</a:t>
            </a:r>
            <a:r>
              <a:rPr lang="en-US" altLang="en-US" dirty="0"/>
              <a:t> = they will be gathered.  Our work at this point, primarily to lift our eyes…to Him in praise and faith.   </a:t>
            </a:r>
          </a:p>
        </p:txBody>
      </p:sp>
    </p:spTree>
    <p:extLst>
      <p:ext uri="{BB962C8B-B14F-4D97-AF65-F5344CB8AC3E}">
        <p14:creationId xmlns:p14="http://schemas.microsoft.com/office/powerpoint/2010/main" val="42006606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2109900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8741718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4819625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There are those who say you should only pray to the Father, albeit in </a:t>
            </a:r>
            <a:r>
              <a:rPr lang="en-US" altLang="en-US" dirty="0" err="1"/>
              <a:t>Yeshua’s</a:t>
            </a:r>
            <a:r>
              <a:rPr lang="en-US" altLang="en-US" dirty="0"/>
              <a:t> Name, and to pray to Him is idolatry.  I was told by a Hasidic rabbi in Jerusalem that if I would commit to that, he would get me citizenship in Israel.  However, here and other places, not so.</a:t>
            </a:r>
          </a:p>
        </p:txBody>
      </p:sp>
    </p:spTree>
    <p:extLst>
      <p:ext uri="{BB962C8B-B14F-4D97-AF65-F5344CB8AC3E}">
        <p14:creationId xmlns:p14="http://schemas.microsoft.com/office/powerpoint/2010/main" val="16512528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8128328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2425282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0437846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40862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5784 2023.Faith comes from hearing the word of the Messiah</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8,2023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0"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b="0" i="0" dirty="0">
                <a:solidFill>
                  <a:srgbClr val="000000"/>
                </a:solidFill>
                <a:effectLst/>
                <a:latin typeface="ui-sans-serif"/>
              </a:rPr>
              <a:t>or "of Messiah", as some copies read, and so do the Vulgate Latin and Ethiopic versions;</a:t>
            </a:r>
          </a:p>
          <a:p>
            <a:endParaRPr lang="en-US" altLang="en-US" dirty="0">
              <a:solidFill>
                <a:srgbClr val="000000"/>
              </a:solidFill>
              <a:latin typeface="ui-sans-serif"/>
            </a:endParaRPr>
          </a:p>
          <a:p>
            <a:r>
              <a:rPr lang="en-US" altLang="en-US" dirty="0">
                <a:solidFill>
                  <a:srgbClr val="000000"/>
                </a:solidFill>
                <a:latin typeface="ui-sans-serif"/>
              </a:rPr>
              <a:t>Bigger picture, what you already know.</a:t>
            </a:r>
            <a:endParaRPr lang="en-US" altLang="en-US" dirty="0"/>
          </a:p>
        </p:txBody>
      </p:sp>
    </p:spTree>
    <p:extLst>
      <p:ext uri="{BB962C8B-B14F-4D97-AF65-F5344CB8AC3E}">
        <p14:creationId xmlns:p14="http://schemas.microsoft.com/office/powerpoint/2010/main" val="1711956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058777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Simkhat Torah 5786 2022 The Power of the Word</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Oct 17, 2022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551441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2023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T’hillim/Ps 1.3,6 </a:t>
            </a:r>
            <a:r>
              <a:rPr lang="en-US" altLang="en-US" sz="4000" dirty="0"/>
              <a:t>They are like trees planted by streams — they bear their fruit in season, </a:t>
            </a:r>
            <a:r>
              <a:rPr lang="en-US" altLang="en-US" sz="4000" dirty="0">
                <a:solidFill>
                  <a:srgbClr val="FFFF99"/>
                </a:solidFill>
              </a:rPr>
              <a:t>their leaves never wither, everything they do succeeds.</a:t>
            </a:r>
            <a:r>
              <a:rPr lang="en-US" altLang="en-US" sz="4000" dirty="0"/>
              <a:t> For </a:t>
            </a:r>
            <a:r>
              <a:rPr lang="en-US" altLang="en-US" sz="4000" cap="small" dirty="0"/>
              <a:t>Adoni</a:t>
            </a:r>
            <a:r>
              <a:rPr lang="en-US" altLang="en-US" sz="4000" dirty="0"/>
              <a:t> watches over the way of the righteous, but the way of the wicked is doomed.</a:t>
            </a:r>
          </a:p>
        </p:txBody>
      </p:sp>
    </p:spTree>
    <p:extLst>
      <p:ext uri="{BB962C8B-B14F-4D97-AF65-F5344CB8AC3E}">
        <p14:creationId xmlns:p14="http://schemas.microsoft.com/office/powerpoint/2010/main" val="2027794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nSpc>
                <a:spcPct val="90000"/>
              </a:lnSpc>
            </a:pPr>
            <a:endParaRPr lang="en-US" altLang="en-US" sz="4000" dirty="0"/>
          </a:p>
        </p:txBody>
      </p:sp>
    </p:spTree>
    <p:extLst>
      <p:ext uri="{BB962C8B-B14F-4D97-AF65-F5344CB8AC3E}">
        <p14:creationId xmlns:p14="http://schemas.microsoft.com/office/powerpoint/2010/main" val="2680871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nSpc>
                <a:spcPct val="90000"/>
              </a:lnSpc>
            </a:pPr>
            <a:endParaRPr lang="en-US" altLang="en-US" sz="4000" dirty="0"/>
          </a:p>
          <a:p>
            <a:pPr>
              <a:lnSpc>
                <a:spcPct val="90000"/>
              </a:lnSpc>
            </a:pPr>
            <a:r>
              <a:rPr lang="en-US" altLang="en-US" sz="4000" dirty="0"/>
              <a:t>What about the current </a:t>
            </a:r>
          </a:p>
          <a:p>
            <a:pPr>
              <a:lnSpc>
                <a:spcPct val="90000"/>
              </a:lnSpc>
            </a:pPr>
            <a:r>
              <a:rPr lang="en-US" altLang="en-US" sz="4000" dirty="0"/>
              <a:t>crisis in Israel?</a:t>
            </a:r>
          </a:p>
        </p:txBody>
      </p:sp>
    </p:spTree>
    <p:extLst>
      <p:ext uri="{BB962C8B-B14F-4D97-AF65-F5344CB8AC3E}">
        <p14:creationId xmlns:p14="http://schemas.microsoft.com/office/powerpoint/2010/main" val="939533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50 years ago, Israel came as close as it ever has to losing a war. While the Arab Islamic nations can repeatedly lose wars without paying much of a price, Israel can only lose one major war.</a:t>
            </a:r>
          </a:p>
        </p:txBody>
      </p:sp>
    </p:spTree>
    <p:extLst>
      <p:ext uri="{BB962C8B-B14F-4D97-AF65-F5344CB8AC3E}">
        <p14:creationId xmlns:p14="http://schemas.microsoft.com/office/powerpoint/2010/main" val="2477391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The Yom Kippur War showed that the “safer bet” of relying on defenses like the Iron Dome isn’t really safe at all. When your enemies outnumber you and their ruthlessness is endless, playing defense is not a survival option. Israel thrived when it attacked brilliantly and unexpectedly. </a:t>
            </a:r>
          </a:p>
        </p:txBody>
      </p:sp>
    </p:spTree>
    <p:extLst>
      <p:ext uri="{BB962C8B-B14F-4D97-AF65-F5344CB8AC3E}">
        <p14:creationId xmlns:p14="http://schemas.microsoft.com/office/powerpoint/2010/main" val="3615993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Under the “technological genius” of defenses like the Iron Dome, Israelis in Jerusalem and Tel Aviv are back to huddling in bomb shelters the way that they did during the old wars.</a:t>
            </a:r>
          </a:p>
          <a:p>
            <a:pPr algn="l">
              <a:lnSpc>
                <a:spcPct val="90000"/>
              </a:lnSpc>
            </a:pPr>
            <a:r>
              <a:rPr lang="en-US" altLang="en-US" sz="4000" dirty="0"/>
              <a:t>“Mow the grass mentality.”</a:t>
            </a:r>
          </a:p>
        </p:txBody>
      </p:sp>
    </p:spTree>
    <p:extLst>
      <p:ext uri="{BB962C8B-B14F-4D97-AF65-F5344CB8AC3E}">
        <p14:creationId xmlns:p14="http://schemas.microsoft.com/office/powerpoint/2010/main" val="2166997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19075" y="209550"/>
            <a:ext cx="5047610" cy="4648200"/>
          </a:xfrm>
        </p:spPr>
        <p:txBody>
          <a:bodyPr>
            <a:normAutofit lnSpcReduction="10000"/>
          </a:bodyPr>
          <a:lstStyle/>
          <a:p>
            <a:pPr algn="l">
              <a:lnSpc>
                <a:spcPct val="90000"/>
              </a:lnSpc>
            </a:pPr>
            <a:r>
              <a:rPr lang="en-US" altLang="en-US" sz="4000" dirty="0"/>
              <a:t>Orde Wingate 1903-1944 took the Israelis out of the “Stockade and Tower” mentality.</a:t>
            </a:r>
          </a:p>
          <a:p>
            <a:pPr algn="l">
              <a:lnSpc>
                <a:spcPct val="90000"/>
              </a:lnSpc>
            </a:pPr>
            <a:r>
              <a:rPr lang="en-US" altLang="en-US" sz="4000" dirty="0"/>
              <a:t>Moshe Dayan: All we know about war we learned from Orde Wingate.</a:t>
            </a:r>
          </a:p>
        </p:txBody>
      </p:sp>
      <p:pic>
        <p:nvPicPr>
          <p:cNvPr id="1026" name="Picture 2">
            <a:extLst>
              <a:ext uri="{FF2B5EF4-FFF2-40B4-BE49-F238E27FC236}">
                <a16:creationId xmlns:a16="http://schemas.microsoft.com/office/drawing/2014/main" id="{375A31BA-F7B8-6EA0-3CAD-F8DC927034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6685" y="0"/>
            <a:ext cx="3869209"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954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Today, [Shabbat, Oct. 7, 2023] Hamas went door to door, butchering women, men and children, dragging teenagers and children into captivity in Gaza.</a:t>
            </a:r>
          </a:p>
          <a:p>
            <a:pPr algn="l">
              <a:lnSpc>
                <a:spcPct val="90000"/>
              </a:lnSpc>
            </a:pPr>
            <a:r>
              <a:rPr lang="en-US" altLang="en-US" sz="4000" dirty="0"/>
              <a:t>For the past 20 years, there have been claims that Hamas is moderating, but their recent actions prove otherwise.</a:t>
            </a:r>
          </a:p>
        </p:txBody>
      </p:sp>
    </p:spTree>
    <p:extLst>
      <p:ext uri="{BB962C8B-B14F-4D97-AF65-F5344CB8AC3E}">
        <p14:creationId xmlns:p14="http://schemas.microsoft.com/office/powerpoint/2010/main" val="802432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lnSpc>
                <a:spcPct val="90000"/>
              </a:lnSpc>
            </a:pPr>
            <a:r>
              <a:rPr lang="en-US" altLang="en-US" sz="4000" dirty="0"/>
              <a:t>Hamas's aggression includes infiltrating IDF bases, taking civilians hostage, and launching rockets at civilian centers.</a:t>
            </a:r>
          </a:p>
          <a:p>
            <a:pPr algn="l">
              <a:lnSpc>
                <a:spcPct val="90000"/>
              </a:lnSpc>
            </a:pPr>
            <a:r>
              <a:rPr lang="en-US" altLang="en-US" sz="4000" dirty="0"/>
              <a:t>The bottom line: Most Gazans loathe Hamas, but they dare not rise up against their power-hungry oppressors, who enjoy support from Iran. Israel must destroy Hamas in order to prevent this tragedy from ever happening again.</a:t>
            </a:r>
          </a:p>
        </p:txBody>
      </p:sp>
    </p:spTree>
    <p:extLst>
      <p:ext uri="{BB962C8B-B14F-4D97-AF65-F5344CB8AC3E}">
        <p14:creationId xmlns:p14="http://schemas.microsoft.com/office/powerpoint/2010/main" val="2310327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fontAlgn="base"/>
            <a:r>
              <a:rPr lang="en-US" sz="4000" b="0" i="0" dirty="0">
                <a:effectLst/>
              </a:rPr>
              <a:t>Israel has arguably the most extensive and well-funded intelligence services in the Middle East.  It has informants and agents inside Palestinian militant groups, as well as in Lebanon, Syria and elsewhere. It has, in the past, carried out precisely timed assassinations of militant leaders, </a:t>
            </a:r>
            <a:endParaRPr lang="en-US" altLang="en-US" sz="4000" dirty="0"/>
          </a:p>
        </p:txBody>
      </p:sp>
    </p:spTree>
    <p:extLst>
      <p:ext uri="{BB962C8B-B14F-4D97-AF65-F5344CB8AC3E}">
        <p14:creationId xmlns:p14="http://schemas.microsoft.com/office/powerpoint/2010/main" val="4065932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B4901D33-E6E3-13E4-4ED6-DE836FEDEC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0"/>
            <a:ext cx="5143500" cy="5143500"/>
          </a:xfrm>
          <a:prstGeom prst="rect">
            <a:avLst/>
          </a:prstGeom>
        </p:spPr>
      </p:pic>
    </p:spTree>
    <p:extLst>
      <p:ext uri="{BB962C8B-B14F-4D97-AF65-F5344CB8AC3E}">
        <p14:creationId xmlns:p14="http://schemas.microsoft.com/office/powerpoint/2010/main" val="1927822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fontAlgn="base"/>
            <a:r>
              <a:rPr lang="en-US" sz="4000" b="0" i="0" dirty="0">
                <a:effectLst/>
              </a:rPr>
              <a:t>knowing all their movements intimately. Sometimes these have been done with drone strikes, after agents have placed a GPS tracker on an individual's car; sometimes in the past it has even used exploding mobile phones.</a:t>
            </a:r>
            <a:endParaRPr lang="en-US" altLang="en-US" sz="4000" dirty="0"/>
          </a:p>
        </p:txBody>
      </p:sp>
    </p:spTree>
    <p:extLst>
      <p:ext uri="{BB962C8B-B14F-4D97-AF65-F5344CB8AC3E}">
        <p14:creationId xmlns:p14="http://schemas.microsoft.com/office/powerpoint/2010/main" val="1379422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85000" lnSpcReduction="10000"/>
          </a:bodyPr>
          <a:lstStyle/>
          <a:p>
            <a:pPr algn="l" fontAlgn="base"/>
            <a:r>
              <a:rPr lang="en-US" sz="4000" b="0" i="0" dirty="0">
                <a:effectLst/>
              </a:rPr>
              <a:t>On the ground, along the tense border fence between Gaza and Israel there are cameras, ground-motion sensors and regular army patrols.</a:t>
            </a:r>
          </a:p>
          <a:p>
            <a:pPr algn="l" fontAlgn="base"/>
            <a:r>
              <a:rPr lang="en-US" sz="4000" b="0" i="0" dirty="0">
                <a:effectLst/>
              </a:rPr>
              <a:t>The barbed-wire topped fence is supposed to have been a "smart barrier" to prevent exactly the sort of infiltration that has taken place in this attack.</a:t>
            </a:r>
          </a:p>
          <a:p>
            <a:pPr algn="l">
              <a:lnSpc>
                <a:spcPct val="90000"/>
              </a:lnSpc>
            </a:pPr>
            <a:endParaRPr lang="en-US" altLang="en-US" sz="4000" dirty="0"/>
          </a:p>
        </p:txBody>
      </p:sp>
    </p:spTree>
    <p:extLst>
      <p:ext uri="{BB962C8B-B14F-4D97-AF65-F5344CB8AC3E}">
        <p14:creationId xmlns:p14="http://schemas.microsoft.com/office/powerpoint/2010/main" val="986267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fontAlgn="base"/>
            <a:r>
              <a:rPr lang="en-US" sz="4000" b="0" i="0" dirty="0">
                <a:effectLst/>
              </a:rPr>
              <a:t>Yet the militants of Hamas simply bulldozed their way through it, cut holes in the wire or entered Israel from the sea and by paraglider.</a:t>
            </a:r>
          </a:p>
          <a:p>
            <a:pPr algn="l">
              <a:lnSpc>
                <a:spcPct val="90000"/>
              </a:lnSpc>
            </a:pPr>
            <a:endParaRPr lang="en-US" altLang="en-US" sz="4000" dirty="0"/>
          </a:p>
        </p:txBody>
      </p:sp>
    </p:spTree>
    <p:extLst>
      <p:ext uri="{BB962C8B-B14F-4D97-AF65-F5344CB8AC3E}">
        <p14:creationId xmlns:p14="http://schemas.microsoft.com/office/powerpoint/2010/main" val="2851584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fontAlgn="base"/>
            <a:r>
              <a:rPr lang="en-US" sz="4000" b="0" i="0" dirty="0">
                <a:effectLst/>
              </a:rPr>
              <a:t>To prepare for and carry out such a coordinated, complex attack involving the stockpiling and firing of thousands of rockets, right under the noses of the Israelis, must have taken extraordinary levels of operational security by Hamas.</a:t>
            </a:r>
          </a:p>
          <a:p>
            <a:pPr algn="l">
              <a:lnSpc>
                <a:spcPct val="90000"/>
              </a:lnSpc>
            </a:pPr>
            <a:endParaRPr lang="en-US" altLang="en-US" sz="4000" dirty="0"/>
          </a:p>
        </p:txBody>
      </p:sp>
    </p:spTree>
    <p:extLst>
      <p:ext uri="{BB962C8B-B14F-4D97-AF65-F5344CB8AC3E}">
        <p14:creationId xmlns:p14="http://schemas.microsoft.com/office/powerpoint/2010/main" val="200956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6A3A796B-B3DC-F003-6B83-9C2B173A56AB}"/>
              </a:ext>
            </a:extLst>
          </p:cNvPr>
          <p:cNvPicPr>
            <a:picLocks noChangeAspect="1"/>
          </p:cNvPicPr>
          <p:nvPr/>
        </p:nvPicPr>
        <p:blipFill>
          <a:blip r:embed="rId3"/>
          <a:stretch>
            <a:fillRect/>
          </a:stretch>
        </p:blipFill>
        <p:spPr>
          <a:xfrm>
            <a:off x="582140" y="0"/>
            <a:ext cx="7979720" cy="5143500"/>
          </a:xfrm>
          <a:prstGeom prst="rect">
            <a:avLst/>
          </a:prstGeom>
        </p:spPr>
      </p:pic>
    </p:spTree>
    <p:extLst>
      <p:ext uri="{BB962C8B-B14F-4D97-AF65-F5344CB8AC3E}">
        <p14:creationId xmlns:p14="http://schemas.microsoft.com/office/powerpoint/2010/main" val="3519728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F4ADD5CE-DF81-B64F-EB89-04A0A8232F22}"/>
              </a:ext>
            </a:extLst>
          </p:cNvPr>
          <p:cNvPicPr>
            <a:picLocks noChangeAspect="1"/>
          </p:cNvPicPr>
          <p:nvPr/>
        </p:nvPicPr>
        <p:blipFill>
          <a:blip r:embed="rId3"/>
          <a:stretch>
            <a:fillRect/>
          </a:stretch>
        </p:blipFill>
        <p:spPr>
          <a:xfrm>
            <a:off x="522861" y="0"/>
            <a:ext cx="8098277" cy="5143500"/>
          </a:xfrm>
          <a:prstGeom prst="rect">
            <a:avLst/>
          </a:prstGeom>
        </p:spPr>
      </p:pic>
    </p:spTree>
    <p:extLst>
      <p:ext uri="{BB962C8B-B14F-4D97-AF65-F5344CB8AC3E}">
        <p14:creationId xmlns:p14="http://schemas.microsoft.com/office/powerpoint/2010/main" val="1587780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DE29DE14-215E-4B52-7085-B85884FD69D7}"/>
              </a:ext>
            </a:extLst>
          </p:cNvPr>
          <p:cNvPicPr>
            <a:picLocks noChangeAspect="1"/>
          </p:cNvPicPr>
          <p:nvPr/>
        </p:nvPicPr>
        <p:blipFill>
          <a:blip r:embed="rId3"/>
          <a:stretch>
            <a:fillRect/>
          </a:stretch>
        </p:blipFill>
        <p:spPr>
          <a:xfrm>
            <a:off x="856233" y="0"/>
            <a:ext cx="7431534" cy="5143500"/>
          </a:xfrm>
          <a:prstGeom prst="rect">
            <a:avLst/>
          </a:prstGeom>
        </p:spPr>
      </p:pic>
    </p:spTree>
    <p:extLst>
      <p:ext uri="{BB962C8B-B14F-4D97-AF65-F5344CB8AC3E}">
        <p14:creationId xmlns:p14="http://schemas.microsoft.com/office/powerpoint/2010/main" val="1481188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r>
              <a:rPr lang="en-US" sz="4000" b="0" i="0" dirty="0">
                <a:effectLst/>
              </a:rPr>
              <a:t>In the border town of Sderot, the crisis assumes an unprecedented hue. </a:t>
            </a:r>
            <a:r>
              <a:rPr lang="en-US" sz="4000" b="0" i="0" dirty="0" err="1">
                <a:effectLst/>
              </a:rPr>
              <a:t>Shoval</a:t>
            </a:r>
            <a:r>
              <a:rPr lang="en-US" sz="4000" b="0" i="0" dirty="0">
                <a:effectLst/>
              </a:rPr>
              <a:t> Kahlon, a resident, </a:t>
            </a:r>
            <a:r>
              <a:rPr lang="en-US" sz="4000" dirty="0"/>
              <a:t>details</a:t>
            </a:r>
            <a:r>
              <a:rPr lang="en-US" sz="4000" b="0" i="0" dirty="0">
                <a:effectLst/>
              </a:rPr>
              <a:t> a harrowing narrative where Hamas terrorists tread with impunity, their boots echoing the terror that now haunts the streets. </a:t>
            </a:r>
            <a:endParaRPr lang="en-US" altLang="en-US" sz="4000" dirty="0"/>
          </a:p>
        </p:txBody>
      </p:sp>
    </p:spTree>
    <p:extLst>
      <p:ext uri="{BB962C8B-B14F-4D97-AF65-F5344CB8AC3E}">
        <p14:creationId xmlns:p14="http://schemas.microsoft.com/office/powerpoint/2010/main" val="3099466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b="0" i="0" dirty="0">
                <a:effectLst/>
              </a:rPr>
              <a:t>They knock on doors, their sinister motives revealed when residents, expecting to find IDF troops, unwittingly open their doors to terrorists who take them hostage.</a:t>
            </a:r>
            <a:endParaRPr lang="en-US" altLang="en-US" sz="4000" dirty="0"/>
          </a:p>
        </p:txBody>
      </p:sp>
    </p:spTree>
    <p:extLst>
      <p:ext uri="{BB962C8B-B14F-4D97-AF65-F5344CB8AC3E}">
        <p14:creationId xmlns:p14="http://schemas.microsoft.com/office/powerpoint/2010/main" val="3778218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b="0" i="0" dirty="0">
                <a:effectLst/>
              </a:rPr>
              <a:t>The child's silent cries for the missing parents, the silence of soldiers under siege, and the gunfire breaking out in front of kindergartens and supermarkets in Sderot, </a:t>
            </a:r>
            <a:endParaRPr lang="en-US" altLang="en-US" sz="4000" dirty="0"/>
          </a:p>
        </p:txBody>
      </p:sp>
    </p:spTree>
    <p:extLst>
      <p:ext uri="{BB962C8B-B14F-4D97-AF65-F5344CB8AC3E}">
        <p14:creationId xmlns:p14="http://schemas.microsoft.com/office/powerpoint/2010/main" val="1345511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4" name="Picture 3">
            <a:extLst>
              <a:ext uri="{FF2B5EF4-FFF2-40B4-BE49-F238E27FC236}">
                <a16:creationId xmlns:a16="http://schemas.microsoft.com/office/drawing/2014/main" id="{BB6026CE-9C34-85AF-0F21-B1285322E2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297" r="23334" b="18889"/>
          <a:stretch/>
        </p:blipFill>
        <p:spPr>
          <a:xfrm rot="5400000">
            <a:off x="2238789" y="733011"/>
            <a:ext cx="5143500" cy="3677478"/>
          </a:xfrm>
          <a:prstGeom prst="rect">
            <a:avLst/>
          </a:prstGeom>
        </p:spPr>
      </p:pic>
    </p:spTree>
    <p:extLst>
      <p:ext uri="{BB962C8B-B14F-4D97-AF65-F5344CB8AC3E}">
        <p14:creationId xmlns:p14="http://schemas.microsoft.com/office/powerpoint/2010/main" val="421467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b="0" i="0" dirty="0">
                <a:effectLst/>
              </a:rPr>
              <a:t>echo the unspeakable horrors of a conflict that knows no boundaries, a vivid testament to the wanton brutality and ruthlessness of Hamas's aggression and unprecedented invasion against Israel.</a:t>
            </a:r>
          </a:p>
          <a:p>
            <a:pPr algn="l">
              <a:lnSpc>
                <a:spcPct val="90000"/>
              </a:lnSpc>
            </a:pPr>
            <a:endParaRPr lang="en-US" altLang="en-US" sz="4000" dirty="0"/>
          </a:p>
        </p:txBody>
      </p:sp>
    </p:spTree>
    <p:extLst>
      <p:ext uri="{BB962C8B-B14F-4D97-AF65-F5344CB8AC3E}">
        <p14:creationId xmlns:p14="http://schemas.microsoft.com/office/powerpoint/2010/main" val="2274433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Avner </a:t>
            </a:r>
            <a:r>
              <a:rPr lang="en-US" altLang="en-US" sz="4000" dirty="0" err="1"/>
              <a:t>Boskey</a:t>
            </a:r>
            <a:r>
              <a:rPr lang="en-US" altLang="en-US" sz="4000" dirty="0"/>
              <a:t> writes:</a:t>
            </a:r>
          </a:p>
          <a:p>
            <a:pPr algn="l">
              <a:lnSpc>
                <a:spcPct val="90000"/>
              </a:lnSpc>
            </a:pPr>
            <a:r>
              <a:rPr lang="en-US" sz="4000" b="0" i="0" dirty="0">
                <a:effectLst/>
              </a:rPr>
              <a:t>Our personal friends had their home broken into while they hid. The Hamas terrorists staked out the living room and were there for some hours before IDF special forces broke in and freed our friends. </a:t>
            </a:r>
            <a:endParaRPr lang="en-US" altLang="en-US" sz="4800" dirty="0"/>
          </a:p>
        </p:txBody>
      </p:sp>
    </p:spTree>
    <p:extLst>
      <p:ext uri="{BB962C8B-B14F-4D97-AF65-F5344CB8AC3E}">
        <p14:creationId xmlns:p14="http://schemas.microsoft.com/office/powerpoint/2010/main" val="2334208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Avner </a:t>
            </a:r>
            <a:r>
              <a:rPr lang="en-US" altLang="en-US" sz="4000" dirty="0" err="1"/>
              <a:t>Boskey</a:t>
            </a:r>
            <a:r>
              <a:rPr lang="en-US" altLang="en-US" sz="4000" dirty="0"/>
              <a:t> writes:</a:t>
            </a:r>
          </a:p>
          <a:p>
            <a:pPr algn="l">
              <a:lnSpc>
                <a:spcPct val="90000"/>
              </a:lnSpc>
            </a:pPr>
            <a:r>
              <a:rPr lang="en-US" sz="4000" b="0" i="0" dirty="0">
                <a:effectLst/>
              </a:rPr>
              <a:t>Our friends’ son had some of his best friends captured and dragged off to Gaza in a jihadi kidnapping. Many others on that kibbutz were also kidnapped.</a:t>
            </a:r>
            <a:endParaRPr lang="en-US" altLang="en-US" sz="4800" dirty="0"/>
          </a:p>
        </p:txBody>
      </p:sp>
    </p:spTree>
    <p:extLst>
      <p:ext uri="{BB962C8B-B14F-4D97-AF65-F5344CB8AC3E}">
        <p14:creationId xmlns:p14="http://schemas.microsoft.com/office/powerpoint/2010/main" val="1682970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sz="3600" b="0" i="0" dirty="0">
                <a:effectLst/>
              </a:rPr>
              <a:t>Over 250 Israelis have been murdered by the jihadis and over 1,100 have been wounded, many severely. Hundreds are presumed kidnapped. Hamas is presently firing rockets into civilian areas in the Greater Tel Aviv area, and they are firing those rockets from civilian neighborhoods in Gaza. This is a double war-crime.</a:t>
            </a:r>
            <a:endParaRPr lang="en-US" altLang="en-US" sz="4400" dirty="0"/>
          </a:p>
        </p:txBody>
      </p:sp>
    </p:spTree>
    <p:extLst>
      <p:ext uri="{BB962C8B-B14F-4D97-AF65-F5344CB8AC3E}">
        <p14:creationId xmlns:p14="http://schemas.microsoft.com/office/powerpoint/2010/main" val="2876080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u="sng" dirty="0"/>
              <a:t>Jerusalem Post Oct 08, 04:08 PM</a:t>
            </a:r>
          </a:p>
          <a:p>
            <a:pPr algn="l">
              <a:lnSpc>
                <a:spcPct val="90000"/>
              </a:lnSpc>
            </a:pPr>
            <a:r>
              <a:rPr lang="en-US" altLang="en-US" sz="4000" dirty="0"/>
              <a:t>Over 600 Israelis murdered in Hamas massacre</a:t>
            </a:r>
          </a:p>
          <a:p>
            <a:pPr algn="l">
              <a:lnSpc>
                <a:spcPct val="90000"/>
              </a:lnSpc>
            </a:pPr>
            <a:r>
              <a:rPr lang="en-US" altLang="en-US" sz="4000" dirty="0"/>
              <a:t>Israel's Embassy to the United States reported over 100 soldiers and civilians were kidnapped into Gaza • More than 2,000 wounded</a:t>
            </a:r>
          </a:p>
        </p:txBody>
      </p:sp>
    </p:spTree>
    <p:extLst>
      <p:ext uri="{BB962C8B-B14F-4D97-AF65-F5344CB8AC3E}">
        <p14:creationId xmlns:p14="http://schemas.microsoft.com/office/powerpoint/2010/main" val="161602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endParaRPr lang="en-US" altLang="en-US" sz="4000" dirty="0"/>
          </a:p>
        </p:txBody>
      </p:sp>
      <p:pic>
        <p:nvPicPr>
          <p:cNvPr id="3" name="Picture 2">
            <a:extLst>
              <a:ext uri="{FF2B5EF4-FFF2-40B4-BE49-F238E27FC236}">
                <a16:creationId xmlns:a16="http://schemas.microsoft.com/office/drawing/2014/main" id="{B4649BEF-601A-11A1-F637-1FC005286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 y="0"/>
            <a:ext cx="9141084" cy="5143500"/>
          </a:xfrm>
          <a:prstGeom prst="rect">
            <a:avLst/>
          </a:prstGeom>
        </p:spPr>
      </p:pic>
      <p:sp>
        <p:nvSpPr>
          <p:cNvPr id="4" name="TextBox 3">
            <a:extLst>
              <a:ext uri="{FF2B5EF4-FFF2-40B4-BE49-F238E27FC236}">
                <a16:creationId xmlns:a16="http://schemas.microsoft.com/office/drawing/2014/main" id="{D6B58728-7E60-BA8B-AD57-E07C23CC2876}"/>
              </a:ext>
            </a:extLst>
          </p:cNvPr>
          <p:cNvSpPr txBox="1"/>
          <p:nvPr/>
        </p:nvSpPr>
        <p:spPr>
          <a:xfrm>
            <a:off x="1086682" y="4292739"/>
            <a:ext cx="8055860" cy="707886"/>
          </a:xfrm>
          <a:prstGeom prst="rect">
            <a:avLst/>
          </a:prstGeom>
          <a:noFill/>
        </p:spPr>
        <p:txBody>
          <a:bodyPr wrap="none" rtlCol="0">
            <a:spAutoFit/>
          </a:bodyPr>
          <a:lstStyle/>
          <a:p>
            <a:r>
              <a:rPr lang="en-US" dirty="0">
                <a:solidFill>
                  <a:schemeClr val="tx1"/>
                </a:solidFill>
                <a:effectLst>
                  <a:outerShdw blurRad="38100" dist="38100" dir="2700000" algn="tl">
                    <a:srgbClr val="000000">
                      <a:alpha val="43137"/>
                    </a:srgbClr>
                  </a:outerShdw>
                </a:effectLst>
              </a:rPr>
              <a:t>terrorists taking Israelis captive</a:t>
            </a:r>
          </a:p>
        </p:txBody>
      </p:sp>
    </p:spTree>
    <p:extLst>
      <p:ext uri="{BB962C8B-B14F-4D97-AF65-F5344CB8AC3E}">
        <p14:creationId xmlns:p14="http://schemas.microsoft.com/office/powerpoint/2010/main" val="42619956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13DD52E4-04B0-8636-8B7B-E3A18CDE6BA0}"/>
              </a:ext>
            </a:extLst>
          </p:cNvPr>
          <p:cNvPicPr>
            <a:picLocks noChangeAspect="1"/>
          </p:cNvPicPr>
          <p:nvPr/>
        </p:nvPicPr>
        <p:blipFill>
          <a:blip r:embed="rId3"/>
          <a:stretch>
            <a:fillRect/>
          </a:stretch>
        </p:blipFill>
        <p:spPr>
          <a:xfrm>
            <a:off x="1143000" y="2965"/>
            <a:ext cx="6858000" cy="5137569"/>
          </a:xfrm>
          <a:prstGeom prst="rect">
            <a:avLst/>
          </a:prstGeom>
        </p:spPr>
      </p:pic>
    </p:spTree>
    <p:extLst>
      <p:ext uri="{BB962C8B-B14F-4D97-AF65-F5344CB8AC3E}">
        <p14:creationId xmlns:p14="http://schemas.microsoft.com/office/powerpoint/2010/main" val="39392044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5" name="Picture 4">
            <a:extLst>
              <a:ext uri="{FF2B5EF4-FFF2-40B4-BE49-F238E27FC236}">
                <a16:creationId xmlns:a16="http://schemas.microsoft.com/office/drawing/2014/main" id="{3BCA94E1-51DF-7DD2-F2B2-67E7F1917990}"/>
              </a:ext>
            </a:extLst>
          </p:cNvPr>
          <p:cNvPicPr>
            <a:picLocks noChangeAspect="1"/>
          </p:cNvPicPr>
          <p:nvPr/>
        </p:nvPicPr>
        <p:blipFill>
          <a:blip r:embed="rId3"/>
          <a:stretch>
            <a:fillRect/>
          </a:stretch>
        </p:blipFill>
        <p:spPr>
          <a:xfrm>
            <a:off x="-2921" y="361950"/>
            <a:ext cx="9257589" cy="3700671"/>
          </a:xfrm>
          <a:prstGeom prst="rect">
            <a:avLst/>
          </a:prstGeom>
        </p:spPr>
      </p:pic>
    </p:spTree>
    <p:extLst>
      <p:ext uri="{BB962C8B-B14F-4D97-AF65-F5344CB8AC3E}">
        <p14:creationId xmlns:p14="http://schemas.microsoft.com/office/powerpoint/2010/main" val="27536176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r>
              <a:rPr lang="en-US" sz="4000" i="0" dirty="0">
                <a:effectLst/>
              </a:rPr>
              <a:t>The adoption </a:t>
            </a:r>
            <a:r>
              <a:rPr lang="en-US" sz="4000" b="0" i="0" dirty="0">
                <a:effectLst/>
              </a:rPr>
              <a:t>of a legislative package by Congress should call for:</a:t>
            </a:r>
          </a:p>
          <a:p>
            <a:pPr algn="l">
              <a:buFont typeface="+mj-lt"/>
              <a:buAutoNum type="arabicPeriod"/>
            </a:pPr>
            <a:r>
              <a:rPr lang="en-US" sz="4000" i="0" dirty="0">
                <a:effectLst/>
              </a:rPr>
              <a:t>Dismantle Hamas Resolution</a:t>
            </a:r>
            <a:r>
              <a:rPr lang="en-US" sz="4000" b="1" i="0" dirty="0">
                <a:effectLst/>
              </a:rPr>
              <a:t>:</a:t>
            </a:r>
            <a:r>
              <a:rPr lang="en-US" sz="4000" b="0" i="0" dirty="0">
                <a:effectLst/>
              </a:rPr>
              <a:t> This atrocity calls for more than just pressure on Hamas or rhetorical support for Israel; it demands the eradication of the Hamas threat.</a:t>
            </a:r>
            <a:endParaRPr lang="en-US" altLang="en-US" sz="4000" dirty="0"/>
          </a:p>
        </p:txBody>
      </p:sp>
    </p:spTree>
    <p:extLst>
      <p:ext uri="{BB962C8B-B14F-4D97-AF65-F5344CB8AC3E}">
        <p14:creationId xmlns:p14="http://schemas.microsoft.com/office/powerpoint/2010/main" val="1457575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85000" lnSpcReduction="10000"/>
          </a:bodyPr>
          <a:lstStyle/>
          <a:p>
            <a:pPr marL="231775" indent="-231775" algn="l">
              <a:buFont typeface="+mj-lt"/>
              <a:buAutoNum type="arabicPeriod" startAt="2"/>
            </a:pPr>
            <a:r>
              <a:rPr lang="en-US" sz="4000" b="1" i="0" dirty="0">
                <a:effectLst/>
              </a:rPr>
              <a:t>Halt Qatari Funding:</a:t>
            </a:r>
            <a:r>
              <a:rPr lang="en-US" sz="4000" b="0" i="0" dirty="0">
                <a:effectLst/>
              </a:rPr>
              <a:t> Coerce Qatar to cease Gaza funding; use strategic threats and financial restrictions.</a:t>
            </a:r>
          </a:p>
          <a:p>
            <a:pPr algn="l">
              <a:buFont typeface="+mj-lt"/>
              <a:buAutoNum type="arabicPeriod" startAt="2"/>
            </a:pPr>
            <a:r>
              <a:rPr lang="en-US" sz="4000" b="1" i="0" dirty="0">
                <a:effectLst/>
              </a:rPr>
              <a:t>Withhold USAID funding:</a:t>
            </a:r>
            <a:r>
              <a:rPr lang="en-US" sz="4000" b="0" i="0" dirty="0">
                <a:effectLst/>
              </a:rPr>
              <a:t> Stop all aid to Gaza until Hamas’s power and manipulation are terminated.</a:t>
            </a:r>
          </a:p>
          <a:p>
            <a:pPr algn="l">
              <a:buFont typeface="+mj-lt"/>
              <a:buAutoNum type="arabicPeriod" startAt="2"/>
            </a:pPr>
            <a:r>
              <a:rPr lang="en-US" sz="4000" b="1" i="0" dirty="0">
                <a:effectLst/>
              </a:rPr>
              <a:t>Restrict "Frenemies":</a:t>
            </a:r>
            <a:r>
              <a:rPr lang="en-US" sz="4000" b="0" i="0" dirty="0">
                <a:effectLst/>
              </a:rPr>
              <a:t> Halt military aid until countries expel Hamas leaders, forcing them to face justice.</a:t>
            </a:r>
            <a:endParaRPr lang="en-US" altLang="en-US" sz="4000" dirty="0"/>
          </a:p>
        </p:txBody>
      </p:sp>
    </p:spTree>
    <p:extLst>
      <p:ext uri="{BB962C8B-B14F-4D97-AF65-F5344CB8AC3E}">
        <p14:creationId xmlns:p14="http://schemas.microsoft.com/office/powerpoint/2010/main" val="728036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This is the third special day:</a:t>
            </a:r>
          </a:p>
          <a:p>
            <a:pPr algn="l">
              <a:lnSpc>
                <a:spcPct val="90000"/>
              </a:lnSpc>
            </a:pPr>
            <a:r>
              <a:rPr lang="en-US" altLang="en-US" sz="4000" dirty="0"/>
              <a:t>Hoshana Rabbah [Ruakh] </a:t>
            </a:r>
            <a:r>
              <a:rPr lang="en-US" altLang="en-US" sz="4000" dirty="0">
                <a:sym typeface="Wingdings" panose="05000000000000000000" pitchFamily="2" charset="2"/>
              </a:rPr>
              <a:t></a:t>
            </a:r>
            <a:r>
              <a:rPr lang="en-US" altLang="en-US" sz="4000" dirty="0"/>
              <a:t> Shemini Atzeret [Stop and Assemble] </a:t>
            </a:r>
            <a:r>
              <a:rPr lang="en-US" altLang="en-US" sz="4000" dirty="0">
                <a:sym typeface="Wingdings" panose="05000000000000000000" pitchFamily="2" charset="2"/>
              </a:rPr>
              <a:t></a:t>
            </a:r>
          </a:p>
          <a:p>
            <a:pPr algn="l">
              <a:lnSpc>
                <a:spcPct val="90000"/>
              </a:lnSpc>
            </a:pPr>
            <a:r>
              <a:rPr lang="en-US" altLang="en-US" sz="4000" dirty="0"/>
              <a:t>Messiah’s Birth and Power </a:t>
            </a:r>
            <a:r>
              <a:rPr lang="en-US" altLang="en-US" sz="4000" dirty="0">
                <a:sym typeface="Wingdings" panose="05000000000000000000" pitchFamily="2" charset="2"/>
              </a:rPr>
              <a:t></a:t>
            </a:r>
          </a:p>
          <a:p>
            <a:pPr algn="l">
              <a:lnSpc>
                <a:spcPct val="90000"/>
              </a:lnSpc>
            </a:pPr>
            <a:r>
              <a:rPr lang="en-US" altLang="en-US" sz="4000" dirty="0" err="1"/>
              <a:t>Simhat</a:t>
            </a:r>
            <a:r>
              <a:rPr lang="en-US" altLang="en-US" sz="4000" dirty="0"/>
              <a:t> Torah</a:t>
            </a:r>
            <a:r>
              <a:rPr lang="en-US" altLang="en-US" sz="4000" b="1" dirty="0">
                <a:latin typeface="David" panose="020E0502060401010101" pitchFamily="34" charset="-79"/>
                <a:cs typeface="David" panose="020E0502060401010101" pitchFamily="34" charset="-79"/>
              </a:rPr>
              <a:t> </a:t>
            </a:r>
            <a:r>
              <a:rPr lang="he-IL" altLang="en-US" sz="4400" b="1" dirty="0">
                <a:latin typeface="David" panose="020E0502060401010101" pitchFamily="34" charset="-79"/>
                <a:cs typeface="David" panose="020E0502060401010101" pitchFamily="34" charset="-79"/>
              </a:rPr>
              <a:t>שִׂמְחַת תּוֹרָה‎</a:t>
            </a:r>
            <a:endParaRPr lang="en-US" altLang="en-US" sz="44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929087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marL="280988" indent="-280988" algn="l">
              <a:buFont typeface="+mj-lt"/>
              <a:buAutoNum type="arabicPeriod" startAt="5"/>
            </a:pPr>
            <a:r>
              <a:rPr lang="en-US" sz="3600" b="1" i="0" dirty="0">
                <a:effectLst/>
              </a:rPr>
              <a:t>Condition Egyptian Aid</a:t>
            </a:r>
            <a:r>
              <a:rPr lang="en-US" sz="3600" b="0" i="0" dirty="0">
                <a:effectLst/>
              </a:rPr>
              <a:t>: Offer military aid to Egypt contingent on assisting in dismantling Hamas, aiding refugees.</a:t>
            </a:r>
          </a:p>
          <a:p>
            <a:pPr algn="l">
              <a:buFont typeface="+mj-lt"/>
              <a:buAutoNum type="arabicPeriod" startAt="5"/>
            </a:pPr>
            <a:r>
              <a:rPr lang="en-US" sz="3600" b="1" i="0" dirty="0">
                <a:effectLst/>
              </a:rPr>
              <a:t>Interdict Hamas Weapons:</a:t>
            </a:r>
            <a:r>
              <a:rPr lang="en-US" sz="3600" b="0" i="0" dirty="0">
                <a:effectLst/>
              </a:rPr>
              <a:t> Redirect focus, intercept weapons bound for Gaza, similar to the Yemen-Iran-Ukraine precedent.</a:t>
            </a:r>
          </a:p>
        </p:txBody>
      </p:sp>
    </p:spTree>
    <p:extLst>
      <p:ext uri="{BB962C8B-B14F-4D97-AF65-F5344CB8AC3E}">
        <p14:creationId xmlns:p14="http://schemas.microsoft.com/office/powerpoint/2010/main" val="29180375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nSpc>
                <a:spcPct val="90000"/>
              </a:lnSpc>
            </a:pPr>
            <a:endParaRPr lang="en-US" altLang="en-US" sz="4000" dirty="0"/>
          </a:p>
          <a:p>
            <a:pPr>
              <a:lnSpc>
                <a:spcPct val="90000"/>
              </a:lnSpc>
            </a:pPr>
            <a:r>
              <a:rPr lang="en-US" altLang="en-US" sz="4000" dirty="0"/>
              <a:t>Bigger picture:</a:t>
            </a:r>
          </a:p>
        </p:txBody>
      </p:sp>
    </p:spTree>
    <p:extLst>
      <p:ext uri="{BB962C8B-B14F-4D97-AF65-F5344CB8AC3E}">
        <p14:creationId xmlns:p14="http://schemas.microsoft.com/office/powerpoint/2010/main" val="16783507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Yeshayahu/Is 54.17 </a:t>
            </a:r>
            <a:r>
              <a:rPr lang="en-US" altLang="en-US" sz="4000" dirty="0"/>
              <a:t>No weapon formed against you will prosper and you will condemn every tongue that rises against you in judgment. This is the heritage of </a:t>
            </a:r>
            <a:r>
              <a:rPr lang="en-US" altLang="en-US" sz="4000" cap="small" dirty="0"/>
              <a:t>Adoni’s</a:t>
            </a:r>
            <a:r>
              <a:rPr lang="en-US" altLang="en-US" sz="4000" dirty="0"/>
              <a:t> servants— their vindication is from Me.” It is a declaration of </a:t>
            </a:r>
            <a:r>
              <a:rPr lang="en-US" altLang="en-US" sz="4000" cap="small" dirty="0"/>
              <a:t>Adoni</a:t>
            </a:r>
            <a:r>
              <a:rPr lang="en-US" altLang="en-US" sz="4000" dirty="0"/>
              <a:t>.</a:t>
            </a:r>
          </a:p>
        </p:txBody>
      </p:sp>
    </p:spTree>
    <p:extLst>
      <p:ext uri="{BB962C8B-B14F-4D97-AF65-F5344CB8AC3E}">
        <p14:creationId xmlns:p14="http://schemas.microsoft.com/office/powerpoint/2010/main" val="8447851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T’hillim/Ps 33.6 </a:t>
            </a:r>
            <a:r>
              <a:rPr lang="en-US" altLang="en-US" sz="4000" dirty="0"/>
              <a:t>By the word of </a:t>
            </a:r>
            <a:r>
              <a:rPr lang="en-US" altLang="en-US" sz="4000" cap="small" dirty="0"/>
              <a:t>Adoni</a:t>
            </a:r>
            <a:r>
              <a:rPr lang="en-US" altLang="en-US" sz="4000" dirty="0"/>
              <a:t> the heavens were made, and their whole host</a:t>
            </a:r>
            <a:r>
              <a:rPr lang="he-IL" altLang="en-US" sz="4800" b="1" dirty="0">
                <a:latin typeface="David" panose="020E0502060401010101" pitchFamily="34" charset="-79"/>
                <a:cs typeface="David" panose="020E0502060401010101" pitchFamily="34" charset="-79"/>
              </a:rPr>
              <a:t>צָבָא</a:t>
            </a:r>
            <a:r>
              <a:rPr lang="he-IL" altLang="en-US" sz="4000" dirty="0"/>
              <a:t> </a:t>
            </a:r>
            <a:r>
              <a:rPr lang="en-US" altLang="en-US" sz="4000" dirty="0"/>
              <a:t> </a:t>
            </a:r>
            <a:r>
              <a:rPr lang="en-US" altLang="en-US" sz="4000" i="1" dirty="0" err="1"/>
              <a:t>tsava</a:t>
            </a:r>
            <a:r>
              <a:rPr lang="en-US" altLang="en-US" sz="4000" dirty="0"/>
              <a:t> [the military; army;  multitude] by a breath from his mouth.</a:t>
            </a:r>
          </a:p>
        </p:txBody>
      </p:sp>
    </p:spTree>
    <p:extLst>
      <p:ext uri="{BB962C8B-B14F-4D97-AF65-F5344CB8AC3E}">
        <p14:creationId xmlns:p14="http://schemas.microsoft.com/office/powerpoint/2010/main" val="8917641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baseline="30000" dirty="0" err="1"/>
              <a:t>Yn</a:t>
            </a:r>
            <a:r>
              <a:rPr lang="en-US" altLang="en-US" sz="4000" baseline="30000" dirty="0"/>
              <a:t> 1.1-3 </a:t>
            </a:r>
            <a:r>
              <a:rPr lang="en-US" altLang="en-US" sz="4000" dirty="0"/>
              <a:t>In the beginning was the Word. The Word was with God, and the Word was God.  He was with God in the beginning.  All things were made through Him, and apart from Him nothing was made that has come into being.</a:t>
            </a:r>
          </a:p>
          <a:p>
            <a:pPr algn="l">
              <a:lnSpc>
                <a:spcPct val="90000"/>
              </a:lnSpc>
            </a:pPr>
            <a:r>
              <a:rPr lang="en-US" altLang="en-US" sz="4000" dirty="0"/>
              <a:t>The Word = Logos = </a:t>
            </a:r>
            <a:r>
              <a:rPr lang="en-US" altLang="en-US" sz="4000" dirty="0" err="1"/>
              <a:t>Davar</a:t>
            </a:r>
            <a:r>
              <a:rPr lang="en-US" altLang="en-US" sz="4000" dirty="0"/>
              <a:t> </a:t>
            </a:r>
            <a:r>
              <a:rPr lang="he-IL" altLang="en-US" sz="4400" b="1" dirty="0">
                <a:latin typeface="David" panose="020E0502060401010101" pitchFamily="34" charset="-79"/>
                <a:cs typeface="David" panose="020E0502060401010101" pitchFamily="34" charset="-79"/>
              </a:rPr>
              <a:t>דבר</a:t>
            </a:r>
            <a:endParaRPr lang="en-US" altLang="en-US" sz="40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8795571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baseline="30000" dirty="0"/>
              <a:t>Ber/Gen 1.1-2  </a:t>
            </a:r>
            <a:r>
              <a:rPr lang="en-US" altLang="en-US" sz="4000" dirty="0"/>
              <a:t>In the beginning God created the heavens and the earth. Now the earth was chaos and waste, darkness was on the surface of the deep, and the Ruach Elohim was hovering upon the surface of the water. Then God said, “Let there be light!” and there was light.</a:t>
            </a:r>
          </a:p>
        </p:txBody>
      </p:sp>
    </p:spTree>
    <p:extLst>
      <p:ext uri="{BB962C8B-B14F-4D97-AF65-F5344CB8AC3E}">
        <p14:creationId xmlns:p14="http://schemas.microsoft.com/office/powerpoint/2010/main" val="28536527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G-d existed before space-time.  Then He caused the pulse of space time and light </a:t>
            </a:r>
            <a:r>
              <a:rPr lang="en-US" altLang="en-US" sz="4000" dirty="0">
                <a:solidFill>
                  <a:srgbClr val="FFFF99"/>
                </a:solidFill>
              </a:rPr>
              <a:t>by the Word </a:t>
            </a:r>
            <a:r>
              <a:rPr lang="en-US" altLang="en-US" sz="4000" dirty="0"/>
              <a:t>= Logos = </a:t>
            </a:r>
            <a:r>
              <a:rPr lang="en-US" altLang="en-US" sz="4000" dirty="0" err="1"/>
              <a:t>Davar</a:t>
            </a:r>
            <a:r>
              <a:rPr lang="en-US" altLang="en-US" sz="4000" dirty="0"/>
              <a:t>.</a:t>
            </a:r>
          </a:p>
          <a:p>
            <a:pPr algn="l">
              <a:lnSpc>
                <a:spcPct val="90000"/>
              </a:lnSpc>
            </a:pPr>
            <a:r>
              <a:rPr lang="en-US" altLang="en-US" sz="4000" dirty="0"/>
              <a:t>The Logos = the logic</a:t>
            </a:r>
          </a:p>
          <a:p>
            <a:pPr algn="l">
              <a:lnSpc>
                <a:spcPct val="90000"/>
              </a:lnSpc>
            </a:pPr>
            <a:r>
              <a:rPr lang="en-US" altLang="en-US" sz="4000" dirty="0"/>
              <a:t>But the logic is the math!</a:t>
            </a:r>
          </a:p>
          <a:p>
            <a:pPr algn="l">
              <a:lnSpc>
                <a:spcPct val="90000"/>
              </a:lnSpc>
            </a:pPr>
            <a:r>
              <a:rPr lang="en-US" altLang="en-US" sz="4000" dirty="0"/>
              <a:t>So G-d paused to get the equations of creation formulated.</a:t>
            </a:r>
          </a:p>
          <a:p>
            <a:pPr algn="l">
              <a:lnSpc>
                <a:spcPct val="90000"/>
              </a:lnSpc>
            </a:pPr>
            <a:endParaRPr lang="en-US" altLang="en-US" sz="4000" dirty="0"/>
          </a:p>
        </p:txBody>
      </p:sp>
    </p:spTree>
    <p:extLst>
      <p:ext uri="{BB962C8B-B14F-4D97-AF65-F5344CB8AC3E}">
        <p14:creationId xmlns:p14="http://schemas.microsoft.com/office/powerpoint/2010/main" val="38605118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All scientific laws are ultimately faith based.   The heart of inductive logic is that the universe will do again what it just did.  </a:t>
            </a:r>
          </a:p>
          <a:p>
            <a:pPr algn="l">
              <a:lnSpc>
                <a:spcPct val="90000"/>
              </a:lnSpc>
            </a:pPr>
            <a:r>
              <a:rPr lang="en-US" altLang="en-US" sz="4000" dirty="0"/>
              <a:t>Illustration of gravity.  </a:t>
            </a:r>
          </a:p>
          <a:p>
            <a:pPr algn="l">
              <a:lnSpc>
                <a:spcPct val="90000"/>
              </a:lnSpc>
            </a:pPr>
            <a:r>
              <a:rPr lang="en-US" altLang="en-US" sz="4000" dirty="0"/>
              <a:t>You just believe the pen will drop.</a:t>
            </a:r>
          </a:p>
        </p:txBody>
      </p:sp>
    </p:spTree>
    <p:extLst>
      <p:ext uri="{BB962C8B-B14F-4D97-AF65-F5344CB8AC3E}">
        <p14:creationId xmlns:p14="http://schemas.microsoft.com/office/powerpoint/2010/main" val="3691945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General relativity</a:t>
            </a:r>
          </a:p>
          <a:p>
            <a:pPr algn="l">
              <a:lnSpc>
                <a:spcPct val="90000"/>
              </a:lnSpc>
            </a:pPr>
            <a:r>
              <a:rPr lang="en-US" altLang="en-US" sz="4000" dirty="0"/>
              <a:t> E = mc</a:t>
            </a:r>
            <a:r>
              <a:rPr lang="en-US" altLang="en-US" sz="4000" baseline="30000" dirty="0"/>
              <a:t>2</a:t>
            </a:r>
          </a:p>
          <a:p>
            <a:pPr algn="l">
              <a:lnSpc>
                <a:spcPct val="90000"/>
              </a:lnSpc>
            </a:pPr>
            <a:r>
              <a:rPr lang="en-US" altLang="en-US" sz="4000" dirty="0"/>
              <a:t> Gravitational field equation, bending of space time.</a:t>
            </a:r>
          </a:p>
        </p:txBody>
      </p:sp>
      <p:sp>
        <p:nvSpPr>
          <p:cNvPr id="6" name="Rectangle 5">
            <a:extLst>
              <a:ext uri="{FF2B5EF4-FFF2-40B4-BE49-F238E27FC236}">
                <a16:creationId xmlns:a16="http://schemas.microsoft.com/office/drawing/2014/main" id="{ACC5D24C-F9AB-FB32-B7B7-D63134F734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n-US" altLang="en-US" sz="19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n-US" altLang="en-US" sz="9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en-US" altLang="en-US" sz="6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AutoShape 6" descr="{\displaystyle R_{\mu \nu }-{\textstyle 1 \over 2}R\,g_{\mu \nu }+\Lambda \ g_{\mu \nu }={\frac {8\pi G}{c^{4}}}\,T_{\mu \nu }}">
            <a:extLst>
              <a:ext uri="{FF2B5EF4-FFF2-40B4-BE49-F238E27FC236}">
                <a16:creationId xmlns:a16="http://schemas.microsoft.com/office/drawing/2014/main" id="{F42F31CE-362D-07EC-E2CE-47B87E8798DF}"/>
              </a:ext>
            </a:extLst>
          </p:cNvP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74E71897-5B03-5CFA-3EBE-7E1DA84C5235}"/>
              </a:ext>
            </a:extLst>
          </p:cNvPr>
          <p:cNvPicPr>
            <a:picLocks noChangeAspect="1"/>
          </p:cNvPicPr>
          <p:nvPr/>
        </p:nvPicPr>
        <p:blipFill>
          <a:blip r:embed="rId3"/>
          <a:stretch>
            <a:fillRect/>
          </a:stretch>
        </p:blipFill>
        <p:spPr>
          <a:xfrm>
            <a:off x="368300" y="2800350"/>
            <a:ext cx="5951620" cy="1066800"/>
          </a:xfrm>
          <a:prstGeom prst="rect">
            <a:avLst/>
          </a:prstGeom>
        </p:spPr>
      </p:pic>
    </p:spTree>
    <p:extLst>
      <p:ext uri="{BB962C8B-B14F-4D97-AF65-F5344CB8AC3E}">
        <p14:creationId xmlns:p14="http://schemas.microsoft.com/office/powerpoint/2010/main" val="31944970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The Essence of Quantum Mechanics Part 2</a:t>
            </a:r>
          </a:p>
        </p:txBody>
      </p:sp>
      <p:pic>
        <p:nvPicPr>
          <p:cNvPr id="6146" name="Picture 2" descr="The Essence of Quantum Mechanics Part 2: Complex Numbers | by Panda the Red  | Medium">
            <a:extLst>
              <a:ext uri="{FF2B5EF4-FFF2-40B4-BE49-F238E27FC236}">
                <a16:creationId xmlns:a16="http://schemas.microsoft.com/office/drawing/2014/main" id="{20EA864F-567A-CF74-8384-C9888E08E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28749"/>
            <a:ext cx="7239000" cy="328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740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 </a:t>
            </a:r>
          </a:p>
        </p:txBody>
      </p:sp>
      <p:graphicFrame>
        <p:nvGraphicFramePr>
          <p:cNvPr id="2" name="Table 2">
            <a:extLst>
              <a:ext uri="{FF2B5EF4-FFF2-40B4-BE49-F238E27FC236}">
                <a16:creationId xmlns:a16="http://schemas.microsoft.com/office/drawing/2014/main" id="{D1CD84AC-CB3C-E22E-F29E-C4D42BB6B80B}"/>
              </a:ext>
            </a:extLst>
          </p:cNvPr>
          <p:cNvGraphicFramePr>
            <a:graphicFrameLocks noGrp="1"/>
          </p:cNvGraphicFramePr>
          <p:nvPr>
            <p:extLst>
              <p:ext uri="{D42A27DB-BD31-4B8C-83A1-F6EECF244321}">
                <p14:modId xmlns:p14="http://schemas.microsoft.com/office/powerpoint/2010/main" val="2592240357"/>
              </p:ext>
            </p:extLst>
          </p:nvPr>
        </p:nvGraphicFramePr>
        <p:xfrm>
          <a:off x="90996" y="99571"/>
          <a:ext cx="8763000" cy="4944358"/>
        </p:xfrm>
        <a:graphic>
          <a:graphicData uri="http://schemas.openxmlformats.org/drawingml/2006/table">
            <a:tbl>
              <a:tblPr>
                <a:tableStyleId>{073A0DAA-6AF3-43AB-8588-CEC1D06C72B9}</a:tableStyleId>
              </a:tblPr>
              <a:tblGrid>
                <a:gridCol w="2190750">
                  <a:extLst>
                    <a:ext uri="{9D8B030D-6E8A-4147-A177-3AD203B41FA5}">
                      <a16:colId xmlns:a16="http://schemas.microsoft.com/office/drawing/2014/main" val="667189553"/>
                    </a:ext>
                  </a:extLst>
                </a:gridCol>
                <a:gridCol w="2190750">
                  <a:extLst>
                    <a:ext uri="{9D8B030D-6E8A-4147-A177-3AD203B41FA5}">
                      <a16:colId xmlns:a16="http://schemas.microsoft.com/office/drawing/2014/main" val="3700047888"/>
                    </a:ext>
                  </a:extLst>
                </a:gridCol>
                <a:gridCol w="2190750">
                  <a:extLst>
                    <a:ext uri="{9D8B030D-6E8A-4147-A177-3AD203B41FA5}">
                      <a16:colId xmlns:a16="http://schemas.microsoft.com/office/drawing/2014/main" val="1689062836"/>
                    </a:ext>
                  </a:extLst>
                </a:gridCol>
                <a:gridCol w="2190750">
                  <a:extLst>
                    <a:ext uri="{9D8B030D-6E8A-4147-A177-3AD203B41FA5}">
                      <a16:colId xmlns:a16="http://schemas.microsoft.com/office/drawing/2014/main" val="3396477185"/>
                    </a:ext>
                  </a:extLst>
                </a:gridCol>
              </a:tblGrid>
              <a:tr h="1258694">
                <a:tc>
                  <a:txBody>
                    <a:bodyPr/>
                    <a:lstStyle/>
                    <a:p>
                      <a:r>
                        <a:rPr kumimoji="0" lang="en-US" sz="4000" b="0" i="0" u="none" strike="noStrike" kern="1200" cap="none" spc="0" normalizeH="0" baseline="0" noProof="0" dirty="0">
                          <a:ln>
                            <a:noFill/>
                          </a:ln>
                          <a:solidFill>
                            <a:sysClr val="windowText" lastClr="000000"/>
                          </a:solidFill>
                          <a:effectLst/>
                          <a:uLnTx/>
                          <a:uFillTx/>
                          <a:latin typeface="+mn-lt"/>
                          <a:ea typeface="+mn-ea"/>
                          <a:cs typeface="+mn-cs"/>
                        </a:rPr>
                        <a:t>1</a:t>
                      </a:r>
                      <a:r>
                        <a:rPr kumimoji="0" lang="en-US" sz="4000" b="0" i="0" u="none" strike="noStrike" kern="1200" cap="none" spc="0" normalizeH="0" baseline="30000" noProof="0" dirty="0">
                          <a:ln>
                            <a:noFill/>
                          </a:ln>
                          <a:solidFill>
                            <a:sysClr val="windowText" lastClr="000000"/>
                          </a:solidFill>
                          <a:effectLst/>
                          <a:uLnTx/>
                          <a:uFillTx/>
                          <a:latin typeface="+mn-lt"/>
                          <a:ea typeface="+mn-ea"/>
                          <a:cs typeface="+mn-cs"/>
                        </a:rPr>
                        <a:t>st</a:t>
                      </a:r>
                      <a:r>
                        <a:rPr kumimoji="0" lang="en-US" sz="4000" b="0" i="0" u="none" strike="noStrike" kern="1200" cap="none" spc="0" normalizeH="0" baseline="0" noProof="0" dirty="0">
                          <a:ln>
                            <a:noFill/>
                          </a:ln>
                          <a:solidFill>
                            <a:sysClr val="windowText" lastClr="000000"/>
                          </a:solidFill>
                          <a:effectLst/>
                          <a:uLnTx/>
                          <a:uFillTx/>
                          <a:latin typeface="+mn-lt"/>
                          <a:ea typeface="+mn-ea"/>
                          <a:cs typeface="+mn-cs"/>
                        </a:rPr>
                        <a:t> Day</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4000" dirty="0">
                          <a:solidFill>
                            <a:sysClr val="windowText" lastClr="000000"/>
                          </a:solidFill>
                        </a:rPr>
                        <a:t>Sukkot</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en-US" sz="2000" dirty="0"/>
                        <a:t>holy convo-cation </a:t>
                      </a:r>
                      <a:r>
                        <a:rPr lang="he-IL" altLang="en-US" sz="2000" b="1" dirty="0">
                          <a:latin typeface="David" panose="020E0502060401010101" pitchFamily="34" charset="-79"/>
                          <a:cs typeface="David" panose="020E0502060401010101" pitchFamily="34" charset="-79"/>
                        </a:rPr>
                        <a:t>מִקְרָא-קֹדֶשׁ</a:t>
                      </a:r>
                      <a:r>
                        <a:rPr lang="en-US" altLang="en-US" sz="2000" b="1" dirty="0">
                          <a:latin typeface="David" panose="020E0502060401010101" pitchFamily="34" charset="-79"/>
                          <a:cs typeface="David" panose="020E0502060401010101" pitchFamily="34" charset="-79"/>
                        </a:rPr>
                        <a:t> </a:t>
                      </a:r>
                      <a:r>
                        <a:rPr lang="en-US" altLang="en-US" sz="2000" i="1" dirty="0" err="1"/>
                        <a:t>mikra</a:t>
                      </a:r>
                      <a:r>
                        <a:rPr lang="en-US" altLang="en-US" sz="2000" i="1" dirty="0"/>
                        <a:t> </a:t>
                      </a:r>
                      <a:r>
                        <a:rPr lang="en-US" altLang="en-US" sz="2000" i="1" dirty="0" err="1"/>
                        <a:t>kodesh</a:t>
                      </a:r>
                      <a:r>
                        <a:rPr lang="en-US" altLang="en-US" sz="2000" i="1" dirty="0"/>
                        <a:t>  4 species</a:t>
                      </a:r>
                      <a:endParaRPr lang="en-US" sz="1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0067349"/>
                  </a:ext>
                </a:extLst>
              </a:tr>
              <a:tr h="1200150">
                <a:tc>
                  <a:txBody>
                    <a:bodyPr/>
                    <a:lstStyle/>
                    <a:p>
                      <a:r>
                        <a:rPr lang="en-US" sz="4000" dirty="0">
                          <a:solidFill>
                            <a:sysClr val="windowText" lastClr="000000"/>
                          </a:solidFill>
                        </a:rPr>
                        <a:t>7</a:t>
                      </a:r>
                      <a:r>
                        <a:rPr lang="en-US" sz="4000" baseline="30000" dirty="0">
                          <a:solidFill>
                            <a:sysClr val="windowText" lastClr="000000"/>
                          </a:solidFill>
                        </a:rPr>
                        <a:t>th</a:t>
                      </a:r>
                      <a:r>
                        <a:rPr lang="en-US" sz="4000" dirty="0">
                          <a:solidFill>
                            <a:sysClr val="windowText" lastClr="000000"/>
                          </a:solidFill>
                        </a:rPr>
                        <a:t> Day</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dirty="0" err="1">
                          <a:solidFill>
                            <a:sysClr val="windowText" lastClr="000000"/>
                          </a:solidFill>
                        </a:rPr>
                        <a:t>Hoshannah</a:t>
                      </a:r>
                      <a:r>
                        <a:rPr lang="en-US" sz="2800" dirty="0">
                          <a:solidFill>
                            <a:sysClr val="windowText" lastClr="000000"/>
                          </a:solidFill>
                        </a:rPr>
                        <a:t> Rabba</a:t>
                      </a:r>
                    </a:p>
                    <a:p>
                      <a:r>
                        <a:rPr lang="en-US" sz="2000" dirty="0">
                          <a:solidFill>
                            <a:sysClr val="windowText" lastClr="000000"/>
                          </a:solidFill>
                        </a:rPr>
                        <a:t>Water drawing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a:solidFill>
                            <a:sysClr val="windowText" lastClr="000000"/>
                          </a:solidFill>
                        </a:rPr>
                        <a:t>Filling of the Ruakh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26204"/>
                  </a:ext>
                </a:extLst>
              </a:tr>
              <a:tr h="1024518">
                <a:tc>
                  <a:txBody>
                    <a:bodyPr/>
                    <a:lstStyle/>
                    <a:p>
                      <a:r>
                        <a:rPr kumimoji="0" lang="en-US" sz="4000" b="0" i="0" u="none" strike="noStrike" kern="1200" cap="none" spc="0" normalizeH="0" baseline="0" noProof="0" dirty="0">
                          <a:ln>
                            <a:noFill/>
                          </a:ln>
                          <a:solidFill>
                            <a:sysClr val="windowText" lastClr="000000"/>
                          </a:solidFill>
                          <a:effectLst/>
                          <a:uLnTx/>
                          <a:uFillTx/>
                          <a:latin typeface="+mn-lt"/>
                          <a:ea typeface="+mn-ea"/>
                          <a:cs typeface="+mn-cs"/>
                        </a:rPr>
                        <a:t>8</a:t>
                      </a:r>
                      <a:r>
                        <a:rPr kumimoji="0" lang="en-US" sz="4000" b="0" i="0" u="none" strike="noStrike" kern="1200" cap="none" spc="0" normalizeH="0" baseline="30000" noProof="0" dirty="0">
                          <a:ln>
                            <a:noFill/>
                          </a:ln>
                          <a:solidFill>
                            <a:sysClr val="windowText" lastClr="000000"/>
                          </a:solidFill>
                          <a:effectLst/>
                          <a:uLnTx/>
                          <a:uFillTx/>
                          <a:latin typeface="+mn-lt"/>
                          <a:ea typeface="+mn-ea"/>
                          <a:cs typeface="+mn-cs"/>
                        </a:rPr>
                        <a:t>th</a:t>
                      </a:r>
                      <a:r>
                        <a:rPr kumimoji="0" lang="en-US" sz="4000" b="0" i="0" u="none" strike="noStrike" kern="1200" cap="none" spc="0" normalizeH="0" baseline="0" noProof="0" dirty="0">
                          <a:ln>
                            <a:noFill/>
                          </a:ln>
                          <a:solidFill>
                            <a:sysClr val="windowText" lastClr="000000"/>
                          </a:solidFill>
                          <a:effectLst/>
                          <a:uLnTx/>
                          <a:uFillTx/>
                          <a:latin typeface="+mn-lt"/>
                          <a:ea typeface="+mn-ea"/>
                          <a:cs typeface="+mn-cs"/>
                        </a:rPr>
                        <a:t> Day</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3200" dirty="0">
                          <a:solidFill>
                            <a:sysClr val="windowText" lastClr="000000"/>
                          </a:solidFill>
                        </a:rPr>
                        <a:t>Shemini </a:t>
                      </a:r>
                      <a:r>
                        <a:rPr lang="en-US" sz="3200" dirty="0" err="1">
                          <a:solidFill>
                            <a:sysClr val="windowText" lastClr="000000"/>
                          </a:solidFill>
                        </a:rPr>
                        <a:t>Atseret</a:t>
                      </a:r>
                      <a:endParaRPr lang="en-US" sz="3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90000"/>
                        </a:lnSpc>
                      </a:pPr>
                      <a:r>
                        <a:rPr lang="en-US" altLang="en-US" sz="1600" dirty="0" err="1"/>
                        <a:t>Mikra</a:t>
                      </a:r>
                      <a:r>
                        <a:rPr lang="en-US" altLang="en-US" sz="1600" dirty="0"/>
                        <a:t> </a:t>
                      </a:r>
                      <a:r>
                        <a:rPr lang="en-US" altLang="en-US" sz="1600" dirty="0" err="1"/>
                        <a:t>kodesh</a:t>
                      </a:r>
                      <a:r>
                        <a:rPr lang="en-US" altLang="en-US" sz="1600" dirty="0"/>
                        <a:t> PLUS</a:t>
                      </a:r>
                    </a:p>
                    <a:p>
                      <a:pPr algn="l">
                        <a:lnSpc>
                          <a:spcPct val="90000"/>
                        </a:lnSpc>
                      </a:pPr>
                      <a:r>
                        <a:rPr lang="en-US" altLang="en-US" sz="1600" dirty="0"/>
                        <a:t>a solemn assembly=</a:t>
                      </a:r>
                    </a:p>
                    <a:p>
                      <a:pPr rtl="1">
                        <a:lnSpc>
                          <a:spcPct val="90000"/>
                        </a:lnSpc>
                      </a:pPr>
                      <a:r>
                        <a:rPr lang="he-IL" altLang="en-US" sz="1800" b="1" dirty="0">
                          <a:solidFill>
                            <a:schemeClr val="tx1"/>
                          </a:solidFill>
                          <a:latin typeface="David" panose="020E0502060401010101" pitchFamily="34" charset="-79"/>
                          <a:cs typeface="David" panose="020E0502060401010101" pitchFamily="34" charset="-79"/>
                        </a:rPr>
                        <a:t>עֲצֶרֶת</a:t>
                      </a:r>
                      <a:r>
                        <a:rPr lang="en-US" altLang="en-US" sz="1800" b="1" dirty="0">
                          <a:solidFill>
                            <a:schemeClr val="tx1"/>
                          </a:solidFill>
                          <a:latin typeface="David" panose="020E0502060401010101" pitchFamily="34" charset="-79"/>
                          <a:cs typeface="David" panose="020E0502060401010101" pitchFamily="34" charset="-79"/>
                        </a:rPr>
                        <a:t> </a:t>
                      </a:r>
                      <a:r>
                        <a:rPr lang="he-IL" altLang="en-US" sz="1600" dirty="0">
                          <a:solidFill>
                            <a:schemeClr val="tx1"/>
                          </a:solidFill>
                        </a:rPr>
                        <a:t> </a:t>
                      </a:r>
                      <a:r>
                        <a:rPr lang="en-US" altLang="en-US" sz="1600" i="1" dirty="0" err="1">
                          <a:solidFill>
                            <a:schemeClr val="tx1"/>
                          </a:solidFill>
                        </a:rPr>
                        <a:t>atseret</a:t>
                      </a:r>
                      <a:endParaRPr lang="en-US" altLang="en-US" sz="1600" i="1" dirty="0">
                        <a:solidFill>
                          <a:schemeClr val="tx1"/>
                        </a:solidFill>
                      </a:endParaRPr>
                    </a:p>
                    <a:p>
                      <a:pPr algn="l">
                        <a:lnSpc>
                          <a:spcPct val="90000"/>
                        </a:lnSpc>
                      </a:pPr>
                      <a:r>
                        <a:rPr lang="en-US" altLang="en-US" sz="1600" dirty="0"/>
                        <a:t>The stop day</a:t>
                      </a:r>
                      <a:endParaRPr lang="en-US"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endParaRPr lang="en-US" dirty="0">
                        <a:solidFill>
                          <a:sysClr val="windowText" lastClr="000000"/>
                        </a:solidFill>
                      </a:endParaRPr>
                    </a:p>
                    <a:p>
                      <a:r>
                        <a:rPr lang="en-US" sz="2400" dirty="0">
                          <a:solidFill>
                            <a:sysClr val="windowText" lastClr="000000"/>
                          </a:solidFill>
                        </a:rPr>
                        <a:t>Combined in Israel, and by others in the diaspora, 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3550977"/>
                  </a:ext>
                </a:extLst>
              </a:tr>
              <a:tr h="1317238">
                <a:tc>
                  <a:txBody>
                    <a:bodyPr/>
                    <a:lstStyle/>
                    <a:p>
                      <a:r>
                        <a:rPr kumimoji="0" lang="en-US" sz="4000" b="0" i="0" u="none" strike="noStrike" kern="1200" cap="none" spc="0" normalizeH="0" baseline="0" noProof="0" dirty="0">
                          <a:ln>
                            <a:noFill/>
                          </a:ln>
                          <a:solidFill>
                            <a:sysClr val="windowText" lastClr="000000"/>
                          </a:solidFill>
                          <a:effectLst/>
                          <a:uLnTx/>
                          <a:uFillTx/>
                          <a:latin typeface="+mn-lt"/>
                          <a:ea typeface="+mn-ea"/>
                          <a:cs typeface="+mn-cs"/>
                        </a:rPr>
                        <a:t>9</a:t>
                      </a:r>
                      <a:r>
                        <a:rPr kumimoji="0" lang="en-US" sz="4000" b="0" i="0" u="none" strike="noStrike" kern="1200" cap="none" spc="0" normalizeH="0" baseline="30000" noProof="0" dirty="0">
                          <a:ln>
                            <a:noFill/>
                          </a:ln>
                          <a:solidFill>
                            <a:sysClr val="windowText" lastClr="000000"/>
                          </a:solidFill>
                          <a:effectLst/>
                          <a:uLnTx/>
                          <a:uFillTx/>
                          <a:latin typeface="+mn-lt"/>
                          <a:ea typeface="+mn-ea"/>
                          <a:cs typeface="+mn-cs"/>
                        </a:rPr>
                        <a:t>th</a:t>
                      </a:r>
                      <a:r>
                        <a:rPr kumimoji="0" lang="en-US" sz="4000" b="0" i="0" u="none" strike="noStrike" kern="1200" cap="none" spc="0" normalizeH="0" baseline="0" noProof="0" dirty="0">
                          <a:ln>
                            <a:noFill/>
                          </a:ln>
                          <a:solidFill>
                            <a:sysClr val="windowText" lastClr="000000"/>
                          </a:solidFill>
                          <a:effectLst/>
                          <a:uLnTx/>
                          <a:uFillTx/>
                          <a:latin typeface="+mn-lt"/>
                          <a:ea typeface="+mn-ea"/>
                          <a:cs typeface="+mn-cs"/>
                        </a:rPr>
                        <a:t> Day</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200" dirty="0">
                          <a:solidFill>
                            <a:sysClr val="windowText" lastClr="000000"/>
                          </a:solidFill>
                        </a:rPr>
                        <a:t>Simkhat Torah</a:t>
                      </a:r>
                    </a:p>
                    <a:p>
                      <a:r>
                        <a:rPr lang="en-US" sz="2200" dirty="0">
                          <a:solidFill>
                            <a:sysClr val="windowText" lastClr="000000"/>
                          </a:solidFill>
                        </a:rPr>
                        <a:t>= Rejoicing in the Torah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a:solidFill>
                            <a:sysClr val="windowText" lastClr="000000"/>
                          </a:solidFill>
                        </a:rPr>
                        <a:t>Rewinding the scroll, dancing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611310"/>
                  </a:ext>
                </a:extLst>
              </a:tr>
            </a:tbl>
          </a:graphicData>
        </a:graphic>
      </p:graphicFrame>
    </p:spTree>
    <p:extLst>
      <p:ext uri="{BB962C8B-B14F-4D97-AF65-F5344CB8AC3E}">
        <p14:creationId xmlns:p14="http://schemas.microsoft.com/office/powerpoint/2010/main" val="25414900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Mishlei/ Prov 8.30-32</a:t>
            </a:r>
            <a:r>
              <a:rPr lang="en-US" altLang="en-US" sz="4000" dirty="0"/>
              <a:t> I was the craftsman beside Him, I was His daily delight, always rejoicing before Him, rejoicing in His whole world, and delighting in mankind. “So now, children, listen to me! Blessed are those who keep my ways.</a:t>
            </a:r>
          </a:p>
        </p:txBody>
      </p:sp>
    </p:spTree>
    <p:extLst>
      <p:ext uri="{BB962C8B-B14F-4D97-AF65-F5344CB8AC3E}">
        <p14:creationId xmlns:p14="http://schemas.microsoft.com/office/powerpoint/2010/main" val="2408090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nSpc>
                <a:spcPct val="90000"/>
              </a:lnSpc>
            </a:pPr>
            <a:endParaRPr lang="en-US" altLang="en-US" sz="4000" dirty="0"/>
          </a:p>
          <a:p>
            <a:pPr>
              <a:lnSpc>
                <a:spcPct val="90000"/>
              </a:lnSpc>
            </a:pPr>
            <a:r>
              <a:rPr lang="en-US" altLang="en-US" sz="4000" dirty="0"/>
              <a:t>Applying the Word</a:t>
            </a:r>
          </a:p>
        </p:txBody>
      </p:sp>
    </p:spTree>
    <p:extLst>
      <p:ext uri="{BB962C8B-B14F-4D97-AF65-F5344CB8AC3E}">
        <p14:creationId xmlns:p14="http://schemas.microsoft.com/office/powerpoint/2010/main" val="35717525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T’hillim/Ps 19.8-12</a:t>
            </a:r>
            <a:r>
              <a:rPr lang="en-US" altLang="en-US" sz="4000" dirty="0"/>
              <a:t> The Torah of </a:t>
            </a:r>
            <a:r>
              <a:rPr lang="en-US" altLang="en-US" sz="4000" cap="small" dirty="0"/>
              <a:t>Adoni</a:t>
            </a:r>
            <a:r>
              <a:rPr lang="en-US" altLang="en-US" sz="4000" dirty="0"/>
              <a:t> is perfect, </a:t>
            </a:r>
            <a:r>
              <a:rPr lang="en-US" altLang="en-US" sz="4000" dirty="0">
                <a:solidFill>
                  <a:srgbClr val="FFFF99"/>
                </a:solidFill>
              </a:rPr>
              <a:t>restoring the inner person</a:t>
            </a:r>
            <a:r>
              <a:rPr lang="en-US" altLang="en-US" sz="4000" dirty="0"/>
              <a:t>. The instruction of </a:t>
            </a:r>
            <a:r>
              <a:rPr lang="en-US" altLang="en-US" sz="4000" cap="small" dirty="0"/>
              <a:t>Adoni</a:t>
            </a:r>
            <a:r>
              <a:rPr lang="en-US" altLang="en-US" sz="4000" dirty="0"/>
              <a:t> is sure, making wise the thoughtless. The precepts of </a:t>
            </a:r>
            <a:r>
              <a:rPr lang="en-US" altLang="en-US" sz="4000" cap="small" dirty="0"/>
              <a:t>Adoni</a:t>
            </a:r>
            <a:r>
              <a:rPr lang="en-US" altLang="en-US" sz="4000" dirty="0"/>
              <a:t> are right, rejoicing the heart. The mitzvah of </a:t>
            </a:r>
            <a:r>
              <a:rPr lang="en-US" altLang="en-US" sz="4000" cap="small" dirty="0"/>
              <a:t>Adoni</a:t>
            </a:r>
            <a:r>
              <a:rPr lang="en-US" altLang="en-US" sz="4000" dirty="0"/>
              <a:t> is pure, enlightening the eyes. </a:t>
            </a:r>
          </a:p>
        </p:txBody>
      </p:sp>
    </p:spTree>
    <p:extLst>
      <p:ext uri="{BB962C8B-B14F-4D97-AF65-F5344CB8AC3E}">
        <p14:creationId xmlns:p14="http://schemas.microsoft.com/office/powerpoint/2010/main" val="18432964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lnSpc>
                <a:spcPct val="90000"/>
              </a:lnSpc>
            </a:pPr>
            <a:r>
              <a:rPr lang="en-US" altLang="en-US" sz="4000" baseline="30000" dirty="0"/>
              <a:t>T’hillim/Ps 19.8-12</a:t>
            </a:r>
            <a:r>
              <a:rPr lang="en-US" altLang="en-US" sz="4000" dirty="0"/>
              <a:t> The fear of </a:t>
            </a:r>
            <a:r>
              <a:rPr lang="en-US" altLang="en-US" sz="4000" cap="small" dirty="0"/>
              <a:t>Adoni</a:t>
            </a:r>
            <a:r>
              <a:rPr lang="en-US" altLang="en-US" sz="4000" dirty="0"/>
              <a:t> is clean, enduring forever. The rulings of </a:t>
            </a:r>
            <a:r>
              <a:rPr lang="en-US" altLang="en-US" sz="4000" cap="small" dirty="0"/>
              <a:t>Adoni</a:t>
            </a:r>
            <a:r>
              <a:rPr lang="en-US" altLang="en-US" sz="4000" dirty="0"/>
              <a:t> are true, they are righteous altogether, more desirable than gold, than much fine gold, also sweeter than honey or drippings from the honeycomb. Through them your servant is warned; in obeying them there is great reward.</a:t>
            </a:r>
          </a:p>
        </p:txBody>
      </p:sp>
    </p:spTree>
    <p:extLst>
      <p:ext uri="{BB962C8B-B14F-4D97-AF65-F5344CB8AC3E}">
        <p14:creationId xmlns:p14="http://schemas.microsoft.com/office/powerpoint/2010/main" val="22690992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T’hillim/Ps 119.1-3</a:t>
            </a:r>
            <a:r>
              <a:rPr lang="en-US" altLang="en-US" sz="4000" dirty="0"/>
              <a:t> </a:t>
            </a:r>
            <a:r>
              <a:rPr lang="en-US" altLang="en-US" sz="4000" dirty="0">
                <a:solidFill>
                  <a:srgbClr val="FFFF99"/>
                </a:solidFill>
              </a:rPr>
              <a:t>How happy </a:t>
            </a:r>
            <a:r>
              <a:rPr lang="en-US" altLang="en-US" sz="4000" dirty="0"/>
              <a:t>are those whose way of life is blameless, who live by the Torah of </a:t>
            </a:r>
            <a:r>
              <a:rPr lang="en-US" altLang="en-US" sz="4000" cap="small" dirty="0"/>
              <a:t>Adoni</a:t>
            </a:r>
            <a:r>
              <a:rPr lang="en-US" altLang="en-US" sz="4000" dirty="0"/>
              <a:t>!  </a:t>
            </a:r>
            <a:r>
              <a:rPr lang="en-US" altLang="en-US" sz="4000" dirty="0">
                <a:solidFill>
                  <a:srgbClr val="FFFF99"/>
                </a:solidFill>
              </a:rPr>
              <a:t>How happy </a:t>
            </a:r>
            <a:r>
              <a:rPr lang="en-US" altLang="en-US" sz="4000" dirty="0"/>
              <a:t>are those who observe his instruction, who seek him wholeheartedly! They do nothing wrong but live by his ways.</a:t>
            </a:r>
          </a:p>
        </p:txBody>
      </p:sp>
    </p:spTree>
    <p:extLst>
      <p:ext uri="{BB962C8B-B14F-4D97-AF65-F5344CB8AC3E}">
        <p14:creationId xmlns:p14="http://schemas.microsoft.com/office/powerpoint/2010/main" val="27770129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T’hillim/Ps 119.9</a:t>
            </a:r>
            <a:r>
              <a:rPr lang="en-US" altLang="en-US" sz="4000" dirty="0"/>
              <a:t> How can a young man keep his way pure? By guarding it </a:t>
            </a:r>
            <a:r>
              <a:rPr lang="en-US" altLang="en-US" sz="4000" dirty="0">
                <a:solidFill>
                  <a:srgbClr val="FFFF99"/>
                </a:solidFill>
              </a:rPr>
              <a:t>according to your word</a:t>
            </a:r>
            <a:r>
              <a:rPr lang="en-US" altLang="en-US" sz="4000" dirty="0"/>
              <a:t>.</a:t>
            </a:r>
          </a:p>
        </p:txBody>
      </p:sp>
    </p:spTree>
    <p:extLst>
      <p:ext uri="{BB962C8B-B14F-4D97-AF65-F5344CB8AC3E}">
        <p14:creationId xmlns:p14="http://schemas.microsoft.com/office/powerpoint/2010/main" val="31396849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0" i="0" baseline="30000" dirty="0" err="1">
                <a:effectLst/>
              </a:rPr>
              <a:t>T’hiIlim</a:t>
            </a:r>
            <a:r>
              <a:rPr lang="en-US" sz="4000" b="0" i="0" baseline="30000" dirty="0">
                <a:effectLst/>
              </a:rPr>
              <a:t>/Ps 119.11-16</a:t>
            </a:r>
            <a:r>
              <a:rPr lang="en-US" sz="4000" b="0" i="0" dirty="0">
                <a:effectLst/>
              </a:rPr>
              <a:t> I will meditate on your precepts and keep my eyes on your ways. </a:t>
            </a:r>
            <a:r>
              <a:rPr lang="en-US" sz="4000" b="1" i="0" baseline="30000" dirty="0">
                <a:effectLst/>
              </a:rPr>
              <a:t> </a:t>
            </a:r>
            <a:r>
              <a:rPr lang="en-US" sz="4000" b="0" i="0" dirty="0">
                <a:effectLst/>
              </a:rPr>
              <a:t>I will find my delight in your regulations. I will not forget your word.</a:t>
            </a:r>
            <a:endParaRPr lang="en-US" altLang="en-US" sz="4000" dirty="0"/>
          </a:p>
        </p:txBody>
      </p:sp>
    </p:spTree>
    <p:extLst>
      <p:ext uri="{BB962C8B-B14F-4D97-AF65-F5344CB8AC3E}">
        <p14:creationId xmlns:p14="http://schemas.microsoft.com/office/powerpoint/2010/main" val="42342821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sz="4000" b="0" i="0" baseline="30000" dirty="0" err="1">
                <a:effectLst/>
              </a:rPr>
              <a:t>T’hiIlim</a:t>
            </a:r>
            <a:r>
              <a:rPr lang="en-US" sz="4000" b="0" i="0" baseline="30000" dirty="0">
                <a:effectLst/>
              </a:rPr>
              <a:t>/Ps 119.11-16</a:t>
            </a:r>
            <a:r>
              <a:rPr lang="en-US" sz="4000" b="0" i="0" dirty="0">
                <a:effectLst/>
              </a:rPr>
              <a:t> I treasure your word in my heart, so that I won’t sin against you. </a:t>
            </a:r>
            <a:r>
              <a:rPr lang="en-US" sz="4000" b="1" i="0" baseline="30000" dirty="0">
                <a:effectLst/>
              </a:rPr>
              <a:t> </a:t>
            </a:r>
            <a:r>
              <a:rPr lang="en-US" sz="4000" b="0" i="0" dirty="0">
                <a:effectLst/>
              </a:rPr>
              <a:t>Blessed are you, </a:t>
            </a:r>
            <a:r>
              <a:rPr lang="en-US" sz="4000" b="0" cap="small" dirty="0">
                <a:effectLst/>
              </a:rPr>
              <a:t>Adoni</a:t>
            </a:r>
            <a:r>
              <a:rPr lang="en-US" sz="4000" b="0" dirty="0">
                <a:effectLst/>
              </a:rPr>
              <a:t>! </a:t>
            </a:r>
            <a:r>
              <a:rPr lang="en-US" sz="4000" b="0" i="0" dirty="0">
                <a:effectLst/>
              </a:rPr>
              <a:t>Teach me your laws. I proclaim with my mouth</a:t>
            </a:r>
            <a:br>
              <a:rPr lang="en-US" sz="4000" dirty="0"/>
            </a:br>
            <a:r>
              <a:rPr lang="en-US" sz="4000" b="0" i="0" dirty="0">
                <a:effectLst/>
              </a:rPr>
              <a:t>all the rulings you have spoken.</a:t>
            </a:r>
            <a:r>
              <a:rPr lang="en-US" sz="4000" b="1" i="0" baseline="30000" dirty="0">
                <a:effectLst/>
              </a:rPr>
              <a:t> </a:t>
            </a:r>
            <a:r>
              <a:rPr lang="en-US" sz="4000" b="0" i="0" dirty="0">
                <a:effectLst/>
              </a:rPr>
              <a:t>I rejoice in the way of your instruction </a:t>
            </a:r>
            <a:r>
              <a:rPr lang="en-US" sz="4000" b="0" i="0" u="sng" dirty="0">
                <a:solidFill>
                  <a:srgbClr val="FFFF99"/>
                </a:solidFill>
                <a:effectLst/>
              </a:rPr>
              <a:t>more than in any kind of wealth. </a:t>
            </a:r>
            <a:r>
              <a:rPr lang="en-US" sz="4000" b="1" i="0" u="sng" baseline="30000" dirty="0">
                <a:solidFill>
                  <a:srgbClr val="FFFF99"/>
                </a:solidFill>
                <a:effectLst/>
              </a:rPr>
              <a:t> </a:t>
            </a:r>
            <a:endParaRPr lang="en-US" altLang="en-US" sz="4000" u="sng" dirty="0">
              <a:solidFill>
                <a:srgbClr val="FFFF99"/>
              </a:solidFill>
            </a:endParaRPr>
          </a:p>
        </p:txBody>
      </p:sp>
    </p:spTree>
    <p:extLst>
      <p:ext uri="{BB962C8B-B14F-4D97-AF65-F5344CB8AC3E}">
        <p14:creationId xmlns:p14="http://schemas.microsoft.com/office/powerpoint/2010/main" val="27522850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baseline="30000" dirty="0"/>
              <a:t>T’hillim/Ps 119.18,38-40 </a:t>
            </a:r>
            <a:r>
              <a:rPr lang="en-US" altLang="en-US" sz="4000" dirty="0"/>
              <a:t>Open my eyes, so that I will see wonders from your Torah.  Fulfill your promise, which you made to your servant, which you made to those who fear you. Avert the disgrace which I dread, for your rulings are good. See how I long for your precepts; in your righteousness, give me life!</a:t>
            </a:r>
          </a:p>
        </p:txBody>
      </p:sp>
    </p:spTree>
    <p:extLst>
      <p:ext uri="{BB962C8B-B14F-4D97-AF65-F5344CB8AC3E}">
        <p14:creationId xmlns:p14="http://schemas.microsoft.com/office/powerpoint/2010/main" val="26705766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T’hillim/Ps 119.65-37 </a:t>
            </a:r>
            <a:r>
              <a:rPr lang="en-US" altLang="en-US" sz="4000" dirty="0"/>
              <a:t>You have treated your servant well, </a:t>
            </a:r>
            <a:r>
              <a:rPr lang="en-US" altLang="en-US" sz="4000" cap="small" dirty="0"/>
              <a:t>Adoni</a:t>
            </a:r>
            <a:r>
              <a:rPr lang="en-US" altLang="en-US" sz="4000" dirty="0"/>
              <a:t>, in keeping with your word. Teach me good judgment and knowledge, because I trust in your mitzvot.  Before I was humbled, I used to go astray; but now I observe your word.</a:t>
            </a:r>
          </a:p>
        </p:txBody>
      </p:sp>
    </p:spTree>
    <p:extLst>
      <p:ext uri="{BB962C8B-B14F-4D97-AF65-F5344CB8AC3E}">
        <p14:creationId xmlns:p14="http://schemas.microsoft.com/office/powerpoint/2010/main" val="1490876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nSpc>
                <a:spcPct val="90000"/>
              </a:lnSpc>
            </a:pPr>
            <a:r>
              <a:rPr lang="en-US" altLang="en-US" sz="4000" dirty="0"/>
              <a:t>So, why do </a:t>
            </a:r>
          </a:p>
          <a:p>
            <a:pPr>
              <a:lnSpc>
                <a:spcPct val="90000"/>
              </a:lnSpc>
            </a:pPr>
            <a:r>
              <a:rPr lang="en-US" altLang="en-US" sz="4000" dirty="0"/>
              <a:t>this extra Biblical holiday?</a:t>
            </a:r>
          </a:p>
          <a:p>
            <a:pPr>
              <a:lnSpc>
                <a:spcPct val="90000"/>
              </a:lnSpc>
            </a:pPr>
            <a:endParaRPr lang="en-US" altLang="en-US" sz="4000" dirty="0"/>
          </a:p>
          <a:p>
            <a:pPr>
              <a:lnSpc>
                <a:spcPct val="90000"/>
              </a:lnSpc>
            </a:pPr>
            <a:r>
              <a:rPr lang="en-US" altLang="en-US" sz="4000" dirty="0"/>
              <a:t>Why have a day to celebrate the joy of the Torah</a:t>
            </a:r>
          </a:p>
          <a:p>
            <a:pPr>
              <a:lnSpc>
                <a:spcPct val="90000"/>
              </a:lnSpc>
            </a:pPr>
            <a:r>
              <a:rPr lang="en-US" altLang="en-US" sz="4000" dirty="0"/>
              <a:t>[Torah in it’s widest sense = all scripture]</a:t>
            </a:r>
          </a:p>
        </p:txBody>
      </p:sp>
    </p:spTree>
    <p:extLst>
      <p:ext uri="{BB962C8B-B14F-4D97-AF65-F5344CB8AC3E}">
        <p14:creationId xmlns:p14="http://schemas.microsoft.com/office/powerpoint/2010/main" val="17219252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For wayward children, many scriptures.   One of the strongest…</a:t>
            </a:r>
          </a:p>
        </p:txBody>
      </p:sp>
    </p:spTree>
    <p:extLst>
      <p:ext uri="{BB962C8B-B14F-4D97-AF65-F5344CB8AC3E}">
        <p14:creationId xmlns:p14="http://schemas.microsoft.com/office/powerpoint/2010/main" val="23832778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Yeshayahu / Is 60.4-5 </a:t>
            </a:r>
            <a:r>
              <a:rPr lang="en-US" altLang="en-US" sz="4000" dirty="0"/>
              <a:t>Lift up your eyes and look all around: they all gather—they come to you— your sons will come from far away, your daughters carried on the hip.  Then you will see and be radiant, and your heart will throb and  swell with joy.</a:t>
            </a:r>
          </a:p>
        </p:txBody>
      </p:sp>
    </p:spTree>
    <p:extLst>
      <p:ext uri="{BB962C8B-B14F-4D97-AF65-F5344CB8AC3E}">
        <p14:creationId xmlns:p14="http://schemas.microsoft.com/office/powerpoint/2010/main" val="14068482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err="1"/>
              <a:t>Yn</a:t>
            </a:r>
            <a:r>
              <a:rPr lang="en-US" altLang="en-US" sz="4000" baseline="30000" dirty="0"/>
              <a:t> 15.3-4</a:t>
            </a:r>
            <a:r>
              <a:rPr lang="en-US" altLang="en-US" sz="4000" dirty="0"/>
              <a:t> </a:t>
            </a:r>
            <a:r>
              <a:rPr lang="en-US" altLang="en-US" sz="4000" u="sng" dirty="0">
                <a:solidFill>
                  <a:srgbClr val="FFFF99"/>
                </a:solidFill>
              </a:rPr>
              <a:t>You are already clean because of the word I have spoken to you</a:t>
            </a:r>
            <a:r>
              <a:rPr lang="en-US" altLang="en-US" sz="4000" dirty="0"/>
              <a:t>. Abide in Me, and I will abide in you. The branch cannot itself produce fruit, unless it abides on the vine. Likewise, you cannot produce fruit unless you abide in Me.</a:t>
            </a:r>
          </a:p>
        </p:txBody>
      </p:sp>
    </p:spTree>
    <p:extLst>
      <p:ext uri="{BB962C8B-B14F-4D97-AF65-F5344CB8AC3E}">
        <p14:creationId xmlns:p14="http://schemas.microsoft.com/office/powerpoint/2010/main" val="19131871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err="1"/>
              <a:t>Yn</a:t>
            </a:r>
            <a:r>
              <a:rPr lang="en-US" altLang="en-US" sz="4000" baseline="30000" dirty="0"/>
              <a:t> 15.7-8 </a:t>
            </a:r>
            <a:r>
              <a:rPr lang="en-US" altLang="en-US" sz="4000" dirty="0"/>
              <a:t>“If you abide in Me </a:t>
            </a:r>
            <a:r>
              <a:rPr lang="en-US" altLang="en-US" sz="4000" dirty="0">
                <a:solidFill>
                  <a:srgbClr val="FFFF99"/>
                </a:solidFill>
              </a:rPr>
              <a:t>and My words abide in you</a:t>
            </a:r>
            <a:r>
              <a:rPr lang="en-US" altLang="en-US" sz="4000" dirty="0"/>
              <a:t>, ask whatever you wish, and it shall be done for you. In this My Father is glorified, that you bear much fruit and so prove to be My disciples.”</a:t>
            </a:r>
          </a:p>
        </p:txBody>
      </p:sp>
    </p:spTree>
    <p:extLst>
      <p:ext uri="{BB962C8B-B14F-4D97-AF65-F5344CB8AC3E}">
        <p14:creationId xmlns:p14="http://schemas.microsoft.com/office/powerpoint/2010/main" val="24249501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lnSpc>
                <a:spcPct val="90000"/>
              </a:lnSpc>
            </a:pPr>
            <a:r>
              <a:rPr lang="en-US" altLang="en-US" sz="4000" baseline="30000" dirty="0" err="1"/>
              <a:t>Yn</a:t>
            </a:r>
            <a:r>
              <a:rPr lang="en-US" altLang="en-US" sz="4000" baseline="30000" dirty="0"/>
              <a:t> 15.10-12</a:t>
            </a:r>
            <a:r>
              <a:rPr lang="en-US" altLang="en-US" sz="4000" dirty="0"/>
              <a:t> If you keep My commandments, you will abide in My love, just as I have kept My Father’s commandments and abide in His love. These things I have spoken to you so that My joy may be in you, and your joy may be full. “This is My commandment, that you love one another just as I have loved you.</a:t>
            </a:r>
          </a:p>
        </p:txBody>
      </p:sp>
    </p:spTree>
    <p:extLst>
      <p:ext uri="{BB962C8B-B14F-4D97-AF65-F5344CB8AC3E}">
        <p14:creationId xmlns:p14="http://schemas.microsoft.com/office/powerpoint/2010/main" val="30672702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err="1"/>
              <a:t>Yn</a:t>
            </a:r>
            <a:r>
              <a:rPr lang="en-US" altLang="en-US" sz="4000" baseline="30000" dirty="0"/>
              <a:t> 14.13-14</a:t>
            </a:r>
            <a:r>
              <a:rPr lang="en-US" altLang="en-US" sz="4000" dirty="0"/>
              <a:t> And whatever you ask in My name, that I will do, so that the Father may be glorified in the Son. </a:t>
            </a:r>
            <a:r>
              <a:rPr lang="en-US" altLang="en-US" sz="4000" dirty="0">
                <a:solidFill>
                  <a:srgbClr val="FFFF99"/>
                </a:solidFill>
              </a:rPr>
              <a:t>If you ask Me </a:t>
            </a:r>
            <a:r>
              <a:rPr lang="en-US" altLang="en-US" sz="4000" dirty="0"/>
              <a:t>anything in My name, I will do it.</a:t>
            </a:r>
          </a:p>
        </p:txBody>
      </p:sp>
    </p:spTree>
    <p:extLst>
      <p:ext uri="{BB962C8B-B14F-4D97-AF65-F5344CB8AC3E}">
        <p14:creationId xmlns:p14="http://schemas.microsoft.com/office/powerpoint/2010/main" val="35620866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baseline="30000" dirty="0"/>
              <a:t>Dvarim 6.4-6</a:t>
            </a:r>
            <a:r>
              <a:rPr lang="en-US" altLang="en-US" sz="4000" dirty="0"/>
              <a:t> “</a:t>
            </a:r>
            <a:r>
              <a:rPr lang="en-US" altLang="en-US" sz="4000" dirty="0" err="1"/>
              <a:t>Sh’ma</a:t>
            </a:r>
            <a:r>
              <a:rPr lang="en-US" altLang="en-US" sz="4000" dirty="0"/>
              <a:t>, </a:t>
            </a:r>
            <a:r>
              <a:rPr lang="en-US" altLang="en-US" sz="4000" dirty="0" err="1"/>
              <a:t>Yisra’el</a:t>
            </a:r>
            <a:r>
              <a:rPr lang="en-US" altLang="en-US" sz="4000" dirty="0"/>
              <a:t>! </a:t>
            </a:r>
            <a:r>
              <a:rPr lang="en-US" altLang="en-US" sz="4000" cap="small" dirty="0"/>
              <a:t>Adoni</a:t>
            </a:r>
            <a:r>
              <a:rPr lang="en-US" altLang="en-US" sz="4000" dirty="0"/>
              <a:t> </a:t>
            </a:r>
            <a:r>
              <a:rPr lang="en-US" altLang="en-US" sz="4000" dirty="0" err="1"/>
              <a:t>Eloheinu</a:t>
            </a:r>
            <a:r>
              <a:rPr lang="en-US" altLang="en-US" sz="4000" dirty="0"/>
              <a:t>, </a:t>
            </a:r>
            <a:r>
              <a:rPr lang="en-US" altLang="en-US" sz="4000" cap="small" dirty="0"/>
              <a:t>Adoni</a:t>
            </a:r>
            <a:r>
              <a:rPr lang="en-US" altLang="en-US" sz="4000" dirty="0"/>
              <a:t> </a:t>
            </a:r>
            <a:r>
              <a:rPr lang="en-US" altLang="en-US" sz="4000" dirty="0" err="1"/>
              <a:t>ekhad</a:t>
            </a:r>
            <a:r>
              <a:rPr lang="en-US" altLang="en-US" sz="4000" dirty="0"/>
              <a:t> [Hear, Isra’el! </a:t>
            </a:r>
            <a:r>
              <a:rPr lang="en-US" altLang="en-US" sz="4000" cap="small" dirty="0"/>
              <a:t>Adoni</a:t>
            </a:r>
            <a:r>
              <a:rPr lang="en-US" altLang="en-US" sz="4000" dirty="0"/>
              <a:t> our God, </a:t>
            </a:r>
            <a:r>
              <a:rPr lang="en-US" altLang="en-US" sz="4000" cap="small" dirty="0"/>
              <a:t>Adoni</a:t>
            </a:r>
            <a:r>
              <a:rPr lang="en-US" altLang="en-US" sz="4000" dirty="0"/>
              <a:t> is one]; and you are to love </a:t>
            </a:r>
            <a:r>
              <a:rPr lang="en-US" altLang="en-US" sz="4000" cap="small" dirty="0"/>
              <a:t>Adoni</a:t>
            </a:r>
            <a:r>
              <a:rPr lang="en-US" altLang="en-US" sz="4000" dirty="0"/>
              <a:t> your God with all your heart, all your being and all your resources. </a:t>
            </a:r>
            <a:r>
              <a:rPr lang="en-US" altLang="en-US" sz="4000" u="sng" dirty="0">
                <a:solidFill>
                  <a:srgbClr val="FFFF99"/>
                </a:solidFill>
              </a:rPr>
              <a:t>These words, which I am ordering you today, are to be on your heart.</a:t>
            </a:r>
          </a:p>
        </p:txBody>
      </p:sp>
    </p:spTree>
    <p:extLst>
      <p:ext uri="{BB962C8B-B14F-4D97-AF65-F5344CB8AC3E}">
        <p14:creationId xmlns:p14="http://schemas.microsoft.com/office/powerpoint/2010/main" val="31280113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baseline="30000" dirty="0"/>
              <a:t>Yer/</a:t>
            </a:r>
            <a:r>
              <a:rPr lang="en-US" altLang="en-US" sz="4000" baseline="30000" dirty="0" err="1"/>
              <a:t>Jer</a:t>
            </a:r>
            <a:r>
              <a:rPr lang="en-US" altLang="en-US" sz="4000" baseline="30000" dirty="0"/>
              <a:t> 31.34-36  </a:t>
            </a:r>
            <a:r>
              <a:rPr lang="en-US" altLang="en-US" sz="4000" dirty="0"/>
              <a:t>This is what </a:t>
            </a:r>
            <a:r>
              <a:rPr lang="en-US" altLang="en-US" sz="4000" cap="small" dirty="0"/>
              <a:t>Adoni</a:t>
            </a:r>
            <a:r>
              <a:rPr lang="en-US" altLang="en-US" sz="4000" dirty="0"/>
              <a:t> says, who gives the sun as light for the day, who ordained the laws for the moon and stars to provide light for the night, who stirs up the sea until its waves roar —</a:t>
            </a:r>
            <a:r>
              <a:rPr lang="en-US" altLang="en-US" sz="4000" cap="small" dirty="0"/>
              <a:t>Adoni </a:t>
            </a:r>
            <a:r>
              <a:rPr lang="en-US" altLang="en-US" sz="4000" dirty="0"/>
              <a:t>-</a:t>
            </a:r>
            <a:r>
              <a:rPr lang="en-US" altLang="en-US" sz="4000" dirty="0" err="1"/>
              <a:t>Tzva’ot</a:t>
            </a:r>
            <a:r>
              <a:rPr lang="en-US" altLang="en-US" sz="4000" dirty="0"/>
              <a:t> is his name: “If these laws leave my presence,” says </a:t>
            </a:r>
            <a:r>
              <a:rPr lang="en-US" altLang="en-US" sz="4000" cap="small" dirty="0"/>
              <a:t>Adoni</a:t>
            </a:r>
            <a:r>
              <a:rPr lang="en-US" altLang="en-US" sz="4000" dirty="0"/>
              <a:t>, “then the offspring of Isra’el will stop being a nation in my presence forever.”</a:t>
            </a:r>
          </a:p>
        </p:txBody>
      </p:sp>
    </p:spTree>
    <p:extLst>
      <p:ext uri="{BB962C8B-B14F-4D97-AF65-F5344CB8AC3E}">
        <p14:creationId xmlns:p14="http://schemas.microsoft.com/office/powerpoint/2010/main" val="9844529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Yer/</a:t>
            </a:r>
            <a:r>
              <a:rPr lang="en-US" altLang="en-US" sz="4000" baseline="30000" dirty="0" err="1"/>
              <a:t>Jer</a:t>
            </a:r>
            <a:r>
              <a:rPr lang="en-US" altLang="en-US" sz="4000" baseline="30000" dirty="0"/>
              <a:t> 31.34-36  </a:t>
            </a:r>
            <a:r>
              <a:rPr lang="en-US" altLang="en-US" sz="4000" dirty="0"/>
              <a:t>This is what </a:t>
            </a:r>
            <a:r>
              <a:rPr lang="en-US" altLang="en-US" sz="4000" cap="small" dirty="0"/>
              <a:t>Adoni</a:t>
            </a:r>
            <a:r>
              <a:rPr lang="en-US" altLang="en-US" sz="4000" dirty="0"/>
              <a:t> says: “If the sky above can be measured and the foundations of the earth be fathomed, then I will reject all the offspring of Isra’el for all that they have done,” says </a:t>
            </a:r>
            <a:r>
              <a:rPr lang="en-US" altLang="en-US" sz="4000" cap="small" dirty="0"/>
              <a:t>Adoni</a:t>
            </a:r>
            <a:r>
              <a:rPr lang="en-US" altLang="en-US" sz="4000" dirty="0"/>
              <a:t>.</a:t>
            </a:r>
          </a:p>
        </p:txBody>
      </p:sp>
    </p:spTree>
    <p:extLst>
      <p:ext uri="{BB962C8B-B14F-4D97-AF65-F5344CB8AC3E}">
        <p14:creationId xmlns:p14="http://schemas.microsoft.com/office/powerpoint/2010/main" val="694959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endParaRPr lang="en-US" altLang="en-US" sz="4000" dirty="0"/>
          </a:p>
        </p:txBody>
      </p:sp>
    </p:spTree>
    <p:extLst>
      <p:ext uri="{BB962C8B-B14F-4D97-AF65-F5344CB8AC3E}">
        <p14:creationId xmlns:p14="http://schemas.microsoft.com/office/powerpoint/2010/main" val="60244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Ro.10.17 NKJV </a:t>
            </a:r>
            <a:r>
              <a:rPr lang="en-US" altLang="en-US" sz="4000" dirty="0"/>
              <a:t>So then faith comes by hearing, and hearing by the word of God.</a:t>
            </a:r>
          </a:p>
          <a:p>
            <a:pPr algn="l">
              <a:lnSpc>
                <a:spcPct val="90000"/>
              </a:lnSpc>
            </a:pPr>
            <a:endParaRPr lang="en-US" altLang="en-US" sz="4000" baseline="30000" dirty="0"/>
          </a:p>
          <a:p>
            <a:pPr algn="l">
              <a:lnSpc>
                <a:spcPct val="90000"/>
              </a:lnSpc>
            </a:pPr>
            <a:r>
              <a:rPr lang="en-US" altLang="en-US" sz="4000" baseline="30000" dirty="0"/>
              <a:t>Ro.10.17 TLV </a:t>
            </a:r>
            <a:r>
              <a:rPr lang="en-US" altLang="en-US" sz="4000" dirty="0"/>
              <a:t>So, faith comes from hearing, and hearing by the word of Messiah.</a:t>
            </a:r>
          </a:p>
          <a:p>
            <a:pPr algn="l">
              <a:lnSpc>
                <a:spcPct val="90000"/>
              </a:lnSpc>
            </a:pPr>
            <a:endParaRPr lang="en-US" altLang="en-US" sz="4000" dirty="0"/>
          </a:p>
        </p:txBody>
      </p:sp>
    </p:spTree>
    <p:extLst>
      <p:ext uri="{BB962C8B-B14F-4D97-AF65-F5344CB8AC3E}">
        <p14:creationId xmlns:p14="http://schemas.microsoft.com/office/powerpoint/2010/main" val="3589564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baseline="30000" dirty="0" err="1"/>
              <a:t>Yn</a:t>
            </a:r>
            <a:r>
              <a:rPr lang="en-US" altLang="en-US" sz="4000" baseline="30000" dirty="0"/>
              <a:t> 1.1-3 </a:t>
            </a:r>
            <a:r>
              <a:rPr lang="en-US" altLang="en-US" sz="4000" dirty="0"/>
              <a:t>In the beginning was the Word. The Word was with God, and the Word was God.  He was with God in the beginning.  All things were made through Him, and apart from Him nothing was made that has come into being.</a:t>
            </a:r>
          </a:p>
          <a:p>
            <a:pPr algn="l">
              <a:lnSpc>
                <a:spcPct val="90000"/>
              </a:lnSpc>
            </a:pPr>
            <a:r>
              <a:rPr lang="en-US" altLang="en-US" sz="4000" dirty="0"/>
              <a:t>The Word = Logos = </a:t>
            </a:r>
            <a:r>
              <a:rPr lang="en-US" altLang="en-US" sz="4000" dirty="0" err="1"/>
              <a:t>Davar</a:t>
            </a:r>
            <a:r>
              <a:rPr lang="en-US" altLang="en-US" sz="4000" dirty="0"/>
              <a:t> </a:t>
            </a:r>
            <a:r>
              <a:rPr lang="he-IL" altLang="en-US" sz="4400" b="1" dirty="0">
                <a:latin typeface="David" panose="020E0502060401010101" pitchFamily="34" charset="-79"/>
                <a:cs typeface="David" panose="020E0502060401010101" pitchFamily="34" charset="-79"/>
              </a:rPr>
              <a:t>דבר</a:t>
            </a:r>
            <a:endParaRPr lang="en-US" altLang="en-US" sz="40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18450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err="1"/>
              <a:t>T’hillim</a:t>
            </a:r>
            <a:r>
              <a:rPr lang="en-US" altLang="en-US" sz="4000" baseline="30000" dirty="0"/>
              <a:t>/Ps 1.1-2 </a:t>
            </a:r>
            <a:r>
              <a:rPr lang="en-US" altLang="en-US" sz="4000" u="sng" dirty="0">
                <a:solidFill>
                  <a:srgbClr val="FFFF99"/>
                </a:solidFill>
              </a:rPr>
              <a:t>How blessed</a:t>
            </a:r>
            <a:r>
              <a:rPr lang="en-US" altLang="en-US" sz="4000" dirty="0"/>
              <a:t> are those who reject the advice of the wicked, don’t stand on the way of sinners or sit where scoffers sit!  Their delight is in </a:t>
            </a:r>
            <a:r>
              <a:rPr lang="en-US" altLang="en-US" sz="4000" cap="small" dirty="0"/>
              <a:t>Adoni’s</a:t>
            </a:r>
            <a:r>
              <a:rPr lang="en-US" altLang="en-US" sz="4000" dirty="0"/>
              <a:t> Torah; </a:t>
            </a:r>
            <a:r>
              <a:rPr lang="en-US" altLang="en-US" sz="4000" dirty="0">
                <a:solidFill>
                  <a:srgbClr val="FFFF99"/>
                </a:solidFill>
              </a:rPr>
              <a:t>on his Torah they meditate day and night</a:t>
            </a:r>
            <a:r>
              <a:rPr lang="en-US" altLang="en-US" sz="4000" dirty="0"/>
              <a:t>.</a:t>
            </a:r>
          </a:p>
        </p:txBody>
      </p:sp>
    </p:spTree>
    <p:extLst>
      <p:ext uri="{BB962C8B-B14F-4D97-AF65-F5344CB8AC3E}">
        <p14:creationId xmlns:p14="http://schemas.microsoft.com/office/powerpoint/2010/main" val="1004455184"/>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205459</TotalTime>
  <Words>4631</Words>
  <Application>Microsoft Office PowerPoint</Application>
  <PresentationFormat>On-screen Show (16:9)</PresentationFormat>
  <Paragraphs>374</Paragraphs>
  <Slides>69</Slides>
  <Notes>69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Arial Rounded MT Bold</vt:lpstr>
      <vt:lpstr>David</vt:lpstr>
      <vt:lpstr>ui-sans-serif</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4930</cp:revision>
  <dcterms:created xsi:type="dcterms:W3CDTF">2006-04-21T19:34:43Z</dcterms:created>
  <dcterms:modified xsi:type="dcterms:W3CDTF">2023-10-08T14:57:30Z</dcterms:modified>
</cp:coreProperties>
</file>