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3"/>
  </p:notesMasterIdLst>
  <p:handoutMasterIdLst>
    <p:handoutMasterId r:id="rId74"/>
  </p:handoutMasterIdLst>
  <p:sldIdLst>
    <p:sldId id="2045" r:id="rId2"/>
    <p:sldId id="65726" r:id="rId3"/>
    <p:sldId id="65735" r:id="rId4"/>
    <p:sldId id="65732" r:id="rId5"/>
    <p:sldId id="65733" r:id="rId6"/>
    <p:sldId id="65695" r:id="rId7"/>
    <p:sldId id="65697" r:id="rId8"/>
    <p:sldId id="65722" r:id="rId9"/>
    <p:sldId id="65723" r:id="rId10"/>
    <p:sldId id="65696" r:id="rId11"/>
    <p:sldId id="65725" r:id="rId12"/>
    <p:sldId id="65686" r:id="rId13"/>
    <p:sldId id="65690" r:id="rId14"/>
    <p:sldId id="65728" r:id="rId15"/>
    <p:sldId id="65745" r:id="rId16"/>
    <p:sldId id="65672" r:id="rId17"/>
    <p:sldId id="65668" r:id="rId18"/>
    <p:sldId id="65736" r:id="rId19"/>
    <p:sldId id="65729" r:id="rId20"/>
    <p:sldId id="65674" r:id="rId21"/>
    <p:sldId id="65678" r:id="rId22"/>
    <p:sldId id="65682" r:id="rId23"/>
    <p:sldId id="65680" r:id="rId24"/>
    <p:sldId id="65681" r:id="rId25"/>
    <p:sldId id="65730" r:id="rId26"/>
    <p:sldId id="65708" r:id="rId27"/>
    <p:sldId id="65698" r:id="rId28"/>
    <p:sldId id="65684" r:id="rId29"/>
    <p:sldId id="65685" r:id="rId30"/>
    <p:sldId id="65688" r:id="rId31"/>
    <p:sldId id="65683" r:id="rId32"/>
    <p:sldId id="65711" r:id="rId33"/>
    <p:sldId id="65746" r:id="rId34"/>
    <p:sldId id="65731" r:id="rId35"/>
    <p:sldId id="65712" r:id="rId36"/>
    <p:sldId id="65714" r:id="rId37"/>
    <p:sldId id="65703" r:id="rId38"/>
    <p:sldId id="65702" r:id="rId39"/>
    <p:sldId id="65693" r:id="rId40"/>
    <p:sldId id="65700" r:id="rId41"/>
    <p:sldId id="65709" r:id="rId42"/>
    <p:sldId id="65699" r:id="rId43"/>
    <p:sldId id="65705" r:id="rId44"/>
    <p:sldId id="65694" r:id="rId45"/>
    <p:sldId id="65706" r:id="rId46"/>
    <p:sldId id="65719" r:id="rId47"/>
    <p:sldId id="65707" r:id="rId48"/>
    <p:sldId id="65747" r:id="rId49"/>
    <p:sldId id="65701" r:id="rId50"/>
    <p:sldId id="65718" r:id="rId51"/>
    <p:sldId id="65037" r:id="rId52"/>
    <p:sldId id="65716" r:id="rId53"/>
    <p:sldId id="65737" r:id="rId54"/>
    <p:sldId id="65739" r:id="rId55"/>
    <p:sldId id="65738" r:id="rId56"/>
    <p:sldId id="65740" r:id="rId57"/>
    <p:sldId id="65741" r:id="rId58"/>
    <p:sldId id="65752" r:id="rId59"/>
    <p:sldId id="65744" r:id="rId60"/>
    <p:sldId id="65753" r:id="rId61"/>
    <p:sldId id="65720" r:id="rId62"/>
    <p:sldId id="65715" r:id="rId63"/>
    <p:sldId id="65721" r:id="rId64"/>
    <p:sldId id="65748" r:id="rId65"/>
    <p:sldId id="65754" r:id="rId66"/>
    <p:sldId id="65751" r:id="rId67"/>
    <p:sldId id="64774" r:id="rId68"/>
    <p:sldId id="62941" r:id="rId69"/>
    <p:sldId id="62854" r:id="rId70"/>
    <p:sldId id="62855" r:id="rId71"/>
    <p:sldId id="62856" r:id="rId7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4472" autoAdjust="0"/>
  </p:normalViewPr>
  <p:slideViewPr>
    <p:cSldViewPr>
      <p:cViewPr varScale="1">
        <p:scale>
          <a:sx n="99" d="100"/>
          <a:sy n="99" d="100"/>
        </p:scale>
        <p:origin x="78" y="21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122"/>
    </p:cViewPr>
  </p:sorterViewPr>
  <p:notesViewPr>
    <p:cSldViewPr>
      <p:cViewPr varScale="1">
        <p:scale>
          <a:sx n="83" d="100"/>
          <a:sy n="83" d="100"/>
        </p:scale>
        <p:origin x="1932"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4.1-2 Worthy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24,2024 5787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4.1-2 Worthy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24,2024 5787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7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00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26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86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7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https://biblehub.com/greek/516.htm</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84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31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217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8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00" dirty="0"/>
              <a:t>https://upload.wikimedia.org/wikipedia/commons/d/db/Wicked_Bible.jpg</a:t>
            </a:r>
          </a:p>
          <a:p>
            <a:endParaRPr lang="en-US" altLang="en-US" dirty="0"/>
          </a:p>
          <a:p>
            <a:r>
              <a:rPr lang="en-US" altLang="en-US" dirty="0"/>
              <a:t>In files since 2019 Time Mag.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690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1980s praise song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05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380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180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115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59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993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Even when we think we are doing right, our motives are corrupted.   </a:t>
            </a:r>
          </a:p>
          <a:p>
            <a:pPr marL="115888" indent="-115888">
              <a:buFont typeface="Arial" panose="020B0604020202020204" pitchFamily="34" charset="0"/>
              <a:buChar char="•"/>
            </a:pPr>
            <a:r>
              <a:rPr lang="en-US" altLang="en-US" dirty="0"/>
              <a:t>How much we will be praised and appreciated for the good deed</a:t>
            </a:r>
          </a:p>
          <a:p>
            <a:pPr marL="115888" indent="-115888">
              <a:buFont typeface="Arial" panose="020B0604020202020204" pitchFamily="34" charset="0"/>
              <a:buChar char="•"/>
            </a:pPr>
            <a:r>
              <a:rPr lang="en-US" altLang="en-US" dirty="0"/>
              <a:t>What favors we might get in return</a:t>
            </a:r>
          </a:p>
          <a:p>
            <a:pPr marL="115888" indent="-115888">
              <a:buFont typeface="Arial" panose="020B0604020202020204" pitchFamily="34" charset="0"/>
              <a:buChar char="•"/>
            </a:pPr>
            <a:r>
              <a:rPr lang="en-US" altLang="en-US" dirty="0"/>
              <a:t>Our place of esteem as a reward.	</a:t>
            </a:r>
          </a:p>
          <a:p>
            <a:pPr marL="454949" lvl="1" indent="-115888">
              <a:buFont typeface="Arial" panose="020B0604020202020204" pitchFamily="34" charset="0"/>
              <a:buChar char="•"/>
            </a:pPr>
            <a:r>
              <a:rPr lang="en-US" altLang="en-US" dirty="0"/>
              <a:t>Therefore Yeshua bids us do our giving in secret.</a:t>
            </a:r>
          </a:p>
          <a:p>
            <a:pPr marL="454949" lvl="1" indent="-115888">
              <a:buFont typeface="Arial" panose="020B0604020202020204" pitchFamily="34" charset="0"/>
              <a:buChar char="•"/>
            </a:pPr>
            <a:r>
              <a:rPr lang="en-US" altLang="en-US" dirty="0"/>
              <a:t>Our fasting</a:t>
            </a:r>
          </a:p>
          <a:p>
            <a:pPr marL="454949" lvl="1" indent="-115888">
              <a:buFont typeface="Arial" panose="020B0604020202020204" pitchFamily="34" charset="0"/>
              <a:buChar char="•"/>
            </a:pPr>
            <a:r>
              <a:rPr lang="en-US" altLang="en-US" dirty="0"/>
              <a:t>Our praying, at least some of it.  Maybe most significant.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680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https://en.wikipedia.org/wiki/Hyperinflation_in_the_Weimar_Republic</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556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We are just not as big deal as we think, in fact, we are corrupt and in and of ourselves, not worth much.   G-d affixes is love on us.  </a:t>
            </a:r>
          </a:p>
          <a:p>
            <a:endParaRPr lang="en-US" altLang="en-US" sz="1000" dirty="0"/>
          </a:p>
          <a:p>
            <a:r>
              <a:rPr lang="en-US" altLang="en-US" sz="1000" dirty="0"/>
              <a:t>https://external-content.duckduckgo.com/iu/?u=https%3A%2F%2Fluxuo-com-production.s3.ap-southeast-1.amazonaws.com%2F2022%2F03%2FGermany-1923-Hyperinflation%2540660x550.jpg&amp;f=1&amp;nofb=1&amp;ipt=6f853e8d2955840bf941afb26469fd2fdd8ce84878c0085210386950f0421980&amp;ipo=images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644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55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00" dirty="0"/>
              <a:t>https://en.wikipedia.org/wiki/Wicked_Bible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288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So, we are not worthy.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678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65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287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989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039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Let’s take it word by word.</a:t>
            </a:r>
          </a:p>
          <a:p>
            <a:r>
              <a:rPr lang="en-US" altLang="en-US" dirty="0"/>
              <a:t>First “therefore”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336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BIG stuff!!</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798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err="1"/>
              <a:t>Wurmbrand</a:t>
            </a:r>
            <a:r>
              <a:rPr lang="en-US" altLang="en-US" dirty="0"/>
              <a:t> Article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35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https://en.wikipedia.org/wiki/Hadrian#Aftermath;_persecutions</a:t>
            </a:r>
          </a:p>
          <a:p>
            <a:r>
              <a:rPr lang="en-US" altLang="en-US" dirty="0"/>
              <a:t>What does that mean?   </a:t>
            </a:r>
          </a:p>
          <a:p>
            <a:r>
              <a:rPr lang="en-US" altLang="en-US" dirty="0"/>
              <a:t>Be holy because I am holy.   Doesn’t say</a:t>
            </a:r>
          </a:p>
          <a:p>
            <a:r>
              <a:rPr lang="en-US" altLang="en-US" dirty="0"/>
              <a:t>Be omnipotent because I am omnipotent.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8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https://en.wikipedia.org/wiki/Kiddush_Hashem</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40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00" dirty="0"/>
              <a:t>https://upload.wikimedia.org/wikipedia/commons/d/d6/Marked_Wicked_bible.jpg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477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Holiness of character based fundamentally on gratefulness.   Even as Paul opens with “Therefore”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179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https://en.wikipedia.org/wiki/Kiddush_Hashem</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265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450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https://en.wikipedia.org/wiki/Kiddush_Hashem</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495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https://en.wikipedia.org/wiki/Kiddush_Hashem</a:t>
            </a:r>
          </a:p>
          <a:p>
            <a:r>
              <a:rPr lang="en-US" altLang="en-US" dirty="0"/>
              <a:t>https://en.wikipedia.org/wiki/Hadrian#Aftermath;_persecutions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966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https://en.wikipedia.org/wiki/Hadrian#Aftermath;_persecutions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137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Roman scorched earth policy.  </a:t>
            </a:r>
          </a:p>
          <a:p>
            <a:r>
              <a:rPr lang="en-US" altLang="en-US" dirty="0"/>
              <a:t>https://en.wikipedia.org/wiki/Hadrian#Aftermath;_persecutions</a:t>
            </a:r>
          </a:p>
          <a:p>
            <a:r>
              <a:rPr lang="en-US" altLang="en-US" dirty="0"/>
              <a:t>Some of you have been to Beitar, called the Masada of the North</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248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https://en.wikipedia.org/wiki/Hadrian#Aftermath;_persecutions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821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https://en.wikipedia.org/wiki/Hadrian#Aftermath;_persecutions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256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he-IL" sz="2000" b="1" dirty="0">
                <a:latin typeface="David" panose="020E0502060401010101" pitchFamily="34" charset="-79"/>
                <a:cs typeface="David" panose="020E0502060401010101" pitchFamily="34" charset="-79"/>
              </a:rPr>
              <a:t>נִאֵץ</a:t>
            </a:r>
            <a:r>
              <a:rPr lang="en-US" sz="2000" b="1" dirty="0">
                <a:latin typeface="David" panose="020E0502060401010101" pitchFamily="34" charset="-79"/>
                <a:cs typeface="David" panose="020E0502060401010101" pitchFamily="34" charset="-79"/>
              </a:rPr>
              <a:t> </a:t>
            </a:r>
            <a:r>
              <a:rPr lang="en-US" altLang="en-US" dirty="0"/>
              <a:t>Harsh and blasphemed; hateful words, especially things that hurt sacred values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1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00" dirty="0"/>
              <a:t>https://en.wikipedia.org/wiki/Wicked_Bible</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01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All people are called to worthiness, but there is a special calling to a Messianic cong.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875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4.1-2 Worthy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24,2024 5787</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494079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476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Calling to affiliate with Israel, blessings and sufferings.  Glory and trauma.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978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This is really the heart of the message.   About time.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787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134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Thayer’s Greek lexicon</a:t>
            </a:r>
          </a:p>
          <a:p>
            <a:r>
              <a:rPr lang="en-US" altLang="en-US" dirty="0"/>
              <a:t>https://biblehub.com/greek/5012.htm</a:t>
            </a:r>
          </a:p>
          <a:p>
            <a:r>
              <a:rPr lang="en-US" altLang="en-US" dirty="0"/>
              <a:t>Read from McKee p 142-144</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7720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866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298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More severe conflicts in 2024 2 months than ever</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93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March delivery.  Therefore demolition this Sunday.  Marcos heading rebuild of some scrap lumber into benches and tables. Modified: monkey bar on far side.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6210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Cornelius Plantinga</a:t>
            </a:r>
          </a:p>
          <a:p>
            <a:endParaRPr lang="en-US" altLang="en-US" dirty="0"/>
          </a:p>
          <a:p>
            <a:r>
              <a:rPr lang="en-US" altLang="en-US" dirty="0"/>
              <a:t>Parallel in Colossians.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2124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349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447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1502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3070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789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882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Ephesians 4.1-2 Worthy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24,2024 5787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Ephesians 4.1-2 Worthy </a:t>
            </a:r>
          </a:p>
        </p:txBody>
      </p:sp>
      <p:sp>
        <p:nvSpPr>
          <p:cNvPr id="5" name="Date Placeholder 4"/>
          <p:cNvSpPr>
            <a:spLocks noGrp="1"/>
          </p:cNvSpPr>
          <p:nvPr>
            <p:ph type="dt" idx="1"/>
          </p:nvPr>
        </p:nvSpPr>
        <p:spPr/>
        <p:txBody>
          <a:bodyPr/>
          <a:lstStyle/>
          <a:p>
            <a:r>
              <a:rPr lang="en-US" altLang="en-US"/>
              <a:t>Feb. 24,2024 5787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8186906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Ephesians 4.1-2 Worthy </a:t>
            </a:r>
          </a:p>
        </p:txBody>
      </p:sp>
      <p:sp>
        <p:nvSpPr>
          <p:cNvPr id="5" name="Date Placeholder 4"/>
          <p:cNvSpPr>
            <a:spLocks noGrp="1"/>
          </p:cNvSpPr>
          <p:nvPr>
            <p:ph type="dt" idx="1"/>
          </p:nvPr>
        </p:nvSpPr>
        <p:spPr/>
        <p:txBody>
          <a:bodyPr/>
          <a:lstStyle/>
          <a:p>
            <a:r>
              <a:rPr lang="en-US" altLang="en-US"/>
              <a:t>Feb. 24,2024 5787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61639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David Ledgin</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717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Ephesians 4.1-2 Worthy </a:t>
            </a:r>
          </a:p>
        </p:txBody>
      </p:sp>
      <p:sp>
        <p:nvSpPr>
          <p:cNvPr id="5" name="Date Placeholder 4"/>
          <p:cNvSpPr>
            <a:spLocks noGrp="1"/>
          </p:cNvSpPr>
          <p:nvPr>
            <p:ph type="dt" idx="1"/>
          </p:nvPr>
        </p:nvSpPr>
        <p:spPr/>
        <p:txBody>
          <a:bodyPr/>
          <a:lstStyle/>
          <a:p>
            <a:r>
              <a:rPr lang="en-US" altLang="en-US"/>
              <a:t>Feb. 24,2024 5787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9241931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Ephesians 4.1-2 Worthy </a:t>
            </a:r>
          </a:p>
        </p:txBody>
      </p:sp>
      <p:sp>
        <p:nvSpPr>
          <p:cNvPr id="5" name="Date Placeholder 4"/>
          <p:cNvSpPr>
            <a:spLocks noGrp="1"/>
          </p:cNvSpPr>
          <p:nvPr>
            <p:ph type="dt" idx="1"/>
          </p:nvPr>
        </p:nvSpPr>
        <p:spPr/>
        <p:txBody>
          <a:bodyPr/>
          <a:lstStyle/>
          <a:p>
            <a:r>
              <a:rPr lang="en-US" altLang="en-US"/>
              <a:t>Feb. 24,2024 5787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76959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Rukhel Fields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62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Dr. Peter Greenspan</a:t>
            </a:r>
          </a:p>
          <a:p>
            <a:r>
              <a:rPr lang="en-US" altLang="en-US" dirty="0"/>
              <a:t>Also Sheila Schwartz Phillips and me.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99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3124200" cy="4800600"/>
          </a:xfrm>
        </p:spPr>
        <p:txBody>
          <a:bodyPr>
            <a:normAutofit/>
          </a:bodyPr>
          <a:lstStyle/>
          <a:p>
            <a:pPr algn="l"/>
            <a:r>
              <a:rPr lang="en-US" sz="4000" dirty="0"/>
              <a:t>Trailer</a:t>
            </a:r>
          </a:p>
        </p:txBody>
      </p:sp>
      <p:pic>
        <p:nvPicPr>
          <p:cNvPr id="3" name="Picture 2">
            <a:extLst>
              <a:ext uri="{FF2B5EF4-FFF2-40B4-BE49-F238E27FC236}">
                <a16:creationId xmlns:a16="http://schemas.microsoft.com/office/drawing/2014/main" id="{98E08CC9-3715-40B8-9EA8-C870CE7BC5D6}"/>
              </a:ext>
            </a:extLst>
          </p:cNvPr>
          <p:cNvPicPr>
            <a:picLocks noChangeAspect="1"/>
          </p:cNvPicPr>
          <p:nvPr/>
        </p:nvPicPr>
        <p:blipFill rotWithShape="1">
          <a:blip r:embed="rId3"/>
          <a:srcRect l="15114" t="-281" r="11486" b="281"/>
          <a:stretch/>
        </p:blipFill>
        <p:spPr>
          <a:xfrm>
            <a:off x="2133600" y="-8623"/>
            <a:ext cx="5715000" cy="5143500"/>
          </a:xfrm>
          <a:prstGeom prst="rect">
            <a:avLst/>
          </a:prstGeom>
        </p:spPr>
      </p:pic>
    </p:spTree>
    <p:extLst>
      <p:ext uri="{BB962C8B-B14F-4D97-AF65-F5344CB8AC3E}">
        <p14:creationId xmlns:p14="http://schemas.microsoft.com/office/powerpoint/2010/main" val="71007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78AE12C-000E-9381-D0AC-CC5936797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6554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4.1-2</a:t>
            </a:r>
            <a:r>
              <a:rPr lang="en-US" sz="4000" dirty="0"/>
              <a:t> Therefore I, the prisoner united with the Lord, beg you to </a:t>
            </a:r>
            <a:r>
              <a:rPr lang="en-US" sz="4000" u="sng" dirty="0">
                <a:solidFill>
                  <a:srgbClr val="FFFF66"/>
                </a:solidFill>
              </a:rPr>
              <a:t>lead a life worthy of the calling</a:t>
            </a:r>
            <a:r>
              <a:rPr lang="en-US" sz="4000" dirty="0">
                <a:solidFill>
                  <a:srgbClr val="FFFF66"/>
                </a:solidFill>
              </a:rPr>
              <a:t> </a:t>
            </a:r>
            <a:r>
              <a:rPr lang="en-US" sz="4000" dirty="0"/>
              <a:t>to which you have been called. Always be humble, gentle and patient, bearing with one another in love.</a:t>
            </a:r>
          </a:p>
        </p:txBody>
      </p:sp>
    </p:spTree>
    <p:extLst>
      <p:ext uri="{BB962C8B-B14F-4D97-AF65-F5344CB8AC3E}">
        <p14:creationId xmlns:p14="http://schemas.microsoft.com/office/powerpoint/2010/main" val="174966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baseline="30000" dirty="0"/>
          </a:p>
          <a:p>
            <a:r>
              <a:rPr lang="en-US" sz="4000" baseline="30000" dirty="0"/>
              <a:t>Eph 4.1-3</a:t>
            </a:r>
            <a:r>
              <a:rPr lang="en-US" sz="4000" dirty="0"/>
              <a:t> </a:t>
            </a:r>
            <a:r>
              <a:rPr lang="en-US" sz="4000" u="sng" dirty="0">
                <a:solidFill>
                  <a:srgbClr val="FFFF66"/>
                </a:solidFill>
              </a:rPr>
              <a:t>lead a life </a:t>
            </a:r>
          </a:p>
          <a:p>
            <a:r>
              <a:rPr lang="en-US" sz="4000" u="dbl" dirty="0">
                <a:solidFill>
                  <a:srgbClr val="FFFF66"/>
                </a:solidFill>
              </a:rPr>
              <a:t>worthy</a:t>
            </a:r>
            <a:r>
              <a:rPr lang="en-US" sz="4000" u="sng" dirty="0">
                <a:solidFill>
                  <a:srgbClr val="FFFF66"/>
                </a:solidFill>
              </a:rPr>
              <a:t> of the calling</a:t>
            </a:r>
            <a:endParaRPr lang="en-US" sz="4000" dirty="0"/>
          </a:p>
        </p:txBody>
      </p:sp>
    </p:spTree>
    <p:extLst>
      <p:ext uri="{BB962C8B-B14F-4D97-AF65-F5344CB8AC3E}">
        <p14:creationId xmlns:p14="http://schemas.microsoft.com/office/powerpoint/2010/main" val="397355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DF682FC-3DF6-0B9B-D56B-BA4195BD3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 y="-1484"/>
            <a:ext cx="9144000" cy="5142857"/>
          </a:xfrm>
          <a:prstGeom prst="rect">
            <a:avLst/>
          </a:prstGeom>
        </p:spPr>
      </p:pic>
      <p:sp>
        <p:nvSpPr>
          <p:cNvPr id="5" name="TextBox 4">
            <a:extLst>
              <a:ext uri="{FF2B5EF4-FFF2-40B4-BE49-F238E27FC236}">
                <a16:creationId xmlns:a16="http://schemas.microsoft.com/office/drawing/2014/main" id="{42F1C487-FAB4-C4C8-D9A8-7879817EE66C}"/>
              </a:ext>
            </a:extLst>
          </p:cNvPr>
          <p:cNvSpPr txBox="1"/>
          <p:nvPr/>
        </p:nvSpPr>
        <p:spPr>
          <a:xfrm>
            <a:off x="228600" y="209550"/>
            <a:ext cx="8686800" cy="3170099"/>
          </a:xfrm>
          <a:prstGeom prst="rect">
            <a:avLst/>
          </a:prstGeom>
          <a:noFill/>
        </p:spPr>
        <p:txBody>
          <a:bodyPr wrap="square" rtlCol="0">
            <a:spAutoFit/>
          </a:bodyPr>
          <a:lstStyle/>
          <a:p>
            <a:pPr algn="l"/>
            <a:r>
              <a:rPr lang="en-US" dirty="0"/>
              <a:t>Worthy of the Calling  Eph 4.1-2</a:t>
            </a:r>
          </a:p>
          <a:p>
            <a:pPr marL="461963" indent="-461963" algn="l">
              <a:buFont typeface="+mj-lt"/>
              <a:buAutoNum type="arabicPeriod"/>
            </a:pPr>
            <a:r>
              <a:rPr lang="en-US" dirty="0"/>
              <a:t>Meaning of “worthy.”</a:t>
            </a:r>
          </a:p>
          <a:p>
            <a:pPr marL="461963" indent="-461963" algn="l">
              <a:buFont typeface="+mj-lt"/>
              <a:buAutoNum type="arabicPeriod"/>
            </a:pPr>
            <a:r>
              <a:rPr lang="en-US" dirty="0"/>
              <a:t>Worthiness of G-d in Messiah</a:t>
            </a:r>
          </a:p>
          <a:p>
            <a:pPr marL="461963" indent="-461963" algn="l">
              <a:buFont typeface="+mj-lt"/>
              <a:buAutoNum type="arabicPeriod"/>
            </a:pPr>
            <a:r>
              <a:rPr lang="en-US" dirty="0"/>
              <a:t>Unworthiness of people</a:t>
            </a:r>
          </a:p>
          <a:p>
            <a:pPr marL="461963" indent="-461963" algn="l">
              <a:buFont typeface="+mj-lt"/>
              <a:buAutoNum type="arabicPeriod"/>
            </a:pPr>
            <a:r>
              <a:rPr lang="en-US" dirty="0"/>
              <a:t>Becoming worthy</a:t>
            </a:r>
          </a:p>
        </p:txBody>
      </p:sp>
    </p:spTree>
    <p:extLst>
      <p:ext uri="{BB962C8B-B14F-4D97-AF65-F5344CB8AC3E}">
        <p14:creationId xmlns:p14="http://schemas.microsoft.com/office/powerpoint/2010/main" val="150391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DF682FC-3DF6-0B9B-D56B-BA4195BD3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 y="-1484"/>
            <a:ext cx="9144000" cy="5142857"/>
          </a:xfrm>
          <a:prstGeom prst="rect">
            <a:avLst/>
          </a:prstGeom>
        </p:spPr>
      </p:pic>
      <p:sp>
        <p:nvSpPr>
          <p:cNvPr id="5" name="TextBox 4">
            <a:extLst>
              <a:ext uri="{FF2B5EF4-FFF2-40B4-BE49-F238E27FC236}">
                <a16:creationId xmlns:a16="http://schemas.microsoft.com/office/drawing/2014/main" id="{42F1C487-FAB4-C4C8-D9A8-7879817EE66C}"/>
              </a:ext>
            </a:extLst>
          </p:cNvPr>
          <p:cNvSpPr txBox="1"/>
          <p:nvPr/>
        </p:nvSpPr>
        <p:spPr>
          <a:xfrm>
            <a:off x="228600" y="209550"/>
            <a:ext cx="8686800" cy="3170099"/>
          </a:xfrm>
          <a:prstGeom prst="rect">
            <a:avLst/>
          </a:prstGeom>
          <a:noFill/>
        </p:spPr>
        <p:txBody>
          <a:bodyPr wrap="square" rtlCol="0">
            <a:spAutoFit/>
          </a:bodyPr>
          <a:lstStyle/>
          <a:p>
            <a:pPr algn="l"/>
            <a:r>
              <a:rPr lang="en-US" dirty="0"/>
              <a:t>Worthy of the Calling  Eph 4.1-2</a:t>
            </a:r>
          </a:p>
          <a:p>
            <a:pPr marL="461963" indent="-461963" algn="l">
              <a:buFont typeface="+mj-lt"/>
              <a:buAutoNum type="arabicPeriod"/>
            </a:pPr>
            <a:r>
              <a:rPr lang="en-US" u="sng" dirty="0">
                <a:solidFill>
                  <a:srgbClr val="FFFF00"/>
                </a:solidFill>
              </a:rPr>
              <a:t>Meaning of “worthy</a:t>
            </a:r>
            <a:r>
              <a:rPr lang="en-US" dirty="0"/>
              <a:t>.”</a:t>
            </a:r>
          </a:p>
          <a:p>
            <a:pPr marL="461963" indent="-461963" algn="l">
              <a:buFont typeface="+mj-lt"/>
              <a:buAutoNum type="arabicPeriod"/>
            </a:pPr>
            <a:r>
              <a:rPr lang="en-US" dirty="0"/>
              <a:t>Worthiness of G-d in Messiah</a:t>
            </a:r>
          </a:p>
          <a:p>
            <a:pPr marL="461963" indent="-461963" algn="l">
              <a:buFont typeface="+mj-lt"/>
              <a:buAutoNum type="arabicPeriod"/>
            </a:pPr>
            <a:r>
              <a:rPr lang="en-US" dirty="0"/>
              <a:t>Unworthiness of people</a:t>
            </a:r>
          </a:p>
          <a:p>
            <a:pPr marL="461963" indent="-461963" algn="l">
              <a:buFont typeface="+mj-lt"/>
              <a:buAutoNum type="arabicPeriod"/>
            </a:pPr>
            <a:r>
              <a:rPr lang="en-US" dirty="0"/>
              <a:t>Becoming worthy</a:t>
            </a:r>
          </a:p>
        </p:txBody>
      </p:sp>
    </p:spTree>
    <p:extLst>
      <p:ext uri="{BB962C8B-B14F-4D97-AF65-F5344CB8AC3E}">
        <p14:creationId xmlns:p14="http://schemas.microsoft.com/office/powerpoint/2010/main" val="2339012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endParaRPr lang="en-US" sz="4000" dirty="0"/>
          </a:p>
          <a:p>
            <a:pPr algn="l"/>
            <a:endParaRPr lang="en-US" sz="4000" dirty="0"/>
          </a:p>
          <a:p>
            <a:pPr algn="l"/>
            <a:r>
              <a:rPr lang="en-US" sz="4000" dirty="0" err="1"/>
              <a:t>ἀξίως</a:t>
            </a:r>
            <a:r>
              <a:rPr lang="en-US" sz="4000" dirty="0"/>
              <a:t>, suitably; worthily, in a manner worthy of, appropriately</a:t>
            </a:r>
          </a:p>
          <a:p>
            <a:pPr algn="l"/>
            <a:endParaRPr lang="en-US" sz="4000" dirty="0"/>
          </a:p>
        </p:txBody>
      </p:sp>
      <p:pic>
        <p:nvPicPr>
          <p:cNvPr id="3" name="Picture 2">
            <a:extLst>
              <a:ext uri="{FF2B5EF4-FFF2-40B4-BE49-F238E27FC236}">
                <a16:creationId xmlns:a16="http://schemas.microsoft.com/office/drawing/2014/main" id="{40C10C3B-63F8-BDAF-81F6-9236600378F2}"/>
              </a:ext>
            </a:extLst>
          </p:cNvPr>
          <p:cNvPicPr>
            <a:picLocks noChangeAspect="1"/>
          </p:cNvPicPr>
          <p:nvPr/>
        </p:nvPicPr>
        <p:blipFill rotWithShape="1">
          <a:blip r:embed="rId3"/>
          <a:srcRect l="6981" r="1898"/>
          <a:stretch/>
        </p:blipFill>
        <p:spPr>
          <a:xfrm>
            <a:off x="1600200" y="133350"/>
            <a:ext cx="6019800" cy="2309311"/>
          </a:xfrm>
          <a:prstGeom prst="rect">
            <a:avLst/>
          </a:prstGeom>
        </p:spPr>
      </p:pic>
    </p:spTree>
    <p:extLst>
      <p:ext uri="{BB962C8B-B14F-4D97-AF65-F5344CB8AC3E}">
        <p14:creationId xmlns:p14="http://schemas.microsoft.com/office/powerpoint/2010/main" val="239205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worthily (viewed as "becoming"); suitable because recognized as fitting (having worth that "matches" actual value)</a:t>
            </a:r>
          </a:p>
          <a:p>
            <a:pPr algn="l"/>
            <a:endParaRPr lang="en-US" sz="4000" dirty="0"/>
          </a:p>
          <a:p>
            <a:pPr algn="l"/>
            <a:r>
              <a:rPr lang="en-US" altLang="en-US" sz="3600" dirty="0"/>
              <a:t>Sounds as if we earned it. </a:t>
            </a:r>
          </a:p>
          <a:p>
            <a:pPr algn="l"/>
            <a:endParaRPr lang="en-US" sz="4000" dirty="0"/>
          </a:p>
        </p:txBody>
      </p:sp>
    </p:spTree>
    <p:extLst>
      <p:ext uri="{BB962C8B-B14F-4D97-AF65-F5344CB8AC3E}">
        <p14:creationId xmlns:p14="http://schemas.microsoft.com/office/powerpoint/2010/main" val="251479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78AE12C-000E-9381-D0AC-CC5936797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41402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DF682FC-3DF6-0B9B-D56B-BA4195BD3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 y="-1484"/>
            <a:ext cx="9144000" cy="5142857"/>
          </a:xfrm>
          <a:prstGeom prst="rect">
            <a:avLst/>
          </a:prstGeom>
        </p:spPr>
      </p:pic>
      <p:sp>
        <p:nvSpPr>
          <p:cNvPr id="5" name="TextBox 4">
            <a:extLst>
              <a:ext uri="{FF2B5EF4-FFF2-40B4-BE49-F238E27FC236}">
                <a16:creationId xmlns:a16="http://schemas.microsoft.com/office/drawing/2014/main" id="{42F1C487-FAB4-C4C8-D9A8-7879817EE66C}"/>
              </a:ext>
            </a:extLst>
          </p:cNvPr>
          <p:cNvSpPr txBox="1"/>
          <p:nvPr/>
        </p:nvSpPr>
        <p:spPr>
          <a:xfrm>
            <a:off x="228600" y="209550"/>
            <a:ext cx="8686800" cy="3170099"/>
          </a:xfrm>
          <a:prstGeom prst="rect">
            <a:avLst/>
          </a:prstGeom>
          <a:noFill/>
        </p:spPr>
        <p:txBody>
          <a:bodyPr wrap="square" rtlCol="0">
            <a:spAutoFit/>
          </a:bodyPr>
          <a:lstStyle/>
          <a:p>
            <a:pPr algn="l"/>
            <a:r>
              <a:rPr lang="en-US" dirty="0"/>
              <a:t>Worthy of the Calling  Eph 4.1-2</a:t>
            </a:r>
          </a:p>
          <a:p>
            <a:pPr marL="461963" indent="-461963" algn="l">
              <a:buFont typeface="+mj-lt"/>
              <a:buAutoNum type="arabicPeriod"/>
            </a:pPr>
            <a:r>
              <a:rPr lang="en-US" dirty="0"/>
              <a:t>Meaning of “worthy”</a:t>
            </a:r>
          </a:p>
          <a:p>
            <a:pPr marL="461963" indent="-461963" algn="l">
              <a:buFont typeface="+mj-lt"/>
              <a:buAutoNum type="arabicPeriod"/>
            </a:pPr>
            <a:r>
              <a:rPr lang="en-US" u="sng" dirty="0">
                <a:solidFill>
                  <a:srgbClr val="FFFF00"/>
                </a:solidFill>
              </a:rPr>
              <a:t>Worthiness of G-d in Messiah</a:t>
            </a:r>
          </a:p>
          <a:p>
            <a:pPr marL="461963" indent="-461963" algn="l">
              <a:buFont typeface="+mj-lt"/>
              <a:buAutoNum type="arabicPeriod"/>
            </a:pPr>
            <a:r>
              <a:rPr lang="en-US" dirty="0"/>
              <a:t>Humankind unworthiness</a:t>
            </a:r>
          </a:p>
          <a:p>
            <a:pPr marL="461963" indent="-461963" algn="l">
              <a:buFont typeface="+mj-lt"/>
              <a:buAutoNum type="arabicPeriod"/>
            </a:pPr>
            <a:r>
              <a:rPr lang="en-US" dirty="0"/>
              <a:t>Becoming worthy</a:t>
            </a:r>
          </a:p>
        </p:txBody>
      </p:sp>
    </p:spTree>
    <p:extLst>
      <p:ext uri="{BB962C8B-B14F-4D97-AF65-F5344CB8AC3E}">
        <p14:creationId xmlns:p14="http://schemas.microsoft.com/office/powerpoint/2010/main" val="409894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2980592" cy="4800600"/>
          </a:xfrm>
        </p:spPr>
        <p:txBody>
          <a:bodyPr>
            <a:normAutofit/>
          </a:bodyPr>
          <a:lstStyle/>
          <a:p>
            <a:pPr algn="l"/>
            <a:r>
              <a:rPr lang="en-US" sz="4000" dirty="0"/>
              <a:t>King James 1631</a:t>
            </a:r>
          </a:p>
        </p:txBody>
      </p:sp>
      <p:pic>
        <p:nvPicPr>
          <p:cNvPr id="3" name="Picture 2">
            <a:extLst>
              <a:ext uri="{FF2B5EF4-FFF2-40B4-BE49-F238E27FC236}">
                <a16:creationId xmlns:a16="http://schemas.microsoft.com/office/drawing/2014/main" id="{0E4E1E1F-B45C-EC5B-A259-782500D4386B}"/>
              </a:ext>
            </a:extLst>
          </p:cNvPr>
          <p:cNvPicPr>
            <a:picLocks noChangeAspect="1"/>
          </p:cNvPicPr>
          <p:nvPr/>
        </p:nvPicPr>
        <p:blipFill>
          <a:blip r:embed="rId3"/>
          <a:stretch>
            <a:fillRect/>
          </a:stretch>
        </p:blipFill>
        <p:spPr>
          <a:xfrm>
            <a:off x="3209192" y="0"/>
            <a:ext cx="5934808" cy="5143500"/>
          </a:xfrm>
          <a:prstGeom prst="rect">
            <a:avLst/>
          </a:prstGeom>
        </p:spPr>
      </p:pic>
    </p:spTree>
    <p:extLst>
      <p:ext uri="{BB962C8B-B14F-4D97-AF65-F5344CB8AC3E}">
        <p14:creationId xmlns:p14="http://schemas.microsoft.com/office/powerpoint/2010/main" val="204699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18.4 </a:t>
            </a:r>
            <a:r>
              <a:rPr lang="en-US" sz="4000" dirty="0"/>
              <a:t>I called upon </a:t>
            </a:r>
            <a:r>
              <a:rPr lang="en-US" sz="4000" cap="small" dirty="0"/>
              <a:t>Adoni</a:t>
            </a:r>
            <a:r>
              <a:rPr lang="en-US" sz="4000" dirty="0"/>
              <a:t>, </a:t>
            </a:r>
            <a:r>
              <a:rPr lang="en-US" sz="4000" u="sng" dirty="0">
                <a:solidFill>
                  <a:srgbClr val="FFFF66"/>
                </a:solidFill>
              </a:rPr>
              <a:t>worthy of praise</a:t>
            </a:r>
            <a:r>
              <a:rPr lang="en-US" sz="4000" dirty="0"/>
              <a:t>, and I was rescued from my enemies.</a:t>
            </a:r>
          </a:p>
        </p:txBody>
      </p:sp>
    </p:spTree>
    <p:extLst>
      <p:ext uri="{BB962C8B-B14F-4D97-AF65-F5344CB8AC3E}">
        <p14:creationId xmlns:p14="http://schemas.microsoft.com/office/powerpoint/2010/main" val="196613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4.11 </a:t>
            </a:r>
            <a:r>
              <a:rPr lang="en-US" sz="4000" dirty="0"/>
              <a:t>“</a:t>
            </a:r>
            <a:r>
              <a:rPr lang="en-US" sz="4000" u="sng" dirty="0">
                <a:solidFill>
                  <a:srgbClr val="FFFF66"/>
                </a:solidFill>
              </a:rPr>
              <a:t>You are worthy</a:t>
            </a:r>
            <a:r>
              <a:rPr lang="en-US" sz="4000" dirty="0"/>
              <a:t>, </a:t>
            </a:r>
            <a:r>
              <a:rPr lang="en-US" sz="4000" cap="small" dirty="0"/>
              <a:t>Adoni</a:t>
            </a:r>
            <a:r>
              <a:rPr lang="en-US" sz="4000" dirty="0"/>
              <a:t> </a:t>
            </a:r>
            <a:r>
              <a:rPr lang="en-US" sz="4000" cap="small" dirty="0" err="1"/>
              <a:t>Eloheinu</a:t>
            </a:r>
            <a:r>
              <a:rPr lang="en-US" sz="4000" dirty="0"/>
              <a:t>, to have glory, honor and power, because you created all things — yes, because of your will they were created and came into being!”</a:t>
            </a:r>
          </a:p>
        </p:txBody>
      </p:sp>
    </p:spTree>
    <p:extLst>
      <p:ext uri="{BB962C8B-B14F-4D97-AF65-F5344CB8AC3E}">
        <p14:creationId xmlns:p14="http://schemas.microsoft.com/office/powerpoint/2010/main" val="180189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5.2-3</a:t>
            </a:r>
            <a:r>
              <a:rPr lang="en-US" sz="4000" dirty="0"/>
              <a:t> I also saw a mighty angel proclaiming with a loud voice, “</a:t>
            </a:r>
            <a:r>
              <a:rPr lang="en-US" sz="4000" u="sng" dirty="0">
                <a:solidFill>
                  <a:srgbClr val="FFFF66"/>
                </a:solidFill>
              </a:rPr>
              <a:t>Who is worthy</a:t>
            </a:r>
            <a:r>
              <a:rPr lang="en-US" sz="4000" dirty="0">
                <a:solidFill>
                  <a:srgbClr val="FFFF66"/>
                </a:solidFill>
              </a:rPr>
              <a:t> </a:t>
            </a:r>
            <a:r>
              <a:rPr lang="en-US" sz="4000" dirty="0"/>
              <a:t>to open the scroll and to break its seals?” No one in heaven or on the earth or under the earth was able to open the scroll or to look into it.</a:t>
            </a:r>
          </a:p>
        </p:txBody>
      </p:sp>
    </p:spTree>
    <p:extLst>
      <p:ext uri="{BB962C8B-B14F-4D97-AF65-F5344CB8AC3E}">
        <p14:creationId xmlns:p14="http://schemas.microsoft.com/office/powerpoint/2010/main" val="178300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5.9-12  </a:t>
            </a:r>
            <a:r>
              <a:rPr lang="en-US" sz="4000" dirty="0"/>
              <a:t>“</a:t>
            </a:r>
            <a:r>
              <a:rPr lang="en-US" sz="4000" u="sng" dirty="0">
                <a:solidFill>
                  <a:srgbClr val="FFFF66"/>
                </a:solidFill>
              </a:rPr>
              <a:t>You are worthy</a:t>
            </a:r>
            <a:r>
              <a:rPr lang="en-US" sz="4000" dirty="0">
                <a:solidFill>
                  <a:srgbClr val="FFFF66"/>
                </a:solidFill>
              </a:rPr>
              <a:t> </a:t>
            </a:r>
            <a:r>
              <a:rPr lang="en-US" sz="4000" dirty="0"/>
              <a:t>to take the scroll and break its seals; because you were slaughtered; at the cost of blood you ransomed for God persons from every tribe, language, people and nation…</a:t>
            </a:r>
          </a:p>
        </p:txBody>
      </p:sp>
    </p:spTree>
    <p:extLst>
      <p:ext uri="{BB962C8B-B14F-4D97-AF65-F5344CB8AC3E}">
        <p14:creationId xmlns:p14="http://schemas.microsoft.com/office/powerpoint/2010/main" val="3635943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5.9-12</a:t>
            </a:r>
            <a:r>
              <a:rPr lang="en-US" sz="4000" dirty="0"/>
              <a:t>  “</a:t>
            </a:r>
            <a:r>
              <a:rPr lang="en-US" sz="4000" dirty="0">
                <a:solidFill>
                  <a:srgbClr val="FFFF66"/>
                </a:solidFill>
              </a:rPr>
              <a:t>Worthy is the Lamb </a:t>
            </a:r>
            <a:r>
              <a:rPr lang="en-US" sz="4000" dirty="0"/>
              <a:t>who was slain, to receive power and riches and wisdom and might and honor and glory and blessing!”</a:t>
            </a:r>
          </a:p>
        </p:txBody>
      </p:sp>
    </p:spTree>
    <p:extLst>
      <p:ext uri="{BB962C8B-B14F-4D97-AF65-F5344CB8AC3E}">
        <p14:creationId xmlns:p14="http://schemas.microsoft.com/office/powerpoint/2010/main" val="3754776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DF682FC-3DF6-0B9B-D56B-BA4195BD3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 y="-1484"/>
            <a:ext cx="9144000" cy="5142857"/>
          </a:xfrm>
          <a:prstGeom prst="rect">
            <a:avLst/>
          </a:prstGeom>
        </p:spPr>
      </p:pic>
      <p:sp>
        <p:nvSpPr>
          <p:cNvPr id="5" name="TextBox 4">
            <a:extLst>
              <a:ext uri="{FF2B5EF4-FFF2-40B4-BE49-F238E27FC236}">
                <a16:creationId xmlns:a16="http://schemas.microsoft.com/office/drawing/2014/main" id="{42F1C487-FAB4-C4C8-D9A8-7879817EE66C}"/>
              </a:ext>
            </a:extLst>
          </p:cNvPr>
          <p:cNvSpPr txBox="1"/>
          <p:nvPr/>
        </p:nvSpPr>
        <p:spPr>
          <a:xfrm>
            <a:off x="228600" y="209550"/>
            <a:ext cx="8686800" cy="3170099"/>
          </a:xfrm>
          <a:prstGeom prst="rect">
            <a:avLst/>
          </a:prstGeom>
          <a:noFill/>
        </p:spPr>
        <p:txBody>
          <a:bodyPr wrap="square" rtlCol="0">
            <a:spAutoFit/>
          </a:bodyPr>
          <a:lstStyle/>
          <a:p>
            <a:pPr algn="l"/>
            <a:r>
              <a:rPr lang="en-US" dirty="0"/>
              <a:t>Worthy of the Calling  Eph 4.1-3</a:t>
            </a:r>
          </a:p>
          <a:p>
            <a:pPr marL="461963" indent="-461963" algn="l">
              <a:buFont typeface="+mj-lt"/>
              <a:buAutoNum type="arabicPeriod"/>
            </a:pPr>
            <a:r>
              <a:rPr lang="en-US" dirty="0"/>
              <a:t>Meaning of “worthy”</a:t>
            </a:r>
          </a:p>
          <a:p>
            <a:pPr marL="461963" indent="-461963" algn="l">
              <a:buFont typeface="+mj-lt"/>
              <a:buAutoNum type="arabicPeriod"/>
            </a:pPr>
            <a:r>
              <a:rPr lang="en-US" dirty="0"/>
              <a:t>Worthiness of G-d in Messiah</a:t>
            </a:r>
          </a:p>
          <a:p>
            <a:pPr marL="461963" indent="-461963" algn="l">
              <a:buFont typeface="+mj-lt"/>
              <a:buAutoNum type="arabicPeriod"/>
            </a:pPr>
            <a:r>
              <a:rPr lang="en-US" u="sng" dirty="0">
                <a:solidFill>
                  <a:srgbClr val="FFFF00"/>
                </a:solidFill>
              </a:rPr>
              <a:t>Unworthiness of people</a:t>
            </a:r>
          </a:p>
          <a:p>
            <a:pPr marL="461963" indent="-461963" algn="l">
              <a:buFont typeface="+mj-lt"/>
              <a:buAutoNum type="arabicPeriod"/>
            </a:pPr>
            <a:r>
              <a:rPr lang="en-US" dirty="0"/>
              <a:t>Becoming worthy</a:t>
            </a:r>
          </a:p>
        </p:txBody>
      </p:sp>
    </p:spTree>
    <p:extLst>
      <p:ext uri="{BB962C8B-B14F-4D97-AF65-F5344CB8AC3E}">
        <p14:creationId xmlns:p14="http://schemas.microsoft.com/office/powerpoint/2010/main" val="863968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Yeshuayahu</a:t>
            </a:r>
            <a:r>
              <a:rPr lang="en-US" sz="4000" baseline="30000" dirty="0"/>
              <a:t>/Is 64.5  </a:t>
            </a:r>
            <a:r>
              <a:rPr lang="en-US" sz="4000" dirty="0"/>
              <a:t>All of us are like someone unclean, all our righteous deeds like very defiled rags.</a:t>
            </a:r>
          </a:p>
        </p:txBody>
      </p:sp>
    </p:spTree>
    <p:extLst>
      <p:ext uri="{BB962C8B-B14F-4D97-AF65-F5344CB8AC3E}">
        <p14:creationId xmlns:p14="http://schemas.microsoft.com/office/powerpoint/2010/main" val="2222867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288925" indent="-288925" algn="l">
              <a:buFont typeface="Arial" panose="020B0604020202020204" pitchFamily="34" charset="0"/>
              <a:buChar char="•"/>
            </a:pPr>
            <a:r>
              <a:rPr lang="en-US" sz="4000" dirty="0"/>
              <a:t>At the end of </a:t>
            </a:r>
            <a:r>
              <a:rPr lang="en-US" sz="4000" u="sng" dirty="0">
                <a:solidFill>
                  <a:srgbClr val="FFFF00"/>
                </a:solidFill>
              </a:rPr>
              <a:t>1922</a:t>
            </a:r>
            <a:r>
              <a:rPr lang="en-US" sz="4000" dirty="0"/>
              <a:t> a loaf of bread in Berlin cost around 160 Marks </a:t>
            </a:r>
          </a:p>
          <a:p>
            <a:pPr marL="288925" indent="-288925" algn="l">
              <a:buFont typeface="Arial" panose="020B0604020202020204" pitchFamily="34" charset="0"/>
              <a:buChar char="•"/>
            </a:pPr>
            <a:r>
              <a:rPr lang="en-US" sz="4000" dirty="0"/>
              <a:t>It cost 200,000,000,000 Marks </a:t>
            </a:r>
            <a:r>
              <a:rPr lang="en-US" sz="4000" u="sng" dirty="0">
                <a:solidFill>
                  <a:srgbClr val="FFFF00"/>
                </a:solidFill>
              </a:rPr>
              <a:t>by late 1923</a:t>
            </a:r>
            <a:r>
              <a:rPr lang="en-US" sz="4000" dirty="0">
                <a:solidFill>
                  <a:srgbClr val="FFFF00"/>
                </a:solidFill>
              </a:rPr>
              <a:t>         </a:t>
            </a:r>
            <a:r>
              <a:rPr lang="en-US" sz="4000" dirty="0"/>
              <a:t>200 billion!</a:t>
            </a:r>
          </a:p>
          <a:p>
            <a:pPr marL="288925" indent="-288925" algn="l">
              <a:buFont typeface="Arial" panose="020B0604020202020204" pitchFamily="34" charset="0"/>
              <a:buChar char="•"/>
            </a:pPr>
            <a:r>
              <a:rPr lang="en-US" sz="4000" dirty="0"/>
              <a:t>Hyperinflation!</a:t>
            </a:r>
          </a:p>
        </p:txBody>
      </p:sp>
    </p:spTree>
    <p:extLst>
      <p:ext uri="{BB962C8B-B14F-4D97-AF65-F5344CB8AC3E}">
        <p14:creationId xmlns:p14="http://schemas.microsoft.com/office/powerpoint/2010/main" val="1458392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2714625" cy="4800600"/>
          </a:xfrm>
        </p:spPr>
        <p:txBody>
          <a:bodyPr>
            <a:normAutofit/>
          </a:bodyPr>
          <a:lstStyle/>
          <a:p>
            <a:pPr algn="l"/>
            <a:r>
              <a:rPr lang="en-US" altLang="en-US" sz="4000" dirty="0"/>
              <a:t>German hyper-inflation during the Weimar Republic</a:t>
            </a:r>
          </a:p>
          <a:p>
            <a:pPr algn="l"/>
            <a:r>
              <a:rPr lang="en-US" altLang="en-US" sz="4000"/>
              <a:t>1923</a:t>
            </a:r>
            <a:endParaRPr lang="en-US" altLang="en-US" sz="4000" dirty="0"/>
          </a:p>
        </p:txBody>
      </p:sp>
      <p:pic>
        <p:nvPicPr>
          <p:cNvPr id="1026" name="Picture 2" descr="Inflation — The lessons from Weimar">
            <a:extLst>
              <a:ext uri="{FF2B5EF4-FFF2-40B4-BE49-F238E27FC236}">
                <a16:creationId xmlns:a16="http://schemas.microsoft.com/office/drawing/2014/main" id="{2E170C72-51AB-1326-E031-4782D0850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19050"/>
            <a:ext cx="6172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311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Ephesians 2.8-10 </a:t>
            </a:r>
            <a:r>
              <a:rPr lang="en-US" sz="4000" dirty="0"/>
              <a:t>For you have been saved, [delivered from eternal loss] by grace through trusting, and even this is </a:t>
            </a:r>
            <a:r>
              <a:rPr lang="en-US" sz="4000" u="sng" dirty="0">
                <a:solidFill>
                  <a:srgbClr val="FFFF00"/>
                </a:solidFill>
              </a:rPr>
              <a:t>not your accomplishment</a:t>
            </a:r>
            <a:r>
              <a:rPr lang="en-US" sz="4000" dirty="0">
                <a:solidFill>
                  <a:srgbClr val="FFFF00"/>
                </a:solidFill>
              </a:rPr>
              <a:t> </a:t>
            </a:r>
            <a:r>
              <a:rPr lang="en-US" sz="4000" dirty="0"/>
              <a:t>but God’s gift. You were not saved / delivered by your own actions; </a:t>
            </a:r>
          </a:p>
        </p:txBody>
      </p:sp>
    </p:spTree>
    <p:extLst>
      <p:ext uri="{BB962C8B-B14F-4D97-AF65-F5344CB8AC3E}">
        <p14:creationId xmlns:p14="http://schemas.microsoft.com/office/powerpoint/2010/main" val="363010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An edition of the Bible published in 1631 by the royal printers in London was meant to be a reprint of the 1611 King James Bible.  In Exodus 20:14, the word "not" was omitted from the sentence, "Thou shalt not commit adultery," causing the verse to instead read, "Thou shalt commit adultery."</a:t>
            </a:r>
          </a:p>
        </p:txBody>
      </p:sp>
    </p:spTree>
    <p:extLst>
      <p:ext uri="{BB962C8B-B14F-4D97-AF65-F5344CB8AC3E}">
        <p14:creationId xmlns:p14="http://schemas.microsoft.com/office/powerpoint/2010/main" val="1048744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Ephesians 2.8-10  </a:t>
            </a:r>
            <a:r>
              <a:rPr lang="en-US" sz="4000" dirty="0"/>
              <a:t>therefore </a:t>
            </a:r>
            <a:r>
              <a:rPr lang="en-US" sz="4000" u="sng" dirty="0">
                <a:solidFill>
                  <a:srgbClr val="FFFF66"/>
                </a:solidFill>
              </a:rPr>
              <a:t>no one should boast.</a:t>
            </a:r>
            <a:r>
              <a:rPr lang="en-US" sz="4000" dirty="0"/>
              <a:t>  For we are of God’s making, created in union with the Messiah Yeshua for a life of good actions already prepared by God for us to do.</a:t>
            </a:r>
          </a:p>
        </p:txBody>
      </p:sp>
    </p:spTree>
    <p:extLst>
      <p:ext uri="{BB962C8B-B14F-4D97-AF65-F5344CB8AC3E}">
        <p14:creationId xmlns:p14="http://schemas.microsoft.com/office/powerpoint/2010/main" val="954254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1.26-27  </a:t>
            </a:r>
            <a:r>
              <a:rPr lang="en-US" sz="4000" dirty="0"/>
              <a:t>“Among you stands One you do not know, coming after me, whose sandals </a:t>
            </a:r>
            <a:r>
              <a:rPr lang="en-US" sz="4000" u="sng" dirty="0">
                <a:solidFill>
                  <a:srgbClr val="FFFF66"/>
                </a:solidFill>
              </a:rPr>
              <a:t>I’m not worthy</a:t>
            </a:r>
            <a:r>
              <a:rPr lang="en-US" sz="4000" dirty="0">
                <a:solidFill>
                  <a:srgbClr val="FFFF66"/>
                </a:solidFill>
              </a:rPr>
              <a:t> </a:t>
            </a:r>
            <a:r>
              <a:rPr lang="en-US" sz="4000" dirty="0"/>
              <a:t>to untie.” </a:t>
            </a:r>
          </a:p>
        </p:txBody>
      </p:sp>
    </p:spTree>
    <p:extLst>
      <p:ext uri="{BB962C8B-B14F-4D97-AF65-F5344CB8AC3E}">
        <p14:creationId xmlns:p14="http://schemas.microsoft.com/office/powerpoint/2010/main" val="4233117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1.26-27  </a:t>
            </a:r>
            <a:r>
              <a:rPr lang="en-US" sz="4000" dirty="0"/>
              <a:t>“Among you stands One you do not know, coming after me, whose sandals </a:t>
            </a:r>
            <a:r>
              <a:rPr lang="en-US" sz="4000" u="sng" dirty="0">
                <a:solidFill>
                  <a:srgbClr val="FFFF66"/>
                </a:solidFill>
              </a:rPr>
              <a:t>I’m not worthy</a:t>
            </a:r>
            <a:r>
              <a:rPr lang="en-US" sz="4000" dirty="0">
                <a:solidFill>
                  <a:srgbClr val="FFFF66"/>
                </a:solidFill>
              </a:rPr>
              <a:t> </a:t>
            </a:r>
            <a:r>
              <a:rPr lang="en-US" sz="4000" dirty="0"/>
              <a:t>to untie.” </a:t>
            </a:r>
          </a:p>
          <a:p>
            <a:pPr algn="l"/>
            <a:r>
              <a:rPr lang="en-US" sz="4000" dirty="0"/>
              <a:t>Said by John the Jew.  </a:t>
            </a:r>
          </a:p>
          <a:p>
            <a:pPr algn="l"/>
            <a:endParaRPr lang="en-US" sz="2000" dirty="0"/>
          </a:p>
          <a:p>
            <a:pPr algn="l"/>
            <a:r>
              <a:rPr lang="en-US" sz="4000" dirty="0"/>
              <a:t>Not       John the Baptist</a:t>
            </a:r>
          </a:p>
        </p:txBody>
      </p:sp>
    </p:spTree>
    <p:extLst>
      <p:ext uri="{BB962C8B-B14F-4D97-AF65-F5344CB8AC3E}">
        <p14:creationId xmlns:p14="http://schemas.microsoft.com/office/powerpoint/2010/main" val="23484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78AE12C-000E-9381-D0AC-CC5936797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266382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DF682FC-3DF6-0B9B-D56B-BA4195BD3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 y="-1484"/>
            <a:ext cx="9144000" cy="5142857"/>
          </a:xfrm>
          <a:prstGeom prst="rect">
            <a:avLst/>
          </a:prstGeom>
        </p:spPr>
      </p:pic>
      <p:sp>
        <p:nvSpPr>
          <p:cNvPr id="5" name="TextBox 4">
            <a:extLst>
              <a:ext uri="{FF2B5EF4-FFF2-40B4-BE49-F238E27FC236}">
                <a16:creationId xmlns:a16="http://schemas.microsoft.com/office/drawing/2014/main" id="{42F1C487-FAB4-C4C8-D9A8-7879817EE66C}"/>
              </a:ext>
            </a:extLst>
          </p:cNvPr>
          <p:cNvSpPr txBox="1"/>
          <p:nvPr/>
        </p:nvSpPr>
        <p:spPr>
          <a:xfrm>
            <a:off x="228600" y="209550"/>
            <a:ext cx="8686800" cy="3170099"/>
          </a:xfrm>
          <a:prstGeom prst="rect">
            <a:avLst/>
          </a:prstGeom>
          <a:noFill/>
        </p:spPr>
        <p:txBody>
          <a:bodyPr wrap="square" rtlCol="0">
            <a:spAutoFit/>
          </a:bodyPr>
          <a:lstStyle/>
          <a:p>
            <a:pPr algn="l"/>
            <a:r>
              <a:rPr lang="en-US" dirty="0"/>
              <a:t>Worthy of the Calling  Eph 4.1-2</a:t>
            </a:r>
          </a:p>
          <a:p>
            <a:pPr marL="461963" indent="-461963" algn="l">
              <a:buFont typeface="+mj-lt"/>
              <a:buAutoNum type="arabicPeriod"/>
            </a:pPr>
            <a:r>
              <a:rPr lang="en-US" dirty="0"/>
              <a:t>Meaning of “worthy”</a:t>
            </a:r>
          </a:p>
          <a:p>
            <a:pPr marL="461963" indent="-461963" algn="l">
              <a:buFont typeface="+mj-lt"/>
              <a:buAutoNum type="arabicPeriod"/>
            </a:pPr>
            <a:r>
              <a:rPr lang="en-US" dirty="0"/>
              <a:t>Worthiness of G-d in Messiah</a:t>
            </a:r>
          </a:p>
          <a:p>
            <a:pPr marL="461963" indent="-461963" algn="l">
              <a:buFont typeface="+mj-lt"/>
              <a:buAutoNum type="arabicPeriod"/>
            </a:pPr>
            <a:r>
              <a:rPr lang="en-US" dirty="0"/>
              <a:t>Unworthiness of people</a:t>
            </a:r>
          </a:p>
          <a:p>
            <a:pPr marL="461963" indent="-461963" algn="l">
              <a:buFont typeface="+mj-lt"/>
              <a:buAutoNum type="arabicPeriod"/>
            </a:pPr>
            <a:r>
              <a:rPr lang="en-US" u="sng" dirty="0">
                <a:solidFill>
                  <a:srgbClr val="FFFF00"/>
                </a:solidFill>
              </a:rPr>
              <a:t>Becoming worthy</a:t>
            </a:r>
          </a:p>
        </p:txBody>
      </p:sp>
    </p:spTree>
    <p:extLst>
      <p:ext uri="{BB962C8B-B14F-4D97-AF65-F5344CB8AC3E}">
        <p14:creationId xmlns:p14="http://schemas.microsoft.com/office/powerpoint/2010/main" val="1895011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4.1-2</a:t>
            </a:r>
            <a:r>
              <a:rPr lang="en-US" sz="4000" dirty="0"/>
              <a:t> Therefore I, the prisoner united with the Lord, beg you to </a:t>
            </a:r>
            <a:r>
              <a:rPr lang="en-US" sz="4000" u="sng" dirty="0">
                <a:solidFill>
                  <a:srgbClr val="FFFF66"/>
                </a:solidFill>
              </a:rPr>
              <a:t>lead a life worthy of the calling </a:t>
            </a:r>
            <a:r>
              <a:rPr lang="en-US" sz="4000" dirty="0"/>
              <a:t>to which you have been called. Always be humble, gentle and patient, bearing with one another in love.</a:t>
            </a:r>
          </a:p>
        </p:txBody>
      </p:sp>
    </p:spTree>
    <p:extLst>
      <p:ext uri="{BB962C8B-B14F-4D97-AF65-F5344CB8AC3E}">
        <p14:creationId xmlns:p14="http://schemas.microsoft.com/office/powerpoint/2010/main" val="2239900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“Therefore” </a:t>
            </a:r>
          </a:p>
          <a:p>
            <a:pPr algn="l"/>
            <a:r>
              <a:rPr lang="en-US" sz="4000" dirty="0"/>
              <a:t>ask, What is that there for?</a:t>
            </a:r>
          </a:p>
          <a:p>
            <a:pPr algn="l"/>
            <a:r>
              <a:rPr lang="en-US" sz="4000" dirty="0" err="1"/>
              <a:t>Chapt</a:t>
            </a:r>
            <a:r>
              <a:rPr lang="en-US" sz="4000" dirty="0"/>
              <a:t> 1-3</a:t>
            </a:r>
          </a:p>
          <a:p>
            <a:pPr marL="231775" indent="-231775" algn="l">
              <a:buFont typeface="Arial" panose="020B0604020202020204" pitchFamily="34" charset="0"/>
              <a:buChar char="•"/>
            </a:pPr>
            <a:r>
              <a:rPr lang="en-US" sz="4000" dirty="0"/>
              <a:t>Life from the dead</a:t>
            </a:r>
          </a:p>
          <a:p>
            <a:pPr marL="231775" indent="-231775" algn="l">
              <a:buFont typeface="Arial" panose="020B0604020202020204" pitchFamily="34" charset="0"/>
              <a:buChar char="•"/>
            </a:pPr>
            <a:r>
              <a:rPr lang="en-US" sz="4000" dirty="0"/>
              <a:t>Ascended with Him</a:t>
            </a:r>
          </a:p>
          <a:p>
            <a:pPr marL="231775" indent="-231775" algn="l">
              <a:buFont typeface="Arial" panose="020B0604020202020204" pitchFamily="34" charset="0"/>
              <a:buChar char="•"/>
            </a:pPr>
            <a:r>
              <a:rPr lang="en-US" sz="4000" dirty="0"/>
              <a:t>Unfathomable riches of love</a:t>
            </a:r>
          </a:p>
          <a:p>
            <a:pPr marL="288925" indent="-288925" algn="l">
              <a:buFont typeface="Arial" panose="020B0604020202020204" pitchFamily="34" charset="0"/>
              <a:buChar char="•"/>
            </a:pPr>
            <a:endParaRPr lang="en-US" sz="4000" dirty="0"/>
          </a:p>
        </p:txBody>
      </p:sp>
    </p:spTree>
    <p:extLst>
      <p:ext uri="{BB962C8B-B14F-4D97-AF65-F5344CB8AC3E}">
        <p14:creationId xmlns:p14="http://schemas.microsoft.com/office/powerpoint/2010/main" val="2536424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4.1-3</a:t>
            </a:r>
            <a:r>
              <a:rPr lang="en-US" sz="4000" dirty="0"/>
              <a:t> Therefore I, </a:t>
            </a:r>
            <a:r>
              <a:rPr lang="en-US" sz="4000" u="sng" dirty="0">
                <a:solidFill>
                  <a:srgbClr val="FFFF00"/>
                </a:solidFill>
              </a:rPr>
              <a:t>the prisoner</a:t>
            </a:r>
            <a:r>
              <a:rPr lang="en-US" sz="4000" dirty="0"/>
              <a:t> united with the Lord,</a:t>
            </a:r>
          </a:p>
          <a:p>
            <a:pPr marL="288925" indent="-288925" algn="l">
              <a:buFont typeface="Arial" panose="020B0604020202020204" pitchFamily="34" charset="0"/>
              <a:buChar char="•"/>
            </a:pPr>
            <a:r>
              <a:rPr lang="en-US" sz="4000" dirty="0"/>
              <a:t>Brutal reality of Roman prisons</a:t>
            </a:r>
          </a:p>
          <a:p>
            <a:pPr marL="288925" indent="-288925" algn="l">
              <a:buFont typeface="Arial" panose="020B0604020202020204" pitchFamily="34" charset="0"/>
              <a:buChar char="•"/>
            </a:pPr>
            <a:r>
              <a:rPr lang="en-US" sz="4000" dirty="0"/>
              <a:t>Living this out in adversity gives Shaul/Paul authority of example.</a:t>
            </a:r>
          </a:p>
        </p:txBody>
      </p:sp>
    </p:spTree>
    <p:extLst>
      <p:ext uri="{BB962C8B-B14F-4D97-AF65-F5344CB8AC3E}">
        <p14:creationId xmlns:p14="http://schemas.microsoft.com/office/powerpoint/2010/main" val="542432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solidFill>
                  <a:srgbClr val="FFFF00"/>
                </a:solidFill>
              </a:rPr>
              <a:t>Kiddush </a:t>
            </a:r>
            <a:r>
              <a:rPr lang="en-US" sz="4000" dirty="0" err="1">
                <a:solidFill>
                  <a:srgbClr val="FFFF00"/>
                </a:solidFill>
              </a:rPr>
              <a:t>HaShem</a:t>
            </a:r>
            <a:r>
              <a:rPr lang="en-US" sz="4000" dirty="0">
                <a:solidFill>
                  <a:srgbClr val="FFFF00"/>
                </a:solidFill>
              </a:rPr>
              <a:t> </a:t>
            </a:r>
            <a:r>
              <a:rPr lang="he-IL" sz="4400" b="1" dirty="0">
                <a:solidFill>
                  <a:srgbClr val="FFFF00"/>
                </a:solidFill>
                <a:latin typeface="David" panose="020E0502060401010101" pitchFamily="34" charset="-79"/>
                <a:cs typeface="David" panose="020E0502060401010101" pitchFamily="34" charset="-79"/>
              </a:rPr>
              <a:t>קִדּוּשׁ הַשֵּׁם  </a:t>
            </a:r>
            <a:r>
              <a:rPr lang="he-IL" sz="4000" dirty="0"/>
              <a:t>"</a:t>
            </a:r>
            <a:r>
              <a:rPr lang="en-US" sz="4000" dirty="0"/>
              <a:t>sanctification of the Name")</a:t>
            </a:r>
          </a:p>
          <a:p>
            <a:pPr algn="l"/>
            <a:r>
              <a:rPr lang="en-US" sz="4000" dirty="0"/>
              <a:t>You people are to be holy because I, </a:t>
            </a:r>
            <a:r>
              <a:rPr lang="en-US" sz="4000" cap="small" dirty="0"/>
              <a:t>Adoni</a:t>
            </a:r>
            <a:r>
              <a:rPr lang="en-US" sz="4000" dirty="0"/>
              <a:t> your God, am holy.</a:t>
            </a:r>
          </a:p>
          <a:p>
            <a:pPr algn="r" rtl="1"/>
            <a:r>
              <a:rPr lang="he-IL" sz="4400" b="1" dirty="0">
                <a:latin typeface="David" panose="020E0502060401010101" pitchFamily="34" charset="-79"/>
                <a:cs typeface="David" panose="020E0502060401010101" pitchFamily="34" charset="-79"/>
              </a:rPr>
              <a:t>קְדֹשִׁים תִּהְיוּ:  כִּי קָדוֹשׁ אֲנִי יְיָ אֱלֹהֵיכֶם.</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37365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solidFill>
                  <a:srgbClr val="FFFF00"/>
                </a:solidFill>
              </a:rPr>
              <a:t>Kiddush </a:t>
            </a:r>
            <a:r>
              <a:rPr lang="en-US" sz="4000" dirty="0" err="1">
                <a:solidFill>
                  <a:srgbClr val="FFFF00"/>
                </a:solidFill>
              </a:rPr>
              <a:t>HaShem</a:t>
            </a:r>
            <a:r>
              <a:rPr lang="en-US" sz="4000" dirty="0">
                <a:solidFill>
                  <a:srgbClr val="FFFF00"/>
                </a:solidFill>
              </a:rPr>
              <a:t> </a:t>
            </a:r>
            <a:r>
              <a:rPr lang="he-IL" sz="4400" b="1" dirty="0">
                <a:solidFill>
                  <a:srgbClr val="FFFF00"/>
                </a:solidFill>
                <a:latin typeface="David" panose="020E0502060401010101" pitchFamily="34" charset="-79"/>
                <a:cs typeface="David" panose="020E0502060401010101" pitchFamily="34" charset="-79"/>
              </a:rPr>
              <a:t>קִדּוּשׁ הַשֵּׁם  </a:t>
            </a:r>
            <a:r>
              <a:rPr lang="he-IL" sz="4000" dirty="0"/>
              <a:t>"</a:t>
            </a:r>
            <a:r>
              <a:rPr lang="en-US" sz="4000" dirty="0"/>
              <a:t>sanctification of the Name") is a precept of Judaism. It refers to private and communal conduct that reflects well, instead of poorly, on the G-d and His Jewish and Gentile people.</a:t>
            </a:r>
          </a:p>
        </p:txBody>
      </p:sp>
    </p:spTree>
    <p:extLst>
      <p:ext uri="{BB962C8B-B14F-4D97-AF65-F5344CB8AC3E}">
        <p14:creationId xmlns:p14="http://schemas.microsoft.com/office/powerpoint/2010/main" val="143387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a:extLst>
              <a:ext uri="{FF2B5EF4-FFF2-40B4-BE49-F238E27FC236}">
                <a16:creationId xmlns:a16="http://schemas.microsoft.com/office/drawing/2014/main" id="{E9192EE2-A1F1-E794-5788-9695A3E71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81" y="1"/>
            <a:ext cx="8195119" cy="516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01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Lev 22.32-33</a:t>
            </a:r>
            <a:r>
              <a:rPr lang="en-US" sz="4000" dirty="0"/>
              <a:t> You must not profane My holy Name, for I will be made holy among the people of Yisrael. I am </a:t>
            </a:r>
            <a:r>
              <a:rPr lang="en-US" sz="4000" cap="small" dirty="0"/>
              <a:t>Adoni</a:t>
            </a:r>
            <a:r>
              <a:rPr lang="en-US" sz="4000" dirty="0"/>
              <a:t> who makes you holy,</a:t>
            </a:r>
          </a:p>
          <a:p>
            <a:pPr algn="r" rtl="1"/>
            <a:r>
              <a:rPr lang="en-US" sz="4000" dirty="0"/>
              <a:t> </a:t>
            </a:r>
            <a:r>
              <a:rPr lang="he-IL" sz="4400" b="1" dirty="0">
                <a:latin typeface="David" panose="020E0502060401010101" pitchFamily="34" charset="-79"/>
                <a:cs typeface="David" panose="020E0502060401010101" pitchFamily="34" charset="-79"/>
              </a:rPr>
              <a:t>וְלֹא תְח</a:t>
            </a:r>
            <a:r>
              <a:rPr lang="he-IL" sz="4400" b="1" dirty="0">
                <a:solidFill>
                  <a:srgbClr val="FFFF66"/>
                </a:solidFill>
                <a:latin typeface="David" panose="020E0502060401010101" pitchFamily="34" charset="-79"/>
                <a:cs typeface="David" panose="020E0502060401010101" pitchFamily="34" charset="-79"/>
              </a:rPr>
              <a:t>ַלְּלוּ</a:t>
            </a:r>
            <a:r>
              <a:rPr lang="he-IL" sz="4400" b="1" dirty="0">
                <a:latin typeface="David" panose="020E0502060401010101" pitchFamily="34" charset="-79"/>
                <a:cs typeface="David" panose="020E0502060401010101" pitchFamily="34" charset="-79"/>
              </a:rPr>
              <a:t>, אֶת-שֵׁם ק</a:t>
            </a:r>
            <a:r>
              <a:rPr lang="he-IL" sz="4400" b="1" dirty="0">
                <a:solidFill>
                  <a:srgbClr val="FFFF00"/>
                </a:solidFill>
                <a:latin typeface="David" panose="020E0502060401010101" pitchFamily="34" charset="-79"/>
                <a:cs typeface="David" panose="020E0502060401010101" pitchFamily="34" charset="-79"/>
              </a:rPr>
              <a:t>ָדְשִ</a:t>
            </a:r>
            <a:r>
              <a:rPr lang="he-IL" sz="4400" b="1" dirty="0">
                <a:solidFill>
                  <a:srgbClr val="FFFF66"/>
                </a:solidFill>
                <a:latin typeface="David" panose="020E0502060401010101" pitchFamily="34" charset="-79"/>
                <a:cs typeface="David" panose="020E0502060401010101" pitchFamily="34" charset="-79"/>
              </a:rPr>
              <a:t>ׁ</a:t>
            </a:r>
            <a:r>
              <a:rPr lang="he-IL" sz="4400" b="1" dirty="0">
                <a:latin typeface="David" panose="020E0502060401010101" pitchFamily="34" charset="-79"/>
                <a:cs typeface="David" panose="020E0502060401010101" pitchFamily="34" charset="-79"/>
              </a:rPr>
              <a:t>י, וְנִק</a:t>
            </a:r>
            <a:r>
              <a:rPr lang="he-IL" sz="4400" b="1" dirty="0">
                <a:solidFill>
                  <a:srgbClr val="FFFF66"/>
                </a:solidFill>
                <a:latin typeface="David" panose="020E0502060401010101" pitchFamily="34" charset="-79"/>
                <a:cs typeface="David" panose="020E0502060401010101" pitchFamily="34" charset="-79"/>
              </a:rPr>
              <a:t>ְדַּשְ</a:t>
            </a:r>
            <a:r>
              <a:rPr lang="he-IL" sz="4400" b="1" dirty="0">
                <a:latin typeface="David" panose="020E0502060401010101" pitchFamily="34" charset="-79"/>
                <a:cs typeface="David" panose="020E0502060401010101" pitchFamily="34" charset="-79"/>
              </a:rPr>
              <a:t>ׁתִּי בְּתוֹךְ בְּנֵי יִשְׂרָאֵל:  אֲנִי יְיָ מְק</a:t>
            </a:r>
            <a:r>
              <a:rPr lang="he-IL" sz="4400" b="1" dirty="0">
                <a:solidFill>
                  <a:srgbClr val="FFFF00"/>
                </a:solidFill>
                <a:latin typeface="David" panose="020E0502060401010101" pitchFamily="34" charset="-79"/>
                <a:cs typeface="David" panose="020E0502060401010101" pitchFamily="34" charset="-79"/>
              </a:rPr>
              <a:t>ַדִּשְ</a:t>
            </a:r>
            <a:r>
              <a:rPr lang="he-IL" sz="4400" b="1" dirty="0">
                <a:latin typeface="David" panose="020E0502060401010101" pitchFamily="34" charset="-79"/>
                <a:cs typeface="David" panose="020E0502060401010101" pitchFamily="34" charset="-79"/>
              </a:rPr>
              <a:t>ׁכֶם.</a:t>
            </a:r>
            <a:endParaRPr lang="en-US" sz="4400" b="1" dirty="0">
              <a:latin typeface="David" panose="020E0502060401010101" pitchFamily="34" charset="-79"/>
              <a:cs typeface="David" panose="020E0502060401010101" pitchFamily="34" charset="-79"/>
            </a:endParaRPr>
          </a:p>
          <a:p>
            <a:pPr algn="l"/>
            <a:r>
              <a:rPr lang="en-US" sz="3900" dirty="0"/>
              <a:t>who brought you out of the land of Egypt, to be your God. I am </a:t>
            </a:r>
            <a:r>
              <a:rPr lang="en-US" sz="3900" cap="small" dirty="0"/>
              <a:t>Adoni</a:t>
            </a:r>
            <a:r>
              <a:rPr lang="en-US" sz="3900" dirty="0"/>
              <a:t>.”</a:t>
            </a:r>
          </a:p>
          <a:p>
            <a:pPr algn="r" rtl="1"/>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91330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Any action by a Jew or Gentile follower of G-d that brings honor, respect, and glory to God is considered to be sanctification of His name. </a:t>
            </a:r>
          </a:p>
        </p:txBody>
      </p:sp>
    </p:spTree>
    <p:extLst>
      <p:ext uri="{BB962C8B-B14F-4D97-AF65-F5344CB8AC3E}">
        <p14:creationId xmlns:p14="http://schemas.microsoft.com/office/powerpoint/2010/main" val="2741537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i="1" dirty="0" err="1"/>
              <a:t>khillul</a:t>
            </a:r>
            <a:r>
              <a:rPr lang="en-US" sz="4000" i="1" dirty="0"/>
              <a:t> hashem  </a:t>
            </a:r>
            <a:r>
              <a:rPr lang="he-IL" sz="4400" b="1" dirty="0">
                <a:latin typeface="David" panose="020E0502060401010101" pitchFamily="34" charset="-79"/>
                <a:cs typeface="David" panose="020E0502060401010101" pitchFamily="34" charset="-79"/>
              </a:rPr>
              <a:t>חִלּוּל הַשֵּׁם </a:t>
            </a:r>
            <a:endParaRPr lang="en-US" sz="4400" b="1" dirty="0">
              <a:latin typeface="David" panose="020E0502060401010101" pitchFamily="34" charset="-79"/>
              <a:cs typeface="David" panose="020E0502060401010101" pitchFamily="34" charset="-79"/>
            </a:endParaRPr>
          </a:p>
          <a:p>
            <a:pPr algn="l"/>
            <a:r>
              <a:rPr lang="en-US" sz="4000" dirty="0"/>
              <a:t>In contrast, any behavior or action that disgraces, harms or shames God's name and His Torah is regarded as a </a:t>
            </a:r>
            <a:r>
              <a:rPr lang="en-US" sz="4000" i="1" dirty="0" err="1"/>
              <a:t>khillul</a:t>
            </a:r>
            <a:r>
              <a:rPr lang="en-US" sz="4000" dirty="0"/>
              <a:t> </a:t>
            </a:r>
            <a:r>
              <a:rPr lang="en-US" sz="4000" i="1" dirty="0"/>
              <a:t>Hashem</a:t>
            </a:r>
            <a:r>
              <a:rPr lang="en-US" sz="4000" dirty="0"/>
              <a:t> (desecration of the Name).</a:t>
            </a:r>
          </a:p>
        </p:txBody>
      </p:sp>
    </p:spTree>
    <p:extLst>
      <p:ext uri="{BB962C8B-B14F-4D97-AF65-F5344CB8AC3E}">
        <p14:creationId xmlns:p14="http://schemas.microsoft.com/office/powerpoint/2010/main" val="644544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ultimate act of sanctification of the Name is a Jew or Gentile follower of G-d who is prepared to sacrifice his life rather than commit idolatry, sexually forbidden acts (such as incest or adultery), or murder.</a:t>
            </a:r>
          </a:p>
        </p:txBody>
      </p:sp>
    </p:spTree>
    <p:extLst>
      <p:ext uri="{BB962C8B-B14F-4D97-AF65-F5344CB8AC3E}">
        <p14:creationId xmlns:p14="http://schemas.microsoft.com/office/powerpoint/2010/main" val="2158821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Historical digression:</a:t>
            </a:r>
          </a:p>
          <a:p>
            <a:pPr algn="l"/>
            <a:r>
              <a:rPr lang="en-US" sz="4000" dirty="0"/>
              <a:t>A massive anti-Hellenistic and anti-Roman Jewish uprising broke out, led by Simon bar </a:t>
            </a:r>
            <a:r>
              <a:rPr lang="en-US" sz="4000" dirty="0" err="1"/>
              <a:t>Kokhba</a:t>
            </a:r>
            <a:r>
              <a:rPr lang="en-US" sz="4000" dirty="0"/>
              <a:t> 135 CE</a:t>
            </a:r>
          </a:p>
        </p:txBody>
      </p:sp>
    </p:spTree>
    <p:extLst>
      <p:ext uri="{BB962C8B-B14F-4D97-AF65-F5344CB8AC3E}">
        <p14:creationId xmlns:p14="http://schemas.microsoft.com/office/powerpoint/2010/main" val="4243522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Romans were overwhelmed at first by the organized ferocity of the uprising.  Roman losses were heavy; an entire legion or its numeric equivalent of around 4,000.</a:t>
            </a:r>
          </a:p>
        </p:txBody>
      </p:sp>
    </p:spTree>
    <p:extLst>
      <p:ext uri="{BB962C8B-B14F-4D97-AF65-F5344CB8AC3E}">
        <p14:creationId xmlns:p14="http://schemas.microsoft.com/office/powerpoint/2010/main" val="1157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Roman war operations in Judea ultimately left some </a:t>
            </a:r>
            <a:r>
              <a:rPr lang="en-US" sz="4000" u="sng" dirty="0"/>
              <a:t>580,000 Jews dead</a:t>
            </a:r>
            <a:r>
              <a:rPr lang="en-US" sz="4000" dirty="0"/>
              <a:t> and 50 fortified towns and 985 villages razed. An unknown proportion of the population was enslaved. </a:t>
            </a:r>
          </a:p>
          <a:p>
            <a:pPr algn="l"/>
            <a:endParaRPr lang="en-US" sz="4000" dirty="0"/>
          </a:p>
        </p:txBody>
      </p:sp>
    </p:spTree>
    <p:extLst>
      <p:ext uri="{BB962C8B-B14F-4D97-AF65-F5344CB8AC3E}">
        <p14:creationId xmlns:p14="http://schemas.microsoft.com/office/powerpoint/2010/main" val="2274671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number of those who perished by famine, disease and fire was beyond finding out.    </a:t>
            </a:r>
          </a:p>
          <a:p>
            <a:pPr algn="l"/>
            <a:r>
              <a:rPr lang="en-US" sz="4000" dirty="0"/>
              <a:t>Kiddush </a:t>
            </a:r>
            <a:r>
              <a:rPr lang="en-US" sz="4000" dirty="0" err="1"/>
              <a:t>HaShem</a:t>
            </a:r>
            <a:r>
              <a:rPr lang="en-US" sz="4000" dirty="0"/>
              <a:t>, </a:t>
            </a:r>
          </a:p>
          <a:p>
            <a:pPr algn="l"/>
            <a:r>
              <a:rPr lang="en-US" sz="4000" u="sng" dirty="0">
                <a:solidFill>
                  <a:srgbClr val="FFFF00"/>
                </a:solidFill>
              </a:rPr>
              <a:t>Sanctifying the Name.    </a:t>
            </a:r>
          </a:p>
          <a:p>
            <a:pPr algn="l"/>
            <a:r>
              <a:rPr lang="en-US" sz="4000" u="sng" dirty="0">
                <a:solidFill>
                  <a:srgbClr val="FFFF00"/>
                </a:solidFill>
              </a:rPr>
              <a:t>Love suffers</a:t>
            </a:r>
            <a:r>
              <a:rPr lang="en-US" sz="4000" dirty="0"/>
              <a:t>.  </a:t>
            </a:r>
          </a:p>
        </p:txBody>
      </p:sp>
    </p:spTree>
    <p:extLst>
      <p:ext uri="{BB962C8B-B14F-4D97-AF65-F5344CB8AC3E}">
        <p14:creationId xmlns:p14="http://schemas.microsoft.com/office/powerpoint/2010/main" val="366788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Martyrdom during the </a:t>
            </a:r>
            <a:r>
              <a:rPr lang="en-US" sz="4000" dirty="0" err="1"/>
              <a:t>Hadrianic</a:t>
            </a:r>
            <a:r>
              <a:rPr lang="en-US" sz="4000" dirty="0"/>
              <a:t> persecution is called sanctification of the Name </a:t>
            </a:r>
            <a:r>
              <a:rPr lang="en-US" sz="4000" baseline="30000" dirty="0" err="1"/>
              <a:t>Bavli</a:t>
            </a:r>
            <a:r>
              <a:rPr lang="en-US" sz="4000" baseline="30000" dirty="0"/>
              <a:t> </a:t>
            </a:r>
            <a:r>
              <a:rPr lang="en-US" sz="4000" baseline="30000" dirty="0" err="1"/>
              <a:t>Berachot</a:t>
            </a:r>
            <a:r>
              <a:rPr lang="en-US" sz="4000" baseline="30000" dirty="0"/>
              <a:t> 20a and Midrash Tehillim</a:t>
            </a:r>
            <a:r>
              <a:rPr lang="en-US" sz="4000" dirty="0"/>
              <a:t>. </a:t>
            </a:r>
          </a:p>
          <a:p>
            <a:pPr algn="l"/>
            <a:endParaRPr lang="en-US" sz="4000" dirty="0"/>
          </a:p>
        </p:txBody>
      </p:sp>
    </p:spTree>
    <p:extLst>
      <p:ext uri="{BB962C8B-B14F-4D97-AF65-F5344CB8AC3E}">
        <p14:creationId xmlns:p14="http://schemas.microsoft.com/office/powerpoint/2010/main" val="1291524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2 Shmuel 12.14</a:t>
            </a:r>
            <a:r>
              <a:rPr lang="en-US" sz="4000" dirty="0"/>
              <a:t> [the prophet </a:t>
            </a:r>
            <a:r>
              <a:rPr lang="en-US" sz="4000" dirty="0" err="1"/>
              <a:t>Natan</a:t>
            </a:r>
            <a:r>
              <a:rPr lang="en-US" sz="4000" dirty="0"/>
              <a:t> to King David] </a:t>
            </a:r>
          </a:p>
          <a:p>
            <a:pPr algn="l"/>
            <a:r>
              <a:rPr lang="en-US" sz="4000" dirty="0"/>
              <a:t>By this deed you have given great occasion to the enemies of the Lord to blaspheme.</a:t>
            </a:r>
          </a:p>
          <a:p>
            <a:pPr algn="r" rtl="1"/>
            <a:r>
              <a:rPr lang="he-IL" sz="4000" dirty="0"/>
              <a:t> </a:t>
            </a:r>
            <a:r>
              <a:rPr lang="he-IL" sz="4400" b="1" dirty="0">
                <a:latin typeface="David" panose="020E0502060401010101" pitchFamily="34" charset="-79"/>
                <a:cs typeface="David" panose="020E0502060401010101" pitchFamily="34" charset="-79"/>
              </a:rPr>
              <a:t>אֶפֶס, כִּי-נִאֵץ נִאַצְתָּ אֶת-אֹיְבֵי יְיָ בַּדָּבָר</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הַזֶּה.</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64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 thousand copies were printed of the much sought after “Wicked Bible.” There are fifteen known copies of the Wicked Bible today in the collections of museums and libraries in the British Isles, North America and Australasia:</a:t>
            </a:r>
          </a:p>
          <a:p>
            <a:pPr algn="l"/>
            <a:endParaRPr lang="en-US" sz="4000" dirty="0"/>
          </a:p>
        </p:txBody>
      </p:sp>
    </p:spTree>
    <p:extLst>
      <p:ext uri="{BB962C8B-B14F-4D97-AF65-F5344CB8AC3E}">
        <p14:creationId xmlns:p14="http://schemas.microsoft.com/office/powerpoint/2010/main" val="2214359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4.1-3</a:t>
            </a:r>
            <a:r>
              <a:rPr lang="en-US" sz="4000" dirty="0"/>
              <a:t> Therefore I, the prisoner united with the Lord, beg you to </a:t>
            </a:r>
            <a:r>
              <a:rPr lang="en-US" sz="4000" u="sng" dirty="0">
                <a:solidFill>
                  <a:srgbClr val="FFFF66"/>
                </a:solidFill>
              </a:rPr>
              <a:t>lead a life worthy of the calling </a:t>
            </a:r>
            <a:r>
              <a:rPr lang="en-US" sz="4000" dirty="0"/>
              <a:t>to which </a:t>
            </a:r>
            <a:r>
              <a:rPr lang="en-US" sz="4000" u="sng" dirty="0">
                <a:solidFill>
                  <a:srgbClr val="FFFF00"/>
                </a:solidFill>
              </a:rPr>
              <a:t>you have been called</a:t>
            </a:r>
            <a:r>
              <a:rPr lang="en-US" sz="4000" dirty="0"/>
              <a:t>. </a:t>
            </a:r>
          </a:p>
        </p:txBody>
      </p:sp>
    </p:spTree>
    <p:extLst>
      <p:ext uri="{BB962C8B-B14F-4D97-AF65-F5344CB8AC3E}">
        <p14:creationId xmlns:p14="http://schemas.microsoft.com/office/powerpoint/2010/main" val="541176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00"/>
                </a:solidFill>
              </a:rPr>
              <a:t>Calling</a:t>
            </a:r>
            <a:r>
              <a:rPr lang="en-US" altLang="en-US" sz="4000" dirty="0"/>
              <a:t> to Or HaOlam community?   </a:t>
            </a:r>
          </a:p>
          <a:p>
            <a:pPr algn="l">
              <a:lnSpc>
                <a:spcPct val="90000"/>
              </a:lnSpc>
            </a:pPr>
            <a:r>
              <a:rPr lang="en-US" altLang="en-US" sz="4000" dirty="0"/>
              <a:t>Shabbat, Torah, Ruakh, Music, food, people, dance,.</a:t>
            </a:r>
          </a:p>
          <a:p>
            <a:pPr algn="l">
              <a:lnSpc>
                <a:spcPct val="90000"/>
              </a:lnSpc>
            </a:pPr>
            <a:r>
              <a:rPr lang="en-US" altLang="en-US" sz="4000" dirty="0"/>
              <a:t>Another deep purpose:</a:t>
            </a:r>
          </a:p>
          <a:p>
            <a:pPr algn="l">
              <a:lnSpc>
                <a:spcPct val="90000"/>
              </a:lnSpc>
            </a:pPr>
            <a:r>
              <a:rPr lang="en-US" altLang="en-US" sz="4000" dirty="0"/>
              <a:t>Gen 12.1-3  blessing Jews and be blessed.  </a:t>
            </a:r>
          </a:p>
        </p:txBody>
      </p:sp>
    </p:spTree>
    <p:extLst>
      <p:ext uri="{BB962C8B-B14F-4D97-AF65-F5344CB8AC3E}">
        <p14:creationId xmlns:p14="http://schemas.microsoft.com/office/powerpoint/2010/main" val="3462159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Beresheet</a:t>
            </a:r>
            <a:r>
              <a:rPr lang="en-US" sz="4000" baseline="30000" dirty="0"/>
              <a:t>/Gen 12.1-3</a:t>
            </a:r>
            <a:r>
              <a:rPr lang="en-US" sz="4000" dirty="0"/>
              <a:t> Now </a:t>
            </a:r>
            <a:r>
              <a:rPr lang="en-US" sz="4000" cap="small" dirty="0"/>
              <a:t>Adoni</a:t>
            </a:r>
            <a:r>
              <a:rPr lang="en-US" sz="4000" dirty="0"/>
              <a:t> said to Avram, “Get yourself out of your country…and go to the land that I will show you…</a:t>
            </a:r>
            <a:r>
              <a:rPr lang="en-US" sz="4000" baseline="-25000" dirty="0">
                <a:solidFill>
                  <a:srgbClr val="FF0000"/>
                </a:solidFill>
              </a:rPr>
              <a:t>1</a:t>
            </a:r>
            <a:r>
              <a:rPr lang="en-US" sz="4000" dirty="0"/>
              <a:t>I will bless you…</a:t>
            </a:r>
            <a:r>
              <a:rPr lang="en-US" sz="4000" baseline="-25000" dirty="0">
                <a:solidFill>
                  <a:srgbClr val="FF0000"/>
                </a:solidFill>
              </a:rPr>
              <a:t>2</a:t>
            </a:r>
            <a:r>
              <a:rPr lang="en-US" sz="4000" dirty="0"/>
              <a:t>and you are to be a blessing. I will bless </a:t>
            </a:r>
            <a:r>
              <a:rPr lang="en-US" sz="4000" baseline="-25000" dirty="0">
                <a:solidFill>
                  <a:srgbClr val="FF0000"/>
                </a:solidFill>
              </a:rPr>
              <a:t>3</a:t>
            </a:r>
            <a:r>
              <a:rPr lang="en-US" sz="4000" dirty="0"/>
              <a:t>those who bless you.</a:t>
            </a:r>
          </a:p>
        </p:txBody>
      </p:sp>
    </p:spTree>
    <p:extLst>
      <p:ext uri="{BB962C8B-B14F-4D97-AF65-F5344CB8AC3E}">
        <p14:creationId xmlns:p14="http://schemas.microsoft.com/office/powerpoint/2010/main" val="1541559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sp>
        <p:nvSpPr>
          <p:cNvPr id="2" name="Arrow: Circular 1">
            <a:extLst>
              <a:ext uri="{FF2B5EF4-FFF2-40B4-BE49-F238E27FC236}">
                <a16:creationId xmlns:a16="http://schemas.microsoft.com/office/drawing/2014/main" id="{96054077-BD63-AC2B-9B5D-58E4639D20AD}"/>
              </a:ext>
            </a:extLst>
          </p:cNvPr>
          <p:cNvSpPr/>
          <p:nvPr/>
        </p:nvSpPr>
        <p:spPr bwMode="auto">
          <a:xfrm>
            <a:off x="2209800" y="563493"/>
            <a:ext cx="3952085" cy="3505200"/>
          </a:xfrm>
          <a:prstGeom prst="circular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3" name="TextBox 2">
            <a:extLst>
              <a:ext uri="{FF2B5EF4-FFF2-40B4-BE49-F238E27FC236}">
                <a16:creationId xmlns:a16="http://schemas.microsoft.com/office/drawing/2014/main" id="{277B7482-1601-0231-AF53-16ED7CD74A8B}"/>
              </a:ext>
            </a:extLst>
          </p:cNvPr>
          <p:cNvSpPr txBox="1"/>
          <p:nvPr/>
        </p:nvSpPr>
        <p:spPr>
          <a:xfrm>
            <a:off x="1545921" y="209550"/>
            <a:ext cx="4759381" cy="707886"/>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G-d  blesses Israel</a:t>
            </a:r>
          </a:p>
        </p:txBody>
      </p:sp>
      <p:sp>
        <p:nvSpPr>
          <p:cNvPr id="5" name="TextBox 4">
            <a:extLst>
              <a:ext uri="{FF2B5EF4-FFF2-40B4-BE49-F238E27FC236}">
                <a16:creationId xmlns:a16="http://schemas.microsoft.com/office/drawing/2014/main" id="{90AF5D37-80EE-89FF-80CA-ADBB9D525665}"/>
              </a:ext>
            </a:extLst>
          </p:cNvPr>
          <p:cNvSpPr txBox="1"/>
          <p:nvPr/>
        </p:nvSpPr>
        <p:spPr>
          <a:xfrm rot="5633078">
            <a:off x="4084388" y="1948130"/>
            <a:ext cx="5233549" cy="1323439"/>
          </a:xfrm>
          <a:prstGeom prst="rect">
            <a:avLst/>
          </a:prstGeom>
          <a:noFill/>
        </p:spPr>
        <p:txBody>
          <a:bodyPr wrap="none" rtlCol="0">
            <a:spAutoFit/>
          </a:bodyPr>
          <a:lstStyle/>
          <a:p>
            <a:r>
              <a:rPr lang="en-US" dirty="0"/>
              <a:t>Israel gives blessing</a:t>
            </a:r>
          </a:p>
          <a:p>
            <a:r>
              <a:rPr lang="en-US" dirty="0"/>
              <a:t>Nations receive</a:t>
            </a:r>
          </a:p>
        </p:txBody>
      </p:sp>
      <p:sp>
        <p:nvSpPr>
          <p:cNvPr id="6" name="Arrow: Circular 5">
            <a:extLst>
              <a:ext uri="{FF2B5EF4-FFF2-40B4-BE49-F238E27FC236}">
                <a16:creationId xmlns:a16="http://schemas.microsoft.com/office/drawing/2014/main" id="{926C9990-96B6-D10E-3D77-5CE9A6D9569B}"/>
              </a:ext>
            </a:extLst>
          </p:cNvPr>
          <p:cNvSpPr/>
          <p:nvPr/>
        </p:nvSpPr>
        <p:spPr bwMode="auto">
          <a:xfrm rot="10800000">
            <a:off x="2209800" y="1034222"/>
            <a:ext cx="4095502" cy="3747328"/>
          </a:xfrm>
          <a:prstGeom prst="circular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7" name="TextBox 6">
            <a:extLst>
              <a:ext uri="{FF2B5EF4-FFF2-40B4-BE49-F238E27FC236}">
                <a16:creationId xmlns:a16="http://schemas.microsoft.com/office/drawing/2014/main" id="{ACF8DF1C-B06E-7BBD-10FB-2F165E70D404}"/>
              </a:ext>
            </a:extLst>
          </p:cNvPr>
          <p:cNvSpPr txBox="1"/>
          <p:nvPr/>
        </p:nvSpPr>
        <p:spPr>
          <a:xfrm rot="14594470">
            <a:off x="-697267" y="2421776"/>
            <a:ext cx="5049587" cy="707886"/>
          </a:xfrm>
          <a:prstGeom prst="rect">
            <a:avLst/>
          </a:prstGeom>
          <a:noFill/>
        </p:spPr>
        <p:txBody>
          <a:bodyPr wrap="none" rtlCol="0">
            <a:spAutoFit/>
          </a:bodyPr>
          <a:lstStyle/>
          <a:p>
            <a:pPr algn="l"/>
            <a:r>
              <a:rPr lang="en-US" dirty="0"/>
              <a:t>Nations bless Israel</a:t>
            </a:r>
          </a:p>
        </p:txBody>
      </p:sp>
    </p:spTree>
    <p:extLst>
      <p:ext uri="{BB962C8B-B14F-4D97-AF65-F5344CB8AC3E}">
        <p14:creationId xmlns:p14="http://schemas.microsoft.com/office/powerpoint/2010/main" val="1609928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 4.1-3</a:t>
            </a:r>
            <a:r>
              <a:rPr lang="en-US" sz="4000" dirty="0"/>
              <a:t> Therefore I, the prisoner united with the Lord, beg you to </a:t>
            </a:r>
            <a:r>
              <a:rPr lang="en-US" sz="4000" u="sng" dirty="0">
                <a:solidFill>
                  <a:srgbClr val="FFFF66"/>
                </a:solidFill>
              </a:rPr>
              <a:t>lead a life worthy of the calling</a:t>
            </a:r>
            <a:r>
              <a:rPr lang="en-US" sz="4000" dirty="0">
                <a:solidFill>
                  <a:srgbClr val="FFFF66"/>
                </a:solidFill>
              </a:rPr>
              <a:t> </a:t>
            </a:r>
            <a:r>
              <a:rPr lang="en-US" sz="4000" dirty="0"/>
              <a:t>to which you have been called. </a:t>
            </a:r>
            <a:r>
              <a:rPr lang="en-US" sz="4000" u="sng" dirty="0">
                <a:solidFill>
                  <a:srgbClr val="FFFF66"/>
                </a:solidFill>
              </a:rPr>
              <a:t>Always be humble, gentle</a:t>
            </a:r>
            <a:r>
              <a:rPr lang="en-US" sz="4000" dirty="0">
                <a:solidFill>
                  <a:srgbClr val="FFFF66"/>
                </a:solidFill>
              </a:rPr>
              <a:t> </a:t>
            </a:r>
            <a:r>
              <a:rPr lang="en-US" sz="4000" dirty="0"/>
              <a:t>and patient.</a:t>
            </a:r>
          </a:p>
          <a:p>
            <a:pPr algn="l"/>
            <a:r>
              <a:rPr lang="en-US" sz="4000" dirty="0"/>
              <a:t>This was a quality scorned by Greco-Roman culture.</a:t>
            </a:r>
          </a:p>
        </p:txBody>
      </p:sp>
    </p:spTree>
    <p:extLst>
      <p:ext uri="{BB962C8B-B14F-4D97-AF65-F5344CB8AC3E}">
        <p14:creationId xmlns:p14="http://schemas.microsoft.com/office/powerpoint/2010/main" val="707297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1812360"/>
            <a:ext cx="8686800" cy="3197789"/>
          </a:xfrm>
        </p:spPr>
        <p:txBody>
          <a:bodyPr>
            <a:normAutofit/>
          </a:bodyPr>
          <a:lstStyle/>
          <a:p>
            <a:pPr algn="l"/>
            <a:r>
              <a:rPr lang="en-US" sz="4000" dirty="0"/>
              <a:t>with all lowliness and meekness,</a:t>
            </a:r>
          </a:p>
          <a:p>
            <a:pPr algn="l"/>
            <a:r>
              <a:rPr lang="en-US" sz="4000" dirty="0"/>
              <a:t>with complete lowliness of mind</a:t>
            </a:r>
          </a:p>
          <a:p>
            <a:pPr algn="l"/>
            <a:r>
              <a:rPr lang="en-US" sz="4000" dirty="0"/>
              <a:t>with all humility and gentleness</a:t>
            </a:r>
          </a:p>
        </p:txBody>
      </p:sp>
      <p:pic>
        <p:nvPicPr>
          <p:cNvPr id="3" name="Picture 2">
            <a:extLst>
              <a:ext uri="{FF2B5EF4-FFF2-40B4-BE49-F238E27FC236}">
                <a16:creationId xmlns:a16="http://schemas.microsoft.com/office/drawing/2014/main" id="{E1B2B12B-6D34-C7E9-85E4-789AE93E8F01}"/>
              </a:ext>
            </a:extLst>
          </p:cNvPr>
          <p:cNvPicPr>
            <a:picLocks noChangeAspect="1"/>
          </p:cNvPicPr>
          <p:nvPr/>
        </p:nvPicPr>
        <p:blipFill>
          <a:blip r:embed="rId3"/>
          <a:stretch>
            <a:fillRect/>
          </a:stretch>
        </p:blipFill>
        <p:spPr>
          <a:xfrm>
            <a:off x="228600" y="131144"/>
            <a:ext cx="6538064" cy="1681217"/>
          </a:xfrm>
          <a:prstGeom prst="rect">
            <a:avLst/>
          </a:prstGeom>
        </p:spPr>
      </p:pic>
    </p:spTree>
    <p:extLst>
      <p:ext uri="{BB962C8B-B14F-4D97-AF65-F5344CB8AC3E}">
        <p14:creationId xmlns:p14="http://schemas.microsoft.com/office/powerpoint/2010/main" val="1725024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err="1"/>
              <a:t>tapeinophrosune</a:t>
            </a:r>
            <a:r>
              <a:rPr lang="en-US" sz="4000" dirty="0"/>
              <a:t>: humility</a:t>
            </a:r>
          </a:p>
          <a:p>
            <a:pPr algn="l"/>
            <a:r>
              <a:rPr lang="en-US" sz="4000" dirty="0"/>
              <a:t>"the having a humble opinion of oneself; a deep sense of one's (moral) littleness; modesty, humility, lowliness of mind";</a:t>
            </a:r>
          </a:p>
        </p:txBody>
      </p:sp>
    </p:spTree>
    <p:extLst>
      <p:ext uri="{BB962C8B-B14F-4D97-AF65-F5344CB8AC3E}">
        <p14:creationId xmlns:p14="http://schemas.microsoft.com/office/powerpoint/2010/main" val="1603273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Iyov/Job 5.11 </a:t>
            </a:r>
            <a:r>
              <a:rPr lang="en-US" sz="4000" dirty="0"/>
              <a:t>He raises the lowly on high and lifts mourners to safety.</a:t>
            </a:r>
          </a:p>
        </p:txBody>
      </p:sp>
    </p:spTree>
    <p:extLst>
      <p:ext uri="{BB962C8B-B14F-4D97-AF65-F5344CB8AC3E}">
        <p14:creationId xmlns:p14="http://schemas.microsoft.com/office/powerpoint/2010/main" val="3853458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11.29 </a:t>
            </a:r>
            <a:r>
              <a:rPr lang="en-US" sz="4000" dirty="0"/>
              <a:t>Take my yoke upon you and learn from me, because </a:t>
            </a:r>
            <a:r>
              <a:rPr lang="en-US" sz="4000" u="sng" dirty="0">
                <a:solidFill>
                  <a:srgbClr val="FFFF00"/>
                </a:solidFill>
              </a:rPr>
              <a:t>I am gentle and humble in heart</a:t>
            </a:r>
            <a:r>
              <a:rPr lang="en-US" sz="4000" dirty="0"/>
              <a:t>, and you will find rest for your souls.</a:t>
            </a:r>
          </a:p>
        </p:txBody>
      </p:sp>
    </p:spTree>
    <p:extLst>
      <p:ext uri="{BB962C8B-B14F-4D97-AF65-F5344CB8AC3E}">
        <p14:creationId xmlns:p14="http://schemas.microsoft.com/office/powerpoint/2010/main" val="372253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4.1-2</a:t>
            </a:r>
            <a:r>
              <a:rPr lang="en-US" sz="4000" dirty="0"/>
              <a:t>  </a:t>
            </a:r>
            <a:r>
              <a:rPr lang="en-US" sz="4000" baseline="30000" dirty="0"/>
              <a:t>Eph 4.1-3</a:t>
            </a:r>
            <a:r>
              <a:rPr lang="en-US" sz="4000" dirty="0"/>
              <a:t> Therefore I, the prisoner united with the Lord, beg you to </a:t>
            </a:r>
            <a:r>
              <a:rPr lang="en-US" sz="4000" u="sng" dirty="0">
                <a:solidFill>
                  <a:srgbClr val="FFFF66"/>
                </a:solidFill>
              </a:rPr>
              <a:t>lead a life worthy of the calling</a:t>
            </a:r>
            <a:r>
              <a:rPr lang="en-US" sz="4000" dirty="0">
                <a:solidFill>
                  <a:srgbClr val="FFFF66"/>
                </a:solidFill>
              </a:rPr>
              <a:t> </a:t>
            </a:r>
            <a:r>
              <a:rPr lang="en-US" sz="4000" dirty="0"/>
              <a:t>to which you have been called. Always be humble, gentle and patient </a:t>
            </a:r>
            <a:r>
              <a:rPr lang="en-US" sz="4000" u="sng" dirty="0">
                <a:solidFill>
                  <a:srgbClr val="FFFF66"/>
                </a:solidFill>
              </a:rPr>
              <a:t>bearing with one another in love.</a:t>
            </a:r>
          </a:p>
        </p:txBody>
      </p:sp>
    </p:spTree>
    <p:extLst>
      <p:ext uri="{BB962C8B-B14F-4D97-AF65-F5344CB8AC3E}">
        <p14:creationId xmlns:p14="http://schemas.microsoft.com/office/powerpoint/2010/main" val="352066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2057400" cy="4800600"/>
          </a:xfrm>
        </p:spPr>
        <p:txBody>
          <a:bodyPr>
            <a:normAutofit/>
          </a:bodyPr>
          <a:lstStyle/>
          <a:p>
            <a:pPr algn="l"/>
            <a:r>
              <a:rPr lang="en-US" sz="4000" dirty="0"/>
              <a:t>New Great House for the play-ground</a:t>
            </a:r>
          </a:p>
        </p:txBody>
      </p:sp>
      <p:pic>
        <p:nvPicPr>
          <p:cNvPr id="3" name="Picture 2">
            <a:extLst>
              <a:ext uri="{FF2B5EF4-FFF2-40B4-BE49-F238E27FC236}">
                <a16:creationId xmlns:a16="http://schemas.microsoft.com/office/drawing/2014/main" id="{1AA66917-5C5C-1BB8-E4DD-3B11DBA7E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6858000" cy="5143500"/>
          </a:xfrm>
          <a:prstGeom prst="rect">
            <a:avLst/>
          </a:prstGeom>
        </p:spPr>
      </p:pic>
    </p:spTree>
    <p:extLst>
      <p:ext uri="{BB962C8B-B14F-4D97-AF65-F5344CB8AC3E}">
        <p14:creationId xmlns:p14="http://schemas.microsoft.com/office/powerpoint/2010/main" val="2603597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Patience is like good motor oil.  It doesn’t remove all the irritants.  It just puts them in suspension so they don’t get into your works and seize them up.  Patient people have, so to speak, a large crankcase.  They can put irritants into suspension.</a:t>
            </a:r>
          </a:p>
        </p:txBody>
      </p:sp>
    </p:spTree>
    <p:extLst>
      <p:ext uri="{BB962C8B-B14F-4D97-AF65-F5344CB8AC3E}">
        <p14:creationId xmlns:p14="http://schemas.microsoft.com/office/powerpoint/2010/main" val="1233264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Col 3.12-15</a:t>
            </a:r>
            <a:r>
              <a:rPr lang="en-US" sz="4000" dirty="0"/>
              <a:t> Therefore, as God’s chosen people, holy and dearly loved, clothe yourselves with feelings of compassion and with kindness, humility, gentleness and patience. Bear with one another; if anyone has a complaint against someone else, forgive him. </a:t>
            </a:r>
          </a:p>
        </p:txBody>
      </p:sp>
    </p:spTree>
    <p:extLst>
      <p:ext uri="{BB962C8B-B14F-4D97-AF65-F5344CB8AC3E}">
        <p14:creationId xmlns:p14="http://schemas.microsoft.com/office/powerpoint/2010/main" val="512110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Col 3.12-15</a:t>
            </a:r>
            <a:r>
              <a:rPr lang="en-US" sz="4000" dirty="0"/>
              <a:t> Indeed, just as the Lord has forgiven you, so you must forgive. Above all these, clothe yourselves with love, which binds everything together perfectly; and let the shalom which comes from the Messiah be your heart’s decision-maker, </a:t>
            </a:r>
          </a:p>
        </p:txBody>
      </p:sp>
    </p:spTree>
    <p:extLst>
      <p:ext uri="{BB962C8B-B14F-4D97-AF65-F5344CB8AC3E}">
        <p14:creationId xmlns:p14="http://schemas.microsoft.com/office/powerpoint/2010/main" val="1441627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Col 3.12-15</a:t>
            </a:r>
            <a:r>
              <a:rPr lang="en-US" sz="4000" dirty="0"/>
              <a:t>  for this is why you were called to be part of a single Body. And be thankful </a:t>
            </a:r>
          </a:p>
        </p:txBody>
      </p:sp>
    </p:spTree>
    <p:extLst>
      <p:ext uri="{BB962C8B-B14F-4D97-AF65-F5344CB8AC3E}">
        <p14:creationId xmlns:p14="http://schemas.microsoft.com/office/powerpoint/2010/main" val="1837039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78AE12C-000E-9381-D0AC-CC5936797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99500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4.1-2</a:t>
            </a:r>
            <a:r>
              <a:rPr lang="en-US" sz="4000" dirty="0"/>
              <a:t> Therefore I, the prisoner united with the Lord, beg you to </a:t>
            </a:r>
            <a:r>
              <a:rPr lang="en-US" sz="4000" u="sng" dirty="0">
                <a:solidFill>
                  <a:srgbClr val="FFFF66"/>
                </a:solidFill>
              </a:rPr>
              <a:t>lead a life worthy of the calling</a:t>
            </a:r>
            <a:r>
              <a:rPr lang="en-US" sz="4000" dirty="0">
                <a:solidFill>
                  <a:srgbClr val="FFFF66"/>
                </a:solidFill>
              </a:rPr>
              <a:t> </a:t>
            </a:r>
            <a:r>
              <a:rPr lang="en-US" sz="4000" dirty="0"/>
              <a:t>to which you have been called. Always be humble, gentle and patient, bearing with one another in love.</a:t>
            </a:r>
          </a:p>
        </p:txBody>
      </p:sp>
    </p:spTree>
    <p:extLst>
      <p:ext uri="{BB962C8B-B14F-4D97-AF65-F5344CB8AC3E}">
        <p14:creationId xmlns:p14="http://schemas.microsoft.com/office/powerpoint/2010/main" val="41630277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DF682FC-3DF6-0B9B-D56B-BA4195BD3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 y="-1484"/>
            <a:ext cx="9144000" cy="5142857"/>
          </a:xfrm>
          <a:prstGeom prst="rect">
            <a:avLst/>
          </a:prstGeom>
        </p:spPr>
      </p:pic>
      <p:sp>
        <p:nvSpPr>
          <p:cNvPr id="5" name="TextBox 4">
            <a:extLst>
              <a:ext uri="{FF2B5EF4-FFF2-40B4-BE49-F238E27FC236}">
                <a16:creationId xmlns:a16="http://schemas.microsoft.com/office/drawing/2014/main" id="{42F1C487-FAB4-C4C8-D9A8-7879817EE66C}"/>
              </a:ext>
            </a:extLst>
          </p:cNvPr>
          <p:cNvSpPr txBox="1"/>
          <p:nvPr/>
        </p:nvSpPr>
        <p:spPr>
          <a:xfrm>
            <a:off x="228600" y="209550"/>
            <a:ext cx="8686800" cy="3170099"/>
          </a:xfrm>
          <a:prstGeom prst="rect">
            <a:avLst/>
          </a:prstGeom>
          <a:noFill/>
        </p:spPr>
        <p:txBody>
          <a:bodyPr wrap="square" rtlCol="0">
            <a:spAutoFit/>
          </a:bodyPr>
          <a:lstStyle/>
          <a:p>
            <a:pPr algn="l"/>
            <a:r>
              <a:rPr lang="en-US" dirty="0"/>
              <a:t>Worthy of the Calling  Eph 4.1-2</a:t>
            </a:r>
          </a:p>
          <a:p>
            <a:pPr marL="461963" indent="-461963" algn="l">
              <a:buFont typeface="+mj-lt"/>
              <a:buAutoNum type="arabicPeriod"/>
            </a:pPr>
            <a:r>
              <a:rPr lang="en-US" dirty="0"/>
              <a:t>Meaning of “worthy.”</a:t>
            </a:r>
          </a:p>
          <a:p>
            <a:pPr marL="461963" indent="-461963" algn="l">
              <a:buFont typeface="+mj-lt"/>
              <a:buAutoNum type="arabicPeriod"/>
            </a:pPr>
            <a:r>
              <a:rPr lang="en-US" dirty="0"/>
              <a:t>Worthiness of G-d in Messiah</a:t>
            </a:r>
          </a:p>
          <a:p>
            <a:pPr marL="461963" indent="-461963" algn="l">
              <a:buFont typeface="+mj-lt"/>
              <a:buAutoNum type="arabicPeriod"/>
            </a:pPr>
            <a:r>
              <a:rPr lang="en-US" dirty="0"/>
              <a:t>Unworthiness of people</a:t>
            </a:r>
          </a:p>
          <a:p>
            <a:pPr marL="461963" indent="-461963" algn="l">
              <a:buFont typeface="+mj-lt"/>
              <a:buAutoNum type="arabicPeriod"/>
            </a:pPr>
            <a:r>
              <a:rPr lang="en-US" dirty="0"/>
              <a:t>Becoming worthy</a:t>
            </a:r>
          </a:p>
        </p:txBody>
      </p:sp>
    </p:spTree>
    <p:extLst>
      <p:ext uri="{BB962C8B-B14F-4D97-AF65-F5344CB8AC3E}">
        <p14:creationId xmlns:p14="http://schemas.microsoft.com/office/powerpoint/2010/main" val="753659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277141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475782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3762275" cy="4800600"/>
          </a:xfrm>
        </p:spPr>
        <p:txBody>
          <a:bodyPr>
            <a:normAutofit/>
          </a:bodyPr>
          <a:lstStyle/>
          <a:p>
            <a:pPr algn="l"/>
            <a:r>
              <a:rPr lang="en-US" sz="4000" dirty="0"/>
              <a:t>Photogs at work, Sunday, Jan. 11, 2024</a:t>
            </a:r>
          </a:p>
          <a:p>
            <a:pPr algn="l"/>
            <a:r>
              <a:rPr lang="en-US" sz="4000" dirty="0"/>
              <a:t>Note fog machine effect!</a:t>
            </a:r>
          </a:p>
          <a:p>
            <a:pPr algn="l"/>
            <a:r>
              <a:rPr lang="en-US" sz="4000" dirty="0"/>
              <a:t>Teleprompter.</a:t>
            </a:r>
          </a:p>
        </p:txBody>
      </p:sp>
      <p:pic>
        <p:nvPicPr>
          <p:cNvPr id="3" name="Picture 2">
            <a:extLst>
              <a:ext uri="{FF2B5EF4-FFF2-40B4-BE49-F238E27FC236}">
                <a16:creationId xmlns:a16="http://schemas.microsoft.com/office/drawing/2014/main" id="{A5382A45-CBD1-70AB-6F44-A7C892477F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875" y="0"/>
            <a:ext cx="5143500" cy="5143500"/>
          </a:xfrm>
          <a:prstGeom prst="rect">
            <a:avLst/>
          </a:prstGeom>
        </p:spPr>
      </p:pic>
    </p:spTree>
    <p:extLst>
      <p:ext uri="{BB962C8B-B14F-4D97-AF65-F5344CB8AC3E}">
        <p14:creationId xmlns:p14="http://schemas.microsoft.com/office/powerpoint/2010/main" val="3909584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290446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68127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80877836-A6F4-4ED3-999E-DF0A91226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425855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9E7D2F57-6891-FD76-A3B5-6A68615BC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00250" y="0"/>
            <a:ext cx="5143500" cy="5143500"/>
          </a:xfrm>
          <a:prstGeom prst="rect">
            <a:avLst/>
          </a:prstGeom>
        </p:spPr>
      </p:pic>
    </p:spTree>
    <p:extLst>
      <p:ext uri="{BB962C8B-B14F-4D97-AF65-F5344CB8AC3E}">
        <p14:creationId xmlns:p14="http://schemas.microsoft.com/office/powerpoint/2010/main" val="5738534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216948</TotalTime>
  <Words>2986</Words>
  <Application>Microsoft Office PowerPoint</Application>
  <PresentationFormat>On-screen Show (16:9)</PresentationFormat>
  <Paragraphs>409</Paragraphs>
  <Slides>71</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Arial Rounded MT Bold</vt:lpstr>
      <vt:lpstr>David</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5082</cp:revision>
  <dcterms:created xsi:type="dcterms:W3CDTF">2006-04-21T19:34:43Z</dcterms:created>
  <dcterms:modified xsi:type="dcterms:W3CDTF">2024-02-24T14:41:08Z</dcterms:modified>
</cp:coreProperties>
</file>