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5"/>
  </p:notesMasterIdLst>
  <p:handoutMasterIdLst>
    <p:handoutMasterId r:id="rId96"/>
  </p:handoutMasterIdLst>
  <p:sldIdLst>
    <p:sldId id="2045" r:id="rId2"/>
    <p:sldId id="65761" r:id="rId3"/>
    <p:sldId id="65762" r:id="rId4"/>
    <p:sldId id="65808" r:id="rId5"/>
    <p:sldId id="65788" r:id="rId6"/>
    <p:sldId id="65763" r:id="rId7"/>
    <p:sldId id="65764" r:id="rId8"/>
    <p:sldId id="65792" r:id="rId9"/>
    <p:sldId id="65828" r:id="rId10"/>
    <p:sldId id="65827" r:id="rId11"/>
    <p:sldId id="65785" r:id="rId12"/>
    <p:sldId id="65770" r:id="rId13"/>
    <p:sldId id="65771" r:id="rId14"/>
    <p:sldId id="65786" r:id="rId15"/>
    <p:sldId id="65787" r:id="rId16"/>
    <p:sldId id="65767" r:id="rId17"/>
    <p:sldId id="65768" r:id="rId18"/>
    <p:sldId id="65781" r:id="rId19"/>
    <p:sldId id="65789" r:id="rId20"/>
    <p:sldId id="65784" r:id="rId21"/>
    <p:sldId id="65773" r:id="rId22"/>
    <p:sldId id="65809" r:id="rId23"/>
    <p:sldId id="65825" r:id="rId24"/>
    <p:sldId id="65795" r:id="rId25"/>
    <p:sldId id="65796" r:id="rId26"/>
    <p:sldId id="65790" r:id="rId27"/>
    <p:sldId id="65774" r:id="rId28"/>
    <p:sldId id="65811" r:id="rId29"/>
    <p:sldId id="65810" r:id="rId30"/>
    <p:sldId id="65772" r:id="rId31"/>
    <p:sldId id="65777" r:id="rId32"/>
    <p:sldId id="65783" r:id="rId33"/>
    <p:sldId id="65813" r:id="rId34"/>
    <p:sldId id="65778" r:id="rId35"/>
    <p:sldId id="65776" r:id="rId36"/>
    <p:sldId id="65826" r:id="rId37"/>
    <p:sldId id="65779" r:id="rId38"/>
    <p:sldId id="65780" r:id="rId39"/>
    <p:sldId id="65804" r:id="rId40"/>
    <p:sldId id="65791" r:id="rId41"/>
    <p:sldId id="65799" r:id="rId42"/>
    <p:sldId id="65807" r:id="rId43"/>
    <p:sldId id="65805" r:id="rId44"/>
    <p:sldId id="65843" r:id="rId45"/>
    <p:sldId id="65823" r:id="rId46"/>
    <p:sldId id="65818" r:id="rId47"/>
    <p:sldId id="65814" r:id="rId48"/>
    <p:sldId id="65822" r:id="rId49"/>
    <p:sldId id="65803" r:id="rId50"/>
    <p:sldId id="65829" r:id="rId51"/>
    <p:sldId id="65830" r:id="rId52"/>
    <p:sldId id="65817" r:id="rId53"/>
    <p:sldId id="65782" r:id="rId54"/>
    <p:sldId id="65800" r:id="rId55"/>
    <p:sldId id="65754" r:id="rId56"/>
    <p:sldId id="65801" r:id="rId57"/>
    <p:sldId id="65844" r:id="rId58"/>
    <p:sldId id="65831" r:id="rId59"/>
    <p:sldId id="65820" r:id="rId60"/>
    <p:sldId id="65832" r:id="rId61"/>
    <p:sldId id="65833" r:id="rId62"/>
    <p:sldId id="65851" r:id="rId63"/>
    <p:sldId id="65834" r:id="rId64"/>
    <p:sldId id="65815" r:id="rId65"/>
    <p:sldId id="65651" r:id="rId66"/>
    <p:sldId id="65850" r:id="rId67"/>
    <p:sldId id="65849" r:id="rId68"/>
    <p:sldId id="65845" r:id="rId69"/>
    <p:sldId id="65751" r:id="rId70"/>
    <p:sldId id="65821" r:id="rId71"/>
    <p:sldId id="65835" r:id="rId72"/>
    <p:sldId id="65836" r:id="rId73"/>
    <p:sldId id="65741" r:id="rId74"/>
    <p:sldId id="65837" r:id="rId75"/>
    <p:sldId id="65750" r:id="rId76"/>
    <p:sldId id="65819" r:id="rId77"/>
    <p:sldId id="65758" r:id="rId78"/>
    <p:sldId id="65838" r:id="rId79"/>
    <p:sldId id="65839" r:id="rId80"/>
    <p:sldId id="65673" r:id="rId81"/>
    <p:sldId id="65755" r:id="rId82"/>
    <p:sldId id="65840" r:id="rId83"/>
    <p:sldId id="65753" r:id="rId84"/>
    <p:sldId id="65812" r:id="rId85"/>
    <p:sldId id="65806" r:id="rId86"/>
    <p:sldId id="65797" r:id="rId87"/>
    <p:sldId id="65848" r:id="rId88"/>
    <p:sldId id="65841" r:id="rId89"/>
    <p:sldId id="65842" r:id="rId90"/>
    <p:sldId id="65846" r:id="rId91"/>
    <p:sldId id="65847" r:id="rId92"/>
    <p:sldId id="64774" r:id="rId93"/>
    <p:sldId id="65747" r:id="rId94"/>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6" autoAdjust="0"/>
    <p:restoredTop sz="74472" autoAdjust="0"/>
  </p:normalViewPr>
  <p:slideViewPr>
    <p:cSldViewPr>
      <p:cViewPr varScale="1">
        <p:scale>
          <a:sx n="101" d="100"/>
          <a:sy n="101" d="100"/>
        </p:scale>
        <p:origin x="126" y="60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164"/>
    </p:cViewPr>
  </p:sorterViewPr>
  <p:notesViewPr>
    <p:cSldViewPr>
      <p:cViewPr varScale="1">
        <p:scale>
          <a:sx n="101" d="100"/>
          <a:sy n="101" d="100"/>
        </p:scale>
        <p:origin x="1632"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4.7-10 Battlefield Gifts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9, 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4.7-10 Battlefield Gifts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9, 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4bnUn6A3EI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GXkGNZEikP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llthatsinteresting.com/operation-entebb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i.pinimg.com/originals/96/05/d2/9605d23c0af65c52372ce7d3cc6f915c.jp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time.com/6568590/dating-non-monogamy-polyamory-match-singles-in-america/?et_rid=207180372&amp;lctg=207180372"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67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https://allthatsinteresting.com/operation-entebbe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81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hlinkClick r:id="rId3"/>
              </a:rPr>
              <a:t>https://youtu.be/4bnUn6A3EII</a:t>
            </a: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At 100 ft altitude to avoid Saudi and Egyptian radar.  Permission from Kenya.  Thank you Kenyans. </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45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hlinkClick r:id="rId3"/>
              </a:rPr>
              <a:t>https://youtu.be/GXkGNZEikPU</a:t>
            </a:r>
            <a:endParaRPr lang="en-US" altLang="en-US" dirty="0"/>
          </a:p>
          <a:p>
            <a:r>
              <a:rPr lang="en-US" altLang="en-US" dirty="0"/>
              <a:t>They had a car like Idi Amin’s.   Interpol interviewed under hypnosis the French passengers released.  Israeli contractor had built the terminal.   They knew exactly where to go.  </a:t>
            </a:r>
          </a:p>
          <a:p>
            <a:r>
              <a:rPr lang="en-US" altLang="en-US" dirty="0"/>
              <a:t>Key word DOWN or </a:t>
            </a:r>
            <a:r>
              <a:rPr lang="he-IL" altLang="en-US" sz="2400" b="1" dirty="0">
                <a:latin typeface="David" panose="020E0502060401010101" pitchFamily="34" charset="-79"/>
                <a:cs typeface="David" panose="020E0502060401010101" pitchFamily="34" charset="-79"/>
              </a:rPr>
              <a:t>שכבו</a:t>
            </a:r>
            <a:endParaRPr lang="en-US" altLang="en-US" sz="2400" b="1" dirty="0">
              <a:latin typeface="David" panose="020E0502060401010101" pitchFamily="34" charset="-79"/>
              <a:cs typeface="David" panose="020E0502060401010101" pitchFamily="34" charset="-79"/>
            </a:endParaRPr>
          </a:p>
          <a:p>
            <a:r>
              <a:rPr lang="en-US" altLang="en-US" dirty="0"/>
              <a:t>Killed anyone standing.  </a:t>
            </a:r>
          </a:p>
          <a:p>
            <a:r>
              <a:rPr lang="en-US" altLang="en-US" dirty="0"/>
              <a:t>A Holocaust survivor hearing orders given with a German accent…again was transported back 35 years.</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13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https://allthatsinteresting.com/operation-entebbe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500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https://allthatsinteresting.com/operation-Entebbe</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61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https://allthatsinteresting.com/wordpress/wp-content/uploads/2018/03/yonatan-netanyahu.jpg</a:t>
            </a:r>
          </a:p>
          <a:p>
            <a:r>
              <a:rPr lang="en-US" altLang="en-US" dirty="0"/>
              <a:t>The family had thought that Yoni had the political leadership future.  That all fell on younger brother Benjamin or Bibi.</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58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https://cdn.shopify.com/s/files/1/2604/4866/files/11709608_946144722117310_3944984713459818311_n_1024x1024.jpg?v=1553715785</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86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https://allthatsinteresting.com/operation-Entebbe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Of 106 hostages, 102 were rescued and returned to Israel</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10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08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https://www.instagram.com/p/C4Eg7GDPSKd/</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068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200" dirty="0"/>
              <a:t>https://spotterup.com/wp-content/uploads/2017/06/Entebbe.jpg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76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https://allthatsinteresting.com/operation-entebbe</a:t>
            </a:r>
            <a:endParaRPr lang="en-US" altLang="en-US" sz="1050" dirty="0"/>
          </a:p>
          <a:p>
            <a:endParaRPr lang="en-US" altLang="en-US" dirty="0"/>
          </a:p>
          <a:p>
            <a:r>
              <a:rPr lang="en-US" altLang="en-US" dirty="0"/>
              <a:t>As great as that homecoming of these rescued captives is, there are greater homecoming celebrations coming.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805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We are rescued, and we are to be rescuers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59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74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872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161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233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100" dirty="0">
                <a:hlinkClick r:id="rId3"/>
              </a:rPr>
              <a:t>https://i.pinimg.com/originals/96/05/d2/9605d23c0af65c52372ce7d3cc6f915c.jpg</a:t>
            </a:r>
            <a:endParaRPr lang="en-US" altLang="en-US" sz="1100" dirty="0"/>
          </a:p>
          <a:p>
            <a:endParaRPr lang="en-US" altLang="en-US" dirty="0"/>
          </a:p>
          <a:p>
            <a:r>
              <a:rPr lang="en-US" altLang="en-US" dirty="0"/>
              <a:t>So this is a cosmic, eternal rescue by Messiah.</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06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16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From Clarence Larkin’s </a:t>
            </a:r>
            <a:r>
              <a:rPr lang="en-US" altLang="en-US" i="1" dirty="0"/>
              <a:t>Dispensational Truth</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43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32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063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Warfare and contention to bring the righteous deceased into G-d’s presence.</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284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Warfare in eternal, unseen realms.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05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202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Doesn’t say, but implies that the man in luxury was corrupt, and sickly Lazarus was righteous.  NOT implying that the riches were inherently evil.   This rich guy apparently was defiled.</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577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So Lazarus in Avraham’s side, honored guest at Avraham’s table.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722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Rich man in the place of punishment, died without G-d in his life and heart.  Absence of G-d here implies absence of G-d in eternity!</a:t>
            </a:r>
          </a:p>
          <a:p>
            <a:r>
              <a:rPr lang="en-US" altLang="en-US" dirty="0"/>
              <a:t>G-d doesn’t have to send those separated from him to hell, they just continue to exist bereft of any comfort and blessings.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172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018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30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Another source of info about Paradise…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92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291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322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347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881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Couldn’t yet take him to G-d’s presence, to heaven.</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693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Another source of info about “captivity captive”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627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100" dirty="0"/>
              <a:t>https://www.ligonier.org/learn/teachers/rc-sproul</a:t>
            </a:r>
          </a:p>
          <a:p>
            <a:r>
              <a:rPr lang="en-US" b="0" i="0" dirty="0">
                <a:solidFill>
                  <a:srgbClr val="100B00"/>
                </a:solidFill>
                <a:effectLst/>
              </a:rPr>
              <a:t>Dr. R.C. Sproul was founder of Ligonier Ministries, first minister of preaching and teaching at Saint Andrew’s Chapel in Sanford, Fla., first president of Reformation Bible College, </a:t>
            </a:r>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843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00" dirty="0"/>
              <a:t>https://www.ligonier.org/learn/teachers/rc-sproul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534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00" dirty="0"/>
              <a:t>https://www.ligonier.org/learn/qas/what-does-apostles-creed-mean-when-it-says-jesus-d</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617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https://www.ligonier.org/learn/qas/what-does-apostles-creed-mean-when-it-says-jesus-d</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883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Warfare and contention to bring the righteous deceased into G-d’s presence.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49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So, to maintain unity…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44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Liberation of captives is a GREAT thing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9850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We are rescued, and we are to be rescuers.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2635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444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Warfare and contention to bring the righteous deceased into G-d’s presence.</a:t>
            </a:r>
          </a:p>
          <a:p>
            <a:r>
              <a:rPr lang="en-US" altLang="en-US" dirty="0"/>
              <a:t>Kingdom of heaven suffers violence, and the violent take it by force.</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618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6736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252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2095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7590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9321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11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Who are these captives?</a:t>
            </a:r>
          </a:p>
          <a:p>
            <a:r>
              <a:rPr lang="en-US" altLang="en-US" dirty="0"/>
              <a:t>Where were they in captivity?</a:t>
            </a:r>
          </a:p>
          <a:p>
            <a:r>
              <a:rPr lang="en-US" altLang="en-US" dirty="0"/>
              <a:t>How were they rescued?</a:t>
            </a:r>
          </a:p>
          <a:p>
            <a:r>
              <a:rPr lang="en-US" altLang="en-US" dirty="0"/>
              <a:t>What gifts?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9375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9550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16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96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Do we sense the reality and presence of the Spirit upon us in our lives?  Love, joy, peace.  Evident?</a:t>
            </a:r>
          </a:p>
          <a:p>
            <a:r>
              <a:rPr lang="en-US" altLang="en-US" dirty="0"/>
              <a:t>Do we labor to bring the Good News of Messiah to  the poor?   </a:t>
            </a:r>
            <a:r>
              <a:rPr lang="en-US" altLang="en-US" dirty="0" err="1"/>
              <a:t>Misloakh</a:t>
            </a:r>
            <a:r>
              <a:rPr lang="en-US" altLang="en-US" dirty="0"/>
              <a:t> Manot 2 weeks.</a:t>
            </a:r>
          </a:p>
          <a:p>
            <a:r>
              <a:rPr lang="en-US" altLang="en-US" dirty="0"/>
              <a:t>Do we labor to loose those imprisoned?   </a:t>
            </a:r>
          </a:p>
          <a:p>
            <a:r>
              <a:rPr lang="en-US" altLang="en-US" dirty="0"/>
              <a:t>Help those who are blinded to Truth, release the crushed?   Pre-born?</a:t>
            </a:r>
          </a:p>
          <a:p>
            <a:r>
              <a:rPr lang="en-US" altLang="en-US" dirty="0"/>
              <a:t>Are we warriors to preserve Israel, sign petitions, go to demonstrations.  </a:t>
            </a:r>
          </a:p>
          <a:p>
            <a:r>
              <a:rPr lang="en-US" altLang="en-US" dirty="0"/>
              <a:t>Do we fight against lies in the culture about gender, about Israel?  </a:t>
            </a:r>
          </a:p>
          <a:p>
            <a:r>
              <a:rPr lang="en-US" altLang="en-US" dirty="0"/>
              <a:t>Do we sacrifice to have unity and blessing and growth.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2422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3798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4.7-10 Battlefield Gifts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9,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t>https://time.com/6568590/dating-non-monogamy-polyamory-match-singles-in-america/?et_rid=207180372&amp;lctg=207180372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7535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4.7-10 Battlefield Gifts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9,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t>https://time.com/6568590/dating-non-monogamy-polyamory-match-singles-in-america/?et_rid=207180372&amp;lctg=207180372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016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4.7-10 Battlefield Gifts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9,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https://time.com/6568590/dating-non-monogamy-polyamory-match-singles-in-america/?et_rid=207180372&amp;lctg=207180372</a:t>
            </a:r>
            <a:endParaRPr lang="en-US" altLang="en-US" sz="1050" dirty="0"/>
          </a:p>
          <a:p>
            <a:endParaRPr lang="en-US" altLang="en-US" dirty="0"/>
          </a:p>
          <a:p>
            <a:r>
              <a:rPr lang="en-US" altLang="en-US" dirty="0"/>
              <a:t>Sexual truth is simple: celibacy outside marriage.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657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980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From Sally Shiff</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0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2628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b="0" i="0" dirty="0">
                <a:solidFill>
                  <a:srgbClr val="F3F3F3"/>
                </a:solidFill>
                <a:effectLst/>
                <a:latin typeface="Khula"/>
              </a:rPr>
              <a:t>Trucks carrying aid line up near the Rafah border crossing between Egypt and the Gaza Strip, amid the ongoing conflict between Israel and Palestinian Islamist group Hamas, in Rafah, Egypt, February 1, 2024. (credit: MOHAMED ABD EL GHANY/REUTERS)</a:t>
            </a:r>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6436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From Sally Shiff</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0315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From Sally Shiff</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7642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https://youtu.be/jNyrfO1d9Zk</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650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9124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0922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231775" indent="-231775">
              <a:buFont typeface="+mj-lt"/>
              <a:buAutoNum type="arabicPeriod"/>
            </a:pPr>
            <a:r>
              <a:rPr lang="en-US" altLang="en-US" dirty="0"/>
              <a:t>Speak the truth in love.</a:t>
            </a:r>
          </a:p>
          <a:p>
            <a:pPr marL="231775" indent="-231775">
              <a:buFont typeface="+mj-lt"/>
              <a:buAutoNum type="arabicPeriod"/>
            </a:pPr>
            <a:r>
              <a:rPr lang="en-US" altLang="en-US" dirty="0"/>
              <a:t>Elevate others.  </a:t>
            </a:r>
          </a:p>
          <a:p>
            <a:pPr marL="231775" indent="-231775">
              <a:buFont typeface="+mj-lt"/>
              <a:buAutoNum type="arabicPeriod"/>
            </a:pPr>
            <a:r>
              <a:rPr lang="en-US" altLang="en-US" dirty="0"/>
              <a:t>First to confess.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607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b="0" i="0" dirty="0">
                <a:solidFill>
                  <a:srgbClr val="646464"/>
                </a:solidFill>
                <a:effectLst/>
              </a:rPr>
              <a:t>Freed Israeli hostages Fernando Simon Marman (left) and Louis Har at Sheba Medical Center in Ramat Gan, Israel. Also pictured kissing Marman is his sister, Gabriela Leimberg, and his other sister and Har’s partner, Clara Marman, on Feb. 12, 2024. Source: X.</a:t>
            </a:r>
          </a:p>
          <a:p>
            <a:endParaRPr lang="en-US" sz="1050" b="0" i="0" dirty="0">
              <a:solidFill>
                <a:srgbClr val="646464"/>
              </a:solidFill>
              <a:effectLst/>
              <a:latin typeface="freight-sans-pro"/>
            </a:endParaRPr>
          </a:p>
          <a:p>
            <a:r>
              <a:rPr lang="en-US" altLang="en-US" sz="1050" dirty="0"/>
              <a:t>https://www.jns.org/rescue-op-a-vital-mini-success-on-the-way-to-overall-victory-in-gaza/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894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900" dirty="0"/>
              <a:t>https://www.israeltoday.co.il/read/i-dragged-him-toward-me-and-said-weve-come-to-take-you-home/?mc_cid=980484d9e6&amp;mc_eid=9f06d9f262</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2173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a:defRPr/>
            </a:pPr>
            <a:r>
              <a:rPr lang="en-US" altLang="en-US" sz="900" dirty="0"/>
              <a:t>https://www.israeltoday.co.il/read/i-dragged-him-toward-me-and-said-weve-come-to-take-you-home/?mc_cid=980484d9e6&amp;mc_eid=9f06d9f262</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9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Liberation of captives is a GREAT thing</a:t>
            </a:r>
          </a:p>
          <a:p>
            <a:r>
              <a:rPr lang="en-US" altLang="en-US" dirty="0"/>
              <a:t>Building on the last topic: It takes battle to keep unity.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6324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a:defRPr/>
            </a:pPr>
            <a:r>
              <a:rPr lang="en-US" altLang="en-US" sz="900" dirty="0"/>
              <a:t>https://www.israeltoday.co.il/read/i-dragged-him-toward-me-and-said-weve-come-to-take-you-home/?mc_cid=980484d9e6&amp;mc_eid=9f06d9f262</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9015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6075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Physical rescue risky and costly.   Spiritual rescue similar.</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6911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https://youtu.be/AJLoO3jzxBA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2663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Tell believers by raising hands.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644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93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9388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https://youtu.be/AJLoO3jzxBA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893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Liberation of captives is a GREAT thing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596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47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8158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1624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9692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Ephesians 4.7-10 Battlefield Gifts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9, 2024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420855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53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GXkGNZEikPU?feature=oembed"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video" Target="https://www.youtube.com/embed/AJLoO3jzxBA?feature=oembed" TargetMode="External"/><Relationship Id="rId4" Type="http://schemas.openxmlformats.org/officeDocument/2006/relationships/image" Target="../media/image19.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video" Target="https://www.youtube.com/embed/AJLoO3jzxBA?feature=oembed" TargetMode="External"/><Relationship Id="rId4" Type="http://schemas.openxmlformats.org/officeDocument/2006/relationships/image" Target="../media/image19.jpe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02498F0E-8180-D372-81A8-63EB93CCD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A3C38A1-9AF3-48E8-C96D-60B73699B05A}"/>
              </a:ext>
            </a:extLst>
          </p:cNvPr>
          <p:cNvSpPr txBox="1"/>
          <p:nvPr/>
        </p:nvSpPr>
        <p:spPr>
          <a:xfrm>
            <a:off x="228600" y="209550"/>
            <a:ext cx="8658652" cy="3170099"/>
          </a:xfrm>
          <a:prstGeom prst="rect">
            <a:avLst/>
          </a:prstGeom>
          <a:noFill/>
        </p:spPr>
        <p:txBody>
          <a:bodyPr wrap="none" rtlCol="0">
            <a:spAutoFit/>
          </a:bodyPr>
          <a:lstStyle/>
          <a:p>
            <a:pPr algn="l"/>
            <a:r>
              <a:rPr lang="en-US" dirty="0"/>
              <a:t>Battlefield Liberation Gifts</a:t>
            </a:r>
          </a:p>
          <a:p>
            <a:pPr marL="509588" indent="-509588" algn="l">
              <a:buFont typeface="+mj-lt"/>
              <a:buAutoNum type="arabicPeriod"/>
            </a:pPr>
            <a:r>
              <a:rPr lang="en-US" u="sng" dirty="0">
                <a:solidFill>
                  <a:srgbClr val="FFFF00"/>
                </a:solidFill>
              </a:rPr>
              <a:t>Greatest Rescue in history</a:t>
            </a:r>
          </a:p>
          <a:p>
            <a:pPr marL="509588" indent="-509588" algn="l">
              <a:buFont typeface="+mj-lt"/>
              <a:buAutoNum type="arabicPeriod"/>
            </a:pPr>
            <a:r>
              <a:rPr lang="en-US" dirty="0"/>
              <a:t>Greatest Rescue outside history</a:t>
            </a:r>
          </a:p>
          <a:p>
            <a:pPr marL="509588" indent="-509588" algn="l">
              <a:buFont typeface="+mj-lt"/>
              <a:buAutoNum type="arabicPeriod"/>
            </a:pPr>
            <a:r>
              <a:rPr lang="en-US" dirty="0"/>
              <a:t>Greatest Rescue of our spirits</a:t>
            </a:r>
          </a:p>
          <a:p>
            <a:pPr marL="509588" indent="-509588" algn="l">
              <a:buFont typeface="+mj-lt"/>
              <a:buAutoNum type="arabicPeriod"/>
            </a:pPr>
            <a:r>
              <a:rPr lang="en-US" dirty="0"/>
              <a:t>Are We Rescuers?</a:t>
            </a:r>
          </a:p>
        </p:txBody>
      </p:sp>
    </p:spTree>
    <p:extLst>
      <p:ext uri="{BB962C8B-B14F-4D97-AF65-F5344CB8AC3E}">
        <p14:creationId xmlns:p14="http://schemas.microsoft.com/office/powerpoint/2010/main" val="220331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On June 27, 1976 a routine commercial flight on Air France made its way from Tel Aviv to Paris. It was hijacked by the German </a:t>
            </a:r>
            <a:r>
              <a:rPr lang="en-US" sz="4000" dirty="0" err="1"/>
              <a:t>Baader</a:t>
            </a:r>
            <a:r>
              <a:rPr lang="en-US" sz="4000" dirty="0"/>
              <a:t>–Meinhof Gang and taken to Entebbe, Uganda, On July 4, a week after the plane was hijacked, Israeli forces landed in Entebbe during the dead of night.</a:t>
            </a:r>
          </a:p>
        </p:txBody>
      </p:sp>
    </p:spTree>
    <p:extLst>
      <p:ext uri="{BB962C8B-B14F-4D97-AF65-F5344CB8AC3E}">
        <p14:creationId xmlns:p14="http://schemas.microsoft.com/office/powerpoint/2010/main" val="407396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6B93DD4-0EF4-7302-C5E0-3E7569F24D1D}"/>
              </a:ext>
            </a:extLst>
          </p:cNvPr>
          <p:cNvPicPr>
            <a:picLocks noChangeAspect="1"/>
          </p:cNvPicPr>
          <p:nvPr/>
        </p:nvPicPr>
        <p:blipFill>
          <a:blip r:embed="rId3"/>
          <a:stretch>
            <a:fillRect/>
          </a:stretch>
        </p:blipFill>
        <p:spPr>
          <a:xfrm>
            <a:off x="2427019" y="0"/>
            <a:ext cx="4289961" cy="5143500"/>
          </a:xfrm>
          <a:prstGeom prst="rect">
            <a:avLst/>
          </a:prstGeom>
        </p:spPr>
      </p:pic>
    </p:spTree>
    <p:extLst>
      <p:ext uri="{BB962C8B-B14F-4D97-AF65-F5344CB8AC3E}">
        <p14:creationId xmlns:p14="http://schemas.microsoft.com/office/powerpoint/2010/main" val="172579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2" name="Online Media 1" title="ENTEBBE - Official Film Trailer [HD]">
            <a:hlinkClick r:id="" action="ppaction://media"/>
            <a:extLst>
              <a:ext uri="{FF2B5EF4-FFF2-40B4-BE49-F238E27FC236}">
                <a16:creationId xmlns:a16="http://schemas.microsoft.com/office/drawing/2014/main" id="{B1281FD3-B68D-2B10-1B7C-A479F846D47B}"/>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26895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Once the smoke cleared, every single one of the hijackers and 20 Ugandan soldiers supporting them were dead. </a:t>
            </a:r>
            <a:r>
              <a:rPr lang="en-US" sz="4000" u="sng" dirty="0">
                <a:solidFill>
                  <a:srgbClr val="FFFF00"/>
                </a:solidFill>
              </a:rPr>
              <a:t>The hostages were guided into the waiting C-130 aircraft. Liberated 102 hostages. </a:t>
            </a:r>
            <a:r>
              <a:rPr lang="en-US" sz="4000" dirty="0"/>
              <a:t>Of the Israelis four were either dead or missing. </a:t>
            </a:r>
          </a:p>
        </p:txBody>
      </p:sp>
    </p:spTree>
    <p:extLst>
      <p:ext uri="{BB962C8B-B14F-4D97-AF65-F5344CB8AC3E}">
        <p14:creationId xmlns:p14="http://schemas.microsoft.com/office/powerpoint/2010/main" val="300893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Among the dead was the commander of Operation Entebbe, Yonatan Netanyahu, older brother of Benjamin Netanyahu. He had been shot within minutes of the first aircraft landing.</a:t>
            </a:r>
          </a:p>
        </p:txBody>
      </p:sp>
    </p:spTree>
    <p:extLst>
      <p:ext uri="{BB962C8B-B14F-4D97-AF65-F5344CB8AC3E}">
        <p14:creationId xmlns:p14="http://schemas.microsoft.com/office/powerpoint/2010/main" val="126630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3200400" cy="4800600"/>
          </a:xfrm>
        </p:spPr>
        <p:txBody>
          <a:bodyPr>
            <a:normAutofit/>
          </a:bodyPr>
          <a:lstStyle/>
          <a:p>
            <a:pPr algn="l"/>
            <a:r>
              <a:rPr lang="en-US" sz="4000" dirty="0"/>
              <a:t>Yoni</a:t>
            </a:r>
          </a:p>
          <a:p>
            <a:pPr algn="l"/>
            <a:r>
              <a:rPr lang="en-US" sz="4000" dirty="0"/>
              <a:t>Jonathan</a:t>
            </a:r>
          </a:p>
          <a:p>
            <a:pPr algn="l"/>
            <a:r>
              <a:rPr lang="en-US" sz="4000" dirty="0"/>
              <a:t>Netanyahu</a:t>
            </a:r>
          </a:p>
        </p:txBody>
      </p:sp>
      <p:pic>
        <p:nvPicPr>
          <p:cNvPr id="7170" name="Picture 2" descr="Yonatan Netanyahu">
            <a:extLst>
              <a:ext uri="{FF2B5EF4-FFF2-40B4-BE49-F238E27FC236}">
                <a16:creationId xmlns:a16="http://schemas.microsoft.com/office/drawing/2014/main" id="{56FCDFE3-804D-45CA-1707-A417E2A589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735"/>
          <a:stretch/>
        </p:blipFill>
        <p:spPr bwMode="auto">
          <a:xfrm>
            <a:off x="3886200" y="5013"/>
            <a:ext cx="453072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4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1026" name="Picture 2">
            <a:extLst>
              <a:ext uri="{FF2B5EF4-FFF2-40B4-BE49-F238E27FC236}">
                <a16:creationId xmlns:a16="http://schemas.microsoft.com/office/drawing/2014/main" id="{FE3BB40C-C85C-7A9D-B6C1-CF20D43AF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0"/>
            <a:ext cx="88963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813FE6-796C-AC52-2F45-400017D1FEE4}"/>
              </a:ext>
            </a:extLst>
          </p:cNvPr>
          <p:cNvSpPr txBox="1"/>
          <p:nvPr/>
        </p:nvSpPr>
        <p:spPr>
          <a:xfrm>
            <a:off x="637721" y="361950"/>
            <a:ext cx="7722435" cy="1323439"/>
          </a:xfrm>
          <a:prstGeom prst="rect">
            <a:avLst/>
          </a:prstGeom>
          <a:noFill/>
        </p:spPr>
        <p:txBody>
          <a:bodyPr wrap="none" rtlCol="0">
            <a:spAutoFit/>
          </a:bodyPr>
          <a:lstStyle/>
          <a:p>
            <a:pPr algn="l"/>
            <a:r>
              <a:rPr lang="en-US" dirty="0">
                <a:solidFill>
                  <a:srgbClr val="FF0000"/>
                </a:solidFill>
              </a:rPr>
              <a:t>Arrival of Recued Hostages in </a:t>
            </a:r>
          </a:p>
          <a:p>
            <a:pPr algn="l"/>
            <a:r>
              <a:rPr lang="en-US" dirty="0">
                <a:solidFill>
                  <a:srgbClr val="FF0000"/>
                </a:solidFill>
              </a:rPr>
              <a:t>Israel</a:t>
            </a:r>
          </a:p>
        </p:txBody>
      </p:sp>
    </p:spTree>
    <p:extLst>
      <p:ext uri="{BB962C8B-B14F-4D97-AF65-F5344CB8AC3E}">
        <p14:creationId xmlns:p14="http://schemas.microsoft.com/office/powerpoint/2010/main" val="60639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16256" y="113940"/>
            <a:ext cx="8899144" cy="4896210"/>
          </a:xfrm>
        </p:spPr>
        <p:txBody>
          <a:bodyPr>
            <a:normAutofit/>
          </a:bodyPr>
          <a:lstStyle/>
          <a:p>
            <a:pPr algn="l"/>
            <a:r>
              <a:rPr lang="en-US" sz="4000" dirty="0"/>
              <a:t> </a:t>
            </a:r>
          </a:p>
        </p:txBody>
      </p:sp>
      <p:pic>
        <p:nvPicPr>
          <p:cNvPr id="4098" name="Picture 2" descr="Entebbe Hostages Freed">
            <a:extLst>
              <a:ext uri="{FF2B5EF4-FFF2-40B4-BE49-F238E27FC236}">
                <a16:creationId xmlns:a16="http://schemas.microsoft.com/office/drawing/2014/main" id="{D9D03588-2346-5823-2993-BD0A4EB11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8976"/>
            <a:ext cx="8782050" cy="465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42" name="Picture 2" descr="Operation Entebbe Hostages Released">
            <a:extLst>
              <a:ext uri="{FF2B5EF4-FFF2-40B4-BE49-F238E27FC236}">
                <a16:creationId xmlns:a16="http://schemas.microsoft.com/office/drawing/2014/main" id="{86C1226E-4866-2C25-6164-34D14E725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D62C56-BA6F-02DE-C3ED-CF17474A9C35}"/>
              </a:ext>
            </a:extLst>
          </p:cNvPr>
          <p:cNvSpPr txBox="1"/>
          <p:nvPr/>
        </p:nvSpPr>
        <p:spPr>
          <a:xfrm>
            <a:off x="637721" y="181511"/>
            <a:ext cx="7722435" cy="1323439"/>
          </a:xfrm>
          <a:prstGeom prst="rect">
            <a:avLst/>
          </a:prstGeom>
          <a:noFill/>
        </p:spPr>
        <p:txBody>
          <a:bodyPr wrap="none" rtlCol="0">
            <a:spAutoFit/>
          </a:bodyPr>
          <a:lstStyle/>
          <a:p>
            <a:pPr algn="l"/>
            <a:r>
              <a:rPr lang="en-US" dirty="0">
                <a:solidFill>
                  <a:srgbClr val="FF0000"/>
                </a:solidFill>
              </a:rPr>
              <a:t>Arrival of Recued Hostages in </a:t>
            </a:r>
          </a:p>
          <a:p>
            <a:pPr algn="l"/>
            <a:r>
              <a:rPr lang="en-US" dirty="0">
                <a:solidFill>
                  <a:srgbClr val="FF0000"/>
                </a:solidFill>
              </a:rPr>
              <a:t>Israel</a:t>
            </a:r>
          </a:p>
        </p:txBody>
      </p:sp>
    </p:spTree>
    <p:extLst>
      <p:ext uri="{BB962C8B-B14F-4D97-AF65-F5344CB8AC3E}">
        <p14:creationId xmlns:p14="http://schemas.microsoft.com/office/powerpoint/2010/main" val="12361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5181600" cy="4800600"/>
          </a:xfrm>
        </p:spPr>
        <p:txBody>
          <a:bodyPr>
            <a:normAutofit/>
          </a:bodyPr>
          <a:lstStyle/>
          <a:p>
            <a:pPr algn="l"/>
            <a:r>
              <a:rPr lang="en-US" sz="4000" dirty="0"/>
              <a:t>Greatest Jewish Jokes of All Time</a:t>
            </a:r>
          </a:p>
        </p:txBody>
      </p:sp>
      <p:pic>
        <p:nvPicPr>
          <p:cNvPr id="3" name="Picture 2">
            <a:extLst>
              <a:ext uri="{FF2B5EF4-FFF2-40B4-BE49-F238E27FC236}">
                <a16:creationId xmlns:a16="http://schemas.microsoft.com/office/drawing/2014/main" id="{67B0566D-2620-D161-8338-4EED3A90D58B}"/>
              </a:ext>
            </a:extLst>
          </p:cNvPr>
          <p:cNvPicPr>
            <a:picLocks noChangeAspect="1"/>
          </p:cNvPicPr>
          <p:nvPr/>
        </p:nvPicPr>
        <p:blipFill>
          <a:blip r:embed="rId3"/>
          <a:stretch>
            <a:fillRect/>
          </a:stretch>
        </p:blipFill>
        <p:spPr>
          <a:xfrm>
            <a:off x="5410200" y="203334"/>
            <a:ext cx="2762636" cy="4715533"/>
          </a:xfrm>
          <a:prstGeom prst="rect">
            <a:avLst/>
          </a:prstGeom>
        </p:spPr>
      </p:pic>
    </p:spTree>
    <p:extLst>
      <p:ext uri="{BB962C8B-B14F-4D97-AF65-F5344CB8AC3E}">
        <p14:creationId xmlns:p14="http://schemas.microsoft.com/office/powerpoint/2010/main" val="160019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050" name="Picture 2">
            <a:extLst>
              <a:ext uri="{FF2B5EF4-FFF2-40B4-BE49-F238E27FC236}">
                <a16:creationId xmlns:a16="http://schemas.microsoft.com/office/drawing/2014/main" id="{F602C4C6-A6BE-6314-3205-49EAE90F1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0"/>
            <a:ext cx="78454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F442D4-2D47-CD6F-D47F-DA2806063C6F}"/>
              </a:ext>
            </a:extLst>
          </p:cNvPr>
          <p:cNvSpPr txBox="1"/>
          <p:nvPr/>
        </p:nvSpPr>
        <p:spPr>
          <a:xfrm>
            <a:off x="637721" y="361950"/>
            <a:ext cx="7722435" cy="1323439"/>
          </a:xfrm>
          <a:prstGeom prst="rect">
            <a:avLst/>
          </a:prstGeom>
          <a:noFill/>
        </p:spPr>
        <p:txBody>
          <a:bodyPr wrap="none" rtlCol="0">
            <a:spAutoFit/>
          </a:bodyPr>
          <a:lstStyle/>
          <a:p>
            <a:pPr algn="l"/>
            <a:r>
              <a:rPr lang="en-US" dirty="0">
                <a:solidFill>
                  <a:srgbClr val="FF0000"/>
                </a:solidFill>
              </a:rPr>
              <a:t>Arrival of Recued Hostages in </a:t>
            </a:r>
          </a:p>
          <a:p>
            <a:pPr algn="l"/>
            <a:r>
              <a:rPr lang="en-US" dirty="0">
                <a:solidFill>
                  <a:srgbClr val="FF0000"/>
                </a:solidFill>
              </a:rPr>
              <a:t>Israel</a:t>
            </a:r>
          </a:p>
        </p:txBody>
      </p:sp>
    </p:spTree>
    <p:extLst>
      <p:ext uri="{BB962C8B-B14F-4D97-AF65-F5344CB8AC3E}">
        <p14:creationId xmlns:p14="http://schemas.microsoft.com/office/powerpoint/2010/main" val="324148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GREAT liberation of captives!! </a:t>
            </a:r>
          </a:p>
          <a:p>
            <a:pPr algn="l"/>
            <a:r>
              <a:rPr lang="en-US" sz="4000" dirty="0"/>
              <a:t>Gift to them of survival, freedom, restoration to family and home. </a:t>
            </a:r>
          </a:p>
          <a:p>
            <a:pPr algn="l"/>
            <a:r>
              <a:rPr lang="en-US" sz="4000" dirty="0"/>
              <a:t>Operation Entebbe was considered a stunning success and would be later taught and studied by armies around the globe.</a:t>
            </a:r>
          </a:p>
          <a:p>
            <a:pPr algn="l"/>
            <a:r>
              <a:rPr lang="en-US" sz="4000" dirty="0"/>
              <a:t>Whole movie:</a:t>
            </a:r>
          </a:p>
          <a:p>
            <a:pPr algn="l"/>
            <a:r>
              <a:rPr lang="en-US" sz="4000" dirty="0"/>
              <a:t>https://youtu.be/Qww8rwtWTO0</a:t>
            </a:r>
          </a:p>
        </p:txBody>
      </p:sp>
    </p:spTree>
    <p:extLst>
      <p:ext uri="{BB962C8B-B14F-4D97-AF65-F5344CB8AC3E}">
        <p14:creationId xmlns:p14="http://schemas.microsoft.com/office/powerpoint/2010/main" val="186536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B06339E-6CF5-4038-7B8D-A8E8EEE56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ABD94230-0BD4-D280-AEC6-0329BB580615}"/>
              </a:ext>
            </a:extLst>
          </p:cNvPr>
          <p:cNvSpPr txBox="1"/>
          <p:nvPr/>
        </p:nvSpPr>
        <p:spPr>
          <a:xfrm>
            <a:off x="4846515" y="216969"/>
            <a:ext cx="4411785" cy="1015663"/>
          </a:xfrm>
          <a:prstGeom prst="rect">
            <a:avLst/>
          </a:prstGeom>
          <a:noFill/>
        </p:spPr>
        <p:txBody>
          <a:bodyPr wrap="none" rtlCol="0">
            <a:spAutoFit/>
          </a:bodyPr>
          <a:lstStyle/>
          <a:p>
            <a:pPr algn="l">
              <a:tabLst>
                <a:tab pos="461963" algn="l"/>
              </a:tabLst>
            </a:pPr>
            <a:r>
              <a:rPr lang="en-US" sz="6000" dirty="0">
                <a:effectLst>
                  <a:outerShdw blurRad="38100" dist="38100" dir="2700000" algn="tl">
                    <a:srgbClr val="000000">
                      <a:alpha val="43137"/>
                    </a:srgbClr>
                  </a:outerShdw>
                </a:effectLst>
                <a:latin typeface="Bahnschrift" panose="020B0502040204020203" pitchFamily="34" charset="0"/>
                <a:cs typeface="Aharoni" panose="02010803020104030203" pitchFamily="2" charset="-79"/>
              </a:rPr>
              <a:t>LIBERATION</a:t>
            </a:r>
          </a:p>
        </p:txBody>
      </p:sp>
    </p:spTree>
    <p:extLst>
      <p:ext uri="{BB962C8B-B14F-4D97-AF65-F5344CB8AC3E}">
        <p14:creationId xmlns:p14="http://schemas.microsoft.com/office/powerpoint/2010/main" val="315659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02498F0E-8180-D372-81A8-63EB93CCD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A3C38A1-9AF3-48E8-C96D-60B73699B05A}"/>
              </a:ext>
            </a:extLst>
          </p:cNvPr>
          <p:cNvSpPr txBox="1"/>
          <p:nvPr/>
        </p:nvSpPr>
        <p:spPr>
          <a:xfrm>
            <a:off x="228600" y="209550"/>
            <a:ext cx="8658652" cy="3170099"/>
          </a:xfrm>
          <a:prstGeom prst="rect">
            <a:avLst/>
          </a:prstGeom>
          <a:noFill/>
        </p:spPr>
        <p:txBody>
          <a:bodyPr wrap="none" rtlCol="0">
            <a:spAutoFit/>
          </a:bodyPr>
          <a:lstStyle/>
          <a:p>
            <a:pPr algn="l"/>
            <a:r>
              <a:rPr lang="en-US" dirty="0"/>
              <a:t>Battlefield Liberation Gifts</a:t>
            </a:r>
          </a:p>
          <a:p>
            <a:pPr marL="509588" indent="-509588" algn="l">
              <a:buFont typeface="+mj-lt"/>
              <a:buAutoNum type="arabicPeriod"/>
            </a:pPr>
            <a:r>
              <a:rPr lang="en-US" dirty="0"/>
              <a:t>Greatest Rescue in history</a:t>
            </a:r>
          </a:p>
          <a:p>
            <a:pPr marL="509588" indent="-509588" algn="l">
              <a:buFont typeface="+mj-lt"/>
              <a:buAutoNum type="arabicPeriod"/>
            </a:pPr>
            <a:r>
              <a:rPr lang="en-US" u="sng" dirty="0">
                <a:solidFill>
                  <a:srgbClr val="FFFF00"/>
                </a:solidFill>
              </a:rPr>
              <a:t>Greatest Rescue outside history</a:t>
            </a:r>
          </a:p>
          <a:p>
            <a:pPr marL="509588" indent="-509588" algn="l">
              <a:buFont typeface="+mj-lt"/>
              <a:buAutoNum type="arabicPeriod"/>
            </a:pPr>
            <a:r>
              <a:rPr lang="en-US" dirty="0"/>
              <a:t>Greatest Rescue of our spirits</a:t>
            </a:r>
          </a:p>
          <a:p>
            <a:pPr marL="509588" indent="-509588" algn="l">
              <a:buFont typeface="+mj-lt"/>
              <a:buAutoNum type="arabicPeriod"/>
            </a:pPr>
            <a:r>
              <a:rPr lang="en-US" dirty="0"/>
              <a:t>Are We Rescuers?</a:t>
            </a:r>
          </a:p>
        </p:txBody>
      </p:sp>
    </p:spTree>
    <p:extLst>
      <p:ext uri="{BB962C8B-B14F-4D97-AF65-F5344CB8AC3E}">
        <p14:creationId xmlns:p14="http://schemas.microsoft.com/office/powerpoint/2010/main" val="36084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Ephesians 4.7-10</a:t>
            </a:r>
            <a:r>
              <a:rPr lang="en-US" sz="4000" dirty="0"/>
              <a:t> But to each one of us grace was given in keeping with the measure of Messiah’s gift. Therefore it says, “When He went up on high, He led captive a troop of captives and gave gifts to his people.”</a:t>
            </a:r>
          </a:p>
        </p:txBody>
      </p:sp>
    </p:spTree>
    <p:extLst>
      <p:ext uri="{BB962C8B-B14F-4D97-AF65-F5344CB8AC3E}">
        <p14:creationId xmlns:p14="http://schemas.microsoft.com/office/powerpoint/2010/main" val="2374002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Ephesians 4.7-10</a:t>
            </a:r>
            <a:r>
              <a:rPr lang="en-US" sz="4000" dirty="0"/>
              <a:t> Now what does “He went up” mean, except that He first went down to the lower regions of the earth?  The One who came down is the same One who went up far above all the heavens, in order to fill all things.</a:t>
            </a:r>
          </a:p>
        </p:txBody>
      </p:sp>
    </p:spTree>
    <p:extLst>
      <p:ext uri="{BB962C8B-B14F-4D97-AF65-F5344CB8AC3E}">
        <p14:creationId xmlns:p14="http://schemas.microsoft.com/office/powerpoint/2010/main" val="312475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altLang="en-US" sz="3600" dirty="0"/>
              <a:t>Who are these captives?</a:t>
            </a:r>
          </a:p>
          <a:p>
            <a:pPr algn="l"/>
            <a:r>
              <a:rPr lang="en-US" altLang="en-US" sz="3600" dirty="0"/>
              <a:t>Where were they in captivity?</a:t>
            </a:r>
          </a:p>
          <a:p>
            <a:pPr algn="l"/>
            <a:r>
              <a:rPr lang="en-US" altLang="en-US" sz="3600" dirty="0"/>
              <a:t>How were they rescued?</a:t>
            </a:r>
          </a:p>
          <a:p>
            <a:pPr algn="l"/>
            <a:r>
              <a:rPr lang="en-US" altLang="en-US" sz="3600" dirty="0"/>
              <a:t>What gifts?</a:t>
            </a:r>
          </a:p>
          <a:p>
            <a:pPr algn="l"/>
            <a:r>
              <a:rPr lang="en-US" sz="4000" dirty="0"/>
              <a:t> </a:t>
            </a:r>
          </a:p>
        </p:txBody>
      </p:sp>
    </p:spTree>
    <p:extLst>
      <p:ext uri="{BB962C8B-B14F-4D97-AF65-F5344CB8AC3E}">
        <p14:creationId xmlns:p14="http://schemas.microsoft.com/office/powerpoint/2010/main" val="318679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5257800" cy="4800600"/>
          </a:xfrm>
        </p:spPr>
        <p:txBody>
          <a:bodyPr>
            <a:normAutofit/>
          </a:bodyPr>
          <a:lstStyle/>
          <a:p>
            <a:pPr algn="l"/>
            <a:r>
              <a:rPr lang="en-US" sz="4000" u="sng" dirty="0"/>
              <a:t>One</a:t>
            </a:r>
            <a:r>
              <a:rPr lang="en-US" sz="4000" dirty="0"/>
              <a:t> meaning of who are the captives: The </a:t>
            </a:r>
            <a:r>
              <a:rPr lang="en-US" sz="4000" u="sng" dirty="0"/>
              <a:t>deceased</a:t>
            </a:r>
            <a:r>
              <a:rPr lang="en-US" sz="4000" dirty="0"/>
              <a:t> in Paradise before Messiah’s death and resurrection.</a:t>
            </a:r>
          </a:p>
        </p:txBody>
      </p:sp>
      <p:pic>
        <p:nvPicPr>
          <p:cNvPr id="3" name="Picture 2">
            <a:extLst>
              <a:ext uri="{FF2B5EF4-FFF2-40B4-BE49-F238E27FC236}">
                <a16:creationId xmlns:a16="http://schemas.microsoft.com/office/drawing/2014/main" id="{6343A23C-A27D-5704-0ED7-CF27723054BA}"/>
              </a:ext>
            </a:extLst>
          </p:cNvPr>
          <p:cNvPicPr>
            <a:picLocks noChangeAspect="1"/>
          </p:cNvPicPr>
          <p:nvPr/>
        </p:nvPicPr>
        <p:blipFill>
          <a:blip r:embed="rId3"/>
          <a:stretch>
            <a:fillRect/>
          </a:stretch>
        </p:blipFill>
        <p:spPr>
          <a:xfrm>
            <a:off x="5486400" y="0"/>
            <a:ext cx="3552939" cy="5143500"/>
          </a:xfrm>
          <a:prstGeom prst="rect">
            <a:avLst/>
          </a:prstGeom>
        </p:spPr>
      </p:pic>
    </p:spTree>
    <p:extLst>
      <p:ext uri="{BB962C8B-B14F-4D97-AF65-F5344CB8AC3E}">
        <p14:creationId xmlns:p14="http://schemas.microsoft.com/office/powerpoint/2010/main" val="748134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Before Messiah’s atoning death and resurrection the righteous deceased clearly went to Paradise, but NOT to G-d’s immediate presence.</a:t>
            </a:r>
          </a:p>
          <a:p>
            <a:pPr algn="l"/>
            <a:r>
              <a:rPr lang="en-US" sz="4000" dirty="0"/>
              <a:t>After Yeshua’s death and resurrection, He brought them from Paradise, to G-d’s presence, captivity captive.</a:t>
            </a:r>
          </a:p>
        </p:txBody>
      </p:sp>
    </p:spTree>
    <p:extLst>
      <p:ext uri="{BB962C8B-B14F-4D97-AF65-F5344CB8AC3E}">
        <p14:creationId xmlns:p14="http://schemas.microsoft.com/office/powerpoint/2010/main" val="100391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2D1BAAD4-2F2B-74DC-11BC-930774683808}"/>
              </a:ext>
            </a:extLst>
          </p:cNvPr>
          <p:cNvPicPr>
            <a:picLocks noChangeAspect="1"/>
          </p:cNvPicPr>
          <p:nvPr/>
        </p:nvPicPr>
        <p:blipFill rotWithShape="1">
          <a:blip r:embed="rId3">
            <a:extLst>
              <a:ext uri="{28A0092B-C50C-407E-A947-70E740481C1C}">
                <a14:useLocalDpi xmlns:a14="http://schemas.microsoft.com/office/drawing/2010/main" val="0"/>
              </a:ext>
            </a:extLst>
          </a:blip>
          <a:srcRect t="33704" b="16584"/>
          <a:stretch/>
        </p:blipFill>
        <p:spPr>
          <a:xfrm>
            <a:off x="-3530" y="41204"/>
            <a:ext cx="9075742" cy="4511746"/>
          </a:xfrm>
          <a:prstGeom prst="rect">
            <a:avLst/>
          </a:prstGeom>
        </p:spPr>
      </p:pic>
    </p:spTree>
    <p:extLst>
      <p:ext uri="{BB962C8B-B14F-4D97-AF65-F5344CB8AC3E}">
        <p14:creationId xmlns:p14="http://schemas.microsoft.com/office/powerpoint/2010/main" val="265518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C1BACD4B-E9F3-C5BA-6E4A-3AEC009E7C9F}"/>
              </a:ext>
            </a:extLst>
          </p:cNvPr>
          <p:cNvPicPr>
            <a:picLocks noChangeAspect="1"/>
          </p:cNvPicPr>
          <p:nvPr/>
        </p:nvPicPr>
        <p:blipFill>
          <a:blip r:embed="rId3"/>
          <a:stretch>
            <a:fillRect/>
          </a:stretch>
        </p:blipFill>
        <p:spPr>
          <a:xfrm>
            <a:off x="58479" y="0"/>
            <a:ext cx="9121638" cy="4619911"/>
          </a:xfrm>
          <a:prstGeom prst="rect">
            <a:avLst/>
          </a:prstGeom>
        </p:spPr>
      </p:pic>
      <p:sp>
        <p:nvSpPr>
          <p:cNvPr id="4" name="TextBox 3">
            <a:extLst>
              <a:ext uri="{FF2B5EF4-FFF2-40B4-BE49-F238E27FC236}">
                <a16:creationId xmlns:a16="http://schemas.microsoft.com/office/drawing/2014/main" id="{A127C661-0666-0881-52BD-2BB7FCE5FCAA}"/>
              </a:ext>
            </a:extLst>
          </p:cNvPr>
          <p:cNvSpPr txBox="1"/>
          <p:nvPr/>
        </p:nvSpPr>
        <p:spPr>
          <a:xfrm>
            <a:off x="306608" y="245845"/>
            <a:ext cx="8872685" cy="707886"/>
          </a:xfrm>
          <a:prstGeom prst="rect">
            <a:avLst/>
          </a:prstGeom>
          <a:noFill/>
        </p:spPr>
        <p:txBody>
          <a:bodyPr wrap="none" rtlCol="0">
            <a:spAutoFit/>
          </a:bodyPr>
          <a:lstStyle/>
          <a:p>
            <a:pPr algn="l"/>
            <a:r>
              <a:rPr lang="en-US" dirty="0" err="1">
                <a:effectLst>
                  <a:outerShdw blurRad="38100" dist="38100" dir="2700000" algn="tl">
                    <a:srgbClr val="000000">
                      <a:alpha val="43137"/>
                    </a:srgbClr>
                  </a:outerShdw>
                </a:effectLst>
              </a:rPr>
              <a:t>Hananya</a:t>
            </a:r>
            <a:r>
              <a:rPr lang="en-US" dirty="0">
                <a:effectLst>
                  <a:outerShdw blurRad="38100" dist="38100" dir="2700000" algn="tl">
                    <a:srgbClr val="000000">
                      <a:alpha val="43137"/>
                    </a:srgbClr>
                  </a:outerShdw>
                </a:effectLst>
              </a:rPr>
              <a:t> and India Naftali Wedding</a:t>
            </a:r>
          </a:p>
        </p:txBody>
      </p:sp>
    </p:spTree>
    <p:extLst>
      <p:ext uri="{BB962C8B-B14F-4D97-AF65-F5344CB8AC3E}">
        <p14:creationId xmlns:p14="http://schemas.microsoft.com/office/powerpoint/2010/main" val="1274657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 Ps 68.18-22 </a:t>
            </a:r>
            <a:r>
              <a:rPr lang="en-US" sz="4000" dirty="0"/>
              <a:t>The chariots of God are thousands and thousands —my Lord is among them as at Sinai, in holiness. You went up on high. </a:t>
            </a:r>
            <a:r>
              <a:rPr lang="en-US" sz="4000" u="sng" dirty="0">
                <a:solidFill>
                  <a:srgbClr val="FFFF00"/>
                </a:solidFill>
              </a:rPr>
              <a:t>You led captivity captive</a:t>
            </a:r>
            <a:r>
              <a:rPr lang="en-US" sz="4000" dirty="0"/>
              <a:t>. You received gifts from humanity, even from the rebellious— </a:t>
            </a:r>
          </a:p>
        </p:txBody>
      </p:sp>
    </p:spTree>
    <p:extLst>
      <p:ext uri="{BB962C8B-B14F-4D97-AF65-F5344CB8AC3E}">
        <p14:creationId xmlns:p14="http://schemas.microsoft.com/office/powerpoint/2010/main" val="4088696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T’hillim / Ps 68.18-22  </a:t>
            </a:r>
            <a:r>
              <a:rPr lang="en-US" sz="4000" dirty="0"/>
              <a:t>so that God might dwell there. Blessed be my Lord! Day by day He bears our burdens— the God of our salvation! Selah God is for us—a God of deliverance. </a:t>
            </a:r>
            <a:r>
              <a:rPr lang="en-US" sz="4000" cap="small" dirty="0"/>
              <a:t>Adoni</a:t>
            </a:r>
            <a:r>
              <a:rPr lang="en-US" sz="4000" dirty="0"/>
              <a:t> my Lord has escape from death. Surely God crushes the head of His foes.</a:t>
            </a:r>
          </a:p>
        </p:txBody>
      </p:sp>
    </p:spTree>
    <p:extLst>
      <p:ext uri="{BB962C8B-B14F-4D97-AF65-F5344CB8AC3E}">
        <p14:creationId xmlns:p14="http://schemas.microsoft.com/office/powerpoint/2010/main" val="530567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24 7-10 </a:t>
            </a:r>
            <a:r>
              <a:rPr lang="en-US" sz="4000" dirty="0"/>
              <a:t>Lift up your heads, O gates, and be lifted up, you everlasting doors: that the King of glory may come in. “Who is this King of glory?” </a:t>
            </a:r>
            <a:r>
              <a:rPr lang="en-US" sz="4000" cap="small" dirty="0"/>
              <a:t>Adoni</a:t>
            </a:r>
            <a:r>
              <a:rPr lang="en-US" sz="4000" dirty="0"/>
              <a:t> strong and mighty, </a:t>
            </a:r>
            <a:r>
              <a:rPr lang="en-US" sz="4000" cap="small" dirty="0"/>
              <a:t>Adoni</a:t>
            </a:r>
            <a:r>
              <a:rPr lang="en-US" sz="4000" dirty="0"/>
              <a:t> mighty in battle!  Lift up your heads, </a:t>
            </a:r>
          </a:p>
        </p:txBody>
      </p:sp>
    </p:spTree>
    <p:extLst>
      <p:ext uri="{BB962C8B-B14F-4D97-AF65-F5344CB8AC3E}">
        <p14:creationId xmlns:p14="http://schemas.microsoft.com/office/powerpoint/2010/main" val="293603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24 7-10 </a:t>
            </a:r>
            <a:r>
              <a:rPr lang="en-US" sz="4000" dirty="0"/>
              <a:t>O gates, and lift them up, you everlasting doors: that the King of glory may come in. “Who is this King of glory?” </a:t>
            </a:r>
            <a:r>
              <a:rPr lang="en-US" sz="4000" cap="small" dirty="0"/>
              <a:t>Adoni </a:t>
            </a:r>
            <a:r>
              <a:rPr lang="en-US" sz="4000" dirty="0"/>
              <a:t>-</a:t>
            </a:r>
            <a:r>
              <a:rPr lang="en-US" sz="4000" dirty="0" err="1"/>
              <a:t>Tzva’ot</a:t>
            </a:r>
            <a:r>
              <a:rPr lang="en-US" sz="4000" dirty="0"/>
              <a:t>—He is the King of glory! </a:t>
            </a:r>
          </a:p>
        </p:txBody>
      </p:sp>
    </p:spTree>
    <p:extLst>
      <p:ext uri="{BB962C8B-B14F-4D97-AF65-F5344CB8AC3E}">
        <p14:creationId xmlns:p14="http://schemas.microsoft.com/office/powerpoint/2010/main" val="881888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Lk 16.20-26  </a:t>
            </a:r>
            <a:r>
              <a:rPr lang="en-US" sz="4000" dirty="0"/>
              <a:t>“Now there was a rich man dressed in purple and fine linen, living it up in luxury every day. But a poor man named Lazarus had been laid at his gate, covered with sores and longing to be fed with what fell from the rich man’s table. Besides, even the dogs were coming to lick his sores. </a:t>
            </a:r>
          </a:p>
        </p:txBody>
      </p:sp>
    </p:spTree>
    <p:extLst>
      <p:ext uri="{BB962C8B-B14F-4D97-AF65-F5344CB8AC3E}">
        <p14:creationId xmlns:p14="http://schemas.microsoft.com/office/powerpoint/2010/main" val="2154241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tabLst>
                <a:tab pos="1885950" algn="l"/>
              </a:tabLst>
            </a:pPr>
            <a:r>
              <a:rPr lang="en-US" sz="4000" baseline="30000" dirty="0"/>
              <a:t>Lk 16.20-26 </a:t>
            </a:r>
            <a:r>
              <a:rPr lang="en-US" sz="4000" dirty="0"/>
              <a:t>“It happened that </a:t>
            </a:r>
            <a:r>
              <a:rPr lang="en-US" sz="4000" u="sng" dirty="0">
                <a:solidFill>
                  <a:srgbClr val="FFFF00"/>
                </a:solidFill>
              </a:rPr>
              <a:t>the poor man died and was carried by the angels to </a:t>
            </a:r>
            <a:r>
              <a:rPr lang="en-US" sz="4000" u="dbl" dirty="0">
                <a:solidFill>
                  <a:srgbClr val="FFFF00"/>
                </a:solidFill>
              </a:rPr>
              <a:t>Avraham’s side</a:t>
            </a:r>
            <a:r>
              <a:rPr lang="en-US" sz="4000" u="sng" dirty="0">
                <a:solidFill>
                  <a:srgbClr val="FFFF00"/>
                </a:solidFill>
              </a:rPr>
              <a:t>. </a:t>
            </a:r>
            <a:r>
              <a:rPr lang="en-US" sz="4000" dirty="0"/>
              <a:t>[Doesn’t say “heaven” or “G-d’s presence.”  But a place of bliss and comfort.]</a:t>
            </a:r>
          </a:p>
        </p:txBody>
      </p:sp>
    </p:spTree>
    <p:extLst>
      <p:ext uri="{BB962C8B-B14F-4D97-AF65-F5344CB8AC3E}">
        <p14:creationId xmlns:p14="http://schemas.microsoft.com/office/powerpoint/2010/main" val="1824493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tabLst>
                <a:tab pos="1885950" algn="l"/>
              </a:tabLst>
            </a:pPr>
            <a:r>
              <a:rPr lang="en-US" sz="4000" baseline="30000" dirty="0"/>
              <a:t>Lk 16.20-26  </a:t>
            </a:r>
            <a:r>
              <a:rPr lang="en-US" sz="4000" dirty="0"/>
              <a:t>Then the </a:t>
            </a:r>
            <a:r>
              <a:rPr lang="en-US" sz="4000" u="sng" dirty="0">
                <a:solidFill>
                  <a:srgbClr val="FFFF00"/>
                </a:solidFill>
              </a:rPr>
              <a:t>rich man also died and was buried. And from </a:t>
            </a:r>
            <a:r>
              <a:rPr lang="en-US" sz="4000" u="sng" dirty="0" err="1">
                <a:solidFill>
                  <a:srgbClr val="FFFF00"/>
                </a:solidFill>
              </a:rPr>
              <a:t>Sheol</a:t>
            </a:r>
            <a:r>
              <a:rPr lang="en-US" sz="4000" u="sng" dirty="0">
                <a:solidFill>
                  <a:srgbClr val="FFFF00"/>
                </a:solidFill>
              </a:rPr>
              <a:t> [Hell], as he was in torment,</a:t>
            </a:r>
            <a:r>
              <a:rPr lang="en-US" sz="4000" dirty="0"/>
              <a:t> he raised his eyes. And he sees Abraham far off, and Lazarus at his side. </a:t>
            </a:r>
          </a:p>
        </p:txBody>
      </p:sp>
    </p:spTree>
    <p:extLst>
      <p:ext uri="{BB962C8B-B14F-4D97-AF65-F5344CB8AC3E}">
        <p14:creationId xmlns:p14="http://schemas.microsoft.com/office/powerpoint/2010/main" val="816109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Lk 16.20-26 </a:t>
            </a:r>
            <a:r>
              <a:rPr lang="en-US" sz="4000" dirty="0"/>
              <a:t>So he cried out and said, ‘Father Abraham, have mercy on me! And send Lazarus so he may dip the tip of his finger in water and cool off my tongue, because I am suffering torment in this flame.’ “But Abraham said, ‘Son, remember that in your life you received your good things, </a:t>
            </a:r>
          </a:p>
        </p:txBody>
      </p:sp>
    </p:spTree>
    <p:extLst>
      <p:ext uri="{BB962C8B-B14F-4D97-AF65-F5344CB8AC3E}">
        <p14:creationId xmlns:p14="http://schemas.microsoft.com/office/powerpoint/2010/main" val="147782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Lk 16.20-26 </a:t>
            </a:r>
            <a:r>
              <a:rPr lang="en-US" sz="4000" dirty="0"/>
              <a:t>even as Lazarus received the bad things. But now he is comforted here, and you are tormented.  Besides all this, between us and you a great chasm is firmly set, so that those who want to cross over to you cannot, nor can those from there cross over to us.</a:t>
            </a:r>
          </a:p>
        </p:txBody>
      </p:sp>
    </p:spTree>
    <p:extLst>
      <p:ext uri="{BB962C8B-B14F-4D97-AF65-F5344CB8AC3E}">
        <p14:creationId xmlns:p14="http://schemas.microsoft.com/office/powerpoint/2010/main" val="1751112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2D1BAAD4-2F2B-74DC-11BC-930774683808}"/>
              </a:ext>
            </a:extLst>
          </p:cNvPr>
          <p:cNvPicPr>
            <a:picLocks noChangeAspect="1"/>
          </p:cNvPicPr>
          <p:nvPr/>
        </p:nvPicPr>
        <p:blipFill rotWithShape="1">
          <a:blip r:embed="rId3">
            <a:extLst>
              <a:ext uri="{28A0092B-C50C-407E-A947-70E740481C1C}">
                <a14:useLocalDpi xmlns:a14="http://schemas.microsoft.com/office/drawing/2010/main" val="0"/>
              </a:ext>
            </a:extLst>
          </a:blip>
          <a:srcRect t="33704" b="16584"/>
          <a:stretch/>
        </p:blipFill>
        <p:spPr>
          <a:xfrm>
            <a:off x="-3530" y="41204"/>
            <a:ext cx="9075742" cy="4511746"/>
          </a:xfrm>
          <a:prstGeom prst="rect">
            <a:avLst/>
          </a:prstGeom>
        </p:spPr>
      </p:pic>
      <p:sp>
        <p:nvSpPr>
          <p:cNvPr id="2" name="Arrow: Down 1">
            <a:extLst>
              <a:ext uri="{FF2B5EF4-FFF2-40B4-BE49-F238E27FC236}">
                <a16:creationId xmlns:a16="http://schemas.microsoft.com/office/drawing/2014/main" id="{17BAB3D8-B601-B689-9F17-5DC1B82C9970}"/>
              </a:ext>
            </a:extLst>
          </p:cNvPr>
          <p:cNvSpPr/>
          <p:nvPr/>
        </p:nvSpPr>
        <p:spPr bwMode="auto">
          <a:xfrm rot="11763968">
            <a:off x="2623642" y="1529463"/>
            <a:ext cx="762000" cy="11430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67591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B06339E-6CF5-4038-7B8D-A8E8EEE56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ABD94230-0BD4-D280-AEC6-0329BB580615}"/>
              </a:ext>
            </a:extLst>
          </p:cNvPr>
          <p:cNvSpPr txBox="1"/>
          <p:nvPr/>
        </p:nvSpPr>
        <p:spPr>
          <a:xfrm>
            <a:off x="4846515" y="216969"/>
            <a:ext cx="4411785" cy="1015663"/>
          </a:xfrm>
          <a:prstGeom prst="rect">
            <a:avLst/>
          </a:prstGeom>
          <a:noFill/>
        </p:spPr>
        <p:txBody>
          <a:bodyPr wrap="none" rtlCol="0">
            <a:spAutoFit/>
          </a:bodyPr>
          <a:lstStyle/>
          <a:p>
            <a:pPr algn="l">
              <a:tabLst>
                <a:tab pos="461963" algn="l"/>
              </a:tabLst>
            </a:pPr>
            <a:r>
              <a:rPr lang="en-US" sz="6000" dirty="0">
                <a:effectLst>
                  <a:outerShdw blurRad="38100" dist="38100" dir="2700000" algn="tl">
                    <a:srgbClr val="000000">
                      <a:alpha val="43137"/>
                    </a:srgbClr>
                  </a:outerShdw>
                </a:effectLst>
                <a:latin typeface="Bahnschrift" panose="020B0502040204020203" pitchFamily="34" charset="0"/>
                <a:cs typeface="Aharoni" panose="02010803020104030203" pitchFamily="2" charset="-79"/>
              </a:rPr>
              <a:t>LIBERATION</a:t>
            </a:r>
          </a:p>
        </p:txBody>
      </p:sp>
    </p:spTree>
    <p:extLst>
      <p:ext uri="{BB962C8B-B14F-4D97-AF65-F5344CB8AC3E}">
        <p14:creationId xmlns:p14="http://schemas.microsoft.com/office/powerpoint/2010/main" val="1804873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Lk 23.32</a:t>
            </a:r>
            <a:r>
              <a:rPr lang="en-US" sz="4000" dirty="0"/>
              <a:t> Two other men, both criminals, were led out to be executed with Him [Yeshua]. When they came to the place called The Skull, they nailed him to a stake; and they nailed the criminals to stakes, one on the right and one on the left.</a:t>
            </a:r>
          </a:p>
        </p:txBody>
      </p:sp>
    </p:spTree>
    <p:extLst>
      <p:ext uri="{BB962C8B-B14F-4D97-AF65-F5344CB8AC3E}">
        <p14:creationId xmlns:p14="http://schemas.microsoft.com/office/powerpoint/2010/main" val="745950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Lk 23.34- 43 </a:t>
            </a:r>
            <a:r>
              <a:rPr lang="en-US" sz="4000" dirty="0"/>
              <a:t>…One of the criminals hanging there was jeering at Him, saying, “Aren’t You the Messiah? Save Yourself—and us!” </a:t>
            </a:r>
          </a:p>
        </p:txBody>
      </p:sp>
    </p:spTree>
    <p:extLst>
      <p:ext uri="{BB962C8B-B14F-4D97-AF65-F5344CB8AC3E}">
        <p14:creationId xmlns:p14="http://schemas.microsoft.com/office/powerpoint/2010/main" val="2486916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Lk 23.34- 43 </a:t>
            </a:r>
            <a:r>
              <a:rPr lang="en-US" sz="4000" dirty="0"/>
              <a:t>But the other one, rebuking him, replied, “Don’t you fear God, since you are under the same sentence?  We’re getting what we deserve for our actions,</a:t>
            </a:r>
          </a:p>
        </p:txBody>
      </p:sp>
    </p:spTree>
    <p:extLst>
      <p:ext uri="{BB962C8B-B14F-4D97-AF65-F5344CB8AC3E}">
        <p14:creationId xmlns:p14="http://schemas.microsoft.com/office/powerpoint/2010/main" val="859089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Lk 23.34- 43 </a:t>
            </a:r>
            <a:r>
              <a:rPr lang="en-US" sz="4000" dirty="0"/>
              <a:t>and rightly so—but this One has done nothing wrong.” And he said, “Yeshua, remember me when You come into Your kingdom.” Yeshua said to him, “Amen, I tell you, today you shall be with Me in </a:t>
            </a:r>
            <a:r>
              <a:rPr lang="en-US" sz="4000" u="sng" dirty="0">
                <a:solidFill>
                  <a:srgbClr val="FFFF00"/>
                </a:solidFill>
              </a:rPr>
              <a:t>Paradise</a:t>
            </a:r>
            <a:r>
              <a:rPr lang="en-US" sz="4000" dirty="0"/>
              <a:t>.”</a:t>
            </a:r>
          </a:p>
        </p:txBody>
      </p:sp>
    </p:spTree>
    <p:extLst>
      <p:ext uri="{BB962C8B-B14F-4D97-AF65-F5344CB8AC3E}">
        <p14:creationId xmlns:p14="http://schemas.microsoft.com/office/powerpoint/2010/main" val="51983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2D1BAAD4-2F2B-74DC-11BC-930774683808}"/>
              </a:ext>
            </a:extLst>
          </p:cNvPr>
          <p:cNvPicPr>
            <a:picLocks noChangeAspect="1"/>
          </p:cNvPicPr>
          <p:nvPr/>
        </p:nvPicPr>
        <p:blipFill rotWithShape="1">
          <a:blip r:embed="rId3">
            <a:extLst>
              <a:ext uri="{28A0092B-C50C-407E-A947-70E740481C1C}">
                <a14:useLocalDpi xmlns:a14="http://schemas.microsoft.com/office/drawing/2010/main" val="0"/>
              </a:ext>
            </a:extLst>
          </a:blip>
          <a:srcRect t="33704" b="16584"/>
          <a:stretch/>
        </p:blipFill>
        <p:spPr>
          <a:xfrm>
            <a:off x="-3530" y="41204"/>
            <a:ext cx="9075742" cy="4511746"/>
          </a:xfrm>
          <a:prstGeom prst="rect">
            <a:avLst/>
          </a:prstGeom>
        </p:spPr>
      </p:pic>
      <p:sp>
        <p:nvSpPr>
          <p:cNvPr id="2" name="Arrow: Down 1">
            <a:extLst>
              <a:ext uri="{FF2B5EF4-FFF2-40B4-BE49-F238E27FC236}">
                <a16:creationId xmlns:a16="http://schemas.microsoft.com/office/drawing/2014/main" id="{17BAB3D8-B601-B689-9F17-5DC1B82C9970}"/>
              </a:ext>
            </a:extLst>
          </p:cNvPr>
          <p:cNvSpPr/>
          <p:nvPr/>
        </p:nvSpPr>
        <p:spPr bwMode="auto">
          <a:xfrm rot="11763968">
            <a:off x="2623642" y="1529463"/>
            <a:ext cx="762000" cy="11430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078757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endParaRPr lang="en-US" dirty="0"/>
          </a:p>
          <a:p>
            <a:pPr algn="l"/>
            <a:endParaRPr lang="en-US" dirty="0"/>
          </a:p>
          <a:p>
            <a:pPr algn="l"/>
            <a:r>
              <a:rPr lang="en-US" sz="4000" dirty="0"/>
              <a:t>The Apostles’ Creed is used as an integral form of worship in many believing bodies. Good and bad:</a:t>
            </a:r>
          </a:p>
          <a:p>
            <a:pPr algn="l"/>
            <a:r>
              <a:rPr lang="en-US" sz="4000" dirty="0"/>
              <a:t>[+]Clearly affirms deity </a:t>
            </a:r>
            <a:r>
              <a:rPr lang="en-US" sz="4000" u="sng" dirty="0"/>
              <a:t>and</a:t>
            </a:r>
            <a:r>
              <a:rPr lang="en-US" sz="4000" dirty="0"/>
              <a:t> humanity of Messiah over some controversy.</a:t>
            </a:r>
          </a:p>
          <a:p>
            <a:pPr algn="l"/>
            <a:r>
              <a:rPr lang="en-US" sz="4000" dirty="0"/>
              <a:t>[-] Makes NO reference to G-d’s covenants with Israel.</a:t>
            </a:r>
          </a:p>
        </p:txBody>
      </p:sp>
      <p:pic>
        <p:nvPicPr>
          <p:cNvPr id="5" name="Picture 4">
            <a:extLst>
              <a:ext uri="{FF2B5EF4-FFF2-40B4-BE49-F238E27FC236}">
                <a16:creationId xmlns:a16="http://schemas.microsoft.com/office/drawing/2014/main" id="{443C5E36-E220-6786-C60C-11ADB69BD04F}"/>
              </a:ext>
            </a:extLst>
          </p:cNvPr>
          <p:cNvPicPr>
            <a:picLocks noChangeAspect="1"/>
          </p:cNvPicPr>
          <p:nvPr/>
        </p:nvPicPr>
        <p:blipFill>
          <a:blip r:embed="rId3"/>
          <a:stretch>
            <a:fillRect/>
          </a:stretch>
        </p:blipFill>
        <p:spPr>
          <a:xfrm>
            <a:off x="381000" y="209550"/>
            <a:ext cx="2038645" cy="844844"/>
          </a:xfrm>
          <a:prstGeom prst="rect">
            <a:avLst/>
          </a:prstGeom>
        </p:spPr>
      </p:pic>
    </p:spTree>
    <p:extLst>
      <p:ext uri="{BB962C8B-B14F-4D97-AF65-F5344CB8AC3E}">
        <p14:creationId xmlns:p14="http://schemas.microsoft.com/office/powerpoint/2010/main" val="2153665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endParaRPr lang="en-US" dirty="0"/>
          </a:p>
          <a:p>
            <a:pPr algn="l"/>
            <a:endParaRPr lang="en-US" dirty="0"/>
          </a:p>
          <a:p>
            <a:pPr algn="l"/>
            <a:r>
              <a:rPr lang="en-US" sz="4000" dirty="0"/>
              <a:t>One of the more puzzling statements in that creed is: </a:t>
            </a:r>
          </a:p>
          <a:p>
            <a:pPr algn="l"/>
            <a:r>
              <a:rPr lang="en-US" sz="4000" dirty="0"/>
              <a:t>“He [Messiah] descended into hell.” Most scholars that believe in an actual descent of Messiah into hell do not see him going to hell for further suffering because Yeshua declares </a:t>
            </a:r>
            <a:endParaRPr lang="en-US" sz="6600" dirty="0"/>
          </a:p>
        </p:txBody>
      </p:sp>
      <p:pic>
        <p:nvPicPr>
          <p:cNvPr id="5" name="Picture 4">
            <a:extLst>
              <a:ext uri="{FF2B5EF4-FFF2-40B4-BE49-F238E27FC236}">
                <a16:creationId xmlns:a16="http://schemas.microsoft.com/office/drawing/2014/main" id="{443C5E36-E220-6786-C60C-11ADB69BD04F}"/>
              </a:ext>
            </a:extLst>
          </p:cNvPr>
          <p:cNvPicPr>
            <a:picLocks noChangeAspect="1"/>
          </p:cNvPicPr>
          <p:nvPr/>
        </p:nvPicPr>
        <p:blipFill>
          <a:blip r:embed="rId3"/>
          <a:stretch>
            <a:fillRect/>
          </a:stretch>
        </p:blipFill>
        <p:spPr>
          <a:xfrm>
            <a:off x="304800" y="209550"/>
            <a:ext cx="2114845" cy="876422"/>
          </a:xfrm>
          <a:prstGeom prst="rect">
            <a:avLst/>
          </a:prstGeom>
        </p:spPr>
      </p:pic>
    </p:spTree>
    <p:extLst>
      <p:ext uri="{BB962C8B-B14F-4D97-AF65-F5344CB8AC3E}">
        <p14:creationId xmlns:p14="http://schemas.microsoft.com/office/powerpoint/2010/main" val="2396525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3600" dirty="0"/>
          </a:p>
          <a:p>
            <a:pPr algn="l"/>
            <a:r>
              <a:rPr lang="en-US" sz="3600" dirty="0"/>
              <a:t>“It is finished.” Rather, he goes to hell to liberate those spirits who, from antiquity, have been held in prison. His task in hell then is one of triumph, liberating Old Testament saints.</a:t>
            </a:r>
          </a:p>
        </p:txBody>
      </p:sp>
      <p:pic>
        <p:nvPicPr>
          <p:cNvPr id="2" name="Picture 1">
            <a:extLst>
              <a:ext uri="{FF2B5EF4-FFF2-40B4-BE49-F238E27FC236}">
                <a16:creationId xmlns:a16="http://schemas.microsoft.com/office/drawing/2014/main" id="{E7289426-93B7-5F20-3E24-93993EB28DEA}"/>
              </a:ext>
            </a:extLst>
          </p:cNvPr>
          <p:cNvPicPr>
            <a:picLocks noChangeAspect="1"/>
          </p:cNvPicPr>
          <p:nvPr/>
        </p:nvPicPr>
        <p:blipFill>
          <a:blip r:embed="rId3"/>
          <a:stretch>
            <a:fillRect/>
          </a:stretch>
        </p:blipFill>
        <p:spPr>
          <a:xfrm>
            <a:off x="304800" y="57150"/>
            <a:ext cx="2114845" cy="876422"/>
          </a:xfrm>
          <a:prstGeom prst="rect">
            <a:avLst/>
          </a:prstGeom>
        </p:spPr>
      </p:pic>
    </p:spTree>
    <p:extLst>
      <p:ext uri="{BB962C8B-B14F-4D97-AF65-F5344CB8AC3E}">
        <p14:creationId xmlns:p14="http://schemas.microsoft.com/office/powerpoint/2010/main" val="689533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r>
              <a:rPr lang="en-US" sz="4000" dirty="0"/>
              <a:t>I personally think that the Bible is less than clear on that point because the lost spirits in prison could very well refer to lost people in this world. </a:t>
            </a:r>
            <a:endParaRPr lang="en-US" sz="6600" dirty="0"/>
          </a:p>
        </p:txBody>
      </p:sp>
      <p:pic>
        <p:nvPicPr>
          <p:cNvPr id="2" name="Picture 1">
            <a:extLst>
              <a:ext uri="{FF2B5EF4-FFF2-40B4-BE49-F238E27FC236}">
                <a16:creationId xmlns:a16="http://schemas.microsoft.com/office/drawing/2014/main" id="{EFF6C5AB-297C-5718-EB39-E7BB5B6A36B9}"/>
              </a:ext>
            </a:extLst>
          </p:cNvPr>
          <p:cNvPicPr>
            <a:picLocks noChangeAspect="1"/>
          </p:cNvPicPr>
          <p:nvPr/>
        </p:nvPicPr>
        <p:blipFill>
          <a:blip r:embed="rId3"/>
          <a:stretch>
            <a:fillRect/>
          </a:stretch>
        </p:blipFill>
        <p:spPr>
          <a:xfrm>
            <a:off x="304800" y="209550"/>
            <a:ext cx="2114845" cy="876422"/>
          </a:xfrm>
          <a:prstGeom prst="rect">
            <a:avLst/>
          </a:prstGeom>
        </p:spPr>
      </p:pic>
    </p:spTree>
    <p:extLst>
      <p:ext uri="{BB962C8B-B14F-4D97-AF65-F5344CB8AC3E}">
        <p14:creationId xmlns:p14="http://schemas.microsoft.com/office/powerpoint/2010/main" val="4131263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5257800" cy="4800600"/>
          </a:xfrm>
        </p:spPr>
        <p:txBody>
          <a:bodyPr>
            <a:normAutofit/>
          </a:bodyPr>
          <a:lstStyle/>
          <a:p>
            <a:pPr algn="l"/>
            <a:r>
              <a:rPr lang="en-US" sz="4000" dirty="0"/>
              <a:t>So now, “to be absent from the body is to be present with the L-rd.  </a:t>
            </a:r>
            <a:r>
              <a:rPr lang="en-US" sz="4000" baseline="30000" dirty="0"/>
              <a:t>2 Cor 5.8</a:t>
            </a:r>
          </a:p>
        </p:txBody>
      </p:sp>
      <p:pic>
        <p:nvPicPr>
          <p:cNvPr id="2" name="Picture 1">
            <a:extLst>
              <a:ext uri="{FF2B5EF4-FFF2-40B4-BE49-F238E27FC236}">
                <a16:creationId xmlns:a16="http://schemas.microsoft.com/office/drawing/2014/main" id="{9532227A-4A84-2799-298A-54C34980046F}"/>
              </a:ext>
            </a:extLst>
          </p:cNvPr>
          <p:cNvPicPr>
            <a:picLocks noChangeAspect="1"/>
          </p:cNvPicPr>
          <p:nvPr/>
        </p:nvPicPr>
        <p:blipFill>
          <a:blip r:embed="rId3"/>
          <a:stretch>
            <a:fillRect/>
          </a:stretch>
        </p:blipFill>
        <p:spPr>
          <a:xfrm>
            <a:off x="5486400" y="0"/>
            <a:ext cx="3552939" cy="5143500"/>
          </a:xfrm>
          <a:prstGeom prst="rect">
            <a:avLst/>
          </a:prstGeom>
        </p:spPr>
      </p:pic>
      <p:cxnSp>
        <p:nvCxnSpPr>
          <p:cNvPr id="4" name="Straight Arrow Connector 3">
            <a:extLst>
              <a:ext uri="{FF2B5EF4-FFF2-40B4-BE49-F238E27FC236}">
                <a16:creationId xmlns:a16="http://schemas.microsoft.com/office/drawing/2014/main" id="{DC2C5683-F598-88B5-4CC0-BF7D81BF28CA}"/>
              </a:ext>
            </a:extLst>
          </p:cNvPr>
          <p:cNvCxnSpPr/>
          <p:nvPr/>
        </p:nvCxnSpPr>
        <p:spPr bwMode="auto">
          <a:xfrm flipV="1">
            <a:off x="6629400" y="361950"/>
            <a:ext cx="914400" cy="4267200"/>
          </a:xfrm>
          <a:prstGeom prst="straightConnector1">
            <a:avLst/>
          </a:prstGeom>
          <a:solidFill>
            <a:schemeClr val="accent1"/>
          </a:solidFill>
          <a:ln w="476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1568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u="sng" dirty="0">
                <a:solidFill>
                  <a:srgbClr val="FFFF00"/>
                </a:solidFill>
              </a:rPr>
              <a:t>Last Shabbat</a:t>
            </a:r>
            <a:r>
              <a:rPr lang="en-US" sz="4000" dirty="0">
                <a:solidFill>
                  <a:srgbClr val="FFFF00"/>
                </a:solidFill>
              </a:rPr>
              <a:t>: UNITY</a:t>
            </a:r>
          </a:p>
          <a:p>
            <a:pPr algn="l"/>
            <a:r>
              <a:rPr lang="en-US" sz="4000" baseline="30000" dirty="0"/>
              <a:t>Eph 4.2-6</a:t>
            </a:r>
            <a:r>
              <a:rPr lang="en-US" sz="4000" dirty="0"/>
              <a:t>  You were called to one hope. And there is one Lord, one trust, one immersion, and one God, the Father of all, who rules over all, works through all and is in all.    </a:t>
            </a:r>
            <a:r>
              <a:rPr lang="en-US" sz="4000" u="sng" dirty="0">
                <a:solidFill>
                  <a:srgbClr val="FFFF00"/>
                </a:solidFill>
              </a:rPr>
              <a:t>Unity of heart and spirit</a:t>
            </a:r>
            <a:r>
              <a:rPr lang="en-US" sz="4000" dirty="0">
                <a:solidFill>
                  <a:srgbClr val="FFFF00"/>
                </a:solidFill>
              </a:rPr>
              <a:t>.</a:t>
            </a:r>
          </a:p>
        </p:txBody>
      </p:sp>
    </p:spTree>
    <p:extLst>
      <p:ext uri="{BB962C8B-B14F-4D97-AF65-F5344CB8AC3E}">
        <p14:creationId xmlns:p14="http://schemas.microsoft.com/office/powerpoint/2010/main" val="2852199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B06339E-6CF5-4038-7B8D-A8E8EEE56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ABD94230-0BD4-D280-AEC6-0329BB580615}"/>
              </a:ext>
            </a:extLst>
          </p:cNvPr>
          <p:cNvSpPr txBox="1"/>
          <p:nvPr/>
        </p:nvSpPr>
        <p:spPr>
          <a:xfrm>
            <a:off x="4846515" y="216969"/>
            <a:ext cx="4411785" cy="1015663"/>
          </a:xfrm>
          <a:prstGeom prst="rect">
            <a:avLst/>
          </a:prstGeom>
          <a:noFill/>
        </p:spPr>
        <p:txBody>
          <a:bodyPr wrap="none" rtlCol="0">
            <a:spAutoFit/>
          </a:bodyPr>
          <a:lstStyle/>
          <a:p>
            <a:pPr algn="l">
              <a:tabLst>
                <a:tab pos="461963" algn="l"/>
              </a:tabLst>
            </a:pPr>
            <a:r>
              <a:rPr lang="en-US" sz="6000" dirty="0">
                <a:effectLst>
                  <a:outerShdw blurRad="38100" dist="38100" dir="2700000" algn="tl">
                    <a:srgbClr val="000000">
                      <a:alpha val="43137"/>
                    </a:srgbClr>
                  </a:outerShdw>
                </a:effectLst>
                <a:latin typeface="Bahnschrift" panose="020B0502040204020203" pitchFamily="34" charset="0"/>
                <a:cs typeface="Aharoni" panose="02010803020104030203" pitchFamily="2" charset="-79"/>
              </a:rPr>
              <a:t>LIBERATION</a:t>
            </a:r>
          </a:p>
        </p:txBody>
      </p:sp>
    </p:spTree>
    <p:extLst>
      <p:ext uri="{BB962C8B-B14F-4D97-AF65-F5344CB8AC3E}">
        <p14:creationId xmlns:p14="http://schemas.microsoft.com/office/powerpoint/2010/main" val="763903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02498F0E-8180-D372-81A8-63EB93CCD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A3C38A1-9AF3-48E8-C96D-60B73699B05A}"/>
              </a:ext>
            </a:extLst>
          </p:cNvPr>
          <p:cNvSpPr txBox="1"/>
          <p:nvPr/>
        </p:nvSpPr>
        <p:spPr>
          <a:xfrm>
            <a:off x="228600" y="209550"/>
            <a:ext cx="8658652" cy="3785652"/>
          </a:xfrm>
          <a:prstGeom prst="rect">
            <a:avLst/>
          </a:prstGeom>
          <a:noFill/>
        </p:spPr>
        <p:txBody>
          <a:bodyPr wrap="none" rtlCol="0">
            <a:spAutoFit/>
          </a:bodyPr>
          <a:lstStyle/>
          <a:p>
            <a:pPr algn="l"/>
            <a:r>
              <a:rPr lang="en-US" dirty="0"/>
              <a:t>Battlefield Liberation Gifts</a:t>
            </a:r>
          </a:p>
          <a:p>
            <a:pPr marL="509588" indent="-509588" algn="l">
              <a:buFont typeface="+mj-lt"/>
              <a:buAutoNum type="arabicPeriod"/>
            </a:pPr>
            <a:r>
              <a:rPr lang="en-US" dirty="0"/>
              <a:t>Greatest Rescue in history</a:t>
            </a:r>
          </a:p>
          <a:p>
            <a:pPr marL="509588" indent="-509588" algn="l">
              <a:buFont typeface="+mj-lt"/>
              <a:buAutoNum type="arabicPeriod"/>
            </a:pPr>
            <a:r>
              <a:rPr lang="en-US" dirty="0"/>
              <a:t>Greatest Rescue outside history</a:t>
            </a:r>
          </a:p>
          <a:p>
            <a:pPr marL="509588" indent="-509588" algn="l">
              <a:buFont typeface="+mj-lt"/>
              <a:buAutoNum type="arabicPeriod"/>
            </a:pPr>
            <a:r>
              <a:rPr lang="en-US" u="sng" dirty="0">
                <a:solidFill>
                  <a:srgbClr val="FFFF00"/>
                </a:solidFill>
              </a:rPr>
              <a:t>Greatest Rescue of our spirits</a:t>
            </a:r>
          </a:p>
          <a:p>
            <a:pPr marL="509588" indent="-509588" algn="l">
              <a:buFont typeface="+mj-lt"/>
              <a:buAutoNum type="arabicPeriod"/>
            </a:pPr>
            <a:r>
              <a:rPr lang="en-US" dirty="0"/>
              <a:t>Are We Rescuers?</a:t>
            </a:r>
          </a:p>
          <a:p>
            <a:pPr algn="l"/>
            <a:endParaRPr lang="en-US" u="sng" dirty="0">
              <a:solidFill>
                <a:srgbClr val="FFFF00"/>
              </a:solidFill>
            </a:endParaRPr>
          </a:p>
        </p:txBody>
      </p:sp>
    </p:spTree>
    <p:extLst>
      <p:ext uri="{BB962C8B-B14F-4D97-AF65-F5344CB8AC3E}">
        <p14:creationId xmlns:p14="http://schemas.microsoft.com/office/powerpoint/2010/main" val="658287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534400" cy="4800600"/>
          </a:xfrm>
        </p:spPr>
        <p:txBody>
          <a:bodyPr>
            <a:normAutofit/>
          </a:bodyPr>
          <a:lstStyle/>
          <a:p>
            <a:pPr algn="l"/>
            <a:r>
              <a:rPr lang="en-US" sz="4000" dirty="0"/>
              <a:t>An third meaning of who are the captives is:</a:t>
            </a:r>
          </a:p>
          <a:p>
            <a:pPr algn="l"/>
            <a:r>
              <a:rPr lang="en-US" sz="4000" u="sng" dirty="0"/>
              <a:t>All</a:t>
            </a:r>
            <a:r>
              <a:rPr lang="en-US" sz="4000" dirty="0"/>
              <a:t> who are guilty of sin.   </a:t>
            </a:r>
          </a:p>
        </p:txBody>
      </p:sp>
    </p:spTree>
    <p:extLst>
      <p:ext uri="{BB962C8B-B14F-4D97-AF65-F5344CB8AC3E}">
        <p14:creationId xmlns:p14="http://schemas.microsoft.com/office/powerpoint/2010/main" val="3849368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Yokhanan</a:t>
            </a:r>
            <a:r>
              <a:rPr lang="en-US" sz="4000" baseline="30000" dirty="0"/>
              <a:t>/Jn 8.34-36</a:t>
            </a:r>
            <a:r>
              <a:rPr lang="en-US" sz="4000" dirty="0"/>
              <a:t> Yeshua answered them, “Yes, indeed! I tell you that everyone who practices sin is a slave of sin. Now a slave does not remain with a family forever, but a son does remain with it forever. So if the Son frees you, you will really be free! </a:t>
            </a:r>
          </a:p>
        </p:txBody>
      </p:sp>
    </p:spTree>
    <p:extLst>
      <p:ext uri="{BB962C8B-B14F-4D97-AF65-F5344CB8AC3E}">
        <p14:creationId xmlns:p14="http://schemas.microsoft.com/office/powerpoint/2010/main" val="3388411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152400" y="171450"/>
            <a:ext cx="8686800" cy="4800600"/>
          </a:xfrm>
        </p:spPr>
        <p:txBody>
          <a:bodyPr>
            <a:normAutofit/>
          </a:bodyPr>
          <a:lstStyle/>
          <a:p>
            <a:pPr algn="l"/>
            <a:r>
              <a:rPr lang="en-US" sz="4000" baseline="30000" dirty="0" err="1"/>
              <a:t>Yeshuyahu</a:t>
            </a:r>
            <a:r>
              <a:rPr lang="en-US" sz="4000" baseline="30000" dirty="0"/>
              <a:t>/Isaiah 61.1-3  </a:t>
            </a:r>
            <a:r>
              <a:rPr lang="en-US" sz="4000" dirty="0"/>
              <a:t>The Spirit of </a:t>
            </a:r>
            <a:r>
              <a:rPr lang="en-US" sz="4000" cap="small" dirty="0"/>
              <a:t>Adoni</a:t>
            </a:r>
            <a:r>
              <a:rPr lang="en-US" sz="4000" dirty="0"/>
              <a:t> Elohim is upon me, because </a:t>
            </a:r>
            <a:r>
              <a:rPr lang="en-US" sz="4000" cap="small" dirty="0"/>
              <a:t>Adoni</a:t>
            </a:r>
            <a:r>
              <a:rPr lang="en-US" sz="4000" dirty="0"/>
              <a:t> has anointed me to announce good news to the poor. He has sent me to heal the brokenhearted; to proclaim </a:t>
            </a:r>
            <a:r>
              <a:rPr lang="en-US" sz="4000" u="sng" dirty="0">
                <a:solidFill>
                  <a:srgbClr val="FFFF00"/>
                </a:solidFill>
              </a:rPr>
              <a:t>freedom to the captives</a:t>
            </a:r>
            <a:r>
              <a:rPr lang="en-US" sz="4000" dirty="0"/>
              <a:t>, </a:t>
            </a:r>
          </a:p>
        </p:txBody>
      </p:sp>
    </p:spTree>
    <p:extLst>
      <p:ext uri="{BB962C8B-B14F-4D97-AF65-F5344CB8AC3E}">
        <p14:creationId xmlns:p14="http://schemas.microsoft.com/office/powerpoint/2010/main" val="884985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152400" y="171450"/>
            <a:ext cx="8686800" cy="4800600"/>
          </a:xfrm>
        </p:spPr>
        <p:txBody>
          <a:bodyPr>
            <a:normAutofit/>
          </a:bodyPr>
          <a:lstStyle/>
          <a:p>
            <a:pPr algn="l"/>
            <a:r>
              <a:rPr lang="en-US" sz="4000" baseline="30000" dirty="0" err="1"/>
              <a:t>Yeshuyahu</a:t>
            </a:r>
            <a:r>
              <a:rPr lang="en-US" sz="4000" baseline="30000" dirty="0"/>
              <a:t>/Isaiah 61.1-3  </a:t>
            </a:r>
            <a:r>
              <a:rPr lang="en-US" sz="4000" dirty="0"/>
              <a:t>to </a:t>
            </a:r>
            <a:r>
              <a:rPr lang="en-US" sz="4000" u="sng" dirty="0">
                <a:solidFill>
                  <a:srgbClr val="FFFF00"/>
                </a:solidFill>
              </a:rPr>
              <a:t>let out into light those bound in the dark</a:t>
            </a:r>
            <a:r>
              <a:rPr lang="en-US" sz="4000" dirty="0"/>
              <a:t>; to proclaim the year of the favor of </a:t>
            </a:r>
            <a:r>
              <a:rPr lang="en-US" sz="4000" cap="small" dirty="0"/>
              <a:t>Adoni</a:t>
            </a:r>
            <a:r>
              <a:rPr lang="en-US" sz="4000" dirty="0"/>
              <a:t> and the day of vengeance of our God; to comfort all who mourn,  yes, provide for those in </a:t>
            </a:r>
            <a:r>
              <a:rPr lang="en-US" sz="4000" dirty="0" err="1"/>
              <a:t>Tziyon</a:t>
            </a:r>
            <a:r>
              <a:rPr lang="en-US" sz="4000" dirty="0"/>
              <a:t> who mourn, </a:t>
            </a:r>
          </a:p>
        </p:txBody>
      </p:sp>
    </p:spTree>
    <p:extLst>
      <p:ext uri="{BB962C8B-B14F-4D97-AF65-F5344CB8AC3E}">
        <p14:creationId xmlns:p14="http://schemas.microsoft.com/office/powerpoint/2010/main" val="3896537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152400" y="171450"/>
            <a:ext cx="8686800" cy="4800600"/>
          </a:xfrm>
        </p:spPr>
        <p:txBody>
          <a:bodyPr>
            <a:normAutofit/>
          </a:bodyPr>
          <a:lstStyle/>
          <a:p>
            <a:pPr algn="l"/>
            <a:r>
              <a:rPr lang="en-US" sz="4000" baseline="30000" dirty="0" err="1"/>
              <a:t>Yeshuyahu</a:t>
            </a:r>
            <a:r>
              <a:rPr lang="en-US" sz="4000" baseline="30000" dirty="0"/>
              <a:t>/Isaiah 61.1-3  </a:t>
            </a:r>
            <a:r>
              <a:rPr lang="en-US" sz="4000" dirty="0"/>
              <a:t>giving them garlands instead of ashes, the oil of gladness instead of mourning, a cloak of praise instead of a heavy spirit, so that they will be called oaks of righteousness planted by </a:t>
            </a:r>
            <a:r>
              <a:rPr lang="en-US" sz="4000" cap="small" dirty="0"/>
              <a:t>Adoni</a:t>
            </a:r>
            <a:r>
              <a:rPr lang="en-US" sz="4000" dirty="0"/>
              <a:t>, in which he takes pride.</a:t>
            </a:r>
          </a:p>
        </p:txBody>
      </p:sp>
    </p:spTree>
    <p:extLst>
      <p:ext uri="{BB962C8B-B14F-4D97-AF65-F5344CB8AC3E}">
        <p14:creationId xmlns:p14="http://schemas.microsoft.com/office/powerpoint/2010/main" val="4141529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Synagogue reading from the scroll was part of the life of Yeshua.</a:t>
            </a:r>
          </a:p>
        </p:txBody>
      </p:sp>
    </p:spTree>
    <p:extLst>
      <p:ext uri="{BB962C8B-B14F-4D97-AF65-F5344CB8AC3E}">
        <p14:creationId xmlns:p14="http://schemas.microsoft.com/office/powerpoint/2010/main" val="1197367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Lk. 4. 16-22 </a:t>
            </a:r>
            <a:r>
              <a:rPr lang="en-US" sz="4000" dirty="0"/>
              <a:t>Now when he went to </a:t>
            </a:r>
            <a:r>
              <a:rPr lang="en-US" sz="4000" dirty="0" err="1"/>
              <a:t>Natzeret</a:t>
            </a:r>
            <a:r>
              <a:rPr lang="en-US" sz="4000" dirty="0"/>
              <a:t>, where he had been brought up, on Shabbat he went to the synagogue as usual. He stood up to read, </a:t>
            </a:r>
            <a:r>
              <a:rPr lang="en-US" sz="4000" baseline="30000" dirty="0"/>
              <a:t> </a:t>
            </a:r>
            <a:r>
              <a:rPr lang="en-US" sz="4000" dirty="0"/>
              <a:t>and he was given the scroll of the prophet </a:t>
            </a:r>
            <a:r>
              <a:rPr lang="en-US" sz="4000" dirty="0" err="1"/>
              <a:t>Yesha‘yahu</a:t>
            </a:r>
            <a:r>
              <a:rPr lang="en-US" sz="4000" dirty="0"/>
              <a:t> Isaiah. Unrolling the scroll, he found the place where it was written, </a:t>
            </a:r>
          </a:p>
        </p:txBody>
      </p:sp>
    </p:spTree>
    <p:extLst>
      <p:ext uri="{BB962C8B-B14F-4D97-AF65-F5344CB8AC3E}">
        <p14:creationId xmlns:p14="http://schemas.microsoft.com/office/powerpoint/2010/main" val="2249859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Lk. 4. 16-22  </a:t>
            </a:r>
            <a:r>
              <a:rPr lang="en-US" sz="4000" dirty="0"/>
              <a:t>“The Spirit of </a:t>
            </a:r>
            <a:r>
              <a:rPr lang="en-US" sz="4000" cap="small" dirty="0"/>
              <a:t>Adoni</a:t>
            </a:r>
            <a:r>
              <a:rPr lang="en-US" sz="4000" dirty="0"/>
              <a:t> is upon me; therefore he has anointed me to announce Good News to the poor; he has sent me </a:t>
            </a:r>
            <a:r>
              <a:rPr lang="en-US" sz="4300" u="sng" dirty="0">
                <a:solidFill>
                  <a:srgbClr val="FFFF00"/>
                </a:solidFill>
              </a:rPr>
              <a:t>to proclaim freedom for the imprisoned </a:t>
            </a:r>
            <a:r>
              <a:rPr lang="en-US" sz="4000" dirty="0"/>
              <a:t>and renewed sight for the blind, to release those who have been crushed, to proclaim a year of the favor of </a:t>
            </a:r>
            <a:r>
              <a:rPr lang="en-US" sz="4000" cap="small" dirty="0"/>
              <a:t>Adoni</a:t>
            </a:r>
            <a:r>
              <a:rPr lang="en-US" sz="4000" dirty="0"/>
              <a:t>.”</a:t>
            </a:r>
          </a:p>
        </p:txBody>
      </p:sp>
    </p:spTree>
    <p:extLst>
      <p:ext uri="{BB962C8B-B14F-4D97-AF65-F5344CB8AC3E}">
        <p14:creationId xmlns:p14="http://schemas.microsoft.com/office/powerpoint/2010/main" val="328889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Ephesians 4.7-10</a:t>
            </a:r>
            <a:r>
              <a:rPr lang="en-US" sz="4000" dirty="0"/>
              <a:t> But to each one of us grace was given in keeping with the measure of Messiah’s gift. Therefore it says, “When He went up on high, He led </a:t>
            </a:r>
            <a:r>
              <a:rPr lang="en-US" sz="4000" u="sng" dirty="0"/>
              <a:t>captive</a:t>
            </a:r>
            <a:r>
              <a:rPr lang="en-US" sz="4000" dirty="0"/>
              <a:t> a troop of captives and gave </a:t>
            </a:r>
            <a:r>
              <a:rPr lang="en-US" sz="4000" u="sng" dirty="0"/>
              <a:t>gifts</a:t>
            </a:r>
            <a:r>
              <a:rPr lang="en-US" sz="4000" dirty="0"/>
              <a:t> to his people.”</a:t>
            </a:r>
          </a:p>
        </p:txBody>
      </p:sp>
    </p:spTree>
    <p:extLst>
      <p:ext uri="{BB962C8B-B14F-4D97-AF65-F5344CB8AC3E}">
        <p14:creationId xmlns:p14="http://schemas.microsoft.com/office/powerpoint/2010/main" val="3686851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Lk. 4. 16-22  </a:t>
            </a:r>
            <a:r>
              <a:rPr lang="en-US" sz="4000" dirty="0"/>
              <a:t>After closing the scroll and returning it to the </a:t>
            </a:r>
            <a:r>
              <a:rPr lang="en-US" sz="4000" i="1" dirty="0"/>
              <a:t>shammash</a:t>
            </a:r>
            <a:r>
              <a:rPr lang="en-US" sz="4000" dirty="0"/>
              <a:t>, he sat down; and the eyes of everyone in the synagogue were fixed on him. He started to speak to them: “Today, as you heard it read, </a:t>
            </a:r>
          </a:p>
        </p:txBody>
      </p:sp>
    </p:spTree>
    <p:extLst>
      <p:ext uri="{BB962C8B-B14F-4D97-AF65-F5344CB8AC3E}">
        <p14:creationId xmlns:p14="http://schemas.microsoft.com/office/powerpoint/2010/main" val="3283875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Lk. 4. 16-22  </a:t>
            </a:r>
            <a:r>
              <a:rPr lang="en-US" sz="4000" dirty="0"/>
              <a:t>this passage of the Tanakh was fulfilled!”</a:t>
            </a:r>
            <a:r>
              <a:rPr lang="en-US" sz="4000" baseline="30000" dirty="0"/>
              <a:t>  </a:t>
            </a:r>
            <a:r>
              <a:rPr lang="en-US" sz="4000" dirty="0"/>
              <a:t>Everyone was speaking well of him and marveling that such appealing words were coming from his mouth. They were even asking, “Can this be Yosef’s son?”</a:t>
            </a:r>
          </a:p>
        </p:txBody>
      </p:sp>
    </p:spTree>
    <p:extLst>
      <p:ext uri="{BB962C8B-B14F-4D97-AF65-F5344CB8AC3E}">
        <p14:creationId xmlns:p14="http://schemas.microsoft.com/office/powerpoint/2010/main" val="4094334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Are we rescuers?</a:t>
            </a:r>
          </a:p>
        </p:txBody>
      </p:sp>
    </p:spTree>
    <p:extLst>
      <p:ext uri="{BB962C8B-B14F-4D97-AF65-F5344CB8AC3E}">
        <p14:creationId xmlns:p14="http://schemas.microsoft.com/office/powerpoint/2010/main" val="2939775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Lk. 4. 16-22  </a:t>
            </a:r>
            <a:r>
              <a:rPr lang="en-US" sz="4000" dirty="0"/>
              <a:t>“The Spirit of </a:t>
            </a:r>
            <a:r>
              <a:rPr lang="en-US" sz="4000" cap="small" dirty="0"/>
              <a:t>Adoni</a:t>
            </a:r>
            <a:r>
              <a:rPr lang="en-US" sz="4000" dirty="0"/>
              <a:t> is upon me; therefore he has anointed me to announce Good News to the poor; he has sent me to proclaim freedom for the imprisoned and renewed sight for the blind, to release those who have been crushed, to proclaim a year of the favor of </a:t>
            </a:r>
            <a:r>
              <a:rPr lang="en-US" sz="4000" cap="small" dirty="0"/>
              <a:t>Adoni</a:t>
            </a:r>
            <a:r>
              <a:rPr lang="en-US" sz="4000" dirty="0"/>
              <a:t>.”</a:t>
            </a:r>
          </a:p>
        </p:txBody>
      </p:sp>
    </p:spTree>
    <p:extLst>
      <p:ext uri="{BB962C8B-B14F-4D97-AF65-F5344CB8AC3E}">
        <p14:creationId xmlns:p14="http://schemas.microsoft.com/office/powerpoint/2010/main" val="191634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endParaRPr lang="en-US" sz="4000" dirty="0"/>
          </a:p>
          <a:p>
            <a:pPr algn="l"/>
            <a:r>
              <a:rPr lang="en-US" sz="4000" dirty="0"/>
              <a:t>Valiant for truth on the home front:</a:t>
            </a:r>
          </a:p>
        </p:txBody>
      </p:sp>
    </p:spTree>
    <p:extLst>
      <p:ext uri="{BB962C8B-B14F-4D97-AF65-F5344CB8AC3E}">
        <p14:creationId xmlns:p14="http://schemas.microsoft.com/office/powerpoint/2010/main" val="338064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According to the 2024 Match Singles in America report, which released on Wednesday, while 31% of singles in America have explored consensual non-monogamy (also known as ethical non-monogamy), 49% of singles say that traditional sexual monogamy is still their "ideal sexual relationship.</a:t>
            </a:r>
          </a:p>
        </p:txBody>
      </p:sp>
    </p:spTree>
    <p:extLst>
      <p:ext uri="{BB962C8B-B14F-4D97-AF65-F5344CB8AC3E}">
        <p14:creationId xmlns:p14="http://schemas.microsoft.com/office/powerpoint/2010/main" val="2310445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Of the one third of singles who had tried consensual non-monogamy, respondents reported participating in polyamory (where relationship partners agree that each may have a romantic relationship with other people), open relationships</a:t>
            </a:r>
          </a:p>
        </p:txBody>
      </p:sp>
    </p:spTree>
    <p:extLst>
      <p:ext uri="{BB962C8B-B14F-4D97-AF65-F5344CB8AC3E}">
        <p14:creationId xmlns:p14="http://schemas.microsoft.com/office/powerpoint/2010/main" val="255740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(a committed primary relationship that openly allows for romantic and/or sexual activity with others), swinging (expanding an exclusive romantic relationship to seek out other sexual partners together), and being monogamish (a committed relationship that allows for sexual variety with others, either together or individually).</a:t>
            </a:r>
          </a:p>
        </p:txBody>
      </p:sp>
    </p:spTree>
    <p:extLst>
      <p:ext uri="{BB962C8B-B14F-4D97-AF65-F5344CB8AC3E}">
        <p14:creationId xmlns:p14="http://schemas.microsoft.com/office/powerpoint/2010/main" val="3238205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5057775" cy="4800600"/>
          </a:xfrm>
        </p:spPr>
        <p:txBody>
          <a:bodyPr>
            <a:normAutofit/>
          </a:bodyPr>
          <a:lstStyle/>
          <a:p>
            <a:pPr algn="l"/>
            <a:r>
              <a:rPr lang="en-US" sz="4000" dirty="0"/>
              <a:t>Contending for truth about Israel, from Sally Shiff, an Israeli guest speaker who has been here.</a:t>
            </a:r>
          </a:p>
        </p:txBody>
      </p:sp>
      <p:pic>
        <p:nvPicPr>
          <p:cNvPr id="3" name="Picture 2">
            <a:extLst>
              <a:ext uri="{FF2B5EF4-FFF2-40B4-BE49-F238E27FC236}">
                <a16:creationId xmlns:a16="http://schemas.microsoft.com/office/drawing/2014/main" id="{BC8F0AB5-BD68-6145-A89A-33AEE6CF6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43438" y="642937"/>
            <a:ext cx="5143500" cy="3857625"/>
          </a:xfrm>
          <a:prstGeom prst="rect">
            <a:avLst/>
          </a:prstGeom>
        </p:spPr>
      </p:pic>
    </p:spTree>
    <p:extLst>
      <p:ext uri="{BB962C8B-B14F-4D97-AF65-F5344CB8AC3E}">
        <p14:creationId xmlns:p14="http://schemas.microsoft.com/office/powerpoint/2010/main" val="16298017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1 small note, this "not enough supplies" to Gaza?  They are receiving 1.5 times the aid they did before Oct 7.    Its a propaganda lie that is perpetrated by Hamas... </a:t>
            </a:r>
          </a:p>
          <a:p>
            <a:pPr algn="l"/>
            <a:r>
              <a:rPr lang="en-US" sz="4000" dirty="0"/>
              <a:t>https://www.jpost.com/opinion/article-790880</a:t>
            </a:r>
          </a:p>
          <a:p>
            <a:pPr algn="l"/>
            <a:endParaRPr lang="en-US" sz="4000" dirty="0"/>
          </a:p>
          <a:p>
            <a:pPr algn="l"/>
            <a:endParaRPr lang="en-US" sz="4000" dirty="0"/>
          </a:p>
        </p:txBody>
      </p:sp>
    </p:spTree>
    <p:extLst>
      <p:ext uri="{BB962C8B-B14F-4D97-AF65-F5344CB8AC3E}">
        <p14:creationId xmlns:p14="http://schemas.microsoft.com/office/powerpoint/2010/main" val="37543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Ephesians 4.7-10</a:t>
            </a:r>
            <a:r>
              <a:rPr lang="en-US" sz="4000" dirty="0"/>
              <a:t> Now what does “He went up” mean, except that He first went down to the lower regions of the earth?  The One who came down is the same One who went up far above all the heavens, in order to fill all things.</a:t>
            </a:r>
          </a:p>
        </p:txBody>
      </p:sp>
    </p:spTree>
    <p:extLst>
      <p:ext uri="{BB962C8B-B14F-4D97-AF65-F5344CB8AC3E}">
        <p14:creationId xmlns:p14="http://schemas.microsoft.com/office/powerpoint/2010/main" val="795166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a:t> </a:t>
            </a:r>
            <a:endParaRPr lang="en-US" sz="4000" dirty="0"/>
          </a:p>
        </p:txBody>
      </p:sp>
      <p:pic>
        <p:nvPicPr>
          <p:cNvPr id="11266" name="Picture 2">
            <a:extLst>
              <a:ext uri="{FF2B5EF4-FFF2-40B4-BE49-F238E27FC236}">
                <a16:creationId xmlns:a16="http://schemas.microsoft.com/office/drawing/2014/main" id="{EAD1E174-B680-4FF9-B95A-00B122473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4288"/>
            <a:ext cx="7829550" cy="5114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BDB29B-D755-77AB-B2E8-B1F36B702F2F}"/>
              </a:ext>
            </a:extLst>
          </p:cNvPr>
          <p:cNvSpPr txBox="1"/>
          <p:nvPr/>
        </p:nvSpPr>
        <p:spPr>
          <a:xfrm>
            <a:off x="203735" y="120365"/>
            <a:ext cx="8917698" cy="2123658"/>
          </a:xfrm>
          <a:prstGeom prst="rect">
            <a:avLst/>
          </a:prstGeom>
          <a:noFill/>
        </p:spPr>
        <p:txBody>
          <a:bodyPr wrap="none" rtlCol="0">
            <a:spAutoFit/>
          </a:bodyPr>
          <a:lstStyle/>
          <a:p>
            <a:pPr algn="l"/>
            <a:r>
              <a:rPr lang="en-US" sz="2400" b="0" i="0" dirty="0">
                <a:solidFill>
                  <a:srgbClr val="FFC000"/>
                </a:solidFill>
                <a:effectLst>
                  <a:outerShdw blurRad="38100" dist="38100" dir="2700000" algn="tl">
                    <a:srgbClr val="000000">
                      <a:alpha val="43137"/>
                    </a:srgbClr>
                  </a:outerShdw>
                </a:effectLst>
                <a:latin typeface="+mn-lt"/>
              </a:rPr>
              <a:t>Trucks carrying aid line up near the Rafah border crossing </a:t>
            </a:r>
          </a:p>
          <a:p>
            <a:pPr algn="l"/>
            <a:r>
              <a:rPr lang="en-US" sz="2400" b="0" i="0" dirty="0">
                <a:solidFill>
                  <a:srgbClr val="FFC000"/>
                </a:solidFill>
                <a:effectLst>
                  <a:outerShdw blurRad="38100" dist="38100" dir="2700000" algn="tl">
                    <a:srgbClr val="000000">
                      <a:alpha val="43137"/>
                    </a:srgbClr>
                  </a:outerShdw>
                </a:effectLst>
                <a:latin typeface="+mn-lt"/>
              </a:rPr>
              <a:t>between Egypt and the Gaza Strip, amid the ongoing </a:t>
            </a:r>
          </a:p>
          <a:p>
            <a:pPr algn="l"/>
            <a:r>
              <a:rPr lang="en-US" sz="2400" b="0" i="0" dirty="0">
                <a:solidFill>
                  <a:srgbClr val="FFC000"/>
                </a:solidFill>
                <a:effectLst>
                  <a:outerShdw blurRad="38100" dist="38100" dir="2700000" algn="tl">
                    <a:srgbClr val="000000">
                      <a:alpha val="43137"/>
                    </a:srgbClr>
                  </a:outerShdw>
                </a:effectLst>
                <a:latin typeface="+mn-lt"/>
              </a:rPr>
              <a:t>Conflict between Israel and  Palestinian Islamist group </a:t>
            </a:r>
          </a:p>
          <a:p>
            <a:pPr algn="l"/>
            <a:r>
              <a:rPr lang="en-US" sz="2400" b="0" i="0" dirty="0">
                <a:solidFill>
                  <a:srgbClr val="FFC000"/>
                </a:solidFill>
                <a:effectLst>
                  <a:outerShdw blurRad="38100" dist="38100" dir="2700000" algn="tl">
                    <a:srgbClr val="000000">
                      <a:alpha val="43137"/>
                    </a:srgbClr>
                  </a:outerShdw>
                </a:effectLst>
                <a:latin typeface="+mn-lt"/>
              </a:rPr>
              <a:t>Hamas, in Rafah, Egypt, </a:t>
            </a:r>
          </a:p>
          <a:p>
            <a:pPr algn="l"/>
            <a:r>
              <a:rPr lang="en-US" sz="2400" b="0" i="0" dirty="0">
                <a:solidFill>
                  <a:srgbClr val="FFC000"/>
                </a:solidFill>
                <a:effectLst>
                  <a:outerShdw blurRad="38100" dist="38100" dir="2700000" algn="tl">
                    <a:srgbClr val="000000">
                      <a:alpha val="43137"/>
                    </a:srgbClr>
                  </a:outerShdw>
                </a:effectLst>
                <a:latin typeface="+mn-lt"/>
              </a:rPr>
              <a:t>February 1, 2024. </a:t>
            </a:r>
            <a:r>
              <a:rPr lang="en-US" sz="1200" b="0" i="0" dirty="0">
                <a:solidFill>
                  <a:srgbClr val="FFC000"/>
                </a:solidFill>
                <a:effectLst>
                  <a:outerShdw blurRad="38100" dist="38100" dir="2700000" algn="tl">
                    <a:srgbClr val="000000">
                      <a:alpha val="43137"/>
                    </a:srgbClr>
                  </a:outerShdw>
                </a:effectLst>
                <a:latin typeface="+mn-lt"/>
              </a:rPr>
              <a:t>(credit: </a:t>
            </a:r>
          </a:p>
          <a:p>
            <a:pPr algn="l"/>
            <a:r>
              <a:rPr lang="en-US" sz="1200" b="0" i="0" dirty="0">
                <a:solidFill>
                  <a:srgbClr val="FFC000"/>
                </a:solidFill>
                <a:effectLst>
                  <a:outerShdw blurRad="38100" dist="38100" dir="2700000" algn="tl">
                    <a:srgbClr val="000000">
                      <a:alpha val="43137"/>
                    </a:srgbClr>
                  </a:outerShdw>
                </a:effectLst>
                <a:latin typeface="+mn-lt"/>
              </a:rPr>
              <a:t>MOHAMED ABD EL GHANY/REUTERS)</a:t>
            </a:r>
            <a:endParaRPr lang="en-US" sz="1200" dirty="0">
              <a:solidFill>
                <a:srgbClr val="FFC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50789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Negotiations are a stand still for good reasons. Hamas purposely kidnapped Israelis dead or alive to be used as a bargaining chip with Israel. Every terrorist who brought a hostage back received $10,000 from Hamas.  </a:t>
            </a:r>
          </a:p>
        </p:txBody>
      </p:sp>
    </p:spTree>
    <p:extLst>
      <p:ext uri="{BB962C8B-B14F-4D97-AF65-F5344CB8AC3E}">
        <p14:creationId xmlns:p14="http://schemas.microsoft.com/office/powerpoint/2010/main" val="2665771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Hamas has stripped the people financially, leaving them in abject poverty. Standard of living is about $2 a day (for a family of 5). So when Hamas offers them $200 a month to build a tunnel under their home or kidnap Israelis...</a:t>
            </a:r>
          </a:p>
          <a:p>
            <a:pPr algn="l"/>
            <a:endParaRPr lang="en-US" sz="4000" dirty="0"/>
          </a:p>
        </p:txBody>
      </p:sp>
    </p:spTree>
    <p:extLst>
      <p:ext uri="{BB962C8B-B14F-4D97-AF65-F5344CB8AC3E}">
        <p14:creationId xmlns:p14="http://schemas.microsoft.com/office/powerpoint/2010/main" val="2225745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77AB2CD-39A6-8E8D-2614-08BCB1A5244B}"/>
              </a:ext>
            </a:extLst>
          </p:cNvPr>
          <p:cNvPicPr>
            <a:picLocks noChangeAspect="1"/>
          </p:cNvPicPr>
          <p:nvPr/>
        </p:nvPicPr>
        <p:blipFill>
          <a:blip r:embed="rId3"/>
          <a:stretch>
            <a:fillRect/>
          </a:stretch>
        </p:blipFill>
        <p:spPr>
          <a:xfrm>
            <a:off x="-2088" y="438150"/>
            <a:ext cx="9146088" cy="4266226"/>
          </a:xfrm>
          <a:prstGeom prst="rect">
            <a:avLst/>
          </a:prstGeom>
        </p:spPr>
      </p:pic>
    </p:spTree>
    <p:extLst>
      <p:ext uri="{BB962C8B-B14F-4D97-AF65-F5344CB8AC3E}">
        <p14:creationId xmlns:p14="http://schemas.microsoft.com/office/powerpoint/2010/main" val="2452204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marL="404813" indent="-404813" algn="l">
              <a:buFont typeface="+mj-lt"/>
              <a:buAutoNum type="arabicPeriod"/>
            </a:pPr>
            <a:r>
              <a:rPr lang="en-US" sz="4000" dirty="0"/>
              <a:t>Destroying Hamas in Rafah,  </a:t>
            </a:r>
          </a:p>
          <a:p>
            <a:pPr marL="404813" indent="-404813" algn="l">
              <a:buFont typeface="+mj-lt"/>
              <a:buAutoNum type="arabicPeriod"/>
            </a:pPr>
            <a:r>
              <a:rPr lang="en-US" sz="4000" dirty="0"/>
              <a:t>Moving Gazan citizens out of Rafah area </a:t>
            </a:r>
          </a:p>
          <a:p>
            <a:pPr marL="404813" indent="-404813" algn="l">
              <a:buFont typeface="+mj-lt"/>
              <a:buAutoNum type="arabicPeriod"/>
            </a:pPr>
            <a:r>
              <a:rPr lang="en-US" sz="4000" dirty="0"/>
              <a:t>Defending the border with Lebanon, </a:t>
            </a:r>
          </a:p>
          <a:p>
            <a:pPr marL="404813" indent="-404813" algn="l">
              <a:buFont typeface="+mj-lt"/>
              <a:buAutoNum type="arabicPeriod"/>
            </a:pPr>
            <a:r>
              <a:rPr lang="en-US" sz="4000" dirty="0"/>
              <a:t>Allowing Ramadan celebrations  </a:t>
            </a:r>
          </a:p>
          <a:p>
            <a:pPr marL="404813" indent="-404813" algn="l">
              <a:buFont typeface="+mj-lt"/>
              <a:buAutoNum type="arabicPeriod"/>
            </a:pPr>
            <a:r>
              <a:rPr lang="en-US" sz="4000" dirty="0"/>
              <a:t>Humanitarian aid in Gaza</a:t>
            </a:r>
          </a:p>
        </p:txBody>
      </p:sp>
    </p:spTree>
    <p:extLst>
      <p:ext uri="{BB962C8B-B14F-4D97-AF65-F5344CB8AC3E}">
        <p14:creationId xmlns:p14="http://schemas.microsoft.com/office/powerpoint/2010/main" val="19244388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marL="461963" indent="-461963" algn="l">
              <a:buFont typeface="+mj-lt"/>
              <a:buAutoNum type="arabicPeriod" startAt="6"/>
            </a:pPr>
            <a:r>
              <a:rPr lang="en-US" sz="4000" dirty="0"/>
              <a:t>Release/Rescue of the hostages, </a:t>
            </a:r>
          </a:p>
          <a:p>
            <a:pPr marL="404813" indent="-404813" algn="l">
              <a:buFont typeface="+mj-lt"/>
              <a:buAutoNum type="arabicPeriod" startAt="6"/>
            </a:pPr>
            <a:r>
              <a:rPr lang="en-US" sz="4000" dirty="0"/>
              <a:t>Worldwide Anti-Zionism / </a:t>
            </a:r>
            <a:r>
              <a:rPr lang="en-US" sz="4000" dirty="0" err="1"/>
              <a:t>AntiSemitism</a:t>
            </a:r>
            <a:r>
              <a:rPr lang="en-US" sz="4000" dirty="0"/>
              <a:t>, </a:t>
            </a:r>
          </a:p>
          <a:p>
            <a:pPr marL="404813" indent="-404813" algn="l">
              <a:buFont typeface="+mj-lt"/>
              <a:buAutoNum type="arabicPeriod" startAt="6"/>
            </a:pPr>
            <a:r>
              <a:rPr lang="en-US" sz="4000" dirty="0"/>
              <a:t>Enlistment of Orthodox Jews into the army, </a:t>
            </a:r>
          </a:p>
          <a:p>
            <a:pPr marL="404813" indent="-404813" algn="l">
              <a:buFont typeface="+mj-lt"/>
              <a:buAutoNum type="arabicPeriod" startAt="6"/>
            </a:pPr>
            <a:r>
              <a:rPr lang="en-US" sz="4000" dirty="0"/>
              <a:t>Israel’s  budget deficit during war, </a:t>
            </a:r>
          </a:p>
          <a:p>
            <a:pPr marL="404813" indent="-404813" algn="l">
              <a:buFont typeface="+mj-lt"/>
              <a:buAutoNum type="arabicPeriod" startAt="6"/>
            </a:pPr>
            <a:r>
              <a:rPr lang="en-US" sz="4000" dirty="0"/>
              <a:t>Eurovision and “October Rain”.</a:t>
            </a:r>
          </a:p>
        </p:txBody>
      </p:sp>
    </p:spTree>
    <p:extLst>
      <p:ext uri="{BB962C8B-B14F-4D97-AF65-F5344CB8AC3E}">
        <p14:creationId xmlns:p14="http://schemas.microsoft.com/office/powerpoint/2010/main" val="485505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To be a liberator takes:</a:t>
            </a:r>
          </a:p>
          <a:p>
            <a:pPr marL="509588" indent="-509588" algn="l">
              <a:buFont typeface="+mj-lt"/>
              <a:buAutoNum type="arabicPeriod"/>
            </a:pPr>
            <a:r>
              <a:rPr lang="en-US" sz="4000" dirty="0"/>
              <a:t>Courage to be a liberator.</a:t>
            </a:r>
          </a:p>
          <a:p>
            <a:pPr marL="509588" indent="-509588" algn="l">
              <a:buFont typeface="+mj-lt"/>
              <a:buAutoNum type="arabicPeriod"/>
            </a:pPr>
            <a:r>
              <a:rPr lang="en-US" sz="4000" dirty="0"/>
              <a:t>Sacrifice to be a liberator. </a:t>
            </a:r>
          </a:p>
          <a:p>
            <a:pPr marL="509588" indent="-509588" algn="l">
              <a:buFont typeface="+mj-lt"/>
              <a:buAutoNum type="arabicPeriod"/>
            </a:pPr>
            <a:r>
              <a:rPr lang="en-US" sz="4000" dirty="0"/>
              <a:t>Humility to be a liberator.</a:t>
            </a:r>
          </a:p>
          <a:p>
            <a:pPr marL="509588" indent="-509588" algn="l">
              <a:buFont typeface="+mj-lt"/>
              <a:buAutoNum type="arabicPeriod"/>
            </a:pPr>
            <a:r>
              <a:rPr lang="en-US" sz="4000" dirty="0"/>
              <a:t>Love to be a liberator. </a:t>
            </a:r>
          </a:p>
        </p:txBody>
      </p:sp>
    </p:spTree>
    <p:extLst>
      <p:ext uri="{BB962C8B-B14F-4D97-AF65-F5344CB8AC3E}">
        <p14:creationId xmlns:p14="http://schemas.microsoft.com/office/powerpoint/2010/main" val="23073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2290" name="Picture 2" descr="Sheba Medical Center">
            <a:extLst>
              <a:ext uri="{FF2B5EF4-FFF2-40B4-BE49-F238E27FC236}">
                <a16:creationId xmlns:a16="http://schemas.microsoft.com/office/drawing/2014/main" id="{9A383528-63DD-6FF8-BF0B-2B9056210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4FA05D-BC25-49EA-3F1C-D332CCA4CD3E}"/>
              </a:ext>
            </a:extLst>
          </p:cNvPr>
          <p:cNvSpPr txBox="1"/>
          <p:nvPr/>
        </p:nvSpPr>
        <p:spPr>
          <a:xfrm>
            <a:off x="346848" y="3028950"/>
            <a:ext cx="7806624" cy="1938992"/>
          </a:xfrm>
          <a:prstGeom prst="rect">
            <a:avLst/>
          </a:prstGeom>
          <a:noFill/>
        </p:spPr>
        <p:txBody>
          <a:bodyPr wrap="none" rtlCol="0">
            <a:spAutoFit/>
          </a:bodyPr>
          <a:lstStyle/>
          <a:p>
            <a:pPr algn="l"/>
            <a:r>
              <a:rPr lang="en-US" b="0" i="0" dirty="0">
                <a:effectLst>
                  <a:outerShdw blurRad="38100" dist="38100" dir="2700000" algn="tl">
                    <a:srgbClr val="000000">
                      <a:alpha val="43137"/>
                    </a:srgbClr>
                  </a:outerShdw>
                </a:effectLst>
              </a:rPr>
              <a:t>Freed Israeli hostages </a:t>
            </a:r>
          </a:p>
          <a:p>
            <a:pPr algn="l"/>
            <a:r>
              <a:rPr lang="en-US" b="0" i="0" dirty="0">
                <a:effectLst>
                  <a:outerShdw blurRad="38100" dist="38100" dir="2700000" algn="tl">
                    <a:srgbClr val="000000">
                      <a:alpha val="43137"/>
                    </a:srgbClr>
                  </a:outerShdw>
                </a:effectLst>
              </a:rPr>
              <a:t>Fernando Simon Marman (left) </a:t>
            </a:r>
          </a:p>
          <a:p>
            <a:pPr algn="l"/>
            <a:r>
              <a:rPr lang="en-US" b="0" i="0" dirty="0">
                <a:effectLst>
                  <a:outerShdw blurRad="38100" dist="38100" dir="2700000" algn="tl">
                    <a:srgbClr val="000000">
                      <a:alpha val="43137"/>
                    </a:srgbClr>
                  </a:outerShdw>
                </a:effectLst>
              </a:rPr>
              <a:t>and Louis Har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7410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Every soldier who took part knew everything about Fernando Marman, 60, and Louis Har, 70, who were captured on Oct. 7 from their home in Kibbutz Nir Yitzhak near the Gaza Strip—their facial features, qualities and personalities. </a:t>
            </a:r>
          </a:p>
        </p:txBody>
      </p:sp>
    </p:spTree>
    <p:extLst>
      <p:ext uri="{BB962C8B-B14F-4D97-AF65-F5344CB8AC3E}">
        <p14:creationId xmlns:p14="http://schemas.microsoft.com/office/powerpoint/2010/main" val="3578139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They also knew that the operation would be tough because it would </a:t>
            </a:r>
            <a:r>
              <a:rPr lang="en-US" sz="4000" u="sng" dirty="0">
                <a:solidFill>
                  <a:srgbClr val="FFFF00"/>
                </a:solidFill>
              </a:rPr>
              <a:t>take place in a Hamas stronghold that the IDF still hadn’t targeted</a:t>
            </a:r>
            <a:r>
              <a:rPr lang="en-US" sz="4000" dirty="0"/>
              <a:t>, full of terrorists for whom Rafah is their last bastion.</a:t>
            </a:r>
          </a:p>
        </p:txBody>
      </p:sp>
    </p:spTree>
    <p:extLst>
      <p:ext uri="{BB962C8B-B14F-4D97-AF65-F5344CB8AC3E}">
        <p14:creationId xmlns:p14="http://schemas.microsoft.com/office/powerpoint/2010/main" val="18697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B06339E-6CF5-4038-7B8D-A8E8EEE56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ABD94230-0BD4-D280-AEC6-0329BB580615}"/>
              </a:ext>
            </a:extLst>
          </p:cNvPr>
          <p:cNvSpPr txBox="1"/>
          <p:nvPr/>
        </p:nvSpPr>
        <p:spPr>
          <a:xfrm>
            <a:off x="4846515" y="216969"/>
            <a:ext cx="4411785" cy="1015663"/>
          </a:xfrm>
          <a:prstGeom prst="rect">
            <a:avLst/>
          </a:prstGeom>
          <a:noFill/>
        </p:spPr>
        <p:txBody>
          <a:bodyPr wrap="none" rtlCol="0">
            <a:spAutoFit/>
          </a:bodyPr>
          <a:lstStyle/>
          <a:p>
            <a:pPr algn="l">
              <a:tabLst>
                <a:tab pos="461963" algn="l"/>
              </a:tabLst>
            </a:pPr>
            <a:r>
              <a:rPr lang="en-US" sz="6000" dirty="0">
                <a:effectLst>
                  <a:outerShdw blurRad="38100" dist="38100" dir="2700000" algn="tl">
                    <a:srgbClr val="000000">
                      <a:alpha val="43137"/>
                    </a:srgbClr>
                  </a:outerShdw>
                </a:effectLst>
                <a:latin typeface="Bahnschrift" panose="020B0502040204020203" pitchFamily="34" charset="0"/>
                <a:cs typeface="Aharoni" panose="02010803020104030203" pitchFamily="2" charset="-79"/>
              </a:rPr>
              <a:t>LIBERATION</a:t>
            </a:r>
          </a:p>
        </p:txBody>
      </p:sp>
    </p:spTree>
    <p:extLst>
      <p:ext uri="{BB962C8B-B14F-4D97-AF65-F5344CB8AC3E}">
        <p14:creationId xmlns:p14="http://schemas.microsoft.com/office/powerpoint/2010/main" val="17725822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unit trained non-stop during those weeks, with an emphasis on the fact that the difference between success and failure was measured in millimeters.</a:t>
            </a:r>
          </a:p>
        </p:txBody>
      </p:sp>
    </p:spTree>
    <p:extLst>
      <p:ext uri="{BB962C8B-B14F-4D97-AF65-F5344CB8AC3E}">
        <p14:creationId xmlns:p14="http://schemas.microsoft.com/office/powerpoint/2010/main" val="3350360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Q: You weren’t afraid, when you killed the terrorists, that maybe you were mistakenly shooting at the hostages?</a:t>
            </a:r>
          </a:p>
          <a:p>
            <a:pPr algn="l"/>
            <a:r>
              <a:rPr lang="en-US" sz="4000" dirty="0"/>
              <a:t>“The faces of Louis and Fernando have already been in my head for a long time. They were engraved in my mind, and I knew that if I wasn’t sure then I wouldn’t shoot.”</a:t>
            </a:r>
          </a:p>
        </p:txBody>
      </p:sp>
    </p:spTree>
    <p:extLst>
      <p:ext uri="{BB962C8B-B14F-4D97-AF65-F5344CB8AC3E}">
        <p14:creationId xmlns:p14="http://schemas.microsoft.com/office/powerpoint/2010/main" val="1995221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Q: Even at the price of the terrorists shooting at you?</a:t>
            </a:r>
          </a:p>
          <a:p>
            <a:pPr algn="l"/>
            <a:r>
              <a:rPr lang="en-US" sz="4000" dirty="0"/>
              <a:t>“I think we’ve all already made our peace with that.”</a:t>
            </a:r>
          </a:p>
        </p:txBody>
      </p:sp>
    </p:spTree>
    <p:extLst>
      <p:ext uri="{BB962C8B-B14F-4D97-AF65-F5344CB8AC3E}">
        <p14:creationId xmlns:p14="http://schemas.microsoft.com/office/powerpoint/2010/main" val="41476728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2" name="Online Media 1" title="Isaiah 61 PRAYER SONG to Set the Captives Free #Isaiah61 #SetTheCaptivesFree   רוח אדוני עלי">
            <a:hlinkClick r:id="" action="ppaction://media"/>
            <a:extLst>
              <a:ext uri="{FF2B5EF4-FFF2-40B4-BE49-F238E27FC236}">
                <a16:creationId xmlns:a16="http://schemas.microsoft.com/office/drawing/2014/main" id="{15768495-744E-6F3E-4B96-3D9FDD9A897C}"/>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14820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Premiered Mar 7, 2024 A group of Israeli believers gathered from all over the Land, together with believers from the nations, for this song of prayer in the city of Sderot, located approximately one kilometer from the Gaza border. </a:t>
            </a:r>
          </a:p>
          <a:p>
            <a:pPr algn="l"/>
            <a:r>
              <a:rPr lang="en-US" sz="4000" dirty="0"/>
              <a:t>Sign the "I pray #Isaiah61" petition at https://setthecaptivesfree.allisrael.com</a:t>
            </a:r>
          </a:p>
          <a:p>
            <a:pPr algn="l"/>
            <a:endParaRPr lang="en-US" sz="4000" dirty="0"/>
          </a:p>
        </p:txBody>
      </p:sp>
    </p:spTree>
    <p:extLst>
      <p:ext uri="{BB962C8B-B14F-4D97-AF65-F5344CB8AC3E}">
        <p14:creationId xmlns:p14="http://schemas.microsoft.com/office/powerpoint/2010/main" val="18237200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believers gathered on the site of the former police station that was attacked by Hamas terrorists who took the lives of more than thirty policemen and civilians on October 7th. </a:t>
            </a:r>
          </a:p>
        </p:txBody>
      </p:sp>
    </p:spTree>
    <p:extLst>
      <p:ext uri="{BB962C8B-B14F-4D97-AF65-F5344CB8AC3E}">
        <p14:creationId xmlns:p14="http://schemas.microsoft.com/office/powerpoint/2010/main" val="28343979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Song: Ruach Adonai Alai - The Spirit of the Lord is Upon Me</a:t>
            </a:r>
          </a:p>
          <a:p>
            <a:pPr algn="l"/>
            <a:r>
              <a:rPr lang="en-US" sz="4000" dirty="0"/>
              <a:t>Music: Tony </a:t>
            </a:r>
            <a:r>
              <a:rPr lang="en-US" sz="4000" dirty="0" err="1"/>
              <a:t>Sperandeo</a:t>
            </a:r>
            <a:r>
              <a:rPr lang="en-US" sz="4000" dirty="0"/>
              <a:t> and Noam Waxman ©1987  </a:t>
            </a:r>
            <a:r>
              <a:rPr lang="en-US" sz="4000" u="sng" dirty="0">
                <a:solidFill>
                  <a:srgbClr val="FFFF00"/>
                </a:solidFill>
              </a:rPr>
              <a:t>[</a:t>
            </a:r>
            <a:r>
              <a:rPr lang="en-US" sz="4000" u="sng" dirty="0" err="1">
                <a:solidFill>
                  <a:srgbClr val="FFFF00"/>
                </a:solidFill>
              </a:rPr>
              <a:t>Mes</a:t>
            </a:r>
            <a:r>
              <a:rPr lang="en-US" sz="4000" u="sng" dirty="0">
                <a:solidFill>
                  <a:srgbClr val="FFFF00"/>
                </a:solidFill>
              </a:rPr>
              <a:t> Cong leader]</a:t>
            </a:r>
          </a:p>
          <a:p>
            <a:pPr algn="l"/>
            <a:r>
              <a:rPr lang="en-US" sz="4000" dirty="0"/>
              <a:t>Words: Isaiah 61:1-3</a:t>
            </a:r>
          </a:p>
          <a:p>
            <a:pPr algn="l"/>
            <a:r>
              <a:rPr lang="en-US" sz="4000" dirty="0"/>
              <a:t>Recorded: 61 Herzl St, Sderot, Israel on Feb 26, 2024</a:t>
            </a:r>
          </a:p>
        </p:txBody>
      </p:sp>
    </p:spTree>
    <p:extLst>
      <p:ext uri="{BB962C8B-B14F-4D97-AF65-F5344CB8AC3E}">
        <p14:creationId xmlns:p14="http://schemas.microsoft.com/office/powerpoint/2010/main" val="2185782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2" name="Online Media 1" title="Isaiah 61 PRAYER SONG to Set the Captives Free #Isaiah61 #SetTheCaptivesFree   רוח אדוני עלי">
            <a:hlinkClick r:id="" action="ppaction://media"/>
            <a:extLst>
              <a:ext uri="{FF2B5EF4-FFF2-40B4-BE49-F238E27FC236}">
                <a16:creationId xmlns:a16="http://schemas.microsoft.com/office/drawing/2014/main" id="{15768495-744E-6F3E-4B96-3D9FDD9A897C}"/>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pic>
        <p:nvPicPr>
          <p:cNvPr id="3" name="Online Media 2" title="Isaiah 61 PRAYER SONG to Set the Captives Free #Isaiah61 #SetTheCaptivesFree   רוח אדוני עלי">
            <a:hlinkClick r:id="" action="ppaction://media"/>
            <a:extLst>
              <a:ext uri="{FF2B5EF4-FFF2-40B4-BE49-F238E27FC236}">
                <a16:creationId xmlns:a16="http://schemas.microsoft.com/office/drawing/2014/main" id="{175BE9EB-7D49-7DC4-B760-DB69EEE0371D}"/>
              </a:ext>
            </a:extLst>
          </p:cNvPr>
          <p:cNvPicPr>
            <a:picLocks noRot="1" noChangeAspect="1"/>
          </p:cNvPicPr>
          <p:nvPr>
            <a:videoFile r:link="rId1"/>
          </p:nvPr>
        </p:nvPicPr>
        <p:blipFill>
          <a:blip r:embed="rId4"/>
          <a:stretch>
            <a:fillRect/>
          </a:stretch>
        </p:blipFill>
        <p:spPr>
          <a:xfrm>
            <a:off x="15875" y="19050"/>
            <a:ext cx="9110663" cy="5143500"/>
          </a:xfrm>
          <a:prstGeom prst="rect">
            <a:avLst/>
          </a:prstGeom>
        </p:spPr>
      </p:pic>
    </p:spTree>
    <p:extLst>
      <p:ext uri="{BB962C8B-B14F-4D97-AF65-F5344CB8AC3E}">
        <p14:creationId xmlns:p14="http://schemas.microsoft.com/office/powerpoint/2010/main" val="310668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B06339E-6CF5-4038-7B8D-A8E8EEE56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ABD94230-0BD4-D280-AEC6-0329BB580615}"/>
              </a:ext>
            </a:extLst>
          </p:cNvPr>
          <p:cNvSpPr txBox="1"/>
          <p:nvPr/>
        </p:nvSpPr>
        <p:spPr>
          <a:xfrm>
            <a:off x="4846515" y="216969"/>
            <a:ext cx="4411785" cy="1015663"/>
          </a:xfrm>
          <a:prstGeom prst="rect">
            <a:avLst/>
          </a:prstGeom>
          <a:noFill/>
        </p:spPr>
        <p:txBody>
          <a:bodyPr wrap="none" rtlCol="0">
            <a:spAutoFit/>
          </a:bodyPr>
          <a:lstStyle/>
          <a:p>
            <a:pPr algn="l">
              <a:tabLst>
                <a:tab pos="461963" algn="l"/>
              </a:tabLst>
            </a:pPr>
            <a:r>
              <a:rPr lang="en-US" sz="6000" dirty="0">
                <a:effectLst>
                  <a:outerShdw blurRad="38100" dist="38100" dir="2700000" algn="tl">
                    <a:srgbClr val="000000">
                      <a:alpha val="43137"/>
                    </a:srgbClr>
                  </a:outerShdw>
                </a:effectLst>
                <a:latin typeface="Bahnschrift" panose="020B0502040204020203" pitchFamily="34" charset="0"/>
                <a:cs typeface="Aharoni" panose="02010803020104030203" pitchFamily="2" charset="-79"/>
              </a:rPr>
              <a:t>LIBERATION</a:t>
            </a:r>
          </a:p>
        </p:txBody>
      </p:sp>
    </p:spTree>
    <p:extLst>
      <p:ext uri="{BB962C8B-B14F-4D97-AF65-F5344CB8AC3E}">
        <p14:creationId xmlns:p14="http://schemas.microsoft.com/office/powerpoint/2010/main" val="17816957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02498F0E-8180-D372-81A8-63EB93CCD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A3C38A1-9AF3-48E8-C96D-60B73699B05A}"/>
              </a:ext>
            </a:extLst>
          </p:cNvPr>
          <p:cNvSpPr txBox="1"/>
          <p:nvPr/>
        </p:nvSpPr>
        <p:spPr>
          <a:xfrm>
            <a:off x="228600" y="209550"/>
            <a:ext cx="8658652" cy="3170099"/>
          </a:xfrm>
          <a:prstGeom prst="rect">
            <a:avLst/>
          </a:prstGeom>
          <a:noFill/>
        </p:spPr>
        <p:txBody>
          <a:bodyPr wrap="none" rtlCol="0">
            <a:spAutoFit/>
          </a:bodyPr>
          <a:lstStyle/>
          <a:p>
            <a:pPr algn="l"/>
            <a:r>
              <a:rPr lang="en-US" dirty="0"/>
              <a:t>Battlefield Liberation Gifts</a:t>
            </a:r>
          </a:p>
          <a:p>
            <a:pPr marL="509588" indent="-509588" algn="l">
              <a:buFont typeface="+mj-lt"/>
              <a:buAutoNum type="arabicPeriod"/>
            </a:pPr>
            <a:r>
              <a:rPr lang="en-US" dirty="0"/>
              <a:t>Greatest Rescue in history</a:t>
            </a:r>
          </a:p>
          <a:p>
            <a:pPr marL="509588" indent="-509588" algn="l">
              <a:buFont typeface="+mj-lt"/>
              <a:buAutoNum type="arabicPeriod"/>
            </a:pPr>
            <a:r>
              <a:rPr lang="en-US" dirty="0"/>
              <a:t>Greatest Rescue outside history</a:t>
            </a:r>
          </a:p>
          <a:p>
            <a:pPr marL="509588" indent="-509588" algn="l">
              <a:buFont typeface="+mj-lt"/>
              <a:buAutoNum type="arabicPeriod"/>
            </a:pPr>
            <a:r>
              <a:rPr lang="en-US" dirty="0"/>
              <a:t>Greatest rescue of our spirits</a:t>
            </a:r>
          </a:p>
          <a:p>
            <a:pPr marL="509588" indent="-509588" algn="l">
              <a:buFont typeface="+mj-lt"/>
              <a:buAutoNum type="arabicPeriod"/>
            </a:pPr>
            <a:r>
              <a:rPr lang="en-US" dirty="0"/>
              <a:t>Are We Rescuers?</a:t>
            </a:r>
          </a:p>
        </p:txBody>
      </p:sp>
    </p:spTree>
    <p:extLst>
      <p:ext uri="{BB962C8B-B14F-4D97-AF65-F5344CB8AC3E}">
        <p14:creationId xmlns:p14="http://schemas.microsoft.com/office/powerpoint/2010/main" val="398726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02498F0E-8180-D372-81A8-63EB93CCD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A3C38A1-9AF3-48E8-C96D-60B73699B05A}"/>
              </a:ext>
            </a:extLst>
          </p:cNvPr>
          <p:cNvSpPr txBox="1"/>
          <p:nvPr/>
        </p:nvSpPr>
        <p:spPr>
          <a:xfrm>
            <a:off x="228600" y="209550"/>
            <a:ext cx="8658652" cy="3170099"/>
          </a:xfrm>
          <a:prstGeom prst="rect">
            <a:avLst/>
          </a:prstGeom>
          <a:noFill/>
        </p:spPr>
        <p:txBody>
          <a:bodyPr wrap="none" rtlCol="0">
            <a:spAutoFit/>
          </a:bodyPr>
          <a:lstStyle/>
          <a:p>
            <a:pPr algn="l"/>
            <a:r>
              <a:rPr lang="en-US" dirty="0"/>
              <a:t>Battlefield Liberation Gifts</a:t>
            </a:r>
          </a:p>
          <a:p>
            <a:pPr marL="509588" indent="-509588" algn="l">
              <a:buFont typeface="+mj-lt"/>
              <a:buAutoNum type="arabicPeriod"/>
            </a:pPr>
            <a:r>
              <a:rPr lang="en-US" dirty="0"/>
              <a:t>Greatest Rescue in history</a:t>
            </a:r>
          </a:p>
          <a:p>
            <a:pPr marL="509588" indent="-509588" algn="l">
              <a:buFont typeface="+mj-lt"/>
              <a:buAutoNum type="arabicPeriod"/>
            </a:pPr>
            <a:r>
              <a:rPr lang="en-US" dirty="0"/>
              <a:t>Greatest Rescue outside history</a:t>
            </a:r>
          </a:p>
          <a:p>
            <a:pPr marL="509588" indent="-509588" algn="l">
              <a:buFont typeface="+mj-lt"/>
              <a:buAutoNum type="arabicPeriod"/>
            </a:pPr>
            <a:r>
              <a:rPr lang="en-US" dirty="0"/>
              <a:t>Greatest Rescue of our spirits</a:t>
            </a:r>
          </a:p>
          <a:p>
            <a:pPr marL="509588" indent="-509588" algn="l">
              <a:buFont typeface="+mj-lt"/>
              <a:buAutoNum type="arabicPeriod"/>
            </a:pPr>
            <a:r>
              <a:rPr lang="en-US" dirty="0"/>
              <a:t>Are We Rescuers?</a:t>
            </a:r>
          </a:p>
        </p:txBody>
      </p:sp>
    </p:spTree>
    <p:extLst>
      <p:ext uri="{BB962C8B-B14F-4D97-AF65-F5344CB8AC3E}">
        <p14:creationId xmlns:p14="http://schemas.microsoft.com/office/powerpoint/2010/main" val="16746582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Ephesians 4.7-10</a:t>
            </a:r>
            <a:r>
              <a:rPr lang="en-US" sz="4000" dirty="0"/>
              <a:t> But to each one of us grace was given in keeping with the measure of Messiah’s gift. Therefore it says, “When He went up on high, He led captive a troop of captives and gave gifts to his people.”</a:t>
            </a:r>
          </a:p>
        </p:txBody>
      </p:sp>
    </p:spTree>
    <p:extLst>
      <p:ext uri="{BB962C8B-B14F-4D97-AF65-F5344CB8AC3E}">
        <p14:creationId xmlns:p14="http://schemas.microsoft.com/office/powerpoint/2010/main" val="26604957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Ephesians 4.7-10</a:t>
            </a:r>
            <a:r>
              <a:rPr lang="en-US" sz="4000" dirty="0"/>
              <a:t> Now what does “He went up” mean, except that He first went down to the lower regions of the earth?  The One who came down is the same One who went up far above all the heavens, in order to fill all things.</a:t>
            </a:r>
          </a:p>
        </p:txBody>
      </p:sp>
    </p:spTree>
    <p:extLst>
      <p:ext uri="{BB962C8B-B14F-4D97-AF65-F5344CB8AC3E}">
        <p14:creationId xmlns:p14="http://schemas.microsoft.com/office/powerpoint/2010/main" val="30462511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28105736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2945189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219141</TotalTime>
  <Words>4912</Words>
  <Application>Microsoft Office PowerPoint</Application>
  <PresentationFormat>On-screen Show (16:9)</PresentationFormat>
  <Paragraphs>538</Paragraphs>
  <Slides>93</Slides>
  <Notes>93</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Arial</vt:lpstr>
      <vt:lpstr>Arial Rounded MT Bold</vt:lpstr>
      <vt:lpstr>Bahnschrift</vt:lpstr>
      <vt:lpstr>David</vt:lpstr>
      <vt:lpstr>freight-sans-pro</vt:lpstr>
      <vt:lpstr>Khula</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5104</cp:revision>
  <dcterms:created xsi:type="dcterms:W3CDTF">2006-04-21T19:34:43Z</dcterms:created>
  <dcterms:modified xsi:type="dcterms:W3CDTF">2024-03-09T14:55:37Z</dcterms:modified>
</cp:coreProperties>
</file>