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36" r:id="rId2"/>
    <p:sldMasterId id="2147483839" r:id="rId3"/>
  </p:sldMasterIdLst>
  <p:notesMasterIdLst>
    <p:notesMasterId r:id="rId106"/>
  </p:notesMasterIdLst>
  <p:handoutMasterIdLst>
    <p:handoutMasterId r:id="rId107"/>
  </p:handoutMasterIdLst>
  <p:sldIdLst>
    <p:sldId id="2045" r:id="rId4"/>
    <p:sldId id="66086" r:id="rId5"/>
    <p:sldId id="66087" r:id="rId6"/>
    <p:sldId id="66088" r:id="rId7"/>
    <p:sldId id="65979" r:id="rId8"/>
    <p:sldId id="65976" r:id="rId9"/>
    <p:sldId id="66009" r:id="rId10"/>
    <p:sldId id="66008" r:id="rId11"/>
    <p:sldId id="66010" r:id="rId12"/>
    <p:sldId id="66015" r:id="rId13"/>
    <p:sldId id="66001" r:id="rId14"/>
    <p:sldId id="66021" r:id="rId15"/>
    <p:sldId id="66030" r:id="rId16"/>
    <p:sldId id="66028" r:id="rId17"/>
    <p:sldId id="66029" r:id="rId18"/>
    <p:sldId id="66032" r:id="rId19"/>
    <p:sldId id="66035" r:id="rId20"/>
    <p:sldId id="66031" r:id="rId21"/>
    <p:sldId id="66071" r:id="rId22"/>
    <p:sldId id="66072" r:id="rId23"/>
    <p:sldId id="65999" r:id="rId24"/>
    <p:sldId id="66014" r:id="rId25"/>
    <p:sldId id="65998" r:id="rId26"/>
    <p:sldId id="66013" r:id="rId27"/>
    <p:sldId id="3104" r:id="rId28"/>
    <p:sldId id="66050" r:id="rId29"/>
    <p:sldId id="3105" r:id="rId30"/>
    <p:sldId id="3121" r:id="rId31"/>
    <p:sldId id="65074" r:id="rId32"/>
    <p:sldId id="65050" r:id="rId33"/>
    <p:sldId id="3107" r:id="rId34"/>
    <p:sldId id="64071" r:id="rId35"/>
    <p:sldId id="64072" r:id="rId36"/>
    <p:sldId id="65078" r:id="rId37"/>
    <p:sldId id="66011" r:id="rId38"/>
    <p:sldId id="66012" r:id="rId39"/>
    <p:sldId id="65997" r:id="rId40"/>
    <p:sldId id="66034" r:id="rId41"/>
    <p:sldId id="66057" r:id="rId42"/>
    <p:sldId id="66055" r:id="rId43"/>
    <p:sldId id="66065" r:id="rId44"/>
    <p:sldId id="66056" r:id="rId45"/>
    <p:sldId id="66066" r:id="rId46"/>
    <p:sldId id="66073" r:id="rId47"/>
    <p:sldId id="66074" r:id="rId48"/>
    <p:sldId id="66058" r:id="rId49"/>
    <p:sldId id="66067" r:id="rId50"/>
    <p:sldId id="66007" r:id="rId51"/>
    <p:sldId id="66006" r:id="rId52"/>
    <p:sldId id="65990" r:id="rId53"/>
    <p:sldId id="66051" r:id="rId54"/>
    <p:sldId id="65991" r:id="rId55"/>
    <p:sldId id="65954" r:id="rId56"/>
    <p:sldId id="65955" r:id="rId57"/>
    <p:sldId id="66075" r:id="rId58"/>
    <p:sldId id="66079" r:id="rId59"/>
    <p:sldId id="66020" r:id="rId60"/>
    <p:sldId id="66052" r:id="rId61"/>
    <p:sldId id="66047" r:id="rId62"/>
    <p:sldId id="66053" r:id="rId63"/>
    <p:sldId id="66080" r:id="rId64"/>
    <p:sldId id="66018" r:id="rId65"/>
    <p:sldId id="66081" r:id="rId66"/>
    <p:sldId id="66024" r:id="rId67"/>
    <p:sldId id="66040" r:id="rId68"/>
    <p:sldId id="66041" r:id="rId69"/>
    <p:sldId id="66039" r:id="rId70"/>
    <p:sldId id="66042" r:id="rId71"/>
    <p:sldId id="66037" r:id="rId72"/>
    <p:sldId id="66089" r:id="rId73"/>
    <p:sldId id="66043" r:id="rId74"/>
    <p:sldId id="66044" r:id="rId75"/>
    <p:sldId id="66045" r:id="rId76"/>
    <p:sldId id="66049" r:id="rId77"/>
    <p:sldId id="66038" r:id="rId78"/>
    <p:sldId id="66046" r:id="rId79"/>
    <p:sldId id="66077" r:id="rId80"/>
    <p:sldId id="66078" r:id="rId81"/>
    <p:sldId id="66033" r:id="rId82"/>
    <p:sldId id="66017" r:id="rId83"/>
    <p:sldId id="66059" r:id="rId84"/>
    <p:sldId id="66060" r:id="rId85"/>
    <p:sldId id="66068" r:id="rId86"/>
    <p:sldId id="66061" r:id="rId87"/>
    <p:sldId id="66069" r:id="rId88"/>
    <p:sldId id="66062" r:id="rId89"/>
    <p:sldId id="66070" r:id="rId90"/>
    <p:sldId id="66000" r:id="rId91"/>
    <p:sldId id="66002" r:id="rId92"/>
    <p:sldId id="66003" r:id="rId93"/>
    <p:sldId id="66004" r:id="rId94"/>
    <p:sldId id="65534" r:id="rId95"/>
    <p:sldId id="66082" r:id="rId96"/>
    <p:sldId id="65535" r:id="rId97"/>
    <p:sldId id="66083" r:id="rId98"/>
    <p:sldId id="66084" r:id="rId99"/>
    <p:sldId id="66085" r:id="rId100"/>
    <p:sldId id="66091" r:id="rId101"/>
    <p:sldId id="66092" r:id="rId102"/>
    <p:sldId id="66090" r:id="rId103"/>
    <p:sldId id="66093" r:id="rId104"/>
    <p:sldId id="65992" r:id="rId105"/>
  </p:sldIdLst>
  <p:sldSz cx="9144000" cy="5143500" type="screen16x9"/>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339061"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678271"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017217"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35639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1695300" algn="l" defTabSz="678271" rtl="0" eaLnBrk="1" latinLnBrk="0" hangingPunct="1">
      <a:defRPr sz="4000" kern="1200">
        <a:solidFill>
          <a:schemeClr val="bg1"/>
        </a:solidFill>
        <a:latin typeface="Arial Rounded MT Bold" pitchFamily="34" charset="0"/>
        <a:ea typeface="+mn-ea"/>
        <a:cs typeface="Arial" charset="0"/>
      </a:defRPr>
    </a:lvl6pPr>
    <a:lvl7pPr marL="2034313" algn="l" defTabSz="678271" rtl="0" eaLnBrk="1" latinLnBrk="0" hangingPunct="1">
      <a:defRPr sz="4000" kern="1200">
        <a:solidFill>
          <a:schemeClr val="bg1"/>
        </a:solidFill>
        <a:latin typeface="Arial Rounded MT Bold" pitchFamily="34" charset="0"/>
        <a:ea typeface="+mn-ea"/>
        <a:cs typeface="Arial" charset="0"/>
      </a:defRPr>
    </a:lvl7pPr>
    <a:lvl8pPr marL="2373419" algn="l" defTabSz="678271" rtl="0" eaLnBrk="1" latinLnBrk="0" hangingPunct="1">
      <a:defRPr sz="4000" kern="1200">
        <a:solidFill>
          <a:schemeClr val="bg1"/>
        </a:solidFill>
        <a:latin typeface="Arial Rounded MT Bold" pitchFamily="34" charset="0"/>
        <a:ea typeface="+mn-ea"/>
        <a:cs typeface="Arial" charset="0"/>
      </a:defRPr>
    </a:lvl8pPr>
    <a:lvl9pPr marL="2712509" algn="l" defTabSz="678271"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muel" initials="SW" lastIdx="2" clrIdx="0">
    <p:extLst>
      <p:ext uri="{19B8F6BF-5375-455C-9EA6-DF929625EA0E}">
        <p15:presenceInfo xmlns:p15="http://schemas.microsoft.com/office/powerpoint/2012/main" userId="Shmuel" providerId="None"/>
      </p:ext>
    </p:extLst>
  </p:cmAuthor>
  <p:cmAuthor id="2" name="Shmuel Wolkenfeld" initials="SW" lastIdx="1" clrIdx="1">
    <p:extLst>
      <p:ext uri="{19B8F6BF-5375-455C-9EA6-DF929625EA0E}">
        <p15:presenceInfo xmlns:p15="http://schemas.microsoft.com/office/powerpoint/2012/main" userId="59ac315834edd8d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FF66"/>
    <a:srgbClr val="333333"/>
    <a:srgbClr val="996633"/>
    <a:srgbClr val="9A6766"/>
    <a:srgbClr val="FFFF99"/>
    <a:srgbClr val="AA6E5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87828" autoAdjust="0"/>
  </p:normalViewPr>
  <p:slideViewPr>
    <p:cSldViewPr>
      <p:cViewPr varScale="1">
        <p:scale>
          <a:sx n="99" d="100"/>
          <a:sy n="99" d="100"/>
        </p:scale>
        <p:origin x="78" y="52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83" d="100"/>
          <a:sy n="83" d="100"/>
        </p:scale>
        <p:origin x="193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tableStyles" Target="tableStyles.xml"/><Relationship Id="rId16" Type="http://schemas.openxmlformats.org/officeDocument/2006/relationships/slide" Target="slides/slide13.xml"/><Relationship Id="rId107" Type="http://schemas.openxmlformats.org/officeDocument/2006/relationships/handoutMaster" Target="handoutMasters/handoutMaster1.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commentAuthors" Target="commentAuthors.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notesMaster" Target="notesMasters/notes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presProps" Target="presProp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Ephesians 4.17-24 Leaven and the Old Nature </a:t>
            </a:r>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April 20, 2024  5784</a:t>
            </a:r>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a:t>Ephesians 4.17-24 Leaven and the Old Nature </a:t>
            </a:r>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a:t>April 20, 2024  5784</a:t>
            </a:r>
          </a:p>
        </p:txBody>
      </p:sp>
      <p:sp>
        <p:nvSpPr>
          <p:cNvPr id="512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339061"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678271" algn="l" rtl="0" fontAlgn="base">
      <a:spcBef>
        <a:spcPct val="30000"/>
      </a:spcBef>
      <a:spcAft>
        <a:spcPct val="0"/>
      </a:spcAft>
      <a:defRPr sz="1200" kern="1200">
        <a:solidFill>
          <a:schemeClr val="tx1"/>
        </a:solidFill>
        <a:latin typeface="Arial" charset="0"/>
        <a:ea typeface="+mn-ea"/>
        <a:cs typeface="Arial" charset="0"/>
      </a:defRPr>
    </a:lvl3pPr>
    <a:lvl4pPr marL="1017217" algn="l" rtl="0" fontAlgn="base">
      <a:spcBef>
        <a:spcPct val="30000"/>
      </a:spcBef>
      <a:spcAft>
        <a:spcPct val="0"/>
      </a:spcAft>
      <a:defRPr sz="1200" kern="1200">
        <a:solidFill>
          <a:schemeClr val="tx1"/>
        </a:solidFill>
        <a:latin typeface="Arial" charset="0"/>
        <a:ea typeface="+mn-ea"/>
        <a:cs typeface="Arial" charset="0"/>
      </a:defRPr>
    </a:lvl4pPr>
    <a:lvl5pPr marL="1356390" algn="l" rtl="0" fontAlgn="base">
      <a:spcBef>
        <a:spcPct val="30000"/>
      </a:spcBef>
      <a:spcAft>
        <a:spcPct val="0"/>
      </a:spcAft>
      <a:defRPr sz="1200" kern="1200">
        <a:solidFill>
          <a:schemeClr val="tx1"/>
        </a:solidFill>
        <a:latin typeface="Arial" charset="0"/>
        <a:ea typeface="+mn-ea"/>
        <a:cs typeface="Arial" charset="0"/>
      </a:defRPr>
    </a:lvl5pPr>
    <a:lvl6pPr marL="1695300" algn="l" defTabSz="678271" rtl="0" eaLnBrk="1" latinLnBrk="0" hangingPunct="1">
      <a:defRPr sz="1200" kern="1200">
        <a:solidFill>
          <a:schemeClr val="tx1"/>
        </a:solidFill>
        <a:latin typeface="+mn-lt"/>
        <a:ea typeface="+mn-ea"/>
        <a:cs typeface="+mn-cs"/>
      </a:defRPr>
    </a:lvl6pPr>
    <a:lvl7pPr marL="2034313" algn="l" defTabSz="678271" rtl="0" eaLnBrk="1" latinLnBrk="0" hangingPunct="1">
      <a:defRPr sz="1200" kern="1200">
        <a:solidFill>
          <a:schemeClr val="tx1"/>
        </a:solidFill>
        <a:latin typeface="+mn-lt"/>
        <a:ea typeface="+mn-ea"/>
        <a:cs typeface="+mn-cs"/>
      </a:defRPr>
    </a:lvl7pPr>
    <a:lvl8pPr marL="2373419" algn="l" defTabSz="678271" rtl="0" eaLnBrk="1" latinLnBrk="0" hangingPunct="1">
      <a:defRPr sz="1200" kern="1200">
        <a:solidFill>
          <a:schemeClr val="tx1"/>
        </a:solidFill>
        <a:latin typeface="+mn-lt"/>
        <a:ea typeface="+mn-ea"/>
        <a:cs typeface="+mn-cs"/>
      </a:defRPr>
    </a:lvl8pPr>
    <a:lvl9pPr marL="2712509" algn="l" defTabSz="67827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3" Type="http://schemas.openxmlformats.org/officeDocument/2006/relationships/hyperlink" Target="https://davidstent.org/shootout-at-the-orient-bazaar-part-two-of-three/" TargetMode="External"/><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3" Type="http://schemas.openxmlformats.org/officeDocument/2006/relationships/hyperlink" Target="https://davidstent.org/shootout-at-the-orient-bazaar-part-two-of-three/" TargetMode="External"/><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main.knesset.gov.il/EN/About/Pages/Mimouna5783.aspx"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3" Type="http://schemas.openxmlformats.org/officeDocument/2006/relationships/hyperlink" Target="https://davidstent.org/shootout-at-the-orient-bazaar-part-two-of-three/" TargetMode="External"/><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 </a:t>
            </a:r>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Looks like OP, KS is right in the 100% band this time.</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38972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algn="l" rtl="0" fontAlgn="base">
              <a:spcBef>
                <a:spcPts val="456"/>
              </a:spcBef>
              <a:spcAft>
                <a:spcPts val="0"/>
              </a:spcAft>
            </a:pPr>
            <a:r>
              <a:rPr lang="en-US" b="0" i="0" dirty="0">
                <a:solidFill>
                  <a:srgbClr val="1155CC"/>
                </a:solidFill>
                <a:effectLst/>
                <a:highlight>
                  <a:srgbClr val="FFFFFF"/>
                </a:highlight>
                <a:latin typeface="Arial" panose="020B0604020202020204" pitchFamily="34" charset="0"/>
                <a:hlinkClick r:id="rId3"/>
              </a:rPr>
              <a:t>https://davidstent.org/shootout-at-the-orient-bazaar-part-two-of-three/</a:t>
            </a:r>
            <a:br>
              <a:rPr lang="en-US" b="0" i="0" dirty="0">
                <a:solidFill>
                  <a:srgbClr val="222222"/>
                </a:solidFill>
                <a:effectLst/>
                <a:highlight>
                  <a:srgbClr val="FFFFFF"/>
                </a:highlight>
                <a:latin typeface="Arial" panose="020B0604020202020204" pitchFamily="34" charset="0"/>
              </a:rPr>
            </a:br>
            <a:endParaRPr lang="en-US" b="0" i="0" dirty="0">
              <a:solidFill>
                <a:srgbClr val="222222"/>
              </a:solidFill>
              <a:effectLst/>
              <a:highlight>
                <a:srgbClr val="FFFFFF"/>
              </a:highlight>
              <a:latin typeface="Arial" panose="020B0604020202020204" pitchFamily="34" charset="0"/>
            </a:endParaRPr>
          </a:p>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5043243"/>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algn="l" rtl="0" fontAlgn="base">
              <a:spcBef>
                <a:spcPts val="456"/>
              </a:spcBef>
              <a:spcAft>
                <a:spcPts val="0"/>
              </a:spcAft>
            </a:pPr>
            <a:r>
              <a:rPr lang="en-US" b="0" i="0" dirty="0">
                <a:solidFill>
                  <a:srgbClr val="1155CC"/>
                </a:solidFill>
                <a:effectLst/>
                <a:highlight>
                  <a:srgbClr val="FFFFFF"/>
                </a:highlight>
                <a:latin typeface="Arial" panose="020B0604020202020204" pitchFamily="34" charset="0"/>
                <a:hlinkClick r:id="rId3"/>
              </a:rPr>
              <a:t>https://davidstent.org/shootout-at-the-orient-bazaar-part-two-of-three/</a:t>
            </a:r>
            <a:br>
              <a:rPr lang="en-US" b="0" i="0" dirty="0">
                <a:solidFill>
                  <a:srgbClr val="222222"/>
                </a:solidFill>
                <a:effectLst/>
                <a:highlight>
                  <a:srgbClr val="FFFFFF"/>
                </a:highlight>
                <a:latin typeface="Arial" panose="020B0604020202020204" pitchFamily="34" charset="0"/>
              </a:rPr>
            </a:br>
            <a:endParaRPr lang="en-US" b="0" i="0" dirty="0">
              <a:solidFill>
                <a:srgbClr val="222222"/>
              </a:solidFill>
              <a:effectLst/>
              <a:highlight>
                <a:srgbClr val="FFFFFF"/>
              </a:highlight>
              <a:latin typeface="Arial" panose="020B0604020202020204" pitchFamily="34" charset="0"/>
            </a:endParaRPr>
          </a:p>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58662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https://www.danielpipes.org/22237/will-israel-respond-to-iran-attack?goal=0_086cfd423c-51755d0886-33765913&amp;mc_cid=51755d0886&amp;mc_eid=2515d15785</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47530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From Scott Hahn</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1464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6945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2325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https://en.wikipedia.org/wiki/Fentanyl</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67578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9529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https://www.youtube.com/watch?v=sCJQHwHXCFk</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61423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3714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So, pay attention   </a:t>
            </a:r>
          </a:p>
          <a:p>
            <a:r>
              <a:rPr lang="en-US" altLang="en-US" dirty="0" err="1"/>
              <a:t>Paga</a:t>
            </a:r>
            <a:r>
              <a:rPr lang="en-US" altLang="en-US" dirty="0"/>
              <a:t> </a:t>
            </a:r>
            <a:r>
              <a:rPr lang="en-US" altLang="en-US" dirty="0" err="1"/>
              <a:t>attencion</a:t>
            </a:r>
            <a:r>
              <a:rPr lang="en-US" altLang="en-US" dirty="0"/>
              <a:t>!</a:t>
            </a:r>
          </a:p>
          <a:p>
            <a:r>
              <a:rPr lang="he-IL" altLang="en-US" dirty="0"/>
              <a:t>שים לב</a:t>
            </a:r>
            <a:endParaRPr lang="en-US" altLang="en-US" dirty="0"/>
          </a:p>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5177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Most transliterations will have chametz with a </a:t>
            </a:r>
            <a:r>
              <a:rPr lang="en-US" altLang="en-US" dirty="0" err="1"/>
              <a:t>ch.</a:t>
            </a:r>
            <a:endParaRPr lang="en-US" altLang="en-US" dirty="0"/>
          </a:p>
          <a:p>
            <a:r>
              <a:rPr lang="en-US" altLang="en-US" dirty="0"/>
              <a:t>Practice “</a:t>
            </a:r>
            <a:r>
              <a:rPr lang="en-US" altLang="en-US" dirty="0" err="1"/>
              <a:t>Khametz</a:t>
            </a:r>
            <a:r>
              <a:rPr lang="en-US" altLang="en-US" dirty="0"/>
              <a:t>”</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1162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https://imageio.forbes.com/specials-images/imageserve/65a7e7b7654fef0f33c5379d/2045/960x0.jpg?format=jpg&amp;width=1440</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2360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42432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err="1"/>
              <a:t>Khametz</a:t>
            </a:r>
            <a:r>
              <a:rPr lang="en-US" altLang="en-US" dirty="0"/>
              <a:t> avoidance is just temporary, but it represents something VERY deadly</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010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Serious consequence.</a:t>
            </a:r>
          </a:p>
          <a:p>
            <a:r>
              <a:rPr lang="en-US" altLang="en-US" dirty="0"/>
              <a:t>Land based commandment.   However, Jews everywhere practice it, from Brooklyn to Bangladesh.   Non Jews as well.   </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2554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Serious consequences.   Various interpretations. </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4194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0115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Passover 2023 Freedom and Fruitfulness</a:t>
            </a:r>
            <a:endParaRPr kumimoji="0" lang="en-US" altLang="en-US" sz="1200" b="0" i="0" u="none" strike="noStrike" kern="1200" cap="none" spc="0" normalizeH="0" baseline="0" noProof="0" dirty="0">
              <a:ln>
                <a:noFill/>
              </a:ln>
              <a:solidFill>
                <a:prstClr val="white"/>
              </a:solidFill>
              <a:effectLst/>
              <a:uLnTx/>
              <a:uFillTx/>
              <a:latin typeface="Arial" charset="0"/>
              <a:ea typeface="+mn-ea"/>
              <a:cs typeface="Arial" charset="0"/>
            </a:endParaRP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1, 2023 5783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a:t>https://en.wikipedia.org/wiki/Chametz</a:t>
            </a:r>
          </a:p>
          <a:p>
            <a:r>
              <a:rPr lang="en-US" altLang="en-US" dirty="0"/>
              <a:t>Definitions of Hebrew a bit fluid.  </a:t>
            </a:r>
          </a:p>
        </p:txBody>
      </p:sp>
    </p:spTree>
    <p:extLst>
      <p:ext uri="{BB962C8B-B14F-4D97-AF65-F5344CB8AC3E}">
        <p14:creationId xmlns:p14="http://schemas.microsoft.com/office/powerpoint/2010/main" val="3061165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78949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2023 Freedom and Fruitfulness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1, 2023 5783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https://en.wikipedia.org/wiki/Chametz</a:t>
            </a:r>
          </a:p>
          <a:p>
            <a:pPr algn="r"/>
            <a:r>
              <a:rPr lang="en-US" sz="2400" b="1" dirty="0">
                <a:latin typeface="David" panose="020E0502060401010101" pitchFamily="34" charset="-79"/>
                <a:cs typeface="David" panose="020E0502060401010101" pitchFamily="34" charset="-79"/>
              </a:rPr>
              <a:t> </a:t>
            </a:r>
            <a:r>
              <a:rPr lang="en-US" dirty="0">
                <a:cs typeface="David" panose="020E0502060401010101" pitchFamily="34" charset="-79"/>
              </a:rPr>
              <a:t>fox</a:t>
            </a:r>
            <a:r>
              <a:rPr lang="en-US" sz="2400" b="1" dirty="0">
                <a:latin typeface="David" panose="020E0502060401010101" pitchFamily="34" charset="-79"/>
                <a:cs typeface="David" panose="020E0502060401010101" pitchFamily="34" charset="-79"/>
              </a:rPr>
              <a:t> = </a:t>
            </a:r>
            <a:r>
              <a:rPr lang="he-IL" sz="2400" b="1" dirty="0">
                <a:latin typeface="David" panose="020E0502060401010101" pitchFamily="34" charset="-79"/>
                <a:cs typeface="David" panose="020E0502060401010101" pitchFamily="34" charset="-79"/>
              </a:rPr>
              <a:t>שׁוּעָל</a:t>
            </a:r>
            <a:endParaRPr lang="en-US" sz="2400" b="1" dirty="0">
              <a:latin typeface="David" panose="020E0502060401010101" pitchFamily="34" charset="-79"/>
              <a:cs typeface="David" panose="020E0502060401010101" pitchFamily="34" charset="-79"/>
            </a:endParaRPr>
          </a:p>
          <a:p>
            <a:pPr algn="r" rtl="1"/>
            <a:r>
              <a:rPr lang="he-IL" sz="2400" b="1" dirty="0" err="1">
                <a:latin typeface="David" panose="020E0502060401010101" pitchFamily="34" charset="-79"/>
                <a:cs typeface="David" panose="020E0502060401010101" pitchFamily="34" charset="-79"/>
              </a:rPr>
              <a:t>שִׁבֹּלֶת</a:t>
            </a:r>
            <a:r>
              <a:rPr lang="he-IL" sz="2000" b="0" i="0" dirty="0">
                <a:solidFill>
                  <a:srgbClr val="333333"/>
                </a:solidFill>
                <a:effectLst/>
                <a:latin typeface="Assistant" pitchFamily="2" charset="-79"/>
                <a:cs typeface="Assistant" pitchFamily="2" charset="-79"/>
              </a:rPr>
              <a:t> </a:t>
            </a:r>
            <a:r>
              <a:rPr lang="en-US" dirty="0">
                <a:cs typeface="David" panose="020E0502060401010101" pitchFamily="34" charset="-79"/>
              </a:rPr>
              <a:t>ear (of corn), stalk (of grain)=</a:t>
            </a:r>
            <a:endParaRPr lang="en-US" altLang="en-US" sz="2400" dirty="0">
              <a:cs typeface="David" panose="020E0502060401010101" pitchFamily="34" charset="-79"/>
            </a:endParaRPr>
          </a:p>
        </p:txBody>
      </p:sp>
    </p:spTree>
    <p:extLst>
      <p:ext uri="{BB962C8B-B14F-4D97-AF65-F5344CB8AC3E}">
        <p14:creationId xmlns:p14="http://schemas.microsoft.com/office/powerpoint/2010/main" val="4026732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2023 Freedom and Fruitfulness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1, 2023 5783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50" dirty="0"/>
              <a:t>https://en.wikipedia.org/wiki/Chametz</a:t>
            </a:r>
          </a:p>
          <a:p>
            <a:endParaRPr lang="en-US" altLang="en-US" sz="1050" dirty="0"/>
          </a:p>
        </p:txBody>
      </p:sp>
    </p:spTree>
    <p:extLst>
      <p:ext uri="{BB962C8B-B14F-4D97-AF65-F5344CB8AC3E}">
        <p14:creationId xmlns:p14="http://schemas.microsoft.com/office/powerpoint/2010/main" val="18192387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2023 Freedom and Fruitfulness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endParaRPr lang="en-US" altLang="en-US" dirty="0"/>
          </a:p>
        </p:txBody>
      </p:sp>
    </p:spTree>
    <p:extLst>
      <p:ext uri="{BB962C8B-B14F-4D97-AF65-F5344CB8AC3E}">
        <p14:creationId xmlns:p14="http://schemas.microsoft.com/office/powerpoint/2010/main" val="816599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https://imageio.forbes.com/specials-images/imageserve/65a7e7b7654fef0f33c5379d/2045/960x0.jpg?format=jpg&amp;width=1440</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90087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2023 Freedom and Fruitfulness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100" dirty="0"/>
              <a:t>https://youtu.be/M-TjGJ9bgKQ</a:t>
            </a:r>
          </a:p>
          <a:p>
            <a:r>
              <a:rPr lang="en-US" altLang="en-US" dirty="0"/>
              <a:t>Rice is a key one.  It looks fermented, but just water.   </a:t>
            </a:r>
          </a:p>
          <a:p>
            <a:r>
              <a:rPr lang="en-US" altLang="en-US" dirty="0"/>
              <a:t>Or HaOlam follows the Biblical and Sephardic interpretation.  Rice is OK.  Horchata is OK.</a:t>
            </a:r>
          </a:p>
        </p:txBody>
      </p:sp>
    </p:spTree>
    <p:extLst>
      <p:ext uri="{BB962C8B-B14F-4D97-AF65-F5344CB8AC3E}">
        <p14:creationId xmlns:p14="http://schemas.microsoft.com/office/powerpoint/2010/main" val="8965812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Passover 2023 Freedom and Fruitfulness</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1, 2023 5783</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Of course, the best is to eat it all before Passover</a:t>
            </a:r>
            <a:r>
              <a:rPr lang="he-IL" altLang="en-US" dirty="0"/>
              <a:t>!</a:t>
            </a:r>
            <a:endParaRPr lang="en-US" altLang="en-US" dirty="0"/>
          </a:p>
        </p:txBody>
      </p:sp>
    </p:spTree>
    <p:extLst>
      <p:ext uri="{BB962C8B-B14F-4D97-AF65-F5344CB8AC3E}">
        <p14:creationId xmlns:p14="http://schemas.microsoft.com/office/powerpoint/2010/main" val="9308933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r>
              <a:rPr lang="en-US" dirty="0"/>
              <a:t>Evening photos.   </a:t>
            </a:r>
          </a:p>
        </p:txBody>
      </p:sp>
      <p:sp>
        <p:nvSpPr>
          <p:cNvPr id="4" name="Header Placeholder 3"/>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Passover 2023 Freedom and Fruitfulness</a:t>
            </a:r>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 2023 5783</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5431911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62000"/>
            <a:ext cx="6096000" cy="3429000"/>
          </a:xfrm>
        </p:spPr>
      </p:sp>
      <p:sp>
        <p:nvSpPr>
          <p:cNvPr id="3" name="Notes Placeholder 2"/>
          <p:cNvSpPr>
            <a:spLocks noGrp="1"/>
          </p:cNvSpPr>
          <p:nvPr>
            <p:ph type="body" idx="1"/>
          </p:nvPr>
        </p:nvSpPr>
        <p:spPr>
          <a:xfrm>
            <a:off x="381000" y="4191000"/>
            <a:ext cx="6172200" cy="4572000"/>
          </a:xfrm>
        </p:spPr>
        <p:txBody>
          <a:bodyPr/>
          <a:lstStyle/>
          <a:p>
            <a:endParaRPr lang="en-US" dirty="0"/>
          </a:p>
        </p:txBody>
      </p:sp>
      <p:sp>
        <p:nvSpPr>
          <p:cNvPr id="4" name="Header Placeholder 3"/>
          <p:cNvSpPr>
            <a:spLocks noGrp="1"/>
          </p:cNvSpPr>
          <p:nvPr>
            <p:ph type="hdr" sz="quarter"/>
          </p:nvPr>
        </p:nvSpPr>
        <p:spPr>
          <a:xfrm>
            <a:off x="24166" y="0"/>
            <a:ext cx="2971800" cy="457200"/>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Passover 2023 Freedom and Fruitfulness</a:t>
            </a:r>
            <a:endParaRPr kumimoji="0" lang="en-US" altLang="en-US" sz="1200" b="0" i="0" u="none" strike="noStrike" kern="1200" cap="none" spc="0" normalizeH="0" baseline="0" noProof="0" dirty="0">
              <a:ln>
                <a:noFill/>
              </a:ln>
              <a:solidFill>
                <a:srgbClr val="000000"/>
              </a:solidFill>
              <a:effectLst/>
              <a:uLnTx/>
              <a:uFillTx/>
              <a:latin typeface="Arial" charset="0"/>
              <a:ea typeface="+mn-ea"/>
              <a:cs typeface="Arial" charset="0"/>
            </a:endParaRPr>
          </a:p>
        </p:txBody>
      </p:sp>
      <p:sp>
        <p:nvSpPr>
          <p:cNvPr id="5" name="Date Placeholder 4"/>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t>April 1, 2023 5783</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0E9F95B-100C-4401-AFC8-043CE70D51A5}"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6978917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300869B0-22F5-5961-069C-69F66DD4D1B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Passover 2023 Freedom and Fruitfulness</a:t>
            </a:r>
          </a:p>
        </p:txBody>
      </p:sp>
      <p:sp>
        <p:nvSpPr>
          <p:cNvPr id="3" name="Rectangle 3">
            <a:extLst>
              <a:ext uri="{FF2B5EF4-FFF2-40B4-BE49-F238E27FC236}">
                <a16:creationId xmlns:a16="http://schemas.microsoft.com/office/drawing/2014/main" id="{FBE69F29-3561-FFDD-87DD-92F08F2E0F3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April 1, 2023 5783</a:t>
            </a:r>
          </a:p>
        </p:txBody>
      </p:sp>
      <p:sp>
        <p:nvSpPr>
          <p:cNvPr id="4" name="Rectangle 7">
            <a:extLst>
              <a:ext uri="{FF2B5EF4-FFF2-40B4-BE49-F238E27FC236}">
                <a16:creationId xmlns:a16="http://schemas.microsoft.com/office/drawing/2014/main" id="{BC0823C6-D663-F15C-2284-5E8A900D63E0}"/>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A2BBB3E-0AD4-4C2E-93A1-A9D735F02FA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83362" name="Rectangle 2">
            <a:extLst>
              <a:ext uri="{FF2B5EF4-FFF2-40B4-BE49-F238E27FC236}">
                <a16:creationId xmlns:a16="http://schemas.microsoft.com/office/drawing/2014/main" id="{4AA030BE-AAFF-0643-1B55-447495A80B75}"/>
              </a:ext>
            </a:extLst>
          </p:cNvPr>
          <p:cNvSpPr>
            <a:spLocks noGrp="1" noRot="1" noChangeAspect="1" noChangeArrowheads="1" noTextEdit="1"/>
          </p:cNvSpPr>
          <p:nvPr>
            <p:ph type="sldImg"/>
          </p:nvPr>
        </p:nvSpPr>
        <p:spPr>
          <a:xfrm>
            <a:off x="68263" y="304800"/>
            <a:ext cx="6772275" cy="3810000"/>
          </a:xfrm>
          <a:ln/>
        </p:spPr>
      </p:sp>
      <p:sp>
        <p:nvSpPr>
          <p:cNvPr id="7183363" name="Rectangle 3">
            <a:extLst>
              <a:ext uri="{FF2B5EF4-FFF2-40B4-BE49-F238E27FC236}">
                <a16:creationId xmlns:a16="http://schemas.microsoft.com/office/drawing/2014/main" id="{E74C4C38-9E03-998D-0EE9-D7C2074E1BEB}"/>
              </a:ext>
            </a:extLst>
          </p:cNvPr>
          <p:cNvSpPr>
            <a:spLocks noGrp="1" noChangeArrowheads="1"/>
          </p:cNvSpPr>
          <p:nvPr>
            <p:ph type="body" idx="1"/>
          </p:nvPr>
        </p:nvSpPr>
        <p:spPr>
          <a:xfrm>
            <a:off x="152400" y="4114800"/>
            <a:ext cx="6553200" cy="4876800"/>
          </a:xfrm>
        </p:spPr>
        <p:txBody>
          <a:bodyPr/>
          <a:lstStyle/>
          <a:p>
            <a:r>
              <a:rPr lang="en-US" altLang="en-US" sz="1050" dirty="0"/>
              <a:t>https://www.myjewishlearning.com/article/maimouna-a-post-passover-celebration/</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I wondered about </a:t>
            </a:r>
            <a:r>
              <a:rPr lang="en-US" altLang="en-US" dirty="0" err="1"/>
              <a:t>Memunah</a:t>
            </a:r>
            <a:r>
              <a:rPr lang="en-US" altLang="en-US" dirty="0"/>
              <a:t>: Sephardic Jews have bread fest on the night of the 7</a:t>
            </a:r>
            <a:r>
              <a:rPr lang="en-US" altLang="en-US" baseline="30000" dirty="0"/>
              <a:t>th</a:t>
            </a:r>
            <a:r>
              <a:rPr lang="en-US" altLang="en-US" dirty="0"/>
              <a:t> day.  Ashkenaz still on matzah.  How do they get the yeast so quickly?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A: they always had it.</a:t>
            </a:r>
          </a:p>
          <a:p>
            <a:r>
              <a:rPr lang="en-US" b="0" i="0" dirty="0">
                <a:solidFill>
                  <a:srgbClr val="1A3472"/>
                </a:solidFill>
                <a:effectLst/>
              </a:rPr>
              <a:t>Speaker of the Knesset MK Amir Ohana invites the public to a festive </a:t>
            </a:r>
            <a:r>
              <a:rPr lang="en-US" sz="2000" b="0" i="0" kern="1200" dirty="0">
                <a:solidFill>
                  <a:srgbClr val="1A3472"/>
                </a:solidFill>
                <a:effectLst/>
              </a:rPr>
              <a:t>Mimouna event at the Knesset</a:t>
            </a:r>
            <a:br>
              <a:rPr lang="en-US" dirty="0"/>
            </a:br>
            <a:r>
              <a:rPr lang="en-US" b="0" i="0" dirty="0">
                <a:solidFill>
                  <a:srgbClr val="324045"/>
                </a:solidFill>
                <a:effectLst/>
              </a:rPr>
              <a:t> on Wednesday night, April 12, 2023, after the Passover holiday ends, to celebrate the Mimouna here for the first time.</a:t>
            </a:r>
          </a:p>
          <a:p>
            <a:r>
              <a:rPr lang="en-US" altLang="en-US" sz="1050" dirty="0">
                <a:hlinkClick r:id="rId3"/>
              </a:rPr>
              <a:t>https://main.knesset.gov.il/EN/About/Pages/Mimouna5783.aspx</a:t>
            </a:r>
            <a:endParaRPr lang="en-US" altLang="en-US" sz="1050" dirty="0"/>
          </a:p>
          <a:p>
            <a:endParaRPr lang="en-US" altLang="en-US" sz="1050" dirty="0"/>
          </a:p>
          <a:p>
            <a:r>
              <a:rPr lang="en-US" altLang="en-US" dirty="0"/>
              <a:t>European, Ashkenaz Jews have extra day and extra food prohibitions.</a:t>
            </a:r>
          </a:p>
        </p:txBody>
      </p:sp>
    </p:spTree>
    <p:extLst>
      <p:ext uri="{BB962C8B-B14F-4D97-AF65-F5344CB8AC3E}">
        <p14:creationId xmlns:p14="http://schemas.microsoft.com/office/powerpoint/2010/main" val="10855836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9282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So intense that European Jews added a day and added leaven look </a:t>
            </a:r>
            <a:r>
              <a:rPr lang="en-US" altLang="en-US" dirty="0" err="1"/>
              <a:t>alikes</a:t>
            </a:r>
            <a:r>
              <a:rPr lang="en-US" altLang="en-US" dirty="0"/>
              <a:t>?</a:t>
            </a:r>
          </a:p>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29138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Assumes that the hearers of the letter, Corinthian Greeks, knew about leaven / </a:t>
            </a:r>
            <a:r>
              <a:rPr lang="en-US" altLang="en-US" dirty="0" err="1"/>
              <a:t>khametz</a:t>
            </a:r>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37850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sz="2000" dirty="0"/>
              <a:t>(Alfred J. </a:t>
            </a:r>
            <a:r>
              <a:rPr lang="en-US" sz="2000" dirty="0" err="1"/>
              <a:t>Kolatch</a:t>
            </a:r>
            <a:r>
              <a:rPr lang="en-US" sz="2000" dirty="0"/>
              <a:t>, The Jewish Book </a:t>
            </a:r>
            <a:r>
              <a:rPr lang="en-US" sz="2000" dirty="0" err="1"/>
              <a:t>ofWhv</a:t>
            </a:r>
            <a:r>
              <a:rPr lang="en-US" sz="2000" dirty="0"/>
              <a:t>, Middle Village, NY: Jonathan David Publishers, Inc., 1981, p. 187)</a:t>
            </a:r>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83157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sz="2000" dirty="0"/>
              <a:t>(Alfred J. </a:t>
            </a:r>
            <a:r>
              <a:rPr lang="en-US" sz="2000" dirty="0" err="1"/>
              <a:t>Kolatch</a:t>
            </a:r>
            <a:r>
              <a:rPr lang="en-US" sz="2000" dirty="0"/>
              <a:t>, The Jewish Book </a:t>
            </a:r>
            <a:r>
              <a:rPr lang="en-US" sz="2000" dirty="0" err="1"/>
              <a:t>ofWhv</a:t>
            </a:r>
            <a:r>
              <a:rPr lang="en-US" sz="2000" dirty="0"/>
              <a:t>, Middle Village, NY: Jonathan David Publishers, Inc., 1981, p. 187)</a:t>
            </a:r>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464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https://imageio.forbes.com/specials-images/imageserve/65a7e7b7654fef0f33c5379d/2045/960x0.jpg?format=jpg&amp;width=1440</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1015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https://kifakz.github.io/eng/bible/stern/stern_1-e_korinfyanam_05.html</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27016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https://kifakz.github.io/eng/bible/stern/stern_1-e_korinfyanam_05.html</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31145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https://kifakz.github.io/eng/bible/stern/stern_1-e_korinfyanam_05.html</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46384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https://kifakz.github.io/eng/bible/stern/stern_1-e_korinfyanam_05.html</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8201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We get offended.  </a:t>
            </a:r>
          </a:p>
          <a:p>
            <a:r>
              <a:rPr lang="en-US" altLang="en-US" dirty="0"/>
              <a:t>Pause for prayer, more later.  Search our hearts.</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20204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9449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https://kifakz.github.io/eng/bible/stern/stern_1-e_korinfyanam_05.html</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56542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https://kifakz.github.io/eng/bible/stern/stern_1-e_korinfyanam_05.html</a:t>
            </a:r>
          </a:p>
          <a:p>
            <a:r>
              <a:rPr lang="en-US" altLang="en-US" dirty="0"/>
              <a:t>So, if we have someone who is a pornographer, immoral but professing, is rife with denunciatory speech, or spreading negative information to those not involved, or problem solving NOT according to Mt 18</a:t>
            </a:r>
          </a:p>
          <a:p>
            <a:pPr marL="115888" indent="-115888">
              <a:buFont typeface="Arial" panose="020B0604020202020204" pitchFamily="34" charset="0"/>
              <a:buChar char="•"/>
            </a:pPr>
            <a:r>
              <a:rPr lang="en-US" altLang="en-US" dirty="0"/>
              <a:t>“Moreover, if your brother commits a sin against you, go and show him his fault — but privately, just between the two of you. If he listens to you, you have won back your brother.   [Not, there are lot of people who agree with me.]  And in humility, Gal 6.1 considering yourself.  Winner is first to humble.</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0540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81085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sz="1050" dirty="0"/>
              <a:t>https://ci3.googleusercontent.com/meips/ADKq_NamDMSOjrM8Q15OsjUnxMwxQo7RgtyZHrtLdF8wv9HDrOdp1Lk5PzGD33xZCmC_vf_5Pb7m6ar2CCnIDEtaiuxkQBlD0Wsnj0MCLXWqSy8o7JL08THwDcl3f1YzAHqZ5xZsppMs7xtUc2ZE3SEWJbTPBg=s0-d-e1-ft#http://staticapp.icpsc.com/icp/resources/mogile/113437/7566846a55b333afdfa90b5869e07b4e.jpeg</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70370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https://imageio.forbes.com/specials-images/imageserve/65a7e7b7654fef0f33c5379d/2045/960x0.jpg?format=jpg&amp;width=1440</a:t>
            </a:r>
          </a:p>
          <a:p>
            <a:endParaRPr lang="en-US" altLang="en-US" dirty="0"/>
          </a:p>
          <a:p>
            <a:r>
              <a:rPr lang="en-US" altLang="en-US" dirty="0"/>
              <a:t>From Jim Templer</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12614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Jeffrey Seif</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3895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Jeff Seif</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16541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Jeff Seif</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904519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49393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47410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Most transliterations will have chametz with a </a:t>
            </a:r>
            <a:r>
              <a:rPr lang="en-US" altLang="en-US" dirty="0" err="1"/>
              <a:t>ch.</a:t>
            </a:r>
            <a:endParaRPr lang="en-US" altLang="en-US" dirty="0"/>
          </a:p>
          <a:p>
            <a:r>
              <a:rPr lang="en-US" altLang="en-US" dirty="0"/>
              <a:t>Practice “</a:t>
            </a:r>
            <a:r>
              <a:rPr lang="en-US" altLang="en-US" dirty="0" err="1"/>
              <a:t>Khametz</a:t>
            </a:r>
            <a:r>
              <a:rPr lang="en-US" altLang="en-US" dirty="0"/>
              <a:t>”</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599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01261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06595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https://qph.cf2.quoracdn.net/main-qimg-b42b3a354126139ebfda91b68b3dc9e2-lq</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28649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2670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50621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https://en.wikipedia.org/wiki/Beer</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632634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Prayer pause</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756477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266777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831628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27594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Usually there is NOT time to hesitate.   When that image is on screen begging you to click.</a:t>
            </a:r>
          </a:p>
          <a:p>
            <a:r>
              <a:rPr lang="en-US" altLang="en-US" dirty="0"/>
              <a:t>Flee youthful lusts.</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69160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25439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Scripture never says, “Resist temptation.”   Says “Flee temptation.”  “Resist the devil and he will flee.”</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1535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227437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6137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https://imageio.forbes.com/specials-images/imageserve/65a7e7b7654fef0f33c5379d/2045/960x0.jpg?format=jpg&amp;width=1440</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104576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34699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42260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971344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So many leadership failures.   Transparency.  Accountability.  Boundaries.  Never alone with a person of the opposite gender.</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917420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94434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49339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Political intrigue.   Killed some of his own family for power.</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270721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Most transliterations will have chametz with a </a:t>
            </a:r>
            <a:r>
              <a:rPr lang="en-US" altLang="en-US" dirty="0" err="1"/>
              <a:t>ch.</a:t>
            </a:r>
            <a:endParaRPr lang="en-US" altLang="en-US" dirty="0"/>
          </a:p>
          <a:p>
            <a:r>
              <a:rPr lang="en-US" altLang="en-US" dirty="0"/>
              <a:t>Practice “</a:t>
            </a:r>
            <a:r>
              <a:rPr lang="en-US" altLang="en-US" dirty="0" err="1"/>
              <a:t>Khametz</a:t>
            </a:r>
            <a:r>
              <a:rPr lang="en-US" altLang="en-US" dirty="0"/>
              <a:t>”</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55931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45287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https://www.therecoveryvillage.com/fentanyl-addiction/does-narcan-work-on-fentanyl/</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8855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https://imageio.forbes.com/specials-images/imageserve/65a7e7b7654fef0f33c5379d/2045/960x0.jpg?format=jpg&amp;width=1440</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460319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Written to Corinthians, Greeks   </a:t>
            </a:r>
          </a:p>
          <a:p>
            <a:r>
              <a:rPr lang="en-US" altLang="en-US" dirty="0"/>
              <a:t>He is the antidote to the </a:t>
            </a:r>
            <a:r>
              <a:rPr lang="en-US" altLang="en-US" dirty="0" err="1"/>
              <a:t>khametz</a:t>
            </a:r>
            <a:r>
              <a:rPr lang="en-US" altLang="en-US" dirty="0"/>
              <a:t> within.</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530544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https://kifakz.github.io/eng/bible/stern/stern_1-e_korinfyanam_05.html</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10131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https://kifakz.github.io/eng/bible/stern/stern_1-e_korinfyanam_05.html</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54989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https://kifakz.github.io/eng/bible/stern/stern_1-e_korinfyanam_05.html</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485881"/>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https://kifakz.github.io/eng/bible/stern/stern_1-e_korinfyanam_05.html</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632533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https://kifakz.github.io/eng/bible/stern/stern_1-e_korinfyanam_05.html</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48177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https://kifakz.github.io/eng/bible/stern/stern_1-e_korinfyanam_05.html</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11782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https://kifakz.github.io/eng/bible/stern/stern_1-e_korinfyanam_05.html</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95915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92893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81989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https://imageio.forbes.com/specials-images/imageserve/65a7e7b7654fef0f33c5379d/2045/960x0.jpg?format=jpg&amp;width=1440</a:t>
            </a:r>
          </a:p>
          <a:p>
            <a:endParaRPr lang="en-US" altLang="en-US" dirty="0"/>
          </a:p>
          <a:p>
            <a:r>
              <a:rPr lang="en-US" altLang="en-US" dirty="0"/>
              <a:t>I’ll be 96, and still doing 80 push ups!</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583991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90</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Like cleaning out the leaven.</a:t>
            </a:r>
          </a:p>
          <a:p>
            <a:r>
              <a:rPr lang="en-US" altLang="en-US" dirty="0"/>
              <a:t>Time of prayer later for this.</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162363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91</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920504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https://familytalk.widen.net/view/pdf/9vtkrbwkco/11212023HOWTOTURNTHANKSGIVINGINTOTHANKSLIVING1.pdf?t.download=true&amp;u=o5dst7</a:t>
            </a:r>
          </a:p>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536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93</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https://familytalk.widen.net/view/pdf/9vtkrbwkco/11212023HOWTOTURNTHANKSGIVINGINTOTHANKSLIVING1.pdf?t.download=true&amp;u=o5dst7</a:t>
            </a:r>
          </a:p>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439778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94</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https://familytalk.widen.net/view/pdf/9vtkrbwkco/11212023HOWTOTURNTHANKSGIVINGINTOTHANKSLIVING1.pdf?t.download=true&amp;u=o5dst7</a:t>
            </a:r>
          </a:p>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58183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95</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dirty="0"/>
              <a:t>https://familytalk.widen.net/view/pdf/9vtkrbwkco/11212023HOWTOTURNTHANKSGIVINGINTOTHANKSLIVING1.pdf?t.download=true&amp;u=o5dst7</a:t>
            </a:r>
          </a:p>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976868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96</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r>
              <a:rPr lang="en-US" altLang="en-US" dirty="0"/>
              <a:t>Most transliterations will have chametz with a </a:t>
            </a:r>
            <a:r>
              <a:rPr lang="en-US" altLang="en-US" dirty="0" err="1"/>
              <a:t>ch.</a:t>
            </a:r>
            <a:endParaRPr lang="en-US" altLang="en-US" dirty="0"/>
          </a:p>
          <a:p>
            <a:r>
              <a:rPr lang="en-US" altLang="en-US" dirty="0"/>
              <a:t>Practice “</a:t>
            </a:r>
            <a:r>
              <a:rPr lang="en-US" altLang="en-US" dirty="0" err="1"/>
              <a:t>Khametz</a:t>
            </a:r>
            <a:r>
              <a:rPr lang="en-US" altLang="en-US" dirty="0"/>
              <a:t>”</a:t>
            </a:r>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385911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1449A5-B026-985E-296F-C435EFC449A1}"/>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FC8BF9A2-F84B-1229-F8CA-766CF0DC243A}"/>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a:extLst>
              <a:ext uri="{FF2B5EF4-FFF2-40B4-BE49-F238E27FC236}">
                <a16:creationId xmlns:a16="http://schemas.microsoft.com/office/drawing/2014/main" id="{06024668-4031-B0F1-EE44-CFF1F751207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a:extLst>
              <a:ext uri="{FF2B5EF4-FFF2-40B4-BE49-F238E27FC236}">
                <a16:creationId xmlns:a16="http://schemas.microsoft.com/office/drawing/2014/main" id="{EC09E7F2-265F-C1BE-83CF-C27DCF71953D}"/>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97</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a:extLst>
              <a:ext uri="{FF2B5EF4-FFF2-40B4-BE49-F238E27FC236}">
                <a16:creationId xmlns:a16="http://schemas.microsoft.com/office/drawing/2014/main" id="{C9C59B49-45BE-104D-21A1-74D8E7DA0948}"/>
              </a:ext>
            </a:extLst>
          </p:cNvPr>
          <p:cNvSpPr>
            <a:spLocks noGrp="1" noRot="1" noChangeAspect="1" noChangeArrowheads="1" noTextEdit="1"/>
          </p:cNvSpPr>
          <p:nvPr>
            <p:ph type="sldImg"/>
          </p:nvPr>
        </p:nvSpPr>
        <p:spPr>
          <a:xfrm>
            <a:off x="381000" y="685800"/>
            <a:ext cx="6096000" cy="3429000"/>
          </a:xfrm>
          <a:ln/>
        </p:spPr>
      </p:sp>
      <p:sp>
        <p:nvSpPr>
          <p:cNvPr id="840707" name="Rectangle 3">
            <a:extLst>
              <a:ext uri="{FF2B5EF4-FFF2-40B4-BE49-F238E27FC236}">
                <a16:creationId xmlns:a16="http://schemas.microsoft.com/office/drawing/2014/main" id="{8F26EE19-D198-1E08-3CD0-E08FC2A418B5}"/>
              </a:ext>
            </a:extLst>
          </p:cNvPr>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A42A9F21-EFFE-5673-36D5-A18A174682C3}"/>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97677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98</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33862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Ephesians 4.17-24 Leaven and the Old Nature </a:t>
            </a:r>
          </a:p>
        </p:txBody>
      </p:sp>
      <p:sp>
        <p:nvSpPr>
          <p:cNvPr id="5" name="Rectangle 3"/>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t>April 20, 2024  5784</a:t>
            </a:r>
          </a:p>
        </p:txBody>
      </p:sp>
      <p:sp>
        <p:nvSpPr>
          <p:cNvPr id="6"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E6CE499-F156-423F-B67F-0AD8D4D9AE7B}" type="slidenum">
              <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99</a:t>
            </a:fld>
            <a:endParaRPr kumimoji="0" lang="en-US" altLang="en-US" sz="1200" b="0" i="0" u="none" strike="noStrike" kern="1200" cap="none" spc="0" normalizeH="0" baseline="0" noProof="0">
              <a:ln>
                <a:noFill/>
              </a:ln>
              <a:solidFill>
                <a:prstClr val="white"/>
              </a:solidFill>
              <a:effectLst/>
              <a:uLnTx/>
              <a:uFillTx/>
              <a:latin typeface="Arial" charset="0"/>
              <a:ea typeface="+mn-ea"/>
              <a:cs typeface="Arial" charset="0"/>
            </a:endParaRPr>
          </a:p>
        </p:txBody>
      </p:sp>
      <p:sp>
        <p:nvSpPr>
          <p:cNvPr id="840706" name="Rectangle 2"/>
          <p:cNvSpPr>
            <a:spLocks noGrp="1" noRot="1" noChangeAspect="1" noChangeArrowheads="1" noTextEdit="1"/>
          </p:cNvSpPr>
          <p:nvPr>
            <p:ph type="sldImg"/>
          </p:nvPr>
        </p:nvSpPr>
        <p:spPr>
          <a:xfrm>
            <a:off x="381000" y="685800"/>
            <a:ext cx="6096000" cy="3429000"/>
          </a:xfrm>
          <a:ln/>
        </p:spPr>
      </p:sp>
      <p:sp>
        <p:nvSpPr>
          <p:cNvPr id="840707" name="Rectangle 3"/>
          <p:cNvSpPr>
            <a:spLocks noGrp="1" noChangeArrowheads="1"/>
          </p:cNvSpPr>
          <p:nvPr>
            <p:ph type="body" idx="1"/>
          </p:nvPr>
        </p:nvSpPr>
        <p:spPr>
          <a:xfrm>
            <a:off x="152400" y="4114800"/>
            <a:ext cx="6553200" cy="4876800"/>
          </a:xfrm>
        </p:spPr>
        <p:txBody>
          <a:bodyPr/>
          <a:lstStyle/>
          <a:p>
            <a:pPr marL="0" algn="l" rtl="0" fontAlgn="base">
              <a:spcBef>
                <a:spcPts val="456"/>
              </a:spcBef>
              <a:spcAft>
                <a:spcPts val="0"/>
              </a:spcAft>
            </a:pPr>
            <a:r>
              <a:rPr lang="en-US" b="0" i="0" dirty="0">
                <a:solidFill>
                  <a:srgbClr val="1155CC"/>
                </a:solidFill>
                <a:effectLst/>
                <a:highlight>
                  <a:srgbClr val="FFFFFF"/>
                </a:highlight>
                <a:latin typeface="Arial" panose="020B0604020202020204" pitchFamily="34" charset="0"/>
                <a:hlinkClick r:id="rId3"/>
              </a:rPr>
              <a:t>https://davidstent.org/shootout-at-the-orient-bazaar-part-two-of-three/</a:t>
            </a:r>
            <a:br>
              <a:rPr lang="en-US" b="0" i="0" dirty="0">
                <a:solidFill>
                  <a:srgbClr val="222222"/>
                </a:solidFill>
                <a:effectLst/>
                <a:highlight>
                  <a:srgbClr val="FFFFFF"/>
                </a:highlight>
                <a:latin typeface="Arial" panose="020B0604020202020204" pitchFamily="34" charset="0"/>
              </a:rPr>
            </a:br>
            <a:endParaRPr lang="en-US" b="0" i="0" dirty="0">
              <a:solidFill>
                <a:srgbClr val="222222"/>
              </a:solidFill>
              <a:effectLst/>
              <a:highlight>
                <a:srgbClr val="FFFFFF"/>
              </a:highlight>
              <a:latin typeface="Arial" panose="020B0604020202020204" pitchFamily="34" charset="0"/>
            </a:endParaRPr>
          </a:p>
          <a:p>
            <a:endParaRPr lang="en-US" altLang="en-US" dirty="0"/>
          </a:p>
        </p:txBody>
      </p:sp>
      <p:cxnSp>
        <p:nvCxnSpPr>
          <p:cNvPr id="3" name="Straight Connector 2">
            <a:extLst>
              <a:ext uri="{FF2B5EF4-FFF2-40B4-BE49-F238E27FC236}">
                <a16:creationId xmlns:a16="http://schemas.microsoft.com/office/drawing/2014/main" id="{3F0789C7-0A24-4F87-80C2-D32F7688E25A}"/>
              </a:ext>
            </a:extLst>
          </p:cNvPr>
          <p:cNvCxnSpPr/>
          <p:nvPr/>
        </p:nvCxnSpPr>
        <p:spPr>
          <a:xfrm flipH="1" flipV="1">
            <a:off x="5486400" y="-304800"/>
            <a:ext cx="152400" cy="5334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543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60"/>
            <a:ext cx="7772400" cy="1102519"/>
          </a:xfrm>
        </p:spPr>
        <p:txBody>
          <a:bodyPr/>
          <a:lstStyle/>
          <a:p>
            <a:r>
              <a:rPr lang="en-US"/>
              <a:t>Click to edit Master title style</a:t>
            </a:r>
          </a:p>
        </p:txBody>
      </p:sp>
      <p:sp>
        <p:nvSpPr>
          <p:cNvPr id="3" name="Subtitle 2"/>
          <p:cNvSpPr>
            <a:spLocks noGrp="1"/>
          </p:cNvSpPr>
          <p:nvPr>
            <p:ph type="subTitle" idx="1"/>
          </p:nvPr>
        </p:nvSpPr>
        <p:spPr>
          <a:xfrm>
            <a:off x="1374817" y="2914650"/>
            <a:ext cx="6400801" cy="1314450"/>
          </a:xfrm>
        </p:spPr>
        <p:txBody>
          <a:bodyPr/>
          <a:lstStyle>
            <a:lvl1pPr marL="0" indent="0" algn="ctr">
              <a:buNone/>
              <a:defRPr/>
            </a:lvl1pPr>
            <a:lvl2pPr marL="190718" indent="0" algn="ctr">
              <a:buNone/>
              <a:defRPr/>
            </a:lvl2pPr>
            <a:lvl3pPr marL="381518" indent="0" algn="ctr">
              <a:buNone/>
              <a:defRPr/>
            </a:lvl3pPr>
            <a:lvl4pPr marL="572171" indent="0" algn="ctr">
              <a:buNone/>
              <a:defRPr/>
            </a:lvl4pPr>
            <a:lvl5pPr marL="762951" indent="0" algn="ctr">
              <a:buNone/>
              <a:defRPr/>
            </a:lvl5pPr>
            <a:lvl6pPr marL="953583" indent="0" algn="ctr">
              <a:buNone/>
              <a:defRPr/>
            </a:lvl6pPr>
            <a:lvl7pPr marL="1144273" indent="0" algn="ctr">
              <a:buNone/>
              <a:defRPr/>
            </a:lvl7pPr>
            <a:lvl8pPr marL="1335014" indent="0" algn="ctr">
              <a:buNone/>
              <a:defRPr/>
            </a:lvl8pPr>
            <a:lvl9pPr marL="152574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92"/>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5992"/>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114B5-D666-B2D4-99D1-028877B3FDE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D671CD3-6FEF-5A2D-82D5-BCEDA3D30604}"/>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C753F19-318A-0EC1-5269-2083C583AD90}"/>
              </a:ext>
            </a:extLst>
          </p:cNvPr>
          <p:cNvSpPr>
            <a:spLocks noGrp="1"/>
          </p:cNvSpPr>
          <p:nvPr>
            <p:ph type="dt" sz="half" idx="10"/>
          </p:nvPr>
        </p:nvSpPr>
        <p:spPr/>
        <p:txBody>
          <a:bodyPr/>
          <a:lstStyle>
            <a:lvl1pPr>
              <a:defRPr/>
            </a:lvl1pPr>
          </a:lstStyle>
          <a:p>
            <a:pPr algn="l" defTabSz="685800"/>
            <a:endParaRPr lang="en-US" altLang="en-US" sz="1050">
              <a:solidFill>
                <a:srgbClr val="000000"/>
              </a:solidFill>
              <a:cs typeface="Arial" panose="020B0604020202020204" pitchFamily="34" charset="0"/>
            </a:endParaRPr>
          </a:p>
        </p:txBody>
      </p:sp>
      <p:sp>
        <p:nvSpPr>
          <p:cNvPr id="5" name="Footer Placeholder 4">
            <a:extLst>
              <a:ext uri="{FF2B5EF4-FFF2-40B4-BE49-F238E27FC236}">
                <a16:creationId xmlns:a16="http://schemas.microsoft.com/office/drawing/2014/main" id="{74255BB9-1241-7F49-E1A3-E363073DF557}"/>
              </a:ext>
            </a:extLst>
          </p:cNvPr>
          <p:cNvSpPr>
            <a:spLocks noGrp="1"/>
          </p:cNvSpPr>
          <p:nvPr>
            <p:ph type="ftr" sz="quarter" idx="11"/>
          </p:nvPr>
        </p:nvSpPr>
        <p:spPr/>
        <p:txBody>
          <a:bodyPr/>
          <a:lstStyle>
            <a:lvl1pPr>
              <a:defRPr/>
            </a:lvl1pPr>
          </a:lstStyle>
          <a:p>
            <a:pPr defTabSz="685800"/>
            <a:endParaRPr lang="en-US" altLang="en-US" sz="1050">
              <a:solidFill>
                <a:srgbClr val="000000"/>
              </a:solidFill>
              <a:cs typeface="Arial" panose="020B0604020202020204" pitchFamily="34" charset="0"/>
            </a:endParaRPr>
          </a:p>
        </p:txBody>
      </p:sp>
      <p:sp>
        <p:nvSpPr>
          <p:cNvPr id="6" name="Slide Number Placeholder 5">
            <a:extLst>
              <a:ext uri="{FF2B5EF4-FFF2-40B4-BE49-F238E27FC236}">
                <a16:creationId xmlns:a16="http://schemas.microsoft.com/office/drawing/2014/main" id="{8A1C0716-C44F-1553-9742-83E035196BF1}"/>
              </a:ext>
            </a:extLst>
          </p:cNvPr>
          <p:cNvSpPr>
            <a:spLocks noGrp="1"/>
          </p:cNvSpPr>
          <p:nvPr>
            <p:ph type="sldNum" sz="quarter" idx="12"/>
          </p:nvPr>
        </p:nvSpPr>
        <p:spPr/>
        <p:txBody>
          <a:bodyPr/>
          <a:lstStyle>
            <a:lvl1pPr>
              <a:defRPr/>
            </a:lvl1pPr>
          </a:lstStyle>
          <a:p>
            <a:pPr defTabSz="685800"/>
            <a:fld id="{0309CBD5-C5CD-409A-BDCD-0E777683A37C}" type="slidenum">
              <a:rPr lang="en-US" altLang="en-US" sz="1050" smtClean="0">
                <a:solidFill>
                  <a:srgbClr val="000000"/>
                </a:solidFill>
                <a:cs typeface="Arial" panose="020B0604020202020204" pitchFamily="34" charset="0"/>
              </a:rPr>
              <a:pPr defTabSz="685800"/>
              <a:t>‹#›</a:t>
            </a:fld>
            <a:endParaRPr lang="en-US" altLang="en-US" sz="1050">
              <a:solidFill>
                <a:srgbClr val="000000"/>
              </a:solidFill>
              <a:cs typeface="Arial" panose="020B0604020202020204" pitchFamily="34" charset="0"/>
            </a:endParaRPr>
          </a:p>
        </p:txBody>
      </p:sp>
    </p:spTree>
    <p:extLst>
      <p:ext uri="{BB962C8B-B14F-4D97-AF65-F5344CB8AC3E}">
        <p14:creationId xmlns:p14="http://schemas.microsoft.com/office/powerpoint/2010/main" val="1611591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601752"/>
            <a:ext cx="7772400" cy="1102519"/>
          </a:xfrm>
        </p:spPr>
        <p:txBody>
          <a:bodyPr/>
          <a:lstStyle/>
          <a:p>
            <a:r>
              <a:rPr lang="en-US"/>
              <a:t>Click to edit Master title style</a:t>
            </a:r>
          </a:p>
        </p:txBody>
      </p:sp>
      <p:sp>
        <p:nvSpPr>
          <p:cNvPr id="3" name="Subtitle 2"/>
          <p:cNvSpPr>
            <a:spLocks noGrp="1"/>
          </p:cNvSpPr>
          <p:nvPr>
            <p:ph type="subTitle" idx="1"/>
          </p:nvPr>
        </p:nvSpPr>
        <p:spPr>
          <a:xfrm>
            <a:off x="1374812" y="2914650"/>
            <a:ext cx="6400801" cy="1314450"/>
          </a:xfrm>
        </p:spPr>
        <p:txBody>
          <a:bodyPr/>
          <a:lstStyle>
            <a:lvl1pPr marL="0" indent="0" algn="ctr">
              <a:buNone/>
              <a:defRPr/>
            </a:lvl1pPr>
            <a:lvl2pPr marL="339061" indent="0" algn="ctr">
              <a:buNone/>
              <a:defRPr/>
            </a:lvl2pPr>
            <a:lvl3pPr marL="678271" indent="0" algn="ctr">
              <a:buNone/>
              <a:defRPr/>
            </a:lvl3pPr>
            <a:lvl4pPr marL="1017217" indent="0" algn="ctr">
              <a:buNone/>
              <a:defRPr/>
            </a:lvl4pPr>
            <a:lvl5pPr marL="1356390" indent="0" algn="ctr">
              <a:buNone/>
              <a:defRPr/>
            </a:lvl5pPr>
            <a:lvl6pPr marL="1695300" indent="0" algn="ctr">
              <a:buNone/>
              <a:defRPr/>
            </a:lvl6pPr>
            <a:lvl7pPr marL="2034313" indent="0" algn="ctr">
              <a:buNone/>
              <a:defRPr/>
            </a:lvl7pPr>
            <a:lvl8pPr marL="2373419" indent="0" algn="ctr">
              <a:buNone/>
              <a:defRPr/>
            </a:lvl8pPr>
            <a:lvl9pPr marL="2712509"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83675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94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3305191"/>
            <a:ext cx="7772400" cy="1021556"/>
          </a:xfrm>
        </p:spPr>
        <p:txBody>
          <a:bodyPr anchor="t"/>
          <a:lstStyle>
            <a:lvl1pPr algn="l">
              <a:defRPr sz="2250" b="1" cap="all"/>
            </a:lvl1pPr>
          </a:lstStyle>
          <a:p>
            <a:r>
              <a:rPr lang="en-US"/>
              <a:t>Click to edit Master title style</a:t>
            </a:r>
          </a:p>
        </p:txBody>
      </p:sp>
      <p:sp>
        <p:nvSpPr>
          <p:cNvPr id="3" name="Text Placeholder 2"/>
          <p:cNvSpPr>
            <a:spLocks noGrp="1"/>
          </p:cNvSpPr>
          <p:nvPr>
            <p:ph type="body" idx="1"/>
          </p:nvPr>
        </p:nvSpPr>
        <p:spPr>
          <a:xfrm>
            <a:off x="722315" y="2180035"/>
            <a:ext cx="7772400" cy="1125140"/>
          </a:xfrm>
        </p:spPr>
        <p:txBody>
          <a:bodyPr anchor="b"/>
          <a:lstStyle>
            <a:lvl1pPr marL="0" indent="0">
              <a:buNone/>
              <a:defRPr sz="1125"/>
            </a:lvl1pPr>
            <a:lvl2pPr marL="190718" indent="0">
              <a:buNone/>
              <a:defRPr sz="1013"/>
            </a:lvl2pPr>
            <a:lvl3pPr marL="381518" indent="0">
              <a:buNone/>
              <a:defRPr sz="900"/>
            </a:lvl3pPr>
            <a:lvl4pPr marL="572171" indent="0">
              <a:buNone/>
              <a:defRPr sz="788"/>
            </a:lvl4pPr>
            <a:lvl5pPr marL="762951" indent="0">
              <a:buNone/>
              <a:defRPr sz="788"/>
            </a:lvl5pPr>
            <a:lvl6pPr marL="953583" indent="0">
              <a:buNone/>
              <a:defRPr sz="788"/>
            </a:lvl6pPr>
            <a:lvl7pPr marL="1144273" indent="0">
              <a:buNone/>
              <a:defRPr sz="788"/>
            </a:lvl7pPr>
            <a:lvl8pPr marL="1335014" indent="0">
              <a:buNone/>
              <a:defRPr sz="788"/>
            </a:lvl8pPr>
            <a:lvl9pPr marL="1525749" indent="0">
              <a:buNone/>
              <a:defRPr sz="788"/>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5"/>
            <a:ext cx="4038600" cy="3394472"/>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743" y="1151335"/>
            <a:ext cx="4040188"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4" name="Content Placeholder 3"/>
          <p:cNvSpPr>
            <a:spLocks noGrp="1"/>
          </p:cNvSpPr>
          <p:nvPr>
            <p:ph sz="half" idx="2"/>
          </p:nvPr>
        </p:nvSpPr>
        <p:spPr>
          <a:xfrm>
            <a:off x="457743" y="1631156"/>
            <a:ext cx="4040188"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8154" y="1151335"/>
            <a:ext cx="4041775" cy="479822"/>
          </a:xfrm>
        </p:spPr>
        <p:txBody>
          <a:bodyPr anchor="b"/>
          <a:lstStyle>
            <a:lvl1pPr marL="0" indent="0">
              <a:buNone/>
              <a:defRPr sz="1350" b="1"/>
            </a:lvl1pPr>
            <a:lvl2pPr marL="190718" indent="0">
              <a:buNone/>
              <a:defRPr sz="1125" b="1"/>
            </a:lvl2pPr>
            <a:lvl3pPr marL="381518" indent="0">
              <a:buNone/>
              <a:defRPr sz="1013" b="1"/>
            </a:lvl3pPr>
            <a:lvl4pPr marL="572171" indent="0">
              <a:buNone/>
              <a:defRPr sz="900" b="1"/>
            </a:lvl4pPr>
            <a:lvl5pPr marL="762951" indent="0">
              <a:buNone/>
              <a:defRPr sz="900" b="1"/>
            </a:lvl5pPr>
            <a:lvl6pPr marL="953583" indent="0">
              <a:buNone/>
              <a:defRPr sz="900" b="1"/>
            </a:lvl6pPr>
            <a:lvl7pPr marL="1144273" indent="0">
              <a:buNone/>
              <a:defRPr sz="900" b="1"/>
            </a:lvl7pPr>
            <a:lvl8pPr marL="1335014" indent="0">
              <a:buNone/>
              <a:defRPr sz="900" b="1"/>
            </a:lvl8pPr>
            <a:lvl9pPr marL="1525749" indent="0">
              <a:buNone/>
              <a:defRPr sz="900" b="1"/>
            </a:lvl9pPr>
          </a:lstStyle>
          <a:p>
            <a:pPr lvl="0"/>
            <a:r>
              <a:rPr lang="en-US"/>
              <a:t>Click to edit Master text styles</a:t>
            </a:r>
          </a:p>
        </p:txBody>
      </p:sp>
      <p:sp>
        <p:nvSpPr>
          <p:cNvPr id="6" name="Content Placeholder 5"/>
          <p:cNvSpPr>
            <a:spLocks noGrp="1"/>
          </p:cNvSpPr>
          <p:nvPr>
            <p:ph sz="quarter" idx="4"/>
          </p:nvPr>
        </p:nvSpPr>
        <p:spPr>
          <a:xfrm>
            <a:off x="4648154" y="1631156"/>
            <a:ext cx="4041775" cy="2963466"/>
          </a:xfrm>
        </p:spPr>
        <p:txBody>
          <a:bodyPr/>
          <a:lstStyle>
            <a:lvl1pPr>
              <a:defRPr sz="1350"/>
            </a:lvl1pPr>
            <a:lvl2pPr>
              <a:defRPr sz="1125"/>
            </a:lvl2pPr>
            <a:lvl3pPr>
              <a:defRPr sz="1013"/>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0438" y="204787"/>
            <a:ext cx="3008313" cy="871538"/>
          </a:xfrm>
        </p:spPr>
        <p:txBody>
          <a:bodyPr anchor="b"/>
          <a:lstStyle>
            <a:lvl1pPr algn="l">
              <a:defRPr sz="1125" b="1"/>
            </a:lvl1pPr>
          </a:lstStyle>
          <a:p>
            <a:r>
              <a:rPr lang="en-US"/>
              <a:t>Click to edit Master title style</a:t>
            </a:r>
          </a:p>
        </p:txBody>
      </p:sp>
      <p:sp>
        <p:nvSpPr>
          <p:cNvPr id="3" name="Content Placeholder 2"/>
          <p:cNvSpPr>
            <a:spLocks noGrp="1"/>
          </p:cNvSpPr>
          <p:nvPr>
            <p:ph idx="1"/>
          </p:nvPr>
        </p:nvSpPr>
        <p:spPr>
          <a:xfrm>
            <a:off x="3575585" y="208726"/>
            <a:ext cx="5111751" cy="438983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0438" y="1076343"/>
            <a:ext cx="3008313" cy="351829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303" y="3600451"/>
            <a:ext cx="5486400" cy="425054"/>
          </a:xfrm>
        </p:spPr>
        <p:txBody>
          <a:bodyPr anchor="b"/>
          <a:lstStyle>
            <a:lvl1pPr algn="l">
              <a:defRPr sz="1125" b="1"/>
            </a:lvl1pPr>
          </a:lstStyle>
          <a:p>
            <a:r>
              <a:rPr lang="en-US"/>
              <a:t>Click to edit Master title style</a:t>
            </a:r>
          </a:p>
        </p:txBody>
      </p:sp>
      <p:sp>
        <p:nvSpPr>
          <p:cNvPr id="3" name="Picture Placeholder 2"/>
          <p:cNvSpPr>
            <a:spLocks noGrp="1"/>
          </p:cNvSpPr>
          <p:nvPr>
            <p:ph type="pic" idx="1"/>
          </p:nvPr>
        </p:nvSpPr>
        <p:spPr>
          <a:xfrm>
            <a:off x="1792303" y="459581"/>
            <a:ext cx="5486400" cy="3086100"/>
          </a:xfrm>
        </p:spPr>
        <p:txBody>
          <a:bodyPr/>
          <a:lstStyle>
            <a:lvl1pPr marL="0" indent="0">
              <a:buNone/>
              <a:defRPr sz="1800"/>
            </a:lvl1pPr>
            <a:lvl2pPr marL="190718" indent="0">
              <a:buNone/>
              <a:defRPr sz="1575"/>
            </a:lvl2pPr>
            <a:lvl3pPr marL="381518" indent="0">
              <a:buNone/>
              <a:defRPr sz="1350"/>
            </a:lvl3pPr>
            <a:lvl4pPr marL="572171" indent="0">
              <a:buNone/>
              <a:defRPr sz="1125"/>
            </a:lvl4pPr>
            <a:lvl5pPr marL="762951" indent="0">
              <a:buNone/>
              <a:defRPr sz="1125"/>
            </a:lvl5pPr>
            <a:lvl6pPr marL="953583" indent="0">
              <a:buNone/>
              <a:defRPr sz="1125"/>
            </a:lvl6pPr>
            <a:lvl7pPr marL="1144273" indent="0">
              <a:buNone/>
              <a:defRPr sz="1125"/>
            </a:lvl7pPr>
            <a:lvl8pPr marL="1335014" indent="0">
              <a:buNone/>
              <a:defRPr sz="1125"/>
            </a:lvl8pPr>
            <a:lvl9pPr marL="1525749" indent="0">
              <a:buNone/>
              <a:defRPr sz="1125"/>
            </a:lvl9pPr>
          </a:lstStyle>
          <a:p>
            <a:endParaRPr lang="en-US"/>
          </a:p>
        </p:txBody>
      </p:sp>
      <p:sp>
        <p:nvSpPr>
          <p:cNvPr id="4" name="Text Placeholder 3"/>
          <p:cNvSpPr>
            <a:spLocks noGrp="1"/>
          </p:cNvSpPr>
          <p:nvPr>
            <p:ph type="body" sz="half" idx="2"/>
          </p:nvPr>
        </p:nvSpPr>
        <p:spPr>
          <a:xfrm>
            <a:off x="1792303" y="4029428"/>
            <a:ext cx="5486400" cy="603647"/>
          </a:xfrm>
        </p:spPr>
        <p:txBody>
          <a:bodyPr/>
          <a:lstStyle>
            <a:lvl1pPr marL="0" indent="0">
              <a:buNone/>
              <a:defRPr sz="788"/>
            </a:lvl1pPr>
            <a:lvl2pPr marL="190718" indent="0">
              <a:buNone/>
              <a:defRPr sz="675"/>
            </a:lvl2pPr>
            <a:lvl3pPr marL="381518" indent="0">
              <a:buNone/>
              <a:defRPr sz="563"/>
            </a:lvl3pPr>
            <a:lvl4pPr marL="572171" indent="0">
              <a:buNone/>
              <a:defRPr sz="506"/>
            </a:lvl4pPr>
            <a:lvl5pPr marL="762951" indent="0">
              <a:buNone/>
              <a:defRPr sz="506"/>
            </a:lvl5pPr>
            <a:lvl6pPr marL="953583" indent="0">
              <a:buNone/>
              <a:defRPr sz="506"/>
            </a:lvl6pPr>
            <a:lvl7pPr marL="1144273" indent="0">
              <a:buNone/>
              <a:defRPr sz="506"/>
            </a:lvl7pPr>
            <a:lvl8pPr marL="1335014" indent="0">
              <a:buNone/>
              <a:defRPr sz="506"/>
            </a:lvl8pPr>
            <a:lvl9pPr marL="1525749" indent="0">
              <a:buNone/>
              <a:defRPr sz="506"/>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5"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5"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788">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788">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788">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2475">
          <a:solidFill>
            <a:schemeClr val="tx2"/>
          </a:solidFill>
          <a:latin typeface="+mj-lt"/>
          <a:ea typeface="+mj-ea"/>
          <a:cs typeface="+mj-cs"/>
        </a:defRPr>
      </a:lvl1pPr>
      <a:lvl2pPr algn="ctr" rtl="0" fontAlgn="base">
        <a:spcBef>
          <a:spcPct val="0"/>
        </a:spcBef>
        <a:spcAft>
          <a:spcPct val="0"/>
        </a:spcAft>
        <a:defRPr sz="2475">
          <a:solidFill>
            <a:schemeClr val="tx2"/>
          </a:solidFill>
          <a:latin typeface="Arial" charset="0"/>
          <a:cs typeface="Arial" charset="0"/>
        </a:defRPr>
      </a:lvl2pPr>
      <a:lvl3pPr algn="ctr" rtl="0" fontAlgn="base">
        <a:spcBef>
          <a:spcPct val="0"/>
        </a:spcBef>
        <a:spcAft>
          <a:spcPct val="0"/>
        </a:spcAft>
        <a:defRPr sz="2475">
          <a:solidFill>
            <a:schemeClr val="tx2"/>
          </a:solidFill>
          <a:latin typeface="Arial" charset="0"/>
          <a:cs typeface="Arial" charset="0"/>
        </a:defRPr>
      </a:lvl3pPr>
      <a:lvl4pPr algn="ctr" rtl="0" fontAlgn="base">
        <a:spcBef>
          <a:spcPct val="0"/>
        </a:spcBef>
        <a:spcAft>
          <a:spcPct val="0"/>
        </a:spcAft>
        <a:defRPr sz="2475">
          <a:solidFill>
            <a:schemeClr val="tx2"/>
          </a:solidFill>
          <a:latin typeface="Arial" charset="0"/>
          <a:cs typeface="Arial" charset="0"/>
        </a:defRPr>
      </a:lvl4pPr>
      <a:lvl5pPr algn="ctr" rtl="0" fontAlgn="base">
        <a:spcBef>
          <a:spcPct val="0"/>
        </a:spcBef>
        <a:spcAft>
          <a:spcPct val="0"/>
        </a:spcAft>
        <a:defRPr sz="2475">
          <a:solidFill>
            <a:schemeClr val="tx2"/>
          </a:solidFill>
          <a:latin typeface="Arial" charset="0"/>
          <a:cs typeface="Arial" charset="0"/>
        </a:defRPr>
      </a:lvl5pPr>
      <a:lvl6pPr marL="190718" algn="ctr" rtl="0" fontAlgn="base">
        <a:spcBef>
          <a:spcPct val="0"/>
        </a:spcBef>
        <a:spcAft>
          <a:spcPct val="0"/>
        </a:spcAft>
        <a:defRPr sz="2475">
          <a:solidFill>
            <a:schemeClr val="tx2"/>
          </a:solidFill>
          <a:latin typeface="Arial" charset="0"/>
          <a:cs typeface="Arial" charset="0"/>
        </a:defRPr>
      </a:lvl6pPr>
      <a:lvl7pPr marL="381518" algn="ctr" rtl="0" fontAlgn="base">
        <a:spcBef>
          <a:spcPct val="0"/>
        </a:spcBef>
        <a:spcAft>
          <a:spcPct val="0"/>
        </a:spcAft>
        <a:defRPr sz="2475">
          <a:solidFill>
            <a:schemeClr val="tx2"/>
          </a:solidFill>
          <a:latin typeface="Arial" charset="0"/>
          <a:cs typeface="Arial" charset="0"/>
        </a:defRPr>
      </a:lvl7pPr>
      <a:lvl8pPr marL="572171" algn="ctr" rtl="0" fontAlgn="base">
        <a:spcBef>
          <a:spcPct val="0"/>
        </a:spcBef>
        <a:spcAft>
          <a:spcPct val="0"/>
        </a:spcAft>
        <a:defRPr sz="2475">
          <a:solidFill>
            <a:schemeClr val="tx2"/>
          </a:solidFill>
          <a:latin typeface="Arial" charset="0"/>
          <a:cs typeface="Arial" charset="0"/>
        </a:defRPr>
      </a:lvl8pPr>
      <a:lvl9pPr marL="762951" algn="ctr" rtl="0" fontAlgn="base">
        <a:spcBef>
          <a:spcPct val="0"/>
        </a:spcBef>
        <a:spcAft>
          <a:spcPct val="0"/>
        </a:spcAft>
        <a:defRPr sz="2475">
          <a:solidFill>
            <a:schemeClr val="tx2"/>
          </a:solidFill>
          <a:latin typeface="Arial" charset="0"/>
          <a:cs typeface="Arial" charset="0"/>
        </a:defRPr>
      </a:lvl9pPr>
    </p:titleStyle>
    <p:bodyStyle>
      <a:lvl1pPr marL="143000" indent="-143000" algn="l" rtl="0" fontAlgn="base">
        <a:spcBef>
          <a:spcPct val="20000"/>
        </a:spcBef>
        <a:spcAft>
          <a:spcPct val="0"/>
        </a:spcAft>
        <a:buChar char="•"/>
        <a:defRPr sz="2250">
          <a:solidFill>
            <a:schemeClr val="bg1"/>
          </a:solidFill>
          <a:latin typeface="+mn-lt"/>
          <a:ea typeface="+mn-ea"/>
          <a:cs typeface="+mn-cs"/>
        </a:defRPr>
      </a:lvl1pPr>
      <a:lvl2pPr marL="310007" indent="-119187" algn="l" rtl="0" fontAlgn="base">
        <a:spcBef>
          <a:spcPct val="20000"/>
        </a:spcBef>
        <a:spcAft>
          <a:spcPct val="0"/>
        </a:spcAft>
        <a:buChar char="–"/>
        <a:defRPr sz="2250">
          <a:solidFill>
            <a:schemeClr val="bg1"/>
          </a:solidFill>
          <a:latin typeface="+mn-lt"/>
        </a:defRPr>
      </a:lvl2pPr>
      <a:lvl3pPr marL="476785" indent="-95377" algn="l" rtl="0" fontAlgn="base">
        <a:spcBef>
          <a:spcPct val="20000"/>
        </a:spcBef>
        <a:spcAft>
          <a:spcPct val="0"/>
        </a:spcAft>
        <a:buChar char="•"/>
        <a:defRPr sz="1350">
          <a:solidFill>
            <a:schemeClr val="tx1"/>
          </a:solidFill>
          <a:latin typeface="+mj-lt"/>
          <a:cs typeface="+mj-cs"/>
        </a:defRPr>
      </a:lvl3pPr>
      <a:lvl4pPr marL="667552" indent="-95377" algn="l" rtl="0" fontAlgn="base">
        <a:spcBef>
          <a:spcPct val="20000"/>
        </a:spcBef>
        <a:spcAft>
          <a:spcPct val="0"/>
        </a:spcAft>
        <a:buChar char="–"/>
        <a:defRPr sz="1125">
          <a:solidFill>
            <a:schemeClr val="tx1"/>
          </a:solidFill>
          <a:latin typeface="+mj-lt"/>
          <a:cs typeface="+mj-cs"/>
        </a:defRPr>
      </a:lvl4pPr>
      <a:lvl5pPr marL="858305" indent="-95377" algn="l" rtl="0" fontAlgn="base">
        <a:spcBef>
          <a:spcPct val="20000"/>
        </a:spcBef>
        <a:spcAft>
          <a:spcPct val="0"/>
        </a:spcAft>
        <a:buChar char="»"/>
        <a:defRPr sz="1125">
          <a:solidFill>
            <a:schemeClr val="tx1"/>
          </a:solidFill>
          <a:latin typeface="+mj-lt"/>
          <a:cs typeface="+mj-cs"/>
        </a:defRPr>
      </a:lvl5pPr>
      <a:lvl6pPr marL="1048901" indent="-95377" algn="l" rtl="0" fontAlgn="base">
        <a:spcBef>
          <a:spcPct val="20000"/>
        </a:spcBef>
        <a:spcAft>
          <a:spcPct val="0"/>
        </a:spcAft>
        <a:buChar char="»"/>
        <a:defRPr sz="1125">
          <a:solidFill>
            <a:schemeClr val="tx1"/>
          </a:solidFill>
          <a:latin typeface="+mj-lt"/>
          <a:cs typeface="+mj-cs"/>
        </a:defRPr>
      </a:lvl6pPr>
      <a:lvl7pPr marL="1239680" indent="-95377" algn="l" rtl="0" fontAlgn="base">
        <a:spcBef>
          <a:spcPct val="20000"/>
        </a:spcBef>
        <a:spcAft>
          <a:spcPct val="0"/>
        </a:spcAft>
        <a:buChar char="»"/>
        <a:defRPr sz="1125">
          <a:solidFill>
            <a:schemeClr val="tx1"/>
          </a:solidFill>
          <a:latin typeface="+mj-lt"/>
          <a:cs typeface="+mj-cs"/>
        </a:defRPr>
      </a:lvl7pPr>
      <a:lvl8pPr marL="1430387" indent="-95377" algn="l" rtl="0" fontAlgn="base">
        <a:spcBef>
          <a:spcPct val="20000"/>
        </a:spcBef>
        <a:spcAft>
          <a:spcPct val="0"/>
        </a:spcAft>
        <a:buChar char="»"/>
        <a:defRPr sz="1125">
          <a:solidFill>
            <a:schemeClr val="tx1"/>
          </a:solidFill>
          <a:latin typeface="+mj-lt"/>
          <a:cs typeface="+mj-cs"/>
        </a:defRPr>
      </a:lvl8pPr>
      <a:lvl9pPr marL="1621158" indent="-95377" algn="l" rtl="0" fontAlgn="base">
        <a:spcBef>
          <a:spcPct val="20000"/>
        </a:spcBef>
        <a:spcAft>
          <a:spcPct val="0"/>
        </a:spcAft>
        <a:buChar char="»"/>
        <a:defRPr sz="1125">
          <a:solidFill>
            <a:schemeClr val="tx1"/>
          </a:solidFill>
          <a:latin typeface="+mj-lt"/>
          <a:cs typeface="+mj-cs"/>
        </a:defRPr>
      </a:lvl9pPr>
    </p:bodyStyle>
    <p:otherStyle>
      <a:defPPr>
        <a:defRPr lang="en-US"/>
      </a:defPPr>
      <a:lvl1pPr marL="0" algn="l" defTabSz="381518" rtl="0" eaLnBrk="1" latinLnBrk="0" hangingPunct="1">
        <a:defRPr sz="1013" kern="1200">
          <a:solidFill>
            <a:schemeClr val="tx1"/>
          </a:solidFill>
          <a:latin typeface="+mn-lt"/>
          <a:ea typeface="+mn-ea"/>
          <a:cs typeface="+mn-cs"/>
        </a:defRPr>
      </a:lvl1pPr>
      <a:lvl2pPr marL="190718" algn="l" defTabSz="381518" rtl="0" eaLnBrk="1" latinLnBrk="0" hangingPunct="1">
        <a:defRPr sz="1013" kern="1200">
          <a:solidFill>
            <a:schemeClr val="tx1"/>
          </a:solidFill>
          <a:latin typeface="+mn-lt"/>
          <a:ea typeface="+mn-ea"/>
          <a:cs typeface="+mn-cs"/>
        </a:defRPr>
      </a:lvl2pPr>
      <a:lvl3pPr marL="381518" algn="l" defTabSz="381518" rtl="0" eaLnBrk="1" latinLnBrk="0" hangingPunct="1">
        <a:defRPr sz="1013" kern="1200">
          <a:solidFill>
            <a:schemeClr val="tx1"/>
          </a:solidFill>
          <a:latin typeface="+mn-lt"/>
          <a:ea typeface="+mn-ea"/>
          <a:cs typeface="+mn-cs"/>
        </a:defRPr>
      </a:lvl3pPr>
      <a:lvl4pPr marL="572171" algn="l" defTabSz="381518" rtl="0" eaLnBrk="1" latinLnBrk="0" hangingPunct="1">
        <a:defRPr sz="1013" kern="1200">
          <a:solidFill>
            <a:schemeClr val="tx1"/>
          </a:solidFill>
          <a:latin typeface="+mn-lt"/>
          <a:ea typeface="+mn-ea"/>
          <a:cs typeface="+mn-cs"/>
        </a:defRPr>
      </a:lvl4pPr>
      <a:lvl5pPr marL="762951" algn="l" defTabSz="381518" rtl="0" eaLnBrk="1" latinLnBrk="0" hangingPunct="1">
        <a:defRPr sz="1013" kern="1200">
          <a:solidFill>
            <a:schemeClr val="tx1"/>
          </a:solidFill>
          <a:latin typeface="+mn-lt"/>
          <a:ea typeface="+mn-ea"/>
          <a:cs typeface="+mn-cs"/>
        </a:defRPr>
      </a:lvl5pPr>
      <a:lvl6pPr marL="953583" algn="l" defTabSz="381518" rtl="0" eaLnBrk="1" latinLnBrk="0" hangingPunct="1">
        <a:defRPr sz="1013" kern="1200">
          <a:solidFill>
            <a:schemeClr val="tx1"/>
          </a:solidFill>
          <a:latin typeface="+mn-lt"/>
          <a:ea typeface="+mn-ea"/>
          <a:cs typeface="+mn-cs"/>
        </a:defRPr>
      </a:lvl6pPr>
      <a:lvl7pPr marL="1144273" algn="l" defTabSz="381518" rtl="0" eaLnBrk="1" latinLnBrk="0" hangingPunct="1">
        <a:defRPr sz="1013" kern="1200">
          <a:solidFill>
            <a:schemeClr val="tx1"/>
          </a:solidFill>
          <a:latin typeface="+mn-lt"/>
          <a:ea typeface="+mn-ea"/>
          <a:cs typeface="+mn-cs"/>
        </a:defRPr>
      </a:lvl7pPr>
      <a:lvl8pPr marL="1335014" algn="l" defTabSz="381518" rtl="0" eaLnBrk="1" latinLnBrk="0" hangingPunct="1">
        <a:defRPr sz="1013" kern="1200">
          <a:solidFill>
            <a:schemeClr val="tx1"/>
          </a:solidFill>
          <a:latin typeface="+mn-lt"/>
          <a:ea typeface="+mn-ea"/>
          <a:cs typeface="+mn-cs"/>
        </a:defRPr>
      </a:lvl8pPr>
      <a:lvl9pPr marL="1525749" algn="l" defTabSz="381518" rtl="0" eaLnBrk="1" latinLnBrk="0" hangingPunct="1">
        <a:defRPr sz="101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8B21935-E9E0-D8EA-6D84-8281C0BAD7B4}"/>
              </a:ext>
            </a:extLst>
          </p:cNvPr>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5A5C2F2-64E6-ACA7-7EE6-05D041A24D89}"/>
              </a:ext>
            </a:extLst>
          </p:cNvPr>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E5432F-2303-E86F-D2EB-AC2EA7C9FB77}"/>
              </a:ext>
            </a:extLst>
          </p:cNvPr>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a:solidFill>
                  <a:schemeClr val="tx1"/>
                </a:solidFill>
                <a:latin typeface="+mj-lt"/>
              </a:defRPr>
            </a:lvl1pPr>
          </a:lstStyle>
          <a:p>
            <a:endParaRPr lang="en-US" altLang="en-US"/>
          </a:p>
        </p:txBody>
      </p:sp>
      <p:sp>
        <p:nvSpPr>
          <p:cNvPr id="1029" name="Rectangle 5">
            <a:extLst>
              <a:ext uri="{FF2B5EF4-FFF2-40B4-BE49-F238E27FC236}">
                <a16:creationId xmlns:a16="http://schemas.microsoft.com/office/drawing/2014/main" id="{262966DA-030E-0ECE-FBBE-97E597E3B1D5}"/>
              </a:ext>
            </a:extLst>
          </p:cNvPr>
          <p:cNvSpPr>
            <a:spLocks noGrp="1" noChangeArrowheads="1"/>
          </p:cNvSpPr>
          <p:nvPr>
            <p:ph type="ftr" sz="quarter" idx="3"/>
          </p:nvPr>
        </p:nvSpPr>
        <p:spPr bwMode="auto">
          <a:xfrm>
            <a:off x="3124200"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a:solidFill>
                  <a:schemeClr val="tx1"/>
                </a:solidFill>
                <a:latin typeface="+mj-lt"/>
              </a:defRPr>
            </a:lvl1pPr>
          </a:lstStyle>
          <a:p>
            <a:endParaRPr lang="en-US" altLang="en-US"/>
          </a:p>
        </p:txBody>
      </p:sp>
      <p:sp>
        <p:nvSpPr>
          <p:cNvPr id="1030" name="Rectangle 6">
            <a:extLst>
              <a:ext uri="{FF2B5EF4-FFF2-40B4-BE49-F238E27FC236}">
                <a16:creationId xmlns:a16="http://schemas.microsoft.com/office/drawing/2014/main" id="{36BF646A-132B-073E-DFD6-3E1486F59852}"/>
              </a:ext>
            </a:extLst>
          </p:cNvPr>
          <p:cNvSpPr>
            <a:spLocks noGrp="1" noChangeArrowheads="1"/>
          </p:cNvSpPr>
          <p:nvPr>
            <p:ph type="sldNum" sz="quarter" idx="4"/>
          </p:nvPr>
        </p:nvSpPr>
        <p:spPr bwMode="auto">
          <a:xfrm>
            <a:off x="6553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a:solidFill>
                  <a:schemeClr val="tx1"/>
                </a:solidFill>
                <a:latin typeface="+mj-lt"/>
              </a:defRPr>
            </a:lvl1pPr>
          </a:lstStyle>
          <a:p>
            <a:fld id="{6414763F-B4F7-4D13-9130-72C4C4BDD17E}" type="slidenum">
              <a:rPr lang="en-US" altLang="en-US"/>
              <a:pPr/>
              <a:t>‹#›</a:t>
            </a:fld>
            <a:endParaRPr lang="en-US" altLang="en-US"/>
          </a:p>
        </p:txBody>
      </p:sp>
    </p:spTree>
    <p:extLst>
      <p:ext uri="{BB962C8B-B14F-4D97-AF65-F5344CB8AC3E}">
        <p14:creationId xmlns:p14="http://schemas.microsoft.com/office/powerpoint/2010/main" val="3422753677"/>
      </p:ext>
    </p:extLst>
  </p:cSld>
  <p:clrMap bg1="lt1" tx1="dk1" bg2="lt2" tx2="dk2" accent1="accent1" accent2="accent2" accent3="accent3" accent4="accent4" accent5="accent5" accent6="accent6" hlink="hlink" folHlink="folHlink"/>
  <p:sldLayoutIdLst>
    <p:sldLayoutId id="2147483837" r:id="rId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3300" kern="1200">
          <a:solidFill>
            <a:schemeClr val="tx2"/>
          </a:solidFill>
          <a:latin typeface="+mj-lt"/>
          <a:ea typeface="+mj-ea"/>
          <a:cs typeface="+mj-cs"/>
        </a:defRPr>
      </a:lvl1pPr>
      <a:lvl2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5pPr>
      <a:lvl6pPr marL="3429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6pPr>
      <a:lvl7pPr marL="6858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7pPr>
      <a:lvl8pPr marL="10287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8pPr>
      <a:lvl9pPr marL="1371600" algn="ctr" rtl="0" fontAlgn="base">
        <a:spcBef>
          <a:spcPct val="0"/>
        </a:spcBef>
        <a:spcAft>
          <a:spcPct val="0"/>
        </a:spcAft>
        <a:defRPr sz="3300">
          <a:solidFill>
            <a:schemeClr val="tx2"/>
          </a:solidFill>
          <a:latin typeface="Arial" panose="020B0604020202020204" pitchFamily="34" charset="0"/>
          <a:cs typeface="Arial" panose="020B0604020202020204" pitchFamily="34" charset="0"/>
        </a:defRPr>
      </a:lvl9pPr>
    </p:titleStyle>
    <p:bodyStyle>
      <a:lvl1pPr marL="257175" indent="-257175" algn="l" rtl="0" fontAlgn="base">
        <a:spcBef>
          <a:spcPct val="20000"/>
        </a:spcBef>
        <a:spcAft>
          <a:spcPct val="0"/>
        </a:spcAft>
        <a:buChar char="•"/>
        <a:defRPr sz="3000" kern="1200">
          <a:solidFill>
            <a:schemeClr val="bg1"/>
          </a:solidFill>
          <a:latin typeface="+mn-lt"/>
          <a:ea typeface="+mn-ea"/>
          <a:cs typeface="+mn-cs"/>
        </a:defRPr>
      </a:lvl1pPr>
      <a:lvl2pPr marL="557213" indent="-214313" algn="l" rtl="0" fontAlgn="base">
        <a:spcBef>
          <a:spcPct val="20000"/>
        </a:spcBef>
        <a:spcAft>
          <a:spcPct val="0"/>
        </a:spcAft>
        <a:buChar char="–"/>
        <a:defRPr sz="3000" kern="1200">
          <a:solidFill>
            <a:schemeClr val="bg1"/>
          </a:solidFill>
          <a:latin typeface="+mn-lt"/>
          <a:ea typeface="+mn-ea"/>
          <a:cs typeface="+mn-cs"/>
        </a:defRPr>
      </a:lvl2pPr>
      <a:lvl3pPr marL="857250" indent="-171450" algn="l" rtl="0" fontAlgn="base">
        <a:spcBef>
          <a:spcPct val="20000"/>
        </a:spcBef>
        <a:spcAft>
          <a:spcPct val="0"/>
        </a:spcAft>
        <a:buChar char="•"/>
        <a:defRPr sz="1800" kern="1200">
          <a:solidFill>
            <a:schemeClr val="tx1"/>
          </a:solidFill>
          <a:latin typeface="+mj-lt"/>
          <a:ea typeface="+mn-ea"/>
          <a:cs typeface="+mj-cs"/>
        </a:defRPr>
      </a:lvl3pPr>
      <a:lvl4pPr marL="1200150" indent="-171450" algn="l" rtl="0" fontAlgn="base">
        <a:spcBef>
          <a:spcPct val="20000"/>
        </a:spcBef>
        <a:spcAft>
          <a:spcPct val="0"/>
        </a:spcAft>
        <a:buChar char="–"/>
        <a:defRPr sz="1500" kern="1200">
          <a:solidFill>
            <a:schemeClr val="tx1"/>
          </a:solidFill>
          <a:latin typeface="+mj-lt"/>
          <a:ea typeface="+mn-ea"/>
          <a:cs typeface="+mj-cs"/>
        </a:defRPr>
      </a:lvl4pPr>
      <a:lvl5pPr marL="1543050" indent="-171450" algn="l" rtl="0" fontAlgn="base">
        <a:spcBef>
          <a:spcPct val="20000"/>
        </a:spcBef>
        <a:spcAft>
          <a:spcPct val="0"/>
        </a:spcAft>
        <a:buChar char="»"/>
        <a:defRPr sz="1500" kern="1200">
          <a:solidFill>
            <a:schemeClr val="tx1"/>
          </a:solidFill>
          <a:latin typeface="+mj-lt"/>
          <a:ea typeface="+mn-ea"/>
          <a:cs typeface="+mj-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1"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200155"/>
            <a:ext cx="8229601"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3124215" y="4683919"/>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1" y="4683919"/>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011" tIns="33920" rIns="68011" bIns="33920"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77919"/>
      </p:ext>
    </p:extLst>
  </p:cSld>
  <p:clrMap bg1="lt1" tx1="dk1" bg2="lt2" tx2="dk2" accent1="accent1" accent2="accent2" accent3="accent3" accent4="accent4" accent5="accent5" accent6="accent6" hlink="hlink" folHlink="folHlink"/>
  <p:sldLayoutIdLst>
    <p:sldLayoutId id="2147483840" r:id="rId1"/>
    <p:sldLayoutId id="2147483841" r:id="rId2"/>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339061" algn="ctr" rtl="0" fontAlgn="base">
        <a:spcBef>
          <a:spcPct val="0"/>
        </a:spcBef>
        <a:spcAft>
          <a:spcPct val="0"/>
        </a:spcAft>
        <a:defRPr sz="4400">
          <a:solidFill>
            <a:schemeClr val="tx2"/>
          </a:solidFill>
          <a:latin typeface="Arial" charset="0"/>
          <a:cs typeface="Arial" charset="0"/>
        </a:defRPr>
      </a:lvl6pPr>
      <a:lvl7pPr marL="678271" algn="ctr" rtl="0" fontAlgn="base">
        <a:spcBef>
          <a:spcPct val="0"/>
        </a:spcBef>
        <a:spcAft>
          <a:spcPct val="0"/>
        </a:spcAft>
        <a:defRPr sz="4400">
          <a:solidFill>
            <a:schemeClr val="tx2"/>
          </a:solidFill>
          <a:latin typeface="Arial" charset="0"/>
          <a:cs typeface="Arial" charset="0"/>
        </a:defRPr>
      </a:lvl7pPr>
      <a:lvl8pPr marL="1017217" algn="ctr" rtl="0" fontAlgn="base">
        <a:spcBef>
          <a:spcPct val="0"/>
        </a:spcBef>
        <a:spcAft>
          <a:spcPct val="0"/>
        </a:spcAft>
        <a:defRPr sz="4400">
          <a:solidFill>
            <a:schemeClr val="tx2"/>
          </a:solidFill>
          <a:latin typeface="Arial" charset="0"/>
          <a:cs typeface="Arial" charset="0"/>
        </a:defRPr>
      </a:lvl8pPr>
      <a:lvl9pPr marL="1356390" algn="ctr" rtl="0" fontAlgn="base">
        <a:spcBef>
          <a:spcPct val="0"/>
        </a:spcBef>
        <a:spcAft>
          <a:spcPct val="0"/>
        </a:spcAft>
        <a:defRPr sz="4400">
          <a:solidFill>
            <a:schemeClr val="tx2"/>
          </a:solidFill>
          <a:latin typeface="Arial" charset="0"/>
          <a:cs typeface="Arial" charset="0"/>
        </a:defRPr>
      </a:lvl9pPr>
    </p:titleStyle>
    <p:bodyStyle>
      <a:lvl1pPr marL="254229" indent="-254229" algn="l" rtl="0" fontAlgn="base">
        <a:spcBef>
          <a:spcPct val="20000"/>
        </a:spcBef>
        <a:spcAft>
          <a:spcPct val="0"/>
        </a:spcAft>
        <a:buChar char="•"/>
        <a:defRPr sz="4000">
          <a:solidFill>
            <a:schemeClr val="bg1"/>
          </a:solidFill>
          <a:latin typeface="+mn-lt"/>
          <a:ea typeface="+mn-ea"/>
          <a:cs typeface="+mn-cs"/>
        </a:defRPr>
      </a:lvl1pPr>
      <a:lvl2pPr marL="551136" indent="-211893" algn="l" rtl="0" fontAlgn="base">
        <a:spcBef>
          <a:spcPct val="20000"/>
        </a:spcBef>
        <a:spcAft>
          <a:spcPct val="0"/>
        </a:spcAft>
        <a:buChar char="–"/>
        <a:defRPr sz="4000">
          <a:solidFill>
            <a:schemeClr val="bg1"/>
          </a:solidFill>
          <a:latin typeface="+mn-lt"/>
        </a:defRPr>
      </a:lvl2pPr>
      <a:lvl3pPr marL="847639" indent="-169563" algn="l" rtl="0" fontAlgn="base">
        <a:spcBef>
          <a:spcPct val="20000"/>
        </a:spcBef>
        <a:spcAft>
          <a:spcPct val="0"/>
        </a:spcAft>
        <a:buChar char="•"/>
        <a:defRPr sz="2400">
          <a:solidFill>
            <a:schemeClr val="tx1"/>
          </a:solidFill>
          <a:latin typeface="+mj-lt"/>
          <a:cs typeface="+mj-cs"/>
        </a:defRPr>
      </a:lvl3pPr>
      <a:lvl4pPr marL="1186788" indent="-169563" algn="l" rtl="0" fontAlgn="base">
        <a:spcBef>
          <a:spcPct val="20000"/>
        </a:spcBef>
        <a:spcAft>
          <a:spcPct val="0"/>
        </a:spcAft>
        <a:buChar char="–"/>
        <a:defRPr sz="2000">
          <a:solidFill>
            <a:schemeClr val="tx1"/>
          </a:solidFill>
          <a:latin typeface="+mj-lt"/>
          <a:cs typeface="+mj-cs"/>
        </a:defRPr>
      </a:lvl4pPr>
      <a:lvl5pPr marL="1525913" indent="-169563" algn="l" rtl="0" fontAlgn="base">
        <a:spcBef>
          <a:spcPct val="20000"/>
        </a:spcBef>
        <a:spcAft>
          <a:spcPct val="0"/>
        </a:spcAft>
        <a:buChar char="»"/>
        <a:defRPr sz="2000">
          <a:solidFill>
            <a:schemeClr val="tx1"/>
          </a:solidFill>
          <a:latin typeface="+mj-lt"/>
          <a:cs typeface="+mj-cs"/>
        </a:defRPr>
      </a:lvl5pPr>
      <a:lvl6pPr marL="1864758" indent="-169563" algn="l" rtl="0" fontAlgn="base">
        <a:spcBef>
          <a:spcPct val="20000"/>
        </a:spcBef>
        <a:spcAft>
          <a:spcPct val="0"/>
        </a:spcAft>
        <a:buChar char="»"/>
        <a:defRPr sz="2000">
          <a:solidFill>
            <a:schemeClr val="tx1"/>
          </a:solidFill>
          <a:latin typeface="+mj-lt"/>
          <a:cs typeface="+mj-cs"/>
        </a:defRPr>
      </a:lvl6pPr>
      <a:lvl7pPr marL="2203930" indent="-169563" algn="l" rtl="0" fontAlgn="base">
        <a:spcBef>
          <a:spcPct val="20000"/>
        </a:spcBef>
        <a:spcAft>
          <a:spcPct val="0"/>
        </a:spcAft>
        <a:buChar char="»"/>
        <a:defRPr sz="2000">
          <a:solidFill>
            <a:schemeClr val="tx1"/>
          </a:solidFill>
          <a:latin typeface="+mj-lt"/>
          <a:cs typeface="+mj-cs"/>
        </a:defRPr>
      </a:lvl7pPr>
      <a:lvl8pPr marL="2542973" indent="-169563" algn="l" rtl="0" fontAlgn="base">
        <a:spcBef>
          <a:spcPct val="20000"/>
        </a:spcBef>
        <a:spcAft>
          <a:spcPct val="0"/>
        </a:spcAft>
        <a:buChar char="»"/>
        <a:defRPr sz="2000">
          <a:solidFill>
            <a:schemeClr val="tx1"/>
          </a:solidFill>
          <a:latin typeface="+mj-lt"/>
          <a:cs typeface="+mj-cs"/>
        </a:defRPr>
      </a:lvl8pPr>
      <a:lvl9pPr marL="2882131" indent="-169563"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678271" rtl="0" eaLnBrk="1" latinLnBrk="0" hangingPunct="1">
        <a:defRPr sz="1800" kern="1200">
          <a:solidFill>
            <a:schemeClr val="tx1"/>
          </a:solidFill>
          <a:latin typeface="+mn-lt"/>
          <a:ea typeface="+mn-ea"/>
          <a:cs typeface="+mn-cs"/>
        </a:defRPr>
      </a:lvl1pPr>
      <a:lvl2pPr marL="339061" algn="l" defTabSz="678271" rtl="0" eaLnBrk="1" latinLnBrk="0" hangingPunct="1">
        <a:defRPr sz="1800" kern="1200">
          <a:solidFill>
            <a:schemeClr val="tx1"/>
          </a:solidFill>
          <a:latin typeface="+mn-lt"/>
          <a:ea typeface="+mn-ea"/>
          <a:cs typeface="+mn-cs"/>
        </a:defRPr>
      </a:lvl2pPr>
      <a:lvl3pPr marL="678271" algn="l" defTabSz="678271" rtl="0" eaLnBrk="1" latinLnBrk="0" hangingPunct="1">
        <a:defRPr sz="1800" kern="1200">
          <a:solidFill>
            <a:schemeClr val="tx1"/>
          </a:solidFill>
          <a:latin typeface="+mn-lt"/>
          <a:ea typeface="+mn-ea"/>
          <a:cs typeface="+mn-cs"/>
        </a:defRPr>
      </a:lvl3pPr>
      <a:lvl4pPr marL="1017217" algn="l" defTabSz="678271" rtl="0" eaLnBrk="1" latinLnBrk="0" hangingPunct="1">
        <a:defRPr sz="1800" kern="1200">
          <a:solidFill>
            <a:schemeClr val="tx1"/>
          </a:solidFill>
          <a:latin typeface="+mn-lt"/>
          <a:ea typeface="+mn-ea"/>
          <a:cs typeface="+mn-cs"/>
        </a:defRPr>
      </a:lvl4pPr>
      <a:lvl5pPr marL="1356390" algn="l" defTabSz="678271" rtl="0" eaLnBrk="1" latinLnBrk="0" hangingPunct="1">
        <a:defRPr sz="1800" kern="1200">
          <a:solidFill>
            <a:schemeClr val="tx1"/>
          </a:solidFill>
          <a:latin typeface="+mn-lt"/>
          <a:ea typeface="+mn-ea"/>
          <a:cs typeface="+mn-cs"/>
        </a:defRPr>
      </a:lvl5pPr>
      <a:lvl6pPr marL="1695300" algn="l" defTabSz="678271" rtl="0" eaLnBrk="1" latinLnBrk="0" hangingPunct="1">
        <a:defRPr sz="1800" kern="1200">
          <a:solidFill>
            <a:schemeClr val="tx1"/>
          </a:solidFill>
          <a:latin typeface="+mn-lt"/>
          <a:ea typeface="+mn-ea"/>
          <a:cs typeface="+mn-cs"/>
        </a:defRPr>
      </a:lvl6pPr>
      <a:lvl7pPr marL="2034313" algn="l" defTabSz="678271" rtl="0" eaLnBrk="1" latinLnBrk="0" hangingPunct="1">
        <a:defRPr sz="1800" kern="1200">
          <a:solidFill>
            <a:schemeClr val="tx1"/>
          </a:solidFill>
          <a:latin typeface="+mn-lt"/>
          <a:ea typeface="+mn-ea"/>
          <a:cs typeface="+mn-cs"/>
        </a:defRPr>
      </a:lvl7pPr>
      <a:lvl8pPr marL="2373419" algn="l" defTabSz="678271" rtl="0" eaLnBrk="1" latinLnBrk="0" hangingPunct="1">
        <a:defRPr sz="1800" kern="1200">
          <a:solidFill>
            <a:schemeClr val="tx1"/>
          </a:solidFill>
          <a:latin typeface="+mn-lt"/>
          <a:ea typeface="+mn-ea"/>
          <a:cs typeface="+mn-cs"/>
        </a:defRPr>
      </a:lvl8pPr>
      <a:lvl9pPr marL="2712509" algn="l" defTabSz="67827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6.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7.xml"/><Relationship Id="rId1" Type="http://schemas.openxmlformats.org/officeDocument/2006/relationships/slideLayout" Target="../slideLayouts/slideLayout1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r>
              <a:rPr lang="en-US" sz="4000" dirty="0"/>
              <a:t>e-handout</a:t>
            </a:r>
          </a:p>
          <a:p>
            <a:r>
              <a:rPr lang="en-US" sz="4000" dirty="0"/>
              <a:t>To have these notes </a:t>
            </a:r>
          </a:p>
          <a:p>
            <a:r>
              <a:rPr lang="en-US" sz="4000" dirty="0"/>
              <a:t>without taking notes</a:t>
            </a:r>
          </a:p>
          <a:p>
            <a:r>
              <a:rPr lang="en-US" sz="4000" dirty="0"/>
              <a:t>Go to </a:t>
            </a:r>
            <a:r>
              <a:rPr lang="en-US" sz="4000" dirty="0">
                <a:solidFill>
                  <a:srgbClr val="FFFF66"/>
                </a:solidFill>
              </a:rPr>
              <a:t>OrHaOlam.com</a:t>
            </a:r>
          </a:p>
          <a:p>
            <a:r>
              <a:rPr lang="en-US" sz="4000" dirty="0"/>
              <a:t>Click on</a:t>
            </a:r>
            <a:r>
              <a:rPr lang="en-US" sz="4000" dirty="0">
                <a:solidFill>
                  <a:srgbClr val="FFFF66"/>
                </a:solidFill>
              </a:rPr>
              <a:t> Messages tab, </a:t>
            </a:r>
          </a:p>
          <a:p>
            <a:r>
              <a:rPr lang="en-US" sz="4000">
                <a:solidFill>
                  <a:srgbClr val="FFFF66"/>
                </a:solidFill>
              </a:rPr>
              <a:t> 2024 </a:t>
            </a:r>
            <a:r>
              <a:rPr lang="en-US" sz="4000" dirty="0">
                <a:solidFill>
                  <a:srgbClr val="FFFF66"/>
                </a:solidFill>
              </a:rPr>
              <a:t>Messages</a:t>
            </a:r>
          </a:p>
        </p:txBody>
      </p:sp>
    </p:spTree>
    <p:extLst>
      <p:ext uri="{BB962C8B-B14F-4D97-AF65-F5344CB8AC3E}">
        <p14:creationId xmlns:p14="http://schemas.microsoft.com/office/powerpoint/2010/main" val="320401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sp>
        <p:nvSpPr>
          <p:cNvPr id="4" name="TextBox 3">
            <a:extLst>
              <a:ext uri="{FF2B5EF4-FFF2-40B4-BE49-F238E27FC236}">
                <a16:creationId xmlns:a16="http://schemas.microsoft.com/office/drawing/2014/main" id="{043E0523-D5C1-11DC-702A-1E9A6A7A7E7D}"/>
              </a:ext>
            </a:extLst>
          </p:cNvPr>
          <p:cNvSpPr txBox="1"/>
          <p:nvPr/>
        </p:nvSpPr>
        <p:spPr>
          <a:xfrm>
            <a:off x="533400" y="4302264"/>
            <a:ext cx="8273483" cy="707886"/>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An eclipse from above, in the ISS</a:t>
            </a:r>
          </a:p>
        </p:txBody>
      </p:sp>
      <p:pic>
        <p:nvPicPr>
          <p:cNvPr id="1026" name="Picture 2" descr="2045">
            <a:extLst>
              <a:ext uri="{FF2B5EF4-FFF2-40B4-BE49-F238E27FC236}">
                <a16:creationId xmlns:a16="http://schemas.microsoft.com/office/drawing/2014/main" id="{4798C3D9-15F5-E2F0-6A80-501DB1AD5B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38" y="0"/>
            <a:ext cx="8823325"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A31CF2C-DF5F-6E5B-360D-CFAAB8220CE3}"/>
              </a:ext>
            </a:extLst>
          </p:cNvPr>
          <p:cNvSpPr txBox="1"/>
          <p:nvPr/>
        </p:nvSpPr>
        <p:spPr>
          <a:xfrm>
            <a:off x="337117" y="3594378"/>
            <a:ext cx="4692054" cy="1323439"/>
          </a:xfrm>
          <a:prstGeom prst="rect">
            <a:avLst/>
          </a:prstGeom>
          <a:noFill/>
        </p:spPr>
        <p:txBody>
          <a:bodyPr wrap="none" rtlCol="0">
            <a:spAutoFit/>
          </a:bodyPr>
          <a:lstStyle/>
          <a:p>
            <a:pPr algn="l"/>
            <a:r>
              <a:rPr lang="en-US" sz="4000" dirty="0">
                <a:solidFill>
                  <a:schemeClr val="tx1"/>
                </a:solidFill>
              </a:rPr>
              <a:t>August 12, 2045</a:t>
            </a:r>
          </a:p>
          <a:p>
            <a:pPr algn="l"/>
            <a:r>
              <a:rPr lang="en-US" dirty="0">
                <a:solidFill>
                  <a:schemeClr val="tx1"/>
                </a:solidFill>
              </a:rPr>
              <a:t>21 years 4 months</a:t>
            </a:r>
          </a:p>
        </p:txBody>
      </p:sp>
    </p:spTree>
    <p:extLst>
      <p:ext uri="{BB962C8B-B14F-4D97-AF65-F5344CB8AC3E}">
        <p14:creationId xmlns:p14="http://schemas.microsoft.com/office/powerpoint/2010/main" val="28346242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 This was not the actual Iranian attack. This was the ‘attack’ prearranged for show between Iran and the Biden administration through backchannels. It’s an attack that allows Iran to show off that it can reach Israel . . .  while not inflicting any real damage. </a:t>
            </a:r>
          </a:p>
        </p:txBody>
      </p:sp>
    </p:spTree>
    <p:extLst>
      <p:ext uri="{BB962C8B-B14F-4D97-AF65-F5344CB8AC3E}">
        <p14:creationId xmlns:p14="http://schemas.microsoft.com/office/powerpoint/2010/main" val="229687452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85000" lnSpcReduction="10000"/>
          </a:bodyPr>
          <a:lstStyle/>
          <a:p>
            <a:pPr algn="l"/>
            <a:r>
              <a:rPr lang="en-US" sz="4000" dirty="0"/>
              <a:t>Iran did burn up some resources doing this, but apart from the morale boost of doing it, it set out to test U.S. and Israeli defenses. And the defenses did what they were supposed to. However, had Iran actually been trying to launch a serious attack, it would have used its Hezbollah, Houthi, Iraqi and whatever is left of its Hamas proxies to saturate local air defenses.</a:t>
            </a:r>
          </a:p>
          <a:p>
            <a:pPr algn="l"/>
            <a:endParaRPr lang="en-US" sz="4000" dirty="0"/>
          </a:p>
        </p:txBody>
      </p:sp>
    </p:spTree>
    <p:extLst>
      <p:ext uri="{BB962C8B-B14F-4D97-AF65-F5344CB8AC3E}">
        <p14:creationId xmlns:p14="http://schemas.microsoft.com/office/powerpoint/2010/main" val="12380239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B3416DC3-D95C-90D7-B33A-D9582CE8193D}"/>
              </a:ext>
            </a:extLst>
          </p:cNvPr>
          <p:cNvPicPr>
            <a:picLocks noChangeAspect="1"/>
          </p:cNvPicPr>
          <p:nvPr/>
        </p:nvPicPr>
        <p:blipFill>
          <a:blip r:embed="rId3"/>
          <a:stretch>
            <a:fillRect/>
          </a:stretch>
        </p:blipFill>
        <p:spPr>
          <a:xfrm>
            <a:off x="914400" y="-28015"/>
            <a:ext cx="7315200" cy="5199530"/>
          </a:xfrm>
          <a:prstGeom prst="rect">
            <a:avLst/>
          </a:prstGeom>
        </p:spPr>
      </p:pic>
    </p:spTree>
    <p:extLst>
      <p:ext uri="{BB962C8B-B14F-4D97-AF65-F5344CB8AC3E}">
        <p14:creationId xmlns:p14="http://schemas.microsoft.com/office/powerpoint/2010/main" val="226091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If anyone gets a message from me about canned meat, don't open it. </a:t>
            </a:r>
          </a:p>
        </p:txBody>
      </p:sp>
    </p:spTree>
    <p:extLst>
      <p:ext uri="{BB962C8B-B14F-4D97-AF65-F5344CB8AC3E}">
        <p14:creationId xmlns:p14="http://schemas.microsoft.com/office/powerpoint/2010/main" val="2232455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If anyone gets a message from me about canned meat, don't open it. It's Spam … </a:t>
            </a:r>
          </a:p>
        </p:txBody>
      </p:sp>
    </p:spTree>
    <p:extLst>
      <p:ext uri="{BB962C8B-B14F-4D97-AF65-F5344CB8AC3E}">
        <p14:creationId xmlns:p14="http://schemas.microsoft.com/office/powerpoint/2010/main" val="2558459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endParaRPr lang="en-US" sz="4000" dirty="0"/>
          </a:p>
          <a:p>
            <a:endParaRPr lang="en-US" sz="4000" dirty="0"/>
          </a:p>
          <a:p>
            <a:r>
              <a:rPr lang="en-US" sz="4000" dirty="0"/>
              <a:t>Fentanyl</a:t>
            </a:r>
          </a:p>
        </p:txBody>
      </p:sp>
    </p:spTree>
    <p:extLst>
      <p:ext uri="{BB962C8B-B14F-4D97-AF65-F5344CB8AC3E}">
        <p14:creationId xmlns:p14="http://schemas.microsoft.com/office/powerpoint/2010/main" val="4163444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1026" name="Picture 2">
            <a:extLst>
              <a:ext uri="{FF2B5EF4-FFF2-40B4-BE49-F238E27FC236}">
                <a16:creationId xmlns:a16="http://schemas.microsoft.com/office/drawing/2014/main" id="{EDBB2032-27D4-BBB3-796F-85C8DB46F2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57" y="133350"/>
            <a:ext cx="8041943" cy="48982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465D186-4515-02E1-8E59-D677EB4E5F5B}"/>
              </a:ext>
            </a:extLst>
          </p:cNvPr>
          <p:cNvSpPr txBox="1"/>
          <p:nvPr/>
        </p:nvSpPr>
        <p:spPr>
          <a:xfrm>
            <a:off x="568657" y="2800350"/>
            <a:ext cx="8259376" cy="1938992"/>
          </a:xfrm>
          <a:prstGeom prst="rect">
            <a:avLst/>
          </a:prstGeom>
          <a:noFill/>
        </p:spPr>
        <p:txBody>
          <a:bodyPr wrap="none" rtlCol="0">
            <a:spAutoFit/>
          </a:bodyPr>
          <a:lstStyle/>
          <a:p>
            <a:r>
              <a:rPr lang="en-US" dirty="0">
                <a:effectLst>
                  <a:outerShdw blurRad="38100" dist="38100" dir="2700000" algn="tl">
                    <a:srgbClr val="000000">
                      <a:alpha val="43137"/>
                    </a:srgbClr>
                  </a:outerShdw>
                </a:effectLst>
              </a:rPr>
              <a:t>A two milligram dose of fentanyl </a:t>
            </a:r>
          </a:p>
          <a:p>
            <a:r>
              <a:rPr lang="en-US" dirty="0">
                <a:effectLst>
                  <a:outerShdw blurRad="38100" dist="38100" dir="2700000" algn="tl">
                    <a:srgbClr val="000000">
                      <a:alpha val="43137"/>
                    </a:srgbClr>
                  </a:outerShdw>
                </a:effectLst>
              </a:rPr>
              <a:t>powder (on pencil tip) is a</a:t>
            </a:r>
          </a:p>
          <a:p>
            <a:r>
              <a:rPr lang="en-US" dirty="0">
                <a:effectLst>
                  <a:outerShdw blurRad="38100" dist="38100" dir="2700000" algn="tl">
                    <a:srgbClr val="000000">
                      <a:alpha val="43137"/>
                    </a:srgbClr>
                  </a:outerShdw>
                </a:effectLst>
              </a:rPr>
              <a:t> lethal amount for most people</a:t>
            </a:r>
          </a:p>
        </p:txBody>
      </p:sp>
    </p:spTree>
    <p:extLst>
      <p:ext uri="{BB962C8B-B14F-4D97-AF65-F5344CB8AC3E}">
        <p14:creationId xmlns:p14="http://schemas.microsoft.com/office/powerpoint/2010/main" val="2580943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2590800" cy="4800600"/>
          </a:xfrm>
        </p:spPr>
        <p:txBody>
          <a:bodyPr>
            <a:normAutofit fontScale="92500" lnSpcReduction="10000"/>
          </a:bodyPr>
          <a:lstStyle/>
          <a:p>
            <a:pPr algn="l"/>
            <a:r>
              <a:rPr lang="en-US" sz="4000" dirty="0"/>
              <a:t>2 mg of fentanyl (white powder to the right) is a lethal dose in most people</a:t>
            </a:r>
          </a:p>
        </p:txBody>
      </p:sp>
      <p:pic>
        <p:nvPicPr>
          <p:cNvPr id="2050" name="Picture 2">
            <a:extLst>
              <a:ext uri="{FF2B5EF4-FFF2-40B4-BE49-F238E27FC236}">
                <a16:creationId xmlns:a16="http://schemas.microsoft.com/office/drawing/2014/main" id="{6D0199AD-DD63-F136-E7CE-4030F50323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9525"/>
            <a:ext cx="6324600" cy="50948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657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According to Ben Shapiro, fentanyl poisonings have skyrocketed in recent years, rising from just 3,000 in 2013 to more than 73,000 in 2022. </a:t>
            </a:r>
            <a:r>
              <a:rPr lang="en-US" sz="4000" u="sng" dirty="0">
                <a:solidFill>
                  <a:srgbClr val="FFFF00"/>
                </a:solidFill>
              </a:rPr>
              <a:t>Death by fentanyl poisoning is, by many estimates, the leading cause of death for those ages 18 to 45.</a:t>
            </a:r>
          </a:p>
        </p:txBody>
      </p:sp>
    </p:spTree>
    <p:extLst>
      <p:ext uri="{BB962C8B-B14F-4D97-AF65-F5344CB8AC3E}">
        <p14:creationId xmlns:p14="http://schemas.microsoft.com/office/powerpoint/2010/main" val="1470800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Don’t take fentanyl</a:t>
            </a:r>
          </a:p>
          <a:p>
            <a:pPr marL="288925" indent="-288925" algn="l">
              <a:buFont typeface="Arial" panose="020B0604020202020204" pitchFamily="34" charset="0"/>
              <a:buChar char="•"/>
            </a:pPr>
            <a:r>
              <a:rPr lang="en-US" sz="4000" dirty="0"/>
              <a:t>Don’t touch it</a:t>
            </a:r>
          </a:p>
          <a:p>
            <a:pPr marL="288925" indent="-288925" algn="l">
              <a:buFont typeface="Arial" panose="020B0604020202020204" pitchFamily="34" charset="0"/>
              <a:buChar char="•"/>
            </a:pPr>
            <a:r>
              <a:rPr lang="en-US" sz="4000" dirty="0"/>
              <a:t>Don’t taste it</a:t>
            </a:r>
          </a:p>
          <a:p>
            <a:pPr marL="288925" indent="-288925" algn="l">
              <a:buFont typeface="Arial" panose="020B0604020202020204" pitchFamily="34" charset="0"/>
              <a:buChar char="•"/>
            </a:pPr>
            <a:r>
              <a:rPr lang="en-US" sz="4000" dirty="0"/>
              <a:t>Don’t smell /snort it.</a:t>
            </a:r>
          </a:p>
        </p:txBody>
      </p:sp>
    </p:spTree>
    <p:extLst>
      <p:ext uri="{BB962C8B-B14F-4D97-AF65-F5344CB8AC3E}">
        <p14:creationId xmlns:p14="http://schemas.microsoft.com/office/powerpoint/2010/main" val="14662288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There is something similar to the deadliness of fentanyl in the Kingdom, from the days of Moshe.</a:t>
            </a:r>
          </a:p>
        </p:txBody>
      </p:sp>
    </p:spTree>
    <p:extLst>
      <p:ext uri="{BB962C8B-B14F-4D97-AF65-F5344CB8AC3E}">
        <p14:creationId xmlns:p14="http://schemas.microsoft.com/office/powerpoint/2010/main" val="35215324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241C6FE2-C078-0C11-BAE6-F4EBD92376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3"/>
            <a:ext cx="9144000" cy="5142857"/>
          </a:xfrm>
          <a:prstGeom prst="rect">
            <a:avLst/>
          </a:prstGeom>
        </p:spPr>
      </p:pic>
      <p:sp>
        <p:nvSpPr>
          <p:cNvPr id="4" name="TextBox 3">
            <a:extLst>
              <a:ext uri="{FF2B5EF4-FFF2-40B4-BE49-F238E27FC236}">
                <a16:creationId xmlns:a16="http://schemas.microsoft.com/office/drawing/2014/main" id="{B05131C1-8303-05C5-919B-6CD5D0F0C4D1}"/>
              </a:ext>
            </a:extLst>
          </p:cNvPr>
          <p:cNvSpPr txBox="1"/>
          <p:nvPr/>
        </p:nvSpPr>
        <p:spPr>
          <a:xfrm>
            <a:off x="5085992" y="361950"/>
            <a:ext cx="3943708" cy="1107996"/>
          </a:xfrm>
          <a:prstGeom prst="rect">
            <a:avLst/>
          </a:prstGeom>
          <a:noFill/>
        </p:spPr>
        <p:txBody>
          <a:bodyPr wrap="none" rtlCol="0">
            <a:spAutoFit/>
          </a:bodyPr>
          <a:lstStyle/>
          <a:p>
            <a:pPr algn="l"/>
            <a:r>
              <a:rPr lang="en-US" sz="6600" dirty="0">
                <a:effectLst>
                  <a:outerShdw blurRad="38100" dist="38100" dir="2700000" algn="tl">
                    <a:srgbClr val="000000">
                      <a:alpha val="43137"/>
                    </a:srgbClr>
                  </a:outerShdw>
                </a:effectLst>
                <a:latin typeface="Franklin Gothic Demi" panose="020B0703020102020204" pitchFamily="34" charset="0"/>
              </a:rPr>
              <a:t>[</a:t>
            </a:r>
            <a:r>
              <a:rPr lang="en-US" sz="6600" dirty="0" err="1">
                <a:effectLst>
                  <a:outerShdw blurRad="38100" dist="38100" dir="2700000" algn="tl">
                    <a:srgbClr val="000000">
                      <a:alpha val="43137"/>
                    </a:srgbClr>
                  </a:outerShdw>
                </a:effectLst>
                <a:latin typeface="Franklin Gothic Demi" panose="020B0703020102020204" pitchFamily="34" charset="0"/>
              </a:rPr>
              <a:t>Khametz</a:t>
            </a:r>
            <a:r>
              <a:rPr lang="en-US" sz="6600" dirty="0">
                <a:effectLst>
                  <a:outerShdw blurRad="38100" dist="38100" dir="2700000" algn="tl">
                    <a:srgbClr val="000000">
                      <a:alpha val="43137"/>
                    </a:srgbClr>
                  </a:outerShdw>
                </a:effectLst>
                <a:latin typeface="Franklin Gothic Demi" panose="020B0703020102020204" pitchFamily="34" charset="0"/>
              </a:rPr>
              <a:t>]</a:t>
            </a:r>
          </a:p>
        </p:txBody>
      </p:sp>
    </p:spTree>
    <p:extLst>
      <p:ext uri="{BB962C8B-B14F-4D97-AF65-F5344CB8AC3E}">
        <p14:creationId xmlns:p14="http://schemas.microsoft.com/office/powerpoint/2010/main" val="272303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4243662D-9B88-CD80-97F4-61CA7BE79D1E}"/>
              </a:ext>
            </a:extLst>
          </p:cNvPr>
          <p:cNvPicPr>
            <a:picLocks noChangeAspect="1"/>
          </p:cNvPicPr>
          <p:nvPr/>
        </p:nvPicPr>
        <p:blipFill>
          <a:blip r:embed="rId3"/>
          <a:stretch>
            <a:fillRect/>
          </a:stretch>
        </p:blipFill>
        <p:spPr>
          <a:xfrm>
            <a:off x="2745868" y="0"/>
            <a:ext cx="3652264" cy="5143500"/>
          </a:xfrm>
          <a:prstGeom prst="rect">
            <a:avLst/>
          </a:prstGeom>
        </p:spPr>
      </p:pic>
    </p:spTree>
    <p:extLst>
      <p:ext uri="{BB962C8B-B14F-4D97-AF65-F5344CB8AC3E}">
        <p14:creationId xmlns:p14="http://schemas.microsoft.com/office/powerpoint/2010/main" val="30423346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7707DA34-77DE-FEFC-90AF-6063CBAD6C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EA51F386-480E-7471-5F9C-00E30B18732E}"/>
              </a:ext>
            </a:extLst>
          </p:cNvPr>
          <p:cNvSpPr txBox="1"/>
          <p:nvPr/>
        </p:nvSpPr>
        <p:spPr>
          <a:xfrm>
            <a:off x="304800" y="142875"/>
            <a:ext cx="4860370" cy="1938992"/>
          </a:xfrm>
          <a:prstGeom prst="rect">
            <a:avLst/>
          </a:prstGeom>
          <a:noFill/>
        </p:spPr>
        <p:txBody>
          <a:bodyPr wrap="none" rtlCol="0">
            <a:spAutoFit/>
          </a:bodyPr>
          <a:lstStyle/>
          <a:p>
            <a:pPr algn="l"/>
            <a:r>
              <a:rPr lang="en-US" u="sng" dirty="0">
                <a:solidFill>
                  <a:srgbClr val="FFFF00"/>
                </a:solidFill>
                <a:effectLst>
                  <a:outerShdw blurRad="38100" dist="38100" dir="2700000" algn="tl">
                    <a:srgbClr val="000000">
                      <a:alpha val="43137"/>
                    </a:srgbClr>
                  </a:outerShdw>
                </a:effectLst>
              </a:rPr>
              <a:t>Leaven = </a:t>
            </a:r>
            <a:r>
              <a:rPr lang="en-US" u="sng" dirty="0" err="1">
                <a:solidFill>
                  <a:srgbClr val="FFFF00"/>
                </a:solidFill>
                <a:effectLst>
                  <a:outerShdw blurRad="38100" dist="38100" dir="2700000" algn="tl">
                    <a:srgbClr val="000000">
                      <a:alpha val="43137"/>
                    </a:srgbClr>
                  </a:outerShdw>
                </a:effectLst>
              </a:rPr>
              <a:t>Khametz</a:t>
            </a:r>
            <a:r>
              <a:rPr lang="en-US" u="sng" dirty="0">
                <a:solidFill>
                  <a:srgbClr val="FFFF00"/>
                </a:solidFill>
                <a:effectLst>
                  <a:outerShdw blurRad="38100" dist="38100" dir="2700000" algn="tl">
                    <a:srgbClr val="000000">
                      <a:alpha val="43137"/>
                    </a:srgbClr>
                  </a:outerShdw>
                </a:effectLst>
              </a:rPr>
              <a:t> </a:t>
            </a:r>
          </a:p>
          <a:p>
            <a:pPr algn="l"/>
            <a:r>
              <a:rPr lang="en-US" u="sng" dirty="0">
                <a:solidFill>
                  <a:srgbClr val="FFFF00"/>
                </a:solidFill>
                <a:effectLst>
                  <a:outerShdw blurRad="38100" dist="38100" dir="2700000" algn="tl">
                    <a:srgbClr val="000000">
                      <a:alpha val="43137"/>
                    </a:srgbClr>
                  </a:outerShdw>
                </a:effectLst>
              </a:rPr>
              <a:t>and the old nature</a:t>
            </a:r>
          </a:p>
          <a:p>
            <a:pPr algn="l"/>
            <a:r>
              <a:rPr lang="en-US" dirty="0">
                <a:effectLst>
                  <a:outerShdw blurRad="38100" dist="38100" dir="2700000" algn="tl">
                    <a:srgbClr val="000000">
                      <a:alpha val="43137"/>
                    </a:srgbClr>
                  </a:outerShdw>
                </a:effectLst>
              </a:rPr>
              <a:t>1. Just the facts</a:t>
            </a:r>
          </a:p>
        </p:txBody>
      </p:sp>
    </p:spTree>
    <p:extLst>
      <p:ext uri="{BB962C8B-B14F-4D97-AF65-F5344CB8AC3E}">
        <p14:creationId xmlns:p14="http://schemas.microsoft.com/office/powerpoint/2010/main" val="1741850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err="1"/>
              <a:t>Shmot</a:t>
            </a:r>
            <a:r>
              <a:rPr lang="en-US" sz="4000" baseline="30000" dirty="0"/>
              <a:t> Ex 12. 18-20 </a:t>
            </a:r>
            <a:r>
              <a:rPr lang="en-US" sz="4000" dirty="0"/>
              <a:t>During the first month in the evening of the fourteenth day of the month, you are to eat </a:t>
            </a:r>
            <a:r>
              <a:rPr lang="en-US" sz="4000" dirty="0" err="1"/>
              <a:t>matzot</a:t>
            </a:r>
            <a:r>
              <a:rPr lang="en-US" sz="4000" dirty="0"/>
              <a:t>, [April 22, 2024] until the evening of the twenty-first day of the month [April 29, 2024]. For seven days </a:t>
            </a:r>
            <a:r>
              <a:rPr lang="en-US" sz="4000" u="sng" dirty="0">
                <a:solidFill>
                  <a:srgbClr val="FFFF00"/>
                </a:solidFill>
              </a:rPr>
              <a:t>no hametz is to be found in your houses</a:t>
            </a:r>
            <a:r>
              <a:rPr lang="en-US" sz="4000" dirty="0"/>
              <a:t>, </a:t>
            </a:r>
          </a:p>
        </p:txBody>
      </p:sp>
    </p:spTree>
    <p:extLst>
      <p:ext uri="{BB962C8B-B14F-4D97-AF65-F5344CB8AC3E}">
        <p14:creationId xmlns:p14="http://schemas.microsoft.com/office/powerpoint/2010/main" val="3277231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err="1"/>
              <a:t>Shmot</a:t>
            </a:r>
            <a:r>
              <a:rPr lang="en-US" sz="4000" baseline="30000" dirty="0"/>
              <a:t> Ex 12. 18-20  </a:t>
            </a:r>
            <a:r>
              <a:rPr lang="en-US" sz="4000" dirty="0"/>
              <a:t>for whoever eats hametz, </a:t>
            </a:r>
            <a:r>
              <a:rPr lang="en-US" sz="4000" u="sng" dirty="0">
                <a:solidFill>
                  <a:srgbClr val="FFFF00"/>
                </a:solidFill>
              </a:rPr>
              <a:t>that soul will be cut off from the congregation of Israel</a:t>
            </a:r>
            <a:r>
              <a:rPr lang="en-US" sz="4000" dirty="0"/>
              <a:t>, whether he is an outsider or one who is born in the land. You are to eat no hametz; in all your houses you are to eat </a:t>
            </a:r>
            <a:r>
              <a:rPr lang="en-US" sz="4000" dirty="0" err="1"/>
              <a:t>matzot</a:t>
            </a:r>
            <a:r>
              <a:rPr lang="en-US" sz="4000" dirty="0"/>
              <a:t>.”</a:t>
            </a:r>
          </a:p>
        </p:txBody>
      </p:sp>
    </p:spTree>
    <p:extLst>
      <p:ext uri="{BB962C8B-B14F-4D97-AF65-F5344CB8AC3E}">
        <p14:creationId xmlns:p14="http://schemas.microsoft.com/office/powerpoint/2010/main" val="2985622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err="1"/>
              <a:t>Shmot</a:t>
            </a:r>
            <a:r>
              <a:rPr lang="en-US" sz="4000" baseline="30000" dirty="0"/>
              <a:t> Ex 12.15 </a:t>
            </a:r>
            <a:r>
              <a:rPr lang="en-US" sz="4000" dirty="0"/>
              <a:t>For seven days you are to eat </a:t>
            </a:r>
            <a:r>
              <a:rPr lang="en-US" sz="4000" dirty="0" err="1"/>
              <a:t>matzot</a:t>
            </a:r>
            <a:r>
              <a:rPr lang="en-US" sz="4000" dirty="0"/>
              <a:t>, but on the first day you must remove hametz from your houses, for whoever eats hametz from the first day until the seventh day, that soul will be </a:t>
            </a:r>
            <a:r>
              <a:rPr lang="en-US" sz="4000" u="sng" dirty="0">
                <a:solidFill>
                  <a:srgbClr val="FFFF00"/>
                </a:solidFill>
              </a:rPr>
              <a:t>cut off from Israel.</a:t>
            </a:r>
          </a:p>
        </p:txBody>
      </p:sp>
    </p:spTree>
    <p:extLst>
      <p:ext uri="{BB962C8B-B14F-4D97-AF65-F5344CB8AC3E}">
        <p14:creationId xmlns:p14="http://schemas.microsoft.com/office/powerpoint/2010/main" val="4130666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endParaRPr lang="en-US" sz="4000" dirty="0"/>
          </a:p>
          <a:p>
            <a:endParaRPr lang="en-US" sz="4000" dirty="0"/>
          </a:p>
          <a:p>
            <a:r>
              <a:rPr lang="en-US" sz="4000" dirty="0"/>
              <a:t>What is all this, in plain English?</a:t>
            </a:r>
          </a:p>
        </p:txBody>
      </p:sp>
    </p:spTree>
    <p:extLst>
      <p:ext uri="{BB962C8B-B14F-4D97-AF65-F5344CB8AC3E}">
        <p14:creationId xmlns:p14="http://schemas.microsoft.com/office/powerpoint/2010/main" val="4490365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0"/>
            <a:ext cx="8381999" cy="5143500"/>
          </a:xfrm>
        </p:spPr>
        <p:txBody>
          <a:bodyPr>
            <a:normAutofit lnSpcReduction="10000"/>
          </a:bodyPr>
          <a:lstStyle/>
          <a:p>
            <a:pPr rtl="1"/>
            <a:r>
              <a:rPr lang="he-IL" sz="4800" b="1" dirty="0">
                <a:solidFill>
                  <a:srgbClr val="FFFF99"/>
                </a:solidFill>
                <a:latin typeface="David" panose="020E0502060401010101" pitchFamily="34" charset="-79"/>
                <a:cs typeface="David" panose="020E0502060401010101" pitchFamily="34" charset="-79"/>
              </a:rPr>
              <a:t>שְׂאֹר</a:t>
            </a:r>
            <a:r>
              <a:rPr lang="en-US" sz="4800" b="1" dirty="0">
                <a:solidFill>
                  <a:srgbClr val="FFFF99"/>
                </a:solidFill>
                <a:latin typeface="David" panose="020E0502060401010101" pitchFamily="34" charset="-79"/>
                <a:cs typeface="David" panose="020E0502060401010101" pitchFamily="34" charset="-79"/>
              </a:rPr>
              <a:t> </a:t>
            </a:r>
            <a:r>
              <a:rPr lang="he-IL" sz="4800" b="1" dirty="0">
                <a:solidFill>
                  <a:srgbClr val="FFFF99"/>
                </a:solidFill>
                <a:latin typeface="David" panose="020E0502060401010101" pitchFamily="34" charset="-79"/>
                <a:cs typeface="David" panose="020E0502060401010101" pitchFamily="34" charset="-79"/>
              </a:rPr>
              <a:t> </a:t>
            </a:r>
            <a:r>
              <a:rPr lang="en-US" dirty="0">
                <a:solidFill>
                  <a:srgbClr val="FFFF99"/>
                </a:solidFill>
              </a:rPr>
              <a:t>leavening agents     </a:t>
            </a:r>
            <a:r>
              <a:rPr lang="en-US" i="1" dirty="0" err="1">
                <a:solidFill>
                  <a:srgbClr val="FFFF99"/>
                </a:solidFill>
              </a:rPr>
              <a:t>s’or</a:t>
            </a:r>
            <a:r>
              <a:rPr lang="he-IL" dirty="0">
                <a:solidFill>
                  <a:srgbClr val="FFFF99"/>
                </a:solidFill>
              </a:rPr>
              <a:t>  </a:t>
            </a:r>
            <a:endParaRPr lang="en-US" sz="4800" b="1" dirty="0">
              <a:solidFill>
                <a:srgbClr val="FFFF99"/>
              </a:solidFill>
              <a:latin typeface="David" panose="020E0502060401010101" pitchFamily="34" charset="-79"/>
              <a:cs typeface="David" panose="020E0502060401010101" pitchFamily="34" charset="-79"/>
            </a:endParaRPr>
          </a:p>
          <a:p>
            <a:pPr rtl="1"/>
            <a:r>
              <a:rPr lang="he-IL" sz="4800" b="1" dirty="0">
                <a:solidFill>
                  <a:srgbClr val="FFFF99"/>
                </a:solidFill>
                <a:latin typeface="David" panose="020E0502060401010101" pitchFamily="34" charset="-79"/>
                <a:cs typeface="David" panose="020E0502060401010101" pitchFamily="34" charset="-79"/>
              </a:rPr>
              <a:t>חָמֵץ</a:t>
            </a:r>
            <a:r>
              <a:rPr lang="en-US" sz="4800" b="1" dirty="0">
                <a:solidFill>
                  <a:srgbClr val="FFFF99"/>
                </a:solidFill>
                <a:latin typeface="David" panose="020E0502060401010101" pitchFamily="34" charset="-79"/>
                <a:cs typeface="David" panose="020E0502060401010101" pitchFamily="34" charset="-79"/>
              </a:rPr>
              <a:t> </a:t>
            </a:r>
            <a:r>
              <a:rPr lang="he-IL" sz="4800" b="1" dirty="0">
                <a:solidFill>
                  <a:srgbClr val="FFFF99"/>
                </a:solidFill>
                <a:latin typeface="David" panose="020E0502060401010101" pitchFamily="34" charset="-79"/>
                <a:cs typeface="David" panose="020E0502060401010101" pitchFamily="34" charset="-79"/>
              </a:rPr>
              <a:t> </a:t>
            </a:r>
            <a:r>
              <a:rPr lang="en-US" dirty="0">
                <a:solidFill>
                  <a:srgbClr val="FFFF99"/>
                </a:solidFill>
              </a:rPr>
              <a:t>leavened food  </a:t>
            </a:r>
            <a:r>
              <a:rPr lang="en-US" i="1" dirty="0" err="1">
                <a:solidFill>
                  <a:srgbClr val="FFFF99"/>
                </a:solidFill>
              </a:rPr>
              <a:t>khametz</a:t>
            </a:r>
            <a:endParaRPr lang="en-US" i="1" dirty="0">
              <a:solidFill>
                <a:srgbClr val="FFFF99"/>
              </a:solidFill>
            </a:endParaRPr>
          </a:p>
          <a:p>
            <a:pPr algn="l" rtl="1"/>
            <a:r>
              <a:rPr lang="en-US" i="1" dirty="0" err="1"/>
              <a:t>Khametz</a:t>
            </a:r>
            <a:r>
              <a:rPr lang="en-US" dirty="0"/>
              <a:t> is a product that is both made from </a:t>
            </a:r>
            <a:r>
              <a:rPr lang="en-US" dirty="0">
                <a:solidFill>
                  <a:srgbClr val="FFFF99"/>
                </a:solidFill>
              </a:rPr>
              <a:t>one of five types of grain </a:t>
            </a:r>
            <a:r>
              <a:rPr lang="en-US" u="sng" dirty="0"/>
              <a:t>and</a:t>
            </a:r>
            <a:r>
              <a:rPr lang="en-US" dirty="0"/>
              <a:t> has been combined with water and left to stand raw for longer than eighteen minutes and </a:t>
            </a:r>
            <a:r>
              <a:rPr lang="en-US" dirty="0">
                <a:solidFill>
                  <a:srgbClr val="FFFF99"/>
                </a:solidFill>
              </a:rPr>
              <a:t>becomes leavened</a:t>
            </a:r>
            <a:r>
              <a:rPr lang="en-US" dirty="0"/>
              <a:t>.</a:t>
            </a:r>
            <a:endParaRPr lang="en-US" sz="4800" b="1" i="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3163383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Note:  Hebrew is subject to various schemes of transliteration</a:t>
            </a:r>
          </a:p>
          <a:p>
            <a:pPr algn="l"/>
            <a:r>
              <a:rPr lang="he-IL" sz="4800" b="1" dirty="0">
                <a:solidFill>
                  <a:srgbClr val="FFFF00"/>
                </a:solidFill>
                <a:latin typeface="David" panose="020E0502060401010101" pitchFamily="34" charset="-79"/>
                <a:cs typeface="David" panose="020E0502060401010101" pitchFamily="34" charset="-79"/>
              </a:rPr>
              <a:t>חָמֵץ</a:t>
            </a:r>
            <a:r>
              <a:rPr lang="en-US" sz="4800" b="1" dirty="0">
                <a:solidFill>
                  <a:srgbClr val="FFFF00"/>
                </a:solidFill>
                <a:latin typeface="David" panose="020E0502060401010101" pitchFamily="34" charset="-79"/>
                <a:cs typeface="David" panose="020E0502060401010101" pitchFamily="34" charset="-79"/>
              </a:rPr>
              <a:t> </a:t>
            </a:r>
            <a:r>
              <a:rPr lang="he-IL" sz="4800" b="1" dirty="0">
                <a:solidFill>
                  <a:srgbClr val="FFFF00"/>
                </a:solidFill>
                <a:latin typeface="David" panose="020E0502060401010101" pitchFamily="34" charset="-79"/>
                <a:cs typeface="David" panose="020E0502060401010101" pitchFamily="34" charset="-79"/>
              </a:rPr>
              <a:t> </a:t>
            </a:r>
            <a:r>
              <a:rPr lang="en-US" dirty="0"/>
              <a:t>leavened food  </a:t>
            </a:r>
            <a:r>
              <a:rPr lang="en-US" dirty="0" err="1"/>
              <a:t>khametz</a:t>
            </a:r>
            <a:endParaRPr lang="en-US" dirty="0"/>
          </a:p>
          <a:p>
            <a:pPr algn="l"/>
            <a:r>
              <a:rPr lang="en-US" dirty="0"/>
              <a:t>Could be hametz, chametz, </a:t>
            </a:r>
            <a:r>
              <a:rPr lang="en-US" dirty="0" err="1"/>
              <a:t>hamets</a:t>
            </a:r>
            <a:r>
              <a:rPr lang="en-US" dirty="0"/>
              <a:t>, </a:t>
            </a:r>
            <a:r>
              <a:rPr lang="en-US" dirty="0" err="1"/>
              <a:t>chamets</a:t>
            </a:r>
            <a:r>
              <a:rPr lang="en-US" dirty="0"/>
              <a:t>, </a:t>
            </a:r>
            <a:r>
              <a:rPr lang="en-US" b="1" i="1" dirty="0" err="1">
                <a:cs typeface="David" panose="020E0502060401010101" pitchFamily="34" charset="-79"/>
              </a:rPr>
              <a:t>Ḥ</a:t>
            </a:r>
            <a:r>
              <a:rPr lang="en-US" i="1" dirty="0" err="1">
                <a:cs typeface="David" panose="020E0502060401010101" pitchFamily="34" charset="-79"/>
              </a:rPr>
              <a:t>ametz</a:t>
            </a:r>
            <a:r>
              <a:rPr lang="en-US" b="1" i="1" dirty="0">
                <a:cs typeface="David" panose="020E0502060401010101" pitchFamily="34" charset="-79"/>
              </a:rPr>
              <a:t>, </a:t>
            </a:r>
            <a:r>
              <a:rPr lang="en-US" dirty="0"/>
              <a:t>etc.  </a:t>
            </a:r>
          </a:p>
          <a:p>
            <a:pPr algn="l"/>
            <a:endParaRPr lang="en-US" sz="4000" dirty="0"/>
          </a:p>
        </p:txBody>
      </p:sp>
    </p:spTree>
    <p:extLst>
      <p:ext uri="{BB962C8B-B14F-4D97-AF65-F5344CB8AC3E}">
        <p14:creationId xmlns:p14="http://schemas.microsoft.com/office/powerpoint/2010/main" val="586121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0"/>
            <a:ext cx="8381999" cy="5143500"/>
          </a:xfrm>
        </p:spPr>
        <p:txBody>
          <a:bodyPr>
            <a:normAutofit/>
          </a:bodyPr>
          <a:lstStyle/>
          <a:p>
            <a:pPr rtl="1"/>
            <a:r>
              <a:rPr lang="en-US" u="sng" dirty="0">
                <a:cs typeface="David" panose="020E0502060401010101" pitchFamily="34" charset="-79"/>
              </a:rPr>
              <a:t>The five grains of Biblical Israel</a:t>
            </a:r>
          </a:p>
          <a:p>
            <a:pPr algn="r" rtl="1"/>
            <a:r>
              <a:rPr lang="he-IL" b="1" dirty="0" err="1">
                <a:latin typeface="David" panose="020E0502060401010101" pitchFamily="34" charset="-79"/>
                <a:cs typeface="David" panose="020E0502060401010101" pitchFamily="34" charset="-79"/>
              </a:rPr>
              <a:t>חִטָּה</a:t>
            </a:r>
            <a:r>
              <a:rPr lang="he-IL" b="1" dirty="0">
                <a:latin typeface="David" panose="020E0502060401010101" pitchFamily="34" charset="-79"/>
                <a:cs typeface="David" panose="020E0502060401010101" pitchFamily="34" charset="-79"/>
              </a:rPr>
              <a:t> </a:t>
            </a:r>
            <a:r>
              <a:rPr lang="en-US" i="1" dirty="0">
                <a:cs typeface="David" panose="020E0502060401010101" pitchFamily="34" charset="-79"/>
              </a:rPr>
              <a:t> </a:t>
            </a:r>
            <a:r>
              <a:rPr lang="en-US" dirty="0">
                <a:cs typeface="David" panose="020E0502060401010101" pitchFamily="34" charset="-79"/>
              </a:rPr>
              <a:t>Wheat                </a:t>
            </a:r>
            <a:r>
              <a:rPr lang="en-US" b="1" i="1" dirty="0" err="1">
                <a:cs typeface="David" panose="020E0502060401010101" pitchFamily="34" charset="-79"/>
              </a:rPr>
              <a:t>Ḥ</a:t>
            </a:r>
            <a:r>
              <a:rPr lang="en-US" i="1" dirty="0" err="1">
                <a:cs typeface="David" panose="020E0502060401010101" pitchFamily="34" charset="-79"/>
              </a:rPr>
              <a:t>itt</a:t>
            </a:r>
            <a:r>
              <a:rPr lang="en-US" i="1" u="sng" dirty="0" err="1">
                <a:cs typeface="David" panose="020E0502060401010101" pitchFamily="34" charset="-79"/>
              </a:rPr>
              <a:t>ah</a:t>
            </a:r>
            <a:r>
              <a:rPr lang="en-US" b="1" dirty="0">
                <a:latin typeface="David" panose="020E0502060401010101" pitchFamily="34" charset="-79"/>
                <a:cs typeface="David" panose="020E0502060401010101" pitchFamily="34" charset="-79"/>
              </a:rPr>
              <a:t>                 </a:t>
            </a:r>
            <a:endParaRPr lang="en-US" dirty="0">
              <a:latin typeface="David" panose="020E0502060401010101" pitchFamily="34" charset="-79"/>
              <a:cs typeface="David" panose="020E0502060401010101" pitchFamily="34" charset="-79"/>
            </a:endParaRPr>
          </a:p>
          <a:p>
            <a:pPr algn="r" rtl="1"/>
            <a:r>
              <a:rPr lang="he-IL" b="1" dirty="0">
                <a:latin typeface="David" panose="020E0502060401010101" pitchFamily="34" charset="-79"/>
                <a:cs typeface="David" panose="020E0502060401010101" pitchFamily="34" charset="-79"/>
              </a:rPr>
              <a:t>כֻּסְמִין </a:t>
            </a:r>
            <a:r>
              <a:rPr lang="en-US" dirty="0">
                <a:cs typeface="David" panose="020E0502060401010101" pitchFamily="34" charset="-79"/>
              </a:rPr>
              <a:t>Spelt            </a:t>
            </a:r>
            <a:r>
              <a:rPr lang="en-US" i="1" dirty="0">
                <a:cs typeface="David" panose="020E0502060401010101" pitchFamily="34" charset="-79"/>
              </a:rPr>
              <a:t>      </a:t>
            </a:r>
            <a:r>
              <a:rPr lang="en-US" i="1" dirty="0" err="1">
                <a:cs typeface="David" panose="020E0502060401010101" pitchFamily="34" charset="-79"/>
              </a:rPr>
              <a:t>Kus</a:t>
            </a:r>
            <a:r>
              <a:rPr lang="en-US" i="1" u="sng" dirty="0" err="1">
                <a:cs typeface="David" panose="020E0502060401010101" pitchFamily="34" charset="-79"/>
              </a:rPr>
              <a:t>min</a:t>
            </a:r>
            <a:r>
              <a:rPr lang="en-US" b="1" dirty="0">
                <a:latin typeface="David" panose="020E0502060401010101" pitchFamily="34" charset="-79"/>
                <a:cs typeface="David" panose="020E0502060401010101" pitchFamily="34" charset="-79"/>
              </a:rPr>
              <a:t>           </a:t>
            </a:r>
          </a:p>
          <a:p>
            <a:pPr algn="r" rtl="1"/>
            <a:r>
              <a:rPr lang="he-IL" b="1" dirty="0">
                <a:latin typeface="David" panose="020E0502060401010101" pitchFamily="34" charset="-79"/>
                <a:cs typeface="David" panose="020E0502060401010101" pitchFamily="34" charset="-79"/>
              </a:rPr>
              <a:t>שְׂעוֹרָה</a:t>
            </a:r>
            <a:r>
              <a:rPr lang="en-US" b="1" dirty="0">
                <a:latin typeface="David" panose="020E0502060401010101" pitchFamily="34" charset="-79"/>
                <a:cs typeface="David" panose="020E0502060401010101" pitchFamily="34" charset="-79"/>
              </a:rPr>
              <a:t>  </a:t>
            </a:r>
            <a:r>
              <a:rPr lang="he-IL" b="1" dirty="0">
                <a:latin typeface="David" panose="020E0502060401010101" pitchFamily="34" charset="-79"/>
                <a:cs typeface="David" panose="020E0502060401010101" pitchFamily="34" charset="-79"/>
              </a:rPr>
              <a:t> </a:t>
            </a:r>
            <a:r>
              <a:rPr lang="en-US" dirty="0">
                <a:cs typeface="David" panose="020E0502060401010101" pitchFamily="34" charset="-79"/>
              </a:rPr>
              <a:t>barley</a:t>
            </a:r>
            <a:r>
              <a:rPr lang="en-US" i="1" dirty="0">
                <a:cs typeface="David" panose="020E0502060401010101" pitchFamily="34" charset="-79"/>
              </a:rPr>
              <a:t>              </a:t>
            </a:r>
            <a:r>
              <a:rPr lang="en-US" i="1" dirty="0" err="1">
                <a:cs typeface="David" panose="020E0502060401010101" pitchFamily="34" charset="-79"/>
              </a:rPr>
              <a:t>Se’o</a:t>
            </a:r>
            <a:r>
              <a:rPr lang="en-US" i="1" u="sng" dirty="0" err="1">
                <a:cs typeface="David" panose="020E0502060401010101" pitchFamily="34" charset="-79"/>
              </a:rPr>
              <a:t>rah</a:t>
            </a:r>
            <a:r>
              <a:rPr lang="en-US" b="1" dirty="0">
                <a:latin typeface="David" panose="020E0502060401010101" pitchFamily="34" charset="-79"/>
                <a:cs typeface="David" panose="020E0502060401010101" pitchFamily="34" charset="-79"/>
              </a:rPr>
              <a:t>         </a:t>
            </a:r>
          </a:p>
          <a:p>
            <a:pPr algn="r" rtl="1"/>
            <a:r>
              <a:rPr lang="he-IL" b="1" dirty="0">
                <a:latin typeface="David" panose="020E0502060401010101" pitchFamily="34" charset="-79"/>
                <a:cs typeface="David" panose="020E0502060401010101" pitchFamily="34" charset="-79"/>
              </a:rPr>
              <a:t>שִׁבֹּלֶת שׁוּעָל </a:t>
            </a:r>
            <a:r>
              <a:rPr lang="en-US" dirty="0">
                <a:cs typeface="David" panose="020E0502060401010101" pitchFamily="34" charset="-79"/>
              </a:rPr>
              <a:t>oats </a:t>
            </a:r>
            <a:r>
              <a:rPr lang="en-US" i="1" dirty="0">
                <a:cs typeface="David" panose="020E0502060401010101" pitchFamily="34" charset="-79"/>
              </a:rPr>
              <a:t>   </a:t>
            </a:r>
            <a:r>
              <a:rPr lang="en-US" i="1" dirty="0" err="1">
                <a:cs typeface="David" panose="020E0502060401010101" pitchFamily="34" charset="-79"/>
              </a:rPr>
              <a:t>Shib</a:t>
            </a:r>
            <a:r>
              <a:rPr lang="en-US" i="1" u="sng" dirty="0" err="1">
                <a:cs typeface="David" panose="020E0502060401010101" pitchFamily="34" charset="-79"/>
              </a:rPr>
              <a:t>bo</a:t>
            </a:r>
            <a:r>
              <a:rPr lang="en-US" i="1" dirty="0" err="1">
                <a:cs typeface="David" panose="020E0502060401010101" pitchFamily="34" charset="-79"/>
              </a:rPr>
              <a:t>let</a:t>
            </a:r>
            <a:r>
              <a:rPr lang="en-US" i="1" dirty="0">
                <a:cs typeface="David" panose="020E0502060401010101" pitchFamily="34" charset="-79"/>
              </a:rPr>
              <a:t> </a:t>
            </a:r>
            <a:r>
              <a:rPr lang="en-US" i="1" dirty="0" err="1">
                <a:cs typeface="David" panose="020E0502060401010101" pitchFamily="34" charset="-79"/>
              </a:rPr>
              <a:t>shu</a:t>
            </a:r>
            <a:r>
              <a:rPr lang="en-US" i="1" u="sng" dirty="0" err="1">
                <a:cs typeface="David" panose="020E0502060401010101" pitchFamily="34" charset="-79"/>
              </a:rPr>
              <a:t>al</a:t>
            </a:r>
            <a:r>
              <a:rPr lang="en-US" b="1" u="sng" dirty="0">
                <a:latin typeface="David" panose="020E0502060401010101" pitchFamily="34" charset="-79"/>
                <a:cs typeface="David" panose="020E0502060401010101" pitchFamily="34" charset="-79"/>
              </a:rPr>
              <a:t> </a:t>
            </a:r>
            <a:r>
              <a:rPr lang="en-US" b="1" dirty="0">
                <a:latin typeface="David" panose="020E0502060401010101" pitchFamily="34" charset="-79"/>
                <a:cs typeface="David" panose="020E0502060401010101" pitchFamily="34" charset="-79"/>
              </a:rPr>
              <a:t> </a:t>
            </a:r>
          </a:p>
          <a:p>
            <a:pPr algn="r" rtl="1"/>
            <a:r>
              <a:rPr lang="he-IL" b="1" dirty="0">
                <a:latin typeface="David" panose="020E0502060401010101" pitchFamily="34" charset="-79"/>
                <a:cs typeface="David" panose="020E0502060401010101" pitchFamily="34" charset="-79"/>
              </a:rPr>
              <a:t>שִׁיפוֹן </a:t>
            </a:r>
            <a:r>
              <a:rPr lang="en-US" dirty="0">
                <a:latin typeface="Arial Rounded MT Bold" panose="020F0704030504030204" pitchFamily="34" charset="0"/>
                <a:cs typeface="David" panose="020E0502060401010101" pitchFamily="34" charset="-79"/>
              </a:rPr>
              <a:t>rye </a:t>
            </a:r>
            <a:r>
              <a:rPr lang="en-US" i="1" dirty="0">
                <a:latin typeface="Arial Rounded MT Bold" panose="020F0704030504030204" pitchFamily="34" charset="0"/>
                <a:cs typeface="David" panose="020E0502060401010101" pitchFamily="34" charset="-79"/>
              </a:rPr>
              <a:t>               </a:t>
            </a:r>
            <a:r>
              <a:rPr lang="en-US" i="1" dirty="0" err="1">
                <a:latin typeface="Arial Rounded MT Bold" panose="020F0704030504030204" pitchFamily="34" charset="0"/>
                <a:cs typeface="David" panose="020E0502060401010101" pitchFamily="34" charset="-79"/>
              </a:rPr>
              <a:t>shee</a:t>
            </a:r>
            <a:r>
              <a:rPr lang="en-US" i="1" u="sng" dirty="0" err="1">
                <a:latin typeface="Arial Rounded MT Bold" panose="020F0704030504030204" pitchFamily="34" charset="0"/>
                <a:cs typeface="David" panose="020E0502060401010101" pitchFamily="34" charset="-79"/>
              </a:rPr>
              <a:t>fon</a:t>
            </a:r>
            <a:r>
              <a:rPr lang="en-US" i="1" dirty="0">
                <a:latin typeface="Arial Rounded MT Bold" panose="020F0704030504030204" pitchFamily="34" charset="0"/>
                <a:cs typeface="David" panose="020E0502060401010101" pitchFamily="34" charset="-79"/>
              </a:rPr>
              <a:t>               </a:t>
            </a:r>
            <a:endParaRPr lang="en-US"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460852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0"/>
            <a:ext cx="8381999" cy="5143500"/>
          </a:xfrm>
        </p:spPr>
        <p:txBody>
          <a:bodyPr>
            <a:normAutofit/>
          </a:bodyPr>
          <a:lstStyle/>
          <a:p>
            <a:pPr algn="l"/>
            <a:r>
              <a:rPr lang="en-US" dirty="0"/>
              <a:t>Leavening agents, such as yeast or baking soda, are not themselves </a:t>
            </a:r>
            <a:r>
              <a:rPr lang="en-US" dirty="0" err="1"/>
              <a:t>khametz</a:t>
            </a:r>
            <a:r>
              <a:rPr lang="en-US" dirty="0"/>
              <a:t>. Rather, </a:t>
            </a:r>
            <a:r>
              <a:rPr lang="en-US" dirty="0">
                <a:solidFill>
                  <a:srgbClr val="FFFF99"/>
                </a:solidFill>
              </a:rPr>
              <a:t>it is these five </a:t>
            </a:r>
            <a:r>
              <a:rPr lang="en-US" u="sng" dirty="0">
                <a:solidFill>
                  <a:srgbClr val="FFFF99"/>
                </a:solidFill>
              </a:rPr>
              <a:t>fermented</a:t>
            </a:r>
            <a:r>
              <a:rPr lang="en-US" dirty="0">
                <a:solidFill>
                  <a:srgbClr val="FFFF99"/>
                </a:solidFill>
              </a:rPr>
              <a:t> grains. </a:t>
            </a:r>
            <a:r>
              <a:rPr lang="en-US" dirty="0"/>
              <a:t>Thus yeast may be used in making </a:t>
            </a:r>
            <a:r>
              <a:rPr lang="en-US" dirty="0">
                <a:solidFill>
                  <a:srgbClr val="FFFF99"/>
                </a:solidFill>
              </a:rPr>
              <a:t>wine, and kefir.</a:t>
            </a:r>
            <a:endParaRPr lang="en-US" dirty="0"/>
          </a:p>
        </p:txBody>
      </p:sp>
    </p:spTree>
    <p:extLst>
      <p:ext uri="{BB962C8B-B14F-4D97-AF65-F5344CB8AC3E}">
        <p14:creationId xmlns:p14="http://schemas.microsoft.com/office/powerpoint/2010/main" val="1532474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Jews from Europe, Ashkenazi Jews, have an additional restriction to the Biblical prohibitions of not eating anything that </a:t>
            </a:r>
            <a:r>
              <a:rPr lang="en-US" altLang="en-US" sz="4000" u="sng" dirty="0"/>
              <a:t>looks</a:t>
            </a:r>
            <a:r>
              <a:rPr lang="en-US" altLang="en-US" sz="4000" dirty="0"/>
              <a:t> leavened, even if it doesn’t rise.  </a:t>
            </a:r>
            <a:r>
              <a:rPr lang="en-US" altLang="en-US" sz="4000" dirty="0" err="1"/>
              <a:t>Kitniyot</a:t>
            </a:r>
            <a:r>
              <a:rPr lang="en-US" altLang="en-US" sz="4000" dirty="0"/>
              <a:t>…</a:t>
            </a:r>
          </a:p>
        </p:txBody>
      </p:sp>
    </p:spTree>
    <p:extLst>
      <p:ext uri="{BB962C8B-B14F-4D97-AF65-F5344CB8AC3E}">
        <p14:creationId xmlns:p14="http://schemas.microsoft.com/office/powerpoint/2010/main" val="2245579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5629DD20-EBE3-C462-986A-5F418D0943EB}"/>
              </a:ext>
            </a:extLst>
          </p:cNvPr>
          <p:cNvPicPr>
            <a:picLocks noChangeAspect="1"/>
          </p:cNvPicPr>
          <p:nvPr/>
        </p:nvPicPr>
        <p:blipFill>
          <a:blip r:embed="rId3"/>
          <a:stretch>
            <a:fillRect/>
          </a:stretch>
        </p:blipFill>
        <p:spPr>
          <a:xfrm>
            <a:off x="11784" y="0"/>
            <a:ext cx="9132216" cy="5150145"/>
          </a:xfrm>
          <a:prstGeom prst="rect">
            <a:avLst/>
          </a:prstGeom>
        </p:spPr>
      </p:pic>
      <p:sp>
        <p:nvSpPr>
          <p:cNvPr id="2" name="TextBox 1">
            <a:extLst>
              <a:ext uri="{FF2B5EF4-FFF2-40B4-BE49-F238E27FC236}">
                <a16:creationId xmlns:a16="http://schemas.microsoft.com/office/drawing/2014/main" id="{F6B9602C-8084-5340-DE6E-BACE4CA99F99}"/>
              </a:ext>
            </a:extLst>
          </p:cNvPr>
          <p:cNvSpPr txBox="1"/>
          <p:nvPr/>
        </p:nvSpPr>
        <p:spPr>
          <a:xfrm>
            <a:off x="1981200" y="137561"/>
            <a:ext cx="4300729" cy="707886"/>
          </a:xfrm>
          <a:prstGeom prst="rect">
            <a:avLst/>
          </a:prstGeom>
          <a:noFill/>
        </p:spPr>
        <p:txBody>
          <a:bodyPr wrap="none" rtlCol="0">
            <a:spAutoFit/>
          </a:bodyPr>
          <a:lstStyle/>
          <a:p>
            <a:pPr algn="l"/>
            <a:r>
              <a:rPr lang="en-US" dirty="0">
                <a:solidFill>
                  <a:schemeClr val="tx1"/>
                </a:solidFill>
              </a:rPr>
              <a:t>Nov. 13-22, 2021</a:t>
            </a:r>
          </a:p>
        </p:txBody>
      </p:sp>
    </p:spTree>
    <p:extLst>
      <p:ext uri="{BB962C8B-B14F-4D97-AF65-F5344CB8AC3E}">
        <p14:creationId xmlns:p14="http://schemas.microsoft.com/office/powerpoint/2010/main" val="60288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 </a:t>
            </a:r>
          </a:p>
        </p:txBody>
      </p:sp>
      <p:pic>
        <p:nvPicPr>
          <p:cNvPr id="3" name="Picture 2">
            <a:extLst>
              <a:ext uri="{FF2B5EF4-FFF2-40B4-BE49-F238E27FC236}">
                <a16:creationId xmlns:a16="http://schemas.microsoft.com/office/drawing/2014/main" id="{879DA62A-7B18-13A3-EA74-DCB4CA0429F2}"/>
              </a:ext>
            </a:extLst>
          </p:cNvPr>
          <p:cNvPicPr>
            <a:picLocks noChangeAspect="1"/>
          </p:cNvPicPr>
          <p:nvPr/>
        </p:nvPicPr>
        <p:blipFill>
          <a:blip r:embed="rId3"/>
          <a:stretch>
            <a:fillRect/>
          </a:stretch>
        </p:blipFill>
        <p:spPr>
          <a:xfrm>
            <a:off x="344365" y="0"/>
            <a:ext cx="8455269" cy="5143500"/>
          </a:xfrm>
          <a:prstGeom prst="rect">
            <a:avLst/>
          </a:prstGeom>
        </p:spPr>
      </p:pic>
    </p:spTree>
    <p:extLst>
      <p:ext uri="{BB962C8B-B14F-4D97-AF65-F5344CB8AC3E}">
        <p14:creationId xmlns:p14="http://schemas.microsoft.com/office/powerpoint/2010/main" val="13630160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381010" y="0"/>
            <a:ext cx="8381999" cy="5143500"/>
          </a:xfrm>
        </p:spPr>
        <p:txBody>
          <a:bodyPr>
            <a:normAutofit/>
          </a:bodyPr>
          <a:lstStyle/>
          <a:p>
            <a:pPr algn="l"/>
            <a:r>
              <a:rPr lang="en-US" dirty="0"/>
              <a:t>So it’s a practice in observant Jewish homes to do a THOROUGH Spring cleaning!  Get ALL the </a:t>
            </a:r>
            <a:r>
              <a:rPr lang="en-US" dirty="0" err="1"/>
              <a:t>khametz</a:t>
            </a:r>
            <a:r>
              <a:rPr lang="en-US" dirty="0"/>
              <a:t> out of every corner.  </a:t>
            </a:r>
          </a:p>
          <a:p>
            <a:pPr algn="l"/>
            <a:r>
              <a:rPr lang="en-US" dirty="0"/>
              <a:t>Burn the crumbs…bonfire.</a:t>
            </a:r>
          </a:p>
          <a:p>
            <a:pPr algn="l"/>
            <a:r>
              <a:rPr lang="en-US" dirty="0"/>
              <a:t>And then a prayer of covering.</a:t>
            </a:r>
          </a:p>
        </p:txBody>
      </p:sp>
    </p:spTree>
    <p:extLst>
      <p:ext uri="{BB962C8B-B14F-4D97-AF65-F5344CB8AC3E}">
        <p14:creationId xmlns:p14="http://schemas.microsoft.com/office/powerpoint/2010/main" val="2979820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6" name="Picture 5">
            <a:extLst>
              <a:ext uri="{FF2B5EF4-FFF2-40B4-BE49-F238E27FC236}">
                <a16:creationId xmlns:a16="http://schemas.microsoft.com/office/drawing/2014/main" id="{0342AACC-B840-4BA0-A113-5ECB0F08F6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0"/>
            <a:ext cx="6858000" cy="5143500"/>
          </a:xfrm>
          <a:prstGeom prst="rect">
            <a:avLst/>
          </a:prstGeom>
        </p:spPr>
      </p:pic>
      <p:sp>
        <p:nvSpPr>
          <p:cNvPr id="2" name="TextBox 1">
            <a:extLst>
              <a:ext uri="{FF2B5EF4-FFF2-40B4-BE49-F238E27FC236}">
                <a16:creationId xmlns:a16="http://schemas.microsoft.com/office/drawing/2014/main" id="{527F2371-00DB-B8D2-7765-1479C6B03348}"/>
              </a:ext>
            </a:extLst>
          </p:cNvPr>
          <p:cNvSpPr txBox="1"/>
          <p:nvPr/>
        </p:nvSpPr>
        <p:spPr>
          <a:xfrm>
            <a:off x="895807" y="438150"/>
            <a:ext cx="7062703" cy="707886"/>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Rounded MT Bold" pitchFamily="34" charset="0"/>
                <a:ea typeface="+mn-ea"/>
                <a:cs typeface="Arial" charset="0"/>
              </a:rPr>
              <a:t>2 pm Sunday, April 21, 2024</a:t>
            </a:r>
          </a:p>
        </p:txBody>
      </p:sp>
    </p:spTree>
    <p:extLst>
      <p:ext uri="{BB962C8B-B14F-4D97-AF65-F5344CB8AC3E}">
        <p14:creationId xmlns:p14="http://schemas.microsoft.com/office/powerpoint/2010/main" val="28341659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6">
            <a:extLst>
              <a:ext uri="{FF2B5EF4-FFF2-40B4-BE49-F238E27FC236}">
                <a16:creationId xmlns:a16="http://schemas.microsoft.com/office/drawing/2014/main" id="{3A063BCE-0EF6-4AFD-A36C-2B6DB79BACEB}"/>
              </a:ext>
            </a:extLst>
          </p:cNvPr>
          <p:cNvSpPr>
            <a:spLocks noGrp="1" noChangeAspect="1" noChangeArrowheads="1"/>
          </p:cNvSpPr>
          <p:nvPr>
            <p:ph type="body" idx="1"/>
          </p:nvPr>
        </p:nvSpPr>
        <p:spPr bwMode="auto">
          <a:xfrm>
            <a:off x="304800" y="285749"/>
            <a:ext cx="8382000" cy="46482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51435" tIns="25718" rIns="51435" bIns="25718" numCol="1" anchor="t" anchorCtr="0" compatLnSpc="1">
            <a:prstTxWarp prst="textNoShape">
              <a:avLst/>
            </a:prstTxWarp>
            <a:normAutofit/>
          </a:bodyPr>
          <a:lstStyle/>
          <a:p>
            <a:pPr marL="0" indent="0">
              <a:buNone/>
            </a:pPr>
            <a:r>
              <a:rPr lang="en-US" sz="4000" dirty="0"/>
              <a:t> </a:t>
            </a:r>
          </a:p>
        </p:txBody>
      </p:sp>
      <p:pic>
        <p:nvPicPr>
          <p:cNvPr id="3" name="Picture 2">
            <a:extLst>
              <a:ext uri="{FF2B5EF4-FFF2-40B4-BE49-F238E27FC236}">
                <a16:creationId xmlns:a16="http://schemas.microsoft.com/office/drawing/2014/main" id="{CE8B69CA-F9DC-4164-813F-4DD0C77004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3000" y="0"/>
            <a:ext cx="6858000" cy="5143500"/>
          </a:xfrm>
          <a:prstGeom prst="rect">
            <a:avLst/>
          </a:prstGeom>
        </p:spPr>
      </p:pic>
    </p:spTree>
    <p:extLst>
      <p:ext uri="{BB962C8B-B14F-4D97-AF65-F5344CB8AC3E}">
        <p14:creationId xmlns:p14="http://schemas.microsoft.com/office/powerpoint/2010/main" val="20346968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2338" name="Rectangle 2">
            <a:extLst>
              <a:ext uri="{FF2B5EF4-FFF2-40B4-BE49-F238E27FC236}">
                <a16:creationId xmlns:a16="http://schemas.microsoft.com/office/drawing/2014/main" id="{927FD445-1A3F-FC4E-6306-AC55414F8A74}"/>
              </a:ext>
            </a:extLst>
          </p:cNvPr>
          <p:cNvSpPr>
            <a:spLocks noGrp="1" noChangeArrowheads="1"/>
          </p:cNvSpPr>
          <p:nvPr>
            <p:ph type="subTitle" idx="1"/>
          </p:nvPr>
        </p:nvSpPr>
        <p:spPr>
          <a:xfrm>
            <a:off x="304800" y="209550"/>
            <a:ext cx="8534400" cy="4648200"/>
          </a:xfrm>
        </p:spPr>
        <p:txBody>
          <a:bodyPr/>
          <a:lstStyle/>
          <a:p>
            <a:pPr algn="l">
              <a:lnSpc>
                <a:spcPct val="90000"/>
              </a:lnSpc>
            </a:pPr>
            <a:r>
              <a:rPr lang="en-US" altLang="en-US" sz="4000" dirty="0"/>
              <a:t>Jews from Europe, Ashkenazi Jews, have an </a:t>
            </a:r>
            <a:r>
              <a:rPr lang="en-US" altLang="en-US" sz="4000" u="sng" dirty="0"/>
              <a:t>additional day</a:t>
            </a:r>
            <a:r>
              <a:rPr lang="en-US" altLang="en-US" sz="4000" dirty="0"/>
              <a:t> of unleavened bread…8 days.  </a:t>
            </a:r>
          </a:p>
          <a:p>
            <a:pPr algn="l">
              <a:lnSpc>
                <a:spcPct val="90000"/>
              </a:lnSpc>
            </a:pPr>
            <a:r>
              <a:rPr lang="en-US" altLang="en-US" sz="4000" dirty="0"/>
              <a:t>Sephardic Jews, from Spain, Portugal, North Africa, have 7 days unleavened, then a bread fest on the eve of the 8</a:t>
            </a:r>
            <a:r>
              <a:rPr lang="en-US" altLang="en-US" sz="4000" baseline="30000" dirty="0"/>
              <a:t>th</a:t>
            </a:r>
            <a:r>
              <a:rPr lang="en-US" altLang="en-US" sz="4000" dirty="0"/>
              <a:t> day.  </a:t>
            </a:r>
          </a:p>
        </p:txBody>
      </p:sp>
    </p:spTree>
    <p:extLst>
      <p:ext uri="{BB962C8B-B14F-4D97-AF65-F5344CB8AC3E}">
        <p14:creationId xmlns:p14="http://schemas.microsoft.com/office/powerpoint/2010/main" val="2721892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241C6FE2-C078-0C11-BAE6-F4EBD92376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3"/>
            <a:ext cx="9144000" cy="5142857"/>
          </a:xfrm>
          <a:prstGeom prst="rect">
            <a:avLst/>
          </a:prstGeom>
        </p:spPr>
      </p:pic>
      <p:sp>
        <p:nvSpPr>
          <p:cNvPr id="4" name="TextBox 3">
            <a:extLst>
              <a:ext uri="{FF2B5EF4-FFF2-40B4-BE49-F238E27FC236}">
                <a16:creationId xmlns:a16="http://schemas.microsoft.com/office/drawing/2014/main" id="{B05131C1-8303-05C5-919B-6CD5D0F0C4D1}"/>
              </a:ext>
            </a:extLst>
          </p:cNvPr>
          <p:cNvSpPr txBox="1"/>
          <p:nvPr/>
        </p:nvSpPr>
        <p:spPr>
          <a:xfrm>
            <a:off x="5085992" y="361950"/>
            <a:ext cx="3943708" cy="1107996"/>
          </a:xfrm>
          <a:prstGeom prst="rect">
            <a:avLst/>
          </a:prstGeom>
          <a:noFill/>
        </p:spPr>
        <p:txBody>
          <a:bodyPr wrap="none" rtlCol="0">
            <a:spAutoFit/>
          </a:bodyPr>
          <a:lstStyle/>
          <a:p>
            <a:pPr algn="l"/>
            <a:r>
              <a:rPr lang="en-US" sz="6600" dirty="0">
                <a:effectLst>
                  <a:outerShdw blurRad="38100" dist="38100" dir="2700000" algn="tl">
                    <a:srgbClr val="000000">
                      <a:alpha val="43137"/>
                    </a:srgbClr>
                  </a:outerShdw>
                </a:effectLst>
                <a:latin typeface="Franklin Gothic Demi" panose="020B0703020102020204" pitchFamily="34" charset="0"/>
              </a:rPr>
              <a:t>[</a:t>
            </a:r>
            <a:r>
              <a:rPr lang="en-US" sz="6600" dirty="0" err="1">
                <a:effectLst>
                  <a:outerShdw blurRad="38100" dist="38100" dir="2700000" algn="tl">
                    <a:srgbClr val="000000">
                      <a:alpha val="43137"/>
                    </a:srgbClr>
                  </a:outerShdw>
                </a:effectLst>
                <a:latin typeface="Franklin Gothic Demi" panose="020B0703020102020204" pitchFamily="34" charset="0"/>
              </a:rPr>
              <a:t>Khametz</a:t>
            </a:r>
            <a:r>
              <a:rPr lang="en-US" sz="6600" dirty="0">
                <a:effectLst>
                  <a:outerShdw blurRad="38100" dist="38100" dir="2700000" algn="tl">
                    <a:srgbClr val="000000">
                      <a:alpha val="43137"/>
                    </a:srgbClr>
                  </a:outerShdw>
                </a:effectLst>
                <a:latin typeface="Franklin Gothic Demi" panose="020B0703020102020204" pitchFamily="34" charset="0"/>
              </a:rPr>
              <a:t>]</a:t>
            </a:r>
          </a:p>
        </p:txBody>
      </p:sp>
    </p:spTree>
    <p:extLst>
      <p:ext uri="{BB962C8B-B14F-4D97-AF65-F5344CB8AC3E}">
        <p14:creationId xmlns:p14="http://schemas.microsoft.com/office/powerpoint/2010/main" val="4133987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7707DA34-77DE-FEFC-90AF-6063CBAD6C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EA51F386-480E-7471-5F9C-00E30B18732E}"/>
              </a:ext>
            </a:extLst>
          </p:cNvPr>
          <p:cNvSpPr txBox="1"/>
          <p:nvPr/>
        </p:nvSpPr>
        <p:spPr>
          <a:xfrm>
            <a:off x="304800" y="142875"/>
            <a:ext cx="8215775" cy="3785652"/>
          </a:xfrm>
          <a:prstGeom prst="rect">
            <a:avLst/>
          </a:prstGeom>
          <a:noFill/>
        </p:spPr>
        <p:txBody>
          <a:bodyPr wrap="none" rtlCol="0">
            <a:spAutoFit/>
          </a:bodyPr>
          <a:lstStyle/>
          <a:p>
            <a:pPr algn="l"/>
            <a:r>
              <a:rPr lang="en-US" u="sng" dirty="0">
                <a:solidFill>
                  <a:srgbClr val="FFFF00"/>
                </a:solidFill>
                <a:effectLst>
                  <a:outerShdw blurRad="38100" dist="38100" dir="2700000" algn="tl">
                    <a:srgbClr val="000000">
                      <a:alpha val="43137"/>
                    </a:srgbClr>
                  </a:outerShdw>
                </a:effectLst>
              </a:rPr>
              <a:t>Leaven = </a:t>
            </a:r>
            <a:r>
              <a:rPr lang="en-US" u="sng" dirty="0" err="1">
                <a:solidFill>
                  <a:srgbClr val="FFFF00"/>
                </a:solidFill>
                <a:effectLst>
                  <a:outerShdw blurRad="38100" dist="38100" dir="2700000" algn="tl">
                    <a:srgbClr val="000000">
                      <a:alpha val="43137"/>
                    </a:srgbClr>
                  </a:outerShdw>
                </a:effectLst>
              </a:rPr>
              <a:t>Khametz</a:t>
            </a:r>
            <a:r>
              <a:rPr lang="en-US" u="sng" dirty="0">
                <a:solidFill>
                  <a:srgbClr val="FFFF00"/>
                </a:solidFill>
                <a:effectLst>
                  <a:outerShdw blurRad="38100" dist="38100" dir="2700000" algn="tl">
                    <a:srgbClr val="000000">
                      <a:alpha val="43137"/>
                    </a:srgbClr>
                  </a:outerShdw>
                </a:effectLst>
              </a:rPr>
              <a:t> </a:t>
            </a:r>
          </a:p>
          <a:p>
            <a:pPr algn="l"/>
            <a:r>
              <a:rPr lang="en-US" u="sng" dirty="0">
                <a:solidFill>
                  <a:srgbClr val="FFFF00"/>
                </a:solidFill>
                <a:effectLst>
                  <a:outerShdw blurRad="38100" dist="38100" dir="2700000" algn="tl">
                    <a:srgbClr val="000000">
                      <a:alpha val="43137"/>
                    </a:srgbClr>
                  </a:outerShdw>
                </a:effectLst>
              </a:rPr>
              <a:t>and the old nature</a:t>
            </a:r>
          </a:p>
          <a:p>
            <a:pPr marL="461963" indent="-461963" algn="l">
              <a:buAutoNum type="arabicPeriod"/>
            </a:pPr>
            <a:r>
              <a:rPr lang="en-US" dirty="0">
                <a:effectLst>
                  <a:outerShdw blurRad="38100" dist="38100" dir="2700000" algn="tl">
                    <a:srgbClr val="000000">
                      <a:alpha val="43137"/>
                    </a:srgbClr>
                  </a:outerShdw>
                </a:effectLst>
              </a:rPr>
              <a:t>Just the facts</a:t>
            </a:r>
          </a:p>
          <a:p>
            <a:pPr marL="461963" indent="-461963" algn="l">
              <a:buAutoNum type="arabicPeriod"/>
            </a:pPr>
            <a:r>
              <a:rPr lang="en-US" dirty="0">
                <a:effectLst>
                  <a:outerShdw blurRad="38100" dist="38100" dir="2700000" algn="tl">
                    <a:srgbClr val="000000">
                      <a:alpha val="43137"/>
                    </a:srgbClr>
                  </a:outerShdw>
                </a:effectLst>
              </a:rPr>
              <a:t>Spiritual meaning to removing </a:t>
            </a:r>
          </a:p>
          <a:p>
            <a:pPr algn="l"/>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khmetz</a:t>
            </a:r>
            <a:r>
              <a:rPr lang="en-US" dirty="0">
                <a:effectLst>
                  <a:outerShdw blurRad="38100" dist="38100" dir="2700000" algn="tl">
                    <a:srgbClr val="000000">
                      <a:alpha val="43137"/>
                    </a:srgbClr>
                  </a:outerShdw>
                </a:effectLst>
              </a:rPr>
              <a:t>?</a:t>
            </a:r>
          </a:p>
          <a:p>
            <a:pPr marL="742950" indent="-742950" algn="l">
              <a:buAutoNum type="arabicPeriod"/>
            </a:pP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831835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1 Cor 5.6-8</a:t>
            </a:r>
            <a:r>
              <a:rPr lang="en-US" sz="4000" dirty="0"/>
              <a:t> Don’t you know the saying, “It takes only a little hametz to leaven a whole batch of dough?” </a:t>
            </a:r>
            <a:r>
              <a:rPr lang="en-US" sz="4000" u="sng" dirty="0">
                <a:solidFill>
                  <a:srgbClr val="FFFF00"/>
                </a:solidFill>
              </a:rPr>
              <a:t>Get rid of the old hametz</a:t>
            </a:r>
            <a:r>
              <a:rPr lang="en-US" sz="4000" dirty="0"/>
              <a:t>, so that you can be a new batch of dough, because in reality you are unleavened. </a:t>
            </a:r>
          </a:p>
        </p:txBody>
      </p:sp>
    </p:spTree>
    <p:extLst>
      <p:ext uri="{BB962C8B-B14F-4D97-AF65-F5344CB8AC3E}">
        <p14:creationId xmlns:p14="http://schemas.microsoft.com/office/powerpoint/2010/main" val="2268768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"Matzah was used in the sacrificial system of the Temple. Offerings had to be absolutely pure, and anything leavened (hametz) was considered impure because it had fermented, or soured. </a:t>
            </a:r>
          </a:p>
        </p:txBody>
      </p:sp>
    </p:spTree>
    <p:extLst>
      <p:ext uri="{BB962C8B-B14F-4D97-AF65-F5344CB8AC3E}">
        <p14:creationId xmlns:p14="http://schemas.microsoft.com/office/powerpoint/2010/main" val="26030421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(The word hametz literally means 'sour’.)  Matzah — unleavened bread — on the other hand, was a symbol of purity. The Talmud says, 'leaven represents the evil impulse of the heart'"</a:t>
            </a:r>
          </a:p>
        </p:txBody>
      </p:sp>
    </p:spTree>
    <p:extLst>
      <p:ext uri="{BB962C8B-B14F-4D97-AF65-F5344CB8AC3E}">
        <p14:creationId xmlns:p14="http://schemas.microsoft.com/office/powerpoint/2010/main" val="3968465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3" name="Picture 2">
            <a:extLst>
              <a:ext uri="{FF2B5EF4-FFF2-40B4-BE49-F238E27FC236}">
                <a16:creationId xmlns:a16="http://schemas.microsoft.com/office/drawing/2014/main" id="{ED92B8AC-C42C-C4DA-6754-AE790962A472}"/>
              </a:ext>
            </a:extLst>
          </p:cNvPr>
          <p:cNvPicPr>
            <a:picLocks noChangeAspect="1"/>
          </p:cNvPicPr>
          <p:nvPr/>
        </p:nvPicPr>
        <p:blipFill>
          <a:blip r:embed="rId3"/>
          <a:stretch>
            <a:fillRect/>
          </a:stretch>
        </p:blipFill>
        <p:spPr>
          <a:xfrm>
            <a:off x="838200" y="-61203"/>
            <a:ext cx="7391400" cy="5212172"/>
          </a:xfrm>
          <a:prstGeom prst="rect">
            <a:avLst/>
          </a:prstGeom>
        </p:spPr>
      </p:pic>
    </p:spTree>
    <p:extLst>
      <p:ext uri="{BB962C8B-B14F-4D97-AF65-F5344CB8AC3E}">
        <p14:creationId xmlns:p14="http://schemas.microsoft.com/office/powerpoint/2010/main" val="28071885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"After reciting the Amidah Rabbi </a:t>
            </a:r>
            <a:r>
              <a:rPr lang="en-US" sz="4000" dirty="0" err="1"/>
              <a:t>Alexandri</a:t>
            </a:r>
            <a:r>
              <a:rPr lang="en-US" sz="4000" dirty="0"/>
              <a:t> used to add the following: 'Sovereign of the Universe, you are well aware that our will is to perform your will. What keeps us from doing it? The yeast in the dough</a:t>
            </a:r>
            <a:r>
              <a:rPr lang="en-US" sz="4000" baseline="30000" dirty="0"/>
              <a:t>....'"(B </a:t>
            </a:r>
            <a:r>
              <a:rPr lang="en-US" sz="4000" baseline="30000" dirty="0" err="1"/>
              <a:t>rakhot</a:t>
            </a:r>
            <a:r>
              <a:rPr lang="en-US" sz="4000" baseline="30000" dirty="0"/>
              <a:t> 17a) </a:t>
            </a:r>
          </a:p>
        </p:txBody>
      </p:sp>
    </p:spTree>
    <p:extLst>
      <p:ext uri="{BB962C8B-B14F-4D97-AF65-F5344CB8AC3E}">
        <p14:creationId xmlns:p14="http://schemas.microsoft.com/office/powerpoint/2010/main" val="28578889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In the Soncino translation a note explains that "the yeast in the dough" is "the evil impulse, which causes a ferment in the heart." </a:t>
            </a:r>
          </a:p>
        </p:txBody>
      </p:sp>
    </p:spTree>
    <p:extLst>
      <p:ext uri="{BB962C8B-B14F-4D97-AF65-F5344CB8AC3E}">
        <p14:creationId xmlns:p14="http://schemas.microsoft.com/office/powerpoint/2010/main" val="27592384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"Some Jewish thinkers see </a:t>
            </a:r>
            <a:r>
              <a:rPr lang="en-US" sz="4000" dirty="0" err="1"/>
              <a:t>khametz</a:t>
            </a:r>
            <a:r>
              <a:rPr lang="en-US" sz="4000" dirty="0"/>
              <a:t>, that which rises and becomes leaven, as symbolically representing those tendencies in a man which arouse him to evil. </a:t>
            </a:r>
          </a:p>
        </p:txBody>
      </p:sp>
    </p:spTree>
    <p:extLst>
      <p:ext uri="{BB962C8B-B14F-4D97-AF65-F5344CB8AC3E}">
        <p14:creationId xmlns:p14="http://schemas.microsoft.com/office/powerpoint/2010/main" val="37684560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They see the whole process of searching for the </a:t>
            </a:r>
            <a:r>
              <a:rPr lang="en-US" sz="4000" dirty="0" err="1"/>
              <a:t>khametz</a:t>
            </a:r>
            <a:r>
              <a:rPr lang="en-US" sz="4000" dirty="0"/>
              <a:t> and eliminating it as a reminder to man that he should search through his deeds and purify his actions. Mere renunciation of the imperfect past, one's own </a:t>
            </a:r>
            <a:r>
              <a:rPr lang="en-US" sz="4000" dirty="0" err="1"/>
              <a:t>khametz</a:t>
            </a:r>
            <a:r>
              <a:rPr lang="en-US" sz="4000" dirty="0"/>
              <a:t> is not sufficient; it must be destroyed. </a:t>
            </a:r>
          </a:p>
        </p:txBody>
      </p:sp>
    </p:spTree>
    <p:extLst>
      <p:ext uri="{BB962C8B-B14F-4D97-AF65-F5344CB8AC3E}">
        <p14:creationId xmlns:p14="http://schemas.microsoft.com/office/powerpoint/2010/main" val="27209048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baseline="30000" dirty="0"/>
              <a:t>Gal 2.20 </a:t>
            </a:r>
            <a:r>
              <a:rPr lang="en-US" sz="4000" dirty="0"/>
              <a:t>When the Messiah was executed on the stake as a criminal, I was too; so that </a:t>
            </a:r>
            <a:r>
              <a:rPr lang="en-US" sz="4000" dirty="0">
                <a:solidFill>
                  <a:srgbClr val="FFFF00"/>
                </a:solidFill>
              </a:rPr>
              <a:t>my proud ego no longer lives.</a:t>
            </a:r>
            <a:r>
              <a:rPr lang="en-US" sz="4000" dirty="0"/>
              <a:t> But the Messiah lives in me, and the life I now live in my body I live by the same trusting faithfulness that the Son of God had, who loved me and gave himself up for me. </a:t>
            </a:r>
          </a:p>
        </p:txBody>
      </p:sp>
    </p:spTree>
    <p:extLst>
      <p:ext uri="{BB962C8B-B14F-4D97-AF65-F5344CB8AC3E}">
        <p14:creationId xmlns:p14="http://schemas.microsoft.com/office/powerpoint/2010/main" val="42055190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endParaRPr lang="en-US" sz="4000" dirty="0"/>
          </a:p>
          <a:p>
            <a:endParaRPr lang="en-US" sz="4000" dirty="0"/>
          </a:p>
          <a:p>
            <a:r>
              <a:rPr lang="en-US" sz="4000" dirty="0"/>
              <a:t>Community application</a:t>
            </a:r>
          </a:p>
        </p:txBody>
      </p:sp>
    </p:spTree>
    <p:extLst>
      <p:ext uri="{BB962C8B-B14F-4D97-AF65-F5344CB8AC3E}">
        <p14:creationId xmlns:p14="http://schemas.microsoft.com/office/powerpoint/2010/main" val="8012893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"It takes only a little chametz to leaven a whole batch of dough," quoted in a similar context at Ga 5:9, here tells the Corinthians not only that each individual should guard against personal sin, </a:t>
            </a:r>
          </a:p>
        </p:txBody>
      </p:sp>
    </p:spTree>
    <p:extLst>
      <p:ext uri="{BB962C8B-B14F-4D97-AF65-F5344CB8AC3E}">
        <p14:creationId xmlns:p14="http://schemas.microsoft.com/office/powerpoint/2010/main" val="15605013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but also that permitting a promiscuous sinner who professes to be a fellow-believer </a:t>
            </a:r>
            <a:r>
              <a:rPr lang="en-US" sz="4000" baseline="30000" dirty="0"/>
              <a:t>(see vv. 9-10) </a:t>
            </a:r>
            <a:r>
              <a:rPr lang="en-US" sz="4000" dirty="0"/>
              <a:t>to remain in their midst is a sure way to infect the entire Messianic community with sin.</a:t>
            </a:r>
          </a:p>
        </p:txBody>
      </p:sp>
    </p:spTree>
    <p:extLst>
      <p:ext uri="{BB962C8B-B14F-4D97-AF65-F5344CB8AC3E}">
        <p14:creationId xmlns:p14="http://schemas.microsoft.com/office/powerpoint/2010/main" val="16961210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As King Solomon said in Proverbs 18:21:</a:t>
            </a:r>
          </a:p>
          <a:p>
            <a:pPr algn="l"/>
            <a:endParaRPr lang="en-US" sz="4000" dirty="0"/>
          </a:p>
          <a:p>
            <a:pPr algn="l"/>
            <a:r>
              <a:rPr lang="en-US" sz="4000" dirty="0"/>
              <a:t>Life and death are in the power of the tongue</a:t>
            </a:r>
          </a:p>
        </p:txBody>
      </p:sp>
      <p:sp>
        <p:nvSpPr>
          <p:cNvPr id="3" name="AutoShape 2" descr="🔧">
            <a:extLst>
              <a:ext uri="{FF2B5EF4-FFF2-40B4-BE49-F238E27FC236}">
                <a16:creationId xmlns:a16="http://schemas.microsoft.com/office/drawing/2014/main" id="{A0D6F0F9-A8B2-F2FB-25B9-9BA15082224A}"/>
              </a:ext>
            </a:extLst>
          </p:cNvPr>
          <p:cNvSpPr>
            <a:spLocks noChangeAspect="1" noChangeArrowheads="1"/>
          </p:cNvSpPr>
          <p:nvPr/>
        </p:nvSpPr>
        <p:spPr bwMode="auto">
          <a:xfrm>
            <a:off x="1836738" y="-84138"/>
            <a:ext cx="15240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3" descr="☁️">
            <a:extLst>
              <a:ext uri="{FF2B5EF4-FFF2-40B4-BE49-F238E27FC236}">
                <a16:creationId xmlns:a16="http://schemas.microsoft.com/office/drawing/2014/main" id="{09FFB88F-8C9B-E773-0D51-3B552D4A05A3}"/>
              </a:ext>
            </a:extLst>
          </p:cNvPr>
          <p:cNvSpPr>
            <a:spLocks noChangeAspect="1" noChangeArrowheads="1"/>
          </p:cNvSpPr>
          <p:nvPr/>
        </p:nvSpPr>
        <p:spPr bwMode="auto">
          <a:xfrm>
            <a:off x="5524500" y="-84138"/>
            <a:ext cx="15240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
            <a:extLst>
              <a:ext uri="{FF2B5EF4-FFF2-40B4-BE49-F238E27FC236}">
                <a16:creationId xmlns:a16="http://schemas.microsoft.com/office/drawing/2014/main" id="{C67E8B51-4F59-4209-0800-3D7E5CFCECFE}"/>
              </a:ext>
            </a:extLst>
          </p:cNvPr>
          <p:cNvSpPr>
            <a:spLocks noChangeAspect="1" noChangeArrowheads="1"/>
          </p:cNvSpPr>
          <p:nvPr/>
        </p:nvSpPr>
        <p:spPr bwMode="auto">
          <a:xfrm>
            <a:off x="8715375" y="-84138"/>
            <a:ext cx="15240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5" descr="🌟">
            <a:extLst>
              <a:ext uri="{FF2B5EF4-FFF2-40B4-BE49-F238E27FC236}">
                <a16:creationId xmlns:a16="http://schemas.microsoft.com/office/drawing/2014/main" id="{DE8E49C8-FD0F-0A13-8432-480079DF84B0}"/>
              </a:ext>
            </a:extLst>
          </p:cNvPr>
          <p:cNvSpPr>
            <a:spLocks noChangeAspect="1" noChangeArrowheads="1"/>
          </p:cNvSpPr>
          <p:nvPr/>
        </p:nvSpPr>
        <p:spPr bwMode="auto">
          <a:xfrm>
            <a:off x="10179050" y="-84138"/>
            <a:ext cx="15240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
            <a:extLst>
              <a:ext uri="{FF2B5EF4-FFF2-40B4-BE49-F238E27FC236}">
                <a16:creationId xmlns:a16="http://schemas.microsoft.com/office/drawing/2014/main" id="{A8A444AC-7BA6-AFF7-C1C6-A96DEE56A33E}"/>
              </a:ext>
            </a:extLst>
          </p:cNvPr>
          <p:cNvSpPr>
            <a:spLocks noChangeAspect="1" noChangeArrowheads="1"/>
          </p:cNvSpPr>
          <p:nvPr/>
        </p:nvSpPr>
        <p:spPr bwMode="auto">
          <a:xfrm>
            <a:off x="14439900" y="-84138"/>
            <a:ext cx="15240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7" descr="🖥️">
            <a:extLst>
              <a:ext uri="{FF2B5EF4-FFF2-40B4-BE49-F238E27FC236}">
                <a16:creationId xmlns:a16="http://schemas.microsoft.com/office/drawing/2014/main" id="{76A95A91-02A1-C986-B125-185C1C1C336D}"/>
              </a:ext>
            </a:extLst>
          </p:cNvPr>
          <p:cNvSpPr>
            <a:spLocks noChangeAspect="1" noChangeArrowheads="1"/>
          </p:cNvSpPr>
          <p:nvPr/>
        </p:nvSpPr>
        <p:spPr bwMode="auto">
          <a:xfrm>
            <a:off x="15959138" y="-84138"/>
            <a:ext cx="15240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
            <a:extLst>
              <a:ext uri="{FF2B5EF4-FFF2-40B4-BE49-F238E27FC236}">
                <a16:creationId xmlns:a16="http://schemas.microsoft.com/office/drawing/2014/main" id="{8136E14C-54C4-1062-3D78-4E15EACF7CDA}"/>
              </a:ext>
            </a:extLst>
          </p:cNvPr>
          <p:cNvSpPr>
            <a:spLocks noChangeAspect="1" noChangeArrowheads="1"/>
          </p:cNvSpPr>
          <p:nvPr/>
        </p:nvSpPr>
        <p:spPr bwMode="auto">
          <a:xfrm>
            <a:off x="19019838" y="-84138"/>
            <a:ext cx="15240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9" descr="🌐">
            <a:extLst>
              <a:ext uri="{FF2B5EF4-FFF2-40B4-BE49-F238E27FC236}">
                <a16:creationId xmlns:a16="http://schemas.microsoft.com/office/drawing/2014/main" id="{023E2F6B-7C6E-9A70-59F3-B11B705E753F}"/>
              </a:ext>
            </a:extLst>
          </p:cNvPr>
          <p:cNvSpPr>
            <a:spLocks noChangeAspect="1" noChangeArrowheads="1"/>
          </p:cNvSpPr>
          <p:nvPr/>
        </p:nvSpPr>
        <p:spPr bwMode="auto">
          <a:xfrm>
            <a:off x="20926425" y="-84138"/>
            <a:ext cx="15240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0" descr="🙏">
            <a:extLst>
              <a:ext uri="{FF2B5EF4-FFF2-40B4-BE49-F238E27FC236}">
                <a16:creationId xmlns:a16="http://schemas.microsoft.com/office/drawing/2014/main" id="{6C24E522-C692-021C-880C-0D1B3D695D04}"/>
              </a:ext>
            </a:extLst>
          </p:cNvPr>
          <p:cNvSpPr>
            <a:spLocks noChangeAspect="1" noChangeArrowheads="1"/>
          </p:cNvSpPr>
          <p:nvPr/>
        </p:nvSpPr>
        <p:spPr bwMode="auto">
          <a:xfrm>
            <a:off x="22685375" y="-84138"/>
            <a:ext cx="15240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634525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sp>
        <p:nvSpPr>
          <p:cNvPr id="3" name="AutoShape 2" descr="🔧">
            <a:extLst>
              <a:ext uri="{FF2B5EF4-FFF2-40B4-BE49-F238E27FC236}">
                <a16:creationId xmlns:a16="http://schemas.microsoft.com/office/drawing/2014/main" id="{A0D6F0F9-A8B2-F2FB-25B9-9BA15082224A}"/>
              </a:ext>
            </a:extLst>
          </p:cNvPr>
          <p:cNvSpPr>
            <a:spLocks noChangeAspect="1" noChangeArrowheads="1"/>
          </p:cNvSpPr>
          <p:nvPr/>
        </p:nvSpPr>
        <p:spPr bwMode="auto">
          <a:xfrm>
            <a:off x="1836738" y="-84138"/>
            <a:ext cx="15240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3" descr="☁️">
            <a:extLst>
              <a:ext uri="{FF2B5EF4-FFF2-40B4-BE49-F238E27FC236}">
                <a16:creationId xmlns:a16="http://schemas.microsoft.com/office/drawing/2014/main" id="{09FFB88F-8C9B-E773-0D51-3B552D4A05A3}"/>
              </a:ext>
            </a:extLst>
          </p:cNvPr>
          <p:cNvSpPr>
            <a:spLocks noChangeAspect="1" noChangeArrowheads="1"/>
          </p:cNvSpPr>
          <p:nvPr/>
        </p:nvSpPr>
        <p:spPr bwMode="auto">
          <a:xfrm>
            <a:off x="5524500" y="-84138"/>
            <a:ext cx="15240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
            <a:extLst>
              <a:ext uri="{FF2B5EF4-FFF2-40B4-BE49-F238E27FC236}">
                <a16:creationId xmlns:a16="http://schemas.microsoft.com/office/drawing/2014/main" id="{C67E8B51-4F59-4209-0800-3D7E5CFCECFE}"/>
              </a:ext>
            </a:extLst>
          </p:cNvPr>
          <p:cNvSpPr>
            <a:spLocks noChangeAspect="1" noChangeArrowheads="1"/>
          </p:cNvSpPr>
          <p:nvPr/>
        </p:nvSpPr>
        <p:spPr bwMode="auto">
          <a:xfrm>
            <a:off x="8715375" y="-84138"/>
            <a:ext cx="15240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5" descr="🌟">
            <a:extLst>
              <a:ext uri="{FF2B5EF4-FFF2-40B4-BE49-F238E27FC236}">
                <a16:creationId xmlns:a16="http://schemas.microsoft.com/office/drawing/2014/main" id="{DE8E49C8-FD0F-0A13-8432-480079DF84B0}"/>
              </a:ext>
            </a:extLst>
          </p:cNvPr>
          <p:cNvSpPr>
            <a:spLocks noChangeAspect="1" noChangeArrowheads="1"/>
          </p:cNvSpPr>
          <p:nvPr/>
        </p:nvSpPr>
        <p:spPr bwMode="auto">
          <a:xfrm>
            <a:off x="10179050" y="-84138"/>
            <a:ext cx="15240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6" descr="✈️">
            <a:extLst>
              <a:ext uri="{FF2B5EF4-FFF2-40B4-BE49-F238E27FC236}">
                <a16:creationId xmlns:a16="http://schemas.microsoft.com/office/drawing/2014/main" id="{A8A444AC-7BA6-AFF7-C1C6-A96DEE56A33E}"/>
              </a:ext>
            </a:extLst>
          </p:cNvPr>
          <p:cNvSpPr>
            <a:spLocks noChangeAspect="1" noChangeArrowheads="1"/>
          </p:cNvSpPr>
          <p:nvPr/>
        </p:nvSpPr>
        <p:spPr bwMode="auto">
          <a:xfrm>
            <a:off x="14439900" y="-84138"/>
            <a:ext cx="15240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7" descr="🖥️">
            <a:extLst>
              <a:ext uri="{FF2B5EF4-FFF2-40B4-BE49-F238E27FC236}">
                <a16:creationId xmlns:a16="http://schemas.microsoft.com/office/drawing/2014/main" id="{76A95A91-02A1-C986-B125-185C1C1C336D}"/>
              </a:ext>
            </a:extLst>
          </p:cNvPr>
          <p:cNvSpPr>
            <a:spLocks noChangeAspect="1" noChangeArrowheads="1"/>
          </p:cNvSpPr>
          <p:nvPr/>
        </p:nvSpPr>
        <p:spPr bwMode="auto">
          <a:xfrm>
            <a:off x="15959138" y="-84138"/>
            <a:ext cx="15240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8" descr="👥">
            <a:extLst>
              <a:ext uri="{FF2B5EF4-FFF2-40B4-BE49-F238E27FC236}">
                <a16:creationId xmlns:a16="http://schemas.microsoft.com/office/drawing/2014/main" id="{8136E14C-54C4-1062-3D78-4E15EACF7CDA}"/>
              </a:ext>
            </a:extLst>
          </p:cNvPr>
          <p:cNvSpPr>
            <a:spLocks noChangeAspect="1" noChangeArrowheads="1"/>
          </p:cNvSpPr>
          <p:nvPr/>
        </p:nvSpPr>
        <p:spPr bwMode="auto">
          <a:xfrm>
            <a:off x="19019838" y="-84138"/>
            <a:ext cx="15240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9" descr="🌐">
            <a:extLst>
              <a:ext uri="{FF2B5EF4-FFF2-40B4-BE49-F238E27FC236}">
                <a16:creationId xmlns:a16="http://schemas.microsoft.com/office/drawing/2014/main" id="{023E2F6B-7C6E-9A70-59F3-B11B705E753F}"/>
              </a:ext>
            </a:extLst>
          </p:cNvPr>
          <p:cNvSpPr>
            <a:spLocks noChangeAspect="1" noChangeArrowheads="1"/>
          </p:cNvSpPr>
          <p:nvPr/>
        </p:nvSpPr>
        <p:spPr bwMode="auto">
          <a:xfrm>
            <a:off x="20926425" y="-84138"/>
            <a:ext cx="15240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0" descr="🙏">
            <a:extLst>
              <a:ext uri="{FF2B5EF4-FFF2-40B4-BE49-F238E27FC236}">
                <a16:creationId xmlns:a16="http://schemas.microsoft.com/office/drawing/2014/main" id="{6C24E522-C692-021C-880C-0D1B3D695D04}"/>
              </a:ext>
            </a:extLst>
          </p:cNvPr>
          <p:cNvSpPr>
            <a:spLocks noChangeAspect="1" noChangeArrowheads="1"/>
          </p:cNvSpPr>
          <p:nvPr/>
        </p:nvSpPr>
        <p:spPr bwMode="auto">
          <a:xfrm>
            <a:off x="22685375" y="-84138"/>
            <a:ext cx="152400" cy="152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a:extLst>
              <a:ext uri="{FF2B5EF4-FFF2-40B4-BE49-F238E27FC236}">
                <a16:creationId xmlns:a16="http://schemas.microsoft.com/office/drawing/2014/main" id="{4FFB7802-8989-0ABE-6FA5-A82CD3A231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0"/>
            <a:ext cx="852963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4370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The “Great North American Eclipse” is over—now prepare for the “Greatest American Eclipse.”</a:t>
            </a:r>
          </a:p>
        </p:txBody>
      </p:sp>
    </p:spTree>
    <p:extLst>
      <p:ext uri="{BB962C8B-B14F-4D97-AF65-F5344CB8AC3E}">
        <p14:creationId xmlns:p14="http://schemas.microsoft.com/office/powerpoint/2010/main" val="33583748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5" name="Picture 4">
            <a:extLst>
              <a:ext uri="{FF2B5EF4-FFF2-40B4-BE49-F238E27FC236}">
                <a16:creationId xmlns:a16="http://schemas.microsoft.com/office/drawing/2014/main" id="{497AFC87-3E19-B350-1C96-1CFB24903603}"/>
              </a:ext>
            </a:extLst>
          </p:cNvPr>
          <p:cNvPicPr>
            <a:picLocks noChangeAspect="1"/>
          </p:cNvPicPr>
          <p:nvPr/>
        </p:nvPicPr>
        <p:blipFill>
          <a:blip r:embed="rId3"/>
          <a:stretch>
            <a:fillRect/>
          </a:stretch>
        </p:blipFill>
        <p:spPr>
          <a:xfrm>
            <a:off x="609600" y="1"/>
            <a:ext cx="7925424" cy="5143094"/>
          </a:xfrm>
          <a:prstGeom prst="rect">
            <a:avLst/>
          </a:prstGeom>
        </p:spPr>
      </p:pic>
    </p:spTree>
    <p:extLst>
      <p:ext uri="{BB962C8B-B14F-4D97-AF65-F5344CB8AC3E}">
        <p14:creationId xmlns:p14="http://schemas.microsoft.com/office/powerpoint/2010/main" val="23480786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People who traffic in gossip about people they really don’t know, and about situations where they’re really not in authority to the relational context, say more about themselves than anything—and they hurt three people in the process. First, they injure their own humanity by trafficking in gossip; </a:t>
            </a:r>
          </a:p>
        </p:txBody>
      </p:sp>
    </p:spTree>
    <p:extLst>
      <p:ext uri="{BB962C8B-B14F-4D97-AF65-F5344CB8AC3E}">
        <p14:creationId xmlns:p14="http://schemas.microsoft.com/office/powerpoint/2010/main" val="276711389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second, they take a piece out of the person they are talking about, and then, third, they injure the person they are talking to. In Proverbs 16:27, gossiping lips are likened to a “scorching fire,” and in v. 28, those with loose lips are referred to as “perverse” because they “separate close friends” (TLV).</a:t>
            </a:r>
          </a:p>
        </p:txBody>
      </p:sp>
    </p:spTree>
    <p:extLst>
      <p:ext uri="{BB962C8B-B14F-4D97-AF65-F5344CB8AC3E}">
        <p14:creationId xmlns:p14="http://schemas.microsoft.com/office/powerpoint/2010/main" val="17844461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3810000" cy="4800600"/>
          </a:xfrm>
        </p:spPr>
        <p:txBody>
          <a:bodyPr>
            <a:normAutofit/>
          </a:bodyPr>
          <a:lstStyle/>
          <a:p>
            <a:pPr algn="r" rtl="1"/>
            <a:r>
              <a:rPr lang="he-IL" sz="4400" b="1" dirty="0">
                <a:latin typeface="David" panose="020E0502060401010101" pitchFamily="34" charset="-79"/>
                <a:cs typeface="David" panose="020E0502060401010101" pitchFamily="34" charset="-79"/>
              </a:rPr>
              <a:t>אזור חופשי לשון הרע</a:t>
            </a:r>
            <a:endParaRPr lang="en-US" sz="4400" b="1" dirty="0">
              <a:latin typeface="David" panose="020E0502060401010101" pitchFamily="34" charset="-79"/>
              <a:cs typeface="David" panose="020E0502060401010101" pitchFamily="34" charset="-79"/>
            </a:endParaRPr>
          </a:p>
          <a:p>
            <a:pPr algn="l"/>
            <a:r>
              <a:rPr lang="en-US" sz="4000" i="1" dirty="0" err="1"/>
              <a:t>Azor</a:t>
            </a:r>
            <a:r>
              <a:rPr lang="en-US" sz="4000" i="1" dirty="0"/>
              <a:t> </a:t>
            </a:r>
            <a:r>
              <a:rPr lang="en-US" sz="4000" i="1" dirty="0" err="1"/>
              <a:t>khofshi</a:t>
            </a:r>
            <a:endParaRPr lang="en-US" sz="4000" i="1" dirty="0"/>
          </a:p>
          <a:p>
            <a:pPr algn="l"/>
            <a:r>
              <a:rPr lang="en-US" sz="4000" i="1" dirty="0"/>
              <a:t>Lashon </a:t>
            </a:r>
            <a:r>
              <a:rPr lang="en-US" sz="4000" i="1" dirty="0" err="1"/>
              <a:t>HaRa</a:t>
            </a:r>
            <a:endParaRPr lang="en-US" sz="4000" i="1" dirty="0"/>
          </a:p>
          <a:p>
            <a:pPr algn="l"/>
            <a:r>
              <a:rPr lang="en-US" sz="4000" dirty="0"/>
              <a:t>Defamation free zone</a:t>
            </a:r>
          </a:p>
          <a:p>
            <a:pPr algn="l"/>
            <a:endParaRPr lang="en-US" sz="4000" dirty="0"/>
          </a:p>
        </p:txBody>
      </p:sp>
      <p:pic>
        <p:nvPicPr>
          <p:cNvPr id="3" name="Picture 2">
            <a:extLst>
              <a:ext uri="{FF2B5EF4-FFF2-40B4-BE49-F238E27FC236}">
                <a16:creationId xmlns:a16="http://schemas.microsoft.com/office/drawing/2014/main" id="{7A83121B-32A9-B711-88A4-1A3108C9E2DC}"/>
              </a:ext>
            </a:extLst>
          </p:cNvPr>
          <p:cNvPicPr>
            <a:picLocks noChangeAspect="1"/>
          </p:cNvPicPr>
          <p:nvPr/>
        </p:nvPicPr>
        <p:blipFill>
          <a:blip r:embed="rId3"/>
          <a:stretch>
            <a:fillRect/>
          </a:stretch>
        </p:blipFill>
        <p:spPr>
          <a:xfrm>
            <a:off x="4038600" y="9525"/>
            <a:ext cx="5029199" cy="4677814"/>
          </a:xfrm>
          <a:prstGeom prst="rect">
            <a:avLst/>
          </a:prstGeom>
        </p:spPr>
      </p:pic>
    </p:spTree>
    <p:extLst>
      <p:ext uri="{BB962C8B-B14F-4D97-AF65-F5344CB8AC3E}">
        <p14:creationId xmlns:p14="http://schemas.microsoft.com/office/powerpoint/2010/main" val="439447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4038600" y="171450"/>
            <a:ext cx="4924426" cy="4800600"/>
          </a:xfrm>
        </p:spPr>
        <p:txBody>
          <a:bodyPr>
            <a:normAutofit/>
          </a:bodyPr>
          <a:lstStyle/>
          <a:p>
            <a:pPr algn="l"/>
            <a:r>
              <a:rPr lang="en-US" sz="4000" dirty="0"/>
              <a:t>Rabbi </a:t>
            </a:r>
            <a:r>
              <a:rPr lang="en-US" sz="4000" dirty="0" err="1"/>
              <a:t>Telushkin</a:t>
            </a:r>
            <a:r>
              <a:rPr lang="en-US" sz="4000" dirty="0"/>
              <a:t> challenge.</a:t>
            </a:r>
          </a:p>
          <a:p>
            <a:pPr algn="l"/>
            <a:r>
              <a:rPr lang="en-US" sz="4000" dirty="0" err="1"/>
              <a:t>Shaunti</a:t>
            </a:r>
            <a:r>
              <a:rPr lang="en-US" sz="4000" dirty="0"/>
              <a:t> </a:t>
            </a:r>
            <a:r>
              <a:rPr lang="en-US" sz="4000" dirty="0" err="1"/>
              <a:t>Feldhan</a:t>
            </a:r>
            <a:r>
              <a:rPr lang="en-US" sz="4000" dirty="0"/>
              <a:t> kindness challenge.</a:t>
            </a:r>
          </a:p>
        </p:txBody>
      </p:sp>
      <p:pic>
        <p:nvPicPr>
          <p:cNvPr id="3" name="Picture 2">
            <a:extLst>
              <a:ext uri="{FF2B5EF4-FFF2-40B4-BE49-F238E27FC236}">
                <a16:creationId xmlns:a16="http://schemas.microsoft.com/office/drawing/2014/main" id="{30AC6935-0ACB-A89A-D5F8-E23D05267F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46" y="0"/>
            <a:ext cx="3857625" cy="5143500"/>
          </a:xfrm>
          <a:prstGeom prst="rect">
            <a:avLst/>
          </a:prstGeom>
        </p:spPr>
      </p:pic>
    </p:spTree>
    <p:extLst>
      <p:ext uri="{BB962C8B-B14F-4D97-AF65-F5344CB8AC3E}">
        <p14:creationId xmlns:p14="http://schemas.microsoft.com/office/powerpoint/2010/main" val="38654935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241C6FE2-C078-0C11-BAE6-F4EBD92376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3"/>
            <a:ext cx="9144000" cy="5142857"/>
          </a:xfrm>
          <a:prstGeom prst="rect">
            <a:avLst/>
          </a:prstGeom>
        </p:spPr>
      </p:pic>
      <p:sp>
        <p:nvSpPr>
          <p:cNvPr id="4" name="TextBox 3">
            <a:extLst>
              <a:ext uri="{FF2B5EF4-FFF2-40B4-BE49-F238E27FC236}">
                <a16:creationId xmlns:a16="http://schemas.microsoft.com/office/drawing/2014/main" id="{B05131C1-8303-05C5-919B-6CD5D0F0C4D1}"/>
              </a:ext>
            </a:extLst>
          </p:cNvPr>
          <p:cNvSpPr txBox="1"/>
          <p:nvPr/>
        </p:nvSpPr>
        <p:spPr>
          <a:xfrm>
            <a:off x="5085992" y="361950"/>
            <a:ext cx="3943708" cy="1107996"/>
          </a:xfrm>
          <a:prstGeom prst="rect">
            <a:avLst/>
          </a:prstGeom>
          <a:noFill/>
        </p:spPr>
        <p:txBody>
          <a:bodyPr wrap="none" rtlCol="0">
            <a:spAutoFit/>
          </a:bodyPr>
          <a:lstStyle/>
          <a:p>
            <a:pPr algn="l"/>
            <a:r>
              <a:rPr lang="en-US" sz="6600" dirty="0">
                <a:effectLst>
                  <a:outerShdw blurRad="38100" dist="38100" dir="2700000" algn="tl">
                    <a:srgbClr val="000000">
                      <a:alpha val="43137"/>
                    </a:srgbClr>
                  </a:outerShdw>
                </a:effectLst>
                <a:latin typeface="Franklin Gothic Demi" panose="020B0703020102020204" pitchFamily="34" charset="0"/>
              </a:rPr>
              <a:t>[</a:t>
            </a:r>
            <a:r>
              <a:rPr lang="en-US" sz="6600" dirty="0" err="1">
                <a:effectLst>
                  <a:outerShdw blurRad="38100" dist="38100" dir="2700000" algn="tl">
                    <a:srgbClr val="000000">
                      <a:alpha val="43137"/>
                    </a:srgbClr>
                  </a:outerShdw>
                </a:effectLst>
                <a:latin typeface="Franklin Gothic Demi" panose="020B0703020102020204" pitchFamily="34" charset="0"/>
              </a:rPr>
              <a:t>Khametz</a:t>
            </a:r>
            <a:r>
              <a:rPr lang="en-US" sz="6600" dirty="0">
                <a:effectLst>
                  <a:outerShdw blurRad="38100" dist="38100" dir="2700000" algn="tl">
                    <a:srgbClr val="000000">
                      <a:alpha val="43137"/>
                    </a:srgbClr>
                  </a:outerShdw>
                </a:effectLst>
                <a:latin typeface="Franklin Gothic Demi" panose="020B0703020102020204" pitchFamily="34" charset="0"/>
              </a:rPr>
              <a:t>]</a:t>
            </a:r>
          </a:p>
        </p:txBody>
      </p:sp>
    </p:spTree>
    <p:extLst>
      <p:ext uri="{BB962C8B-B14F-4D97-AF65-F5344CB8AC3E}">
        <p14:creationId xmlns:p14="http://schemas.microsoft.com/office/powerpoint/2010/main" val="24083467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7707DA34-77DE-FEFC-90AF-6063CBAD6C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EA51F386-480E-7471-5F9C-00E30B18732E}"/>
              </a:ext>
            </a:extLst>
          </p:cNvPr>
          <p:cNvSpPr txBox="1"/>
          <p:nvPr/>
        </p:nvSpPr>
        <p:spPr>
          <a:xfrm>
            <a:off x="228600" y="142875"/>
            <a:ext cx="8291975" cy="3785652"/>
          </a:xfrm>
          <a:prstGeom prst="rect">
            <a:avLst/>
          </a:prstGeom>
          <a:noFill/>
        </p:spPr>
        <p:txBody>
          <a:bodyPr wrap="square" rtlCol="0">
            <a:spAutoFit/>
          </a:bodyPr>
          <a:lstStyle/>
          <a:p>
            <a:pPr algn="l"/>
            <a:r>
              <a:rPr lang="en-US" u="sng" dirty="0">
                <a:solidFill>
                  <a:srgbClr val="FFFF00"/>
                </a:solidFill>
                <a:effectLst>
                  <a:outerShdw blurRad="38100" dist="38100" dir="2700000" algn="tl">
                    <a:srgbClr val="000000">
                      <a:alpha val="43137"/>
                    </a:srgbClr>
                  </a:outerShdw>
                </a:effectLst>
              </a:rPr>
              <a:t>Leaven = </a:t>
            </a:r>
            <a:r>
              <a:rPr lang="en-US" u="sng" dirty="0" err="1">
                <a:solidFill>
                  <a:srgbClr val="FFFF00"/>
                </a:solidFill>
                <a:effectLst>
                  <a:outerShdw blurRad="38100" dist="38100" dir="2700000" algn="tl">
                    <a:srgbClr val="000000">
                      <a:alpha val="43137"/>
                    </a:srgbClr>
                  </a:outerShdw>
                </a:effectLst>
              </a:rPr>
              <a:t>Khametz</a:t>
            </a:r>
            <a:r>
              <a:rPr lang="en-US" u="sng" dirty="0">
                <a:solidFill>
                  <a:srgbClr val="FFFF00"/>
                </a:solidFill>
                <a:effectLst>
                  <a:outerShdw blurRad="38100" dist="38100" dir="2700000" algn="tl">
                    <a:srgbClr val="000000">
                      <a:alpha val="43137"/>
                    </a:srgbClr>
                  </a:outerShdw>
                </a:effectLst>
              </a:rPr>
              <a:t> </a:t>
            </a:r>
          </a:p>
          <a:p>
            <a:pPr algn="l"/>
            <a:r>
              <a:rPr lang="en-US" u="sng" dirty="0">
                <a:solidFill>
                  <a:srgbClr val="FFFF00"/>
                </a:solidFill>
                <a:effectLst>
                  <a:outerShdw blurRad="38100" dist="38100" dir="2700000" algn="tl">
                    <a:srgbClr val="000000">
                      <a:alpha val="43137"/>
                    </a:srgbClr>
                  </a:outerShdw>
                </a:effectLst>
              </a:rPr>
              <a:t>and the old nature</a:t>
            </a:r>
          </a:p>
          <a:p>
            <a:pPr marL="461963" indent="-461963" algn="l">
              <a:buAutoNum type="arabicPeriod"/>
            </a:pPr>
            <a:r>
              <a:rPr lang="en-US" dirty="0">
                <a:effectLst>
                  <a:outerShdw blurRad="38100" dist="38100" dir="2700000" algn="tl">
                    <a:srgbClr val="000000">
                      <a:alpha val="43137"/>
                    </a:srgbClr>
                  </a:outerShdw>
                </a:effectLst>
              </a:rPr>
              <a:t>Just the facts</a:t>
            </a:r>
          </a:p>
          <a:p>
            <a:pPr marL="461963" indent="-461963" algn="l">
              <a:buAutoNum type="arabicPeriod"/>
            </a:pPr>
            <a:r>
              <a:rPr lang="en-US" dirty="0">
                <a:effectLst>
                  <a:outerShdw blurRad="38100" dist="38100" dir="2700000" algn="tl">
                    <a:srgbClr val="000000">
                      <a:alpha val="43137"/>
                    </a:srgbClr>
                  </a:outerShdw>
                </a:effectLst>
              </a:rPr>
              <a:t>Spiritual meaning to removing </a:t>
            </a:r>
          </a:p>
          <a:p>
            <a:pPr algn="l"/>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khametz</a:t>
            </a:r>
            <a:r>
              <a:rPr lang="en-US" dirty="0">
                <a:effectLst>
                  <a:outerShdw blurRad="38100" dist="38100" dir="2700000" algn="tl">
                    <a:srgbClr val="000000">
                      <a:alpha val="43137"/>
                    </a:srgbClr>
                  </a:outerShdw>
                </a:effectLst>
              </a:rPr>
              <a:t>?</a:t>
            </a:r>
          </a:p>
          <a:p>
            <a:pPr algn="l"/>
            <a:r>
              <a:rPr lang="en-US" dirty="0">
                <a:effectLst>
                  <a:outerShdw blurRad="38100" dist="38100" dir="2700000" algn="tl">
                    <a:srgbClr val="000000">
                      <a:alpha val="43137"/>
                    </a:srgbClr>
                  </a:outerShdw>
                </a:effectLst>
              </a:rPr>
              <a:t>3. Other spiritual applications?</a:t>
            </a:r>
          </a:p>
        </p:txBody>
      </p:sp>
    </p:spTree>
    <p:extLst>
      <p:ext uri="{BB962C8B-B14F-4D97-AF65-F5344CB8AC3E}">
        <p14:creationId xmlns:p14="http://schemas.microsoft.com/office/powerpoint/2010/main" val="30431381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a:t>1 Cor 8.1-3</a:t>
            </a:r>
            <a:r>
              <a:rPr lang="en-US" sz="4000" dirty="0"/>
              <a:t> Now about food sacrificed to idols: we know that, as you say, “We all have knowledge.” Yes, that is so, but </a:t>
            </a:r>
            <a:r>
              <a:rPr lang="en-US" sz="4000" u="sng" dirty="0">
                <a:solidFill>
                  <a:srgbClr val="FFFF00"/>
                </a:solidFill>
              </a:rPr>
              <a:t>“knowledge” puffs a person up with pride; whereas love builds up</a:t>
            </a:r>
            <a:r>
              <a:rPr lang="en-US" sz="4000" dirty="0"/>
              <a:t>. The person who thinks he “knows” something doesn’t yet know in the way he ought to know. However, if someone loves God, God knows him.</a:t>
            </a:r>
          </a:p>
        </p:txBody>
      </p:sp>
    </p:spTree>
    <p:extLst>
      <p:ext uri="{BB962C8B-B14F-4D97-AF65-F5344CB8AC3E}">
        <p14:creationId xmlns:p14="http://schemas.microsoft.com/office/powerpoint/2010/main" val="290591583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a:p>
            <a:pPr algn="l"/>
            <a:r>
              <a:rPr lang="en-US" sz="4000" dirty="0"/>
              <a:t>How leaven/ </a:t>
            </a:r>
            <a:r>
              <a:rPr lang="en-US" sz="4000" dirty="0" err="1"/>
              <a:t>khametz</a:t>
            </a:r>
            <a:r>
              <a:rPr lang="en-US" sz="4000" dirty="0"/>
              <a:t> works:</a:t>
            </a:r>
          </a:p>
        </p:txBody>
      </p:sp>
      <p:pic>
        <p:nvPicPr>
          <p:cNvPr id="3074" name="Picture 2">
            <a:extLst>
              <a:ext uri="{FF2B5EF4-FFF2-40B4-BE49-F238E27FC236}">
                <a16:creationId xmlns:a16="http://schemas.microsoft.com/office/drawing/2014/main" id="{85485B80-CD22-2C53-CFC2-048056DCA8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64" y="1809750"/>
            <a:ext cx="9032671"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6871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 </a:t>
            </a:r>
          </a:p>
        </p:txBody>
      </p:sp>
      <p:pic>
        <p:nvPicPr>
          <p:cNvPr id="4098" name="Picture 2" descr="Yeast Fermentation">
            <a:extLst>
              <a:ext uri="{FF2B5EF4-FFF2-40B4-BE49-F238E27FC236}">
                <a16:creationId xmlns:a16="http://schemas.microsoft.com/office/drawing/2014/main" id="{30A7DC10-F24F-EC62-399B-EB4E708445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3" y="0"/>
            <a:ext cx="9137237" cy="5147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57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sp>
        <p:nvSpPr>
          <p:cNvPr id="4" name="TextBox 3">
            <a:extLst>
              <a:ext uri="{FF2B5EF4-FFF2-40B4-BE49-F238E27FC236}">
                <a16:creationId xmlns:a16="http://schemas.microsoft.com/office/drawing/2014/main" id="{043E0523-D5C1-11DC-702A-1E9A6A7A7E7D}"/>
              </a:ext>
            </a:extLst>
          </p:cNvPr>
          <p:cNvSpPr txBox="1"/>
          <p:nvPr/>
        </p:nvSpPr>
        <p:spPr>
          <a:xfrm>
            <a:off x="533400" y="4302264"/>
            <a:ext cx="8273483" cy="707886"/>
          </a:xfrm>
          <a:prstGeom prst="rect">
            <a:avLst/>
          </a:prstGeom>
          <a:noFill/>
        </p:spPr>
        <p:txBody>
          <a:bodyPr wrap="none" rtlCol="0">
            <a:spAutoFit/>
          </a:bodyPr>
          <a:lstStyle/>
          <a:p>
            <a:pPr algn="l"/>
            <a:r>
              <a:rPr lang="en-US" dirty="0">
                <a:solidFill>
                  <a:schemeClr val="tx1"/>
                </a:solidFill>
                <a:effectLst>
                  <a:outerShdw blurRad="38100" dist="38100" dir="2700000" algn="tl">
                    <a:srgbClr val="000000">
                      <a:alpha val="43137"/>
                    </a:srgbClr>
                  </a:outerShdw>
                </a:effectLst>
              </a:rPr>
              <a:t>An eclipse from above, in the ISS</a:t>
            </a:r>
          </a:p>
        </p:txBody>
      </p:sp>
      <p:pic>
        <p:nvPicPr>
          <p:cNvPr id="1026" name="Picture 2" descr="2045">
            <a:extLst>
              <a:ext uri="{FF2B5EF4-FFF2-40B4-BE49-F238E27FC236}">
                <a16:creationId xmlns:a16="http://schemas.microsoft.com/office/drawing/2014/main" id="{4798C3D9-15F5-E2F0-6A80-501DB1AD5B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338" y="0"/>
            <a:ext cx="8823325"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A31CF2C-DF5F-6E5B-360D-CFAAB8220CE3}"/>
              </a:ext>
            </a:extLst>
          </p:cNvPr>
          <p:cNvSpPr txBox="1"/>
          <p:nvPr/>
        </p:nvSpPr>
        <p:spPr>
          <a:xfrm>
            <a:off x="337117" y="3594378"/>
            <a:ext cx="4692054" cy="1323439"/>
          </a:xfrm>
          <a:prstGeom prst="rect">
            <a:avLst/>
          </a:prstGeom>
          <a:noFill/>
        </p:spPr>
        <p:txBody>
          <a:bodyPr wrap="none" rtlCol="0">
            <a:spAutoFit/>
          </a:bodyPr>
          <a:lstStyle/>
          <a:p>
            <a:pPr algn="l"/>
            <a:r>
              <a:rPr lang="en-US" sz="4000" dirty="0">
                <a:solidFill>
                  <a:schemeClr val="tx1"/>
                </a:solidFill>
              </a:rPr>
              <a:t>August 12, 2045</a:t>
            </a:r>
          </a:p>
          <a:p>
            <a:pPr algn="l"/>
            <a:r>
              <a:rPr lang="en-US" dirty="0">
                <a:solidFill>
                  <a:schemeClr val="tx1"/>
                </a:solidFill>
              </a:rPr>
              <a:t>21 years 4 months</a:t>
            </a:r>
          </a:p>
        </p:txBody>
      </p:sp>
    </p:spTree>
    <p:extLst>
      <p:ext uri="{BB962C8B-B14F-4D97-AF65-F5344CB8AC3E}">
        <p14:creationId xmlns:p14="http://schemas.microsoft.com/office/powerpoint/2010/main" val="21318204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Beer is produced by the brewing and fermentation of starches from cereal grains—most commonly malted barley, although wheat, maize, rice, and oats are also used.</a:t>
            </a:r>
          </a:p>
          <a:p>
            <a:pPr algn="l"/>
            <a:endParaRPr lang="en-US" sz="4000" dirty="0"/>
          </a:p>
        </p:txBody>
      </p:sp>
    </p:spTree>
    <p:extLst>
      <p:ext uri="{BB962C8B-B14F-4D97-AF65-F5344CB8AC3E}">
        <p14:creationId xmlns:p14="http://schemas.microsoft.com/office/powerpoint/2010/main" val="13622750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MOST relational problems are because someone’s inflated, puffed up, CO</a:t>
            </a:r>
            <a:r>
              <a:rPr lang="en-US" sz="4000" baseline="-25000" dirty="0"/>
              <a:t>2</a:t>
            </a:r>
            <a:r>
              <a:rPr lang="en-US" sz="4000" dirty="0"/>
              <a:t> infused ego is offended.   Deflated.  Hurt.  </a:t>
            </a:r>
          </a:p>
          <a:p>
            <a:pPr algn="l"/>
            <a:r>
              <a:rPr lang="en-US" sz="4000" dirty="0"/>
              <a:t>What to do?  </a:t>
            </a:r>
          </a:p>
          <a:p>
            <a:pPr algn="l"/>
            <a:r>
              <a:rPr lang="en-US" sz="4000" dirty="0"/>
              <a:t>Cleanse the leaven by humbling ourselves.</a:t>
            </a:r>
          </a:p>
        </p:txBody>
      </p:sp>
    </p:spTree>
    <p:extLst>
      <p:ext uri="{BB962C8B-B14F-4D97-AF65-F5344CB8AC3E}">
        <p14:creationId xmlns:p14="http://schemas.microsoft.com/office/powerpoint/2010/main" val="33384643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Leaven causes dough to rise, but the process takes time.</a:t>
            </a:r>
          </a:p>
          <a:p>
            <a:pPr algn="l"/>
            <a:endParaRPr lang="en-US" sz="1300" dirty="0"/>
          </a:p>
          <a:p>
            <a:pPr algn="l"/>
            <a:endParaRPr lang="en-US" sz="1300" dirty="0"/>
          </a:p>
          <a:p>
            <a:pPr algn="l"/>
            <a:r>
              <a:rPr lang="en-US" sz="4000" dirty="0"/>
              <a:t>Sometimes, we need to FLEE.</a:t>
            </a:r>
          </a:p>
        </p:txBody>
      </p:sp>
    </p:spTree>
    <p:extLst>
      <p:ext uri="{BB962C8B-B14F-4D97-AF65-F5344CB8AC3E}">
        <p14:creationId xmlns:p14="http://schemas.microsoft.com/office/powerpoint/2010/main" val="80667524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Leaven causes dough to rise, but the process takes time.</a:t>
            </a:r>
          </a:p>
          <a:p>
            <a:pPr algn="l"/>
            <a:endParaRPr lang="en-US" sz="1300" dirty="0"/>
          </a:p>
          <a:p>
            <a:pPr algn="l"/>
            <a:r>
              <a:rPr lang="en-US" sz="4000" baseline="30000" dirty="0" err="1"/>
              <a:t>Shmot</a:t>
            </a:r>
            <a:r>
              <a:rPr lang="en-US" sz="4000" baseline="30000" dirty="0"/>
              <a:t>/ Ex 12.37-39</a:t>
            </a:r>
            <a:r>
              <a:rPr lang="en-US" sz="4000" dirty="0"/>
              <a:t> Then the people of Yisrael journeyed from Rameses to Succoth, about 600,000 men on foot, as well as children</a:t>
            </a:r>
            <a:r>
              <a:rPr lang="en-US" sz="4000"/>
              <a:t>. Also </a:t>
            </a:r>
            <a:r>
              <a:rPr lang="en-US" sz="4000" dirty="0"/>
              <a:t>a mixed multitude went up with them, </a:t>
            </a:r>
          </a:p>
        </p:txBody>
      </p:sp>
    </p:spTree>
    <p:extLst>
      <p:ext uri="{BB962C8B-B14F-4D97-AF65-F5344CB8AC3E}">
        <p14:creationId xmlns:p14="http://schemas.microsoft.com/office/powerpoint/2010/main" val="19425094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err="1"/>
              <a:t>Shmot</a:t>
            </a:r>
            <a:r>
              <a:rPr lang="en-US" sz="4000" baseline="30000" dirty="0"/>
              <a:t>/ Ex 12.37-39</a:t>
            </a:r>
            <a:r>
              <a:rPr lang="en-US" sz="4000" dirty="0"/>
              <a:t> along with the flocks, herds and heavy livestock. They had baked </a:t>
            </a:r>
            <a:r>
              <a:rPr lang="en-US" sz="4000" dirty="0" err="1"/>
              <a:t>matzot</a:t>
            </a:r>
            <a:r>
              <a:rPr lang="en-US" sz="4000" dirty="0"/>
              <a:t> cakes from the dough that they brought out of Egypt. It had no hametz, because they were thrust out of Egypt and </a:t>
            </a:r>
            <a:r>
              <a:rPr lang="en-US" sz="4000" u="sng" dirty="0">
                <a:solidFill>
                  <a:srgbClr val="FFFF00"/>
                </a:solidFill>
              </a:rPr>
              <a:t>could not delay</a:t>
            </a:r>
            <a:r>
              <a:rPr lang="en-US" sz="4000" dirty="0"/>
              <a:t>, so they had not made provisions for themselves.</a:t>
            </a:r>
          </a:p>
        </p:txBody>
      </p:sp>
    </p:spTree>
    <p:extLst>
      <p:ext uri="{BB962C8B-B14F-4D97-AF65-F5344CB8AC3E}">
        <p14:creationId xmlns:p14="http://schemas.microsoft.com/office/powerpoint/2010/main" val="25082683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err="1"/>
              <a:t>Shmot</a:t>
            </a:r>
            <a:r>
              <a:rPr lang="en-US" sz="4000" baseline="30000" dirty="0"/>
              <a:t>/ Ex 12 39  </a:t>
            </a:r>
            <a:r>
              <a:rPr lang="en-US" sz="4000" dirty="0"/>
              <a:t>They baked matzah loaves from the dough they had brought out of Egypt, since it was unleavened; because they had been driven out of Egypt without time to prepare supplies for themselves.</a:t>
            </a:r>
          </a:p>
        </p:txBody>
      </p:sp>
    </p:spTree>
    <p:extLst>
      <p:ext uri="{BB962C8B-B14F-4D97-AF65-F5344CB8AC3E}">
        <p14:creationId xmlns:p14="http://schemas.microsoft.com/office/powerpoint/2010/main" val="9906526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Rev 18.2-5 </a:t>
            </a:r>
            <a:r>
              <a:rPr lang="en-US" sz="4000" dirty="0" err="1"/>
              <a:t>Bavel</a:t>
            </a:r>
            <a:r>
              <a:rPr lang="en-US" sz="4000" dirty="0"/>
              <a:t> Babylon the Great! She has become a home for demons, a prison for every unclean spirit, a prison for every unclean, hated bird. “For all the nations have drunk of the wine of God’s fury caused by her prostitution</a:t>
            </a:r>
          </a:p>
        </p:txBody>
      </p:sp>
    </p:spTree>
    <p:extLst>
      <p:ext uri="{BB962C8B-B14F-4D97-AF65-F5344CB8AC3E}">
        <p14:creationId xmlns:p14="http://schemas.microsoft.com/office/powerpoint/2010/main" val="14446313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Rev 18.2-5</a:t>
            </a:r>
            <a:r>
              <a:rPr lang="en-US" sz="4000" dirty="0"/>
              <a:t> yes, the kings of the earth went whoring with her, and from her unrestrained love of luxury the world’s businessmen have grown rich.” Then I heard another voice out of heaven say: “</a:t>
            </a:r>
            <a:r>
              <a:rPr lang="en-US" sz="4000" u="sng" dirty="0">
                <a:solidFill>
                  <a:srgbClr val="FFFF00"/>
                </a:solidFill>
              </a:rPr>
              <a:t>My people, come out of her! so that you will not share in her sins,</a:t>
            </a:r>
            <a:r>
              <a:rPr lang="en-US" sz="4000" dirty="0"/>
              <a:t> </a:t>
            </a:r>
          </a:p>
        </p:txBody>
      </p:sp>
    </p:spTree>
    <p:extLst>
      <p:ext uri="{BB962C8B-B14F-4D97-AF65-F5344CB8AC3E}">
        <p14:creationId xmlns:p14="http://schemas.microsoft.com/office/powerpoint/2010/main" val="6615246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Rev 18.2-5</a:t>
            </a:r>
            <a:r>
              <a:rPr lang="en-US" sz="4000" dirty="0"/>
              <a:t> so that you will not be infected by her plagues, for her sins are a sticky mass piled up to heaven, and God has remembered her crimes.</a:t>
            </a:r>
          </a:p>
        </p:txBody>
      </p:sp>
    </p:spTree>
    <p:extLst>
      <p:ext uri="{BB962C8B-B14F-4D97-AF65-F5344CB8AC3E}">
        <p14:creationId xmlns:p14="http://schemas.microsoft.com/office/powerpoint/2010/main" val="3523224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Vayikra/Lev 2:11 </a:t>
            </a:r>
            <a:r>
              <a:rPr lang="en-US" sz="4000" dirty="0"/>
              <a:t>Leaven represents sin or corruption. The Torah forbade grain offerings made with leaven. In fact, no yeast was allowed to be burned on the altar in any sacrifice. </a:t>
            </a:r>
          </a:p>
        </p:txBody>
      </p:sp>
    </p:spTree>
    <p:extLst>
      <p:ext uri="{BB962C8B-B14F-4D97-AF65-F5344CB8AC3E}">
        <p14:creationId xmlns:p14="http://schemas.microsoft.com/office/powerpoint/2010/main" val="437437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The 4 minutes 26 seconds of totality that was experienced during April 8’s total solar eclipse was the longest on land since 2010 anywhere in the world. Most totalities last about two minutes or so.</a:t>
            </a:r>
          </a:p>
        </p:txBody>
      </p:sp>
    </p:spTree>
    <p:extLst>
      <p:ext uri="{BB962C8B-B14F-4D97-AF65-F5344CB8AC3E}">
        <p14:creationId xmlns:p14="http://schemas.microsoft.com/office/powerpoint/2010/main" val="145608112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endParaRPr lang="en-US" sz="4000" dirty="0"/>
          </a:p>
          <a:p>
            <a:endParaRPr lang="en-US" sz="4000" dirty="0"/>
          </a:p>
          <a:p>
            <a:r>
              <a:rPr lang="en-US" sz="4000" dirty="0"/>
              <a:t>Yeshua’s use of the term </a:t>
            </a:r>
            <a:r>
              <a:rPr lang="en-US" sz="4000" dirty="0" err="1"/>
              <a:t>khametz</a:t>
            </a:r>
            <a:r>
              <a:rPr lang="en-US" sz="4000" dirty="0"/>
              <a:t>.</a:t>
            </a:r>
          </a:p>
        </p:txBody>
      </p:sp>
    </p:spTree>
    <p:extLst>
      <p:ext uri="{BB962C8B-B14F-4D97-AF65-F5344CB8AC3E}">
        <p14:creationId xmlns:p14="http://schemas.microsoft.com/office/powerpoint/2010/main" val="6016404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Mtt 16.5-6</a:t>
            </a:r>
            <a:r>
              <a:rPr lang="en-US" sz="4000" dirty="0"/>
              <a:t> The </a:t>
            </a:r>
            <a:r>
              <a:rPr lang="en-US" sz="4000" dirty="0" err="1"/>
              <a:t>talmidim</a:t>
            </a:r>
            <a:r>
              <a:rPr lang="en-US" sz="4000" dirty="0"/>
              <a:t>, in crossing to the other side of the lake, had forgotten to bring any bread. So when Yeshua said to them, “Watch out! Guard yourselves against the hametz of the </a:t>
            </a:r>
            <a:r>
              <a:rPr lang="en-US" sz="4000" dirty="0" err="1"/>
              <a:t>P’rushim</a:t>
            </a:r>
            <a:r>
              <a:rPr lang="en-US" sz="4000" dirty="0"/>
              <a:t> and </a:t>
            </a:r>
            <a:r>
              <a:rPr lang="en-US" sz="4000" dirty="0" err="1"/>
              <a:t>Tz’dukim</a:t>
            </a:r>
            <a:r>
              <a:rPr lang="en-US" sz="4000" dirty="0"/>
              <a:t>,”</a:t>
            </a:r>
          </a:p>
        </p:txBody>
      </p:sp>
    </p:spTree>
    <p:extLst>
      <p:ext uri="{BB962C8B-B14F-4D97-AF65-F5344CB8AC3E}">
        <p14:creationId xmlns:p14="http://schemas.microsoft.com/office/powerpoint/2010/main" val="25483594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marL="288925" indent="-288925" algn="l">
              <a:buFont typeface="Arial" panose="020B0604020202020204" pitchFamily="34" charset="0"/>
              <a:buChar char="•"/>
            </a:pPr>
            <a:r>
              <a:rPr lang="en-US" sz="4000" dirty="0"/>
              <a:t>Say but not themselves doing.</a:t>
            </a:r>
          </a:p>
          <a:p>
            <a:pPr marL="288925" indent="-288925" algn="l">
              <a:buFont typeface="Arial" panose="020B0604020202020204" pitchFamily="34" charset="0"/>
              <a:buChar char="•"/>
            </a:pPr>
            <a:r>
              <a:rPr lang="en-US" sz="4000" dirty="0"/>
              <a:t>Adding commandments: fence around the Torah</a:t>
            </a:r>
          </a:p>
          <a:p>
            <a:pPr marL="288925" indent="-288925" algn="l">
              <a:buFont typeface="Arial" panose="020B0604020202020204" pitchFamily="34" charset="0"/>
              <a:buChar char="•"/>
            </a:pPr>
            <a:r>
              <a:rPr lang="en-US" sz="4000" dirty="0"/>
              <a:t>Earning salvation</a:t>
            </a:r>
          </a:p>
          <a:p>
            <a:pPr marL="288925" indent="-288925" algn="l">
              <a:buFont typeface="Arial" panose="020B0604020202020204" pitchFamily="34" charset="0"/>
              <a:buChar char="•"/>
            </a:pPr>
            <a:r>
              <a:rPr lang="en-US" sz="4000" dirty="0"/>
              <a:t>No resurrection</a:t>
            </a:r>
          </a:p>
          <a:p>
            <a:pPr marL="288925" indent="-288925" algn="l">
              <a:buFont typeface="Arial" panose="020B0604020202020204" pitchFamily="34" charset="0"/>
              <a:buChar char="•"/>
            </a:pPr>
            <a:r>
              <a:rPr lang="en-US" sz="4000" dirty="0"/>
              <a:t>Despising others less observant.</a:t>
            </a:r>
          </a:p>
        </p:txBody>
      </p:sp>
    </p:spTree>
    <p:extLst>
      <p:ext uri="{BB962C8B-B14F-4D97-AF65-F5344CB8AC3E}">
        <p14:creationId xmlns:p14="http://schemas.microsoft.com/office/powerpoint/2010/main" val="25574010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baseline="30000" dirty="0"/>
              <a:t>LK 12.1-4</a:t>
            </a:r>
            <a:r>
              <a:rPr lang="en-US" sz="4000" dirty="0"/>
              <a:t> Guard yourselves from the hametz of the </a:t>
            </a:r>
            <a:r>
              <a:rPr lang="en-US" sz="4000" dirty="0" err="1"/>
              <a:t>P’rushim</a:t>
            </a:r>
            <a:r>
              <a:rPr lang="en-US" sz="4000" dirty="0"/>
              <a:t>, by which I mean their hypocrisy. There is nothing covered up that will not be uncovered, or hidden that will not become known. What you have spoken in the dark will be heard in the light, </a:t>
            </a:r>
          </a:p>
        </p:txBody>
      </p:sp>
    </p:spTree>
    <p:extLst>
      <p:ext uri="{BB962C8B-B14F-4D97-AF65-F5344CB8AC3E}">
        <p14:creationId xmlns:p14="http://schemas.microsoft.com/office/powerpoint/2010/main" val="259978508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LK 12.1-4</a:t>
            </a:r>
            <a:r>
              <a:rPr lang="en-US" sz="4000" dirty="0"/>
              <a:t> and what you have whispered behind closed doors will be proclaimed on the housetops. “My friends, I tell you: don’t fear those who kill the body but then have nothing more they can do. </a:t>
            </a:r>
          </a:p>
        </p:txBody>
      </p:sp>
    </p:spTree>
    <p:extLst>
      <p:ext uri="{BB962C8B-B14F-4D97-AF65-F5344CB8AC3E}">
        <p14:creationId xmlns:p14="http://schemas.microsoft.com/office/powerpoint/2010/main" val="39875853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dirty="0"/>
              <a:t>Joshua 7:1-5 One man's sin! There were no accomplices. Nobody even saw him do it, yet Israel's army became paralyzed with fear. Joshua faltered and became confused. The whole nation was affected. Thirty-six men died. Thirty-six women became widows. And how many children no longer had a father?</a:t>
            </a:r>
          </a:p>
        </p:txBody>
      </p:sp>
    </p:spTree>
    <p:extLst>
      <p:ext uri="{BB962C8B-B14F-4D97-AF65-F5344CB8AC3E}">
        <p14:creationId xmlns:p14="http://schemas.microsoft.com/office/powerpoint/2010/main" val="37634141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304800" y="209550"/>
            <a:ext cx="8610600" cy="4724400"/>
          </a:xfrm>
        </p:spPr>
        <p:txBody>
          <a:bodyPr>
            <a:normAutofit/>
          </a:bodyPr>
          <a:lstStyle/>
          <a:p>
            <a:pPr algn="l"/>
            <a:r>
              <a:rPr lang="en-US" sz="4000" baseline="30000" dirty="0"/>
              <a:t>Mk. 8.15</a:t>
            </a:r>
            <a:r>
              <a:rPr lang="en-US" sz="4000" dirty="0"/>
              <a:t> Yeshua said to them, “Watch out! Guard yourselves from the hametz of the </a:t>
            </a:r>
            <a:r>
              <a:rPr lang="en-US" sz="4000" dirty="0" err="1"/>
              <a:t>P’rushim</a:t>
            </a:r>
            <a:r>
              <a:rPr lang="en-US" sz="4000" dirty="0"/>
              <a:t> and the hametz of Herod.</a:t>
            </a:r>
          </a:p>
        </p:txBody>
      </p:sp>
    </p:spTree>
    <p:extLst>
      <p:ext uri="{BB962C8B-B14F-4D97-AF65-F5344CB8AC3E}">
        <p14:creationId xmlns:p14="http://schemas.microsoft.com/office/powerpoint/2010/main" val="13489841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241C6FE2-C078-0C11-BAE6-F4EBD92376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3"/>
            <a:ext cx="9144000" cy="5142857"/>
          </a:xfrm>
          <a:prstGeom prst="rect">
            <a:avLst/>
          </a:prstGeom>
        </p:spPr>
      </p:pic>
      <p:sp>
        <p:nvSpPr>
          <p:cNvPr id="4" name="TextBox 3">
            <a:extLst>
              <a:ext uri="{FF2B5EF4-FFF2-40B4-BE49-F238E27FC236}">
                <a16:creationId xmlns:a16="http://schemas.microsoft.com/office/drawing/2014/main" id="{B05131C1-8303-05C5-919B-6CD5D0F0C4D1}"/>
              </a:ext>
            </a:extLst>
          </p:cNvPr>
          <p:cNvSpPr txBox="1"/>
          <p:nvPr/>
        </p:nvSpPr>
        <p:spPr>
          <a:xfrm>
            <a:off x="5085992" y="361950"/>
            <a:ext cx="3943708" cy="1107996"/>
          </a:xfrm>
          <a:prstGeom prst="rect">
            <a:avLst/>
          </a:prstGeom>
          <a:noFill/>
        </p:spPr>
        <p:txBody>
          <a:bodyPr wrap="none" rtlCol="0">
            <a:spAutoFit/>
          </a:bodyPr>
          <a:lstStyle/>
          <a:p>
            <a:pPr algn="l"/>
            <a:r>
              <a:rPr lang="en-US" sz="6600" dirty="0">
                <a:effectLst>
                  <a:outerShdw blurRad="38100" dist="38100" dir="2700000" algn="tl">
                    <a:srgbClr val="000000">
                      <a:alpha val="43137"/>
                    </a:srgbClr>
                  </a:outerShdw>
                </a:effectLst>
                <a:latin typeface="Franklin Gothic Demi" panose="020B0703020102020204" pitchFamily="34" charset="0"/>
              </a:rPr>
              <a:t>[</a:t>
            </a:r>
            <a:r>
              <a:rPr lang="en-US" sz="6600" dirty="0" err="1">
                <a:effectLst>
                  <a:outerShdw blurRad="38100" dist="38100" dir="2700000" algn="tl">
                    <a:srgbClr val="000000">
                      <a:alpha val="43137"/>
                    </a:srgbClr>
                  </a:outerShdw>
                </a:effectLst>
                <a:latin typeface="Franklin Gothic Demi" panose="020B0703020102020204" pitchFamily="34" charset="0"/>
              </a:rPr>
              <a:t>Khametz</a:t>
            </a:r>
            <a:r>
              <a:rPr lang="en-US" sz="6600" dirty="0">
                <a:effectLst>
                  <a:outerShdw blurRad="38100" dist="38100" dir="2700000" algn="tl">
                    <a:srgbClr val="000000">
                      <a:alpha val="43137"/>
                    </a:srgbClr>
                  </a:outerShdw>
                </a:effectLst>
                <a:latin typeface="Franklin Gothic Demi" panose="020B0703020102020204" pitchFamily="34" charset="0"/>
              </a:rPr>
              <a:t>]</a:t>
            </a:r>
          </a:p>
        </p:txBody>
      </p:sp>
    </p:spTree>
    <p:extLst>
      <p:ext uri="{BB962C8B-B14F-4D97-AF65-F5344CB8AC3E}">
        <p14:creationId xmlns:p14="http://schemas.microsoft.com/office/powerpoint/2010/main" val="4051522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7707DA34-77DE-FEFC-90AF-6063CBAD6C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EA51F386-480E-7471-5F9C-00E30B18732E}"/>
              </a:ext>
            </a:extLst>
          </p:cNvPr>
          <p:cNvSpPr txBox="1"/>
          <p:nvPr/>
        </p:nvSpPr>
        <p:spPr>
          <a:xfrm>
            <a:off x="228600" y="142875"/>
            <a:ext cx="8291975" cy="5016758"/>
          </a:xfrm>
          <a:prstGeom prst="rect">
            <a:avLst/>
          </a:prstGeom>
          <a:noFill/>
        </p:spPr>
        <p:txBody>
          <a:bodyPr wrap="square" rtlCol="0">
            <a:spAutoFit/>
          </a:bodyPr>
          <a:lstStyle/>
          <a:p>
            <a:pPr algn="l"/>
            <a:r>
              <a:rPr lang="en-US" u="sng" dirty="0">
                <a:solidFill>
                  <a:srgbClr val="FFFF00"/>
                </a:solidFill>
                <a:effectLst>
                  <a:outerShdw blurRad="38100" dist="38100" dir="2700000" algn="tl">
                    <a:srgbClr val="000000">
                      <a:alpha val="43137"/>
                    </a:srgbClr>
                  </a:outerShdw>
                </a:effectLst>
              </a:rPr>
              <a:t>Leaven = </a:t>
            </a:r>
            <a:r>
              <a:rPr lang="en-US" u="sng" dirty="0" err="1">
                <a:solidFill>
                  <a:srgbClr val="FFFF00"/>
                </a:solidFill>
                <a:effectLst>
                  <a:outerShdw blurRad="38100" dist="38100" dir="2700000" algn="tl">
                    <a:srgbClr val="000000">
                      <a:alpha val="43137"/>
                    </a:srgbClr>
                  </a:outerShdw>
                </a:effectLst>
              </a:rPr>
              <a:t>Khametz</a:t>
            </a:r>
            <a:r>
              <a:rPr lang="en-US" u="sng" dirty="0">
                <a:solidFill>
                  <a:srgbClr val="FFFF00"/>
                </a:solidFill>
                <a:effectLst>
                  <a:outerShdw blurRad="38100" dist="38100" dir="2700000" algn="tl">
                    <a:srgbClr val="000000">
                      <a:alpha val="43137"/>
                    </a:srgbClr>
                  </a:outerShdw>
                </a:effectLst>
              </a:rPr>
              <a:t> </a:t>
            </a:r>
          </a:p>
          <a:p>
            <a:pPr algn="l"/>
            <a:r>
              <a:rPr lang="en-US" u="sng" dirty="0">
                <a:solidFill>
                  <a:srgbClr val="FFFF00"/>
                </a:solidFill>
                <a:effectLst>
                  <a:outerShdw blurRad="38100" dist="38100" dir="2700000" algn="tl">
                    <a:srgbClr val="000000">
                      <a:alpha val="43137"/>
                    </a:srgbClr>
                  </a:outerShdw>
                </a:effectLst>
              </a:rPr>
              <a:t>and the old nature</a:t>
            </a:r>
          </a:p>
          <a:p>
            <a:pPr marL="461963" indent="-461963" algn="l">
              <a:buAutoNum type="arabicPeriod"/>
            </a:pPr>
            <a:r>
              <a:rPr lang="en-US" dirty="0">
                <a:effectLst>
                  <a:outerShdw blurRad="38100" dist="38100" dir="2700000" algn="tl">
                    <a:srgbClr val="000000">
                      <a:alpha val="43137"/>
                    </a:srgbClr>
                  </a:outerShdw>
                </a:effectLst>
              </a:rPr>
              <a:t>Just the facts</a:t>
            </a:r>
          </a:p>
          <a:p>
            <a:pPr marL="461963" indent="-461963" algn="l">
              <a:buAutoNum type="arabicPeriod"/>
            </a:pPr>
            <a:r>
              <a:rPr lang="en-US" dirty="0">
                <a:effectLst>
                  <a:outerShdw blurRad="38100" dist="38100" dir="2700000" algn="tl">
                    <a:srgbClr val="000000">
                      <a:alpha val="43137"/>
                    </a:srgbClr>
                  </a:outerShdw>
                </a:effectLst>
              </a:rPr>
              <a:t>Spiritual meaning to removing </a:t>
            </a:r>
          </a:p>
          <a:p>
            <a:pPr algn="l"/>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khametz</a:t>
            </a:r>
            <a:r>
              <a:rPr lang="en-US" dirty="0">
                <a:effectLst>
                  <a:outerShdw blurRad="38100" dist="38100" dir="2700000" algn="tl">
                    <a:srgbClr val="000000">
                      <a:alpha val="43137"/>
                    </a:srgbClr>
                  </a:outerShdw>
                </a:effectLst>
              </a:rPr>
              <a:t>?</a:t>
            </a:r>
          </a:p>
          <a:p>
            <a:pPr algn="l"/>
            <a:r>
              <a:rPr lang="en-US" dirty="0">
                <a:effectLst>
                  <a:outerShdw blurRad="38100" dist="38100" dir="2700000" algn="tl">
                    <a:srgbClr val="000000">
                      <a:alpha val="43137"/>
                    </a:srgbClr>
                  </a:outerShdw>
                </a:effectLst>
              </a:rPr>
              <a:t>3. Other spiritual applications?</a:t>
            </a:r>
          </a:p>
          <a:p>
            <a:pPr algn="l"/>
            <a:r>
              <a:rPr lang="en-US" dirty="0">
                <a:effectLst>
                  <a:outerShdw blurRad="38100" dist="38100" dir="2700000" algn="tl">
                    <a:srgbClr val="000000">
                      <a:alpha val="43137"/>
                    </a:srgbClr>
                  </a:outerShdw>
                </a:effectLst>
              </a:rPr>
              <a:t>4. Antidote to </a:t>
            </a:r>
            <a:r>
              <a:rPr lang="en-US" dirty="0" err="1">
                <a:effectLst>
                  <a:outerShdw blurRad="38100" dist="38100" dir="2700000" algn="tl">
                    <a:srgbClr val="000000">
                      <a:alpha val="43137"/>
                    </a:srgbClr>
                  </a:outerShdw>
                </a:effectLst>
              </a:rPr>
              <a:t>khametz</a:t>
            </a:r>
            <a:r>
              <a:rPr lang="en-US" dirty="0">
                <a:effectLst>
                  <a:outerShdw blurRad="38100" dist="38100" dir="2700000" algn="tl">
                    <a:srgbClr val="000000">
                      <a:alpha val="43137"/>
                    </a:srgbClr>
                  </a:outerShdw>
                </a:effectLst>
              </a:rPr>
              <a:t>?</a:t>
            </a:r>
          </a:p>
          <a:p>
            <a:pPr algn="l"/>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691050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dirty="0"/>
              <a:t>Is there an antidote to fentanyl?</a:t>
            </a:r>
          </a:p>
          <a:p>
            <a:pPr algn="l"/>
            <a:r>
              <a:rPr lang="en-US" sz="4000" dirty="0"/>
              <a:t>Narcan does work on fentanyl, but there are some things to keep in mind. While Narcan can work on fentanyl overdoses, these situations often happen extremely quickly, so it can be tough to </a:t>
            </a:r>
            <a:r>
              <a:rPr lang="en-US" sz="4000" u="sng" dirty="0">
                <a:solidFill>
                  <a:srgbClr val="FFFF00"/>
                </a:solidFill>
              </a:rPr>
              <a:t>act quickly enough to reverse a fentanyl overdose</a:t>
            </a:r>
            <a:r>
              <a:rPr lang="en-US" sz="4000" dirty="0"/>
              <a:t>.</a:t>
            </a:r>
          </a:p>
        </p:txBody>
      </p:sp>
    </p:spTree>
    <p:extLst>
      <p:ext uri="{BB962C8B-B14F-4D97-AF65-F5344CB8AC3E}">
        <p14:creationId xmlns:p14="http://schemas.microsoft.com/office/powerpoint/2010/main" val="1495852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That makes the next coast-to-coast total solar eclipse in the U.S. special.</a:t>
            </a:r>
          </a:p>
          <a:p>
            <a:pPr algn="l"/>
            <a:r>
              <a:rPr lang="en-US" sz="4000" dirty="0"/>
              <a:t>On </a:t>
            </a:r>
            <a:r>
              <a:rPr lang="en-US" sz="4000" u="sng" dirty="0">
                <a:solidFill>
                  <a:srgbClr val="FFFF00"/>
                </a:solidFill>
              </a:rPr>
              <a:t>August 12, 2045</a:t>
            </a:r>
            <a:r>
              <a:rPr lang="en-US" sz="4000" dirty="0"/>
              <a:t>, a whopping </a:t>
            </a:r>
          </a:p>
          <a:p>
            <a:pPr algn="l"/>
            <a:r>
              <a:rPr lang="en-US" sz="4000" u="sng" dirty="0">
                <a:solidFill>
                  <a:srgbClr val="FFFF00"/>
                </a:solidFill>
              </a:rPr>
              <a:t>6 minutes and 4 seconds of totality</a:t>
            </a:r>
            <a:r>
              <a:rPr lang="en-US" sz="4000" dirty="0"/>
              <a:t> will be possible from Florida—the nation’s “Greatest American Eclipse.”</a:t>
            </a:r>
          </a:p>
        </p:txBody>
      </p:sp>
    </p:spTree>
    <p:extLst>
      <p:ext uri="{BB962C8B-B14F-4D97-AF65-F5344CB8AC3E}">
        <p14:creationId xmlns:p14="http://schemas.microsoft.com/office/powerpoint/2010/main" val="5554943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1 Cor 5.6-8</a:t>
            </a:r>
            <a:r>
              <a:rPr lang="en-US" sz="4000" dirty="0"/>
              <a:t> For our </a:t>
            </a:r>
            <a:r>
              <a:rPr lang="en-US" sz="4000" dirty="0" err="1"/>
              <a:t>Pesakh</a:t>
            </a:r>
            <a:r>
              <a:rPr lang="en-US" sz="4000" dirty="0"/>
              <a:t> lamb, the Messiah, has been sacrificed. So </a:t>
            </a:r>
            <a:r>
              <a:rPr lang="en-US" sz="4000" u="sng" dirty="0">
                <a:solidFill>
                  <a:srgbClr val="FFFF00"/>
                </a:solidFill>
              </a:rPr>
              <a:t>let us celebrate the Seder </a:t>
            </a:r>
            <a:r>
              <a:rPr lang="en-US" sz="4000" dirty="0"/>
              <a:t>not with leftover hametz, the hametz of wickedness and evil, but with the matzah of purity and truth.</a:t>
            </a:r>
          </a:p>
        </p:txBody>
      </p:sp>
    </p:spTree>
    <p:extLst>
      <p:ext uri="{BB962C8B-B14F-4D97-AF65-F5344CB8AC3E}">
        <p14:creationId xmlns:p14="http://schemas.microsoft.com/office/powerpoint/2010/main" val="39833480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In the New Testament Yeshua the Messiah is portrayed frequently both as a lamb and as a sacrifice. At Yn 1:29, 36 he is called "the lamb of God, who takes away the sins of the world</a:t>
            </a:r>
          </a:p>
        </p:txBody>
      </p:sp>
    </p:spTree>
    <p:extLst>
      <p:ext uri="{BB962C8B-B14F-4D97-AF65-F5344CB8AC3E}">
        <p14:creationId xmlns:p14="http://schemas.microsoft.com/office/powerpoint/2010/main" val="349729245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Romans 3:25 implicitly connects Yeshua's sacrificial death with a different Jewish holiday, </a:t>
            </a:r>
            <a:r>
              <a:rPr lang="en-US" sz="4000" u="sng" dirty="0">
                <a:solidFill>
                  <a:srgbClr val="FFFF00"/>
                </a:solidFill>
              </a:rPr>
              <a:t>Yom-Kippur</a:t>
            </a:r>
            <a:r>
              <a:rPr lang="en-US" sz="4000" dirty="0"/>
              <a:t>, for there he is called the "</a:t>
            </a:r>
            <a:r>
              <a:rPr lang="en-US" sz="4000" dirty="0" err="1"/>
              <a:t>kapparah</a:t>
            </a:r>
            <a:r>
              <a:rPr lang="en-US" sz="4000" dirty="0"/>
              <a:t>," the covering, or atonement, "for sin."</a:t>
            </a:r>
          </a:p>
        </p:txBody>
      </p:sp>
    </p:spTree>
    <p:extLst>
      <p:ext uri="{BB962C8B-B14F-4D97-AF65-F5344CB8AC3E}">
        <p14:creationId xmlns:p14="http://schemas.microsoft.com/office/powerpoint/2010/main" val="104767332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And this is not inconsistent with his also being the Passover lamb; in fact, he gives new meaning to all the Jewish holidays.</a:t>
            </a:r>
          </a:p>
        </p:txBody>
      </p:sp>
    </p:spTree>
    <p:extLst>
      <p:ext uri="{BB962C8B-B14F-4D97-AF65-F5344CB8AC3E}">
        <p14:creationId xmlns:p14="http://schemas.microsoft.com/office/powerpoint/2010/main" val="11027932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But here Yeshua's death is understood as that of the Passover lamb, as at Yn 19:33, 36: "But when they got to Yeshua and saw that he was already dead, they didn't break his legs.... </a:t>
            </a:r>
          </a:p>
        </p:txBody>
      </p:sp>
    </p:spTree>
    <p:extLst>
      <p:ext uri="{BB962C8B-B14F-4D97-AF65-F5344CB8AC3E}">
        <p14:creationId xmlns:p14="http://schemas.microsoft.com/office/powerpoint/2010/main" val="20925646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For these things happened in order to fulfill this passage of the Tanakh: 'Not one bone of his will be broken" [Exodus 12:46, which refers to the Passover lamb]</a:t>
            </a:r>
          </a:p>
        </p:txBody>
      </p:sp>
    </p:spTree>
    <p:extLst>
      <p:ext uri="{BB962C8B-B14F-4D97-AF65-F5344CB8AC3E}">
        <p14:creationId xmlns:p14="http://schemas.microsoft.com/office/powerpoint/2010/main" val="270172378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dirty="0"/>
              <a:t> The Greek of our passage does not have in it the word for "lamb" but says, literally, "For the Messiah, our Pesach, has been sacrificed." This echoes Exodus 12:11 ("It is </a:t>
            </a:r>
            <a:r>
              <a:rPr lang="en-US" sz="4000" cap="small" dirty="0"/>
              <a:t>Adoni's</a:t>
            </a:r>
            <a:r>
              <a:rPr lang="en-US" sz="4000" dirty="0"/>
              <a:t> Pesach") and 12:21 ("...and kill the Pesach"), where the absence of the word "lamb" from the Hebrew</a:t>
            </a:r>
          </a:p>
        </p:txBody>
      </p:sp>
    </p:spTree>
    <p:extLst>
      <p:ext uri="{BB962C8B-B14F-4D97-AF65-F5344CB8AC3E}">
        <p14:creationId xmlns:p14="http://schemas.microsoft.com/office/powerpoint/2010/main" val="350789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a:bodyPr>
          <a:lstStyle/>
          <a:p>
            <a:pPr algn="l"/>
            <a:r>
              <a:rPr lang="en-US" sz="4000" dirty="0"/>
              <a:t>calls attention to the total identification between the Passover event and the Passover lamb — neither exists without the other. Likewise, there is no escape from the utter destruction of eternal death at the Last Judgment apart from trust in the Messiah, who is our Passover.</a:t>
            </a:r>
          </a:p>
        </p:txBody>
      </p:sp>
    </p:spTree>
    <p:extLst>
      <p:ext uri="{BB962C8B-B14F-4D97-AF65-F5344CB8AC3E}">
        <p14:creationId xmlns:p14="http://schemas.microsoft.com/office/powerpoint/2010/main" val="23959124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lnSpcReduction="20000"/>
          </a:bodyPr>
          <a:lstStyle/>
          <a:p>
            <a:pPr algn="l"/>
            <a:r>
              <a:rPr lang="en-US" sz="4000" baseline="30000" dirty="0"/>
              <a:t>Eph 4.17-24  </a:t>
            </a:r>
            <a:r>
              <a:rPr lang="en-US" sz="4000" dirty="0"/>
              <a:t>Therefore I say this — indeed, in union with the Lord I insist on it: do not live any longer as the pagans live, with their sterile ways of thinking. Their intelligence has been shrouded in darkness, and they are estranged from the life of God, because of the ignorance in them, which in turn comes from resisting God’s will.  </a:t>
            </a:r>
          </a:p>
        </p:txBody>
      </p:sp>
    </p:spTree>
    <p:extLst>
      <p:ext uri="{BB962C8B-B14F-4D97-AF65-F5344CB8AC3E}">
        <p14:creationId xmlns:p14="http://schemas.microsoft.com/office/powerpoint/2010/main" val="16297773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fontScale="92500" lnSpcReduction="10000"/>
          </a:bodyPr>
          <a:lstStyle/>
          <a:p>
            <a:pPr algn="l"/>
            <a:r>
              <a:rPr lang="en-US" sz="4000" baseline="30000" dirty="0"/>
              <a:t>Eph 4.17-24  </a:t>
            </a:r>
            <a:r>
              <a:rPr lang="en-US" sz="4000" dirty="0"/>
              <a:t>They have lost all feeling, so they have abandoned themselves to sensuality, practicing any kind of impurity and always greedy for more.  But this is not the lesson you learned from the Messiah! If you really listened to him and were instructed about him, then you learned that since what is in Yeshua is truth, then, </a:t>
            </a:r>
          </a:p>
        </p:txBody>
      </p:sp>
    </p:spTree>
    <p:extLst>
      <p:ext uri="{BB962C8B-B14F-4D97-AF65-F5344CB8AC3E}">
        <p14:creationId xmlns:p14="http://schemas.microsoft.com/office/powerpoint/2010/main" val="40531526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dirty="0"/>
              <a:t>It’s why you need to stay alive until 2045—and it’s the “best” eclipse on the celestial schedule for America’s “Generation Eclipse.”</a:t>
            </a:r>
          </a:p>
          <a:p>
            <a:pPr algn="l"/>
            <a:endParaRPr lang="en-US" sz="4000" dirty="0"/>
          </a:p>
          <a:p>
            <a:pPr algn="l"/>
            <a:r>
              <a:rPr lang="en-US" sz="4000" dirty="0"/>
              <a:t>Just 21 years 4 months from now!</a:t>
            </a:r>
          </a:p>
          <a:p>
            <a:pPr algn="l"/>
            <a:endParaRPr lang="en-US" sz="4000" dirty="0"/>
          </a:p>
        </p:txBody>
      </p:sp>
    </p:spTree>
    <p:extLst>
      <p:ext uri="{BB962C8B-B14F-4D97-AF65-F5344CB8AC3E}">
        <p14:creationId xmlns:p14="http://schemas.microsoft.com/office/powerpoint/2010/main" val="4311654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Eph 4.17-24  </a:t>
            </a:r>
            <a:r>
              <a:rPr lang="en-US" sz="4000" dirty="0"/>
              <a:t>so far as your former way of life is concerned, </a:t>
            </a:r>
            <a:r>
              <a:rPr lang="en-US" sz="4000" u="sng" dirty="0">
                <a:solidFill>
                  <a:srgbClr val="FFFF00"/>
                </a:solidFill>
              </a:rPr>
              <a:t>you must strip off your old nature</a:t>
            </a:r>
            <a:r>
              <a:rPr lang="en-US" sz="4000" dirty="0"/>
              <a:t>, because your old nature is thoroughly rotted by its deceptive desires; and you must let your spirits and minds keep being renewed,</a:t>
            </a:r>
          </a:p>
        </p:txBody>
      </p:sp>
    </p:spTree>
    <p:extLst>
      <p:ext uri="{BB962C8B-B14F-4D97-AF65-F5344CB8AC3E}">
        <p14:creationId xmlns:p14="http://schemas.microsoft.com/office/powerpoint/2010/main" val="269197577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r>
              <a:rPr lang="en-US" sz="4000" baseline="30000" dirty="0"/>
              <a:t>Eph 4.17-24  </a:t>
            </a:r>
            <a:r>
              <a:rPr lang="en-US" sz="4000" dirty="0"/>
              <a:t>and clothe yourselves with the new nature created to be godly, which expresses itself in the righteousness and holiness that flow from the truth.</a:t>
            </a:r>
          </a:p>
        </p:txBody>
      </p:sp>
    </p:spTree>
    <p:extLst>
      <p:ext uri="{BB962C8B-B14F-4D97-AF65-F5344CB8AC3E}">
        <p14:creationId xmlns:p14="http://schemas.microsoft.com/office/powerpoint/2010/main" val="67680606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The Old Testament animal sacrifice after it was slain, it was bound to the altar. The Bible says, "Bind the sacrifice to the altar." Do you know why it was bound to the altar? Because it would tend to slide off. Have you ever picked up a piece of freshly killed meat? </a:t>
            </a:r>
          </a:p>
        </p:txBody>
      </p:sp>
    </p:spTree>
    <p:extLst>
      <p:ext uri="{BB962C8B-B14F-4D97-AF65-F5344CB8AC3E}">
        <p14:creationId xmlns:p14="http://schemas.microsoft.com/office/powerpoint/2010/main" val="134027425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r>
              <a:rPr lang="en-US" sz="4000" dirty="0"/>
              <a:t>Is slippery. It’s slippery so there were two flesh hooks and those flesh hooks would bind that sacrifice to the altar. Have you ever made a commitment to the Lord and then tend to slide off the altar?</a:t>
            </a:r>
          </a:p>
        </p:txBody>
      </p:sp>
    </p:spTree>
    <p:extLst>
      <p:ext uri="{BB962C8B-B14F-4D97-AF65-F5344CB8AC3E}">
        <p14:creationId xmlns:p14="http://schemas.microsoft.com/office/powerpoint/2010/main" val="61269474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lnSpcReduction="10000"/>
          </a:bodyPr>
          <a:lstStyle/>
          <a:p>
            <a:pPr algn="l"/>
            <a:r>
              <a:rPr lang="en-US" sz="4000" dirty="0"/>
              <a:t> I mean I've told the Lord, I've vowed and declared Lord, "That's the last time I'll ever do that." Or I've said, "Lord, from now on I'm going to do this every day. God, you can count on me. And I just slide off the altar. Do you ever slide off the altar? Yeah. </a:t>
            </a:r>
          </a:p>
        </p:txBody>
      </p:sp>
    </p:spTree>
    <p:extLst>
      <p:ext uri="{BB962C8B-B14F-4D97-AF65-F5344CB8AC3E}">
        <p14:creationId xmlns:p14="http://schemas.microsoft.com/office/powerpoint/2010/main" val="38439366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a:bodyPr>
          <a:lstStyle/>
          <a:p>
            <a:pPr algn="l"/>
            <a:r>
              <a:rPr lang="en-US" sz="4000" dirty="0"/>
              <a:t>You see, look, we need to be bound to the altar if we're going to have a living sacrifice. The priest had two flesh hooks. Let me mention two flesh hooks that'll keep you bound to the altar. Number one is devotion, your love for Yeshua. And number two is discipline</a:t>
            </a:r>
          </a:p>
        </p:txBody>
      </p:sp>
    </p:spTree>
    <p:extLst>
      <p:ext uri="{BB962C8B-B14F-4D97-AF65-F5344CB8AC3E}">
        <p14:creationId xmlns:p14="http://schemas.microsoft.com/office/powerpoint/2010/main" val="19466641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241C6FE2-C078-0C11-BAE6-F4EBD92376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3"/>
            <a:ext cx="9144000" cy="5142857"/>
          </a:xfrm>
          <a:prstGeom prst="rect">
            <a:avLst/>
          </a:prstGeom>
        </p:spPr>
      </p:pic>
      <p:sp>
        <p:nvSpPr>
          <p:cNvPr id="4" name="TextBox 3">
            <a:extLst>
              <a:ext uri="{FF2B5EF4-FFF2-40B4-BE49-F238E27FC236}">
                <a16:creationId xmlns:a16="http://schemas.microsoft.com/office/drawing/2014/main" id="{B05131C1-8303-05C5-919B-6CD5D0F0C4D1}"/>
              </a:ext>
            </a:extLst>
          </p:cNvPr>
          <p:cNvSpPr txBox="1"/>
          <p:nvPr/>
        </p:nvSpPr>
        <p:spPr>
          <a:xfrm>
            <a:off x="5085992" y="361950"/>
            <a:ext cx="3943708" cy="1107996"/>
          </a:xfrm>
          <a:prstGeom prst="rect">
            <a:avLst/>
          </a:prstGeom>
          <a:noFill/>
        </p:spPr>
        <p:txBody>
          <a:bodyPr wrap="none" rtlCol="0">
            <a:spAutoFit/>
          </a:bodyPr>
          <a:lstStyle/>
          <a:p>
            <a:pPr algn="l"/>
            <a:r>
              <a:rPr lang="en-US" sz="6600" dirty="0">
                <a:effectLst>
                  <a:outerShdw blurRad="38100" dist="38100" dir="2700000" algn="tl">
                    <a:srgbClr val="000000">
                      <a:alpha val="43137"/>
                    </a:srgbClr>
                  </a:outerShdw>
                </a:effectLst>
                <a:latin typeface="Franklin Gothic Demi" panose="020B0703020102020204" pitchFamily="34" charset="0"/>
              </a:rPr>
              <a:t>[</a:t>
            </a:r>
            <a:r>
              <a:rPr lang="en-US" sz="6600" dirty="0" err="1">
                <a:effectLst>
                  <a:outerShdw blurRad="38100" dist="38100" dir="2700000" algn="tl">
                    <a:srgbClr val="000000">
                      <a:alpha val="43137"/>
                    </a:srgbClr>
                  </a:outerShdw>
                </a:effectLst>
                <a:latin typeface="Franklin Gothic Demi" panose="020B0703020102020204" pitchFamily="34" charset="0"/>
              </a:rPr>
              <a:t>Khametz</a:t>
            </a:r>
            <a:r>
              <a:rPr lang="en-US" sz="6600" dirty="0">
                <a:effectLst>
                  <a:outerShdw blurRad="38100" dist="38100" dir="2700000" algn="tl">
                    <a:srgbClr val="000000">
                      <a:alpha val="43137"/>
                    </a:srgbClr>
                  </a:outerShdw>
                </a:effectLst>
                <a:latin typeface="Franklin Gothic Demi" panose="020B0703020102020204" pitchFamily="34" charset="0"/>
              </a:rPr>
              <a:t>]</a:t>
            </a:r>
          </a:p>
        </p:txBody>
      </p:sp>
    </p:spTree>
    <p:extLst>
      <p:ext uri="{BB962C8B-B14F-4D97-AF65-F5344CB8AC3E}">
        <p14:creationId xmlns:p14="http://schemas.microsoft.com/office/powerpoint/2010/main" val="382538945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B7BF-9DA7-09B0-9A20-960E604EE909}"/>
            </a:ext>
          </a:extLst>
        </p:cNvPr>
        <p:cNvGrpSpPr/>
        <p:nvPr/>
      </p:nvGrpSpPr>
      <p:grpSpPr>
        <a:xfrm>
          <a:off x="0" y="0"/>
          <a:ext cx="0" cy="0"/>
          <a:chOff x="0" y="0"/>
          <a:chExt cx="0" cy="0"/>
        </a:xfrm>
      </p:grpSpPr>
      <p:sp>
        <p:nvSpPr>
          <p:cNvPr id="839682" name="Rectangle 2">
            <a:extLst>
              <a:ext uri="{FF2B5EF4-FFF2-40B4-BE49-F238E27FC236}">
                <a16:creationId xmlns:a16="http://schemas.microsoft.com/office/drawing/2014/main" id="{0F40017F-86D5-789D-B262-FE60E450A3E5}"/>
              </a:ext>
            </a:extLst>
          </p:cNvPr>
          <p:cNvSpPr>
            <a:spLocks noGrp="1" noChangeArrowheads="1"/>
          </p:cNvSpPr>
          <p:nvPr>
            <p:ph type="subTitle" idx="1"/>
          </p:nvPr>
        </p:nvSpPr>
        <p:spPr>
          <a:xfrm>
            <a:off x="228600" y="209550"/>
            <a:ext cx="8686800" cy="4800600"/>
          </a:xfrm>
        </p:spPr>
        <p:txBody>
          <a:bodyPr>
            <a:normAutofit/>
          </a:bodyPr>
          <a:lstStyle/>
          <a:p>
            <a:pPr algn="l"/>
            <a:endParaRPr lang="en-US" sz="4000" dirty="0"/>
          </a:p>
        </p:txBody>
      </p:sp>
      <p:pic>
        <p:nvPicPr>
          <p:cNvPr id="3" name="Picture 2">
            <a:extLst>
              <a:ext uri="{FF2B5EF4-FFF2-40B4-BE49-F238E27FC236}">
                <a16:creationId xmlns:a16="http://schemas.microsoft.com/office/drawing/2014/main" id="{7707DA34-77DE-FEFC-90AF-6063CBAD6C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21"/>
            <a:ext cx="9144000" cy="5142857"/>
          </a:xfrm>
          <a:prstGeom prst="rect">
            <a:avLst/>
          </a:prstGeom>
        </p:spPr>
      </p:pic>
      <p:sp>
        <p:nvSpPr>
          <p:cNvPr id="4" name="TextBox 3">
            <a:extLst>
              <a:ext uri="{FF2B5EF4-FFF2-40B4-BE49-F238E27FC236}">
                <a16:creationId xmlns:a16="http://schemas.microsoft.com/office/drawing/2014/main" id="{EA51F386-480E-7471-5F9C-00E30B18732E}"/>
              </a:ext>
            </a:extLst>
          </p:cNvPr>
          <p:cNvSpPr txBox="1"/>
          <p:nvPr/>
        </p:nvSpPr>
        <p:spPr>
          <a:xfrm>
            <a:off x="228600" y="142875"/>
            <a:ext cx="8291975" cy="5016758"/>
          </a:xfrm>
          <a:prstGeom prst="rect">
            <a:avLst/>
          </a:prstGeom>
          <a:noFill/>
        </p:spPr>
        <p:txBody>
          <a:bodyPr wrap="square" rtlCol="0">
            <a:spAutoFit/>
          </a:bodyPr>
          <a:lstStyle/>
          <a:p>
            <a:pPr algn="l"/>
            <a:r>
              <a:rPr lang="en-US" u="sng" dirty="0">
                <a:solidFill>
                  <a:srgbClr val="FFFF00"/>
                </a:solidFill>
                <a:effectLst>
                  <a:outerShdw blurRad="38100" dist="38100" dir="2700000" algn="tl">
                    <a:srgbClr val="000000">
                      <a:alpha val="43137"/>
                    </a:srgbClr>
                  </a:outerShdw>
                </a:effectLst>
              </a:rPr>
              <a:t>Leaven = </a:t>
            </a:r>
            <a:r>
              <a:rPr lang="en-US" u="sng" dirty="0" err="1">
                <a:solidFill>
                  <a:srgbClr val="FFFF00"/>
                </a:solidFill>
                <a:effectLst>
                  <a:outerShdw blurRad="38100" dist="38100" dir="2700000" algn="tl">
                    <a:srgbClr val="000000">
                      <a:alpha val="43137"/>
                    </a:srgbClr>
                  </a:outerShdw>
                </a:effectLst>
              </a:rPr>
              <a:t>Khametz</a:t>
            </a:r>
            <a:r>
              <a:rPr lang="en-US" u="sng" dirty="0">
                <a:solidFill>
                  <a:srgbClr val="FFFF00"/>
                </a:solidFill>
                <a:effectLst>
                  <a:outerShdw blurRad="38100" dist="38100" dir="2700000" algn="tl">
                    <a:srgbClr val="000000">
                      <a:alpha val="43137"/>
                    </a:srgbClr>
                  </a:outerShdw>
                </a:effectLst>
              </a:rPr>
              <a:t> </a:t>
            </a:r>
          </a:p>
          <a:p>
            <a:pPr algn="l"/>
            <a:r>
              <a:rPr lang="en-US" u="sng" dirty="0">
                <a:solidFill>
                  <a:srgbClr val="FFFF00"/>
                </a:solidFill>
                <a:effectLst>
                  <a:outerShdw blurRad="38100" dist="38100" dir="2700000" algn="tl">
                    <a:srgbClr val="000000">
                      <a:alpha val="43137"/>
                    </a:srgbClr>
                  </a:outerShdw>
                </a:effectLst>
              </a:rPr>
              <a:t>and the old nature</a:t>
            </a:r>
          </a:p>
          <a:p>
            <a:pPr marL="461963" indent="-461963" algn="l">
              <a:buAutoNum type="arabicPeriod"/>
            </a:pPr>
            <a:r>
              <a:rPr lang="en-US" dirty="0">
                <a:effectLst>
                  <a:outerShdw blurRad="38100" dist="38100" dir="2700000" algn="tl">
                    <a:srgbClr val="000000">
                      <a:alpha val="43137"/>
                    </a:srgbClr>
                  </a:outerShdw>
                </a:effectLst>
              </a:rPr>
              <a:t>Just the facts</a:t>
            </a:r>
          </a:p>
          <a:p>
            <a:pPr marL="461963" indent="-461963" algn="l">
              <a:buAutoNum type="arabicPeriod"/>
            </a:pPr>
            <a:r>
              <a:rPr lang="en-US" dirty="0">
                <a:effectLst>
                  <a:outerShdw blurRad="38100" dist="38100" dir="2700000" algn="tl">
                    <a:srgbClr val="000000">
                      <a:alpha val="43137"/>
                    </a:srgbClr>
                  </a:outerShdw>
                </a:effectLst>
              </a:rPr>
              <a:t>Spiritual meaning to removing </a:t>
            </a:r>
          </a:p>
          <a:p>
            <a:pPr algn="l"/>
            <a:r>
              <a:rPr lang="en-US" dirty="0">
                <a:effectLst>
                  <a:outerShdw blurRad="38100" dist="38100" dir="2700000" algn="tl">
                    <a:srgbClr val="000000">
                      <a:alpha val="43137"/>
                    </a:srgbClr>
                  </a:outerShdw>
                </a:effectLst>
              </a:rPr>
              <a:t>    </a:t>
            </a:r>
            <a:r>
              <a:rPr lang="en-US" dirty="0" err="1">
                <a:effectLst>
                  <a:outerShdw blurRad="38100" dist="38100" dir="2700000" algn="tl">
                    <a:srgbClr val="000000">
                      <a:alpha val="43137"/>
                    </a:srgbClr>
                  </a:outerShdw>
                </a:effectLst>
              </a:rPr>
              <a:t>khametz</a:t>
            </a:r>
            <a:r>
              <a:rPr lang="en-US" dirty="0">
                <a:effectLst>
                  <a:outerShdw blurRad="38100" dist="38100" dir="2700000" algn="tl">
                    <a:srgbClr val="000000">
                      <a:alpha val="43137"/>
                    </a:srgbClr>
                  </a:outerShdw>
                </a:effectLst>
              </a:rPr>
              <a:t>?</a:t>
            </a:r>
          </a:p>
          <a:p>
            <a:pPr algn="l"/>
            <a:r>
              <a:rPr lang="en-US" dirty="0">
                <a:effectLst>
                  <a:outerShdw blurRad="38100" dist="38100" dir="2700000" algn="tl">
                    <a:srgbClr val="000000">
                      <a:alpha val="43137"/>
                    </a:srgbClr>
                  </a:outerShdw>
                </a:effectLst>
              </a:rPr>
              <a:t>3. Other spiritual applications?</a:t>
            </a:r>
          </a:p>
          <a:p>
            <a:pPr algn="l"/>
            <a:r>
              <a:rPr lang="en-US" dirty="0">
                <a:effectLst>
                  <a:outerShdw blurRad="38100" dist="38100" dir="2700000" algn="tl">
                    <a:srgbClr val="000000">
                      <a:alpha val="43137"/>
                    </a:srgbClr>
                  </a:outerShdw>
                </a:effectLst>
              </a:rPr>
              <a:t>4. Antidote to </a:t>
            </a:r>
            <a:r>
              <a:rPr lang="en-US" dirty="0" err="1">
                <a:effectLst>
                  <a:outerShdw blurRad="38100" dist="38100" dir="2700000" algn="tl">
                    <a:srgbClr val="000000">
                      <a:alpha val="43137"/>
                    </a:srgbClr>
                  </a:outerShdw>
                </a:effectLst>
              </a:rPr>
              <a:t>khametz</a:t>
            </a:r>
            <a:r>
              <a:rPr lang="en-US" dirty="0">
                <a:effectLst>
                  <a:outerShdw blurRad="38100" dist="38100" dir="2700000" algn="tl">
                    <a:srgbClr val="000000">
                      <a:alpha val="43137"/>
                    </a:srgbClr>
                  </a:outerShdw>
                </a:effectLst>
              </a:rPr>
              <a:t>?</a:t>
            </a:r>
          </a:p>
          <a:p>
            <a:pPr algn="l"/>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2390512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a:bodyPr>
          <a:lstStyle/>
          <a:p>
            <a:pPr algn="l"/>
            <a:endParaRPr lang="en-US" sz="4000" dirty="0"/>
          </a:p>
        </p:txBody>
      </p:sp>
    </p:spTree>
    <p:extLst>
      <p:ext uri="{BB962C8B-B14F-4D97-AF65-F5344CB8AC3E}">
        <p14:creationId xmlns:p14="http://schemas.microsoft.com/office/powerpoint/2010/main" val="357123840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28600" y="209550"/>
            <a:ext cx="8686800" cy="4800600"/>
          </a:xfrm>
        </p:spPr>
        <p:txBody>
          <a:bodyPr>
            <a:normAutofit fontScale="92500" lnSpcReduction="20000"/>
          </a:bodyPr>
          <a:lstStyle/>
          <a:p>
            <a:pPr algn="l"/>
            <a:r>
              <a:rPr lang="en-US" sz="4000" dirty="0"/>
              <a:t>Daniel Greenfield is a Shillman Journalism Fellow, a columnist for the </a:t>
            </a:r>
            <a:r>
              <a:rPr lang="en-US" sz="4000" dirty="0" err="1"/>
              <a:t>Gatestone</a:t>
            </a:r>
            <a:r>
              <a:rPr lang="en-US" sz="4000" dirty="0"/>
              <a:t> Institute, and a brilliant and insightful writer. Here is a précis of his conclusions on this matter in his April 16, 2024 article titled ‘This Was Not the Actual Iranian Attack:’</a:t>
            </a:r>
            <a:br>
              <a:rPr lang="en-US" sz="4000" dirty="0"/>
            </a:br>
            <a:br>
              <a:rPr lang="en-US" sz="4000" dirty="0"/>
            </a:br>
            <a:r>
              <a:rPr lang="en-US" sz="4000" dirty="0"/>
              <a:t> </a:t>
            </a:r>
          </a:p>
        </p:txBody>
      </p:sp>
    </p:spTree>
    <p:extLst>
      <p:ext uri="{BB962C8B-B14F-4D97-AF65-F5344CB8AC3E}">
        <p14:creationId xmlns:p14="http://schemas.microsoft.com/office/powerpoint/2010/main" val="503375460"/>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1400" b="0" i="0" u="none" strike="noStrike" cap="none" normalizeH="0" baseline="0" smtClean="0">
            <a:ln>
              <a:noFill/>
            </a:ln>
            <a:solidFill>
              <a:schemeClr val="bg1"/>
            </a:solidFill>
            <a:effectLst/>
            <a:latin typeface="Arial Rounded MT Bold" panose="020F070403050403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222723</TotalTime>
  <Words>5954</Words>
  <Application>Microsoft Office PowerPoint</Application>
  <PresentationFormat>On-screen Show (16:9)</PresentationFormat>
  <Paragraphs>584</Paragraphs>
  <Slides>102</Slides>
  <Notes>102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102</vt:i4>
      </vt:variant>
    </vt:vector>
  </HeadingPairs>
  <TitlesOfParts>
    <vt:vector size="110" baseType="lpstr">
      <vt:lpstr>Arial</vt:lpstr>
      <vt:lpstr>Arial Rounded MT Bold</vt:lpstr>
      <vt:lpstr>Assistant</vt:lpstr>
      <vt:lpstr>David</vt:lpstr>
      <vt:lpstr>Franklin Gothic Demi</vt:lpstr>
      <vt:lpstr>1_Default Design</vt:lpstr>
      <vt:lpstr>2_Default Design</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 שמואל Wolkenfeld</cp:lastModifiedBy>
  <cp:revision>5161</cp:revision>
  <dcterms:created xsi:type="dcterms:W3CDTF">2006-04-21T19:34:43Z</dcterms:created>
  <dcterms:modified xsi:type="dcterms:W3CDTF">2024-04-20T13:47:19Z</dcterms:modified>
</cp:coreProperties>
</file>