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4"/>
  </p:notesMasterIdLst>
  <p:handoutMasterIdLst>
    <p:handoutMasterId r:id="rId95"/>
  </p:handoutMasterIdLst>
  <p:sldIdLst>
    <p:sldId id="2045" r:id="rId2"/>
    <p:sldId id="66113" r:id="rId3"/>
    <p:sldId id="66114" r:id="rId4"/>
    <p:sldId id="66115" r:id="rId5"/>
    <p:sldId id="66116" r:id="rId6"/>
    <p:sldId id="66118" r:id="rId7"/>
    <p:sldId id="66129" r:id="rId8"/>
    <p:sldId id="66119" r:id="rId9"/>
    <p:sldId id="66120" r:id="rId10"/>
    <p:sldId id="66117" r:id="rId11"/>
    <p:sldId id="66155" r:id="rId12"/>
    <p:sldId id="66121" r:id="rId13"/>
    <p:sldId id="66106" r:id="rId14"/>
    <p:sldId id="66138" r:id="rId15"/>
    <p:sldId id="66186" r:id="rId16"/>
    <p:sldId id="66187" r:id="rId17"/>
    <p:sldId id="66099" r:id="rId18"/>
    <p:sldId id="66123" r:id="rId19"/>
    <p:sldId id="66098" r:id="rId20"/>
    <p:sldId id="66124" r:id="rId21"/>
    <p:sldId id="66094" r:id="rId22"/>
    <p:sldId id="66101" r:id="rId23"/>
    <p:sldId id="54962" r:id="rId24"/>
    <p:sldId id="66104" r:id="rId25"/>
    <p:sldId id="66122" r:id="rId26"/>
    <p:sldId id="66135" r:id="rId27"/>
    <p:sldId id="66105" r:id="rId28"/>
    <p:sldId id="66158" r:id="rId29"/>
    <p:sldId id="66127" r:id="rId30"/>
    <p:sldId id="66133" r:id="rId31"/>
    <p:sldId id="66134" r:id="rId32"/>
    <p:sldId id="66183" r:id="rId33"/>
    <p:sldId id="66184" r:id="rId34"/>
    <p:sldId id="66064" r:id="rId35"/>
    <p:sldId id="66111" r:id="rId36"/>
    <p:sldId id="66108" r:id="rId37"/>
    <p:sldId id="66181" r:id="rId38"/>
    <p:sldId id="66182" r:id="rId39"/>
    <p:sldId id="66153" r:id="rId40"/>
    <p:sldId id="66130" r:id="rId41"/>
    <p:sldId id="66137" r:id="rId42"/>
    <p:sldId id="66132" r:id="rId43"/>
    <p:sldId id="66141" r:id="rId44"/>
    <p:sldId id="66131" r:id="rId45"/>
    <p:sldId id="66128" r:id="rId46"/>
    <p:sldId id="66156" r:id="rId47"/>
    <p:sldId id="66139" r:id="rId48"/>
    <p:sldId id="66140" r:id="rId49"/>
    <p:sldId id="66157" r:id="rId50"/>
    <p:sldId id="66145" r:id="rId51"/>
    <p:sldId id="66142" r:id="rId52"/>
    <p:sldId id="66146" r:id="rId53"/>
    <p:sldId id="66143" r:id="rId54"/>
    <p:sldId id="66144" r:id="rId55"/>
    <p:sldId id="66147" r:id="rId56"/>
    <p:sldId id="66148" r:id="rId57"/>
    <p:sldId id="66150" r:id="rId58"/>
    <p:sldId id="66149" r:id="rId59"/>
    <p:sldId id="66151" r:id="rId60"/>
    <p:sldId id="66180" r:id="rId61"/>
    <p:sldId id="66159" r:id="rId62"/>
    <p:sldId id="66173" r:id="rId63"/>
    <p:sldId id="66174" r:id="rId64"/>
    <p:sldId id="66175" r:id="rId65"/>
    <p:sldId id="66176" r:id="rId66"/>
    <p:sldId id="66177" r:id="rId67"/>
    <p:sldId id="66179" r:id="rId68"/>
    <p:sldId id="66178" r:id="rId69"/>
    <p:sldId id="66152" r:id="rId70"/>
    <p:sldId id="66164" r:id="rId71"/>
    <p:sldId id="66160" r:id="rId72"/>
    <p:sldId id="66163" r:id="rId73"/>
    <p:sldId id="66161" r:id="rId74"/>
    <p:sldId id="66162" r:id="rId75"/>
    <p:sldId id="66154" r:id="rId76"/>
    <p:sldId id="66165" r:id="rId77"/>
    <p:sldId id="66166" r:id="rId78"/>
    <p:sldId id="66169" r:id="rId79"/>
    <p:sldId id="66167" r:id="rId80"/>
    <p:sldId id="66168" r:id="rId81"/>
    <p:sldId id="66198" r:id="rId82"/>
    <p:sldId id="66188" r:id="rId83"/>
    <p:sldId id="66189" r:id="rId84"/>
    <p:sldId id="66190" r:id="rId85"/>
    <p:sldId id="66192" r:id="rId86"/>
    <p:sldId id="66193" r:id="rId87"/>
    <p:sldId id="66194" r:id="rId88"/>
    <p:sldId id="66195" r:id="rId89"/>
    <p:sldId id="66196" r:id="rId90"/>
    <p:sldId id="66197" r:id="rId91"/>
    <p:sldId id="66170" r:id="rId92"/>
    <p:sldId id="66191" r:id="rId93"/>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7947" autoAdjust="0"/>
  </p:normalViewPr>
  <p:slideViewPr>
    <p:cSldViewPr>
      <p:cViewPr varScale="1">
        <p:scale>
          <a:sx n="85" d="100"/>
          <a:sy n="85" d="100"/>
        </p:scale>
        <p:origin x="384" y="53"/>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6372"/>
    </p:cViewPr>
  </p:sorterViewPr>
  <p:notesViewPr>
    <p:cSldViewPr>
      <p:cViewPr varScale="1">
        <p:scale>
          <a:sx n="55" d="100"/>
          <a:sy n="55" d="100"/>
        </p:scale>
        <p:origin x="2376"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Corrupted Past Feeling Eph 4.17-24</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May 18, 2024 5784</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Corrupted Past Feeling Eph 4.17-24</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May 18, 2024 5784</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Titanic"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SS_Californian#cite_note-3" TargetMode="External"/><Relationship Id="rId5" Type="http://schemas.openxmlformats.org/officeDocument/2006/relationships/hyperlink" Target="https://en.wikipedia.org/wiki/SS_Californian#cite_note-2" TargetMode="External"/><Relationship Id="rId4" Type="http://schemas.openxmlformats.org/officeDocument/2006/relationships/hyperlink" Target="https://en.wikipedia.org/wiki/Sinking_of_the_Titanic"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Corrupted Past Feeling Eph 4.17-24</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18,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https://en.wikipedia.org/wiki/SS_Californian</a:t>
            </a:r>
          </a:p>
          <a:p>
            <a:endParaRPr lang="en-US" altLang="en-US" dirty="0"/>
          </a:p>
        </p:txBody>
      </p:sp>
    </p:spTree>
    <p:extLst>
      <p:ext uri="{BB962C8B-B14F-4D97-AF65-F5344CB8AC3E}">
        <p14:creationId xmlns:p14="http://schemas.microsoft.com/office/powerpoint/2010/main" val="2044637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47739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https://en.wikipedia.org/wiki/SS_Californian</a:t>
            </a:r>
          </a:p>
        </p:txBody>
      </p:sp>
    </p:spTree>
    <p:extLst>
      <p:ext uri="{BB962C8B-B14F-4D97-AF65-F5344CB8AC3E}">
        <p14:creationId xmlns:p14="http://schemas.microsoft.com/office/powerpoint/2010/main" val="3273066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73758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30209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6871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4730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28512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So, we misread each other, get angry and offended.</a:t>
            </a:r>
          </a:p>
          <a:p>
            <a:r>
              <a:rPr lang="en-US" altLang="en-US" dirty="0"/>
              <a:t>So, we are lonely, seduce each other with improper words or gestures.</a:t>
            </a:r>
          </a:p>
          <a:p>
            <a:r>
              <a:rPr lang="en-US" altLang="en-US" dirty="0"/>
              <a:t>We feel defrauded, and counterattack</a:t>
            </a:r>
          </a:p>
        </p:txBody>
      </p:sp>
    </p:spTree>
    <p:extLst>
      <p:ext uri="{BB962C8B-B14F-4D97-AF65-F5344CB8AC3E}">
        <p14:creationId xmlns:p14="http://schemas.microsoft.com/office/powerpoint/2010/main" val="209956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7008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49920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normAutofit fontScale="92500" lnSpcReduction="10000"/>
          </a:bodyPr>
          <a:lstStyle/>
          <a:p>
            <a:r>
              <a:rPr lang="en-US" altLang="en-US" dirty="0"/>
              <a:t>We are naturally basically insane.  Never totally stops.</a:t>
            </a:r>
          </a:p>
          <a:p>
            <a:r>
              <a:rPr lang="en-US" altLang="en-US" dirty="0"/>
              <a:t>Corrupted and deceitful…not my fault.  I’m just defending myself.  I’m just having fun.  I’m just profiting.</a:t>
            </a:r>
          </a:p>
          <a:p>
            <a:r>
              <a:rPr lang="en-US" altLang="en-US" dirty="0"/>
              <a:t>Deceitful: Tony Perkins found on Facebook 2023 58 options of gender.   </a:t>
            </a:r>
          </a:p>
          <a:p>
            <a:r>
              <a:rPr lang="en-US" altLang="en-US" dirty="0"/>
              <a:t>Immorality is never static.  No one is born gay.  Three main sources.  </a:t>
            </a:r>
          </a:p>
          <a:p>
            <a:pPr marL="280988" indent="-280988">
              <a:buFont typeface="+mj-lt"/>
              <a:buAutoNum type="arabicPeriod"/>
            </a:pPr>
            <a:r>
              <a:rPr lang="en-US" altLang="en-US" dirty="0"/>
              <a:t> men abandoned natural relations with women and were </a:t>
            </a:r>
            <a:r>
              <a:rPr lang="en-US" altLang="en-US" dirty="0">
                <a:solidFill>
                  <a:srgbClr val="FF0000"/>
                </a:solidFill>
              </a:rPr>
              <a:t>burning with passion </a:t>
            </a:r>
            <a:r>
              <a:rPr lang="en-US" altLang="en-US" dirty="0"/>
              <a:t>toward one another—men committing shameful acts with other men[Lev 18 holiness code] and receiving in themselves the due penalty for their error.   Boring.   Everyone is [potentially] gay.</a:t>
            </a:r>
          </a:p>
          <a:p>
            <a:pPr marL="280988" indent="-280988">
              <a:buFont typeface="+mj-lt"/>
              <a:buAutoNum type="arabicPeriod"/>
            </a:pPr>
            <a:r>
              <a:rPr lang="en-US" altLang="en-US" dirty="0"/>
              <a:t>Epigenetics</a:t>
            </a:r>
          </a:p>
          <a:p>
            <a:pPr marL="280988" indent="-280988">
              <a:buFont typeface="+mj-lt"/>
              <a:buAutoNum type="arabicPeriod"/>
            </a:pPr>
            <a:r>
              <a:rPr lang="en-US" altLang="en-US" dirty="0"/>
              <a:t>Family dysfunction, role models.</a:t>
            </a:r>
          </a:p>
        </p:txBody>
      </p:sp>
    </p:spTree>
    <p:extLst>
      <p:ext uri="{BB962C8B-B14F-4D97-AF65-F5344CB8AC3E}">
        <p14:creationId xmlns:p14="http://schemas.microsoft.com/office/powerpoint/2010/main" val="3794499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45961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35349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Corrupted Past Feeling Eph 4.17-24</a:t>
            </a:r>
          </a:p>
        </p:txBody>
      </p:sp>
      <p:sp>
        <p:nvSpPr>
          <p:cNvPr id="5" name="Date Placeholder 4"/>
          <p:cNvSpPr>
            <a:spLocks noGrp="1"/>
          </p:cNvSpPr>
          <p:nvPr>
            <p:ph type="dt" idx="1"/>
          </p:nvPr>
        </p:nvSpPr>
        <p:spPr/>
        <p:txBody>
          <a:bodyPr/>
          <a:lstStyle/>
          <a:p>
            <a:r>
              <a:rPr lang="en-US" altLang="en-US"/>
              <a:t>May 18, 2024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248177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10957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3429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96564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66905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4224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33710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dirty="0"/>
              <a:t>She is thought to have been the only ship to see the </a:t>
            </a:r>
            <a:r>
              <a:rPr lang="en-US" dirty="0">
                <a:hlinkClick r:id="rId3" tooltip="Titanic">
                  <a:extLst>
                    <a:ext uri="{A12FA001-AC4F-418D-AE19-62706E023703}">
                      <ahyp:hlinkClr xmlns:ahyp="http://schemas.microsoft.com/office/drawing/2018/hyperlinkcolor" val="tx"/>
                    </a:ext>
                  </a:extLst>
                </a:hlinkClick>
              </a:rPr>
              <a:t>Titanic</a:t>
            </a:r>
            <a:r>
              <a:rPr lang="en-US" dirty="0"/>
              <a:t>, or at least her rockets, during the </a:t>
            </a:r>
            <a:r>
              <a:rPr lang="en-US" dirty="0">
                <a:hlinkClick r:id="rId4" tooltip="Sinking of the Titanic">
                  <a:extLst>
                    <a:ext uri="{A12FA001-AC4F-418D-AE19-62706E023703}">
                      <ahyp:hlinkClr xmlns:ahyp="http://schemas.microsoft.com/office/drawing/2018/hyperlinkcolor" val="tx"/>
                    </a:ext>
                  </a:extLst>
                </a:hlinkClick>
              </a:rPr>
              <a:t>sinking</a:t>
            </a:r>
            <a:r>
              <a:rPr lang="en-US" dirty="0"/>
              <a:t>,</a:t>
            </a:r>
            <a:r>
              <a:rPr lang="en-US" dirty="0">
                <a:hlinkClick r:id="rId5">
                  <a:extLst>
                    <a:ext uri="{A12FA001-AC4F-418D-AE19-62706E023703}">
                      <ahyp:hlinkClr xmlns:ahyp="http://schemas.microsoft.com/office/drawing/2018/hyperlinkcolor" val="tx"/>
                    </a:ext>
                  </a:extLst>
                </a:hlinkClick>
              </a:rPr>
              <a:t>[2]</a:t>
            </a:r>
            <a:r>
              <a:rPr lang="en-US" dirty="0">
                <a:hlinkClick r:id="rId6">
                  <a:extLst>
                    <a:ext uri="{A12FA001-AC4F-418D-AE19-62706E023703}">
                      <ahyp:hlinkClr xmlns:ahyp="http://schemas.microsoft.com/office/drawing/2018/hyperlinkcolor" val="tx"/>
                    </a:ext>
                  </a:extLst>
                </a:hlinkClick>
              </a:rPr>
              <a:t>[3]</a:t>
            </a:r>
            <a:r>
              <a:rPr lang="en-US" dirty="0"/>
              <a:t> but despite being the closest ship in the area, the crew took no action to assist.  the Californian could have saved many or all of the lives that were lost, had a prompt response been mounted to the </a:t>
            </a:r>
            <a:r>
              <a:rPr lang="en-US" dirty="0">
                <a:hlinkClick r:id="rId3" tooltip="Titanic">
                  <a:extLst>
                    <a:ext uri="{A12FA001-AC4F-418D-AE19-62706E023703}">
                      <ahyp:hlinkClr xmlns:ahyp="http://schemas.microsoft.com/office/drawing/2018/hyperlinkcolor" val="tx"/>
                    </a:ext>
                  </a:extLst>
                </a:hlinkClick>
              </a:rPr>
              <a:t>Titanic</a:t>
            </a:r>
            <a:r>
              <a:rPr lang="en-US" dirty="0"/>
              <a:t>'s distress rockets</a:t>
            </a:r>
          </a:p>
          <a:p>
            <a:endParaRPr lang="en-US" altLang="en-US" b="0" i="0" dirty="0">
              <a:solidFill>
                <a:srgbClr val="202122"/>
              </a:solidFill>
              <a:effectLst/>
              <a:highlight>
                <a:srgbClr val="FFFFFF"/>
              </a:highlight>
              <a:latin typeface="Arial" panose="020B0604020202020204" pitchFamily="34" charset="0"/>
            </a:endParaRPr>
          </a:p>
          <a:p>
            <a:r>
              <a:rPr lang="en-US" altLang="en-US" dirty="0"/>
              <a:t>https://en.wikipedia.org/wiki/SS_Californian</a:t>
            </a:r>
          </a:p>
        </p:txBody>
      </p:sp>
    </p:spTree>
    <p:extLst>
      <p:ext uri="{BB962C8B-B14F-4D97-AF65-F5344CB8AC3E}">
        <p14:creationId xmlns:p14="http://schemas.microsoft.com/office/powerpoint/2010/main" val="1931841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19197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Keeps coming back, unless we work on it.</a:t>
            </a:r>
          </a:p>
        </p:txBody>
      </p:sp>
    </p:spTree>
    <p:extLst>
      <p:ext uri="{BB962C8B-B14F-4D97-AF65-F5344CB8AC3E}">
        <p14:creationId xmlns:p14="http://schemas.microsoft.com/office/powerpoint/2010/main" val="3707682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95104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732756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765863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There is a song here.   Maybe the first song in the universe.  G-d celebrating His beautiful creation of you and me, all humanity.</a:t>
            </a:r>
          </a:p>
          <a:p>
            <a:r>
              <a:rPr lang="en-US" altLang="en-US" dirty="0"/>
              <a:t>You and I were meant to communicate the image of G-d.  How, in character, love, holiness, grace, servanthood, giving.  Inner and out beauty.</a:t>
            </a:r>
          </a:p>
          <a:p>
            <a:r>
              <a:rPr lang="en-US" altLang="en-US" dirty="0"/>
              <a:t>Message of G-d’s image intended to be communicated to the universe, to angels, seraphs, cherubs, heavenly powers.</a:t>
            </a:r>
          </a:p>
        </p:txBody>
      </p:sp>
    </p:spTree>
    <p:extLst>
      <p:ext uri="{BB962C8B-B14F-4D97-AF65-F5344CB8AC3E}">
        <p14:creationId xmlns:p14="http://schemas.microsoft.com/office/powerpoint/2010/main" val="2790242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Holy…in the image of G-d as at the beginning.</a:t>
            </a:r>
          </a:p>
        </p:txBody>
      </p:sp>
    </p:spTree>
    <p:extLst>
      <p:ext uri="{BB962C8B-B14F-4D97-AF65-F5344CB8AC3E}">
        <p14:creationId xmlns:p14="http://schemas.microsoft.com/office/powerpoint/2010/main" val="4063882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28164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79134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08398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https://en.wikipedia.org/wiki/SS_Californian</a:t>
            </a:r>
          </a:p>
          <a:p>
            <a:endParaRPr lang="en-US" altLang="en-US" dirty="0"/>
          </a:p>
        </p:txBody>
      </p:sp>
    </p:spTree>
    <p:extLst>
      <p:ext uri="{BB962C8B-B14F-4D97-AF65-F5344CB8AC3E}">
        <p14:creationId xmlns:p14="http://schemas.microsoft.com/office/powerpoint/2010/main" val="4171562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Trust.   G is holding out on me.</a:t>
            </a:r>
          </a:p>
          <a:p>
            <a:r>
              <a:rPr lang="en-US" altLang="en-US" u="sng" dirty="0"/>
              <a:t>This is the key thing</a:t>
            </a:r>
            <a:r>
              <a:rPr lang="en-US" altLang="en-US" dirty="0"/>
              <a:t>.  Why not trust G? There is no logic to it.  Perfect environment.  No deficiencies.  </a:t>
            </a:r>
          </a:p>
          <a:p>
            <a:r>
              <a:rPr lang="en-US" altLang="en-US" dirty="0"/>
              <a:t>Totally unreasonable to distrust G-d.  Perfect environment.   </a:t>
            </a:r>
          </a:p>
          <a:p>
            <a:r>
              <a:rPr lang="en-US" altLang="en-US" dirty="0"/>
              <a:t>Our kids have our own parental toxicity to work through to survive and thrive.  Adam </a:t>
            </a:r>
            <a:r>
              <a:rPr lang="en-US" altLang="en-US" dirty="0" err="1"/>
              <a:t>vHava</a:t>
            </a:r>
            <a:r>
              <a:rPr lang="en-US" altLang="en-US" dirty="0"/>
              <a:t> had none of that.   This lack of trust is the beginning of all evil.   Then the details.   </a:t>
            </a:r>
          </a:p>
          <a:p>
            <a:endParaRPr lang="en-US" altLang="en-US" dirty="0"/>
          </a:p>
        </p:txBody>
      </p:sp>
    </p:spTree>
    <p:extLst>
      <p:ext uri="{BB962C8B-B14F-4D97-AF65-F5344CB8AC3E}">
        <p14:creationId xmlns:p14="http://schemas.microsoft.com/office/powerpoint/2010/main" val="4645035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1. Lust of the flesh, looks tasty, pleasurable, pleasure.   As above.  Once we give ourselves to pleasure, there is no end to how depraved and debauched we can become. </a:t>
            </a:r>
          </a:p>
          <a:p>
            <a:r>
              <a:rPr lang="en-US" altLang="en-US" dirty="0"/>
              <a:t>2. It LOOKS good.  Accumulated pretty things.  1 Yn lust of the eyes: materialism.</a:t>
            </a:r>
          </a:p>
          <a:p>
            <a:r>
              <a:rPr lang="en-US" altLang="en-US" dirty="0"/>
              <a:t>3. Wisdom, in the sense of power to control. 1 Yn Pride of LIFE.</a:t>
            </a:r>
          </a:p>
          <a:p>
            <a:r>
              <a:rPr lang="en-US" altLang="en-US" dirty="0"/>
              <a:t>Three basic sins.</a:t>
            </a:r>
          </a:p>
          <a:p>
            <a:r>
              <a:rPr lang="en-US" altLang="en-US" dirty="0"/>
              <a:t>He was with her!   the compliant husband.   “Yes dear.”</a:t>
            </a:r>
          </a:p>
          <a:p>
            <a:r>
              <a:rPr lang="en-US" altLang="en-US" dirty="0"/>
              <a:t>“Yes dear” is GREAT most of the time.  NOT when it comes to evil.  “Sanctify and cleanse her.”</a:t>
            </a:r>
          </a:p>
        </p:txBody>
      </p:sp>
    </p:spTree>
    <p:extLst>
      <p:ext uri="{BB962C8B-B14F-4D97-AF65-F5344CB8AC3E}">
        <p14:creationId xmlns:p14="http://schemas.microsoft.com/office/powerpoint/2010/main" val="32740579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229754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Still often unreasonable, for children to walk away in hostility to their parents.</a:t>
            </a:r>
          </a:p>
        </p:txBody>
      </p:sp>
    </p:spTree>
    <p:extLst>
      <p:ext uri="{BB962C8B-B14F-4D97-AF65-F5344CB8AC3E}">
        <p14:creationId xmlns:p14="http://schemas.microsoft.com/office/powerpoint/2010/main" val="39244245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828599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083689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257349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340079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846903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246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dirty="0"/>
              <a:t>The Titanic, as the showcase of an ambitious, optimistic era, had the biggest and best wireless equipment in the world.</a:t>
            </a:r>
          </a:p>
          <a:p>
            <a:endParaRPr lang="en-US" altLang="en-US" b="0" i="0" dirty="0">
              <a:solidFill>
                <a:srgbClr val="141414"/>
              </a:solidFill>
              <a:effectLst/>
              <a:highlight>
                <a:srgbClr val="FFFFFF"/>
              </a:highlight>
              <a:latin typeface="ReithSans"/>
            </a:endParaRPr>
          </a:p>
          <a:p>
            <a:r>
              <a:rPr lang="en-US" altLang="en-US" sz="1100" dirty="0"/>
              <a:t>https://www.bbc.com/news/magazine-17631595</a:t>
            </a:r>
          </a:p>
        </p:txBody>
      </p:sp>
    </p:spTree>
    <p:extLst>
      <p:ext uri="{BB962C8B-B14F-4D97-AF65-F5344CB8AC3E}">
        <p14:creationId xmlns:p14="http://schemas.microsoft.com/office/powerpoint/2010/main" val="30517692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71867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088273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1337098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837170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216509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189184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907485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243235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981806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1659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https://en.wikipedia.org/wiki/SS_Californian</a:t>
            </a:r>
          </a:p>
          <a:p>
            <a:endParaRPr lang="en-US" altLang="en-US" dirty="0"/>
          </a:p>
        </p:txBody>
      </p:sp>
    </p:spTree>
    <p:extLst>
      <p:ext uri="{BB962C8B-B14F-4D97-AF65-F5344CB8AC3E}">
        <p14:creationId xmlns:p14="http://schemas.microsoft.com/office/powerpoint/2010/main" val="3469502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412626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Reflecting the original plan, kept or corrupted.</a:t>
            </a:r>
          </a:p>
          <a:p>
            <a:r>
              <a:rPr lang="en-US" altLang="en-US" dirty="0"/>
              <a:t>Our heirs, adult or teen children of parents in Or HaOlam who are worshipping here, or serving here</a:t>
            </a:r>
          </a:p>
          <a:p>
            <a:r>
              <a:rPr lang="en-US" altLang="en-US" dirty="0"/>
              <a:t>Josie, Marcos, Melanie, Duncan, Braden Blackburn, Wes Blackburn, Elana, </a:t>
            </a:r>
            <a:r>
              <a:rPr lang="en-US" altLang="en-US" dirty="0" err="1"/>
              <a:t>Hedmon</a:t>
            </a:r>
            <a:r>
              <a:rPr lang="en-US" altLang="en-US" dirty="0"/>
              <a:t>, </a:t>
            </a:r>
            <a:r>
              <a:rPr lang="en-US" altLang="en-US" dirty="0" err="1"/>
              <a:t>Jaedyn</a:t>
            </a:r>
            <a:r>
              <a:rPr lang="en-US" altLang="en-US" dirty="0"/>
              <a:t>, Miranda, Cassie, Kate Hershey, 12</a:t>
            </a:r>
          </a:p>
          <a:p>
            <a:r>
              <a:rPr lang="en-US" altLang="en-US" dirty="0"/>
              <a:t>Stand for appreciation</a:t>
            </a:r>
          </a:p>
          <a:p>
            <a:endParaRPr lang="en-US" altLang="en-US" dirty="0"/>
          </a:p>
          <a:p>
            <a:r>
              <a:rPr lang="en-US" altLang="en-US" dirty="0"/>
              <a:t>We also have prodigals, reflecting the corruption of the human race.</a:t>
            </a:r>
          </a:p>
          <a:p>
            <a:endParaRPr lang="en-US" altLang="en-US" dirty="0"/>
          </a:p>
        </p:txBody>
      </p:sp>
    </p:spTree>
    <p:extLst>
      <p:ext uri="{BB962C8B-B14F-4D97-AF65-F5344CB8AC3E}">
        <p14:creationId xmlns:p14="http://schemas.microsoft.com/office/powerpoint/2010/main" val="30081768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292758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752638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906931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709116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065111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878487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Mother's Day Jerusalem Our Mother Gal 4.21-28</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11,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233507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96013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100" dirty="0"/>
              <a:t>https://www.dreamstime.com/ship-s-bell-signal-light-lamp-designed-to-provide-morse-code-signals-lighting-visual-communication-ships-image236210990</a:t>
            </a:r>
          </a:p>
        </p:txBody>
      </p:sp>
    </p:spTree>
    <p:extLst>
      <p:ext uri="{BB962C8B-B14F-4D97-AF65-F5344CB8AC3E}">
        <p14:creationId xmlns:p14="http://schemas.microsoft.com/office/powerpoint/2010/main" val="12888373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025678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657338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532586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347563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359668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306216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he-IL" altLang="en-US" dirty="0"/>
              <a:t>אשר כולנו מהללים שרים ביחד </a:t>
            </a:r>
            <a:r>
              <a:rPr lang="he-IL" altLang="en-US" dirty="0" err="1"/>
              <a:t>לאלהים</a:t>
            </a:r>
            <a:r>
              <a:rPr lang="he-IL" altLang="en-US" dirty="0"/>
              <a:t> כל אחד הוא חלק כל אחד בפנים </a:t>
            </a:r>
            <a:endParaRPr lang="en-US" altLang="en-US" dirty="0"/>
          </a:p>
          <a:p>
            <a:r>
              <a:rPr lang="en-US" altLang="en-US" dirty="0"/>
              <a:t>All singing together to G-d, all are one, taking part, buying in [to the family vision].</a:t>
            </a:r>
          </a:p>
        </p:txBody>
      </p:sp>
    </p:spTree>
    <p:extLst>
      <p:ext uri="{BB962C8B-B14F-4D97-AF65-F5344CB8AC3E}">
        <p14:creationId xmlns:p14="http://schemas.microsoft.com/office/powerpoint/2010/main" val="1194587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195411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853174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67987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https://en.wikipedia.org/wiki/SS_Californian</a:t>
            </a:r>
          </a:p>
          <a:p>
            <a:endParaRPr lang="en-US" altLang="en-US" dirty="0"/>
          </a:p>
        </p:txBody>
      </p:sp>
    </p:spTree>
    <p:extLst>
      <p:ext uri="{BB962C8B-B14F-4D97-AF65-F5344CB8AC3E}">
        <p14:creationId xmlns:p14="http://schemas.microsoft.com/office/powerpoint/2010/main" val="31881532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374221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605384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472409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203634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Mother's Day Jerusalem Our Mother Gal 4.21-28</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 11, 2024 5784</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898614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6310698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062244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418672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0140554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15257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https://external-content.duckduckgo.com/iu/?u=https%3A%2F%2Fassets.medpagetoday.net%2Fmedia%2Fimages%2F103xxx%2F103494.jpg%3Fwidth%3D0.6&amp;f=1&amp;nofb=1&amp;ipt=c4cebd4610cf4c4699f8f38bb68e01145223272dc2965b710c618078c1fcb574&amp;ipo=images</a:t>
            </a:r>
          </a:p>
        </p:txBody>
      </p:sp>
    </p:spTree>
    <p:extLst>
      <p:ext uri="{BB962C8B-B14F-4D97-AF65-F5344CB8AC3E}">
        <p14:creationId xmlns:p14="http://schemas.microsoft.com/office/powerpoint/2010/main" val="214314528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900647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7652469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52055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a:solidFill>
                  <a:srgbClr val="FFFF66"/>
                </a:solidFill>
              </a:rPr>
              <a:t> 2024 </a:t>
            </a:r>
            <a:r>
              <a:rPr lang="en-US" sz="4000" dirty="0">
                <a:solidFill>
                  <a:srgbClr val="FFFF66"/>
                </a:solidFill>
              </a:rPr>
              <a:t>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3700" dirty="0"/>
              <a:t>At 02:20 am, Titanic sank.  2,224 people were on board.  More than 1500 were lost.</a:t>
            </a:r>
          </a:p>
          <a:p>
            <a:pPr algn="l">
              <a:lnSpc>
                <a:spcPct val="90000"/>
              </a:lnSpc>
            </a:pPr>
            <a:r>
              <a:rPr lang="en-US" altLang="en-US" sz="3700" dirty="0"/>
              <a:t>The British Inquiry concluded [that had] </a:t>
            </a:r>
            <a:r>
              <a:rPr lang="en-US" altLang="en-US" sz="3700" i="1" dirty="0"/>
              <a:t>Californian</a:t>
            </a:r>
            <a:r>
              <a:rPr lang="en-US" altLang="en-US" sz="3700" dirty="0"/>
              <a:t> responded to Titanic's rockets and gone to assist “…it might have saved many if not all of the lives that were lost.” </a:t>
            </a:r>
          </a:p>
        </p:txBody>
      </p:sp>
    </p:spTree>
    <p:extLst>
      <p:ext uri="{BB962C8B-B14F-4D97-AF65-F5344CB8AC3E}">
        <p14:creationId xmlns:p14="http://schemas.microsoft.com/office/powerpoint/2010/main" val="2292641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altLang="en-US" sz="3600" dirty="0"/>
              <a:t>Three forms of failed communication: </a:t>
            </a:r>
          </a:p>
          <a:p>
            <a:pPr marL="461963" indent="-461963" algn="l">
              <a:buFont typeface="+mj-lt"/>
              <a:buAutoNum type="arabicPeriod"/>
            </a:pPr>
            <a:r>
              <a:rPr lang="en-US" altLang="en-US" sz="3600" dirty="0"/>
              <a:t>wireless telegraph, </a:t>
            </a:r>
          </a:p>
          <a:p>
            <a:pPr marL="461963" indent="-461963" algn="l">
              <a:buFont typeface="+mj-lt"/>
              <a:buAutoNum type="arabicPeriod"/>
            </a:pPr>
            <a:r>
              <a:rPr lang="en-US" altLang="en-US" sz="3600" dirty="0"/>
              <a:t>light signaling, </a:t>
            </a:r>
          </a:p>
          <a:p>
            <a:pPr marL="461963" indent="-461963" algn="l">
              <a:buFont typeface="+mj-lt"/>
              <a:buAutoNum type="arabicPeriod"/>
            </a:pPr>
            <a:r>
              <a:rPr lang="en-US" altLang="en-US" sz="3600" dirty="0"/>
              <a:t>rockets.</a:t>
            </a:r>
          </a:p>
          <a:p>
            <a:pPr algn="l"/>
            <a:r>
              <a:rPr lang="en-US" altLang="en-US" sz="3600" dirty="0"/>
              <a:t>The task of communication was totally corrupted by failed judgment.</a:t>
            </a:r>
          </a:p>
        </p:txBody>
      </p:sp>
    </p:spTree>
    <p:extLst>
      <p:ext uri="{BB962C8B-B14F-4D97-AF65-F5344CB8AC3E}">
        <p14:creationId xmlns:p14="http://schemas.microsoft.com/office/powerpoint/2010/main" val="2641121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3700" dirty="0"/>
              <a:t>The United States passed the Radio Act of 1912, which required 24-hour radio watch on all ships in case of an emergency. The first International Convention for the Safety of Life at Sea… required… standardized the use of distress rockets.</a:t>
            </a:r>
          </a:p>
          <a:p>
            <a:pPr>
              <a:lnSpc>
                <a:spcPct val="90000"/>
              </a:lnSpc>
            </a:pPr>
            <a:r>
              <a:rPr lang="en-US" altLang="en-US" sz="3700" u="sng" dirty="0">
                <a:solidFill>
                  <a:srgbClr val="FFFF66"/>
                </a:solidFill>
                <a:latin typeface="Arial Rounded MT Bold"/>
              </a:rPr>
              <a:t>Corrupted communication</a:t>
            </a:r>
          </a:p>
        </p:txBody>
      </p:sp>
    </p:spTree>
    <p:extLst>
      <p:ext uri="{BB962C8B-B14F-4D97-AF65-F5344CB8AC3E}">
        <p14:creationId xmlns:p14="http://schemas.microsoft.com/office/powerpoint/2010/main" val="151926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3700" dirty="0"/>
          </a:p>
        </p:txBody>
      </p:sp>
      <p:pic>
        <p:nvPicPr>
          <p:cNvPr id="3" name="Picture 2">
            <a:extLst>
              <a:ext uri="{FF2B5EF4-FFF2-40B4-BE49-F238E27FC236}">
                <a16:creationId xmlns:a16="http://schemas.microsoft.com/office/drawing/2014/main" id="{DE7F4CD8-FA13-E4E0-F422-DA37F2228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503205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3700" dirty="0"/>
          </a:p>
        </p:txBody>
      </p:sp>
      <p:pic>
        <p:nvPicPr>
          <p:cNvPr id="3" name="Picture 2">
            <a:extLst>
              <a:ext uri="{FF2B5EF4-FFF2-40B4-BE49-F238E27FC236}">
                <a16:creationId xmlns:a16="http://schemas.microsoft.com/office/drawing/2014/main" id="{778326F7-686C-3856-2DA0-9D0241BCFF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222285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3700" dirty="0"/>
          </a:p>
        </p:txBody>
      </p:sp>
      <p:pic>
        <p:nvPicPr>
          <p:cNvPr id="3" name="Picture 2">
            <a:extLst>
              <a:ext uri="{FF2B5EF4-FFF2-40B4-BE49-F238E27FC236}">
                <a16:creationId xmlns:a16="http://schemas.microsoft.com/office/drawing/2014/main" id="{778326F7-686C-3856-2DA0-9D0241BCFF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2D31F4B6-FEBD-56A4-87BE-6582E0817CAF}"/>
              </a:ext>
            </a:extLst>
          </p:cNvPr>
          <p:cNvSpPr txBox="1"/>
          <p:nvPr/>
        </p:nvSpPr>
        <p:spPr>
          <a:xfrm>
            <a:off x="434541" y="209550"/>
            <a:ext cx="7875810" cy="4401205"/>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Corrupted Past Feeling</a:t>
            </a:r>
          </a:p>
          <a:p>
            <a:pPr marL="461963" indent="-461963" algn="l">
              <a:buFont typeface="+mj-lt"/>
              <a:buAutoNum type="arabicPeriod"/>
            </a:pPr>
            <a:r>
              <a:rPr lang="en-US" dirty="0">
                <a:effectLst>
                  <a:outerShdw blurRad="38100" dist="38100" dir="2700000" algn="tl">
                    <a:srgbClr val="000000">
                      <a:alpha val="43137"/>
                    </a:srgbClr>
                  </a:outerShdw>
                </a:effectLst>
              </a:rPr>
              <a:t>Description of Corruption</a:t>
            </a:r>
          </a:p>
          <a:p>
            <a:pPr marL="461963" indent="-461963" algn="l">
              <a:buFont typeface="+mj-lt"/>
              <a:buAutoNum type="arabicPeriod"/>
            </a:pPr>
            <a:r>
              <a:rPr lang="en-US" dirty="0">
                <a:effectLst>
                  <a:outerShdw blurRad="38100" dist="38100" dir="2700000" algn="tl">
                    <a:srgbClr val="000000">
                      <a:alpha val="43137"/>
                    </a:srgbClr>
                  </a:outerShdw>
                </a:effectLst>
              </a:rPr>
              <a:t>Original, before corruption</a:t>
            </a:r>
          </a:p>
          <a:p>
            <a:pPr marL="461963" indent="-461963" algn="l">
              <a:buFont typeface="+mj-lt"/>
              <a:buAutoNum type="arabicPeriod"/>
            </a:pPr>
            <a:r>
              <a:rPr lang="en-US" dirty="0">
                <a:effectLst>
                  <a:outerShdw blurRad="38100" dist="38100" dir="2700000" algn="tl">
                    <a:srgbClr val="000000">
                      <a:alpha val="43137"/>
                    </a:srgbClr>
                  </a:outerShdw>
                </a:effectLst>
              </a:rPr>
              <a:t>Strong evidence in the </a:t>
            </a:r>
          </a:p>
          <a:p>
            <a:pPr algn="l"/>
            <a:r>
              <a:rPr lang="en-US" dirty="0">
                <a:effectLst>
                  <a:outerShdw blurRad="38100" dist="38100" dir="2700000" algn="tl">
                    <a:srgbClr val="000000">
                      <a:alpha val="43137"/>
                    </a:srgbClr>
                  </a:outerShdw>
                </a:effectLst>
              </a:rPr>
              <a:t>    generational communication </a:t>
            </a:r>
          </a:p>
          <a:p>
            <a:pPr algn="l"/>
            <a:r>
              <a:rPr lang="en-US" dirty="0">
                <a:effectLst>
                  <a:outerShdw blurRad="38100" dist="38100" dir="2700000" algn="tl">
                    <a:srgbClr val="000000">
                      <a:alpha val="43137"/>
                    </a:srgbClr>
                  </a:outerShdw>
                </a:effectLst>
              </a:rPr>
              <a:t>    of the faith.</a:t>
            </a:r>
          </a:p>
          <a:p>
            <a:pPr algn="l"/>
            <a:r>
              <a:rPr lang="en-US" dirty="0">
                <a:effectLst>
                  <a:outerShdw blurRad="38100" dist="38100" dir="2700000" algn="tl">
                    <a:srgbClr val="000000">
                      <a:alpha val="43137"/>
                    </a:srgbClr>
                  </a:outerShdw>
                </a:effectLst>
              </a:rPr>
              <a:t>4. We have heirs and prodigals</a:t>
            </a:r>
          </a:p>
        </p:txBody>
      </p:sp>
    </p:spTree>
    <p:extLst>
      <p:ext uri="{BB962C8B-B14F-4D97-AF65-F5344CB8AC3E}">
        <p14:creationId xmlns:p14="http://schemas.microsoft.com/office/powerpoint/2010/main" val="3255704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3700" dirty="0"/>
          </a:p>
        </p:txBody>
      </p:sp>
      <p:pic>
        <p:nvPicPr>
          <p:cNvPr id="3" name="Picture 2">
            <a:extLst>
              <a:ext uri="{FF2B5EF4-FFF2-40B4-BE49-F238E27FC236}">
                <a16:creationId xmlns:a16="http://schemas.microsoft.com/office/drawing/2014/main" id="{778326F7-686C-3856-2DA0-9D0241BCFF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2D31F4B6-FEBD-56A4-87BE-6582E0817CAF}"/>
              </a:ext>
            </a:extLst>
          </p:cNvPr>
          <p:cNvSpPr txBox="1"/>
          <p:nvPr/>
        </p:nvSpPr>
        <p:spPr>
          <a:xfrm>
            <a:off x="434541" y="209550"/>
            <a:ext cx="7875810" cy="4401205"/>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Corrupted Past Feeling</a:t>
            </a:r>
          </a:p>
          <a:p>
            <a:pPr marL="461963" indent="-461963" algn="l">
              <a:buFont typeface="+mj-lt"/>
              <a:buAutoNum type="arabicPeriod"/>
            </a:pPr>
            <a:r>
              <a:rPr lang="en-US" u="sng" dirty="0">
                <a:solidFill>
                  <a:srgbClr val="FFFF66"/>
                </a:solidFill>
                <a:effectLst>
                  <a:outerShdw blurRad="38100" dist="38100" dir="2700000" algn="tl">
                    <a:srgbClr val="000000">
                      <a:alpha val="43137"/>
                    </a:srgbClr>
                  </a:outerShdw>
                </a:effectLst>
              </a:rPr>
              <a:t>Description of Corruption</a:t>
            </a:r>
          </a:p>
          <a:p>
            <a:pPr marL="461963" indent="-461963" algn="l">
              <a:buFont typeface="+mj-lt"/>
              <a:buAutoNum type="arabicPeriod"/>
            </a:pPr>
            <a:r>
              <a:rPr lang="en-US" dirty="0">
                <a:effectLst>
                  <a:outerShdw blurRad="38100" dist="38100" dir="2700000" algn="tl">
                    <a:srgbClr val="000000">
                      <a:alpha val="43137"/>
                    </a:srgbClr>
                  </a:outerShdw>
                </a:effectLst>
              </a:rPr>
              <a:t>Original, before corruption</a:t>
            </a:r>
          </a:p>
          <a:p>
            <a:pPr marL="461963" indent="-461963" algn="l">
              <a:buFont typeface="+mj-lt"/>
              <a:buAutoNum type="arabicPeriod"/>
            </a:pPr>
            <a:r>
              <a:rPr lang="en-US" dirty="0">
                <a:effectLst>
                  <a:outerShdw blurRad="38100" dist="38100" dir="2700000" algn="tl">
                    <a:srgbClr val="000000">
                      <a:alpha val="43137"/>
                    </a:srgbClr>
                  </a:outerShdw>
                </a:effectLst>
              </a:rPr>
              <a:t>Strong evidence in the </a:t>
            </a:r>
          </a:p>
          <a:p>
            <a:pPr algn="l"/>
            <a:r>
              <a:rPr lang="en-US" dirty="0">
                <a:effectLst>
                  <a:outerShdw blurRad="38100" dist="38100" dir="2700000" algn="tl">
                    <a:srgbClr val="000000">
                      <a:alpha val="43137"/>
                    </a:srgbClr>
                  </a:outerShdw>
                </a:effectLst>
              </a:rPr>
              <a:t>    generational communication </a:t>
            </a:r>
          </a:p>
          <a:p>
            <a:pPr algn="l"/>
            <a:r>
              <a:rPr lang="en-US" dirty="0">
                <a:effectLst>
                  <a:outerShdw blurRad="38100" dist="38100" dir="2700000" algn="tl">
                    <a:srgbClr val="000000">
                      <a:alpha val="43137"/>
                    </a:srgbClr>
                  </a:outerShdw>
                </a:effectLst>
              </a:rPr>
              <a:t>    of the faith.</a:t>
            </a:r>
          </a:p>
          <a:p>
            <a:pPr algn="l"/>
            <a:r>
              <a:rPr lang="en-US" dirty="0">
                <a:effectLst>
                  <a:outerShdw blurRad="38100" dist="38100" dir="2700000" algn="tl">
                    <a:srgbClr val="000000">
                      <a:alpha val="43137"/>
                    </a:srgbClr>
                  </a:outerShdw>
                </a:effectLst>
              </a:rPr>
              <a:t>4. We have heirs and prodigals</a:t>
            </a:r>
          </a:p>
        </p:txBody>
      </p:sp>
    </p:spTree>
    <p:extLst>
      <p:ext uri="{BB962C8B-B14F-4D97-AF65-F5344CB8AC3E}">
        <p14:creationId xmlns:p14="http://schemas.microsoft.com/office/powerpoint/2010/main" val="513854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Ephesians 4.17-19 </a:t>
            </a:r>
            <a:r>
              <a:rPr lang="en-US" altLang="en-US" sz="4000" dirty="0"/>
              <a:t>So I tell you this, indeed I insist on it in the Lord—walk no longer as the pagans do, stumbling around in the </a:t>
            </a:r>
            <a:r>
              <a:rPr lang="en-US" altLang="en-US" sz="4000" dirty="0">
                <a:solidFill>
                  <a:srgbClr val="FFFF66"/>
                </a:solidFill>
              </a:rPr>
              <a:t>futility</a:t>
            </a:r>
            <a:r>
              <a:rPr lang="en-US" altLang="en-US" sz="4000" dirty="0"/>
              <a:t> of their thinking.  They are </a:t>
            </a:r>
            <a:r>
              <a:rPr lang="en-US" altLang="en-US" sz="4000" dirty="0">
                <a:solidFill>
                  <a:srgbClr val="FFFF66"/>
                </a:solidFill>
              </a:rPr>
              <a:t>darkened in their understanding</a:t>
            </a:r>
            <a:r>
              <a:rPr lang="en-US" altLang="en-US" sz="4000" dirty="0"/>
              <a:t>, alienated from the life of God</a:t>
            </a:r>
          </a:p>
        </p:txBody>
      </p:sp>
    </p:spTree>
    <p:extLst>
      <p:ext uri="{BB962C8B-B14F-4D97-AF65-F5344CB8AC3E}">
        <p14:creationId xmlns:p14="http://schemas.microsoft.com/office/powerpoint/2010/main" val="3666940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Ephesians 4.17-19 </a:t>
            </a:r>
            <a:r>
              <a:rPr lang="en-US" altLang="en-US" sz="4000" dirty="0"/>
              <a:t>because of the ignorance in them due to the </a:t>
            </a:r>
            <a:r>
              <a:rPr lang="en-US" altLang="en-US" sz="4000" u="sng" dirty="0">
                <a:solidFill>
                  <a:srgbClr val="FFFF66"/>
                </a:solidFill>
              </a:rPr>
              <a:t>hardness of their heart</a:t>
            </a:r>
            <a:r>
              <a:rPr lang="en-US" altLang="en-US" sz="4000" dirty="0"/>
              <a:t>. Since they are </a:t>
            </a:r>
            <a:r>
              <a:rPr lang="en-US" altLang="en-US" sz="4000" u="sng" dirty="0">
                <a:solidFill>
                  <a:srgbClr val="FFFF66"/>
                </a:solidFill>
              </a:rPr>
              <a:t>past feeling, they have turned themselves over to indecency </a:t>
            </a:r>
            <a:r>
              <a:rPr lang="en-US" altLang="en-US" sz="4000" dirty="0"/>
              <a:t>for the practice of every kind of immorality, with greed for more.</a:t>
            </a:r>
          </a:p>
        </p:txBody>
      </p:sp>
    </p:spTree>
    <p:extLst>
      <p:ext uri="{BB962C8B-B14F-4D97-AF65-F5344CB8AC3E}">
        <p14:creationId xmlns:p14="http://schemas.microsoft.com/office/powerpoint/2010/main" val="767549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Eph 4.20-24</a:t>
            </a:r>
            <a:r>
              <a:rPr lang="en-US" altLang="en-US" sz="4000" dirty="0"/>
              <a:t> However, you did not learn Messiah in this way— if indeed you have heard Him and were taught in Him, as the truth is in Yeshua. With respect to your former lifestyle, </a:t>
            </a:r>
          </a:p>
        </p:txBody>
      </p:sp>
    </p:spTree>
    <p:extLst>
      <p:ext uri="{BB962C8B-B14F-4D97-AF65-F5344CB8AC3E}">
        <p14:creationId xmlns:p14="http://schemas.microsoft.com/office/powerpoint/2010/main" val="425957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3700" dirty="0"/>
              <a:t>On Sunday 14 April, 1912. </a:t>
            </a:r>
            <a:r>
              <a:rPr lang="en-US" altLang="en-US" sz="3700" i="1" dirty="0"/>
              <a:t>Californian</a:t>
            </a:r>
            <a:r>
              <a:rPr lang="en-US" altLang="en-US" sz="3700" dirty="0"/>
              <a:t> encountered a large ice field.  At 10:20 pm, and Captain Lord decided to stop the ship and wait until morning before proceeding further.  Lord asked wireless operator Cyril Evans if he knew of any ships in the area, and Evans responded: “only the Titanic.”</a:t>
            </a:r>
          </a:p>
        </p:txBody>
      </p:sp>
    </p:spTree>
    <p:extLst>
      <p:ext uri="{BB962C8B-B14F-4D97-AF65-F5344CB8AC3E}">
        <p14:creationId xmlns:p14="http://schemas.microsoft.com/office/powerpoint/2010/main" val="3713414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Eph 4.20-24</a:t>
            </a:r>
            <a:r>
              <a:rPr lang="en-US" altLang="en-US" sz="4000" dirty="0"/>
              <a:t>  you are to lay aside the </a:t>
            </a:r>
            <a:r>
              <a:rPr lang="en-US" altLang="en-US" sz="4000" dirty="0">
                <a:solidFill>
                  <a:srgbClr val="FFFF66"/>
                </a:solidFill>
              </a:rPr>
              <a:t>old self corrupted by its deceitful desires</a:t>
            </a:r>
            <a:r>
              <a:rPr lang="en-US" altLang="en-US" sz="4000" dirty="0"/>
              <a:t>, be renewed in the spirit of your mind, and put on the new self—created to be like God in true righteousness and holiness.</a:t>
            </a:r>
          </a:p>
        </p:txBody>
      </p:sp>
    </p:spTree>
    <p:extLst>
      <p:ext uri="{BB962C8B-B14F-4D97-AF65-F5344CB8AC3E}">
        <p14:creationId xmlns:p14="http://schemas.microsoft.com/office/powerpoint/2010/main" val="2624167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err="1"/>
              <a:t>Yermiyahu</a:t>
            </a:r>
            <a:r>
              <a:rPr lang="en-US" altLang="en-US" sz="4000" baseline="30000" dirty="0"/>
              <a:t>/</a:t>
            </a:r>
            <a:r>
              <a:rPr lang="en-US" altLang="en-US" sz="4000" baseline="30000" dirty="0" err="1"/>
              <a:t>Jer</a:t>
            </a:r>
            <a:r>
              <a:rPr lang="en-US" altLang="en-US" sz="4000" baseline="30000" dirty="0"/>
              <a:t> 17.9-10  </a:t>
            </a:r>
            <a:r>
              <a:rPr lang="en-US" altLang="en-US" sz="4000" dirty="0"/>
              <a:t>“The heart is deceitful above all things, and incurable — who can know it?   </a:t>
            </a:r>
          </a:p>
          <a:p>
            <a:pPr algn="l">
              <a:lnSpc>
                <a:spcPct val="90000"/>
              </a:lnSpc>
            </a:pPr>
            <a:r>
              <a:rPr lang="en-US" altLang="en-US" sz="4000" dirty="0"/>
              <a:t>I </a:t>
            </a:r>
            <a:r>
              <a:rPr lang="en-US" altLang="en-US" sz="4000" cap="small" dirty="0"/>
              <a:t>Adoni</a:t>
            </a:r>
            <a:r>
              <a:rPr lang="en-US" altLang="en-US" sz="4000" dirty="0"/>
              <a:t> search the heart, I try the mind, to give every man according to his ways, according to the fruit of his deeds.</a:t>
            </a:r>
          </a:p>
        </p:txBody>
      </p:sp>
    </p:spTree>
    <p:extLst>
      <p:ext uri="{BB962C8B-B14F-4D97-AF65-F5344CB8AC3E}">
        <p14:creationId xmlns:p14="http://schemas.microsoft.com/office/powerpoint/2010/main" val="763552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err="1"/>
              <a:t>Beresheet</a:t>
            </a:r>
            <a:r>
              <a:rPr lang="en-US" altLang="en-US" sz="4000" baseline="30000" dirty="0"/>
              <a:t>/Gen 6.5</a:t>
            </a:r>
            <a:r>
              <a:rPr lang="en-US" altLang="en-US" sz="4000" dirty="0"/>
              <a:t> Then </a:t>
            </a:r>
            <a:r>
              <a:rPr lang="en-US" altLang="en-US" sz="4000" cap="small" dirty="0"/>
              <a:t>Adoni</a:t>
            </a:r>
            <a:r>
              <a:rPr lang="en-US" altLang="en-US" sz="4000" dirty="0"/>
              <a:t> saw that the wickedness of humankind was great on the earth, and that </a:t>
            </a:r>
            <a:r>
              <a:rPr lang="en-US" altLang="en-US" sz="4000" u="sng" dirty="0">
                <a:solidFill>
                  <a:srgbClr val="FFFF66"/>
                </a:solidFill>
              </a:rPr>
              <a:t>every inclination</a:t>
            </a:r>
            <a:r>
              <a:rPr lang="en-US" altLang="en-US" sz="4000" dirty="0">
                <a:solidFill>
                  <a:srgbClr val="FFFF66"/>
                </a:solidFill>
              </a:rPr>
              <a:t> </a:t>
            </a:r>
            <a:r>
              <a:rPr lang="en-US" altLang="en-US" sz="4000" dirty="0"/>
              <a:t>of the thoughts of their heart was </a:t>
            </a:r>
            <a:r>
              <a:rPr lang="en-US" altLang="en-US" sz="4000" u="sng" dirty="0">
                <a:solidFill>
                  <a:srgbClr val="FFFF66"/>
                </a:solidFill>
              </a:rPr>
              <a:t>only evil all the time</a:t>
            </a:r>
            <a:r>
              <a:rPr lang="en-US" altLang="en-US" sz="4000" dirty="0"/>
              <a:t>. </a:t>
            </a:r>
          </a:p>
        </p:txBody>
      </p:sp>
    </p:spTree>
    <p:extLst>
      <p:ext uri="{BB962C8B-B14F-4D97-AF65-F5344CB8AC3E}">
        <p14:creationId xmlns:p14="http://schemas.microsoft.com/office/powerpoint/2010/main" val="3123338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9ACE518E-285A-4154-9AA0-0112051FE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932" y="343132"/>
            <a:ext cx="3835069" cy="385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a:extLst>
              <a:ext uri="{FF2B5EF4-FFF2-40B4-BE49-F238E27FC236}">
                <a16:creationId xmlns:a16="http://schemas.microsoft.com/office/drawing/2014/main" id="{AD479964-D3DA-4543-8BFB-26191B88CD57}"/>
              </a:ext>
            </a:extLst>
          </p:cNvPr>
          <p:cNvSpPr>
            <a:spLocks noGrp="1" noChangeArrowheads="1"/>
          </p:cNvSpPr>
          <p:nvPr>
            <p:ph type="body" idx="1"/>
          </p:nvPr>
        </p:nvSpPr>
        <p:spPr>
          <a:xfrm>
            <a:off x="1143000" y="422031"/>
            <a:ext cx="2743200" cy="4078532"/>
          </a:xfrm>
        </p:spPr>
        <p:txBody>
          <a:bodyPr/>
          <a:lstStyle/>
          <a:p>
            <a:pPr marL="0" indent="0" algn="ctr">
              <a:defRPr/>
            </a:pPr>
            <a:r>
              <a:rPr lang="en-US" sz="3300" dirty="0">
                <a:latin typeface="Algerian" pitchFamily="82" charset="0"/>
              </a:rPr>
              <a:t>Counting the Omer</a:t>
            </a:r>
            <a:r>
              <a:rPr lang="en-US" sz="3300" dirty="0"/>
              <a:t> </a:t>
            </a:r>
          </a:p>
          <a:p>
            <a:pPr marL="0" indent="0" algn="ctr">
              <a:defRPr/>
            </a:pPr>
            <a:r>
              <a:rPr lang="en-US" sz="3300" dirty="0"/>
              <a:t> </a:t>
            </a:r>
            <a:r>
              <a:rPr lang="en-US" sz="3300" i="1" dirty="0" err="1">
                <a:latin typeface="Constantia" pitchFamily="18" charset="0"/>
              </a:rPr>
              <a:t>S'fee-raht</a:t>
            </a:r>
            <a:r>
              <a:rPr lang="en-US" sz="3300" i="1" dirty="0">
                <a:latin typeface="Constantia" pitchFamily="18" charset="0"/>
              </a:rPr>
              <a:t>      Ha-oh-</a:t>
            </a:r>
            <a:r>
              <a:rPr lang="en-US" sz="3300" i="1" dirty="0" err="1">
                <a:latin typeface="Constantia" pitchFamily="18" charset="0"/>
              </a:rPr>
              <a:t>mehr</a:t>
            </a:r>
            <a:endParaRPr lang="en-US" sz="3300" i="1" dirty="0">
              <a:latin typeface="Constantia" pitchFamily="18" charset="0"/>
            </a:endParaRPr>
          </a:p>
          <a:p>
            <a:pPr marL="0" indent="0" algn="ctr">
              <a:defRPr/>
            </a:pPr>
            <a:r>
              <a:rPr lang="en-US" i="1" dirty="0"/>
              <a:t> </a:t>
            </a:r>
            <a:r>
              <a:rPr lang="he-IL" sz="3713" b="1" dirty="0">
                <a:cs typeface="David" pitchFamily="2" charset="-79"/>
              </a:rPr>
              <a:t>סְפִירַת</a:t>
            </a:r>
            <a:r>
              <a:rPr lang="he-IL" b="1" dirty="0">
                <a:cs typeface="David" pitchFamily="2" charset="-79"/>
              </a:rPr>
              <a:t> </a:t>
            </a:r>
            <a:r>
              <a:rPr lang="he-IL" sz="3713" b="1" dirty="0">
                <a:cs typeface="David" pitchFamily="2" charset="-79"/>
              </a:rPr>
              <a:t>הַעֹמֶר</a:t>
            </a:r>
            <a:r>
              <a:rPr lang="en-US" sz="3713" dirty="0"/>
              <a:t> </a:t>
            </a:r>
          </a:p>
        </p:txBody>
      </p:sp>
    </p:spTree>
    <p:extLst>
      <p:ext uri="{BB962C8B-B14F-4D97-AF65-F5344CB8AC3E}">
        <p14:creationId xmlns:p14="http://schemas.microsoft.com/office/powerpoint/2010/main" val="841845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T’hillim/Ps 90.12 </a:t>
            </a:r>
            <a:r>
              <a:rPr lang="en-US" altLang="en-US" sz="4000" dirty="0"/>
              <a:t>So </a:t>
            </a:r>
            <a:r>
              <a:rPr lang="en-US" altLang="en-US" sz="4000" u="sng" dirty="0">
                <a:solidFill>
                  <a:srgbClr val="FFFF66"/>
                </a:solidFill>
              </a:rPr>
              <a:t>teach</a:t>
            </a:r>
            <a:r>
              <a:rPr lang="en-US" altLang="en-US" sz="4000" dirty="0"/>
              <a:t> us to number our days, so that we may get a heart of wisdom.</a:t>
            </a:r>
          </a:p>
        </p:txBody>
      </p:sp>
    </p:spTree>
    <p:extLst>
      <p:ext uri="{BB962C8B-B14F-4D97-AF65-F5344CB8AC3E}">
        <p14:creationId xmlns:p14="http://schemas.microsoft.com/office/powerpoint/2010/main" val="3123738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T’hillim / Ps 19.12-15 </a:t>
            </a:r>
            <a:r>
              <a:rPr lang="en-US" altLang="en-US" sz="4000" dirty="0"/>
              <a:t> Who can discern unintentional sins? Cleanse me from hidden faults.  Also keep your servant from presumptuous sins, so that they won’t control me. </a:t>
            </a:r>
          </a:p>
        </p:txBody>
      </p:sp>
    </p:spTree>
    <p:extLst>
      <p:ext uri="{BB962C8B-B14F-4D97-AF65-F5344CB8AC3E}">
        <p14:creationId xmlns:p14="http://schemas.microsoft.com/office/powerpoint/2010/main" val="2286104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T’hillim / Ps 19.12-15 </a:t>
            </a:r>
            <a:r>
              <a:rPr lang="en-US" altLang="en-US" sz="4000" dirty="0"/>
              <a:t> Then I will be blameless and free of great offense. May the words of my mouth and the thoughts of my heart be acceptable in your presence, </a:t>
            </a:r>
            <a:r>
              <a:rPr lang="en-US" altLang="en-US" sz="4000" cap="small" dirty="0"/>
              <a:t>Adoni</a:t>
            </a:r>
            <a:r>
              <a:rPr lang="en-US" altLang="en-US" sz="4000" dirty="0"/>
              <a:t>, my Rock and Redeemer.</a:t>
            </a:r>
          </a:p>
        </p:txBody>
      </p:sp>
    </p:spTree>
    <p:extLst>
      <p:ext uri="{BB962C8B-B14F-4D97-AF65-F5344CB8AC3E}">
        <p14:creationId xmlns:p14="http://schemas.microsoft.com/office/powerpoint/2010/main" val="3040375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T’hillim/Ps 139.23-24</a:t>
            </a:r>
            <a:r>
              <a:rPr lang="en-US" altLang="en-US" sz="4000" dirty="0"/>
              <a:t>  Examine me, Search me, God, and know my heart; test me, and know my anxious thoughts. See if there is in me any hurtful offensive way, and lead me along the eternal way.</a:t>
            </a:r>
          </a:p>
        </p:txBody>
      </p:sp>
    </p:spTree>
    <p:extLst>
      <p:ext uri="{BB962C8B-B14F-4D97-AF65-F5344CB8AC3E}">
        <p14:creationId xmlns:p14="http://schemas.microsoft.com/office/powerpoint/2010/main" val="3144725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baseline="30000" dirty="0"/>
          </a:p>
          <a:p>
            <a:pPr algn="l">
              <a:lnSpc>
                <a:spcPct val="90000"/>
              </a:lnSpc>
            </a:pPr>
            <a:r>
              <a:rPr lang="en-US" altLang="en-US" sz="4000" baseline="30000" dirty="0"/>
              <a:t>Isaiah 60.2</a:t>
            </a:r>
            <a:r>
              <a:rPr lang="en-US" altLang="en-US" sz="4000" dirty="0"/>
              <a:t> Darkness covers the earth and thick darkness the peoples; on you </a:t>
            </a:r>
            <a:r>
              <a:rPr lang="en-US" altLang="en-US" sz="4000" cap="small" dirty="0"/>
              <a:t>Adoni</a:t>
            </a:r>
            <a:r>
              <a:rPr lang="en-US" altLang="en-US" sz="4000" dirty="0"/>
              <a:t> will rise; over you will be seen his glory.</a:t>
            </a:r>
          </a:p>
        </p:txBody>
      </p:sp>
    </p:spTree>
    <p:extLst>
      <p:ext uri="{BB962C8B-B14F-4D97-AF65-F5344CB8AC3E}">
        <p14:creationId xmlns:p14="http://schemas.microsoft.com/office/powerpoint/2010/main" val="55354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85000" lnSpcReduction="10000"/>
          </a:bodyPr>
          <a:lstStyle/>
          <a:p>
            <a:pPr algn="l"/>
            <a:r>
              <a:rPr lang="en-US" sz="4800" baseline="30000" dirty="0"/>
              <a:t>Mt 19.3-8</a:t>
            </a:r>
            <a:r>
              <a:rPr lang="en-US" sz="4800" dirty="0"/>
              <a:t> Some </a:t>
            </a:r>
            <a:r>
              <a:rPr lang="en-US" sz="4800" dirty="0" err="1"/>
              <a:t>P’rushim</a:t>
            </a:r>
            <a:r>
              <a:rPr lang="en-US" sz="4800" dirty="0"/>
              <a:t> came and tried to trap him by asking, “Is it permitted for a man to divorce his wife on any ground whatever?” He replied, “Haven’t you read that at the beginning the Creator made them male and female,  and that he said, </a:t>
            </a:r>
            <a:endParaRPr lang="en-US" altLang="en-US" sz="3700" dirty="0"/>
          </a:p>
        </p:txBody>
      </p:sp>
    </p:spTree>
    <p:extLst>
      <p:ext uri="{BB962C8B-B14F-4D97-AF65-F5344CB8AC3E}">
        <p14:creationId xmlns:p14="http://schemas.microsoft.com/office/powerpoint/2010/main" val="3914858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3700" dirty="0"/>
              <a:t> </a:t>
            </a:r>
          </a:p>
        </p:txBody>
      </p:sp>
      <p:sp>
        <p:nvSpPr>
          <p:cNvPr id="2" name="TextBox 1">
            <a:extLst>
              <a:ext uri="{FF2B5EF4-FFF2-40B4-BE49-F238E27FC236}">
                <a16:creationId xmlns:a16="http://schemas.microsoft.com/office/drawing/2014/main" id="{51A138F4-4F29-5726-A935-6B5A441431B8}"/>
              </a:ext>
            </a:extLst>
          </p:cNvPr>
          <p:cNvSpPr txBox="1"/>
          <p:nvPr/>
        </p:nvSpPr>
        <p:spPr>
          <a:xfrm>
            <a:off x="1584034" y="404812"/>
            <a:ext cx="184731" cy="707886"/>
          </a:xfrm>
          <a:prstGeom prst="rect">
            <a:avLst/>
          </a:prstGeom>
          <a:noFill/>
        </p:spPr>
        <p:txBody>
          <a:bodyPr wrap="none" rtlCol="0">
            <a:spAutoFit/>
          </a:bodyPr>
          <a:lstStyle/>
          <a:p>
            <a:pPr algn="l"/>
            <a:endParaRPr lang="en-US" dirty="0">
              <a:effectLst>
                <a:outerShdw blurRad="38100" dist="38100" dir="2700000" algn="tl">
                  <a:srgbClr val="000000">
                    <a:alpha val="43137"/>
                  </a:srgbClr>
                </a:outerShdw>
              </a:effectLst>
            </a:endParaRPr>
          </a:p>
        </p:txBody>
      </p:sp>
      <p:pic>
        <p:nvPicPr>
          <p:cNvPr id="1030" name="Picture 6">
            <a:extLst>
              <a:ext uri="{FF2B5EF4-FFF2-40B4-BE49-F238E27FC236}">
                <a16:creationId xmlns:a16="http://schemas.microsoft.com/office/drawing/2014/main" id="{ACA03D66-C021-6772-9EAD-29C34C8B4A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9075"/>
            <a:ext cx="9144000" cy="4638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D8FB88-F9F0-5C4D-5ED4-8D4B5E61FB3B}"/>
              </a:ext>
            </a:extLst>
          </p:cNvPr>
          <p:cNvSpPr txBox="1"/>
          <p:nvPr/>
        </p:nvSpPr>
        <p:spPr>
          <a:xfrm>
            <a:off x="1524000" y="285750"/>
            <a:ext cx="3861314" cy="707886"/>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SS. Californian</a:t>
            </a:r>
          </a:p>
        </p:txBody>
      </p:sp>
    </p:spTree>
    <p:extLst>
      <p:ext uri="{BB962C8B-B14F-4D97-AF65-F5344CB8AC3E}">
        <p14:creationId xmlns:p14="http://schemas.microsoft.com/office/powerpoint/2010/main" val="2887812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85000" lnSpcReduction="10000"/>
          </a:bodyPr>
          <a:lstStyle/>
          <a:p>
            <a:pPr algn="l"/>
            <a:r>
              <a:rPr lang="en-US" sz="4800" baseline="30000" dirty="0"/>
              <a:t>Mt 19.3-8</a:t>
            </a:r>
            <a:r>
              <a:rPr lang="en-US" sz="4800" dirty="0"/>
              <a:t>  ‘For this reason a man should leave his father and mother and be united with his wife, and the two are to become one flesh’?  Thus they are no longer two, but one. So then, no one should split apart what God has joined together.”</a:t>
            </a:r>
            <a:endParaRPr lang="en-US" altLang="en-US" sz="3700" dirty="0"/>
          </a:p>
        </p:txBody>
      </p:sp>
    </p:spTree>
    <p:extLst>
      <p:ext uri="{BB962C8B-B14F-4D97-AF65-F5344CB8AC3E}">
        <p14:creationId xmlns:p14="http://schemas.microsoft.com/office/powerpoint/2010/main" val="4022479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85000" lnSpcReduction="20000"/>
          </a:bodyPr>
          <a:lstStyle/>
          <a:p>
            <a:pPr algn="l"/>
            <a:r>
              <a:rPr lang="en-US" sz="4800" baseline="30000" dirty="0"/>
              <a:t>Mt 19.3-8</a:t>
            </a:r>
            <a:r>
              <a:rPr lang="en-US" sz="4800" dirty="0"/>
              <a:t>  They said to him, “Then why did Moshe give the commandment that a man should hand his wife a get and divorce her?” He answered, “Moshe allowed you to divorce your wives because </a:t>
            </a:r>
            <a:r>
              <a:rPr lang="en-US" sz="4800" u="sng" dirty="0">
                <a:solidFill>
                  <a:srgbClr val="FFFF66"/>
                </a:solidFill>
              </a:rPr>
              <a:t>your hearts are so hardened</a:t>
            </a:r>
            <a:r>
              <a:rPr lang="en-US" sz="4800" dirty="0"/>
              <a:t>. But this is not how it was at the beginning</a:t>
            </a:r>
          </a:p>
          <a:p>
            <a:pPr algn="l">
              <a:lnSpc>
                <a:spcPct val="90000"/>
              </a:lnSpc>
            </a:pPr>
            <a:endParaRPr lang="en-US" altLang="en-US" sz="3700" dirty="0"/>
          </a:p>
        </p:txBody>
      </p:sp>
    </p:spTree>
    <p:extLst>
      <p:ext uri="{BB962C8B-B14F-4D97-AF65-F5344CB8AC3E}">
        <p14:creationId xmlns:p14="http://schemas.microsoft.com/office/powerpoint/2010/main" val="3960468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3700" dirty="0"/>
          </a:p>
        </p:txBody>
      </p:sp>
      <p:pic>
        <p:nvPicPr>
          <p:cNvPr id="3" name="Picture 2">
            <a:extLst>
              <a:ext uri="{FF2B5EF4-FFF2-40B4-BE49-F238E27FC236}">
                <a16:creationId xmlns:a16="http://schemas.microsoft.com/office/drawing/2014/main" id="{DE7F4CD8-FA13-E4E0-F422-DA37F2228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91560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3700" dirty="0"/>
          </a:p>
        </p:txBody>
      </p:sp>
      <p:pic>
        <p:nvPicPr>
          <p:cNvPr id="3" name="Picture 2">
            <a:extLst>
              <a:ext uri="{FF2B5EF4-FFF2-40B4-BE49-F238E27FC236}">
                <a16:creationId xmlns:a16="http://schemas.microsoft.com/office/drawing/2014/main" id="{778326F7-686C-3856-2DA0-9D0241BCFF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2D31F4B6-FEBD-56A4-87BE-6582E0817CAF}"/>
              </a:ext>
            </a:extLst>
          </p:cNvPr>
          <p:cNvSpPr txBox="1"/>
          <p:nvPr/>
        </p:nvSpPr>
        <p:spPr>
          <a:xfrm>
            <a:off x="434541" y="209550"/>
            <a:ext cx="7875810" cy="4401205"/>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Corrupted Past Feeling</a:t>
            </a:r>
          </a:p>
          <a:p>
            <a:pPr marL="461963" indent="-461963" algn="l">
              <a:buFont typeface="+mj-lt"/>
              <a:buAutoNum type="arabicPeriod"/>
            </a:pPr>
            <a:r>
              <a:rPr lang="en-US" dirty="0">
                <a:effectLst>
                  <a:outerShdw blurRad="38100" dist="38100" dir="2700000" algn="tl">
                    <a:srgbClr val="000000">
                      <a:alpha val="43137"/>
                    </a:srgbClr>
                  </a:outerShdw>
                </a:effectLst>
              </a:rPr>
              <a:t>Description of Corruption</a:t>
            </a:r>
          </a:p>
          <a:p>
            <a:pPr marL="461963" indent="-461963" algn="l">
              <a:buFont typeface="+mj-lt"/>
              <a:buAutoNum type="arabicPeriod"/>
            </a:pPr>
            <a:r>
              <a:rPr lang="en-US" u="sng" dirty="0">
                <a:solidFill>
                  <a:srgbClr val="FFFF66"/>
                </a:solidFill>
                <a:effectLst>
                  <a:outerShdw blurRad="38100" dist="38100" dir="2700000" algn="tl">
                    <a:srgbClr val="000000">
                      <a:alpha val="43137"/>
                    </a:srgbClr>
                  </a:outerShdw>
                </a:effectLst>
              </a:rPr>
              <a:t>Original, before corruption</a:t>
            </a:r>
          </a:p>
          <a:p>
            <a:pPr marL="461963" indent="-461963" algn="l">
              <a:buFont typeface="+mj-lt"/>
              <a:buAutoNum type="arabicPeriod"/>
            </a:pPr>
            <a:r>
              <a:rPr lang="en-US" dirty="0">
                <a:effectLst>
                  <a:outerShdw blurRad="38100" dist="38100" dir="2700000" algn="tl">
                    <a:srgbClr val="000000">
                      <a:alpha val="43137"/>
                    </a:srgbClr>
                  </a:outerShdw>
                </a:effectLst>
              </a:rPr>
              <a:t>Strong evidence in the </a:t>
            </a:r>
          </a:p>
          <a:p>
            <a:pPr algn="l"/>
            <a:r>
              <a:rPr lang="en-US" dirty="0">
                <a:effectLst>
                  <a:outerShdw blurRad="38100" dist="38100" dir="2700000" algn="tl">
                    <a:srgbClr val="000000">
                      <a:alpha val="43137"/>
                    </a:srgbClr>
                  </a:outerShdw>
                </a:effectLst>
              </a:rPr>
              <a:t>    generational communication </a:t>
            </a:r>
          </a:p>
          <a:p>
            <a:pPr algn="l"/>
            <a:r>
              <a:rPr lang="en-US" dirty="0">
                <a:effectLst>
                  <a:outerShdw blurRad="38100" dist="38100" dir="2700000" algn="tl">
                    <a:srgbClr val="000000">
                      <a:alpha val="43137"/>
                    </a:srgbClr>
                  </a:outerShdw>
                </a:effectLst>
              </a:rPr>
              <a:t>    of the faith.</a:t>
            </a:r>
          </a:p>
          <a:p>
            <a:pPr algn="l"/>
            <a:r>
              <a:rPr lang="en-US" dirty="0">
                <a:effectLst>
                  <a:outerShdw blurRad="38100" dist="38100" dir="2700000" algn="tl">
                    <a:srgbClr val="000000">
                      <a:alpha val="43137"/>
                    </a:srgbClr>
                  </a:outerShdw>
                </a:effectLst>
              </a:rPr>
              <a:t>4. We have heirs and prodigals</a:t>
            </a:r>
          </a:p>
        </p:txBody>
      </p:sp>
    </p:spTree>
    <p:extLst>
      <p:ext uri="{BB962C8B-B14F-4D97-AF65-F5344CB8AC3E}">
        <p14:creationId xmlns:p14="http://schemas.microsoft.com/office/powerpoint/2010/main" val="2394108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Ber/Gen 1.26-28 </a:t>
            </a:r>
            <a:r>
              <a:rPr lang="en-US" altLang="en-US" sz="4000" dirty="0"/>
              <a:t>Then God said, “</a:t>
            </a:r>
            <a:r>
              <a:rPr lang="en-US" altLang="en-US" sz="4000" u="sng" dirty="0">
                <a:solidFill>
                  <a:srgbClr val="FFFF66"/>
                </a:solidFill>
              </a:rPr>
              <a:t>Let us make humankind in our image, in the likeness of ourselves</a:t>
            </a:r>
            <a:r>
              <a:rPr lang="en-US" altLang="en-US" sz="4000" dirty="0"/>
              <a:t>; and let them rule over the fish in the sea, the birds in the air, the animals, and over all the earth, and over every crawling creature that crawls on the earth.”</a:t>
            </a:r>
          </a:p>
        </p:txBody>
      </p:sp>
    </p:spTree>
    <p:extLst>
      <p:ext uri="{BB962C8B-B14F-4D97-AF65-F5344CB8AC3E}">
        <p14:creationId xmlns:p14="http://schemas.microsoft.com/office/powerpoint/2010/main" val="68939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Ber/Gen 1.26-28  </a:t>
            </a:r>
            <a:r>
              <a:rPr lang="en-US" altLang="en-US" sz="4000" dirty="0"/>
              <a:t>So </a:t>
            </a:r>
            <a:r>
              <a:rPr lang="en-US" altLang="en-US" sz="4000" u="sng" dirty="0">
                <a:solidFill>
                  <a:srgbClr val="FFFF66"/>
                </a:solidFill>
              </a:rPr>
              <a:t>God created humankind in his own image; in the image of God he created him: male and female he created them. God blessed them</a:t>
            </a:r>
            <a:r>
              <a:rPr lang="en-US" altLang="en-US" sz="4000" dirty="0"/>
              <a:t>: God said to them, “Be fruitful, multiply, fill the earth and subdue it.</a:t>
            </a:r>
          </a:p>
        </p:txBody>
      </p:sp>
    </p:spTree>
    <p:extLst>
      <p:ext uri="{BB962C8B-B14F-4D97-AF65-F5344CB8AC3E}">
        <p14:creationId xmlns:p14="http://schemas.microsoft.com/office/powerpoint/2010/main" val="1574248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Eph 1.4</a:t>
            </a:r>
            <a:r>
              <a:rPr lang="en-US" altLang="en-US" sz="4000" dirty="0"/>
              <a:t> He chose us in the Messiah before the foundation of the world, to be holy and blameless before Him in love. </a:t>
            </a:r>
          </a:p>
        </p:txBody>
      </p:sp>
    </p:spTree>
    <p:extLst>
      <p:ext uri="{BB962C8B-B14F-4D97-AF65-F5344CB8AC3E}">
        <p14:creationId xmlns:p14="http://schemas.microsoft.com/office/powerpoint/2010/main" val="1557326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3700" dirty="0"/>
          </a:p>
        </p:txBody>
      </p:sp>
      <p:pic>
        <p:nvPicPr>
          <p:cNvPr id="3" name="Picture 2">
            <a:extLst>
              <a:ext uri="{FF2B5EF4-FFF2-40B4-BE49-F238E27FC236}">
                <a16:creationId xmlns:a16="http://schemas.microsoft.com/office/drawing/2014/main" id="{DE7F4CD8-FA13-E4E0-F422-DA37F2228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988274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3700" dirty="0"/>
          </a:p>
        </p:txBody>
      </p:sp>
      <p:pic>
        <p:nvPicPr>
          <p:cNvPr id="3" name="Picture 2">
            <a:extLst>
              <a:ext uri="{FF2B5EF4-FFF2-40B4-BE49-F238E27FC236}">
                <a16:creationId xmlns:a16="http://schemas.microsoft.com/office/drawing/2014/main" id="{778326F7-686C-3856-2DA0-9D0241BCFF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2D31F4B6-FEBD-56A4-87BE-6582E0817CAF}"/>
              </a:ext>
            </a:extLst>
          </p:cNvPr>
          <p:cNvSpPr txBox="1"/>
          <p:nvPr/>
        </p:nvSpPr>
        <p:spPr>
          <a:xfrm>
            <a:off x="434541" y="209550"/>
            <a:ext cx="7875810" cy="4401205"/>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Corrupted Past Feeling</a:t>
            </a:r>
          </a:p>
          <a:p>
            <a:pPr marL="461963" indent="-461963" algn="l">
              <a:buFont typeface="+mj-lt"/>
              <a:buAutoNum type="arabicPeriod"/>
            </a:pPr>
            <a:r>
              <a:rPr lang="en-US" dirty="0">
                <a:effectLst>
                  <a:outerShdw blurRad="38100" dist="38100" dir="2700000" algn="tl">
                    <a:srgbClr val="000000">
                      <a:alpha val="43137"/>
                    </a:srgbClr>
                  </a:outerShdw>
                </a:effectLst>
              </a:rPr>
              <a:t>Description of Corruption</a:t>
            </a:r>
          </a:p>
          <a:p>
            <a:pPr marL="461963" indent="-461963" algn="l">
              <a:buFont typeface="+mj-lt"/>
              <a:buAutoNum type="arabicPeriod"/>
            </a:pPr>
            <a:r>
              <a:rPr lang="en-US" dirty="0">
                <a:effectLst>
                  <a:outerShdw blurRad="38100" dist="38100" dir="2700000" algn="tl">
                    <a:srgbClr val="000000">
                      <a:alpha val="43137"/>
                    </a:srgbClr>
                  </a:outerShdw>
                </a:effectLst>
              </a:rPr>
              <a:t>Original, before corruption</a:t>
            </a:r>
          </a:p>
          <a:p>
            <a:pPr marL="461963" indent="-461963" algn="l">
              <a:buFont typeface="+mj-lt"/>
              <a:buAutoNum type="arabicPeriod"/>
            </a:pPr>
            <a:r>
              <a:rPr lang="en-US" u="sng" dirty="0">
                <a:solidFill>
                  <a:srgbClr val="FFFF66"/>
                </a:solidFill>
                <a:effectLst>
                  <a:outerShdw blurRad="38100" dist="38100" dir="2700000" algn="tl">
                    <a:srgbClr val="000000">
                      <a:alpha val="43137"/>
                    </a:srgbClr>
                  </a:outerShdw>
                </a:effectLst>
              </a:rPr>
              <a:t>Strong evidence in the </a:t>
            </a:r>
          </a:p>
          <a:p>
            <a:pPr algn="l"/>
            <a:r>
              <a:rPr lang="en-US" dirty="0">
                <a:solidFill>
                  <a:srgbClr val="FFFF66"/>
                </a:solidFill>
                <a:effectLst>
                  <a:outerShdw blurRad="38100" dist="38100" dir="2700000" algn="tl">
                    <a:srgbClr val="000000">
                      <a:alpha val="43137"/>
                    </a:srgbClr>
                  </a:outerShdw>
                </a:effectLst>
              </a:rPr>
              <a:t>    </a:t>
            </a:r>
            <a:r>
              <a:rPr lang="en-US" u="sng" dirty="0">
                <a:solidFill>
                  <a:srgbClr val="FFFF66"/>
                </a:solidFill>
                <a:effectLst>
                  <a:outerShdw blurRad="38100" dist="38100" dir="2700000" algn="tl">
                    <a:srgbClr val="000000">
                      <a:alpha val="43137"/>
                    </a:srgbClr>
                  </a:outerShdw>
                </a:effectLst>
              </a:rPr>
              <a:t>generational communication </a:t>
            </a:r>
          </a:p>
          <a:p>
            <a:pPr algn="l"/>
            <a:r>
              <a:rPr lang="en-US" dirty="0">
                <a:solidFill>
                  <a:srgbClr val="FFFF66"/>
                </a:solidFill>
                <a:effectLst>
                  <a:outerShdw blurRad="38100" dist="38100" dir="2700000" algn="tl">
                    <a:srgbClr val="000000">
                      <a:alpha val="43137"/>
                    </a:srgbClr>
                  </a:outerShdw>
                </a:effectLst>
              </a:rPr>
              <a:t>    </a:t>
            </a:r>
            <a:r>
              <a:rPr lang="en-US" u="sng" dirty="0">
                <a:solidFill>
                  <a:srgbClr val="FFFF66"/>
                </a:solidFill>
                <a:effectLst>
                  <a:outerShdw blurRad="38100" dist="38100" dir="2700000" algn="tl">
                    <a:srgbClr val="000000">
                      <a:alpha val="43137"/>
                    </a:srgbClr>
                  </a:outerShdw>
                </a:effectLst>
              </a:rPr>
              <a:t>of the faith.</a:t>
            </a:r>
          </a:p>
          <a:p>
            <a:pPr algn="l"/>
            <a:r>
              <a:rPr lang="en-US" dirty="0">
                <a:effectLst>
                  <a:outerShdw blurRad="38100" dist="38100" dir="2700000" algn="tl">
                    <a:srgbClr val="000000">
                      <a:alpha val="43137"/>
                    </a:srgbClr>
                  </a:outerShdw>
                </a:effectLst>
              </a:rPr>
              <a:t>4. We have heirs and prodigals</a:t>
            </a:r>
          </a:p>
        </p:txBody>
      </p:sp>
    </p:spTree>
    <p:extLst>
      <p:ext uri="{BB962C8B-B14F-4D97-AF65-F5344CB8AC3E}">
        <p14:creationId xmlns:p14="http://schemas.microsoft.com/office/powerpoint/2010/main" val="381445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3700" dirty="0"/>
          </a:p>
          <a:p>
            <a:pPr algn="l">
              <a:lnSpc>
                <a:spcPct val="90000"/>
              </a:lnSpc>
            </a:pPr>
            <a:r>
              <a:rPr lang="en-US" altLang="en-US" sz="3700" dirty="0"/>
              <a:t>Why was the original purpose of G-d in creation corrupted?</a:t>
            </a:r>
          </a:p>
          <a:p>
            <a:pPr algn="l">
              <a:lnSpc>
                <a:spcPct val="90000"/>
              </a:lnSpc>
            </a:pPr>
            <a:r>
              <a:rPr lang="en-US" altLang="en-US" sz="3700" dirty="0"/>
              <a:t>Why did Adam and Hava fail?</a:t>
            </a:r>
          </a:p>
          <a:p>
            <a:pPr algn="l">
              <a:lnSpc>
                <a:spcPct val="90000"/>
              </a:lnSpc>
            </a:pPr>
            <a:endParaRPr lang="en-US" altLang="en-US" sz="3700" dirty="0"/>
          </a:p>
        </p:txBody>
      </p:sp>
    </p:spTree>
    <p:extLst>
      <p:ext uri="{BB962C8B-B14F-4D97-AF65-F5344CB8AC3E}">
        <p14:creationId xmlns:p14="http://schemas.microsoft.com/office/powerpoint/2010/main" val="362630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3700" dirty="0"/>
              <a:t>A little bit later Evans, feeling that he had done his duty, switched off his wireless equipment and went to bed. One hour and 10 minutes later, at 11:40 pm, Titanic hit an iceberg. Shortly after midnight, she transmitted her first distress call.</a:t>
            </a:r>
          </a:p>
          <a:p>
            <a:pPr>
              <a:lnSpc>
                <a:spcPct val="90000"/>
              </a:lnSpc>
            </a:pPr>
            <a:r>
              <a:rPr lang="en-US" altLang="en-US" sz="3700" u="sng" dirty="0">
                <a:solidFill>
                  <a:srgbClr val="FFFF66"/>
                </a:solidFill>
              </a:rPr>
              <a:t>Failed communication</a:t>
            </a:r>
          </a:p>
        </p:txBody>
      </p:sp>
    </p:spTree>
    <p:extLst>
      <p:ext uri="{BB962C8B-B14F-4D97-AF65-F5344CB8AC3E}">
        <p14:creationId xmlns:p14="http://schemas.microsoft.com/office/powerpoint/2010/main" val="492947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Ber/Gen 3.5-6 </a:t>
            </a:r>
            <a:r>
              <a:rPr lang="en-US" altLang="en-US" sz="4000" dirty="0"/>
              <a:t>God knows that on the day you eat from it, your eyes will be opened, and you will be like God, knowing good and evil.”  </a:t>
            </a:r>
          </a:p>
          <a:p>
            <a:pPr algn="l">
              <a:lnSpc>
                <a:spcPct val="90000"/>
              </a:lnSpc>
            </a:pPr>
            <a:endParaRPr lang="en-US" altLang="en-US" sz="4000" dirty="0"/>
          </a:p>
          <a:p>
            <a:pPr algn="l">
              <a:lnSpc>
                <a:spcPct val="90000"/>
              </a:lnSpc>
            </a:pPr>
            <a:r>
              <a:rPr lang="en-US" altLang="en-US" sz="4000" dirty="0" err="1"/>
              <a:t>Khava</a:t>
            </a:r>
            <a:r>
              <a:rPr lang="en-US" altLang="en-US" sz="4000" dirty="0"/>
              <a:t> broke from trusting G-d.</a:t>
            </a:r>
          </a:p>
        </p:txBody>
      </p:sp>
    </p:spTree>
    <p:extLst>
      <p:ext uri="{BB962C8B-B14F-4D97-AF65-F5344CB8AC3E}">
        <p14:creationId xmlns:p14="http://schemas.microsoft.com/office/powerpoint/2010/main" val="10904824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baseline="30000" dirty="0"/>
              <a:t>Ber/Gen 3.5-6  </a:t>
            </a:r>
            <a:r>
              <a:rPr lang="en-US" altLang="en-US" sz="4000" dirty="0"/>
              <a:t>When the woman saw that the tree was </a:t>
            </a:r>
            <a:r>
              <a:rPr lang="en-US" altLang="en-US" sz="4000" baseline="-25000" dirty="0">
                <a:solidFill>
                  <a:srgbClr val="FF0000"/>
                </a:solidFill>
              </a:rPr>
              <a:t>1</a:t>
            </a:r>
            <a:r>
              <a:rPr lang="en-US" altLang="en-US" sz="4000" dirty="0"/>
              <a:t>good for food, </a:t>
            </a:r>
          </a:p>
          <a:p>
            <a:pPr algn="l">
              <a:lnSpc>
                <a:spcPct val="90000"/>
              </a:lnSpc>
            </a:pPr>
            <a:r>
              <a:rPr lang="en-US" altLang="en-US" sz="4000" dirty="0"/>
              <a:t>that it had a </a:t>
            </a:r>
            <a:r>
              <a:rPr lang="en-US" altLang="en-US" sz="4000" baseline="-25000" dirty="0">
                <a:solidFill>
                  <a:srgbClr val="FF0000"/>
                </a:solidFill>
              </a:rPr>
              <a:t>2</a:t>
            </a:r>
            <a:r>
              <a:rPr lang="en-US" altLang="en-US" sz="4000" dirty="0"/>
              <a:t>pleasing appearance </a:t>
            </a:r>
          </a:p>
          <a:p>
            <a:pPr algn="l">
              <a:lnSpc>
                <a:spcPct val="90000"/>
              </a:lnSpc>
            </a:pPr>
            <a:r>
              <a:rPr lang="en-US" altLang="en-US" sz="4000" dirty="0"/>
              <a:t>and </a:t>
            </a:r>
            <a:r>
              <a:rPr lang="en-US" altLang="en-US" sz="4000" baseline="-25000" dirty="0">
                <a:solidFill>
                  <a:srgbClr val="FF0000"/>
                </a:solidFill>
              </a:rPr>
              <a:t>3</a:t>
            </a:r>
            <a:r>
              <a:rPr lang="en-US" altLang="en-US" sz="4000" dirty="0"/>
              <a:t>that the tree was desirable for making one wise, she took some of its fruit and ate. She also gave some to her husband, who was with her; and he ate.</a:t>
            </a:r>
          </a:p>
        </p:txBody>
      </p:sp>
    </p:spTree>
    <p:extLst>
      <p:ext uri="{BB962C8B-B14F-4D97-AF65-F5344CB8AC3E}">
        <p14:creationId xmlns:p14="http://schemas.microsoft.com/office/powerpoint/2010/main" val="1619277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3700" dirty="0"/>
              <a:t>Result was spiritual death, as promised </a:t>
            </a:r>
          </a:p>
          <a:p>
            <a:pPr algn="l">
              <a:lnSpc>
                <a:spcPct val="90000"/>
              </a:lnSpc>
            </a:pPr>
            <a:r>
              <a:rPr lang="en-US" altLang="en-US" sz="3700" dirty="0"/>
              <a:t>“when you eat from it [the fruit of the Tree of the Knowledge of Good and Evil], you most assuredly will die!”</a:t>
            </a:r>
          </a:p>
        </p:txBody>
      </p:sp>
    </p:spTree>
    <p:extLst>
      <p:ext uri="{BB962C8B-B14F-4D97-AF65-F5344CB8AC3E}">
        <p14:creationId xmlns:p14="http://schemas.microsoft.com/office/powerpoint/2010/main" val="759897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3700" dirty="0"/>
              <a:t>Distrust is the ultimate reason for prodigal children, starting with Adam and Hava.  Then </a:t>
            </a:r>
          </a:p>
          <a:p>
            <a:pPr algn="l">
              <a:lnSpc>
                <a:spcPct val="90000"/>
              </a:lnSpc>
            </a:pPr>
            <a:endParaRPr lang="en-US" altLang="en-US" sz="2000" dirty="0"/>
          </a:p>
          <a:p>
            <a:pPr algn="l">
              <a:lnSpc>
                <a:spcPct val="90000"/>
              </a:lnSpc>
            </a:pPr>
            <a:r>
              <a:rPr lang="en-US" altLang="en-US" sz="4000" baseline="30000" dirty="0"/>
              <a:t>Eph 4.18-19 </a:t>
            </a:r>
            <a:r>
              <a:rPr lang="en-US" altLang="en-US" sz="4000" dirty="0"/>
              <a:t>Their intelligence has been shrouded in darkness, and they are estranged from the life of God, because of the ignorance in them, </a:t>
            </a:r>
          </a:p>
        </p:txBody>
      </p:sp>
    </p:spTree>
    <p:extLst>
      <p:ext uri="{BB962C8B-B14F-4D97-AF65-F5344CB8AC3E}">
        <p14:creationId xmlns:p14="http://schemas.microsoft.com/office/powerpoint/2010/main" val="3047581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Eph 4.18-19 </a:t>
            </a:r>
            <a:r>
              <a:rPr lang="en-US" altLang="en-US" sz="4000" dirty="0"/>
              <a:t>which in turn comes from resisting God’s will. They have lost all feeling, so they have abandoned themselves to sensuality, practicing any kind of impurity and always greedy for more.</a:t>
            </a:r>
          </a:p>
        </p:txBody>
      </p:sp>
    </p:spTree>
    <p:extLst>
      <p:ext uri="{BB962C8B-B14F-4D97-AF65-F5344CB8AC3E}">
        <p14:creationId xmlns:p14="http://schemas.microsoft.com/office/powerpoint/2010/main" val="1099590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3700" dirty="0"/>
              <a:t>Scriptural pattern is Generation to Generation, but distrust breaks that.</a:t>
            </a:r>
          </a:p>
          <a:p>
            <a:pPr algn="l">
              <a:lnSpc>
                <a:spcPct val="90000"/>
              </a:lnSpc>
            </a:pPr>
            <a:endParaRPr lang="en-US" altLang="en-US" sz="3700" baseline="30000" dirty="0"/>
          </a:p>
          <a:p>
            <a:pPr algn="l">
              <a:lnSpc>
                <a:spcPct val="90000"/>
              </a:lnSpc>
            </a:pPr>
            <a:r>
              <a:rPr lang="en-US" altLang="en-US" sz="4000" baseline="30000" dirty="0"/>
              <a:t>Psalm 145:4,13</a:t>
            </a:r>
            <a:r>
              <a:rPr lang="en-US" altLang="en-US" sz="4000" dirty="0"/>
              <a:t> One generation will commend your works to another; they will tell of your mighty acts.</a:t>
            </a:r>
          </a:p>
        </p:txBody>
      </p:sp>
    </p:spTree>
    <p:extLst>
      <p:ext uri="{BB962C8B-B14F-4D97-AF65-F5344CB8AC3E}">
        <p14:creationId xmlns:p14="http://schemas.microsoft.com/office/powerpoint/2010/main" val="2662108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Psalm 145:13</a:t>
            </a:r>
            <a:r>
              <a:rPr lang="en-US" altLang="en-US" sz="4000" dirty="0"/>
              <a:t> Your kingdom is an everlasting kingdom, And Your dominion endures throughout all generations.</a:t>
            </a:r>
          </a:p>
        </p:txBody>
      </p:sp>
    </p:spTree>
    <p:extLst>
      <p:ext uri="{BB962C8B-B14F-4D97-AF65-F5344CB8AC3E}">
        <p14:creationId xmlns:p14="http://schemas.microsoft.com/office/powerpoint/2010/main" val="31813004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Psalm 100:5  </a:t>
            </a:r>
            <a:r>
              <a:rPr lang="en-US" altLang="en-US" sz="4000" dirty="0"/>
              <a:t>For </a:t>
            </a:r>
            <a:r>
              <a:rPr lang="en-US" altLang="en-US" sz="4000" cap="small" dirty="0"/>
              <a:t>Adoni </a:t>
            </a:r>
            <a:r>
              <a:rPr lang="en-US" altLang="en-US" sz="4000" dirty="0"/>
              <a:t>is good and his love endures forever; his faithfulness continues through all generations.</a:t>
            </a:r>
          </a:p>
          <a:p>
            <a:pPr algn="l">
              <a:lnSpc>
                <a:spcPct val="90000"/>
              </a:lnSpc>
            </a:pPr>
            <a:endParaRPr lang="en-US" altLang="en-US" sz="2400" dirty="0"/>
          </a:p>
          <a:p>
            <a:pPr algn="l">
              <a:lnSpc>
                <a:spcPct val="90000"/>
              </a:lnSpc>
            </a:pPr>
            <a:r>
              <a:rPr lang="en-US" altLang="en-US" sz="4000" baseline="30000" dirty="0"/>
              <a:t>Genesis 22:18  </a:t>
            </a:r>
            <a:r>
              <a:rPr lang="en-US" altLang="en-US" sz="4000" dirty="0"/>
              <a:t>Through your offspring all nations on earth will be blessed, because you have obeyed me.</a:t>
            </a:r>
          </a:p>
          <a:p>
            <a:pPr algn="l">
              <a:lnSpc>
                <a:spcPct val="90000"/>
              </a:lnSpc>
            </a:pPr>
            <a:endParaRPr lang="en-US" altLang="en-US" sz="4000" dirty="0"/>
          </a:p>
        </p:txBody>
      </p:sp>
    </p:spTree>
    <p:extLst>
      <p:ext uri="{BB962C8B-B14F-4D97-AF65-F5344CB8AC3E}">
        <p14:creationId xmlns:p14="http://schemas.microsoft.com/office/powerpoint/2010/main" val="785462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Luke 1:50</a:t>
            </a:r>
            <a:r>
              <a:rPr lang="en-US" altLang="en-US" sz="4000" dirty="0"/>
              <a:t> His mercy extends to those who fear him, from generation to generation.</a:t>
            </a:r>
          </a:p>
          <a:p>
            <a:pPr algn="l">
              <a:lnSpc>
                <a:spcPct val="90000"/>
              </a:lnSpc>
            </a:pPr>
            <a:endParaRPr lang="en-US" altLang="en-US" sz="4000" dirty="0"/>
          </a:p>
        </p:txBody>
      </p:sp>
    </p:spTree>
    <p:extLst>
      <p:ext uri="{BB962C8B-B14F-4D97-AF65-F5344CB8AC3E}">
        <p14:creationId xmlns:p14="http://schemas.microsoft.com/office/powerpoint/2010/main" val="709032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Exodus 34:6-7 </a:t>
            </a:r>
            <a:r>
              <a:rPr lang="en-US" altLang="en-US" sz="4000" dirty="0"/>
              <a:t>And he passed in front of Moshe, proclaiming, </a:t>
            </a:r>
            <a:r>
              <a:rPr lang="en-US" altLang="en-US" sz="4000" cap="small" dirty="0"/>
              <a:t> “Adoni</a:t>
            </a:r>
            <a:r>
              <a:rPr lang="en-US" altLang="en-US" sz="4000" dirty="0"/>
              <a:t>, </a:t>
            </a:r>
            <a:r>
              <a:rPr lang="en-US" altLang="en-US" sz="4000" cap="small" dirty="0"/>
              <a:t>Adoni</a:t>
            </a:r>
            <a:r>
              <a:rPr lang="en-US" altLang="en-US" sz="4000" dirty="0"/>
              <a:t>, the compassionate and gracious God, slow to anger, abounding in love and faithfulness,  maintaining love to thousands [generations], </a:t>
            </a:r>
          </a:p>
        </p:txBody>
      </p:sp>
    </p:spTree>
    <p:extLst>
      <p:ext uri="{BB962C8B-B14F-4D97-AF65-F5344CB8AC3E}">
        <p14:creationId xmlns:p14="http://schemas.microsoft.com/office/powerpoint/2010/main" val="2091304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28600" y="247650"/>
            <a:ext cx="2209800" cy="4648200"/>
          </a:xfrm>
        </p:spPr>
        <p:txBody>
          <a:bodyPr/>
          <a:lstStyle/>
          <a:p>
            <a:pPr algn="l">
              <a:lnSpc>
                <a:spcPct val="90000"/>
              </a:lnSpc>
            </a:pPr>
            <a:r>
              <a:rPr lang="en-US" sz="2800" dirty="0"/>
              <a:t>Italian electrical engineer Guglielmo Marconi's equipment was on board many prestigious ships</a:t>
            </a:r>
            <a:endParaRPr lang="en-US" altLang="en-US" sz="4400" dirty="0"/>
          </a:p>
        </p:txBody>
      </p:sp>
      <p:pic>
        <p:nvPicPr>
          <p:cNvPr id="2050" name="Picture 2" descr="Guglielmo Marconi at work in the wireless room of his yacht Electra">
            <a:extLst>
              <a:ext uri="{FF2B5EF4-FFF2-40B4-BE49-F238E27FC236}">
                <a16:creationId xmlns:a16="http://schemas.microsoft.com/office/drawing/2014/main" id="{20585D5D-3A19-7DEA-6417-D46011D2B0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8575"/>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3983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Exodus 34:6-7 </a:t>
            </a:r>
            <a:r>
              <a:rPr lang="en-US" altLang="en-US" sz="4000" dirty="0"/>
              <a:t>and forgiving wickedness, rebellion and sin. Yet he does not leave the guilty unpunished; he punishes the children and their children for the sin of the fathers to the third and fourth generation.”</a:t>
            </a:r>
          </a:p>
        </p:txBody>
      </p:sp>
    </p:spTree>
    <p:extLst>
      <p:ext uri="{BB962C8B-B14F-4D97-AF65-F5344CB8AC3E}">
        <p14:creationId xmlns:p14="http://schemas.microsoft.com/office/powerpoint/2010/main" val="984676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Daniel 4:3</a:t>
            </a:r>
            <a:r>
              <a:rPr lang="en-US" altLang="en-US" sz="4000" dirty="0"/>
              <a:t> How great are his signs, how mighty his wonders! His kingdom is an eternal kingdom; his dominion endures from generation to generation.</a:t>
            </a:r>
          </a:p>
        </p:txBody>
      </p:sp>
    </p:spTree>
    <p:extLst>
      <p:ext uri="{BB962C8B-B14F-4D97-AF65-F5344CB8AC3E}">
        <p14:creationId xmlns:p14="http://schemas.microsoft.com/office/powerpoint/2010/main" val="34116566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Malachi 4:6</a:t>
            </a:r>
            <a:r>
              <a:rPr lang="en-US" altLang="en-US" sz="4000" dirty="0"/>
              <a:t> He will turn the hearts of the fathers to their children, and the hearts of the children to their fathers; or else I will come and strike the land with a curse.</a:t>
            </a:r>
          </a:p>
        </p:txBody>
      </p:sp>
    </p:spTree>
    <p:extLst>
      <p:ext uri="{BB962C8B-B14F-4D97-AF65-F5344CB8AC3E}">
        <p14:creationId xmlns:p14="http://schemas.microsoft.com/office/powerpoint/2010/main" val="9413763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Joel 2:28</a:t>
            </a:r>
            <a:r>
              <a:rPr lang="en-US" altLang="en-US" sz="4000" dirty="0"/>
              <a:t> "And afterward, I will pour out my Spirit on all people. Your sons and daughters will prophesy, your old men will dream dreams, your young men will see visions.</a:t>
            </a:r>
          </a:p>
        </p:txBody>
      </p:sp>
    </p:spTree>
    <p:extLst>
      <p:ext uri="{BB962C8B-B14F-4D97-AF65-F5344CB8AC3E}">
        <p14:creationId xmlns:p14="http://schemas.microsoft.com/office/powerpoint/2010/main" val="6035170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Psalm 112:2 </a:t>
            </a:r>
            <a:r>
              <a:rPr lang="en-US" altLang="en-US" sz="4000" dirty="0"/>
              <a:t>His descendants will be mighty on earth; The generation of the upright will be blessed. </a:t>
            </a:r>
          </a:p>
          <a:p>
            <a:pPr algn="l">
              <a:lnSpc>
                <a:spcPct val="90000"/>
              </a:lnSpc>
            </a:pPr>
            <a:endParaRPr lang="en-US" altLang="en-US" sz="4000" dirty="0"/>
          </a:p>
          <a:p>
            <a:pPr algn="l">
              <a:lnSpc>
                <a:spcPct val="90000"/>
              </a:lnSpc>
            </a:pPr>
            <a:r>
              <a:rPr lang="en-US" altLang="en-US" sz="4000" baseline="30000" dirty="0"/>
              <a:t>Lamentations 5:19 </a:t>
            </a:r>
            <a:r>
              <a:rPr lang="en-US" altLang="en-US" sz="4000" dirty="0"/>
              <a:t>You, O Lord, rule forever; Your throne is from generation to generation.</a:t>
            </a:r>
          </a:p>
        </p:txBody>
      </p:sp>
    </p:spTree>
    <p:extLst>
      <p:ext uri="{BB962C8B-B14F-4D97-AF65-F5344CB8AC3E}">
        <p14:creationId xmlns:p14="http://schemas.microsoft.com/office/powerpoint/2010/main" val="4044027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Ephesians 3:20-21 </a:t>
            </a:r>
            <a:r>
              <a:rPr lang="en-US" altLang="en-US" sz="4000" dirty="0"/>
              <a:t>Now to him who by his power working in us is able to do far beyond anything we can ask or imagine, to him be glory in the Messianic Community and in the Messiah Yeshua from generation to generation forever. Amen.</a:t>
            </a:r>
          </a:p>
        </p:txBody>
      </p:sp>
    </p:spTree>
    <p:extLst>
      <p:ext uri="{BB962C8B-B14F-4D97-AF65-F5344CB8AC3E}">
        <p14:creationId xmlns:p14="http://schemas.microsoft.com/office/powerpoint/2010/main" val="15183447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Exodus 3:15 </a:t>
            </a:r>
            <a:r>
              <a:rPr lang="en-US" altLang="en-US" sz="4000" dirty="0"/>
              <a:t>God…said to Moses, “Thus you shall say to the sons of Israel, ‘</a:t>
            </a:r>
            <a:r>
              <a:rPr lang="en-US" altLang="en-US" sz="4000" cap="small" dirty="0"/>
              <a:t>Adoni</a:t>
            </a:r>
            <a:r>
              <a:rPr lang="en-US" altLang="en-US" sz="4000" dirty="0"/>
              <a:t>, the God of your fathers, the God of Abraham, the God of Isaac, and the God of Jacob, has sent me to you.’ This is My name forever, and this is My memorial-name to all generations.</a:t>
            </a:r>
          </a:p>
        </p:txBody>
      </p:sp>
    </p:spTree>
    <p:extLst>
      <p:ext uri="{BB962C8B-B14F-4D97-AF65-F5344CB8AC3E}">
        <p14:creationId xmlns:p14="http://schemas.microsoft.com/office/powerpoint/2010/main" val="36778295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Genesis 9:12 </a:t>
            </a:r>
            <a:r>
              <a:rPr lang="en-US" altLang="en-US" sz="4000" dirty="0"/>
              <a:t>God said, “This is the sign of the covenant which I am making between Me and you and every living creature that is with you, for all successive generations.</a:t>
            </a:r>
          </a:p>
        </p:txBody>
      </p:sp>
    </p:spTree>
    <p:extLst>
      <p:ext uri="{BB962C8B-B14F-4D97-AF65-F5344CB8AC3E}">
        <p14:creationId xmlns:p14="http://schemas.microsoft.com/office/powerpoint/2010/main" val="11409705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Exodus 12:17 </a:t>
            </a:r>
            <a:r>
              <a:rPr lang="en-US" altLang="en-US" sz="4000" dirty="0"/>
              <a:t>You shall also observe the Feast of Unleavened Bread, for on this very day I brought your hosts out of the land of Egypt; therefore you shall observe this day throughout your generations as a permanent ordinance.</a:t>
            </a:r>
          </a:p>
        </p:txBody>
      </p:sp>
    </p:spTree>
    <p:extLst>
      <p:ext uri="{BB962C8B-B14F-4D97-AF65-F5344CB8AC3E}">
        <p14:creationId xmlns:p14="http://schemas.microsoft.com/office/powerpoint/2010/main" val="25529740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Psalm 105:8 </a:t>
            </a:r>
            <a:r>
              <a:rPr lang="en-US" altLang="en-US" sz="4000" dirty="0"/>
              <a:t>He has remembered His covenant forever, The word which He commanded to a thousand generations.</a:t>
            </a:r>
          </a:p>
        </p:txBody>
      </p:sp>
    </p:spTree>
    <p:extLst>
      <p:ext uri="{BB962C8B-B14F-4D97-AF65-F5344CB8AC3E}">
        <p14:creationId xmlns:p14="http://schemas.microsoft.com/office/powerpoint/2010/main" val="4217169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3700" i="1" dirty="0"/>
              <a:t>Californian</a:t>
            </a:r>
            <a:r>
              <a:rPr lang="en-US" altLang="en-US" sz="3700" dirty="0"/>
              <a:t> apprentice officer James Gibson, who had been doing the Morse light signaling, testified that at 12:55 am Stone told him he had observed five rockets in the sky above the nearby ship. [</a:t>
            </a:r>
            <a:r>
              <a:rPr lang="en-US" altLang="en-US" sz="3700" i="1" dirty="0"/>
              <a:t>Titanic</a:t>
            </a:r>
            <a:r>
              <a:rPr lang="en-US" altLang="en-US" sz="3700" dirty="0"/>
              <a:t>]</a:t>
            </a:r>
          </a:p>
          <a:p>
            <a:pPr algn="l">
              <a:lnSpc>
                <a:spcPct val="90000"/>
              </a:lnSpc>
            </a:pPr>
            <a:endParaRPr lang="en-US" altLang="en-US" sz="3700" dirty="0"/>
          </a:p>
          <a:p>
            <a:pPr>
              <a:lnSpc>
                <a:spcPct val="90000"/>
              </a:lnSpc>
            </a:pPr>
            <a:r>
              <a:rPr lang="en-US" altLang="en-US" sz="3700" u="sng" dirty="0">
                <a:solidFill>
                  <a:srgbClr val="FFFF66"/>
                </a:solidFill>
              </a:rPr>
              <a:t>Failed communication</a:t>
            </a:r>
          </a:p>
        </p:txBody>
      </p:sp>
    </p:spTree>
    <p:extLst>
      <p:ext uri="{BB962C8B-B14F-4D97-AF65-F5344CB8AC3E}">
        <p14:creationId xmlns:p14="http://schemas.microsoft.com/office/powerpoint/2010/main" val="27656121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3700" dirty="0"/>
          </a:p>
        </p:txBody>
      </p:sp>
      <p:pic>
        <p:nvPicPr>
          <p:cNvPr id="3" name="Picture 2">
            <a:extLst>
              <a:ext uri="{FF2B5EF4-FFF2-40B4-BE49-F238E27FC236}">
                <a16:creationId xmlns:a16="http://schemas.microsoft.com/office/drawing/2014/main" id="{DE7F4CD8-FA13-E4E0-F422-DA37F2228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9288811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3700" dirty="0"/>
          </a:p>
        </p:txBody>
      </p:sp>
      <p:pic>
        <p:nvPicPr>
          <p:cNvPr id="3" name="Picture 2">
            <a:extLst>
              <a:ext uri="{FF2B5EF4-FFF2-40B4-BE49-F238E27FC236}">
                <a16:creationId xmlns:a16="http://schemas.microsoft.com/office/drawing/2014/main" id="{778326F7-686C-3856-2DA0-9D0241BCFF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2D31F4B6-FEBD-56A4-87BE-6582E0817CAF}"/>
              </a:ext>
            </a:extLst>
          </p:cNvPr>
          <p:cNvSpPr txBox="1"/>
          <p:nvPr/>
        </p:nvSpPr>
        <p:spPr>
          <a:xfrm>
            <a:off x="434541" y="209550"/>
            <a:ext cx="7875810" cy="4401205"/>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Corrupted Past Feeling</a:t>
            </a:r>
          </a:p>
          <a:p>
            <a:pPr marL="461963" indent="-461963" algn="l">
              <a:buFont typeface="+mj-lt"/>
              <a:buAutoNum type="arabicPeriod"/>
            </a:pPr>
            <a:r>
              <a:rPr lang="en-US" dirty="0">
                <a:effectLst>
                  <a:outerShdw blurRad="38100" dist="38100" dir="2700000" algn="tl">
                    <a:srgbClr val="000000">
                      <a:alpha val="43137"/>
                    </a:srgbClr>
                  </a:outerShdw>
                </a:effectLst>
              </a:rPr>
              <a:t>Description of Corruption</a:t>
            </a:r>
          </a:p>
          <a:p>
            <a:pPr marL="461963" indent="-461963" algn="l">
              <a:buFont typeface="+mj-lt"/>
              <a:buAutoNum type="arabicPeriod"/>
            </a:pPr>
            <a:r>
              <a:rPr lang="en-US" dirty="0">
                <a:effectLst>
                  <a:outerShdw blurRad="38100" dist="38100" dir="2700000" algn="tl">
                    <a:srgbClr val="000000">
                      <a:alpha val="43137"/>
                    </a:srgbClr>
                  </a:outerShdw>
                </a:effectLst>
              </a:rPr>
              <a:t>Original, before corruption</a:t>
            </a:r>
          </a:p>
          <a:p>
            <a:pPr marL="461963" indent="-461963" algn="l">
              <a:buFont typeface="+mj-lt"/>
              <a:buAutoNum type="arabicPeriod"/>
            </a:pPr>
            <a:r>
              <a:rPr lang="en-US" dirty="0">
                <a:effectLst>
                  <a:outerShdw blurRad="38100" dist="38100" dir="2700000" algn="tl">
                    <a:srgbClr val="000000">
                      <a:alpha val="43137"/>
                    </a:srgbClr>
                  </a:outerShdw>
                </a:effectLst>
              </a:rPr>
              <a:t>Strong evidence in the </a:t>
            </a:r>
          </a:p>
          <a:p>
            <a:pPr algn="l"/>
            <a:r>
              <a:rPr lang="en-US" dirty="0">
                <a:effectLst>
                  <a:outerShdw blurRad="38100" dist="38100" dir="2700000" algn="tl">
                    <a:srgbClr val="000000">
                      <a:alpha val="43137"/>
                    </a:srgbClr>
                  </a:outerShdw>
                </a:effectLst>
              </a:rPr>
              <a:t>    generational communication </a:t>
            </a:r>
          </a:p>
          <a:p>
            <a:pPr algn="l"/>
            <a:r>
              <a:rPr lang="en-US" dirty="0">
                <a:effectLst>
                  <a:outerShdw blurRad="38100" dist="38100" dir="2700000" algn="tl">
                    <a:srgbClr val="000000">
                      <a:alpha val="43137"/>
                    </a:srgbClr>
                  </a:outerShdw>
                </a:effectLst>
              </a:rPr>
              <a:t>    of the faith.</a:t>
            </a:r>
          </a:p>
          <a:p>
            <a:pPr algn="l"/>
            <a:r>
              <a:rPr lang="en-US" dirty="0">
                <a:effectLst>
                  <a:outerShdw blurRad="38100" dist="38100" dir="2700000" algn="tl">
                    <a:srgbClr val="000000">
                      <a:alpha val="43137"/>
                    </a:srgbClr>
                  </a:outerShdw>
                </a:effectLst>
              </a:rPr>
              <a:t>4. </a:t>
            </a:r>
            <a:r>
              <a:rPr lang="en-US" u="sng" dirty="0">
                <a:solidFill>
                  <a:srgbClr val="FFFF66"/>
                </a:solidFill>
                <a:effectLst>
                  <a:outerShdw blurRad="38100" dist="38100" dir="2700000" algn="tl">
                    <a:srgbClr val="000000">
                      <a:alpha val="43137"/>
                    </a:srgbClr>
                  </a:outerShdw>
                </a:effectLst>
              </a:rPr>
              <a:t>We have heirs and prodigals</a:t>
            </a:r>
          </a:p>
        </p:txBody>
      </p:sp>
    </p:spTree>
    <p:extLst>
      <p:ext uri="{BB962C8B-B14F-4D97-AF65-F5344CB8AC3E}">
        <p14:creationId xmlns:p14="http://schemas.microsoft.com/office/powerpoint/2010/main" val="31894661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476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CDF766C7-FD60-297C-6A24-1FBA806CB6B7}"/>
              </a:ext>
            </a:extLst>
          </p:cNvPr>
          <p:cNvPicPr>
            <a:picLocks noChangeAspect="1"/>
          </p:cNvPicPr>
          <p:nvPr/>
        </p:nvPicPr>
        <p:blipFill>
          <a:blip r:embed="rId3"/>
          <a:stretch>
            <a:fillRect/>
          </a:stretch>
        </p:blipFill>
        <p:spPr>
          <a:xfrm>
            <a:off x="838200" y="13518"/>
            <a:ext cx="7543800" cy="5168671"/>
          </a:xfrm>
          <a:prstGeom prst="rect">
            <a:avLst/>
          </a:prstGeom>
        </p:spPr>
      </p:pic>
      <p:sp>
        <p:nvSpPr>
          <p:cNvPr id="2" name="TextBox 1">
            <a:extLst>
              <a:ext uri="{FF2B5EF4-FFF2-40B4-BE49-F238E27FC236}">
                <a16:creationId xmlns:a16="http://schemas.microsoft.com/office/drawing/2014/main" id="{B3944A20-3449-F69F-5CA5-C5FC1B69AADA}"/>
              </a:ext>
            </a:extLst>
          </p:cNvPr>
          <p:cNvSpPr txBox="1"/>
          <p:nvPr/>
        </p:nvSpPr>
        <p:spPr>
          <a:xfrm>
            <a:off x="4038600" y="590550"/>
            <a:ext cx="1676400" cy="70788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510029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It was June 2nd several years ago.</a:t>
            </a:r>
          </a:p>
          <a:p>
            <a:pPr algn="l">
              <a:lnSpc>
                <a:spcPct val="90000"/>
              </a:lnSpc>
            </a:pPr>
            <a:r>
              <a:rPr lang="en-US" altLang="en-US" sz="4000" dirty="0"/>
              <a:t>Eighteen of us made a large circle in our Florida room. We each shared why we had come—a brief overview of our journey with a prodigal.</a:t>
            </a:r>
          </a:p>
        </p:txBody>
      </p:sp>
    </p:spTree>
    <p:extLst>
      <p:ext uri="{BB962C8B-B14F-4D97-AF65-F5344CB8AC3E}">
        <p14:creationId xmlns:p14="http://schemas.microsoft.com/office/powerpoint/2010/main" val="13115937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It was June 2nd several years ago.</a:t>
            </a:r>
          </a:p>
          <a:p>
            <a:pPr algn="l">
              <a:lnSpc>
                <a:spcPct val="90000"/>
              </a:lnSpc>
            </a:pPr>
            <a:r>
              <a:rPr lang="en-US" altLang="en-US" sz="4000" dirty="0"/>
              <a:t>Eighteen of us made a large circle in our Florida room. We each shared why we had come—a brief overview of our journey with a prodigal.</a:t>
            </a:r>
          </a:p>
        </p:txBody>
      </p:sp>
    </p:spTree>
    <p:extLst>
      <p:ext uri="{BB962C8B-B14F-4D97-AF65-F5344CB8AC3E}">
        <p14:creationId xmlns:p14="http://schemas.microsoft.com/office/powerpoint/2010/main" val="14306376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altLang="en-US" sz="4000" dirty="0"/>
              <a:t>We had all come to the only place we thought offered any answers: on our knees. At first, our prayers were tentative—were these people safe? But then honesty, vulnerability, and tears opened our hearts. We connected at that throne of grace, petitioning our God for each other, for the many who requested prayer, for our own loved ones, and for ourselves.</a:t>
            </a:r>
          </a:p>
        </p:txBody>
      </p:sp>
    </p:spTree>
    <p:extLst>
      <p:ext uri="{BB962C8B-B14F-4D97-AF65-F5344CB8AC3E}">
        <p14:creationId xmlns:p14="http://schemas.microsoft.com/office/powerpoint/2010/main" val="19137100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In the end, we recognized that our prayers were as much for ourselves as for our loved wanderers. And we acknowledged that loving a prodigal was indeed a wilderness journey, but each beloved prodigal was a gift, </a:t>
            </a:r>
          </a:p>
        </p:txBody>
      </p:sp>
    </p:spTree>
    <p:extLst>
      <p:ext uri="{BB962C8B-B14F-4D97-AF65-F5344CB8AC3E}">
        <p14:creationId xmlns:p14="http://schemas.microsoft.com/office/powerpoint/2010/main" val="10826741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a true treasure to make us more and more like Yeshua. Gratitude filled us even as tears flowed.</a:t>
            </a:r>
          </a:p>
          <a:p>
            <a:pPr algn="l">
              <a:lnSpc>
                <a:spcPct val="90000"/>
              </a:lnSpc>
            </a:pPr>
            <a:r>
              <a:rPr lang="en-US" altLang="en-US" sz="4000" dirty="0"/>
              <a:t> And now, June 2nd is coming again: time for the Worldwide Prodigal Prayer Day.</a:t>
            </a:r>
          </a:p>
        </p:txBody>
      </p:sp>
    </p:spTree>
    <p:extLst>
      <p:ext uri="{BB962C8B-B14F-4D97-AF65-F5344CB8AC3E}">
        <p14:creationId xmlns:p14="http://schemas.microsoft.com/office/powerpoint/2010/main" val="7762654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For us, Shabbat, June 1 our afternoon study will be prayer for prodigals. </a:t>
            </a:r>
          </a:p>
        </p:txBody>
      </p:sp>
    </p:spTree>
    <p:extLst>
      <p:ext uri="{BB962C8B-B14F-4D97-AF65-F5344CB8AC3E}">
        <p14:creationId xmlns:p14="http://schemas.microsoft.com/office/powerpoint/2010/main" val="22517704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Scripture prayers for prodigals</a:t>
            </a:r>
          </a:p>
          <a:p>
            <a:pPr algn="l">
              <a:lnSpc>
                <a:spcPct val="90000"/>
              </a:lnSpc>
            </a:pPr>
            <a:r>
              <a:rPr lang="en-US" altLang="en-US" sz="4000" baseline="30000" dirty="0"/>
              <a:t>Dvarim/Dt 6.4-6 </a:t>
            </a:r>
            <a:r>
              <a:rPr lang="en-US" altLang="en-US" sz="4000" dirty="0"/>
              <a:t>“</a:t>
            </a:r>
            <a:r>
              <a:rPr lang="en-US" altLang="en-US" sz="4000" dirty="0" err="1"/>
              <a:t>Sh’ma</a:t>
            </a:r>
            <a:r>
              <a:rPr lang="en-US" altLang="en-US" sz="4000" dirty="0"/>
              <a:t>, </a:t>
            </a:r>
            <a:r>
              <a:rPr lang="en-US" altLang="en-US" sz="4000" dirty="0" err="1"/>
              <a:t>Yisra’el</a:t>
            </a:r>
            <a:r>
              <a:rPr lang="en-US" altLang="en-US" sz="4000" dirty="0"/>
              <a:t>! Adonai </a:t>
            </a:r>
            <a:r>
              <a:rPr lang="en-US" altLang="en-US" sz="4000" dirty="0" err="1"/>
              <a:t>Eloheinu</a:t>
            </a:r>
            <a:r>
              <a:rPr lang="en-US" altLang="en-US" sz="4000" dirty="0"/>
              <a:t>, Adonai </a:t>
            </a:r>
            <a:r>
              <a:rPr lang="en-US" altLang="en-US" sz="4000" dirty="0" err="1"/>
              <a:t>echad</a:t>
            </a:r>
            <a:r>
              <a:rPr lang="en-US" altLang="en-US" sz="4000" dirty="0"/>
              <a:t> [Hear, Isra’el! Adonai our God, Adonai is one];  and you are to love Adonai your God with all your heart, </a:t>
            </a:r>
          </a:p>
        </p:txBody>
      </p:sp>
    </p:spTree>
    <p:extLst>
      <p:ext uri="{BB962C8B-B14F-4D97-AF65-F5344CB8AC3E}">
        <p14:creationId xmlns:p14="http://schemas.microsoft.com/office/powerpoint/2010/main" val="1749545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3581400" cy="4648200"/>
          </a:xfrm>
        </p:spPr>
        <p:txBody>
          <a:bodyPr/>
          <a:lstStyle/>
          <a:p>
            <a:pPr algn="l">
              <a:lnSpc>
                <a:spcPct val="90000"/>
              </a:lnSpc>
            </a:pPr>
            <a:r>
              <a:rPr lang="en-US" altLang="en-US" sz="4000" dirty="0"/>
              <a:t>The signal lamp is designed to provide Morse code light signals </a:t>
            </a:r>
          </a:p>
        </p:txBody>
      </p:sp>
      <p:pic>
        <p:nvPicPr>
          <p:cNvPr id="1030" name="Picture 6">
            <a:extLst>
              <a:ext uri="{FF2B5EF4-FFF2-40B4-BE49-F238E27FC236}">
                <a16:creationId xmlns:a16="http://schemas.microsoft.com/office/drawing/2014/main" id="{BB59562D-A3FC-BFF7-E7A6-8C8A76D4E6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91"/>
          <a:stretch/>
        </p:blipFill>
        <p:spPr bwMode="auto">
          <a:xfrm>
            <a:off x="4071937" y="-6216"/>
            <a:ext cx="50720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7721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Scripture prayers for prodigals</a:t>
            </a:r>
          </a:p>
          <a:p>
            <a:pPr algn="l">
              <a:lnSpc>
                <a:spcPct val="90000"/>
              </a:lnSpc>
            </a:pPr>
            <a:r>
              <a:rPr lang="en-US" altLang="en-US" sz="4000" baseline="30000" dirty="0"/>
              <a:t>Dvarim/Dt 6.4-6  </a:t>
            </a:r>
            <a:r>
              <a:rPr lang="en-US" altLang="en-US" sz="4000" dirty="0"/>
              <a:t>all your being and all your resources.  These words, which I am ordering you today, are to be on your heart; 7 and you are to teach them carefully to your children.</a:t>
            </a:r>
          </a:p>
        </p:txBody>
      </p:sp>
    </p:spTree>
    <p:extLst>
      <p:ext uri="{BB962C8B-B14F-4D97-AF65-F5344CB8AC3E}">
        <p14:creationId xmlns:p14="http://schemas.microsoft.com/office/powerpoint/2010/main" val="2372599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Yeshayahu/Is 44.3-4</a:t>
            </a:r>
            <a:r>
              <a:rPr lang="en-US" altLang="en-US" sz="4000" dirty="0"/>
              <a:t> I will pour water on the thirsty land and streams on the dry ground; I will pour my Spirit on your descendants, my blessing on your offspring. They will spring up among the grass like willows on the riverbanks. </a:t>
            </a:r>
          </a:p>
        </p:txBody>
      </p:sp>
    </p:spTree>
    <p:extLst>
      <p:ext uri="{BB962C8B-B14F-4D97-AF65-F5344CB8AC3E}">
        <p14:creationId xmlns:p14="http://schemas.microsoft.com/office/powerpoint/2010/main" val="7410901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Yeshayahu/Is 44.3-4</a:t>
            </a:r>
            <a:r>
              <a:rPr lang="en-US" altLang="en-US" sz="4000" dirty="0"/>
              <a:t> One will say, ‘I belong to </a:t>
            </a:r>
            <a:r>
              <a:rPr lang="en-US" altLang="en-US" sz="4000" cap="small" dirty="0"/>
              <a:t>Adoni</a:t>
            </a:r>
            <a:r>
              <a:rPr lang="en-US" altLang="en-US" sz="4000" dirty="0"/>
              <a:t>.’ Another will be called by the name of </a:t>
            </a:r>
            <a:r>
              <a:rPr lang="en-US" altLang="en-US" sz="4000" dirty="0" err="1"/>
              <a:t>Ya‘akov</a:t>
            </a:r>
            <a:r>
              <a:rPr lang="en-US" altLang="en-US" sz="4000" dirty="0"/>
              <a:t>. Yet another will write that he belongs to </a:t>
            </a:r>
            <a:r>
              <a:rPr lang="en-US" altLang="en-US" sz="4000" cap="small" dirty="0"/>
              <a:t>Adoni</a:t>
            </a:r>
            <a:r>
              <a:rPr lang="en-US" altLang="en-US" sz="4000" dirty="0"/>
              <a:t> and adopt the surname Isra’el.”</a:t>
            </a:r>
          </a:p>
        </p:txBody>
      </p:sp>
    </p:spTree>
    <p:extLst>
      <p:ext uri="{BB962C8B-B14F-4D97-AF65-F5344CB8AC3E}">
        <p14:creationId xmlns:p14="http://schemas.microsoft.com/office/powerpoint/2010/main" val="28955708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3700" baseline="30000" dirty="0"/>
              <a:t>Mishlei Prov 22.6 </a:t>
            </a:r>
            <a:r>
              <a:rPr lang="en-US" altLang="en-US" sz="3700" dirty="0"/>
              <a:t>Train up a child in the way he should go, when he is old he will not turn from it.</a:t>
            </a:r>
          </a:p>
        </p:txBody>
      </p:sp>
    </p:spTree>
    <p:extLst>
      <p:ext uri="{BB962C8B-B14F-4D97-AF65-F5344CB8AC3E}">
        <p14:creationId xmlns:p14="http://schemas.microsoft.com/office/powerpoint/2010/main" val="34064020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3700" baseline="30000" dirty="0"/>
              <a:t>2 Tim 2.25-26</a:t>
            </a:r>
            <a:r>
              <a:rPr lang="en-US" altLang="en-US" sz="3700" dirty="0"/>
              <a:t>  Let him give guidance with humility to those who are in opposition—perhaps God may grant them a change of mind, leading to the knowledge of truth.  Then they may regain their senses and escape the devil’s snare, in which they had been held captive by him to do his will.</a:t>
            </a:r>
          </a:p>
        </p:txBody>
      </p:sp>
    </p:spTree>
    <p:extLst>
      <p:ext uri="{BB962C8B-B14F-4D97-AF65-F5344CB8AC3E}">
        <p14:creationId xmlns:p14="http://schemas.microsoft.com/office/powerpoint/2010/main" val="7934990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3700" baseline="30000" dirty="0"/>
              <a:t>Isaiah 60.4 </a:t>
            </a:r>
            <a:r>
              <a:rPr lang="en-US" altLang="en-US" sz="3700" dirty="0"/>
              <a:t>Lift up your eyes and look all around: they all gather—they come to you— your sons will come from far away, your daughters carried on the hip.</a:t>
            </a:r>
          </a:p>
        </p:txBody>
      </p:sp>
    </p:spTree>
    <p:extLst>
      <p:ext uri="{BB962C8B-B14F-4D97-AF65-F5344CB8AC3E}">
        <p14:creationId xmlns:p14="http://schemas.microsoft.com/office/powerpoint/2010/main" val="15066760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3700" baseline="30000" dirty="0"/>
              <a:t>T’hillim / Ps 133 A song of ascents. By David:  </a:t>
            </a:r>
            <a:r>
              <a:rPr lang="en-US" altLang="en-US" sz="3700" dirty="0"/>
              <a:t>Oh, how good, how pleasant it is</a:t>
            </a:r>
          </a:p>
          <a:p>
            <a:pPr algn="l">
              <a:lnSpc>
                <a:spcPct val="90000"/>
              </a:lnSpc>
            </a:pPr>
            <a:r>
              <a:rPr lang="en-US" altLang="en-US" sz="3700" dirty="0"/>
              <a:t>for brothers to live together in harmony.   [as expanded by </a:t>
            </a:r>
            <a:r>
              <a:rPr lang="en-US" altLang="en-US" sz="3700" dirty="0" err="1"/>
              <a:t>Shilo</a:t>
            </a:r>
            <a:r>
              <a:rPr lang="en-US" altLang="en-US" sz="3700" dirty="0"/>
              <a:t> ben Hod]</a:t>
            </a:r>
          </a:p>
        </p:txBody>
      </p:sp>
    </p:spTree>
    <p:extLst>
      <p:ext uri="{BB962C8B-B14F-4D97-AF65-F5344CB8AC3E}">
        <p14:creationId xmlns:p14="http://schemas.microsoft.com/office/powerpoint/2010/main" val="7057452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3700" baseline="30000" dirty="0"/>
              <a:t>Ps 90.16-17  </a:t>
            </a:r>
            <a:r>
              <a:rPr lang="en-US" altLang="en-US" sz="3700" dirty="0"/>
              <a:t>Let Your work appear to Your servants, and Your splendor on their children. Let the favor of the Lord our God be upon us. Establish the work of our hands for us— yes, establish the work of our hands.</a:t>
            </a:r>
          </a:p>
        </p:txBody>
      </p:sp>
    </p:spTree>
    <p:extLst>
      <p:ext uri="{BB962C8B-B14F-4D97-AF65-F5344CB8AC3E}">
        <p14:creationId xmlns:p14="http://schemas.microsoft.com/office/powerpoint/2010/main" val="33684436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Yn 16.7-11</a:t>
            </a:r>
            <a:r>
              <a:rPr lang="en-US" altLang="en-US" sz="4000" dirty="0"/>
              <a:t> For if I do not go away, the Helper will not come to you; but if I go, I will send Him to you. “When He comes, He will convict the world about sin, righteousness, and judgment:  concerning sin, because they do not believe in Me; </a:t>
            </a:r>
          </a:p>
        </p:txBody>
      </p:sp>
    </p:spTree>
    <p:extLst>
      <p:ext uri="{BB962C8B-B14F-4D97-AF65-F5344CB8AC3E}">
        <p14:creationId xmlns:p14="http://schemas.microsoft.com/office/powerpoint/2010/main" val="15832785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Yn 16.7-11</a:t>
            </a:r>
            <a:r>
              <a:rPr lang="en-US" altLang="en-US" sz="4000" dirty="0"/>
              <a:t> concerning righteousness, because I am going to the Father and you will no longer see Me; and concerning judgment, because the ruler of this world has been judged.</a:t>
            </a:r>
          </a:p>
        </p:txBody>
      </p:sp>
    </p:spTree>
    <p:extLst>
      <p:ext uri="{BB962C8B-B14F-4D97-AF65-F5344CB8AC3E}">
        <p14:creationId xmlns:p14="http://schemas.microsoft.com/office/powerpoint/2010/main" val="2850135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3700" i="1" dirty="0"/>
              <a:t>Californian </a:t>
            </a:r>
            <a:r>
              <a:rPr lang="en-US" altLang="en-US" sz="3700" dirty="0"/>
              <a:t>Second Officer Herbert Stone, however…testified repeatedly that he did not think at the time that the rockets could have been distress signals.</a:t>
            </a:r>
          </a:p>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n-US" altLang="en-US" sz="3700" b="0" i="0" u="sng" strike="noStrike" kern="0" cap="none" spc="0" normalizeH="0" baseline="0" noProof="0" dirty="0">
                <a:ln>
                  <a:noFill/>
                </a:ln>
                <a:solidFill>
                  <a:srgbClr val="FFFF66"/>
                </a:solidFill>
                <a:effectLst/>
                <a:uLnTx/>
                <a:uFillTx/>
                <a:latin typeface="Arial Rounded MT Bold"/>
                <a:ea typeface="+mn-ea"/>
                <a:cs typeface="+mn-cs"/>
              </a:rPr>
              <a:t>Corrupted communication</a:t>
            </a:r>
          </a:p>
          <a:p>
            <a:pPr algn="l">
              <a:lnSpc>
                <a:spcPct val="90000"/>
              </a:lnSpc>
            </a:pPr>
            <a:endParaRPr lang="en-US" altLang="en-US" sz="3700" dirty="0"/>
          </a:p>
          <a:p>
            <a:pPr algn="l">
              <a:lnSpc>
                <a:spcPct val="90000"/>
              </a:lnSpc>
            </a:pPr>
            <a:endParaRPr lang="en-US" altLang="en-US" sz="3700" dirty="0"/>
          </a:p>
        </p:txBody>
      </p:sp>
    </p:spTree>
    <p:extLst>
      <p:ext uri="{BB962C8B-B14F-4D97-AF65-F5344CB8AC3E}">
        <p14:creationId xmlns:p14="http://schemas.microsoft.com/office/powerpoint/2010/main" val="17770240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3700" baseline="30000" dirty="0"/>
              <a:t>Acts 16. 30-31 </a:t>
            </a:r>
            <a:r>
              <a:rPr lang="en-US" altLang="en-US" sz="3700" dirty="0"/>
              <a:t>After he brought them out, he said, “Sirs, what must I do to be saved?” They said, “Put your trust in the Lord Yeshua the Messiah and you will be saved—you and your household!”</a:t>
            </a:r>
          </a:p>
        </p:txBody>
      </p:sp>
    </p:spTree>
    <p:extLst>
      <p:ext uri="{BB962C8B-B14F-4D97-AF65-F5344CB8AC3E}">
        <p14:creationId xmlns:p14="http://schemas.microsoft.com/office/powerpoint/2010/main" val="37993353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3700" baseline="30000" dirty="0"/>
              <a:t>Yn 17.22-23</a:t>
            </a:r>
            <a:r>
              <a:rPr lang="en-US" altLang="en-US" sz="3700" dirty="0"/>
              <a:t> The glory that You have given to Me I have given to them, that they may be one just as We are one— I in them and You in Me—that they may be perfected in unity, so that the world may know that You sent Me and loved them as You loved Me.</a:t>
            </a:r>
          </a:p>
        </p:txBody>
      </p:sp>
    </p:spTree>
    <p:extLst>
      <p:ext uri="{BB962C8B-B14F-4D97-AF65-F5344CB8AC3E}">
        <p14:creationId xmlns:p14="http://schemas.microsoft.com/office/powerpoint/2010/main" val="4541013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3700" dirty="0"/>
          </a:p>
        </p:txBody>
      </p:sp>
      <p:pic>
        <p:nvPicPr>
          <p:cNvPr id="3" name="Picture 2">
            <a:extLst>
              <a:ext uri="{FF2B5EF4-FFF2-40B4-BE49-F238E27FC236}">
                <a16:creationId xmlns:a16="http://schemas.microsoft.com/office/drawing/2014/main" id="{DE7F4CD8-FA13-E4E0-F422-DA37F2228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1614192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3700" dirty="0"/>
          </a:p>
        </p:txBody>
      </p:sp>
      <p:pic>
        <p:nvPicPr>
          <p:cNvPr id="3" name="Picture 2">
            <a:extLst>
              <a:ext uri="{FF2B5EF4-FFF2-40B4-BE49-F238E27FC236}">
                <a16:creationId xmlns:a16="http://schemas.microsoft.com/office/drawing/2014/main" id="{778326F7-686C-3856-2DA0-9D0241BCFF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2D31F4B6-FEBD-56A4-87BE-6582E0817CAF}"/>
              </a:ext>
            </a:extLst>
          </p:cNvPr>
          <p:cNvSpPr txBox="1"/>
          <p:nvPr/>
        </p:nvSpPr>
        <p:spPr>
          <a:xfrm>
            <a:off x="434541" y="209550"/>
            <a:ext cx="7875810" cy="4401205"/>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Corrupted Past Feeling</a:t>
            </a:r>
          </a:p>
          <a:p>
            <a:pPr marL="461963" indent="-461963" algn="l">
              <a:buFont typeface="+mj-lt"/>
              <a:buAutoNum type="arabicPeriod"/>
            </a:pPr>
            <a:r>
              <a:rPr lang="en-US" dirty="0">
                <a:effectLst>
                  <a:outerShdw blurRad="38100" dist="38100" dir="2700000" algn="tl">
                    <a:srgbClr val="000000">
                      <a:alpha val="43137"/>
                    </a:srgbClr>
                  </a:outerShdw>
                </a:effectLst>
              </a:rPr>
              <a:t>Description of Corruption</a:t>
            </a:r>
          </a:p>
          <a:p>
            <a:pPr marL="461963" indent="-461963" algn="l">
              <a:buFont typeface="+mj-lt"/>
              <a:buAutoNum type="arabicPeriod"/>
            </a:pPr>
            <a:r>
              <a:rPr lang="en-US" dirty="0">
                <a:effectLst>
                  <a:outerShdw blurRad="38100" dist="38100" dir="2700000" algn="tl">
                    <a:srgbClr val="000000">
                      <a:alpha val="43137"/>
                    </a:srgbClr>
                  </a:outerShdw>
                </a:effectLst>
              </a:rPr>
              <a:t>Original, before corruption</a:t>
            </a:r>
          </a:p>
          <a:p>
            <a:pPr marL="461963" indent="-461963" algn="l">
              <a:buFont typeface="+mj-lt"/>
              <a:buAutoNum type="arabicPeriod"/>
            </a:pPr>
            <a:r>
              <a:rPr lang="en-US" dirty="0">
                <a:effectLst>
                  <a:outerShdw blurRad="38100" dist="38100" dir="2700000" algn="tl">
                    <a:srgbClr val="000000">
                      <a:alpha val="43137"/>
                    </a:srgbClr>
                  </a:outerShdw>
                </a:effectLst>
              </a:rPr>
              <a:t>Strong evidence in the </a:t>
            </a:r>
          </a:p>
          <a:p>
            <a:pPr algn="l"/>
            <a:r>
              <a:rPr lang="en-US" dirty="0">
                <a:effectLst>
                  <a:outerShdw blurRad="38100" dist="38100" dir="2700000" algn="tl">
                    <a:srgbClr val="000000">
                      <a:alpha val="43137"/>
                    </a:srgbClr>
                  </a:outerShdw>
                </a:effectLst>
              </a:rPr>
              <a:t>    generational communication </a:t>
            </a:r>
          </a:p>
          <a:p>
            <a:pPr algn="l"/>
            <a:r>
              <a:rPr lang="en-US" dirty="0">
                <a:effectLst>
                  <a:outerShdw blurRad="38100" dist="38100" dir="2700000" algn="tl">
                    <a:srgbClr val="000000">
                      <a:alpha val="43137"/>
                    </a:srgbClr>
                  </a:outerShdw>
                </a:effectLst>
              </a:rPr>
              <a:t>    of the faith.</a:t>
            </a:r>
          </a:p>
          <a:p>
            <a:pPr algn="l"/>
            <a:r>
              <a:rPr lang="en-US" dirty="0">
                <a:effectLst>
                  <a:outerShdw blurRad="38100" dist="38100" dir="2700000" algn="tl">
                    <a:srgbClr val="000000">
                      <a:alpha val="43137"/>
                    </a:srgbClr>
                  </a:outerShdw>
                </a:effectLst>
              </a:rPr>
              <a:t>4. We have heirs and prodigals</a:t>
            </a:r>
          </a:p>
        </p:txBody>
      </p:sp>
    </p:spTree>
    <p:extLst>
      <p:ext uri="{BB962C8B-B14F-4D97-AF65-F5344CB8AC3E}">
        <p14:creationId xmlns:p14="http://schemas.microsoft.com/office/powerpoint/2010/main" val="38582939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Yeshua and drinking the water of LIFE?</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offering that water of life to anyone?</a:t>
            </a:r>
          </a:p>
        </p:txBody>
      </p:sp>
    </p:spTree>
    <p:extLst>
      <p:ext uri="{BB962C8B-B14F-4D97-AF65-F5344CB8AC3E}">
        <p14:creationId xmlns:p14="http://schemas.microsoft.com/office/powerpoint/2010/main" val="10034122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altLang="en-US" sz="4300" u="sng" dirty="0">
                <a:solidFill>
                  <a:srgbClr val="FFFF66"/>
                </a:solidFill>
              </a:rPr>
              <a:t>Prayer points:</a:t>
            </a:r>
          </a:p>
          <a:p>
            <a:pPr marL="461963" indent="-461963" algn="l">
              <a:lnSpc>
                <a:spcPct val="90000"/>
              </a:lnSpc>
              <a:buAutoNum type="arabicPeriod"/>
            </a:pPr>
            <a:r>
              <a:rPr lang="en-US" altLang="en-US" sz="4000" dirty="0"/>
              <a:t>Our families</a:t>
            </a:r>
          </a:p>
          <a:p>
            <a:pPr marL="288925" indent="-288925" algn="l">
              <a:lnSpc>
                <a:spcPct val="90000"/>
              </a:lnSpc>
              <a:buAutoNum type="arabicPeriod"/>
            </a:pPr>
            <a:r>
              <a:rPr lang="en-US" sz="4000" dirty="0"/>
              <a:t>Some of the Israel concerns:</a:t>
            </a:r>
            <a:br>
              <a:rPr lang="en-US" sz="4000" dirty="0"/>
            </a:br>
            <a:r>
              <a:rPr lang="en-US" sz="4000" dirty="0"/>
              <a:t>1. There is a group meeting over the next 3 days that are inviting all who want to learn. They are teaching how to use black magic and how to become witches among other things.</a:t>
            </a:r>
            <a:br>
              <a:rPr lang="en-US" sz="4000" dirty="0"/>
            </a:br>
            <a:endParaRPr lang="en-US" altLang="en-US" sz="4000" dirty="0"/>
          </a:p>
        </p:txBody>
      </p:sp>
    </p:spTree>
    <p:extLst>
      <p:ext uri="{BB962C8B-B14F-4D97-AF65-F5344CB8AC3E}">
        <p14:creationId xmlns:p14="http://schemas.microsoft.com/office/powerpoint/2010/main" val="23255082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dirty="0"/>
              <a:t>2. Many feel/know that the doors were being opened on Oct 7th at the Nova Festival and that the demonic spiritual realm has been unleashed in the Land by these types of activities. As you probably know these activities are not new in the Land.</a:t>
            </a:r>
            <a:endParaRPr lang="en-US" altLang="en-US" sz="4000" dirty="0"/>
          </a:p>
        </p:txBody>
      </p:sp>
    </p:spTree>
    <p:extLst>
      <p:ext uri="{BB962C8B-B14F-4D97-AF65-F5344CB8AC3E}">
        <p14:creationId xmlns:p14="http://schemas.microsoft.com/office/powerpoint/2010/main" val="31369328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dirty="0"/>
              <a:t>3. That many are chasing after these other would be gods. A large number of them are absolutely ignorant of what they are doing and its consequences.</a:t>
            </a:r>
            <a:br>
              <a:rPr lang="en-US" sz="4000" dirty="0"/>
            </a:br>
            <a:endParaRPr lang="en-US" altLang="en-US" sz="4000" dirty="0"/>
          </a:p>
        </p:txBody>
      </p:sp>
    </p:spTree>
    <p:extLst>
      <p:ext uri="{BB962C8B-B14F-4D97-AF65-F5344CB8AC3E}">
        <p14:creationId xmlns:p14="http://schemas.microsoft.com/office/powerpoint/2010/main" val="36856963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dirty="0"/>
              <a:t>4. The attacks </a:t>
            </a:r>
            <a:r>
              <a:rPr lang="en-US" sz="4000" u="sng" dirty="0"/>
              <a:t>from the north </a:t>
            </a:r>
            <a:r>
              <a:rPr lang="en-US" sz="4000" dirty="0"/>
              <a:t>are intensifying rapidly. Over 60 (and 1 day over 100) rockets, missiles, </a:t>
            </a:r>
            <a:r>
              <a:rPr lang="en-US" sz="4000" dirty="0" err="1"/>
              <a:t>rpg</a:t>
            </a:r>
            <a:r>
              <a:rPr lang="en-US" sz="4000" dirty="0"/>
              <a:t>, anti tank and UAVs have been fired each day for the last several. Reaching as far as </a:t>
            </a:r>
            <a:r>
              <a:rPr lang="en-US" sz="4000" dirty="0" err="1"/>
              <a:t>Tiberas</a:t>
            </a:r>
            <a:r>
              <a:rPr lang="en-US" sz="4000" dirty="0"/>
              <a:t>. They have made longer intrusions each day than has ever been achieved before. </a:t>
            </a:r>
            <a:endParaRPr lang="en-US" altLang="en-US" sz="4000" dirty="0"/>
          </a:p>
        </p:txBody>
      </p:sp>
    </p:spTree>
    <p:extLst>
      <p:ext uri="{BB962C8B-B14F-4D97-AF65-F5344CB8AC3E}">
        <p14:creationId xmlns:p14="http://schemas.microsoft.com/office/powerpoint/2010/main" val="13209139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dirty="0"/>
              <a:t>4. Fortunately death and casualties have been 'minimal' but it is happening. And it is not minimal to those being affected for sure. Losses among soldiers have been higher than previous attacks.</a:t>
            </a:r>
            <a:endParaRPr lang="en-US" altLang="en-US" sz="4000" dirty="0"/>
          </a:p>
        </p:txBody>
      </p:sp>
    </p:spTree>
    <p:extLst>
      <p:ext uri="{BB962C8B-B14F-4D97-AF65-F5344CB8AC3E}">
        <p14:creationId xmlns:p14="http://schemas.microsoft.com/office/powerpoint/2010/main" val="2528231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3700" dirty="0"/>
              <a:t> </a:t>
            </a:r>
          </a:p>
        </p:txBody>
      </p:sp>
      <p:pic>
        <p:nvPicPr>
          <p:cNvPr id="3076" name="Picture 4" descr="Lessons From the Titanic: Is Medicine Headed for an Iceberg? | MedPage ...">
            <a:extLst>
              <a:ext uri="{FF2B5EF4-FFF2-40B4-BE49-F238E27FC236}">
                <a16:creationId xmlns:a16="http://schemas.microsoft.com/office/drawing/2014/main" id="{7ADCC832-2D8E-F421-2A7A-9CAAE7B10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6034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dirty="0"/>
              <a:t>5. Several have shared that they believe BB may be in danger.</a:t>
            </a:r>
          </a:p>
          <a:p>
            <a:pPr algn="l">
              <a:lnSpc>
                <a:spcPct val="90000"/>
              </a:lnSpc>
            </a:pPr>
            <a:br>
              <a:rPr lang="en-US" sz="4000" dirty="0"/>
            </a:br>
            <a:r>
              <a:rPr lang="en-US" sz="4000" dirty="0"/>
              <a:t>6. Many are also concerned about the 'house divided' being a real issue.</a:t>
            </a:r>
            <a:endParaRPr lang="en-US" altLang="en-US" sz="4000" dirty="0"/>
          </a:p>
        </p:txBody>
      </p:sp>
    </p:spTree>
    <p:extLst>
      <p:ext uri="{BB962C8B-B14F-4D97-AF65-F5344CB8AC3E}">
        <p14:creationId xmlns:p14="http://schemas.microsoft.com/office/powerpoint/2010/main" val="34338652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3700" dirty="0"/>
          </a:p>
        </p:txBody>
      </p:sp>
    </p:spTree>
    <p:extLst>
      <p:ext uri="{BB962C8B-B14F-4D97-AF65-F5344CB8AC3E}">
        <p14:creationId xmlns:p14="http://schemas.microsoft.com/office/powerpoint/2010/main" val="30151278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3700" dirty="0"/>
          </a:p>
        </p:txBody>
      </p:sp>
    </p:spTree>
    <p:extLst>
      <p:ext uri="{BB962C8B-B14F-4D97-AF65-F5344CB8AC3E}">
        <p14:creationId xmlns:p14="http://schemas.microsoft.com/office/powerpoint/2010/main" val="1590384257"/>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226023</TotalTime>
  <Words>4982</Words>
  <Application>Microsoft Office PowerPoint</Application>
  <PresentationFormat>On-screen Show (16:9)</PresentationFormat>
  <Paragraphs>491</Paragraphs>
  <Slides>92</Slides>
  <Notes>92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92</vt:i4>
      </vt:variant>
    </vt:vector>
  </HeadingPairs>
  <TitlesOfParts>
    <vt:vector size="99" baseType="lpstr">
      <vt:lpstr>Algerian</vt:lpstr>
      <vt:lpstr>Arial</vt:lpstr>
      <vt:lpstr>Arial Rounded MT Bold</vt:lpstr>
      <vt:lpstr>Constantia</vt:lpstr>
      <vt:lpstr>David</vt:lpstr>
      <vt:lpstr>ReithSans</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Ty Lewis</cp:lastModifiedBy>
  <cp:revision>5211</cp:revision>
  <dcterms:created xsi:type="dcterms:W3CDTF">2006-04-21T19:34:43Z</dcterms:created>
  <dcterms:modified xsi:type="dcterms:W3CDTF">2024-05-18T14:17:46Z</dcterms:modified>
</cp:coreProperties>
</file>