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 id="2147483851" r:id="rId3"/>
  </p:sldMasterIdLst>
  <p:notesMasterIdLst>
    <p:notesMasterId r:id="rId99"/>
  </p:notesMasterIdLst>
  <p:handoutMasterIdLst>
    <p:handoutMasterId r:id="rId100"/>
  </p:handoutMasterIdLst>
  <p:sldIdLst>
    <p:sldId id="2045" r:id="rId4"/>
    <p:sldId id="66056" r:id="rId5"/>
    <p:sldId id="66062" r:id="rId6"/>
    <p:sldId id="66074" r:id="rId7"/>
    <p:sldId id="66051" r:id="rId8"/>
    <p:sldId id="66067" r:id="rId9"/>
    <p:sldId id="66112" r:id="rId10"/>
    <p:sldId id="66117" r:id="rId11"/>
    <p:sldId id="66109" r:id="rId12"/>
    <p:sldId id="66116" r:id="rId13"/>
    <p:sldId id="66113" r:id="rId14"/>
    <p:sldId id="66111" r:id="rId15"/>
    <p:sldId id="66110" r:id="rId16"/>
    <p:sldId id="66118" r:id="rId17"/>
    <p:sldId id="66155" r:id="rId18"/>
    <p:sldId id="66156" r:id="rId19"/>
    <p:sldId id="66075" r:id="rId20"/>
    <p:sldId id="66120" r:id="rId21"/>
    <p:sldId id="66123" r:id="rId22"/>
    <p:sldId id="66065" r:id="rId23"/>
    <p:sldId id="66124" r:id="rId24"/>
    <p:sldId id="66100" r:id="rId25"/>
    <p:sldId id="66071" r:id="rId26"/>
    <p:sldId id="66055" r:id="rId27"/>
    <p:sldId id="66104" r:id="rId28"/>
    <p:sldId id="66102" r:id="rId29"/>
    <p:sldId id="66107" r:id="rId30"/>
    <p:sldId id="66108" r:id="rId31"/>
    <p:sldId id="66103" r:id="rId32"/>
    <p:sldId id="66115" r:id="rId33"/>
    <p:sldId id="66121" r:id="rId34"/>
    <p:sldId id="66122" r:id="rId35"/>
    <p:sldId id="66126" r:id="rId36"/>
    <p:sldId id="66101" r:id="rId37"/>
    <p:sldId id="66127" r:id="rId38"/>
    <p:sldId id="66154" r:id="rId39"/>
    <p:sldId id="66082" r:id="rId40"/>
    <p:sldId id="66114" r:id="rId41"/>
    <p:sldId id="66081" r:id="rId42"/>
    <p:sldId id="66079" r:id="rId43"/>
    <p:sldId id="66078" r:id="rId44"/>
    <p:sldId id="66077" r:id="rId45"/>
    <p:sldId id="66080" r:id="rId46"/>
    <p:sldId id="66086" r:id="rId47"/>
    <p:sldId id="66129" r:id="rId48"/>
    <p:sldId id="66157" r:id="rId49"/>
    <p:sldId id="66130" r:id="rId50"/>
    <p:sldId id="66153" r:id="rId51"/>
    <p:sldId id="66087" r:id="rId52"/>
    <p:sldId id="66088" r:id="rId53"/>
    <p:sldId id="66132" r:id="rId54"/>
    <p:sldId id="66136" r:id="rId55"/>
    <p:sldId id="66134" r:id="rId56"/>
    <p:sldId id="66137" r:id="rId57"/>
    <p:sldId id="66135" r:id="rId58"/>
    <p:sldId id="66143" r:id="rId59"/>
    <p:sldId id="66133" r:id="rId60"/>
    <p:sldId id="66089" r:id="rId61"/>
    <p:sldId id="66144" r:id="rId62"/>
    <p:sldId id="66085" r:id="rId63"/>
    <p:sldId id="66158" r:id="rId64"/>
    <p:sldId id="66090" r:id="rId65"/>
    <p:sldId id="66096" r:id="rId66"/>
    <p:sldId id="66092" r:id="rId67"/>
    <p:sldId id="66091" r:id="rId68"/>
    <p:sldId id="66098" r:id="rId69"/>
    <p:sldId id="66093" r:id="rId70"/>
    <p:sldId id="66094" r:id="rId71"/>
    <p:sldId id="66095" r:id="rId72"/>
    <p:sldId id="66069" r:id="rId73"/>
    <p:sldId id="842" r:id="rId74"/>
    <p:sldId id="843" r:id="rId75"/>
    <p:sldId id="844" r:id="rId76"/>
    <p:sldId id="845" r:id="rId77"/>
    <p:sldId id="846" r:id="rId78"/>
    <p:sldId id="66145" r:id="rId79"/>
    <p:sldId id="847" r:id="rId80"/>
    <p:sldId id="66159" r:id="rId81"/>
    <p:sldId id="848" r:id="rId82"/>
    <p:sldId id="66076" r:id="rId83"/>
    <p:sldId id="66148" r:id="rId84"/>
    <p:sldId id="66058" r:id="rId85"/>
    <p:sldId id="66057" r:id="rId86"/>
    <p:sldId id="66146" r:id="rId87"/>
    <p:sldId id="66152" r:id="rId88"/>
    <p:sldId id="66097" r:id="rId89"/>
    <p:sldId id="66149" r:id="rId90"/>
    <p:sldId id="66083" r:id="rId91"/>
    <p:sldId id="66063" r:id="rId92"/>
    <p:sldId id="66138" r:id="rId93"/>
    <p:sldId id="66070" r:id="rId94"/>
    <p:sldId id="66150" r:id="rId95"/>
    <p:sldId id="66151" r:id="rId96"/>
    <p:sldId id="66139" r:id="rId97"/>
    <p:sldId id="66140"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933" autoAdjust="0"/>
  </p:normalViewPr>
  <p:slideViewPr>
    <p:cSldViewPr>
      <p:cViewPr varScale="1">
        <p:scale>
          <a:sx n="99" d="100"/>
          <a:sy n="99" d="100"/>
        </p:scale>
        <p:origin x="78" y="5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402"/>
    </p:cViewPr>
  </p:sorterViewPr>
  <p:notesViewPr>
    <p:cSldViewPr>
      <p:cViewPr varScale="1">
        <p:scale>
          <a:sx n="82" d="100"/>
          <a:sy n="82" d="100"/>
        </p:scale>
        <p:origin x="195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4.25-27 Hostility and Holocaust.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4,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4.25-27 Hostility and Holocaust.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4,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thelineoffire.org/article/did-the-house-of-representatives-just-outlaw-quoting-parts-of-the-new-testament?vcrmeid=JTQM1r2aA0C0T8loVqQbFQ&amp;vcrmiid=n8-9Ls_siEGdG64--fUPAw"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n.wikipedia.org/wiki/Host_desecration"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en.wikipedia.org/wiki/Passau" TargetMode="External"/></Relationships>
</file>

<file path=ppt/notesSlides/_rels/notesSlide65.xml.rels><?xml version="1.0" encoding="UTF-8" standalone="yes"?>
<Relationships xmlns="http://schemas.openxmlformats.org/package/2006/relationships"><Relationship Id="rId8" Type="http://schemas.openxmlformats.org/officeDocument/2006/relationships/hyperlink" Target="https://en.wikipedia.org/wiki/Karl_Radek" TargetMode="External"/><Relationship Id="rId3" Type="http://schemas.openxmlformats.org/officeDocument/2006/relationships/hyperlink" Target="https://en.wikipedia.org/wiki/Yakov_Sverdlov" TargetMode="External"/><Relationship Id="rId7" Type="http://schemas.openxmlformats.org/officeDocument/2006/relationships/hyperlink" Target="https://en.wikipedia.org/wiki/Lev_Kamenev"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en.wikipedia.org/wiki/Leon_Trotsky" TargetMode="External"/><Relationship Id="rId5" Type="http://schemas.openxmlformats.org/officeDocument/2006/relationships/hyperlink" Target="https://en.wikipedia.org/wiki/Lenin" TargetMode="External"/><Relationship Id="rId4" Type="http://schemas.openxmlformats.org/officeDocument/2006/relationships/hyperlink" Target="https://en.wikipedia.org/wiki/Grigory_Zinoviev" TargetMode="External"/><Relationship Id="rId9" Type="http://schemas.openxmlformats.org/officeDocument/2006/relationships/hyperlink" Target="https://en.wikipedia.org/wiki/Karl_Marx"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4.25-27 Hostility and Holocaust.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4,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7810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8733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816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7847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7822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9079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5499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0277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Shaul Paul was always thinking in Tanakhic Biblical terms.  So let’s break this down.  Actually a quote from Psalm 4</a:t>
            </a:r>
          </a:p>
        </p:txBody>
      </p:sp>
    </p:spTree>
    <p:extLst>
      <p:ext uri="{BB962C8B-B14F-4D97-AF65-F5344CB8AC3E}">
        <p14:creationId xmlns:p14="http://schemas.microsoft.com/office/powerpoint/2010/main" val="271076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a:p>
            <a:r>
              <a:rPr lang="en-US" altLang="en-US" sz="1100" dirty="0"/>
              <a:t>https://www.sefaria.org/Psalms.4.5?lang=bi</a:t>
            </a:r>
          </a:p>
          <a:p>
            <a:endParaRPr lang="en-US" altLang="en-US" dirty="0"/>
          </a:p>
        </p:txBody>
      </p:sp>
    </p:spTree>
    <p:extLst>
      <p:ext uri="{BB962C8B-B14F-4D97-AF65-F5344CB8AC3E}">
        <p14:creationId xmlns:p14="http://schemas.microsoft.com/office/powerpoint/2010/main" val="428116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Gavriel</a:t>
            </a:r>
            <a:r>
              <a:rPr lang="en-US" altLang="en-US" dirty="0"/>
              <a:t> </a:t>
            </a:r>
            <a:r>
              <a:rPr lang="en-US" altLang="en-US" dirty="0" err="1"/>
              <a:t>Rennels</a:t>
            </a:r>
            <a:endParaRPr lang="en-US" altLang="en-US" dirty="0"/>
          </a:p>
        </p:txBody>
      </p:sp>
    </p:spTree>
    <p:extLst>
      <p:ext uri="{BB962C8B-B14F-4D97-AF65-F5344CB8AC3E}">
        <p14:creationId xmlns:p14="http://schemas.microsoft.com/office/powerpoint/2010/main" val="1540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Modern Hebrew translation of Eph 4.25 USB</a:t>
            </a:r>
          </a:p>
          <a:p>
            <a:r>
              <a:rPr lang="en-US" altLang="en-US" dirty="0"/>
              <a:t>Some events make us agitated, some stirred…</a:t>
            </a:r>
          </a:p>
        </p:txBody>
      </p:sp>
    </p:spTree>
    <p:extLst>
      <p:ext uri="{BB962C8B-B14F-4D97-AF65-F5344CB8AC3E}">
        <p14:creationId xmlns:p14="http://schemas.microsoft.com/office/powerpoint/2010/main" val="9340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 psalm goes on to say above.</a:t>
            </a:r>
          </a:p>
          <a:p>
            <a:r>
              <a:rPr lang="en-US" altLang="en-US" dirty="0"/>
              <a:t>Similarly</a:t>
            </a:r>
          </a:p>
        </p:txBody>
      </p:sp>
    </p:spTree>
    <p:extLst>
      <p:ext uri="{BB962C8B-B14F-4D97-AF65-F5344CB8AC3E}">
        <p14:creationId xmlns:p14="http://schemas.microsoft.com/office/powerpoint/2010/main" val="1361050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Torah makes a point about </a:t>
            </a:r>
            <a:r>
              <a:rPr lang="en-US" altLang="en-US" u="sng" dirty="0"/>
              <a:t>quick resolution</a:t>
            </a:r>
            <a:r>
              <a:rPr lang="en-US" altLang="en-US" u="none" dirty="0"/>
              <a:t> </a:t>
            </a:r>
            <a:r>
              <a:rPr lang="en-US" altLang="en-US" dirty="0"/>
              <a:t>of debts and issues.  Don’t put off paying.  Don’t put off resolving conflicts.</a:t>
            </a:r>
          </a:p>
        </p:txBody>
      </p:sp>
    </p:spTree>
    <p:extLst>
      <p:ext uri="{BB962C8B-B14F-4D97-AF65-F5344CB8AC3E}">
        <p14:creationId xmlns:p14="http://schemas.microsoft.com/office/powerpoint/2010/main" val="208170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3802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3215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76373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It’s hard to love those you are upset with.  Essence of love, according to Torah, is dealing with irritations and hurts.</a:t>
            </a:r>
          </a:p>
          <a:p>
            <a:endParaRPr lang="en-US" altLang="en-US" dirty="0"/>
          </a:p>
          <a:p>
            <a:r>
              <a:rPr lang="en-US" altLang="en-US" dirty="0"/>
              <a:t>Word study on ‘grudge’…   Treasuring and nursing anger and hostility.   Surprising use of the word ‘</a:t>
            </a:r>
            <a:r>
              <a:rPr lang="en-US" altLang="en-US" dirty="0" err="1"/>
              <a:t>natar</a:t>
            </a:r>
            <a:r>
              <a:rPr lang="en-US" altLang="en-US" dirty="0"/>
              <a:t>’ ‘grudge’  </a:t>
            </a:r>
          </a:p>
        </p:txBody>
      </p:sp>
    </p:spTree>
    <p:extLst>
      <p:ext uri="{BB962C8B-B14F-4D97-AF65-F5344CB8AC3E}">
        <p14:creationId xmlns:p14="http://schemas.microsoft.com/office/powerpoint/2010/main" val="281584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https://en.wikipedia.org/wiki/Neturei_Karta#/media/File:Members_of_Neturei_Karta_Orthodox_Jewish_group_protest_against_Israel.jpg</a:t>
            </a:r>
          </a:p>
          <a:p>
            <a:endParaRPr lang="en-US" altLang="en-US" sz="1050" dirty="0"/>
          </a:p>
          <a:p>
            <a:r>
              <a:rPr lang="en-US" altLang="en-US" sz="1050" dirty="0"/>
              <a:t>Most ungentle group of Orthodox.</a:t>
            </a:r>
          </a:p>
        </p:txBody>
      </p:sp>
    </p:spTree>
    <p:extLst>
      <p:ext uri="{BB962C8B-B14F-4D97-AF65-F5344CB8AC3E}">
        <p14:creationId xmlns:p14="http://schemas.microsoft.com/office/powerpoint/2010/main" val="698747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https://en.wikipedia.org/wiki/Neturei_Karta#/media/File:Members_of_Neturei_Karta_Orthodox_Jewish_group_protest_against_Israel.jpg</a:t>
            </a:r>
          </a:p>
        </p:txBody>
      </p:sp>
    </p:spTree>
    <p:extLst>
      <p:ext uri="{BB962C8B-B14F-4D97-AF65-F5344CB8AC3E}">
        <p14:creationId xmlns:p14="http://schemas.microsoft.com/office/powerpoint/2010/main" val="2435174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https://en.wikipedia.org/wiki/Neturei_Karta#/media/File:Members_of_Neturei_Karta_Orthodox_Jewish_group_protest_against_Israel.jpg</a:t>
            </a:r>
          </a:p>
        </p:txBody>
      </p:sp>
    </p:spTree>
    <p:extLst>
      <p:ext uri="{BB962C8B-B14F-4D97-AF65-F5344CB8AC3E}">
        <p14:creationId xmlns:p14="http://schemas.microsoft.com/office/powerpoint/2010/main" val="108091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Gavriel</a:t>
            </a:r>
            <a:r>
              <a:rPr lang="en-US" altLang="en-US" dirty="0"/>
              <a:t> </a:t>
            </a:r>
            <a:r>
              <a:rPr lang="en-US" altLang="en-US" dirty="0" err="1"/>
              <a:t>Rennels</a:t>
            </a:r>
            <a:endParaRPr lang="en-US" altLang="en-US" dirty="0"/>
          </a:p>
        </p:txBody>
      </p:sp>
    </p:spTree>
    <p:extLst>
      <p:ext uri="{BB962C8B-B14F-4D97-AF65-F5344CB8AC3E}">
        <p14:creationId xmlns:p14="http://schemas.microsoft.com/office/powerpoint/2010/main" val="9811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https://www.sefaria.org/Psalms.4.5?lang=bi</a:t>
            </a:r>
          </a:p>
          <a:p>
            <a:r>
              <a:rPr lang="en-US" altLang="en-US" dirty="0"/>
              <a:t>How do we do that?</a:t>
            </a:r>
          </a:p>
          <a:p>
            <a:endParaRPr lang="en-US" altLang="en-US" dirty="0"/>
          </a:p>
        </p:txBody>
      </p:sp>
    </p:spTree>
    <p:extLst>
      <p:ext uri="{BB962C8B-B14F-4D97-AF65-F5344CB8AC3E}">
        <p14:creationId xmlns:p14="http://schemas.microsoft.com/office/powerpoint/2010/main" val="2485089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00971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02511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78290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Unforgiveness is an open door to Satan.  Gives him territory in our spirit.</a:t>
            </a:r>
          </a:p>
        </p:txBody>
      </p:sp>
    </p:spTree>
    <p:extLst>
      <p:ext uri="{BB962C8B-B14F-4D97-AF65-F5344CB8AC3E}">
        <p14:creationId xmlns:p14="http://schemas.microsoft.com/office/powerpoint/2010/main" val="1501155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8627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06525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89240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01901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If the perpetrator repents!  We can likely all imagine some hurtful person begging our forgiveness.</a:t>
            </a:r>
          </a:p>
        </p:txBody>
      </p:sp>
    </p:spTree>
    <p:extLst>
      <p:ext uri="{BB962C8B-B14F-4D97-AF65-F5344CB8AC3E}">
        <p14:creationId xmlns:p14="http://schemas.microsoft.com/office/powerpoint/2010/main" val="366857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3130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24166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44508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What Yeshua was condemning, what He is against.</a:t>
            </a:r>
          </a:p>
        </p:txBody>
      </p:sp>
    </p:spTree>
    <p:extLst>
      <p:ext uri="{BB962C8B-B14F-4D97-AF65-F5344CB8AC3E}">
        <p14:creationId xmlns:p14="http://schemas.microsoft.com/office/powerpoint/2010/main" val="1491619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95624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11709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mentioned more conflicts in 2024 than 27 years.  Also, I have several situations personally in the category two forgiveness.  I can’t figure how to get mutual repentance and reconciliation, so I just have to unilaterally, aggressively emotionally internally, FORGIVE.  </a:t>
            </a:r>
          </a:p>
        </p:txBody>
      </p:sp>
    </p:spTree>
    <p:extLst>
      <p:ext uri="{BB962C8B-B14F-4D97-AF65-F5344CB8AC3E}">
        <p14:creationId xmlns:p14="http://schemas.microsoft.com/office/powerpoint/2010/main" val="4065323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[pause for prayer]</a:t>
            </a:r>
          </a:p>
        </p:txBody>
      </p:sp>
    </p:spTree>
    <p:extLst>
      <p:ext uri="{BB962C8B-B14F-4D97-AF65-F5344CB8AC3E}">
        <p14:creationId xmlns:p14="http://schemas.microsoft.com/office/powerpoint/2010/main" val="3120399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28747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78378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7969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David Lloyd</a:t>
            </a:r>
          </a:p>
        </p:txBody>
      </p:sp>
    </p:spTree>
    <p:extLst>
      <p:ext uri="{BB962C8B-B14F-4D97-AF65-F5344CB8AC3E}">
        <p14:creationId xmlns:p14="http://schemas.microsoft.com/office/powerpoint/2010/main" val="2744853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Said to Jewish leaders and supporters in Jerusalem 33 CE.   Not to all Jews everywhere and forever.</a:t>
            </a:r>
          </a:p>
        </p:txBody>
      </p:sp>
    </p:spTree>
    <p:extLst>
      <p:ext uri="{BB962C8B-B14F-4D97-AF65-F5344CB8AC3E}">
        <p14:creationId xmlns:p14="http://schemas.microsoft.com/office/powerpoint/2010/main" val="370455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5096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Said about Jewish leaders and supporters in Jerusalem 33 CE.   Not about all Jews everywhere and forever.</a:t>
            </a:r>
          </a:p>
          <a:p>
            <a:endParaRPr lang="en-US" altLang="en-US" dirty="0"/>
          </a:p>
        </p:txBody>
      </p:sp>
    </p:spTree>
    <p:extLst>
      <p:ext uri="{BB962C8B-B14F-4D97-AF65-F5344CB8AC3E}">
        <p14:creationId xmlns:p14="http://schemas.microsoft.com/office/powerpoint/2010/main" val="4238360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https://holocaustremembrance.com/resources/working-definition-antisemitism</a:t>
            </a:r>
          </a:p>
        </p:txBody>
      </p:sp>
    </p:spTree>
    <p:extLst>
      <p:ext uri="{BB962C8B-B14F-4D97-AF65-F5344CB8AC3E}">
        <p14:creationId xmlns:p14="http://schemas.microsoft.com/office/powerpoint/2010/main" val="249927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https://holocaustremembrance.com/resources/working-definition-antisemitism</a:t>
            </a:r>
          </a:p>
          <a:p>
            <a:r>
              <a:rPr lang="en-US" altLang="en-US" sz="1050" dirty="0"/>
              <a:t>https://thelineoffire.org/article/did-the-house-of-representatives-just-outlaw-quoting-parts-of-the-new-testament?vcrmeid=JTQM1r2aA0C0T8loVqQbFQ&amp;vcrmiid=n8-9Ls_siEGdG64--fUPAw</a:t>
            </a:r>
          </a:p>
        </p:txBody>
      </p:sp>
    </p:spTree>
    <p:extLst>
      <p:ext uri="{BB962C8B-B14F-4D97-AF65-F5344CB8AC3E}">
        <p14:creationId xmlns:p14="http://schemas.microsoft.com/office/powerpoint/2010/main" val="18475549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https://thelineoffire.org/article/did-the-house-of-representatives-just-outlaw-quoting-parts-of-the-new-testament?vcrmeid=JTQM1r2aA0C0T8loVqQbFQ&amp;vcrmiid=n8-9Ls_siEGdG64--fUPAw</a:t>
            </a:r>
          </a:p>
        </p:txBody>
      </p:sp>
    </p:spTree>
    <p:extLst>
      <p:ext uri="{BB962C8B-B14F-4D97-AF65-F5344CB8AC3E}">
        <p14:creationId xmlns:p14="http://schemas.microsoft.com/office/powerpoint/2010/main" val="1359638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https://thelineoffire.org/article/did-the-house-of-representatives-just-outlaw-quoting-parts-of-the-new-testament?vcrmeid=JTQM1r2aA0C0T8loVqQbFQ&amp;vcrmiid=n8-9Ls_siEGdG64--fUPAw</a:t>
            </a:r>
            <a:endParaRPr lang="en-US" altLang="en-US" sz="1050" dirty="0"/>
          </a:p>
          <a:p>
            <a:endParaRPr lang="en-US" altLang="en-US" sz="1050" dirty="0"/>
          </a:p>
          <a:p>
            <a:r>
              <a:rPr lang="en-US" altLang="en-US" dirty="0"/>
              <a:t>Our leaders then did so, and were supported by much of the population then, but NOT all.</a:t>
            </a:r>
          </a:p>
          <a:p>
            <a:pPr algn="l"/>
            <a:r>
              <a:rPr lang="en-US" b="0" i="0" dirty="0">
                <a:solidFill>
                  <a:srgbClr val="181D3A"/>
                </a:solidFill>
                <a:effectLst/>
                <a:highlight>
                  <a:srgbClr val="FFFFFF"/>
                </a:highlight>
              </a:rPr>
              <a:t>1) large crowds of Jews followed Yeshua and it was mainly Jewish leaders who rejected Him (see, for example, Matthew 21:33-46);</a:t>
            </a:r>
          </a:p>
          <a:p>
            <a:pPr algn="l"/>
            <a:r>
              <a:rPr lang="en-US" b="0" i="0" dirty="0">
                <a:solidFill>
                  <a:srgbClr val="181D3A"/>
                </a:solidFill>
                <a:effectLst/>
                <a:highlight>
                  <a:srgbClr val="FFFFFF"/>
                </a:highlight>
              </a:rPr>
              <a:t>2) all the first followers of Yeshua were Jews;</a:t>
            </a:r>
          </a:p>
          <a:p>
            <a:pPr algn="l"/>
            <a:r>
              <a:rPr lang="en-US" b="0" i="0" dirty="0">
                <a:solidFill>
                  <a:srgbClr val="181D3A"/>
                </a:solidFill>
                <a:effectLst/>
                <a:highlight>
                  <a:srgbClr val="FFFFFF"/>
                </a:highlight>
              </a:rPr>
              <a:t>3) Peter and Paul are presented as observant, Torah-keeping Jews (see, e.g., Acts 10; 23:6); and</a:t>
            </a:r>
          </a:p>
          <a:p>
            <a:pPr algn="l"/>
            <a:r>
              <a:rPr lang="en-US" b="0" i="0" dirty="0">
                <a:solidFill>
                  <a:srgbClr val="181D3A"/>
                </a:solidFill>
                <a:effectLst/>
                <a:highlight>
                  <a:srgbClr val="FFFFFF"/>
                </a:highlight>
              </a:rPr>
              <a:t>4) before the Temple was destroyed, there were tens of thousands of Jewish followers of Yeshua (Acts 21:20).</a:t>
            </a:r>
          </a:p>
          <a:p>
            <a:endParaRPr lang="en-US" altLang="en-US" dirty="0"/>
          </a:p>
          <a:p>
            <a:endParaRPr lang="en-US" altLang="en-US" dirty="0"/>
          </a:p>
        </p:txBody>
      </p:sp>
    </p:spTree>
    <p:extLst>
      <p:ext uri="{BB962C8B-B14F-4D97-AF65-F5344CB8AC3E}">
        <p14:creationId xmlns:p14="http://schemas.microsoft.com/office/powerpoint/2010/main" val="439991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30245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Wikipedia</a:t>
            </a:r>
          </a:p>
        </p:txBody>
      </p:sp>
    </p:spTree>
    <p:extLst>
      <p:ext uri="{BB962C8B-B14F-4D97-AF65-F5344CB8AC3E}">
        <p14:creationId xmlns:p14="http://schemas.microsoft.com/office/powerpoint/2010/main" val="10174454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6375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07930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https://en.wikipedia.org/wiki/Antisemitic_trope</a:t>
            </a:r>
          </a:p>
        </p:txBody>
      </p:sp>
    </p:spTree>
    <p:extLst>
      <p:ext uri="{BB962C8B-B14F-4D97-AF65-F5344CB8AC3E}">
        <p14:creationId xmlns:p14="http://schemas.microsoft.com/office/powerpoint/2010/main" val="3755903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85635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a:t>https://en.wikipedia.org/wiki/Antisemitic_trope</a:t>
            </a:r>
          </a:p>
          <a:p>
            <a:endParaRPr lang="en-US" altLang="en-US" dirty="0"/>
          </a:p>
        </p:txBody>
      </p:sp>
    </p:spTree>
    <p:extLst>
      <p:ext uri="{BB962C8B-B14F-4D97-AF65-F5344CB8AC3E}">
        <p14:creationId xmlns:p14="http://schemas.microsoft.com/office/powerpoint/2010/main" val="2827694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273616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02122"/>
                </a:solidFill>
                <a:effectLst/>
                <a:highlight>
                  <a:srgbClr val="FFFFFF"/>
                </a:highlight>
                <a:latin typeface="Arial" panose="020B0604020202020204" pitchFamily="34" charset="0"/>
              </a:rPr>
              <a:t>16th-century painting showing alleged </a:t>
            </a:r>
            <a:r>
              <a:rPr lang="en-US" b="0" i="0" u="none" strike="noStrike" dirty="0">
                <a:solidFill>
                  <a:srgbClr val="3366CC"/>
                </a:solidFill>
                <a:effectLst/>
                <a:highlight>
                  <a:srgbClr val="FFFFFF"/>
                </a:highlight>
                <a:latin typeface="Arial" panose="020B0604020202020204" pitchFamily="34" charset="0"/>
                <a:hlinkClick r:id="rId3" tooltip="Host desecration"/>
              </a:rPr>
              <a:t>host desecration</a:t>
            </a:r>
            <a:r>
              <a:rPr lang="en-US" b="0" i="0" dirty="0">
                <a:solidFill>
                  <a:srgbClr val="202122"/>
                </a:solidFill>
                <a:effectLst/>
                <a:highlight>
                  <a:srgbClr val="FFFFFF"/>
                </a:highlight>
                <a:latin typeface="Arial" panose="020B0604020202020204" pitchFamily="34" charset="0"/>
              </a:rPr>
              <a:t> by Jews in </a:t>
            </a:r>
            <a:r>
              <a:rPr lang="en-US" b="0" i="0" u="none" strike="noStrike" dirty="0">
                <a:solidFill>
                  <a:srgbClr val="3366CC"/>
                </a:solidFill>
                <a:effectLst/>
                <a:highlight>
                  <a:srgbClr val="FFFFFF"/>
                </a:highlight>
                <a:latin typeface="Arial" panose="020B0604020202020204" pitchFamily="34" charset="0"/>
                <a:hlinkClick r:id="rId4" tooltip="Passau"/>
              </a:rPr>
              <a:t>Passau</a:t>
            </a:r>
            <a:r>
              <a:rPr lang="en-US" b="0" i="0" dirty="0">
                <a:solidFill>
                  <a:srgbClr val="202122"/>
                </a:solidFill>
                <a:effectLst/>
                <a:highlight>
                  <a:srgbClr val="FFFFFF"/>
                </a:highlight>
                <a:latin typeface="Arial" panose="020B0604020202020204" pitchFamily="34" charset="0"/>
              </a:rPr>
              <a:t>, Germany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https://en.wikipedia.org/wiki/Antisemitic_trope</a:t>
            </a:r>
          </a:p>
          <a:p>
            <a:endParaRPr lang="en-US" altLang="en-US" dirty="0"/>
          </a:p>
        </p:txBody>
      </p:sp>
    </p:spTree>
    <p:extLst>
      <p:ext uri="{BB962C8B-B14F-4D97-AF65-F5344CB8AC3E}">
        <p14:creationId xmlns:p14="http://schemas.microsoft.com/office/powerpoint/2010/main" val="2263186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02122"/>
                </a:solidFill>
                <a:effectLst/>
                <a:highlight>
                  <a:srgbClr val="FFFFFF"/>
                </a:highlight>
                <a:latin typeface="Arial" panose="020B0604020202020204" pitchFamily="34" charset="0"/>
              </a:rPr>
              <a:t>White Russian anti-Communist and antisemitic propaganda poster, c. 1919. Senior Bolsheviks – </a:t>
            </a:r>
            <a:r>
              <a:rPr lang="en-US" b="0" i="0" u="none" strike="noStrike" dirty="0">
                <a:solidFill>
                  <a:srgbClr val="3366CC"/>
                </a:solidFill>
                <a:effectLst/>
                <a:highlight>
                  <a:srgbClr val="FFFFFF"/>
                </a:highlight>
                <a:latin typeface="Arial" panose="020B0604020202020204" pitchFamily="34" charset="0"/>
                <a:hlinkClick r:id="rId3" tooltip="Yakov Sverdlov"/>
              </a:rPr>
              <a:t>Sverdlov</a:t>
            </a:r>
            <a:r>
              <a:rPr lang="en-US" b="0" i="0" dirty="0">
                <a:solidFill>
                  <a:srgbClr val="202122"/>
                </a:solidFill>
                <a:effectLst/>
                <a:highlight>
                  <a:srgbClr val="FFFFFF"/>
                </a:highlight>
                <a:latin typeface="Arial" panose="020B0604020202020204" pitchFamily="34" charset="0"/>
              </a:rPr>
              <a:t>, </a:t>
            </a:r>
            <a:r>
              <a:rPr lang="en-US" b="0" i="0" u="none" strike="noStrike" dirty="0">
                <a:solidFill>
                  <a:srgbClr val="3366CC"/>
                </a:solidFill>
                <a:effectLst/>
                <a:highlight>
                  <a:srgbClr val="FFFFFF"/>
                </a:highlight>
                <a:latin typeface="Arial" panose="020B0604020202020204" pitchFamily="34" charset="0"/>
                <a:hlinkClick r:id="rId4" tooltip="Grigory Zinoviev"/>
              </a:rPr>
              <a:t>Zinoviev</a:t>
            </a:r>
            <a:r>
              <a:rPr lang="en-US" b="0" i="0" dirty="0">
                <a:solidFill>
                  <a:srgbClr val="202122"/>
                </a:solidFill>
                <a:effectLst/>
                <a:highlight>
                  <a:srgbClr val="FFFFFF"/>
                </a:highlight>
                <a:latin typeface="Arial" panose="020B0604020202020204" pitchFamily="34" charset="0"/>
              </a:rPr>
              <a:t>, </a:t>
            </a:r>
            <a:r>
              <a:rPr lang="en-US" b="0" i="0" u="none" strike="noStrike" dirty="0">
                <a:solidFill>
                  <a:srgbClr val="3366CC"/>
                </a:solidFill>
                <a:effectLst/>
                <a:highlight>
                  <a:srgbClr val="FFFFFF"/>
                </a:highlight>
                <a:latin typeface="Arial" panose="020B0604020202020204" pitchFamily="34" charset="0"/>
                <a:hlinkClick r:id="rId5" tooltip="Lenin"/>
              </a:rPr>
              <a:t>Lenin</a:t>
            </a:r>
            <a:r>
              <a:rPr lang="en-US" b="0" i="0" dirty="0">
                <a:solidFill>
                  <a:srgbClr val="202122"/>
                </a:solidFill>
                <a:effectLst/>
                <a:highlight>
                  <a:srgbClr val="FFFFFF"/>
                </a:highlight>
                <a:latin typeface="Arial" panose="020B0604020202020204" pitchFamily="34" charset="0"/>
              </a:rPr>
              <a:t>, </a:t>
            </a:r>
            <a:r>
              <a:rPr lang="en-US" b="0" i="0" u="none" strike="noStrike" dirty="0">
                <a:solidFill>
                  <a:srgbClr val="3366CC"/>
                </a:solidFill>
                <a:effectLst/>
                <a:highlight>
                  <a:srgbClr val="FFFFFF"/>
                </a:highlight>
                <a:latin typeface="Arial" panose="020B0604020202020204" pitchFamily="34" charset="0"/>
                <a:hlinkClick r:id="rId6" tooltip="Leon Trotsky"/>
              </a:rPr>
              <a:t>Trotsky</a:t>
            </a:r>
            <a:r>
              <a:rPr lang="en-US" b="0" i="0" dirty="0">
                <a:solidFill>
                  <a:srgbClr val="202122"/>
                </a:solidFill>
                <a:effectLst/>
                <a:highlight>
                  <a:srgbClr val="FFFFFF"/>
                </a:highlight>
                <a:latin typeface="Arial" panose="020B0604020202020204" pitchFamily="34" charset="0"/>
              </a:rPr>
              <a:t>, </a:t>
            </a:r>
            <a:r>
              <a:rPr lang="en-US" b="0" i="0" u="none" strike="noStrike" dirty="0">
                <a:solidFill>
                  <a:srgbClr val="3366CC"/>
                </a:solidFill>
                <a:effectLst/>
                <a:highlight>
                  <a:srgbClr val="FFFFFF"/>
                </a:highlight>
                <a:latin typeface="Arial" panose="020B0604020202020204" pitchFamily="34" charset="0"/>
                <a:hlinkClick r:id="rId7" tooltip="Lev Kamenev"/>
              </a:rPr>
              <a:t>Kamenev</a:t>
            </a:r>
            <a:r>
              <a:rPr lang="en-US" b="0" i="0" dirty="0">
                <a:solidFill>
                  <a:srgbClr val="202122"/>
                </a:solidFill>
                <a:effectLst/>
                <a:highlight>
                  <a:srgbClr val="FFFFFF"/>
                </a:highlight>
                <a:latin typeface="Arial" panose="020B0604020202020204" pitchFamily="34" charset="0"/>
              </a:rPr>
              <a:t>, </a:t>
            </a:r>
            <a:r>
              <a:rPr lang="en-US" b="0" i="0" u="none" strike="noStrike" dirty="0">
                <a:solidFill>
                  <a:srgbClr val="3366CC"/>
                </a:solidFill>
                <a:effectLst/>
                <a:highlight>
                  <a:srgbClr val="FFFFFF"/>
                </a:highlight>
                <a:latin typeface="Arial" panose="020B0604020202020204" pitchFamily="34" charset="0"/>
                <a:hlinkClick r:id="rId8" tooltip="Karl Radek"/>
              </a:rPr>
              <a:t>Radek</a:t>
            </a:r>
            <a:r>
              <a:rPr lang="en-US" b="0" i="0" dirty="0">
                <a:solidFill>
                  <a:srgbClr val="202122"/>
                </a:solidFill>
                <a:effectLst/>
                <a:highlight>
                  <a:srgbClr val="FFFFFF"/>
                </a:highlight>
                <a:latin typeface="Arial" panose="020B0604020202020204" pitchFamily="34" charset="0"/>
              </a:rPr>
              <a:t> – sacrifice an allegorical character representing Russia to a statue of </a:t>
            </a:r>
            <a:r>
              <a:rPr lang="en-US" b="0" i="0" u="none" strike="noStrike" dirty="0">
                <a:solidFill>
                  <a:srgbClr val="3366CC"/>
                </a:solidFill>
                <a:effectLst/>
                <a:highlight>
                  <a:srgbClr val="FFFFFF"/>
                </a:highlight>
                <a:latin typeface="Arial" panose="020B0604020202020204" pitchFamily="34" charset="0"/>
                <a:hlinkClick r:id="rId9" tooltip="Karl Marx"/>
              </a:rPr>
              <a:t>Karl Marx</a:t>
            </a:r>
            <a:r>
              <a:rPr lang="en-US" b="0" i="0" dirty="0">
                <a:solidFill>
                  <a:srgbClr val="202122"/>
                </a:solidFill>
                <a:effectLst/>
                <a:highlight>
                  <a:srgbClr val="FFFFFF"/>
                </a:highlight>
                <a:latin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a:t>https://en.wikipedia.org/wiki/Antisem</a:t>
            </a:r>
            <a:r>
              <a:rPr kumimoji="0" lang="en-US" altLang="en-US" sz="6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https://en.wikipedia.org/wiki/Antisemitic_trope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dirty="0" err="1"/>
              <a:t>itic_trope</a:t>
            </a:r>
            <a:endParaRPr lang="en-US" altLang="en-US" sz="1100" dirty="0"/>
          </a:p>
          <a:p>
            <a:endParaRPr lang="en-US" altLang="en-US" dirty="0"/>
          </a:p>
        </p:txBody>
      </p:sp>
    </p:spTree>
    <p:extLst>
      <p:ext uri="{BB962C8B-B14F-4D97-AF65-F5344CB8AC3E}">
        <p14:creationId xmlns:p14="http://schemas.microsoft.com/office/powerpoint/2010/main" val="4158293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Jews are the capitalists AND the communists!</a:t>
            </a:r>
          </a:p>
          <a:p>
            <a:r>
              <a:rPr lang="en-US" altLang="en-US" sz="1050" dirty="0"/>
              <a:t>https://en.wikipedia.org/wiki/Antisemitic_trope</a:t>
            </a:r>
          </a:p>
        </p:txBody>
      </p:sp>
    </p:spTree>
    <p:extLst>
      <p:ext uri="{BB962C8B-B14F-4D97-AF65-F5344CB8AC3E}">
        <p14:creationId xmlns:p14="http://schemas.microsoft.com/office/powerpoint/2010/main" val="7638956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https://en.wikipedia.org/wiki/Antisemitic_trope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Norwich is the town on the border of England and Scotland, seen in Braveheart.</a:t>
            </a:r>
          </a:p>
          <a:p>
            <a:endParaRPr lang="en-US" altLang="en-US" dirty="0"/>
          </a:p>
        </p:txBody>
      </p:sp>
    </p:spTree>
    <p:extLst>
      <p:ext uri="{BB962C8B-B14F-4D97-AF65-F5344CB8AC3E}">
        <p14:creationId xmlns:p14="http://schemas.microsoft.com/office/powerpoint/2010/main" val="39782429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https://en.wikipedia.org/wiki/Antisemitic_trope</a:t>
            </a:r>
          </a:p>
          <a:p>
            <a:endParaRPr lang="en-US" altLang="en-US" dirty="0"/>
          </a:p>
        </p:txBody>
      </p:sp>
    </p:spTree>
    <p:extLst>
      <p:ext uri="{BB962C8B-B14F-4D97-AF65-F5344CB8AC3E}">
        <p14:creationId xmlns:p14="http://schemas.microsoft.com/office/powerpoint/2010/main" val="2229182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Presentation by Shelly </a:t>
            </a:r>
            <a:r>
              <a:rPr lang="en-US" b="0" i="0" dirty="0">
                <a:solidFill>
                  <a:srgbClr val="1F1F1F"/>
                </a:solidFill>
                <a:effectLst/>
                <a:highlight>
                  <a:srgbClr val="FFFFFF"/>
                </a:highlight>
                <a:latin typeface="Google Sans"/>
              </a:rPr>
              <a:t>Cline local Holocaust historian and scholar</a:t>
            </a:r>
            <a:endParaRPr lang="en-US" altLang="en-US" dirty="0"/>
          </a:p>
        </p:txBody>
      </p:sp>
    </p:spTree>
    <p:extLst>
      <p:ext uri="{BB962C8B-B14F-4D97-AF65-F5344CB8AC3E}">
        <p14:creationId xmlns:p14="http://schemas.microsoft.com/office/powerpoint/2010/main" val="144291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670197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https://www.youtube.com/watch?v=FTDiQnrSbes</a:t>
            </a:r>
          </a:p>
        </p:txBody>
      </p:sp>
    </p:spTree>
    <p:extLst>
      <p:ext uri="{BB962C8B-B14F-4D97-AF65-F5344CB8AC3E}">
        <p14:creationId xmlns:p14="http://schemas.microsoft.com/office/powerpoint/2010/main" val="36436627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https://en.wikipedia.org/wiki/Theodor_Herzl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100" dirty="0">
                <a:latin typeface="Arial Rounded MT Bold" panose="020F0704030504030204" pitchFamily="34" charset="0"/>
              </a:rPr>
              <a:t>https://en.wikipedia.org/wiki/Theodor_Herzl</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Realized that Jews</a:t>
            </a:r>
            <a:r>
              <a:rPr lang="en-US" altLang="en-US" sz="2000" baseline="0" dirty="0">
                <a:latin typeface="Arial Rounded MT Bold" panose="020F0704030504030204" pitchFamily="34" charset="0"/>
              </a:rPr>
              <a:t> not really safe anywhere, unless own nation, own army.  Radical.  Not the first Zionist, but the catalyst.</a:t>
            </a:r>
            <a:endParaRPr lang="en-US" altLang="en-US" sz="2000" dirty="0">
              <a:latin typeface="Arial Rounded MT Bold" panose="020F0704030504030204" pitchFamily="34" charset="0"/>
            </a:endParaRPr>
          </a:p>
          <a:p>
            <a:r>
              <a:rPr lang="en-US" altLang="en-US" sz="1100" dirty="0">
                <a:latin typeface="Arial Rounded MT Bold" panose="020F0704030504030204" pitchFamily="34" charset="0"/>
              </a:rPr>
              <a:t>https://en.wikipedia.org/wiki/Theodor_Herzl</a:t>
            </a:r>
          </a:p>
          <a:p>
            <a:r>
              <a:rPr lang="en-US" altLang="en-US" sz="2000" dirty="0">
                <a:latin typeface="Arial Rounded MT Bold" panose="020F0704030504030204" pitchFamily="34" charset="0"/>
              </a:rPr>
              <a:t>Author Emile Zola later</a:t>
            </a:r>
            <a:r>
              <a:rPr lang="en-US" altLang="en-US" sz="2000" baseline="0" dirty="0">
                <a:latin typeface="Arial Rounded MT Bold" panose="020F0704030504030204" pitchFamily="34" charset="0"/>
              </a:rPr>
              <a:t> wrote a stinging newspaper article, “I Accuse” that expedited the judicial review and exoneration of Dreyfus.</a:t>
            </a:r>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8794574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1897 + 50 = 1947 UN vote in November, 1947 to reestablish the Jewish Nation </a:t>
            </a:r>
            <a:endParaRPr lang="en-US" altLang="en-US" sz="2000" dirty="0"/>
          </a:p>
        </p:txBody>
      </p:sp>
    </p:spTree>
    <p:extLst>
      <p:ext uri="{BB962C8B-B14F-4D97-AF65-F5344CB8AC3E}">
        <p14:creationId xmlns:p14="http://schemas.microsoft.com/office/powerpoint/2010/main" val="4997938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10.40-42 See You see Him</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6"/>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13, 2016  5776</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10"/>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46CCDC-493D-468F-B01F-C0D70D43E59E}"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4451330" name="Rectangle 2"/>
          <p:cNvSpPr>
            <a:spLocks noGrp="1" noRot="1" noChangeAspect="1" noChangeArrowheads="1" noTextEdit="1"/>
          </p:cNvSpPr>
          <p:nvPr>
            <p:ph type="sldImg"/>
          </p:nvPr>
        </p:nvSpPr>
        <p:spPr>
          <a:xfrm>
            <a:off x="1190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pPr lvl="0"/>
            <a:r>
              <a:rPr lang="en-US" altLang="en-US" sz="2000" dirty="0">
                <a:solidFill>
                  <a:prstClr val="black"/>
                </a:solidFill>
                <a:latin typeface="Arial Rounded MT Bold" panose="020F0704030504030204" pitchFamily="34" charset="0"/>
              </a:rPr>
              <a:t>Therefore, when addressing difficult prophetic issues, </a:t>
            </a:r>
          </a:p>
          <a:p>
            <a:pPr marL="342900" lvl="0" indent="-342900">
              <a:buFont typeface="Arial" panose="020B0604020202020204" pitchFamily="34" charset="0"/>
              <a:buChar char="•"/>
            </a:pPr>
            <a:r>
              <a:rPr lang="en-US" altLang="en-US" sz="2000" dirty="0">
                <a:solidFill>
                  <a:prstClr val="black"/>
                </a:solidFill>
                <a:latin typeface="Arial Rounded MT Bold" panose="020F0704030504030204" pitchFamily="34" charset="0"/>
              </a:rPr>
              <a:t>“All nations against Jerusalem” </a:t>
            </a:r>
          </a:p>
          <a:p>
            <a:pPr marL="342900" lvl="0" indent="-342900">
              <a:buFont typeface="Arial" panose="020B0604020202020204" pitchFamily="34" charset="0"/>
              <a:buChar char="•"/>
            </a:pPr>
            <a:r>
              <a:rPr lang="en-US" altLang="en-US" sz="2000" dirty="0">
                <a:solidFill>
                  <a:prstClr val="black"/>
                </a:solidFill>
                <a:latin typeface="Arial Rounded MT Bold" panose="020F0704030504030204" pitchFamily="34" charset="0"/>
              </a:rPr>
              <a:t>2/3 die </a:t>
            </a:r>
            <a:r>
              <a:rPr lang="en-US" altLang="en-US" sz="2000" dirty="0" err="1">
                <a:solidFill>
                  <a:prstClr val="black"/>
                </a:solidFill>
                <a:latin typeface="Arial Rounded MT Bold" panose="020F0704030504030204" pitchFamily="34" charset="0"/>
              </a:rPr>
              <a:t>Zech</a:t>
            </a:r>
            <a:r>
              <a:rPr lang="en-US" altLang="en-US" sz="2000" dirty="0">
                <a:solidFill>
                  <a:prstClr val="black"/>
                </a:solidFill>
                <a:latin typeface="Arial Rounded MT Bold" panose="020F0704030504030204" pitchFamily="34" charset="0"/>
              </a:rPr>
              <a:t> 13.8  possibly already happened twice in history: fall of Jerusalem 70, 130 CE and then in Holocaust</a:t>
            </a:r>
          </a:p>
          <a:p>
            <a:pPr marL="342900" lvl="0" indent="-342900">
              <a:buFont typeface="Arial" panose="020B0604020202020204" pitchFamily="34" charset="0"/>
              <a:buChar char="•"/>
            </a:pPr>
            <a:r>
              <a:rPr lang="en-US" altLang="en-US" sz="2000" dirty="0">
                <a:solidFill>
                  <a:prstClr val="black"/>
                </a:solidFill>
                <a:latin typeface="Arial Rounded MT Bold" panose="020F0704030504030204" pitchFamily="34" charset="0"/>
              </a:rPr>
              <a:t>Hitler and Holocaust seeds of prophetic restoration of Israel</a:t>
            </a:r>
          </a:p>
          <a:p>
            <a:pPr lvl="0"/>
            <a:r>
              <a:rPr lang="en-US" altLang="en-US" sz="2000" dirty="0">
                <a:solidFill>
                  <a:prstClr val="black"/>
                </a:solidFill>
                <a:latin typeface="Arial Rounded MT Bold" panose="020F0704030504030204" pitchFamily="34" charset="0"/>
              </a:rPr>
              <a:t>Need GREAT spirit of grief, disclaimer that this is NOT good, but G-d uses it for good.  </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40040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https://elhananbenavraham.substack.com/p/genocide</a:t>
            </a:r>
          </a:p>
        </p:txBody>
      </p:sp>
    </p:spTree>
    <p:extLst>
      <p:ext uri="{BB962C8B-B14F-4D97-AF65-F5344CB8AC3E}">
        <p14:creationId xmlns:p14="http://schemas.microsoft.com/office/powerpoint/2010/main" val="476858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https://elhananbenavraham.substack.com/p/genocide</a:t>
            </a:r>
          </a:p>
        </p:txBody>
      </p:sp>
    </p:spTree>
    <p:extLst>
      <p:ext uri="{BB962C8B-B14F-4D97-AF65-F5344CB8AC3E}">
        <p14:creationId xmlns:p14="http://schemas.microsoft.com/office/powerpoint/2010/main" val="20259672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https://allisrael.com/coalition-of-90-lawyers-worldwide-call-to-reduce-us-military-aid-to-israel</a:t>
            </a:r>
          </a:p>
          <a:p>
            <a:endParaRPr lang="en-US" altLang="en-US" dirty="0"/>
          </a:p>
        </p:txBody>
      </p:sp>
    </p:spTree>
    <p:extLst>
      <p:ext uri="{BB962C8B-B14F-4D97-AF65-F5344CB8AC3E}">
        <p14:creationId xmlns:p14="http://schemas.microsoft.com/office/powerpoint/2010/main" val="33415148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https://allisrael.com/coalition-of-90-lawyers-worldwide-call-to-reduce-us-military-aid-to-israel</a:t>
            </a:r>
          </a:p>
        </p:txBody>
      </p:sp>
    </p:spTree>
    <p:extLst>
      <p:ext uri="{BB962C8B-B14F-4D97-AF65-F5344CB8AC3E}">
        <p14:creationId xmlns:p14="http://schemas.microsoft.com/office/powerpoint/2010/main" val="7928673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739277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588493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8556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42545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Jeanie </a:t>
            </a:r>
            <a:r>
              <a:rPr lang="en-US" altLang="en-US" dirty="0" err="1"/>
              <a:t>Gelbart</a:t>
            </a:r>
            <a:endParaRPr lang="en-US" altLang="en-US" dirty="0"/>
          </a:p>
        </p:txBody>
      </p:sp>
    </p:spTree>
    <p:extLst>
      <p:ext uri="{BB962C8B-B14F-4D97-AF65-F5344CB8AC3E}">
        <p14:creationId xmlns:p14="http://schemas.microsoft.com/office/powerpoint/2010/main" val="21811343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https://www.meforum.org/65849/elon-musk-x-poses-ongoing-censorship-of-muslim?goal=0_086cfd423c-8016c0d4b6-33765913&amp;mc_cid=8016c0d4b6&amp;mc_eid=2515d15785</a:t>
            </a:r>
          </a:p>
        </p:txBody>
      </p:sp>
    </p:spTree>
    <p:extLst>
      <p:ext uri="{BB962C8B-B14F-4D97-AF65-F5344CB8AC3E}">
        <p14:creationId xmlns:p14="http://schemas.microsoft.com/office/powerpoint/2010/main" val="138352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641140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610630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https://youtu.be/kZU0H_4cH0k</a:t>
            </a:r>
          </a:p>
        </p:txBody>
      </p:sp>
    </p:spTree>
    <p:extLst>
      <p:ext uri="{BB962C8B-B14F-4D97-AF65-F5344CB8AC3E}">
        <p14:creationId xmlns:p14="http://schemas.microsoft.com/office/powerpoint/2010/main" val="18980246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670175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937318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231628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4.25-27 Hostility and Holocaust.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4,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7238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26730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161514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300706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523581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2626611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1424411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63835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0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291544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2570462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95483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7"/>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97"/>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429025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58494A-D8D2-4E44-AFB4-513FBB521F8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4534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5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j-lt"/>
              </a:defRPr>
            </a:lvl1pPr>
          </a:lstStyle>
          <a:p>
            <a:fld id="{2B47646A-D41E-4824-8B47-F94474723556}" type="slidenum">
              <a:rPr lang="en-US" altLang="en-US"/>
              <a:pPr/>
              <a:t>‹#›</a:t>
            </a:fld>
            <a:endParaRPr lang="en-US" altLang="en-US"/>
          </a:p>
        </p:txBody>
      </p:sp>
    </p:spTree>
    <p:extLst>
      <p:ext uri="{BB962C8B-B14F-4D97-AF65-F5344CB8AC3E}">
        <p14:creationId xmlns:p14="http://schemas.microsoft.com/office/powerpoint/2010/main" val="368154229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3000">
          <a:solidFill>
            <a:schemeClr val="bg1"/>
          </a:solidFill>
          <a:latin typeface="+mn-lt"/>
          <a:ea typeface="+mn-ea"/>
          <a:cs typeface="+mn-cs"/>
        </a:defRPr>
      </a:lvl1pPr>
      <a:lvl2pPr marL="557213" indent="-214313" algn="l" rtl="0" fontAlgn="base">
        <a:spcBef>
          <a:spcPct val="20000"/>
        </a:spcBef>
        <a:spcAft>
          <a:spcPct val="0"/>
        </a:spcAft>
        <a:buChar char="–"/>
        <a:defRPr sz="3000">
          <a:solidFill>
            <a:schemeClr val="bg1"/>
          </a:solidFill>
          <a:latin typeface="+mn-lt"/>
        </a:defRPr>
      </a:lvl2pPr>
      <a:lvl3pPr marL="857250" indent="-171450" algn="l" rtl="0" fontAlgn="base">
        <a:spcBef>
          <a:spcPct val="20000"/>
        </a:spcBef>
        <a:spcAft>
          <a:spcPct val="0"/>
        </a:spcAft>
        <a:buChar char="•"/>
        <a:defRPr sz="1800">
          <a:solidFill>
            <a:schemeClr val="tx1"/>
          </a:solidFill>
          <a:latin typeface="+mj-lt"/>
          <a:cs typeface="+mj-cs"/>
        </a:defRPr>
      </a:lvl3pPr>
      <a:lvl4pPr marL="1200150" indent="-171450" algn="l" rtl="0" fontAlgn="base">
        <a:spcBef>
          <a:spcPct val="20000"/>
        </a:spcBef>
        <a:spcAft>
          <a:spcPct val="0"/>
        </a:spcAft>
        <a:buChar char="–"/>
        <a:defRPr sz="1500">
          <a:solidFill>
            <a:schemeClr val="tx1"/>
          </a:solidFill>
          <a:latin typeface="+mj-lt"/>
          <a:cs typeface="+mj-cs"/>
        </a:defRPr>
      </a:lvl4pPr>
      <a:lvl5pPr marL="1543050" indent="-171450" algn="l" rtl="0" fontAlgn="base">
        <a:spcBef>
          <a:spcPct val="20000"/>
        </a:spcBef>
        <a:spcAft>
          <a:spcPct val="0"/>
        </a:spcAft>
        <a:buChar char="»"/>
        <a:defRPr sz="1500">
          <a:solidFill>
            <a:schemeClr val="tx1"/>
          </a:solidFill>
          <a:latin typeface="+mj-lt"/>
          <a:cs typeface="+mj-cs"/>
        </a:defRPr>
      </a:lvl5pPr>
      <a:lvl6pPr marL="1885950" indent="-171450" algn="l" rtl="0" fontAlgn="base">
        <a:spcBef>
          <a:spcPct val="20000"/>
        </a:spcBef>
        <a:spcAft>
          <a:spcPct val="0"/>
        </a:spcAft>
        <a:buChar char="»"/>
        <a:defRPr sz="1500">
          <a:solidFill>
            <a:schemeClr val="tx1"/>
          </a:solidFill>
          <a:latin typeface="+mj-lt"/>
          <a:cs typeface="+mj-cs"/>
        </a:defRPr>
      </a:lvl6pPr>
      <a:lvl7pPr marL="2228850" indent="-171450" algn="l" rtl="0" fontAlgn="base">
        <a:spcBef>
          <a:spcPct val="20000"/>
        </a:spcBef>
        <a:spcAft>
          <a:spcPct val="0"/>
        </a:spcAft>
        <a:buChar char="»"/>
        <a:defRPr sz="1500">
          <a:solidFill>
            <a:schemeClr val="tx1"/>
          </a:solidFill>
          <a:latin typeface="+mj-lt"/>
          <a:cs typeface="+mj-cs"/>
        </a:defRPr>
      </a:lvl7pPr>
      <a:lvl8pPr marL="2571750" indent="-171450" algn="l" rtl="0" fontAlgn="base">
        <a:spcBef>
          <a:spcPct val="20000"/>
        </a:spcBef>
        <a:spcAft>
          <a:spcPct val="0"/>
        </a:spcAft>
        <a:buChar char="»"/>
        <a:defRPr sz="1500">
          <a:solidFill>
            <a:schemeClr val="tx1"/>
          </a:solidFill>
          <a:latin typeface="+mj-lt"/>
          <a:cs typeface="+mj-cs"/>
        </a:defRPr>
      </a:lvl8pPr>
      <a:lvl9pPr marL="2914650" indent="-171450" algn="l" rtl="0" fontAlgn="base">
        <a:spcBef>
          <a:spcPct val="20000"/>
        </a:spcBef>
        <a:spcAft>
          <a:spcPct val="0"/>
        </a:spcAft>
        <a:buChar char="»"/>
        <a:defRPr sz="1500">
          <a:solidFill>
            <a:schemeClr val="tx1"/>
          </a:solidFill>
          <a:latin typeface="+mj-lt"/>
          <a:cs typeface="+mj-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p:cNvSpPr>
            <a:spLocks noGrp="1" noChangeArrowheads="1"/>
          </p:cNvSpPr>
          <p:nvPr>
            <p:ph type="dt" sz="half" idx="2"/>
          </p:nvPr>
        </p:nvSpPr>
        <p:spPr bwMode="auto">
          <a:xfrm>
            <a:off x="457200" y="4683927"/>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pPr algn="l" defTabSz="342900"/>
            <a:endParaRPr lang="en-US" altLang="en-US" dirty="0">
              <a:solidFill>
                <a:srgbClr val="000000"/>
              </a:solidFill>
              <a:cs typeface="Arial"/>
            </a:endParaRPr>
          </a:p>
        </p:txBody>
      </p:sp>
      <p:sp>
        <p:nvSpPr>
          <p:cNvPr id="56325" name="Rectangle 5"/>
          <p:cNvSpPr>
            <a:spLocks noGrp="1" noChangeArrowheads="1"/>
          </p:cNvSpPr>
          <p:nvPr>
            <p:ph type="ftr" sz="quarter" idx="3"/>
          </p:nvPr>
        </p:nvSpPr>
        <p:spPr bwMode="auto">
          <a:xfrm>
            <a:off x="3124200" y="4683927"/>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pPr defTabSz="342900"/>
            <a:endParaRPr lang="en-US" altLang="en-US" dirty="0">
              <a:solidFill>
                <a:srgbClr val="000000"/>
              </a:solidFill>
              <a:cs typeface="Arial"/>
            </a:endParaRPr>
          </a:p>
        </p:txBody>
      </p:sp>
      <p:sp>
        <p:nvSpPr>
          <p:cNvPr id="56326" name="Rectangle 6"/>
          <p:cNvSpPr>
            <a:spLocks noGrp="1" noChangeArrowheads="1"/>
          </p:cNvSpPr>
          <p:nvPr>
            <p:ph type="sldNum" sz="quarter" idx="4"/>
          </p:nvPr>
        </p:nvSpPr>
        <p:spPr bwMode="auto">
          <a:xfrm>
            <a:off x="6553200" y="4683927"/>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pPr defTabSz="342900"/>
            <a:fld id="{36F56942-7D11-4B9F-B7E9-921EF9C8F0A5}" type="slidenum">
              <a:rPr lang="en-US" altLang="en-US" smtClean="0">
                <a:solidFill>
                  <a:srgbClr val="000000"/>
                </a:solidFill>
                <a:cs typeface="Arial"/>
              </a:rPr>
              <a:pPr defTabSz="342900"/>
              <a:t>‹#›</a:t>
            </a:fld>
            <a:endParaRPr lang="en-US" altLang="en-US" dirty="0">
              <a:solidFill>
                <a:srgbClr val="000000"/>
              </a:solidFill>
              <a:cs typeface="Arial"/>
            </a:endParaRPr>
          </a:p>
        </p:txBody>
      </p:sp>
    </p:spTree>
    <p:extLst>
      <p:ext uri="{BB962C8B-B14F-4D97-AF65-F5344CB8AC3E}">
        <p14:creationId xmlns:p14="http://schemas.microsoft.com/office/powerpoint/2010/main" val="3429400074"/>
      </p:ext>
    </p:extLst>
  </p:cSld>
  <p:clrMap bg1="lt1" tx1="dk1" bg2="lt2" tx2="dk2" accent1="accent1" accent2="accent2" accent3="accent3" accent4="accent4" accent5="accent5" accent6="accent6" hlink="hlink" folHlink="folHlink"/>
  <p:sldLayoutIdLst>
    <p:sldLayoutId id="2147483852"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3000">
          <a:solidFill>
            <a:schemeClr val="bg1"/>
          </a:solidFill>
          <a:latin typeface="+mn-lt"/>
          <a:ea typeface="+mn-ea"/>
          <a:cs typeface="+mn-cs"/>
        </a:defRPr>
      </a:lvl1pPr>
      <a:lvl2pPr marL="557213" indent="-214313" algn="l" rtl="0" fontAlgn="base">
        <a:spcBef>
          <a:spcPct val="20000"/>
        </a:spcBef>
        <a:spcAft>
          <a:spcPct val="0"/>
        </a:spcAft>
        <a:buChar char="–"/>
        <a:defRPr sz="3000">
          <a:solidFill>
            <a:schemeClr val="bg1"/>
          </a:solidFill>
          <a:latin typeface="+mn-lt"/>
          <a:cs typeface="+mn-cs"/>
        </a:defRPr>
      </a:lvl2pPr>
      <a:lvl3pPr marL="857250" indent="-171450" algn="l" rtl="0" fontAlgn="base">
        <a:spcBef>
          <a:spcPct val="20000"/>
        </a:spcBef>
        <a:spcAft>
          <a:spcPct val="0"/>
        </a:spcAft>
        <a:buChar char="•"/>
        <a:defRPr sz="3000">
          <a:solidFill>
            <a:schemeClr val="bg1"/>
          </a:solidFill>
          <a:latin typeface="+mn-lt"/>
          <a:cs typeface="+mn-cs"/>
        </a:defRPr>
      </a:lvl3pPr>
      <a:lvl4pPr marL="1200150" indent="-171450" algn="l" rtl="0" fontAlgn="base">
        <a:spcBef>
          <a:spcPct val="20000"/>
        </a:spcBef>
        <a:spcAft>
          <a:spcPct val="0"/>
        </a:spcAft>
        <a:buChar char="–"/>
        <a:defRPr sz="1500">
          <a:solidFill>
            <a:schemeClr val="tx1"/>
          </a:solidFill>
          <a:latin typeface="+mj-lt"/>
          <a:cs typeface="+mn-cs"/>
        </a:defRPr>
      </a:lvl4pPr>
      <a:lvl5pPr marL="1543050" indent="-171450" algn="l" rtl="0" fontAlgn="base">
        <a:spcBef>
          <a:spcPct val="20000"/>
        </a:spcBef>
        <a:spcAft>
          <a:spcPct val="0"/>
        </a:spcAft>
        <a:buChar char="»"/>
        <a:defRPr sz="1500">
          <a:solidFill>
            <a:schemeClr val="tx1"/>
          </a:solidFill>
          <a:latin typeface="+mj-lt"/>
          <a:cs typeface="+mn-cs"/>
        </a:defRPr>
      </a:lvl5pPr>
      <a:lvl6pPr marL="1885950" indent="-171450" algn="l" rtl="0" fontAlgn="base">
        <a:spcBef>
          <a:spcPct val="20000"/>
        </a:spcBef>
        <a:spcAft>
          <a:spcPct val="0"/>
        </a:spcAft>
        <a:buChar char="»"/>
        <a:defRPr sz="1500">
          <a:solidFill>
            <a:schemeClr val="tx1"/>
          </a:solidFill>
          <a:latin typeface="+mj-lt"/>
          <a:cs typeface="+mn-cs"/>
        </a:defRPr>
      </a:lvl6pPr>
      <a:lvl7pPr marL="2228850" indent="-171450" algn="l" rtl="0" fontAlgn="base">
        <a:spcBef>
          <a:spcPct val="20000"/>
        </a:spcBef>
        <a:spcAft>
          <a:spcPct val="0"/>
        </a:spcAft>
        <a:buChar char="»"/>
        <a:defRPr sz="1500">
          <a:solidFill>
            <a:schemeClr val="tx1"/>
          </a:solidFill>
          <a:latin typeface="+mj-lt"/>
          <a:cs typeface="+mn-cs"/>
        </a:defRPr>
      </a:lvl7pPr>
      <a:lvl8pPr marL="2571750" indent="-171450" algn="l" rtl="0" fontAlgn="base">
        <a:spcBef>
          <a:spcPct val="20000"/>
        </a:spcBef>
        <a:spcAft>
          <a:spcPct val="0"/>
        </a:spcAft>
        <a:buChar char="»"/>
        <a:defRPr sz="1500">
          <a:solidFill>
            <a:schemeClr val="tx1"/>
          </a:solidFill>
          <a:latin typeface="+mj-lt"/>
          <a:cs typeface="+mn-cs"/>
        </a:defRPr>
      </a:lvl8pPr>
      <a:lvl9pPr marL="2914650" indent="-171450" algn="l" rtl="0" fontAlgn="base">
        <a:spcBef>
          <a:spcPct val="20000"/>
        </a:spcBef>
        <a:spcAft>
          <a:spcPct val="0"/>
        </a:spcAft>
        <a:buChar char="»"/>
        <a:defRPr sz="1500">
          <a:solidFill>
            <a:schemeClr val="tx1"/>
          </a:solidFill>
          <a:latin typeface="+mj-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video" Target="https://www.youtube.com/embed/FTDiQnrSbes?feature=oembed" TargetMode="External"/><Relationship Id="rId4" Type="http://schemas.openxmlformats.org/officeDocument/2006/relationships/image" Target="../media/image1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video" Target="https://www.youtube.com/embed/kZU0H_4cH0k?feature=oembed" TargetMode="External"/><Relationship Id="rId4" Type="http://schemas.openxmlformats.org/officeDocument/2006/relationships/image" Target="../media/image21.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2024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At 10:00 am Tuesday morning, an air raid siren sounds throughout the country and Israelis are expected to observe two minutes of solemn reflection. It is customary to pause what is being done and to reflect, including motorists who stop their cars in the middle of the road, standing beside their vehicles in silence as the siren is sounded.</a:t>
            </a:r>
          </a:p>
        </p:txBody>
      </p:sp>
    </p:spTree>
    <p:extLst>
      <p:ext uri="{BB962C8B-B14F-4D97-AF65-F5344CB8AC3E}">
        <p14:creationId xmlns:p14="http://schemas.microsoft.com/office/powerpoint/2010/main" val="89813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10242" name="Picture 2">
            <a:extLst>
              <a:ext uri="{FF2B5EF4-FFF2-40B4-BE49-F238E27FC236}">
                <a16:creationId xmlns:a16="http://schemas.microsoft.com/office/drawing/2014/main" id="{6D5931FD-DF49-66ED-01E1-890BF5596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887"/>
            <a:ext cx="7696199" cy="51265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BA6D50-D8F1-C554-1102-C1391D44E3A0}"/>
              </a:ext>
            </a:extLst>
          </p:cNvPr>
          <p:cNvSpPr txBox="1"/>
          <p:nvPr/>
        </p:nvSpPr>
        <p:spPr>
          <a:xfrm>
            <a:off x="990600" y="-16887"/>
            <a:ext cx="5895973"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Yom HaShoah in Israel,</a:t>
            </a:r>
          </a:p>
          <a:p>
            <a:pPr algn="l"/>
            <a:r>
              <a:rPr lang="en-US" dirty="0">
                <a:effectLst>
                  <a:outerShdw blurRad="38100" dist="38100" dir="2700000" algn="tl">
                    <a:srgbClr val="000000">
                      <a:alpha val="43137"/>
                    </a:srgbClr>
                  </a:outerShdw>
                </a:effectLst>
              </a:rPr>
              <a:t>All traffic stops</a:t>
            </a:r>
          </a:p>
        </p:txBody>
      </p:sp>
    </p:spTree>
    <p:extLst>
      <p:ext uri="{BB962C8B-B14F-4D97-AF65-F5344CB8AC3E}">
        <p14:creationId xmlns:p14="http://schemas.microsoft.com/office/powerpoint/2010/main" val="329294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8194" name="Picture 2">
            <a:extLst>
              <a:ext uri="{FF2B5EF4-FFF2-40B4-BE49-F238E27FC236}">
                <a16:creationId xmlns:a16="http://schemas.microsoft.com/office/drawing/2014/main" id="{C68D3AE3-CB1C-EBBC-AF83-C074040A3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463"/>
            <a:ext cx="9144000" cy="4600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1A3A05-9551-71E9-2EC7-897F98A48EB5}"/>
              </a:ext>
            </a:extLst>
          </p:cNvPr>
          <p:cNvSpPr txBox="1"/>
          <p:nvPr/>
        </p:nvSpPr>
        <p:spPr>
          <a:xfrm>
            <a:off x="152400" y="295275"/>
            <a:ext cx="8947706" cy="1323439"/>
          </a:xfrm>
          <a:prstGeom prst="rect">
            <a:avLst/>
          </a:prstGeom>
          <a:noFill/>
        </p:spPr>
        <p:txBody>
          <a:bodyPr wrap="none" rtlCol="0">
            <a:spAutoFit/>
          </a:bodyPr>
          <a:lstStyle/>
          <a:p>
            <a:pPr algn="l"/>
            <a:r>
              <a:rPr lang="en-US" altLang="en-US" sz="4000" dirty="0">
                <a:effectLst>
                  <a:outerShdw blurRad="38100" dist="38100" dir="2700000" algn="tl">
                    <a:srgbClr val="000000">
                      <a:alpha val="43137"/>
                    </a:srgbClr>
                  </a:outerShdw>
                </a:effectLst>
              </a:rPr>
              <a:t>Yom HaShoah Service</a:t>
            </a:r>
            <a:r>
              <a:rPr lang="en-US" altLang="en-US" dirty="0">
                <a:effectLst>
                  <a:outerShdw blurRad="38100" dist="38100" dir="2700000" algn="tl">
                    <a:srgbClr val="000000">
                      <a:alpha val="43137"/>
                    </a:srgbClr>
                  </a:outerShdw>
                </a:effectLst>
              </a:rPr>
              <a:t> Overland </a:t>
            </a:r>
          </a:p>
          <a:p>
            <a:pPr algn="l"/>
            <a:r>
              <a:rPr lang="en-US" altLang="en-US" dirty="0">
                <a:effectLst>
                  <a:outerShdw blurRad="38100" dist="38100" dir="2700000" algn="tl">
                    <a:srgbClr val="000000">
                      <a:alpha val="43137"/>
                    </a:srgbClr>
                  </a:outerShdw>
                </a:effectLst>
              </a:rPr>
              <a:t>Park, </a:t>
            </a:r>
            <a:r>
              <a:rPr lang="en-US" altLang="en-US" sz="4000" dirty="0">
                <a:effectLst>
                  <a:outerShdw blurRad="38100" dist="38100" dir="2700000" algn="tl">
                    <a:srgbClr val="000000">
                      <a:alpha val="43137"/>
                    </a:srgbClr>
                  </a:outerShdw>
                </a:effectLst>
              </a:rPr>
              <a:t>Sun., May 5, 1:30pm – 3:00pm</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145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Yom HaShoah </a:t>
            </a:r>
            <a:r>
              <a:rPr lang="en-US" altLang="en-US" sz="4000" dirty="0" err="1"/>
              <a:t>v'Hagevurah</a:t>
            </a:r>
            <a:r>
              <a:rPr lang="en-US" altLang="en-US" sz="4000" dirty="0"/>
              <a:t> Community Observance</a:t>
            </a:r>
          </a:p>
          <a:p>
            <a:pPr algn="l">
              <a:lnSpc>
                <a:spcPct val="90000"/>
              </a:lnSpc>
            </a:pPr>
            <a:r>
              <a:rPr lang="en-US" altLang="en-US" sz="4000" dirty="0"/>
              <a:t>When: Sun, May 5, 1:30pm – 3:00pm</a:t>
            </a:r>
          </a:p>
          <a:p>
            <a:pPr algn="l">
              <a:lnSpc>
                <a:spcPct val="90000"/>
              </a:lnSpc>
            </a:pPr>
            <a:r>
              <a:rPr lang="en-US" altLang="en-US" sz="4000" dirty="0"/>
              <a:t>Where: Lewis &amp; Shirley White Theater, 5801 W 115th St, Leawood, KS 66211</a:t>
            </a:r>
          </a:p>
        </p:txBody>
      </p:sp>
    </p:spTree>
    <p:extLst>
      <p:ext uri="{BB962C8B-B14F-4D97-AF65-F5344CB8AC3E}">
        <p14:creationId xmlns:p14="http://schemas.microsoft.com/office/powerpoint/2010/main" val="51960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BDD298B-931B-37A9-5312-7F1BE326A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03951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93B85B0-79F2-1703-5325-6CBDE9CC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43"/>
            <a:ext cx="9144000" cy="5142857"/>
          </a:xfrm>
          <a:prstGeom prst="rect">
            <a:avLst/>
          </a:prstGeom>
        </p:spPr>
      </p:pic>
      <p:sp>
        <p:nvSpPr>
          <p:cNvPr id="2" name="TextBox 1">
            <a:extLst>
              <a:ext uri="{FF2B5EF4-FFF2-40B4-BE49-F238E27FC236}">
                <a16:creationId xmlns:a16="http://schemas.microsoft.com/office/drawing/2014/main" id="{7C85731A-787D-8A08-E446-050620346DB8}"/>
              </a:ext>
            </a:extLst>
          </p:cNvPr>
          <p:cNvSpPr txBox="1"/>
          <p:nvPr/>
        </p:nvSpPr>
        <p:spPr>
          <a:xfrm>
            <a:off x="228600" y="209550"/>
            <a:ext cx="9088194" cy="3785652"/>
          </a:xfrm>
          <a:prstGeom prst="rect">
            <a:avLst/>
          </a:prstGeom>
          <a:noFill/>
        </p:spPr>
        <p:txBody>
          <a:bodyPr wrap="none" rtlCol="0">
            <a:spAutoFit/>
          </a:bodyPr>
          <a:lstStyle/>
          <a:p>
            <a:pPr algn="l"/>
            <a:r>
              <a:rPr lang="en-US" u="sng" dirty="0">
                <a:solidFill>
                  <a:srgbClr val="FFFF00"/>
                </a:solidFill>
              </a:rPr>
              <a:t>Hostility and Holocaust</a:t>
            </a:r>
          </a:p>
          <a:p>
            <a:pPr marL="509588" indent="-509588" algn="l">
              <a:buFont typeface="+mj-lt"/>
              <a:buAutoNum type="arabicPeriod"/>
            </a:pPr>
            <a:r>
              <a:rPr lang="en-US" dirty="0"/>
              <a:t>Internal dynamics of hostility</a:t>
            </a:r>
          </a:p>
          <a:p>
            <a:pPr marL="509588" indent="-509588" algn="l">
              <a:buFont typeface="+mj-lt"/>
              <a:buAutoNum type="arabicPeriod"/>
            </a:pPr>
            <a:r>
              <a:rPr lang="en-US" dirty="0"/>
              <a:t>Pro-active with hostility</a:t>
            </a:r>
          </a:p>
          <a:p>
            <a:pPr marL="509588" indent="-509588" algn="l">
              <a:buFont typeface="+mj-lt"/>
              <a:buAutoNum type="arabicPeriod"/>
            </a:pPr>
            <a:r>
              <a:rPr lang="en-US" dirty="0"/>
              <a:t>National wounds and hostility.</a:t>
            </a:r>
          </a:p>
          <a:p>
            <a:pPr marL="509588" indent="-509588" algn="l">
              <a:buFont typeface="+mj-lt"/>
              <a:buAutoNum type="arabicPeriod"/>
            </a:pPr>
            <a:r>
              <a:rPr lang="en-US" dirty="0"/>
              <a:t>Response to national hostility</a:t>
            </a:r>
          </a:p>
          <a:p>
            <a:pPr marL="509588" indent="-509588" algn="l">
              <a:buFont typeface="+mj-lt"/>
              <a:buAutoNum type="arabicPeriod"/>
            </a:pPr>
            <a:r>
              <a:rPr lang="en-US" dirty="0"/>
              <a:t>Our personal response to hostility</a:t>
            </a:r>
          </a:p>
        </p:txBody>
      </p:sp>
    </p:spTree>
    <p:extLst>
      <p:ext uri="{BB962C8B-B14F-4D97-AF65-F5344CB8AC3E}">
        <p14:creationId xmlns:p14="http://schemas.microsoft.com/office/powerpoint/2010/main" val="2771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93B85B0-79F2-1703-5325-6CBDE9CC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43"/>
            <a:ext cx="9144000" cy="5142857"/>
          </a:xfrm>
          <a:prstGeom prst="rect">
            <a:avLst/>
          </a:prstGeom>
        </p:spPr>
      </p:pic>
      <p:sp>
        <p:nvSpPr>
          <p:cNvPr id="2" name="TextBox 1">
            <a:extLst>
              <a:ext uri="{FF2B5EF4-FFF2-40B4-BE49-F238E27FC236}">
                <a16:creationId xmlns:a16="http://schemas.microsoft.com/office/drawing/2014/main" id="{7C85731A-787D-8A08-E446-050620346DB8}"/>
              </a:ext>
            </a:extLst>
          </p:cNvPr>
          <p:cNvSpPr txBox="1"/>
          <p:nvPr/>
        </p:nvSpPr>
        <p:spPr>
          <a:xfrm>
            <a:off x="228600" y="209550"/>
            <a:ext cx="9088194" cy="3785652"/>
          </a:xfrm>
          <a:prstGeom prst="rect">
            <a:avLst/>
          </a:prstGeom>
          <a:noFill/>
        </p:spPr>
        <p:txBody>
          <a:bodyPr wrap="none" rtlCol="0">
            <a:spAutoFit/>
          </a:bodyPr>
          <a:lstStyle/>
          <a:p>
            <a:pPr algn="l"/>
            <a:r>
              <a:rPr lang="en-US" u="sng" dirty="0">
                <a:solidFill>
                  <a:srgbClr val="FFFF00"/>
                </a:solidFill>
              </a:rPr>
              <a:t>Hostility and Holocaust</a:t>
            </a:r>
          </a:p>
          <a:p>
            <a:pPr marL="509588" indent="-509588" algn="l">
              <a:buFont typeface="+mj-lt"/>
              <a:buAutoNum type="arabicPeriod"/>
            </a:pPr>
            <a:r>
              <a:rPr lang="en-US" u="sng" dirty="0">
                <a:solidFill>
                  <a:srgbClr val="FFFF00"/>
                </a:solidFill>
              </a:rPr>
              <a:t>Internal dynamics of hostility</a:t>
            </a:r>
          </a:p>
          <a:p>
            <a:pPr marL="509588" indent="-509588" algn="l">
              <a:buFont typeface="+mj-lt"/>
              <a:buAutoNum type="arabicPeriod"/>
            </a:pPr>
            <a:r>
              <a:rPr lang="en-US" dirty="0"/>
              <a:t>Pro-active with hostility</a:t>
            </a:r>
          </a:p>
          <a:p>
            <a:pPr marL="509588" indent="-509588" algn="l">
              <a:buFont typeface="+mj-lt"/>
              <a:buAutoNum type="arabicPeriod"/>
            </a:pPr>
            <a:r>
              <a:rPr lang="en-US" dirty="0"/>
              <a:t>National wounds and hostility.</a:t>
            </a:r>
          </a:p>
          <a:p>
            <a:pPr marL="509588" indent="-509588" algn="l">
              <a:buFont typeface="+mj-lt"/>
              <a:buAutoNum type="arabicPeriod"/>
            </a:pPr>
            <a:r>
              <a:rPr lang="en-US" dirty="0"/>
              <a:t>Response to national hostility</a:t>
            </a:r>
          </a:p>
          <a:p>
            <a:pPr marL="509588" indent="-509588" algn="l">
              <a:buFont typeface="+mj-lt"/>
              <a:buAutoNum type="arabicPeriod"/>
            </a:pPr>
            <a:r>
              <a:rPr lang="en-US" dirty="0"/>
              <a:t>Our personal response to hostility</a:t>
            </a:r>
          </a:p>
        </p:txBody>
      </p:sp>
    </p:spTree>
    <p:extLst>
      <p:ext uri="{BB962C8B-B14F-4D97-AF65-F5344CB8AC3E}">
        <p14:creationId xmlns:p14="http://schemas.microsoft.com/office/powerpoint/2010/main" val="59308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4.25-27</a:t>
            </a:r>
            <a:r>
              <a:rPr lang="en-US" altLang="en-US" sz="4000" dirty="0"/>
              <a:t> Therefore, stripping off falsehood, let everyone speak truth with his neighbor, because we are intimately related to each other as parts of a body.  </a:t>
            </a:r>
          </a:p>
        </p:txBody>
      </p:sp>
    </p:spTree>
    <p:extLst>
      <p:ext uri="{BB962C8B-B14F-4D97-AF65-F5344CB8AC3E}">
        <p14:creationId xmlns:p14="http://schemas.microsoft.com/office/powerpoint/2010/main" val="245358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4.25-27</a:t>
            </a:r>
            <a:r>
              <a:rPr lang="en-US" altLang="en-US" sz="4000" dirty="0"/>
              <a:t>  Be angry, but don’t sin — don’t let the sun go down before you have dealt with the cause of your anger; otherwise you leave room for the Adversary.</a:t>
            </a:r>
          </a:p>
        </p:txBody>
      </p:sp>
    </p:spTree>
    <p:extLst>
      <p:ext uri="{BB962C8B-B14F-4D97-AF65-F5344CB8AC3E}">
        <p14:creationId xmlns:p14="http://schemas.microsoft.com/office/powerpoint/2010/main" val="63458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4.25-27</a:t>
            </a:r>
            <a:r>
              <a:rPr lang="en-US" altLang="en-US" sz="4000" dirty="0"/>
              <a:t>  Be angry, but don’t sin.</a:t>
            </a:r>
          </a:p>
          <a:p>
            <a:pPr algn="l"/>
            <a:r>
              <a:rPr lang="en-US" altLang="en-US" sz="4000" baseline="30000" dirty="0"/>
              <a:t>T’hillim / Ps 4.4 CJB </a:t>
            </a:r>
            <a:r>
              <a:rPr lang="en-US" altLang="en-US" sz="4000" dirty="0"/>
              <a:t>You can be angry, but do not sin!</a:t>
            </a:r>
          </a:p>
          <a:p>
            <a:pPr algn="l"/>
            <a:endParaRPr lang="en-US" altLang="en-US" sz="1050" dirty="0"/>
          </a:p>
          <a:p>
            <a:pPr algn="l" rtl="1"/>
            <a:r>
              <a:rPr lang="he-IL" sz="4000" b="1" dirty="0">
                <a:latin typeface="David" panose="020E0502060401010101" pitchFamily="34" charset="-79"/>
                <a:cs typeface="David" panose="020E0502060401010101" pitchFamily="34" charset="-79"/>
              </a:rPr>
              <a:t> רִגְזוּ וְאַל</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תֶּחֱטָאוּ</a:t>
            </a:r>
            <a:r>
              <a:rPr lang="en-US" altLang="en-US" sz="4000" baseline="30000" dirty="0"/>
              <a:t>T’hillim / Ps 4.4 </a:t>
            </a:r>
            <a:r>
              <a:rPr lang="en-US" altLang="en-US" sz="4000" baseline="30000" dirty="0" err="1"/>
              <a:t>Sefaria</a:t>
            </a:r>
            <a:r>
              <a:rPr lang="en-US" altLang="en-US" sz="4000" baseline="30000" dirty="0"/>
              <a:t>   </a:t>
            </a:r>
            <a:endParaRPr lang="he-IL" sz="4000" b="1" dirty="0">
              <a:latin typeface="David" panose="020E0502060401010101" pitchFamily="34" charset="-79"/>
              <a:cs typeface="David" panose="020E0502060401010101" pitchFamily="34" charset="-79"/>
            </a:endParaRPr>
          </a:p>
          <a:p>
            <a:pPr algn="l" rtl="0"/>
            <a:r>
              <a:rPr lang="en-US" sz="3600" dirty="0"/>
              <a:t>So tremble, and sin no more.</a:t>
            </a:r>
            <a:endParaRPr lang="en-US" altLang="en-US" sz="4400" dirty="0"/>
          </a:p>
          <a:p>
            <a:pPr algn="l">
              <a:lnSpc>
                <a:spcPct val="90000"/>
              </a:lnSpc>
            </a:pPr>
            <a:endParaRPr lang="en-US" altLang="en-US" sz="4000" dirty="0"/>
          </a:p>
        </p:txBody>
      </p:sp>
    </p:spTree>
    <p:extLst>
      <p:ext uri="{BB962C8B-B14F-4D97-AF65-F5344CB8AC3E}">
        <p14:creationId xmlns:p14="http://schemas.microsoft.com/office/powerpoint/2010/main" val="214253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Q) So what creature has more lives than the preverbal 9 lives of a cat</a:t>
            </a:r>
          </a:p>
        </p:txBody>
      </p:sp>
    </p:spTree>
    <p:extLst>
      <p:ext uri="{BB962C8B-B14F-4D97-AF65-F5344CB8AC3E}">
        <p14:creationId xmlns:p14="http://schemas.microsoft.com/office/powerpoint/2010/main" val="251329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4.25-27</a:t>
            </a:r>
            <a:r>
              <a:rPr lang="en-US" altLang="en-US" sz="4000" dirty="0"/>
              <a:t> Be angry, but don’t sin —  </a:t>
            </a:r>
            <a:r>
              <a:rPr lang="he-IL" sz="4000" b="1" dirty="0">
                <a:solidFill>
                  <a:srgbClr val="FFFF00"/>
                </a:solidFill>
                <a:latin typeface="David" panose="020E0502060401010101" pitchFamily="34" charset="-79"/>
                <a:cs typeface="David" panose="020E0502060401010101" pitchFamily="34" charset="-79"/>
              </a:rPr>
              <a:t>רִגְזוּ</a:t>
            </a:r>
            <a:r>
              <a:rPr lang="he-IL" sz="4000" b="1" dirty="0">
                <a:latin typeface="David" panose="020E0502060401010101" pitchFamily="34" charset="-79"/>
                <a:cs typeface="David" panose="020E0502060401010101" pitchFamily="34" charset="-79"/>
              </a:rPr>
              <a:t> וְאַל ־ תֶּחֱטָאוּ </a:t>
            </a:r>
            <a:endParaRPr lang="en-US" sz="4000" b="1" dirty="0">
              <a:latin typeface="David" panose="020E0502060401010101" pitchFamily="34" charset="-79"/>
              <a:cs typeface="David" panose="020E0502060401010101" pitchFamily="34" charset="-79"/>
            </a:endParaRPr>
          </a:p>
          <a:p>
            <a:pPr algn="l">
              <a:lnSpc>
                <a:spcPct val="90000"/>
              </a:lnSpc>
            </a:pPr>
            <a:r>
              <a:rPr lang="en-US" sz="4000" i="1" dirty="0" err="1"/>
              <a:t>rigzu</a:t>
            </a:r>
            <a:endParaRPr lang="he-IL" sz="4000" i="1" dirty="0"/>
          </a:p>
          <a:p>
            <a:pPr algn="l">
              <a:lnSpc>
                <a:spcPct val="90000"/>
              </a:lnSpc>
            </a:pPr>
            <a:r>
              <a:rPr lang="en-US" sz="4000" dirty="0"/>
              <a:t>to become agitated, stirred, excited, enraged, angry, to rage, quake, be livid, </a:t>
            </a:r>
            <a:r>
              <a:rPr lang="en-US" sz="4000" dirty="0">
                <a:solidFill>
                  <a:srgbClr val="FFFF00"/>
                </a:solidFill>
              </a:rPr>
              <a:t>tremble</a:t>
            </a:r>
            <a:r>
              <a:rPr lang="en-US" sz="4000" dirty="0"/>
              <a:t>, be sorry anguished, to be annoyed</a:t>
            </a:r>
          </a:p>
          <a:p>
            <a:pPr algn="l">
              <a:lnSpc>
                <a:spcPct val="90000"/>
              </a:lnSpc>
            </a:pPr>
            <a:endParaRPr lang="he-IL" sz="4000" dirty="0"/>
          </a:p>
          <a:p>
            <a:pPr algn="r" rtl="1">
              <a:lnSpc>
                <a:spcPct val="90000"/>
              </a:lnSpc>
            </a:pPr>
            <a:endParaRPr lang="en-US" altLang="en-US" sz="4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1128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4.25-27</a:t>
            </a:r>
            <a:r>
              <a:rPr lang="en-US" altLang="en-US" sz="4000" dirty="0"/>
              <a:t>  Be angry, but don’t sin.</a:t>
            </a:r>
          </a:p>
          <a:p>
            <a:pPr algn="l">
              <a:lnSpc>
                <a:spcPct val="90000"/>
              </a:lnSpc>
            </a:pPr>
            <a:r>
              <a:rPr lang="en-US" altLang="en-US" sz="4000" baseline="30000" dirty="0"/>
              <a:t>T’hillim / Ps 4.4 CJB </a:t>
            </a:r>
            <a:r>
              <a:rPr lang="en-US" altLang="en-US" sz="4000" dirty="0"/>
              <a:t>You can be angry, but do not sin! Think about this as you lie in bed, and calm down. (Selah) Offer sacrifices rightly, and put your trust in Adoni.</a:t>
            </a:r>
          </a:p>
        </p:txBody>
      </p:sp>
    </p:spTree>
    <p:extLst>
      <p:ext uri="{BB962C8B-B14F-4D97-AF65-F5344CB8AC3E}">
        <p14:creationId xmlns:p14="http://schemas.microsoft.com/office/powerpoint/2010/main" val="262929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Ephesians 4.25-27</a:t>
            </a:r>
            <a:r>
              <a:rPr lang="en-US" altLang="en-US" sz="4000" dirty="0"/>
              <a:t> Be angry, but don’t sin — </a:t>
            </a:r>
            <a:r>
              <a:rPr lang="he-IL" sz="4000" b="1" dirty="0">
                <a:latin typeface="David" panose="020E0502060401010101" pitchFamily="34" charset="-79"/>
                <a:cs typeface="David" panose="020E0502060401010101" pitchFamily="34" charset="-79"/>
              </a:rPr>
              <a:t>רִגְזוּ וְאַל ־ תֶּחֱטָאוּ</a:t>
            </a:r>
            <a:endParaRPr lang="en-US" sz="4000" b="1" dirty="0">
              <a:latin typeface="David" panose="020E0502060401010101" pitchFamily="34" charset="-79"/>
              <a:cs typeface="David" panose="020E0502060401010101" pitchFamily="34" charset="-79"/>
            </a:endParaRPr>
          </a:p>
          <a:p>
            <a:pPr algn="l">
              <a:lnSpc>
                <a:spcPct val="90000"/>
              </a:lnSpc>
            </a:pPr>
            <a:r>
              <a:rPr lang="en-US" sz="4000" dirty="0"/>
              <a:t>to become angry, to be annoyed</a:t>
            </a:r>
          </a:p>
          <a:p>
            <a:pPr algn="l">
              <a:lnSpc>
                <a:spcPct val="90000"/>
              </a:lnSpc>
            </a:pPr>
            <a:endParaRPr lang="he-IL" sz="4000" dirty="0"/>
          </a:p>
          <a:p>
            <a:pPr algn="l">
              <a:lnSpc>
                <a:spcPct val="90000"/>
              </a:lnSpc>
            </a:pPr>
            <a:r>
              <a:rPr lang="en-US" altLang="en-US" sz="4000" dirty="0"/>
              <a:t>don’t let the sun go down before you have dealt with the cause of your anger; otherwise you leave room for the Adversary.</a:t>
            </a:r>
          </a:p>
          <a:p>
            <a:pPr algn="r" rtl="1">
              <a:lnSpc>
                <a:spcPct val="90000"/>
              </a:lnSpc>
            </a:pPr>
            <a:endParaRPr lang="en-US" altLang="en-US" sz="4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307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Dvarim/Dt 24.14-15 </a:t>
            </a:r>
            <a:r>
              <a:rPr lang="en-US" altLang="en-US" sz="4000" dirty="0"/>
              <a:t> “You are not to exploit a hired worker who is poor and needy, whether one of your brothers or a foreigner living in your land in your town.  You are to pay him his wages the day he earns them, before sunset; for he is poor and looks forward to being paid. Otherwise he will cry out against you to </a:t>
            </a:r>
            <a:r>
              <a:rPr lang="en-US" altLang="en-US" sz="4000" cap="small" dirty="0"/>
              <a:t>Adoni</a:t>
            </a:r>
            <a:r>
              <a:rPr lang="en-US" altLang="en-US" sz="4000" dirty="0"/>
              <a:t>, and it will be your sin.</a:t>
            </a:r>
          </a:p>
        </p:txBody>
      </p:sp>
    </p:spTree>
    <p:extLst>
      <p:ext uri="{BB962C8B-B14F-4D97-AF65-F5344CB8AC3E}">
        <p14:creationId xmlns:p14="http://schemas.microsoft.com/office/powerpoint/2010/main" val="362758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Yaakov/Jas 1.19-20</a:t>
            </a:r>
            <a:r>
              <a:rPr lang="en-US" altLang="en-US" sz="4000" dirty="0"/>
              <a:t> Let every person be quick to listen but slow to speak, slow to get angry; for a person’s anger does not accomplish God’s righteousness!</a:t>
            </a:r>
          </a:p>
        </p:txBody>
      </p:sp>
    </p:spTree>
    <p:extLst>
      <p:ext uri="{BB962C8B-B14F-4D97-AF65-F5344CB8AC3E}">
        <p14:creationId xmlns:p14="http://schemas.microsoft.com/office/powerpoint/2010/main" val="18353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If we don’t deal with anger, we’ll have a spirit of vengeance</a:t>
            </a:r>
          </a:p>
          <a:p>
            <a:pPr algn="l">
              <a:lnSpc>
                <a:spcPct val="90000"/>
              </a:lnSpc>
            </a:pPr>
            <a:r>
              <a:rPr lang="en-US" altLang="en-US" sz="4000" baseline="30000" dirty="0"/>
              <a:t>Vayikra/Lev 19.18  </a:t>
            </a:r>
            <a:r>
              <a:rPr lang="en-US" altLang="en-US" sz="4000" dirty="0"/>
              <a:t>You are not to take </a:t>
            </a:r>
            <a:r>
              <a:rPr lang="en-US" altLang="en-US" sz="4000" u="sng" dirty="0">
                <a:solidFill>
                  <a:srgbClr val="FFFF00"/>
                </a:solidFill>
              </a:rPr>
              <a:t>vengeance</a:t>
            </a:r>
            <a:r>
              <a:rPr lang="en-US" altLang="en-US" sz="4800" b="1" dirty="0">
                <a:latin typeface="David" panose="020E0502060401010101" pitchFamily="34" charset="-79"/>
                <a:cs typeface="David" panose="020E0502060401010101" pitchFamily="34" charset="-79"/>
              </a:rPr>
              <a:t>,</a:t>
            </a:r>
            <a:r>
              <a:rPr lang="he-IL" sz="4000" b="1" dirty="0">
                <a:latin typeface="David" panose="020E0502060401010101" pitchFamily="34" charset="-79"/>
                <a:cs typeface="David" panose="020E0502060401010101" pitchFamily="34" charset="-79"/>
              </a:rPr>
              <a:t> </a:t>
            </a:r>
            <a:r>
              <a:rPr lang="he-IL" sz="4000" b="1" dirty="0" err="1">
                <a:latin typeface="David" panose="020E0502060401010101" pitchFamily="34" charset="-79"/>
                <a:cs typeface="David" panose="020E0502060401010101" pitchFamily="34" charset="-79"/>
              </a:rPr>
              <a:t>תִקֹּם</a:t>
            </a:r>
            <a:r>
              <a:rPr lang="he-IL" sz="4000" b="1" dirty="0">
                <a:latin typeface="David" panose="020E0502060401010101" pitchFamily="34" charset="-79"/>
                <a:cs typeface="David" panose="020E0502060401010101" pitchFamily="34" charset="-79"/>
              </a:rPr>
              <a:t> </a:t>
            </a:r>
            <a:r>
              <a:rPr lang="en-US" sz="4000" b="1" dirty="0">
                <a:latin typeface="David" panose="020E0502060401010101" pitchFamily="34" charset="-79"/>
                <a:cs typeface="David" panose="020E0502060401010101" pitchFamily="34" charset="-79"/>
              </a:rPr>
              <a:t> </a:t>
            </a:r>
            <a:r>
              <a:rPr lang="en-US" sz="4000" i="1" dirty="0" err="1"/>
              <a:t>tikom</a:t>
            </a:r>
            <a:r>
              <a:rPr lang="en-US" sz="4000" i="1" dirty="0"/>
              <a:t> from </a:t>
            </a:r>
            <a:r>
              <a:rPr lang="he-IL" sz="4000" b="1" dirty="0">
                <a:solidFill>
                  <a:srgbClr val="FFFF00"/>
                </a:solidFill>
                <a:latin typeface="David" panose="020E0502060401010101" pitchFamily="34" charset="-79"/>
                <a:cs typeface="David" panose="020E0502060401010101" pitchFamily="34" charset="-79"/>
              </a:rPr>
              <a:t>נקם</a:t>
            </a:r>
            <a:r>
              <a:rPr lang="en-US" sz="4000" b="1" dirty="0">
                <a:latin typeface="David" panose="020E0502060401010101" pitchFamily="34" charset="-79"/>
                <a:cs typeface="David" panose="020E0502060401010101" pitchFamily="34" charset="-79"/>
              </a:rPr>
              <a:t> </a:t>
            </a:r>
            <a:r>
              <a:rPr lang="en-US" sz="4000" i="1" dirty="0" err="1">
                <a:solidFill>
                  <a:srgbClr val="FFFF00"/>
                </a:solidFill>
              </a:rPr>
              <a:t>nakam</a:t>
            </a:r>
            <a:endParaRPr lang="en-US" sz="4000" i="1" dirty="0">
              <a:solidFill>
                <a:srgbClr val="FFFF00"/>
              </a:solidFill>
            </a:endParaRPr>
          </a:p>
          <a:p>
            <a:pPr algn="l">
              <a:lnSpc>
                <a:spcPct val="90000"/>
              </a:lnSpc>
            </a:pPr>
            <a:r>
              <a:rPr lang="en-US" altLang="en-US" sz="4000" dirty="0"/>
              <a:t>Revenge, retaliation, reprisal, punishment </a:t>
            </a:r>
          </a:p>
        </p:txBody>
      </p:sp>
    </p:spTree>
    <p:extLst>
      <p:ext uri="{BB962C8B-B14F-4D97-AF65-F5344CB8AC3E}">
        <p14:creationId xmlns:p14="http://schemas.microsoft.com/office/powerpoint/2010/main" val="408796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Vayikra/Lev 19.18  </a:t>
            </a:r>
            <a:r>
              <a:rPr lang="en-US" altLang="en-US" sz="4000" dirty="0"/>
              <a:t>You are not to take vengeance</a:t>
            </a:r>
            <a:r>
              <a:rPr lang="en-US" altLang="en-US" sz="4000" dirty="0">
                <a:solidFill>
                  <a:srgbClr val="FFFF00"/>
                </a:solidFill>
              </a:rPr>
              <a:t> </a:t>
            </a:r>
            <a:r>
              <a:rPr lang="en-US" altLang="en-US" sz="4000" dirty="0"/>
              <a:t>nor bear any </a:t>
            </a:r>
            <a:r>
              <a:rPr lang="en-US" altLang="en-US" sz="4000" u="sng" dirty="0">
                <a:solidFill>
                  <a:srgbClr val="FFFF00"/>
                </a:solidFill>
              </a:rPr>
              <a:t>grudge</a:t>
            </a:r>
          </a:p>
          <a:p>
            <a:pPr algn="l">
              <a:lnSpc>
                <a:spcPct val="90000"/>
              </a:lnSpc>
            </a:pPr>
            <a:endParaRPr lang="en-US" altLang="en-US" sz="1800" dirty="0"/>
          </a:p>
          <a:p>
            <a:pPr algn="l">
              <a:lnSpc>
                <a:spcPct val="90000"/>
              </a:lnSpc>
            </a:pPr>
            <a:r>
              <a:rPr lang="en-US" altLang="en-US" sz="4000" b="1" dirty="0">
                <a:latin typeface="David" panose="020E0502060401010101" pitchFamily="34" charset="-79"/>
                <a:cs typeface="David" panose="020E0502060401010101" pitchFamily="34" charset="-79"/>
              </a:rPr>
              <a:t>[</a:t>
            </a:r>
            <a:r>
              <a:rPr lang="he-IL" altLang="en-US" sz="4000" b="1" dirty="0">
                <a:solidFill>
                  <a:srgbClr val="FFFF00"/>
                </a:solidFill>
                <a:latin typeface="David" panose="020E0502060401010101" pitchFamily="34" charset="-79"/>
                <a:cs typeface="David" panose="020E0502060401010101" pitchFamily="34" charset="-79"/>
              </a:rPr>
              <a:t>נָטַר</a:t>
            </a:r>
            <a:r>
              <a:rPr lang="en-US" altLang="en-US" sz="4000" dirty="0">
                <a:solidFill>
                  <a:srgbClr val="FFFF00"/>
                </a:solidFill>
              </a:rPr>
              <a:t> </a:t>
            </a:r>
            <a:r>
              <a:rPr lang="en-US" altLang="en-US" sz="4000" i="1" dirty="0" err="1">
                <a:solidFill>
                  <a:srgbClr val="FFFF00"/>
                </a:solidFill>
              </a:rPr>
              <a:t>natar</a:t>
            </a:r>
            <a:r>
              <a:rPr lang="en-US" altLang="en-US" sz="4000" i="1" dirty="0">
                <a:solidFill>
                  <a:srgbClr val="FFFF00"/>
                </a:solidFill>
              </a:rPr>
              <a:t>  </a:t>
            </a:r>
            <a:r>
              <a:rPr lang="en-US" altLang="en-US" sz="4000" dirty="0"/>
              <a:t>to guard, watch, keep]</a:t>
            </a:r>
          </a:p>
          <a:p>
            <a:pPr algn="l">
              <a:lnSpc>
                <a:spcPct val="90000"/>
              </a:lnSpc>
            </a:pPr>
            <a:endParaRPr lang="en-US" altLang="en-US" sz="1800" dirty="0"/>
          </a:p>
          <a:p>
            <a:pPr algn="l">
              <a:lnSpc>
                <a:spcPct val="90000"/>
              </a:lnSpc>
            </a:pPr>
            <a:r>
              <a:rPr lang="en-US" altLang="en-US" sz="4000" dirty="0"/>
              <a:t>against the children of your people, but love your neighbor as yourself.  I am </a:t>
            </a:r>
            <a:r>
              <a:rPr lang="en-US" altLang="en-US" sz="4000" cap="small" dirty="0"/>
              <a:t>Adoni</a:t>
            </a:r>
            <a:r>
              <a:rPr lang="en-US" altLang="en-US" sz="4000" dirty="0"/>
              <a:t>.</a:t>
            </a:r>
          </a:p>
        </p:txBody>
      </p:sp>
    </p:spTree>
    <p:extLst>
      <p:ext uri="{BB962C8B-B14F-4D97-AF65-F5344CB8AC3E}">
        <p14:creationId xmlns:p14="http://schemas.microsoft.com/office/powerpoint/2010/main" val="149461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u="sng" dirty="0" err="1">
                <a:solidFill>
                  <a:srgbClr val="FFFF00"/>
                </a:solidFill>
              </a:rPr>
              <a:t>Neturei</a:t>
            </a:r>
            <a:r>
              <a:rPr lang="en-US" sz="4000" dirty="0"/>
              <a:t> Karta</a:t>
            </a:r>
            <a:r>
              <a:rPr lang="he-IL" sz="4800" b="1" dirty="0">
                <a:solidFill>
                  <a:srgbClr val="FFFF00"/>
                </a:solidFill>
                <a:latin typeface="David" panose="020E0502060401010101" pitchFamily="34" charset="-79"/>
                <a:cs typeface="David" panose="020E0502060401010101" pitchFamily="34" charset="-79"/>
              </a:rPr>
              <a:t>נָטוֹרֵי</a:t>
            </a:r>
            <a:r>
              <a:rPr lang="he-IL" sz="4800" b="1" dirty="0">
                <a:latin typeface="David" panose="020E0502060401010101" pitchFamily="34" charset="-79"/>
                <a:cs typeface="David" panose="020E0502060401010101" pitchFamily="34" charset="-79"/>
              </a:rPr>
              <a:t> קַרְתָּא </a:t>
            </a:r>
            <a:r>
              <a:rPr lang="en-US" sz="4800" b="1" dirty="0">
                <a:latin typeface="David" panose="020E0502060401010101" pitchFamily="34" charset="-79"/>
                <a:cs typeface="David" panose="020E0502060401010101" pitchFamily="34" charset="-79"/>
              </a:rPr>
              <a:t> </a:t>
            </a:r>
            <a:r>
              <a:rPr lang="en-US" sz="4000" dirty="0"/>
              <a:t>'Guardians of the City') is a fringe religious group of Haredi Jews that was founded in Jerusalem in 1938. It is an active opponent of Zionism and advocates a "peaceful dismantling" of the State of Israel under the belief that the Jewish people are strictly forbidden</a:t>
            </a:r>
            <a:endParaRPr lang="en-US" altLang="en-US" sz="3200" dirty="0"/>
          </a:p>
        </p:txBody>
      </p:sp>
    </p:spTree>
    <p:extLst>
      <p:ext uri="{BB962C8B-B14F-4D97-AF65-F5344CB8AC3E}">
        <p14:creationId xmlns:p14="http://schemas.microsoft.com/office/powerpoint/2010/main" val="7869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from re-establishing sovereignty in the Land of Israel until the arrival of the Messiah. To this end, the group's members believe that the existence of a Jewish state is a rebellion against God as it did not occur with divine intervention through the Messiah</a:t>
            </a: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22461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257A7C88-77D6-C38F-3E6D-E8CB2A488248}"/>
              </a:ext>
            </a:extLst>
          </p:cNvPr>
          <p:cNvPicPr>
            <a:picLocks noChangeAspect="1"/>
          </p:cNvPicPr>
          <p:nvPr/>
        </p:nvPicPr>
        <p:blipFill>
          <a:blip r:embed="rId3"/>
          <a:stretch>
            <a:fillRect/>
          </a:stretch>
        </p:blipFill>
        <p:spPr>
          <a:xfrm>
            <a:off x="707864" y="0"/>
            <a:ext cx="7728272" cy="5143500"/>
          </a:xfrm>
          <a:prstGeom prst="rect">
            <a:avLst/>
          </a:prstGeom>
        </p:spPr>
      </p:pic>
    </p:spTree>
    <p:extLst>
      <p:ext uri="{BB962C8B-B14F-4D97-AF65-F5344CB8AC3E}">
        <p14:creationId xmlns:p14="http://schemas.microsoft.com/office/powerpoint/2010/main" val="263989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Q) So what creature has more lives than the preverbal 9 lives of a cat</a:t>
            </a:r>
          </a:p>
          <a:p>
            <a:pPr algn="l">
              <a:lnSpc>
                <a:spcPct val="90000"/>
              </a:lnSpc>
            </a:pPr>
            <a:r>
              <a:rPr lang="en-US" altLang="en-US" sz="4000" dirty="0"/>
              <a:t>A) a frog, they croak every day.</a:t>
            </a:r>
          </a:p>
        </p:txBody>
      </p:sp>
    </p:spTree>
    <p:extLst>
      <p:ext uri="{BB962C8B-B14F-4D97-AF65-F5344CB8AC3E}">
        <p14:creationId xmlns:p14="http://schemas.microsoft.com/office/powerpoint/2010/main" val="133084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rtl="1"/>
            <a:r>
              <a:rPr lang="he-IL" sz="4400" b="1" dirty="0">
                <a:latin typeface="David" panose="020E0502060401010101" pitchFamily="34" charset="-79"/>
                <a:cs typeface="David" panose="020E0502060401010101" pitchFamily="34" charset="-79"/>
              </a:rPr>
              <a:t>רִגְזוּ </a:t>
            </a:r>
            <a:r>
              <a:rPr lang="he-IL" sz="4400" b="1" dirty="0" err="1">
                <a:latin typeface="David" panose="020E0502060401010101" pitchFamily="34" charset="-79"/>
                <a:cs typeface="David" panose="020E0502060401010101" pitchFamily="34" charset="-79"/>
              </a:rPr>
              <a:t>וְאַל־תֶּחֱטָאו</a:t>
            </a:r>
            <a:r>
              <a:rPr lang="he-IL" sz="4400" b="1" dirty="0">
                <a:latin typeface="David" panose="020E0502060401010101" pitchFamily="34" charset="-79"/>
                <a:cs typeface="David" panose="020E0502060401010101" pitchFamily="34" charset="-79"/>
              </a:rPr>
              <a:t>ּ אִמְרוּ בִלְבַבְכֶם </a:t>
            </a:r>
            <a:r>
              <a:rPr lang="he-IL" sz="4400" b="1" dirty="0" err="1">
                <a:latin typeface="David" panose="020E0502060401010101" pitchFamily="34" charset="-79"/>
                <a:cs typeface="David" panose="020E0502060401010101" pitchFamily="34" charset="-79"/>
              </a:rPr>
              <a:t>עַל־מִשְׁכַּבְכֶם</a:t>
            </a:r>
            <a:r>
              <a:rPr lang="he-IL" sz="4400" b="1" dirty="0">
                <a:latin typeface="David" panose="020E0502060401010101" pitchFamily="34" charset="-79"/>
                <a:cs typeface="David" panose="020E0502060401010101" pitchFamily="34" charset="-79"/>
              </a:rPr>
              <a:t> </a:t>
            </a:r>
            <a:r>
              <a:rPr lang="he-IL" sz="4400" b="1" dirty="0">
                <a:solidFill>
                  <a:srgbClr val="FFFF00"/>
                </a:solidFill>
                <a:latin typeface="David" panose="020E0502060401010101" pitchFamily="34" charset="-79"/>
                <a:cs typeface="David" panose="020E0502060401010101" pitchFamily="34" charset="-79"/>
              </a:rPr>
              <a:t>וְדֹמּוּ </a:t>
            </a:r>
            <a:r>
              <a:rPr lang="he-IL" sz="4400" b="1" dirty="0">
                <a:latin typeface="David" panose="020E0502060401010101" pitchFamily="34" charset="-79"/>
                <a:cs typeface="David" panose="020E0502060401010101" pitchFamily="34" charset="-79"/>
              </a:rPr>
              <a:t>סֶלָה</a:t>
            </a:r>
            <a:r>
              <a:rPr lang="he-IL" sz="3200" dirty="0"/>
              <a:t>׃ </a:t>
            </a:r>
          </a:p>
          <a:p>
            <a:pPr rtl="0"/>
            <a:r>
              <a:rPr lang="en-US" sz="4000" baseline="30000" dirty="0">
                <a:solidFill>
                  <a:srgbClr val="FFFF00"/>
                </a:solidFill>
              </a:rPr>
              <a:t>Ps 4.4 </a:t>
            </a:r>
            <a:r>
              <a:rPr lang="en-US" sz="4000" dirty="0"/>
              <a:t>So tremble, and sin no more;</a:t>
            </a:r>
            <a:br>
              <a:rPr lang="en-US" sz="4000" dirty="0"/>
            </a:br>
            <a:r>
              <a:rPr lang="en-US" sz="4000" dirty="0"/>
              <a:t>ponder it on your bed, and </a:t>
            </a:r>
            <a:r>
              <a:rPr lang="en-US" sz="4000" u="sng" dirty="0">
                <a:solidFill>
                  <a:srgbClr val="FFFF00"/>
                </a:solidFill>
              </a:rPr>
              <a:t>sigh</a:t>
            </a:r>
            <a:r>
              <a:rPr lang="en-US" sz="4000" dirty="0"/>
              <a:t>.</a:t>
            </a:r>
          </a:p>
          <a:p>
            <a:pPr rtl="1"/>
            <a:r>
              <a:rPr lang="he-IL" sz="4400" b="1" dirty="0">
                <a:latin typeface="David" panose="020E0502060401010101" pitchFamily="34" charset="-79"/>
                <a:cs typeface="David" panose="020E0502060401010101" pitchFamily="34" charset="-79"/>
              </a:rPr>
              <a:t>זִבְחוּ </a:t>
            </a:r>
            <a:r>
              <a:rPr lang="he-IL" sz="4400" b="1" dirty="0" err="1">
                <a:latin typeface="David" panose="020E0502060401010101" pitchFamily="34" charset="-79"/>
                <a:cs typeface="David" panose="020E0502060401010101" pitchFamily="34" charset="-79"/>
              </a:rPr>
              <a:t>זִבְחֵי־צֶדֶק</a:t>
            </a:r>
            <a:r>
              <a:rPr lang="he-IL" sz="4400" b="1" dirty="0">
                <a:latin typeface="David" panose="020E0502060401010101" pitchFamily="34" charset="-79"/>
                <a:cs typeface="David" panose="020E0502060401010101" pitchFamily="34" charset="-79"/>
              </a:rPr>
              <a:t> </a:t>
            </a:r>
            <a:r>
              <a:rPr lang="he-IL" sz="4400" b="1" dirty="0">
                <a:solidFill>
                  <a:srgbClr val="FFFF00"/>
                </a:solidFill>
                <a:latin typeface="David" panose="020E0502060401010101" pitchFamily="34" charset="-79"/>
                <a:cs typeface="David" panose="020E0502060401010101" pitchFamily="34" charset="-79"/>
              </a:rPr>
              <a:t>וּבִטְחוּ</a:t>
            </a:r>
            <a:r>
              <a:rPr lang="he-IL" sz="4400" b="1" dirty="0">
                <a:latin typeface="David" panose="020E0502060401010101" pitchFamily="34" charset="-79"/>
                <a:cs typeface="David" panose="020E0502060401010101" pitchFamily="34" charset="-79"/>
              </a:rPr>
              <a:t> אֶל־יְיָ׃ </a:t>
            </a:r>
          </a:p>
          <a:p>
            <a:pPr rtl="0"/>
            <a:r>
              <a:rPr lang="en-US" sz="4000" dirty="0"/>
              <a:t>Offer sacrifices in righteousness</a:t>
            </a:r>
            <a:br>
              <a:rPr lang="en-US" sz="4000" dirty="0"/>
            </a:br>
            <a:r>
              <a:rPr lang="en-US" sz="4000" dirty="0"/>
              <a:t>and </a:t>
            </a:r>
            <a:r>
              <a:rPr lang="en-US" sz="4000" u="sng" dirty="0">
                <a:solidFill>
                  <a:srgbClr val="FFFF00"/>
                </a:solidFill>
              </a:rPr>
              <a:t>trust</a:t>
            </a:r>
            <a:r>
              <a:rPr lang="en-US" sz="4000" dirty="0"/>
              <a:t> in </a:t>
            </a:r>
            <a:r>
              <a:rPr lang="en-US" sz="4000" cap="small" dirty="0"/>
              <a:t>Adoni</a:t>
            </a:r>
            <a:r>
              <a:rPr lang="en-US" sz="4000" dirty="0"/>
              <a:t>.</a:t>
            </a:r>
          </a:p>
          <a:p>
            <a:pPr rtl="0"/>
            <a:endParaRPr lang="en-US" sz="3200" dirty="0"/>
          </a:p>
          <a:p>
            <a:pPr algn="l">
              <a:lnSpc>
                <a:spcPct val="90000"/>
              </a:lnSpc>
            </a:pPr>
            <a:endParaRPr lang="en-US" altLang="en-US" sz="4000" dirty="0"/>
          </a:p>
        </p:txBody>
      </p:sp>
    </p:spTree>
    <p:extLst>
      <p:ext uri="{BB962C8B-B14F-4D97-AF65-F5344CB8AC3E}">
        <p14:creationId xmlns:p14="http://schemas.microsoft.com/office/powerpoint/2010/main" val="56492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Yn 1.9</a:t>
            </a:r>
            <a:r>
              <a:rPr lang="en-US" altLang="en-US" sz="4000" dirty="0"/>
              <a:t> If we acknowledge our sins, then, since he is trustworthy and just, he will forgive them and purify us from all wrongdoing.</a:t>
            </a:r>
          </a:p>
          <a:p>
            <a:pPr algn="l">
              <a:lnSpc>
                <a:spcPct val="90000"/>
              </a:lnSpc>
            </a:pPr>
            <a:endParaRPr lang="en-US" altLang="en-US" sz="4000" dirty="0"/>
          </a:p>
        </p:txBody>
      </p:sp>
    </p:spTree>
    <p:extLst>
      <p:ext uri="{BB962C8B-B14F-4D97-AF65-F5344CB8AC3E}">
        <p14:creationId xmlns:p14="http://schemas.microsoft.com/office/powerpoint/2010/main" val="188190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Yn 1.7  </a:t>
            </a:r>
            <a:r>
              <a:rPr lang="en-US" altLang="en-US" sz="4000" dirty="0"/>
              <a:t>But if we are walking in the light, as he is in the light, then we have fellowship with each other, and the blood of his Son Yeshua purifies us from all sin.</a:t>
            </a:r>
          </a:p>
        </p:txBody>
      </p:sp>
    </p:spTree>
    <p:extLst>
      <p:ext uri="{BB962C8B-B14F-4D97-AF65-F5344CB8AC3E}">
        <p14:creationId xmlns:p14="http://schemas.microsoft.com/office/powerpoint/2010/main" val="125393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Ephesians 4.25-27</a:t>
            </a:r>
            <a:r>
              <a:rPr lang="en-US" altLang="en-US" sz="4000" dirty="0"/>
              <a:t>  Be angry, but don’t sin — don’t let the sun go down before you have dealt with the cause of your anger; </a:t>
            </a:r>
            <a:r>
              <a:rPr lang="en-US" altLang="en-US" sz="4000" u="sng" dirty="0">
                <a:solidFill>
                  <a:srgbClr val="FFFF00"/>
                </a:solidFill>
              </a:rPr>
              <a:t>otherwise you leave room for the Adversary.</a:t>
            </a:r>
          </a:p>
        </p:txBody>
      </p:sp>
    </p:spTree>
    <p:extLst>
      <p:ext uri="{BB962C8B-B14F-4D97-AF65-F5344CB8AC3E}">
        <p14:creationId xmlns:p14="http://schemas.microsoft.com/office/powerpoint/2010/main" val="108929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Place to the adversary…Derek Prince exposition.</a:t>
            </a:r>
          </a:p>
        </p:txBody>
      </p:sp>
    </p:spTree>
    <p:extLst>
      <p:ext uri="{BB962C8B-B14F-4D97-AF65-F5344CB8AC3E}">
        <p14:creationId xmlns:p14="http://schemas.microsoft.com/office/powerpoint/2010/main" val="1053429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BDD298B-931B-37A9-5312-7F1BE326A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462624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93B85B0-79F2-1703-5325-6CBDE9CC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43"/>
            <a:ext cx="9144000" cy="5142857"/>
          </a:xfrm>
          <a:prstGeom prst="rect">
            <a:avLst/>
          </a:prstGeom>
        </p:spPr>
      </p:pic>
      <p:sp>
        <p:nvSpPr>
          <p:cNvPr id="2" name="TextBox 1">
            <a:extLst>
              <a:ext uri="{FF2B5EF4-FFF2-40B4-BE49-F238E27FC236}">
                <a16:creationId xmlns:a16="http://schemas.microsoft.com/office/drawing/2014/main" id="{7C85731A-787D-8A08-E446-050620346DB8}"/>
              </a:ext>
            </a:extLst>
          </p:cNvPr>
          <p:cNvSpPr txBox="1"/>
          <p:nvPr/>
        </p:nvSpPr>
        <p:spPr>
          <a:xfrm>
            <a:off x="228600" y="209550"/>
            <a:ext cx="9088194" cy="3785652"/>
          </a:xfrm>
          <a:prstGeom prst="rect">
            <a:avLst/>
          </a:prstGeom>
          <a:noFill/>
        </p:spPr>
        <p:txBody>
          <a:bodyPr wrap="none" rtlCol="0">
            <a:spAutoFit/>
          </a:bodyPr>
          <a:lstStyle/>
          <a:p>
            <a:pPr algn="l"/>
            <a:r>
              <a:rPr lang="en-US" u="sng" dirty="0">
                <a:solidFill>
                  <a:srgbClr val="FFFF00"/>
                </a:solidFill>
              </a:rPr>
              <a:t>Hostility and Holocaust</a:t>
            </a:r>
          </a:p>
          <a:p>
            <a:pPr marL="509588" indent="-509588" algn="l">
              <a:buFont typeface="+mj-lt"/>
              <a:buAutoNum type="arabicPeriod"/>
            </a:pPr>
            <a:r>
              <a:rPr lang="en-US" dirty="0"/>
              <a:t>Internal dynamics of hostility</a:t>
            </a:r>
          </a:p>
          <a:p>
            <a:pPr marL="509588" indent="-509588" algn="l">
              <a:buFont typeface="+mj-lt"/>
              <a:buAutoNum type="arabicPeriod"/>
            </a:pPr>
            <a:r>
              <a:rPr lang="en-US" u="sng" dirty="0">
                <a:solidFill>
                  <a:srgbClr val="FFFF00"/>
                </a:solidFill>
              </a:rPr>
              <a:t>Pro-active with hostility</a:t>
            </a:r>
          </a:p>
          <a:p>
            <a:pPr marL="509588" indent="-509588" algn="l">
              <a:buFont typeface="+mj-lt"/>
              <a:buAutoNum type="arabicPeriod"/>
            </a:pPr>
            <a:r>
              <a:rPr lang="en-US" dirty="0"/>
              <a:t>National wounds and hostility.</a:t>
            </a:r>
          </a:p>
          <a:p>
            <a:pPr marL="509588" indent="-509588" algn="l">
              <a:buFont typeface="+mj-lt"/>
              <a:buAutoNum type="arabicPeriod"/>
            </a:pPr>
            <a:r>
              <a:rPr lang="en-US" dirty="0"/>
              <a:t>Response to national hostility</a:t>
            </a:r>
          </a:p>
          <a:p>
            <a:pPr marL="509588" indent="-509588" algn="l">
              <a:buFont typeface="+mj-lt"/>
              <a:buAutoNum type="arabicPeriod"/>
            </a:pPr>
            <a:r>
              <a:rPr lang="en-US" dirty="0"/>
              <a:t>Our personal response to hostility</a:t>
            </a:r>
          </a:p>
        </p:txBody>
      </p:sp>
    </p:spTree>
    <p:extLst>
      <p:ext uri="{BB962C8B-B14F-4D97-AF65-F5344CB8AC3E}">
        <p14:creationId xmlns:p14="http://schemas.microsoft.com/office/powerpoint/2010/main" val="1216504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a:p>
            <a:pPr>
              <a:lnSpc>
                <a:spcPct val="90000"/>
              </a:lnSpc>
            </a:pPr>
            <a:r>
              <a:rPr lang="en-US" altLang="en-US" sz="4000" dirty="0"/>
              <a:t>Two types of forgiveness:</a:t>
            </a:r>
          </a:p>
        </p:txBody>
      </p:sp>
    </p:spTree>
    <p:extLst>
      <p:ext uri="{BB962C8B-B14F-4D97-AF65-F5344CB8AC3E}">
        <p14:creationId xmlns:p14="http://schemas.microsoft.com/office/powerpoint/2010/main" val="454615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FIRST TYPE</a:t>
            </a:r>
          </a:p>
          <a:p>
            <a:pPr algn="l">
              <a:lnSpc>
                <a:spcPct val="90000"/>
              </a:lnSpc>
            </a:pPr>
            <a:r>
              <a:rPr lang="en-US" altLang="en-US" sz="4000" dirty="0"/>
              <a:t>Forgiveness based on the offender’s repentance is RECONCILATION.   </a:t>
            </a:r>
          </a:p>
          <a:p>
            <a:pPr algn="l">
              <a:lnSpc>
                <a:spcPct val="90000"/>
              </a:lnSpc>
            </a:pPr>
            <a:r>
              <a:rPr lang="en-US" altLang="en-US" sz="4000" dirty="0" err="1"/>
              <a:t>Halleluyah</a:t>
            </a:r>
            <a:r>
              <a:rPr lang="en-US" altLang="en-US" sz="4000" dirty="0"/>
              <a:t> and hugs.</a:t>
            </a:r>
          </a:p>
        </p:txBody>
      </p:sp>
    </p:spTree>
    <p:extLst>
      <p:ext uri="{BB962C8B-B14F-4D97-AF65-F5344CB8AC3E}">
        <p14:creationId xmlns:p14="http://schemas.microsoft.com/office/powerpoint/2010/main" val="2803527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Lk 17.3-4</a:t>
            </a:r>
            <a:r>
              <a:rPr lang="en-US" altLang="en-US" sz="4000" dirty="0"/>
              <a:t> Watch yourselves! If your brother sins, rebuke him; and </a:t>
            </a:r>
            <a:r>
              <a:rPr lang="en-US" altLang="en-US" sz="4000" u="sng" dirty="0">
                <a:solidFill>
                  <a:srgbClr val="FFFF00"/>
                </a:solidFill>
              </a:rPr>
              <a:t>if he repents, forgive him</a:t>
            </a:r>
            <a:r>
              <a:rPr lang="en-US" altLang="en-US" sz="4000" dirty="0"/>
              <a:t>. Also, if seven times in one day he sins against you, and </a:t>
            </a:r>
            <a:r>
              <a:rPr lang="en-US" altLang="en-US" sz="4000" u="sng" dirty="0">
                <a:solidFill>
                  <a:srgbClr val="FFFF00"/>
                </a:solidFill>
              </a:rPr>
              <a:t>seven times he comes to you and says, ‘I repent</a:t>
            </a:r>
            <a:r>
              <a:rPr lang="en-US" altLang="en-US" sz="4000" dirty="0"/>
              <a:t>,’ you are to forgive him.”</a:t>
            </a:r>
          </a:p>
        </p:txBody>
      </p:sp>
    </p:spTree>
    <p:extLst>
      <p:ext uri="{BB962C8B-B14F-4D97-AF65-F5344CB8AC3E}">
        <p14:creationId xmlns:p14="http://schemas.microsoft.com/office/powerpoint/2010/main" val="385037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endParaRPr lang="en-US" altLang="en-US" sz="4000" dirty="0"/>
          </a:p>
          <a:p>
            <a:pPr>
              <a:lnSpc>
                <a:spcPct val="90000"/>
              </a:lnSpc>
            </a:pPr>
            <a:r>
              <a:rPr lang="en-US" altLang="en-US" sz="4000" dirty="0"/>
              <a:t>Moshe as a lifeguard…</a:t>
            </a:r>
          </a:p>
        </p:txBody>
      </p:sp>
    </p:spTree>
    <p:extLst>
      <p:ext uri="{BB962C8B-B14F-4D97-AF65-F5344CB8AC3E}">
        <p14:creationId xmlns:p14="http://schemas.microsoft.com/office/powerpoint/2010/main" val="264369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SECOND TYPE: ABSOLUTE FORGIVENESS</a:t>
            </a:r>
          </a:p>
          <a:p>
            <a:pPr algn="l">
              <a:lnSpc>
                <a:spcPct val="90000"/>
              </a:lnSpc>
            </a:pPr>
            <a:r>
              <a:rPr lang="en-US" altLang="en-US" sz="4000" baseline="30000" dirty="0"/>
              <a:t>Mtt 5.14-15</a:t>
            </a:r>
            <a:r>
              <a:rPr lang="en-US" altLang="en-US" sz="4000" dirty="0"/>
              <a:t> For if you forgive other people when they sin against you, your heavenly Father will also forgive you. But if you do not forgive others their sins, your Father will not forgive your sins.</a:t>
            </a:r>
          </a:p>
        </p:txBody>
      </p:sp>
    </p:spTree>
    <p:extLst>
      <p:ext uri="{BB962C8B-B14F-4D97-AF65-F5344CB8AC3E}">
        <p14:creationId xmlns:p14="http://schemas.microsoft.com/office/powerpoint/2010/main" val="2519042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Mtt 18.21-22</a:t>
            </a:r>
            <a:r>
              <a:rPr lang="en-US" altLang="en-US" sz="4000" dirty="0"/>
              <a:t> Then </a:t>
            </a:r>
            <a:r>
              <a:rPr lang="en-US" altLang="en-US" sz="4000" dirty="0" err="1"/>
              <a:t>Kefa</a:t>
            </a:r>
            <a:r>
              <a:rPr lang="en-US" altLang="en-US" sz="4000" dirty="0"/>
              <a:t> came up and said to him, “Rabbi, how often can my brother sin against me and I have to forgive him? As many as seven times?” </a:t>
            </a:r>
          </a:p>
          <a:p>
            <a:pPr algn="l">
              <a:lnSpc>
                <a:spcPct val="90000"/>
              </a:lnSpc>
            </a:pPr>
            <a:r>
              <a:rPr lang="en-US" altLang="en-US" sz="4000" dirty="0"/>
              <a:t>“No, not seven times,” answered Yeshua, “but seventy times seven! </a:t>
            </a:r>
          </a:p>
        </p:txBody>
      </p:sp>
    </p:spTree>
    <p:extLst>
      <p:ext uri="{BB962C8B-B14F-4D97-AF65-F5344CB8AC3E}">
        <p14:creationId xmlns:p14="http://schemas.microsoft.com/office/powerpoint/2010/main" val="1271059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u="sng" dirty="0">
                <a:solidFill>
                  <a:srgbClr val="FFFF00"/>
                </a:solidFill>
              </a:rPr>
              <a:t>Offense prevention vaccine</a:t>
            </a:r>
          </a:p>
          <a:p>
            <a:pPr algn="l">
              <a:lnSpc>
                <a:spcPct val="90000"/>
              </a:lnSpc>
            </a:pPr>
            <a:r>
              <a:rPr lang="en-US" altLang="en-US" sz="4000" baseline="30000" dirty="0"/>
              <a:t>Mtt 20.20-28 </a:t>
            </a:r>
            <a:r>
              <a:rPr lang="en-US" altLang="en-US" sz="4000" dirty="0"/>
              <a:t>But Yeshua called them over and said, “You know that the rulers of the nations lord it over them, and their great ones play the tyrant over them.  It shall not be this way among you. </a:t>
            </a:r>
          </a:p>
        </p:txBody>
      </p:sp>
    </p:spTree>
    <p:extLst>
      <p:ext uri="{BB962C8B-B14F-4D97-AF65-F5344CB8AC3E}">
        <p14:creationId xmlns:p14="http://schemas.microsoft.com/office/powerpoint/2010/main" val="3976752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Mtt 20.20-28 </a:t>
            </a:r>
            <a:r>
              <a:rPr lang="en-US" altLang="en-US" sz="4000" dirty="0"/>
              <a:t>But whoever wants to be great among you shall </a:t>
            </a:r>
            <a:r>
              <a:rPr lang="en-US" altLang="en-US" sz="4000" dirty="0">
                <a:solidFill>
                  <a:srgbClr val="FFFF00"/>
                </a:solidFill>
              </a:rPr>
              <a:t>be your servant,</a:t>
            </a:r>
            <a:r>
              <a:rPr lang="en-US" altLang="en-US" sz="4000" dirty="0"/>
              <a:t> and whoever wants to be first among you shall be your slave— just as the Son of Man did not come to be served, but to serve, and to give His life as a ransom for many.”</a:t>
            </a:r>
          </a:p>
        </p:txBody>
      </p:sp>
    </p:spTree>
    <p:extLst>
      <p:ext uri="{BB962C8B-B14F-4D97-AF65-F5344CB8AC3E}">
        <p14:creationId xmlns:p14="http://schemas.microsoft.com/office/powerpoint/2010/main" val="239823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Yn 13.3-5 </a:t>
            </a:r>
            <a:r>
              <a:rPr lang="en-US" altLang="en-US" sz="4000" dirty="0"/>
              <a:t>They were at supper, and the Adversary had already put the desire to betray him into the heart of </a:t>
            </a:r>
            <a:r>
              <a:rPr lang="en-US" altLang="en-US" sz="4000" dirty="0" err="1"/>
              <a:t>Y’hudah</a:t>
            </a:r>
            <a:r>
              <a:rPr lang="en-US" altLang="en-US" sz="4000" dirty="0"/>
              <a:t> Ben-</a:t>
            </a:r>
            <a:r>
              <a:rPr lang="en-US" altLang="en-US" sz="4000" dirty="0" err="1"/>
              <a:t>Shim‘on</a:t>
            </a:r>
            <a:r>
              <a:rPr lang="en-US" altLang="en-US" sz="4000" dirty="0"/>
              <a:t> from </a:t>
            </a:r>
            <a:r>
              <a:rPr lang="en-US" altLang="en-US" sz="4000" dirty="0" err="1"/>
              <a:t>K’riot</a:t>
            </a:r>
            <a:r>
              <a:rPr lang="en-US" altLang="en-US" sz="4000" dirty="0"/>
              <a:t>. Yeshua was aware that the Father had put everything in his power, and that he had come from God and was returning to God. </a:t>
            </a:r>
          </a:p>
        </p:txBody>
      </p:sp>
    </p:spTree>
    <p:extLst>
      <p:ext uri="{BB962C8B-B14F-4D97-AF65-F5344CB8AC3E}">
        <p14:creationId xmlns:p14="http://schemas.microsoft.com/office/powerpoint/2010/main" val="3206935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Yn 13.3-5 </a:t>
            </a:r>
            <a:r>
              <a:rPr lang="en-US" altLang="en-US" sz="4000" dirty="0"/>
              <a:t>So he rose from the table, removed his outer garments and wrapped a towel around his waist. Then he poured some water into a basin and began to wash the feet of the </a:t>
            </a:r>
            <a:r>
              <a:rPr lang="en-US" altLang="en-US" sz="4000" dirty="0" err="1"/>
              <a:t>talmidim</a:t>
            </a:r>
            <a:r>
              <a:rPr lang="en-US" altLang="en-US" sz="4000" dirty="0"/>
              <a:t> and wipe them off with the towel wrapped around him.</a:t>
            </a:r>
          </a:p>
        </p:txBody>
      </p:sp>
    </p:spTree>
    <p:extLst>
      <p:ext uri="{BB962C8B-B14F-4D97-AF65-F5344CB8AC3E}">
        <p14:creationId xmlns:p14="http://schemas.microsoft.com/office/powerpoint/2010/main" val="399819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a:p>
            <a:pPr>
              <a:lnSpc>
                <a:spcPct val="90000"/>
              </a:lnSpc>
            </a:pPr>
            <a:r>
              <a:rPr lang="en-US" altLang="en-US" sz="4000" dirty="0"/>
              <a:t>Humility and forgiveness</a:t>
            </a:r>
          </a:p>
          <a:p>
            <a:pPr>
              <a:lnSpc>
                <a:spcPct val="90000"/>
              </a:lnSpc>
            </a:pPr>
            <a:r>
              <a:rPr lang="en-US" altLang="en-US" sz="4000" dirty="0"/>
              <a:t>are the prevention and cure of hostility and anger.</a:t>
            </a:r>
          </a:p>
        </p:txBody>
      </p:sp>
    </p:spTree>
    <p:extLst>
      <p:ext uri="{BB962C8B-B14F-4D97-AF65-F5344CB8AC3E}">
        <p14:creationId xmlns:p14="http://schemas.microsoft.com/office/powerpoint/2010/main" val="1235325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BDD298B-931B-37A9-5312-7F1BE326A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179203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93B85B0-79F2-1703-5325-6CBDE9CC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43"/>
            <a:ext cx="9144000" cy="5142857"/>
          </a:xfrm>
          <a:prstGeom prst="rect">
            <a:avLst/>
          </a:prstGeom>
        </p:spPr>
      </p:pic>
      <p:sp>
        <p:nvSpPr>
          <p:cNvPr id="2" name="TextBox 1">
            <a:extLst>
              <a:ext uri="{FF2B5EF4-FFF2-40B4-BE49-F238E27FC236}">
                <a16:creationId xmlns:a16="http://schemas.microsoft.com/office/drawing/2014/main" id="{7C85731A-787D-8A08-E446-050620346DB8}"/>
              </a:ext>
            </a:extLst>
          </p:cNvPr>
          <p:cNvSpPr txBox="1"/>
          <p:nvPr/>
        </p:nvSpPr>
        <p:spPr>
          <a:xfrm>
            <a:off x="228600" y="209550"/>
            <a:ext cx="9088194" cy="3785652"/>
          </a:xfrm>
          <a:prstGeom prst="rect">
            <a:avLst/>
          </a:prstGeom>
          <a:noFill/>
        </p:spPr>
        <p:txBody>
          <a:bodyPr wrap="none" rtlCol="0">
            <a:spAutoFit/>
          </a:bodyPr>
          <a:lstStyle/>
          <a:p>
            <a:pPr algn="l"/>
            <a:r>
              <a:rPr lang="en-US" u="sng" dirty="0">
                <a:solidFill>
                  <a:srgbClr val="FFFF00"/>
                </a:solidFill>
              </a:rPr>
              <a:t>Hostility and Holocaust</a:t>
            </a:r>
          </a:p>
          <a:p>
            <a:pPr marL="509588" indent="-509588" algn="l">
              <a:buFont typeface="+mj-lt"/>
              <a:buAutoNum type="arabicPeriod"/>
            </a:pPr>
            <a:r>
              <a:rPr lang="en-US" dirty="0"/>
              <a:t>Internal dynamics of hostility</a:t>
            </a:r>
          </a:p>
          <a:p>
            <a:pPr marL="509588" indent="-509588" algn="l">
              <a:buFont typeface="+mj-lt"/>
              <a:buAutoNum type="arabicPeriod"/>
            </a:pPr>
            <a:r>
              <a:rPr lang="en-US" dirty="0"/>
              <a:t>Pro-active with hostility</a:t>
            </a:r>
          </a:p>
          <a:p>
            <a:pPr marL="509588" indent="-509588" algn="l">
              <a:buFont typeface="+mj-lt"/>
              <a:buAutoNum type="arabicPeriod"/>
            </a:pPr>
            <a:r>
              <a:rPr lang="en-US" u="sng" dirty="0">
                <a:solidFill>
                  <a:srgbClr val="FFFF00"/>
                </a:solidFill>
              </a:rPr>
              <a:t>National wounds and hostility</a:t>
            </a:r>
            <a:r>
              <a:rPr lang="en-US" dirty="0"/>
              <a:t>.</a:t>
            </a:r>
          </a:p>
          <a:p>
            <a:pPr marL="509588" indent="-509588" algn="l">
              <a:buFont typeface="+mj-lt"/>
              <a:buAutoNum type="arabicPeriod"/>
            </a:pPr>
            <a:r>
              <a:rPr lang="en-US" dirty="0"/>
              <a:t>Response to national hostility</a:t>
            </a:r>
          </a:p>
          <a:p>
            <a:pPr marL="509588" indent="-509588" algn="l">
              <a:buFont typeface="+mj-lt"/>
              <a:buAutoNum type="arabicPeriod"/>
            </a:pPr>
            <a:r>
              <a:rPr lang="en-US" dirty="0"/>
              <a:t>Our personal response to hostility</a:t>
            </a:r>
          </a:p>
        </p:txBody>
      </p:sp>
    </p:spTree>
    <p:extLst>
      <p:ext uri="{BB962C8B-B14F-4D97-AF65-F5344CB8AC3E}">
        <p14:creationId xmlns:p14="http://schemas.microsoft.com/office/powerpoint/2010/main" val="75962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enemy has taken a real spiritual failure of the Jewish leaders, and turned it into a vendetta against our people.</a:t>
            </a:r>
          </a:p>
        </p:txBody>
      </p:sp>
    </p:spTree>
    <p:extLst>
      <p:ext uri="{BB962C8B-B14F-4D97-AF65-F5344CB8AC3E}">
        <p14:creationId xmlns:p14="http://schemas.microsoft.com/office/powerpoint/2010/main" val="111550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C8B11C6-6354-86D4-F595-CDCA9360489B}"/>
              </a:ext>
            </a:extLst>
          </p:cNvPr>
          <p:cNvPicPr>
            <a:picLocks noChangeAspect="1"/>
          </p:cNvPicPr>
          <p:nvPr/>
        </p:nvPicPr>
        <p:blipFill>
          <a:blip r:embed="rId3"/>
          <a:stretch>
            <a:fillRect/>
          </a:stretch>
        </p:blipFill>
        <p:spPr>
          <a:xfrm>
            <a:off x="2743200" y="-10964"/>
            <a:ext cx="3657600" cy="5165426"/>
          </a:xfrm>
          <a:prstGeom prst="rect">
            <a:avLst/>
          </a:prstGeom>
        </p:spPr>
      </p:pic>
    </p:spTree>
    <p:extLst>
      <p:ext uri="{BB962C8B-B14F-4D97-AF65-F5344CB8AC3E}">
        <p14:creationId xmlns:p14="http://schemas.microsoft.com/office/powerpoint/2010/main" val="2286254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Acts 2.36 </a:t>
            </a:r>
            <a:r>
              <a:rPr lang="en-US" altLang="en-US" sz="4000" dirty="0"/>
              <a:t>Therefore, let the whole house of Isra’el know beyond doubt that God has made him both Lord and Messiah — this Yeshua, whom you executed on a stake!”</a:t>
            </a:r>
          </a:p>
        </p:txBody>
      </p:sp>
    </p:spTree>
    <p:extLst>
      <p:ext uri="{BB962C8B-B14F-4D97-AF65-F5344CB8AC3E}">
        <p14:creationId xmlns:p14="http://schemas.microsoft.com/office/powerpoint/2010/main" val="420751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1 Thes 2.14-16  </a:t>
            </a:r>
            <a:r>
              <a:rPr lang="en-US" altLang="en-US" sz="4000" dirty="0"/>
              <a:t>For, brothers, you came to be imitators of God’s congregations in </a:t>
            </a:r>
            <a:r>
              <a:rPr lang="en-US" altLang="en-US" sz="4000" dirty="0" err="1"/>
              <a:t>Y’hudah</a:t>
            </a:r>
            <a:r>
              <a:rPr lang="en-US" altLang="en-US" sz="4000" dirty="0"/>
              <a:t> that are united with the Messiah Yeshua — you suffered the same things from your countrymen as they did from the Judeans who both killed the Lord Yeshua and the prophets, and chased us out too. </a:t>
            </a:r>
          </a:p>
        </p:txBody>
      </p:sp>
    </p:spTree>
    <p:extLst>
      <p:ext uri="{BB962C8B-B14F-4D97-AF65-F5344CB8AC3E}">
        <p14:creationId xmlns:p14="http://schemas.microsoft.com/office/powerpoint/2010/main" val="3524915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Thes 2.14-16  </a:t>
            </a:r>
            <a:r>
              <a:rPr lang="en-US" altLang="en-US" sz="4000" dirty="0"/>
              <a:t>They are displeasing God and opposing all mankind  by trying to keep us from speaking to the Gentiles, so that they may be delivered. Their object seems to be always to make their sins as bad as possible! But God’s fury will catch up with them in the end.</a:t>
            </a:r>
          </a:p>
        </p:txBody>
      </p:sp>
    </p:spTree>
    <p:extLst>
      <p:ext uri="{BB962C8B-B14F-4D97-AF65-F5344CB8AC3E}">
        <p14:creationId xmlns:p14="http://schemas.microsoft.com/office/powerpoint/2010/main" val="846765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International Holocaust Remembrance Alliance (IHRA) definition of antisemitism states, “Antisemitism is a certain perception of Jews, which may be expressed as hatred toward Jews. </a:t>
            </a:r>
          </a:p>
        </p:txBody>
      </p:sp>
    </p:spTree>
    <p:extLst>
      <p:ext uri="{BB962C8B-B14F-4D97-AF65-F5344CB8AC3E}">
        <p14:creationId xmlns:p14="http://schemas.microsoft.com/office/powerpoint/2010/main" val="2953648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Rhetorical and physical manifestations of antisemitism are directed toward Jewish individuals and/or their property, toward Jewish community institutions and religious facilities.”</a:t>
            </a:r>
          </a:p>
        </p:txBody>
      </p:sp>
    </p:spTree>
    <p:extLst>
      <p:ext uri="{BB962C8B-B14F-4D97-AF65-F5344CB8AC3E}">
        <p14:creationId xmlns:p14="http://schemas.microsoft.com/office/powerpoint/2010/main" val="92508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IHRA then provides examples of Jew hatred, including, “Accusing Jews </a:t>
            </a:r>
            <a:r>
              <a:rPr lang="en-US" altLang="en-US" sz="4000" u="sng" dirty="0">
                <a:solidFill>
                  <a:srgbClr val="FFFF00"/>
                </a:solidFill>
              </a:rPr>
              <a:t>as a people</a:t>
            </a:r>
            <a:r>
              <a:rPr lang="en-US" altLang="en-US" sz="4000" dirty="0"/>
              <a:t> of being responsible for real or imagined wrongdoing committed by a single Jewish person or group, or even for acts committed by non-Jews.”</a:t>
            </a:r>
          </a:p>
        </p:txBody>
      </p:sp>
    </p:spTree>
    <p:extLst>
      <p:ext uri="{BB962C8B-B14F-4D97-AF65-F5344CB8AC3E}">
        <p14:creationId xmlns:p14="http://schemas.microsoft.com/office/powerpoint/2010/main" val="670269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Or, “Accusing the Jews </a:t>
            </a:r>
            <a:r>
              <a:rPr lang="en-US" altLang="en-US" sz="4000" u="sng" dirty="0">
                <a:solidFill>
                  <a:srgbClr val="FFFF00"/>
                </a:solidFill>
              </a:rPr>
              <a:t>as a people, or Israel as a state</a:t>
            </a:r>
            <a:r>
              <a:rPr lang="en-US" altLang="en-US" sz="4000" dirty="0"/>
              <a:t>, of inventing or exaggerating the Holocaust.” Or, “Using the symbols and images associated with classic antisemitism (e.g., claims of Jews killing Yeshua or blood libel) to characterize Israel or Israelis.”</a:t>
            </a:r>
          </a:p>
        </p:txBody>
      </p:sp>
    </p:spTree>
    <p:extLst>
      <p:ext uri="{BB962C8B-B14F-4D97-AF65-F5344CB8AC3E}">
        <p14:creationId xmlns:p14="http://schemas.microsoft.com/office/powerpoint/2010/main" val="3229167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nSpc>
                <a:spcPct val="90000"/>
              </a:lnSpc>
            </a:pPr>
            <a:endParaRPr lang="en-US" altLang="en-US" sz="4000" dirty="0"/>
          </a:p>
          <a:p>
            <a:pPr>
              <a:lnSpc>
                <a:spcPct val="90000"/>
              </a:lnSpc>
            </a:pPr>
            <a:r>
              <a:rPr lang="en-US" altLang="en-US" sz="4000" dirty="0"/>
              <a:t>A new word, to me, Trope</a:t>
            </a:r>
          </a:p>
          <a:p>
            <a:pPr>
              <a:lnSpc>
                <a:spcPct val="90000"/>
              </a:lnSpc>
            </a:pPr>
            <a:endParaRPr lang="en-US" altLang="en-US" sz="4000" dirty="0"/>
          </a:p>
          <a:p>
            <a:pPr>
              <a:lnSpc>
                <a:spcPct val="90000"/>
              </a:lnSpc>
            </a:pPr>
            <a:r>
              <a:rPr lang="en-US" altLang="en-US" sz="4000" dirty="0"/>
              <a:t>Tropes encapsulate </a:t>
            </a:r>
          </a:p>
          <a:p>
            <a:pPr>
              <a:lnSpc>
                <a:spcPct val="90000"/>
              </a:lnSpc>
            </a:pPr>
            <a:r>
              <a:rPr lang="en-US" altLang="en-US" sz="4000" dirty="0"/>
              <a:t>these anti-Semitic views.</a:t>
            </a:r>
          </a:p>
        </p:txBody>
      </p:sp>
    </p:spTree>
    <p:extLst>
      <p:ext uri="{BB962C8B-B14F-4D97-AF65-F5344CB8AC3E}">
        <p14:creationId xmlns:p14="http://schemas.microsoft.com/office/powerpoint/2010/main" val="3980831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 literary trope is the use of figurative language, via word, phrase or an image, for artistic effect such as using a figure of speech. Also describes commonly recurring or overused literary and rhetorical devices, </a:t>
            </a:r>
          </a:p>
        </p:txBody>
      </p:sp>
    </p:spTree>
    <p:extLst>
      <p:ext uri="{BB962C8B-B14F-4D97-AF65-F5344CB8AC3E}">
        <p14:creationId xmlns:p14="http://schemas.microsoft.com/office/powerpoint/2010/main" val="1872370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or clichés in creative works. Literary tropes span almost every category of writing, such as poetry, film, plays, and video games.</a:t>
            </a:r>
          </a:p>
        </p:txBody>
      </p:sp>
    </p:spTree>
    <p:extLst>
      <p:ext uri="{BB962C8B-B14F-4D97-AF65-F5344CB8AC3E}">
        <p14:creationId xmlns:p14="http://schemas.microsoft.com/office/powerpoint/2010/main" val="195925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BDD298B-931B-37A9-5312-7F1BE326A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830703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Antisemitic tropes or antisemitic canards are "sensational reports, misrepresentations, or fabrications" that are defamatory towards Judaism as a religion or defamatory towards Jews as an ethnic or religious group. </a:t>
            </a:r>
          </a:p>
        </p:txBody>
      </p:sp>
    </p:spTree>
    <p:extLst>
      <p:ext uri="{BB962C8B-B14F-4D97-AF65-F5344CB8AC3E}">
        <p14:creationId xmlns:p14="http://schemas.microsoft.com/office/powerpoint/2010/main" val="1651515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nSpc>
                <a:spcPct val="90000"/>
              </a:lnSpc>
            </a:pPr>
            <a:endParaRPr lang="en-US" altLang="en-US" sz="4000" dirty="0"/>
          </a:p>
          <a:p>
            <a:pPr>
              <a:lnSpc>
                <a:spcPct val="90000"/>
              </a:lnSpc>
            </a:pPr>
            <a:r>
              <a:rPr lang="en-US" altLang="en-US" sz="4000" dirty="0"/>
              <a:t>Tropes are the opposite to</a:t>
            </a:r>
          </a:p>
          <a:p>
            <a:pPr>
              <a:lnSpc>
                <a:spcPct val="90000"/>
              </a:lnSpc>
            </a:pPr>
            <a:r>
              <a:rPr lang="en-US" altLang="en-US" sz="4000" dirty="0"/>
              <a:t>dealing with wounds and hostility.</a:t>
            </a:r>
          </a:p>
          <a:p>
            <a:pPr>
              <a:lnSpc>
                <a:spcPct val="90000"/>
              </a:lnSpc>
            </a:pPr>
            <a:r>
              <a:rPr lang="en-US" altLang="en-US" sz="4000" dirty="0"/>
              <a:t>Tropes inflame the wounds.</a:t>
            </a:r>
          </a:p>
          <a:p>
            <a:pPr>
              <a:lnSpc>
                <a:spcPct val="90000"/>
              </a:lnSpc>
            </a:pPr>
            <a:endParaRPr lang="en-US" altLang="en-US" sz="4000" dirty="0"/>
          </a:p>
        </p:txBody>
      </p:sp>
    </p:spTree>
    <p:extLst>
      <p:ext uri="{BB962C8B-B14F-4D97-AF65-F5344CB8AC3E}">
        <p14:creationId xmlns:p14="http://schemas.microsoft.com/office/powerpoint/2010/main" val="2790651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957080" cy="4648200"/>
          </a:xfrm>
        </p:spPr>
        <p:txBody>
          <a:bodyPr>
            <a:normAutofit lnSpcReduction="10000"/>
          </a:bodyPr>
          <a:lstStyle/>
          <a:p>
            <a:pPr algn="l">
              <a:lnSpc>
                <a:spcPct val="90000"/>
              </a:lnSpc>
            </a:pPr>
            <a:r>
              <a:rPr lang="en-US" altLang="en-US" sz="4000" dirty="0"/>
              <a:t>A Nazi German cartoon c. 1938 depicts Churchill as a Jewish-controlled octopus who is encircling the globe.</a:t>
            </a:r>
          </a:p>
        </p:txBody>
      </p:sp>
      <p:pic>
        <p:nvPicPr>
          <p:cNvPr id="1026" name="Picture 2">
            <a:extLst>
              <a:ext uri="{FF2B5EF4-FFF2-40B4-BE49-F238E27FC236}">
                <a16:creationId xmlns:a16="http://schemas.microsoft.com/office/drawing/2014/main" id="{6425ECB4-9B59-08A6-1C51-1FDA92843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880" y="9525"/>
            <a:ext cx="488212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93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C06FBFC-E3CA-C3CF-15DE-E616B435C5AC}"/>
              </a:ext>
            </a:extLst>
          </p:cNvPr>
          <p:cNvPicPr>
            <a:picLocks noChangeAspect="1"/>
          </p:cNvPicPr>
          <p:nvPr/>
        </p:nvPicPr>
        <p:blipFill>
          <a:blip r:embed="rId3"/>
          <a:stretch>
            <a:fillRect/>
          </a:stretch>
        </p:blipFill>
        <p:spPr>
          <a:xfrm>
            <a:off x="2185658" y="41704"/>
            <a:ext cx="4148713" cy="5101796"/>
          </a:xfrm>
          <a:prstGeom prst="rect">
            <a:avLst/>
          </a:prstGeom>
        </p:spPr>
      </p:pic>
    </p:spTree>
    <p:extLst>
      <p:ext uri="{BB962C8B-B14F-4D97-AF65-F5344CB8AC3E}">
        <p14:creationId xmlns:p14="http://schemas.microsoft.com/office/powerpoint/2010/main" val="2155078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5593" y="209550"/>
            <a:ext cx="8534400" cy="4648200"/>
          </a:xfrm>
        </p:spPr>
        <p:txBody>
          <a:bodyPr>
            <a:normAutofit/>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ADD8830F-C612-2837-DDEF-2A93D1A0A6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0"/>
            <a:ext cx="769143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E1632C-27BD-3F47-14DC-976624766113}"/>
              </a:ext>
            </a:extLst>
          </p:cNvPr>
          <p:cNvSpPr txBox="1"/>
          <p:nvPr/>
        </p:nvSpPr>
        <p:spPr>
          <a:xfrm>
            <a:off x="410861" y="133350"/>
            <a:ext cx="8322278"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1500’s Host desecration by Jews</a:t>
            </a:r>
          </a:p>
        </p:txBody>
      </p:sp>
    </p:spTree>
    <p:extLst>
      <p:ext uri="{BB962C8B-B14F-4D97-AF65-F5344CB8AC3E}">
        <p14:creationId xmlns:p14="http://schemas.microsoft.com/office/powerpoint/2010/main" val="4017102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392237" cy="4648200"/>
          </a:xfrm>
        </p:spPr>
        <p:txBody>
          <a:bodyPr>
            <a:normAutofit/>
          </a:bodyPr>
          <a:lstStyle/>
          <a:p>
            <a:pPr algn="l">
              <a:lnSpc>
                <a:spcPct val="90000"/>
              </a:lnSpc>
            </a:pPr>
            <a:r>
              <a:rPr lang="en-US" altLang="en-US" sz="1800" dirty="0"/>
              <a:t>sacrifice of an allegorical </a:t>
            </a:r>
          </a:p>
          <a:p>
            <a:pPr algn="l">
              <a:lnSpc>
                <a:spcPct val="90000"/>
              </a:lnSpc>
            </a:pPr>
            <a:r>
              <a:rPr lang="en-US" altLang="en-US" sz="1800" dirty="0"/>
              <a:t>Russian character to a statue of Jewish Karl Marx.</a:t>
            </a:r>
          </a:p>
        </p:txBody>
      </p:sp>
      <p:pic>
        <p:nvPicPr>
          <p:cNvPr id="2050" name="Picture 2">
            <a:extLst>
              <a:ext uri="{FF2B5EF4-FFF2-40B4-BE49-F238E27FC236}">
                <a16:creationId xmlns:a16="http://schemas.microsoft.com/office/drawing/2014/main" id="{AECEF64A-5BB8-4FB3-BF7E-544AC1BDF5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7" y="0"/>
            <a:ext cx="74279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5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443537" cy="4648200"/>
          </a:xfrm>
        </p:spPr>
        <p:txBody>
          <a:bodyPr>
            <a:normAutofit/>
          </a:bodyPr>
          <a:lstStyle/>
          <a:p>
            <a:pPr algn="l">
              <a:lnSpc>
                <a:spcPct val="90000"/>
              </a:lnSpc>
            </a:pPr>
            <a:r>
              <a:rPr lang="en-US" altLang="en-US" sz="4000" dirty="0"/>
              <a:t>1941 antisemitic poster in German-occupied Serbia showing a Jew behind both capitalism and communism</a:t>
            </a:r>
          </a:p>
        </p:txBody>
      </p:sp>
      <p:pic>
        <p:nvPicPr>
          <p:cNvPr id="6146" name="Picture 2">
            <a:extLst>
              <a:ext uri="{FF2B5EF4-FFF2-40B4-BE49-F238E27FC236}">
                <a16:creationId xmlns:a16="http://schemas.microsoft.com/office/drawing/2014/main" id="{070DE11B-BE96-C06D-844F-4494374B3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337" y="0"/>
            <a:ext cx="3395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2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326063" cy="4648200"/>
          </a:xfrm>
        </p:spPr>
        <p:txBody>
          <a:bodyPr>
            <a:normAutofit/>
          </a:bodyPr>
          <a:lstStyle/>
          <a:p>
            <a:pPr algn="l">
              <a:lnSpc>
                <a:spcPct val="90000"/>
              </a:lnSpc>
            </a:pPr>
            <a:r>
              <a:rPr lang="en-US" altLang="en-US" sz="4000" dirty="0"/>
              <a:t>Jews were accused of the ritual murder of William of Norwich in 1144.</a:t>
            </a:r>
          </a:p>
          <a:p>
            <a:pPr algn="l">
              <a:lnSpc>
                <a:spcPct val="90000"/>
              </a:lnSpc>
            </a:pPr>
            <a:r>
              <a:rPr lang="en-US" altLang="en-US" sz="4000" dirty="0"/>
              <a:t>Killed Christian children to have blood to make matzah.</a:t>
            </a:r>
          </a:p>
        </p:txBody>
      </p:sp>
      <p:pic>
        <p:nvPicPr>
          <p:cNvPr id="4098" name="Picture 2">
            <a:extLst>
              <a:ext uri="{FF2B5EF4-FFF2-40B4-BE49-F238E27FC236}">
                <a16:creationId xmlns:a16="http://schemas.microsoft.com/office/drawing/2014/main" id="{713BA3C1-6558-3F2E-C324-4FFB5580D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63" y="0"/>
            <a:ext cx="35131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78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981503" cy="4648200"/>
          </a:xfrm>
        </p:spPr>
        <p:txBody>
          <a:bodyPr>
            <a:normAutofit/>
          </a:bodyPr>
          <a:lstStyle/>
          <a:p>
            <a:pPr algn="l">
              <a:lnSpc>
                <a:spcPct val="90000"/>
              </a:lnSpc>
            </a:pPr>
            <a:r>
              <a:rPr lang="en-US" altLang="en-US" sz="4000" dirty="0"/>
              <a:t>Medieval depiction of a Jew poisoning a well while performing a ritual murder.</a:t>
            </a:r>
          </a:p>
          <a:p>
            <a:pPr algn="l">
              <a:lnSpc>
                <a:spcPct val="90000"/>
              </a:lnSpc>
            </a:pPr>
            <a:r>
              <a:rPr lang="en-US" altLang="en-US" sz="4000" dirty="0"/>
              <a:t>1348 Black Death plague.</a:t>
            </a:r>
          </a:p>
        </p:txBody>
      </p:sp>
      <p:pic>
        <p:nvPicPr>
          <p:cNvPr id="5122" name="Picture 2">
            <a:extLst>
              <a:ext uri="{FF2B5EF4-FFF2-40B4-BE49-F238E27FC236}">
                <a16:creationId xmlns:a16="http://schemas.microsoft.com/office/drawing/2014/main" id="{77A0626E-AC4E-BC10-08C5-228D11BFA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03" y="38100"/>
            <a:ext cx="383864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03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BA3B599-AF28-EA8B-E4EB-0A0C79809323}"/>
              </a:ext>
            </a:extLst>
          </p:cNvPr>
          <p:cNvPicPr>
            <a:picLocks noChangeAspect="1"/>
          </p:cNvPicPr>
          <p:nvPr/>
        </p:nvPicPr>
        <p:blipFill rotWithShape="1">
          <a:blip r:embed="rId3"/>
          <a:srcRect t="5964"/>
          <a:stretch/>
        </p:blipFill>
        <p:spPr>
          <a:xfrm>
            <a:off x="2438400" y="0"/>
            <a:ext cx="4495800" cy="5192060"/>
          </a:xfrm>
          <a:prstGeom prst="rect">
            <a:avLst/>
          </a:prstGeom>
        </p:spPr>
      </p:pic>
    </p:spTree>
    <p:extLst>
      <p:ext uri="{BB962C8B-B14F-4D97-AF65-F5344CB8AC3E}">
        <p14:creationId xmlns:p14="http://schemas.microsoft.com/office/powerpoint/2010/main" val="293163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Holocaust Martyrs' and Heroes' Remembrance Day (Yom Hashoah in Hebrew) is a national day of commemoration in Israel and world Jewry, on which the six million Jews murdered in the Holocaust are memorialized. </a:t>
            </a:r>
          </a:p>
        </p:txBody>
      </p:sp>
    </p:spTree>
    <p:extLst>
      <p:ext uri="{BB962C8B-B14F-4D97-AF65-F5344CB8AC3E}">
        <p14:creationId xmlns:p14="http://schemas.microsoft.com/office/powerpoint/2010/main" val="830203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 name="Online Media 1" title="NOT ON MY WATCH EVENT - NOVEMBER 9th, 2023">
            <a:hlinkClick r:id="" action="ppaction://media"/>
            <a:extLst>
              <a:ext uri="{FF2B5EF4-FFF2-40B4-BE49-F238E27FC236}">
                <a16:creationId xmlns:a16="http://schemas.microsoft.com/office/drawing/2014/main" id="{C6C07AD0-8528-B3D1-C4C6-73D0E270C8DE}"/>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33145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458200" cy="4648200"/>
          </a:xfrm>
        </p:spPr>
        <p:txBody>
          <a:bodyPr>
            <a:normAutofit fontScale="92500" lnSpcReduction="10000"/>
          </a:bodyPr>
          <a:lstStyle/>
          <a:p>
            <a:pPr algn="l"/>
            <a:r>
              <a:rPr lang="en-US" sz="3600" dirty="0"/>
              <a:t>Most Jewish people suspect there may be a latent Nazi in many non Jews.  IF circumstances are ripe…</a:t>
            </a:r>
          </a:p>
          <a:p>
            <a:pPr marL="428625" indent="-428625" algn="l">
              <a:buFont typeface="Arial" panose="020B0604020202020204" pitchFamily="34" charset="0"/>
              <a:buChar char="•"/>
            </a:pPr>
            <a:r>
              <a:rPr lang="en-US" sz="3600" dirty="0"/>
              <a:t>1890’s France  [ after Napoleon’s Enlightenment, broke down the ghetto walls]</a:t>
            </a:r>
          </a:p>
          <a:p>
            <a:pPr marL="428625" indent="-428625" algn="l">
              <a:buFont typeface="Arial" panose="020B0604020202020204" pitchFamily="34" charset="0"/>
              <a:buChar char="•"/>
            </a:pPr>
            <a:r>
              <a:rPr lang="en-US" sz="3600" dirty="0"/>
              <a:t>~1930’s Germany: Jews well accepted. </a:t>
            </a:r>
          </a:p>
          <a:p>
            <a:pPr algn="l"/>
            <a:r>
              <a:rPr lang="en-US" altLang="en-US" sz="3600" dirty="0"/>
              <a:t>Passive anti-Semitism.  Silence.</a:t>
            </a:r>
          </a:p>
        </p:txBody>
      </p:sp>
    </p:spTree>
    <p:extLst>
      <p:ext uri="{BB962C8B-B14F-4D97-AF65-F5344CB8AC3E}">
        <p14:creationId xmlns:p14="http://schemas.microsoft.com/office/powerpoint/2010/main" val="2880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1167495" y="0"/>
            <a:ext cx="6858000" cy="5143500"/>
          </a:xfrm>
        </p:spPr>
        <p:txBody>
          <a:bodyPr>
            <a:normAutofit/>
          </a:bodyPr>
          <a:lstStyle/>
          <a:p>
            <a:pPr algn="l"/>
            <a:r>
              <a:rPr lang="en-US" altLang="en-US"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8229"/>
            <a:ext cx="3466482" cy="489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1715557"/>
            <a:ext cx="4495800" cy="2862322"/>
          </a:xfrm>
          <a:prstGeom prst="rect">
            <a:avLst/>
          </a:prstGeom>
          <a:noFill/>
        </p:spPr>
        <p:txBody>
          <a:bodyPr wrap="square" rtlCol="0">
            <a:spAutoFit/>
          </a:bodyPr>
          <a:lstStyle/>
          <a:p>
            <a:pPr algn="l" defTabSz="685800"/>
            <a:r>
              <a:rPr lang="en-US" sz="3000" dirty="0">
                <a:solidFill>
                  <a:srgbClr val="FFFFFF"/>
                </a:solidFill>
              </a:rPr>
              <a:t>Born: May 2, 1860</a:t>
            </a:r>
          </a:p>
          <a:p>
            <a:pPr algn="l" defTabSz="685800"/>
            <a:r>
              <a:rPr lang="en-US" sz="3000" dirty="0">
                <a:solidFill>
                  <a:srgbClr val="FFFFFF"/>
                </a:solidFill>
              </a:rPr>
              <a:t>Budapest, </a:t>
            </a:r>
          </a:p>
          <a:p>
            <a:pPr algn="l" defTabSz="685800"/>
            <a:r>
              <a:rPr lang="en-US" sz="3000" dirty="0">
                <a:solidFill>
                  <a:srgbClr val="FFFFFF"/>
                </a:solidFill>
              </a:rPr>
              <a:t>Kingdom of </a:t>
            </a:r>
          </a:p>
          <a:p>
            <a:pPr algn="l" defTabSz="685800"/>
            <a:r>
              <a:rPr lang="en-US" sz="3000" dirty="0">
                <a:solidFill>
                  <a:srgbClr val="FFFFFF"/>
                </a:solidFill>
              </a:rPr>
              <a:t>Hungary</a:t>
            </a:r>
          </a:p>
          <a:p>
            <a:pPr algn="l" defTabSz="685800"/>
            <a:r>
              <a:rPr lang="en-US" sz="3000" dirty="0">
                <a:solidFill>
                  <a:srgbClr val="FFFFFF"/>
                </a:solidFill>
              </a:rPr>
              <a:t>Died: July, 1904 (age 44)</a:t>
            </a:r>
          </a:p>
        </p:txBody>
      </p:sp>
      <p:sp>
        <p:nvSpPr>
          <p:cNvPr id="4" name="TextBox 3"/>
          <p:cNvSpPr txBox="1"/>
          <p:nvPr/>
        </p:nvSpPr>
        <p:spPr>
          <a:xfrm>
            <a:off x="4114800" y="238229"/>
            <a:ext cx="4572000" cy="1477328"/>
          </a:xfrm>
          <a:prstGeom prst="rect">
            <a:avLst/>
          </a:prstGeom>
          <a:noFill/>
        </p:spPr>
        <p:txBody>
          <a:bodyPr wrap="square" rtlCol="0">
            <a:spAutoFit/>
          </a:bodyPr>
          <a:lstStyle/>
          <a:p>
            <a:pPr algn="l" defTabSz="685800"/>
            <a:r>
              <a:rPr lang="en-US" sz="3000" dirty="0">
                <a:solidFill>
                  <a:srgbClr val="FFFFFF"/>
                </a:solidFill>
              </a:rPr>
              <a:t>Theodore Herzl, “visionary </a:t>
            </a:r>
          </a:p>
          <a:p>
            <a:pPr algn="l" defTabSz="685800"/>
            <a:r>
              <a:rPr lang="en-US" sz="3000" dirty="0">
                <a:solidFill>
                  <a:srgbClr val="FFFFFF"/>
                </a:solidFill>
              </a:rPr>
              <a:t>of the Nation” </a:t>
            </a:r>
          </a:p>
        </p:txBody>
      </p:sp>
    </p:spTree>
    <p:extLst>
      <p:ext uri="{BB962C8B-B14F-4D97-AF65-F5344CB8AC3E}">
        <p14:creationId xmlns:p14="http://schemas.microsoft.com/office/powerpoint/2010/main" val="2930447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382000" cy="4724400"/>
          </a:xfrm>
        </p:spPr>
        <p:txBody>
          <a:bodyPr>
            <a:normAutofit/>
          </a:bodyPr>
          <a:lstStyle/>
          <a:p>
            <a:pPr algn="l"/>
            <a:r>
              <a:rPr lang="en-US" dirty="0"/>
              <a:t>As a young man, Herzl was an ardent </a:t>
            </a:r>
            <a:r>
              <a:rPr lang="en-US" dirty="0" err="1">
                <a:solidFill>
                  <a:srgbClr val="FFFF66"/>
                </a:solidFill>
              </a:rPr>
              <a:t>Germanophile</a:t>
            </a:r>
            <a:r>
              <a:rPr lang="en-US" dirty="0">
                <a:solidFill>
                  <a:srgbClr val="FFFF66"/>
                </a:solidFill>
              </a:rPr>
              <a:t> </a:t>
            </a:r>
            <a:r>
              <a:rPr lang="en-US" dirty="0"/>
              <a:t>who saw the Germans as the best </a:t>
            </a:r>
            <a:r>
              <a:rPr lang="en-US" i="1" dirty="0" err="1"/>
              <a:t>Kulturvolk</a:t>
            </a:r>
            <a:r>
              <a:rPr lang="en-US" i="1" dirty="0"/>
              <a:t> </a:t>
            </a:r>
            <a:r>
              <a:rPr lang="en-US" dirty="0"/>
              <a:t>(cultured people) in Central Europe and embraced the German ideal of </a:t>
            </a:r>
            <a:r>
              <a:rPr lang="en-US" i="1" dirty="0" err="1"/>
              <a:t>Bildung</a:t>
            </a:r>
            <a:r>
              <a:rPr lang="en-US" dirty="0"/>
              <a:t>, where by reading great works of literature by </a:t>
            </a:r>
            <a:r>
              <a:rPr lang="en-US" dirty="0" err="1"/>
              <a:t>Geothe</a:t>
            </a:r>
            <a:r>
              <a:rPr lang="en-US" dirty="0"/>
              <a:t> and Shakespeare could allow one to appreciate the beautiful things in life, and thus become a morally better person.  </a:t>
            </a:r>
            <a:endParaRPr lang="en-US" altLang="en-US" dirty="0"/>
          </a:p>
        </p:txBody>
      </p:sp>
    </p:spTree>
    <p:extLst>
      <p:ext uri="{BB962C8B-B14F-4D97-AF65-F5344CB8AC3E}">
        <p14:creationId xmlns:p14="http://schemas.microsoft.com/office/powerpoint/2010/main" val="348058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457200" y="285750"/>
            <a:ext cx="8305800" cy="4495800"/>
          </a:xfrm>
        </p:spPr>
        <p:txBody>
          <a:bodyPr>
            <a:normAutofit fontScale="92500" lnSpcReduction="20000"/>
          </a:bodyPr>
          <a:lstStyle/>
          <a:p>
            <a:pPr algn="l"/>
            <a:r>
              <a:rPr lang="en-US" sz="4000" dirty="0"/>
              <a:t>Herzl believed that Hungarian Jews such as himself could shake off their </a:t>
            </a:r>
            <a:r>
              <a:rPr lang="en-US" sz="4000" dirty="0">
                <a:solidFill>
                  <a:srgbClr val="FFFF66"/>
                </a:solidFill>
              </a:rPr>
              <a:t>"shameful Jewish characteristics" </a:t>
            </a:r>
            <a:r>
              <a:rPr lang="en-US" sz="4000" dirty="0"/>
              <a:t>caused by long centuries of impoverishment and oppression, and become civilized Central Europeans, a true </a:t>
            </a:r>
            <a:r>
              <a:rPr lang="en-US" sz="4000" i="1" dirty="0" err="1"/>
              <a:t>Kulturvolk</a:t>
            </a:r>
            <a:r>
              <a:rPr lang="en-US" sz="4000" dirty="0"/>
              <a:t> along the German lines.</a:t>
            </a:r>
            <a:endParaRPr lang="en-US" altLang="en-US" sz="4000" dirty="0"/>
          </a:p>
        </p:txBody>
      </p:sp>
    </p:spTree>
    <p:extLst>
      <p:ext uri="{BB962C8B-B14F-4D97-AF65-F5344CB8AC3E}">
        <p14:creationId xmlns:p14="http://schemas.microsoft.com/office/powerpoint/2010/main" val="1108369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229600" cy="4572000"/>
          </a:xfrm>
        </p:spPr>
        <p:txBody>
          <a:bodyPr>
            <a:normAutofit lnSpcReduction="10000"/>
          </a:bodyPr>
          <a:lstStyle/>
          <a:p>
            <a:pPr algn="l"/>
            <a:r>
              <a:rPr lang="en-US" sz="3600" dirty="0"/>
              <a:t>As the Paris correspondent for </a:t>
            </a:r>
            <a:r>
              <a:rPr lang="en-US" sz="3600" i="1" dirty="0" err="1"/>
              <a:t>Neue</a:t>
            </a:r>
            <a:r>
              <a:rPr lang="en-US" sz="3600" i="1" dirty="0"/>
              <a:t> </a:t>
            </a:r>
            <a:r>
              <a:rPr lang="en-US" sz="3600" i="1" dirty="0" err="1"/>
              <a:t>Freie</a:t>
            </a:r>
            <a:r>
              <a:rPr lang="en-US" sz="3600" i="1" dirty="0"/>
              <a:t> </a:t>
            </a:r>
            <a:r>
              <a:rPr lang="en-US" sz="3600" i="1" dirty="0" err="1"/>
              <a:t>Presse</a:t>
            </a:r>
            <a:r>
              <a:rPr lang="en-US" sz="3600" dirty="0"/>
              <a:t>, Herzl followed the Dreyfus affair, a notorious anti-Semitic incident in France in which a French Jewish army captain Alfred Dreyfus was falsely convicted of spying for Germany. Herzl was witness to mass rallies in Paris following the</a:t>
            </a:r>
            <a:endParaRPr lang="en-US" altLang="en-US" sz="3600" dirty="0"/>
          </a:p>
        </p:txBody>
      </p:sp>
    </p:spTree>
    <p:extLst>
      <p:ext uri="{BB962C8B-B14F-4D97-AF65-F5344CB8AC3E}">
        <p14:creationId xmlns:p14="http://schemas.microsoft.com/office/powerpoint/2010/main" val="1780323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229600" cy="4572000"/>
          </a:xfrm>
        </p:spPr>
        <p:txBody>
          <a:bodyPr>
            <a:normAutofit lnSpcReduction="10000"/>
          </a:bodyPr>
          <a:lstStyle/>
          <a:p>
            <a:pPr algn="l"/>
            <a:r>
              <a:rPr lang="en-US" sz="4000" dirty="0"/>
              <a:t>Dreyfus trial, where many chanted “Death to the Jews!”  </a:t>
            </a:r>
            <a:r>
              <a:rPr lang="en-US" sz="4000" dirty="0">
                <a:solidFill>
                  <a:srgbClr val="FFFF66"/>
                </a:solidFill>
              </a:rPr>
              <a:t>Shock</a:t>
            </a:r>
            <a:r>
              <a:rPr lang="en-US" sz="4000" dirty="0"/>
              <a:t> to his view. He started writing pamphlets ‘A Jewish State.’  “I published a pamphlet which resulted in the establishment of the Zionist Movement.”</a:t>
            </a:r>
            <a:endParaRPr lang="en-US" altLang="en-US" sz="4000" dirty="0"/>
          </a:p>
        </p:txBody>
      </p:sp>
    </p:spTree>
    <p:extLst>
      <p:ext uri="{BB962C8B-B14F-4D97-AF65-F5344CB8AC3E}">
        <p14:creationId xmlns:p14="http://schemas.microsoft.com/office/powerpoint/2010/main" val="23851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457200" y="285750"/>
            <a:ext cx="8153400" cy="4495800"/>
          </a:xfrm>
        </p:spPr>
        <p:txBody>
          <a:bodyPr>
            <a:normAutofit/>
          </a:bodyPr>
          <a:lstStyle/>
          <a:p>
            <a:pPr algn="l"/>
            <a:r>
              <a:rPr lang="en-US" sz="4000" dirty="0"/>
              <a:t>At Basel I founded the Jewish state,” was the bold statement Theodor Herzl penned in his diary in the fall of 1897 after the first World Zionist Congress.</a:t>
            </a:r>
          </a:p>
        </p:txBody>
      </p:sp>
    </p:spTree>
    <p:extLst>
      <p:ext uri="{BB962C8B-B14F-4D97-AF65-F5344CB8AC3E}">
        <p14:creationId xmlns:p14="http://schemas.microsoft.com/office/powerpoint/2010/main" val="1247590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457200" y="285750"/>
            <a:ext cx="8153400" cy="4495800"/>
          </a:xfrm>
        </p:spPr>
        <p:txBody>
          <a:bodyPr>
            <a:normAutofit/>
          </a:bodyPr>
          <a:lstStyle/>
          <a:p>
            <a:pPr algn="l"/>
            <a:r>
              <a:rPr lang="en-US" sz="4000" dirty="0"/>
              <a:t>“Universal laughter,” he felt was a certainty if his words had been expressed aloud in 1897.</a:t>
            </a:r>
            <a:br>
              <a:rPr lang="en-US" sz="4000" dirty="0"/>
            </a:br>
            <a:endParaRPr lang="en-US" sz="1800" dirty="0"/>
          </a:p>
          <a:p>
            <a:pPr algn="l"/>
            <a:r>
              <a:rPr lang="en-US" sz="4000" dirty="0"/>
              <a:t>“Perhaps in five years,” he suggested, “and certainly in 50, everyone will know.”</a:t>
            </a:r>
            <a:endParaRPr lang="en-US" altLang="en-US" sz="4000" dirty="0"/>
          </a:p>
        </p:txBody>
      </p:sp>
    </p:spTree>
    <p:extLst>
      <p:ext uri="{BB962C8B-B14F-4D97-AF65-F5344CB8AC3E}">
        <p14:creationId xmlns:p14="http://schemas.microsoft.com/office/powerpoint/2010/main" val="1552174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609600" y="209550"/>
            <a:ext cx="8153400" cy="4800600"/>
          </a:xfrm>
        </p:spPr>
        <p:txBody>
          <a:bodyPr>
            <a:normAutofit fontScale="92500"/>
          </a:bodyPr>
          <a:lstStyle/>
          <a:p>
            <a:pPr algn="l"/>
            <a:r>
              <a:rPr lang="en-US" sz="4000" dirty="0"/>
              <a:t>Most Jewish people suspect there maybe a latent Nazi in many non Jews.  IF circumstances are ripe…</a:t>
            </a:r>
          </a:p>
          <a:p>
            <a:pPr marL="428625" indent="-428625" algn="l">
              <a:buFont typeface="Arial" panose="020B0604020202020204" pitchFamily="34" charset="0"/>
              <a:buChar char="•"/>
            </a:pPr>
            <a:r>
              <a:rPr lang="en-US" sz="4000" dirty="0"/>
              <a:t>1890s France [Napoleon’s Enlightenment]</a:t>
            </a:r>
          </a:p>
          <a:p>
            <a:pPr marL="428625" indent="-428625" algn="l">
              <a:buFont typeface="Arial" panose="020B0604020202020204" pitchFamily="34" charset="0"/>
              <a:buChar char="•"/>
            </a:pPr>
            <a:r>
              <a:rPr lang="en-US" sz="4000" dirty="0"/>
              <a:t>~1930’s Germany.</a:t>
            </a:r>
          </a:p>
          <a:p>
            <a:pPr algn="l"/>
            <a:r>
              <a:rPr lang="en-US" altLang="en-US" sz="4000" dirty="0"/>
              <a:t>Passive anti-Semitism.  Silence.</a:t>
            </a:r>
          </a:p>
        </p:txBody>
      </p:sp>
    </p:spTree>
    <p:extLst>
      <p:ext uri="{BB962C8B-B14F-4D97-AF65-F5344CB8AC3E}">
        <p14:creationId xmlns:p14="http://schemas.microsoft.com/office/powerpoint/2010/main" val="335901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It is a solemn day, beginning at sunset on the 27th of the month of Nisan [Monday, May 6]. On the eve of Yom HaShoah and the day itself, places of public entertainment are closed by law. </a:t>
            </a:r>
          </a:p>
          <a:p>
            <a:pPr algn="l">
              <a:lnSpc>
                <a:spcPct val="90000"/>
              </a:lnSpc>
            </a:pPr>
            <a:r>
              <a:rPr lang="en-US" altLang="en-US" sz="4000" dirty="0"/>
              <a:t>Monday evening and Tuesday in Israel.</a:t>
            </a:r>
          </a:p>
        </p:txBody>
      </p:sp>
    </p:spTree>
    <p:extLst>
      <p:ext uri="{BB962C8B-B14F-4D97-AF65-F5344CB8AC3E}">
        <p14:creationId xmlns:p14="http://schemas.microsoft.com/office/powerpoint/2010/main" val="38887945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“Genocide!” is now the preferred weapon of defense used by those whose whole purpose is committing genocide. “War crimes!” is the accusation used by those who murder, burn, rape, decapitate, and kidnap innocent civilian Israelis- men, women and children. </a:t>
            </a:r>
          </a:p>
        </p:txBody>
      </p:sp>
    </p:spTree>
    <p:extLst>
      <p:ext uri="{BB962C8B-B14F-4D97-AF65-F5344CB8AC3E}">
        <p14:creationId xmlns:p14="http://schemas.microsoft.com/office/powerpoint/2010/main" val="21122451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These insidious accusations by Hamas and its supporters are levelled at the nation they brutally attacked and which is now determined to defend its population by finally breaking the power of the evil terrorist Hamas organization, which has ignited now three unprovoked wars by regularly sending missiles into Israel’s civilian population.</a:t>
            </a:r>
          </a:p>
        </p:txBody>
      </p:sp>
    </p:spTree>
    <p:extLst>
      <p:ext uri="{BB962C8B-B14F-4D97-AF65-F5344CB8AC3E}">
        <p14:creationId xmlns:p14="http://schemas.microsoft.com/office/powerpoint/2010/main" val="3419677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7D5F675F-DAA5-9005-6F5F-710A70A4E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41B83E-1E5D-17CF-1F79-C27DF5C344A4}"/>
              </a:ext>
            </a:extLst>
          </p:cNvPr>
          <p:cNvSpPr txBox="1"/>
          <p:nvPr/>
        </p:nvSpPr>
        <p:spPr>
          <a:xfrm>
            <a:off x="714375" y="0"/>
            <a:ext cx="7667625" cy="1600438"/>
          </a:xfrm>
          <a:prstGeom prst="rect">
            <a:avLst/>
          </a:prstGeom>
          <a:noFill/>
        </p:spPr>
        <p:txBody>
          <a:bodyPr wrap="square" rtlCol="0">
            <a:spAutoFit/>
          </a:bodyPr>
          <a:lstStyle/>
          <a:p>
            <a:pPr algn="l"/>
            <a:r>
              <a:rPr lang="en-US" dirty="0">
                <a:solidFill>
                  <a:schemeClr val="tx1"/>
                </a:solidFill>
                <a:effectLst>
                  <a:outerShdw blurRad="38100" dist="38100" dir="2700000" algn="tl">
                    <a:srgbClr val="000000">
                      <a:alpha val="43137"/>
                    </a:srgbClr>
                  </a:outerShdw>
                </a:effectLst>
              </a:rPr>
              <a:t>US cargo plane arrives in Israel with armored vehicles, </a:t>
            </a:r>
          </a:p>
          <a:p>
            <a:pPr algn="l"/>
            <a:r>
              <a:rPr lang="en-US" sz="1800" dirty="0">
                <a:solidFill>
                  <a:schemeClr val="tx1"/>
                </a:solidFill>
                <a:effectLst>
                  <a:outerShdw blurRad="38100" dist="38100" dir="2700000" algn="tl">
                    <a:srgbClr val="000000">
                      <a:alpha val="43137"/>
                    </a:srgbClr>
                  </a:outerShdw>
                </a:effectLst>
              </a:rPr>
              <a:t>Oct. 19, 2023 (Photo: Ministry of Defense Spokesperson's Office)</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090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A coalition of 90 lawyers worldwide, including 20 from the Biden administration, have signed a letter urging U.S. President Joe Biden to reduce the amount of military aid to Israel. The letter highlights concerns over Israel's pre-war actions in Gaza, asserting they violate both U.S. and international humanitarian law, according to a report by POLITICO.</a:t>
            </a:r>
          </a:p>
        </p:txBody>
      </p:sp>
    </p:spTree>
    <p:extLst>
      <p:ext uri="{BB962C8B-B14F-4D97-AF65-F5344CB8AC3E}">
        <p14:creationId xmlns:p14="http://schemas.microsoft.com/office/powerpoint/2010/main" val="275918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BDD298B-931B-37A9-5312-7F1BE326A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832856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93B85B0-79F2-1703-5325-6CBDE9CC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43"/>
            <a:ext cx="9144000" cy="5142857"/>
          </a:xfrm>
          <a:prstGeom prst="rect">
            <a:avLst/>
          </a:prstGeom>
        </p:spPr>
      </p:pic>
      <p:sp>
        <p:nvSpPr>
          <p:cNvPr id="2" name="TextBox 1">
            <a:extLst>
              <a:ext uri="{FF2B5EF4-FFF2-40B4-BE49-F238E27FC236}">
                <a16:creationId xmlns:a16="http://schemas.microsoft.com/office/drawing/2014/main" id="{7C85731A-787D-8A08-E446-050620346DB8}"/>
              </a:ext>
            </a:extLst>
          </p:cNvPr>
          <p:cNvSpPr txBox="1"/>
          <p:nvPr/>
        </p:nvSpPr>
        <p:spPr>
          <a:xfrm>
            <a:off x="228600" y="209550"/>
            <a:ext cx="9088194" cy="3785652"/>
          </a:xfrm>
          <a:prstGeom prst="rect">
            <a:avLst/>
          </a:prstGeom>
          <a:noFill/>
        </p:spPr>
        <p:txBody>
          <a:bodyPr wrap="none" rtlCol="0">
            <a:spAutoFit/>
          </a:bodyPr>
          <a:lstStyle/>
          <a:p>
            <a:pPr algn="l"/>
            <a:r>
              <a:rPr lang="en-US" u="sng" dirty="0">
                <a:solidFill>
                  <a:srgbClr val="FFFF00"/>
                </a:solidFill>
              </a:rPr>
              <a:t>Hostility and Holocaust</a:t>
            </a:r>
          </a:p>
          <a:p>
            <a:pPr marL="509588" indent="-509588" algn="l">
              <a:buFont typeface="+mj-lt"/>
              <a:buAutoNum type="arabicPeriod"/>
            </a:pPr>
            <a:r>
              <a:rPr lang="en-US" dirty="0"/>
              <a:t>Internal dynamics of hostility</a:t>
            </a:r>
          </a:p>
          <a:p>
            <a:pPr marL="509588" indent="-509588" algn="l">
              <a:buFont typeface="+mj-lt"/>
              <a:buAutoNum type="arabicPeriod"/>
            </a:pPr>
            <a:r>
              <a:rPr lang="en-US" dirty="0"/>
              <a:t>Pro-active with hostility</a:t>
            </a:r>
          </a:p>
          <a:p>
            <a:pPr marL="509588" indent="-509588" algn="l">
              <a:buFont typeface="+mj-lt"/>
              <a:buAutoNum type="arabicPeriod"/>
            </a:pPr>
            <a:r>
              <a:rPr lang="en-US" dirty="0"/>
              <a:t>National wounds and hostility.</a:t>
            </a:r>
          </a:p>
          <a:p>
            <a:pPr marL="509588" indent="-509588" algn="l">
              <a:buFont typeface="+mj-lt"/>
              <a:buAutoNum type="arabicPeriod"/>
            </a:pPr>
            <a:r>
              <a:rPr lang="en-US" u="sng" dirty="0">
                <a:solidFill>
                  <a:srgbClr val="FFFF00"/>
                </a:solidFill>
              </a:rPr>
              <a:t>Response to national hostility</a:t>
            </a:r>
          </a:p>
          <a:p>
            <a:pPr marL="509588" indent="-509588" algn="l">
              <a:buFont typeface="+mj-lt"/>
              <a:buAutoNum type="arabicPeriod"/>
            </a:pPr>
            <a:r>
              <a:rPr lang="en-US" dirty="0"/>
              <a:t>Our personal response to hostility</a:t>
            </a:r>
          </a:p>
        </p:txBody>
      </p:sp>
    </p:spTree>
    <p:extLst>
      <p:ext uri="{BB962C8B-B14F-4D97-AF65-F5344CB8AC3E}">
        <p14:creationId xmlns:p14="http://schemas.microsoft.com/office/powerpoint/2010/main" val="2158855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Mishlei/ Prov 3.1-5 </a:t>
            </a:r>
            <a:r>
              <a:rPr lang="en-US" altLang="en-US" sz="4000" dirty="0"/>
              <a:t>My son, don’t forget my teaching, keep my commands in your heart;  for they will add to you many days, years of life and peace. Do not let grace and truth leave you — bind them around your neck; </a:t>
            </a:r>
          </a:p>
        </p:txBody>
      </p:sp>
    </p:spTree>
    <p:extLst>
      <p:ext uri="{BB962C8B-B14F-4D97-AF65-F5344CB8AC3E}">
        <p14:creationId xmlns:p14="http://schemas.microsoft.com/office/powerpoint/2010/main" val="9481020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Mishlei/ Prov 3.1-5 </a:t>
            </a:r>
            <a:r>
              <a:rPr lang="en-US" altLang="en-US" sz="4000" dirty="0"/>
              <a:t>write them on the tablet of your heart. Then you will win favor and esteem in the sight of God and of people. </a:t>
            </a:r>
            <a:r>
              <a:rPr lang="en-US" altLang="en-US" sz="4000" u="sng" dirty="0">
                <a:solidFill>
                  <a:srgbClr val="FFFF00"/>
                </a:solidFill>
              </a:rPr>
              <a:t>Trust in </a:t>
            </a:r>
            <a:r>
              <a:rPr lang="en-US" altLang="en-US" sz="4000" u="sng" cap="small" dirty="0">
                <a:solidFill>
                  <a:srgbClr val="FFFF00"/>
                </a:solidFill>
              </a:rPr>
              <a:t>Adoni</a:t>
            </a:r>
            <a:r>
              <a:rPr lang="en-US" altLang="en-US" sz="4000" u="sng" dirty="0">
                <a:solidFill>
                  <a:srgbClr val="FFFF00"/>
                </a:solidFill>
              </a:rPr>
              <a:t> with all your heart</a:t>
            </a:r>
            <a:r>
              <a:rPr lang="en-US" altLang="en-US" sz="4000" dirty="0"/>
              <a:t>; do not rely on your own understanding. In all your ways acknowledge him; then he will  </a:t>
            </a:r>
            <a:r>
              <a:rPr lang="en-US" altLang="en-US" sz="4000" dirty="0" err="1"/>
              <a:t>will</a:t>
            </a:r>
            <a:r>
              <a:rPr lang="en-US" altLang="en-US" sz="4000" dirty="0"/>
              <a:t> make your paths straight.</a:t>
            </a:r>
          </a:p>
        </p:txBody>
      </p:sp>
    </p:spTree>
    <p:extLst>
      <p:ext uri="{BB962C8B-B14F-4D97-AF65-F5344CB8AC3E}">
        <p14:creationId xmlns:p14="http://schemas.microsoft.com/office/powerpoint/2010/main" val="34787563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592D4E5-BF15-C21B-299B-A989DB776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525" y="0"/>
            <a:ext cx="5768950" cy="5143500"/>
          </a:xfrm>
          <a:prstGeom prst="rect">
            <a:avLst/>
          </a:prstGeom>
        </p:spPr>
      </p:pic>
    </p:spTree>
    <p:extLst>
      <p:ext uri="{BB962C8B-B14F-4D97-AF65-F5344CB8AC3E}">
        <p14:creationId xmlns:p14="http://schemas.microsoft.com/office/powerpoint/2010/main" val="36686145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821DF302-10E2-DB1F-84E3-3B174E8EB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
            <a:ext cx="7696200" cy="513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7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Israeli television airs Holocaust documentaries and Holocaust-related talk shows, and low-key songs are played on the radio. Flags on public buildings are flown at half mast. </a:t>
            </a:r>
          </a:p>
        </p:txBody>
      </p:sp>
    </p:spTree>
    <p:extLst>
      <p:ext uri="{BB962C8B-B14F-4D97-AF65-F5344CB8AC3E}">
        <p14:creationId xmlns:p14="http://schemas.microsoft.com/office/powerpoint/2010/main" val="40864916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2" name="Picture 2" descr="Weird-Random-Facts">
            <a:extLst>
              <a:ext uri="{FF2B5EF4-FFF2-40B4-BE49-F238E27FC236}">
                <a16:creationId xmlns:a16="http://schemas.microsoft.com/office/drawing/2014/main" id="{4A2F631A-E19F-71FA-8D89-FF5D276C6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897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 name="Online Media 1" title="New scientific study has managed to accurately date findings from the First Temple period">
            <a:hlinkClick r:id="" action="ppaction://media"/>
            <a:extLst>
              <a:ext uri="{FF2B5EF4-FFF2-40B4-BE49-F238E27FC236}">
                <a16:creationId xmlns:a16="http://schemas.microsoft.com/office/drawing/2014/main" id="{E04A86F0-A7B4-10F3-9860-A7555AEA24FA}"/>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383089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BDD298B-931B-37A9-5312-7F1BE326A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1093265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93B85B0-79F2-1703-5325-6CBDE9CC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43"/>
            <a:ext cx="9144000" cy="5142857"/>
          </a:xfrm>
          <a:prstGeom prst="rect">
            <a:avLst/>
          </a:prstGeom>
        </p:spPr>
      </p:pic>
      <p:sp>
        <p:nvSpPr>
          <p:cNvPr id="2" name="TextBox 1">
            <a:extLst>
              <a:ext uri="{FF2B5EF4-FFF2-40B4-BE49-F238E27FC236}">
                <a16:creationId xmlns:a16="http://schemas.microsoft.com/office/drawing/2014/main" id="{7C85731A-787D-8A08-E446-050620346DB8}"/>
              </a:ext>
            </a:extLst>
          </p:cNvPr>
          <p:cNvSpPr txBox="1"/>
          <p:nvPr/>
        </p:nvSpPr>
        <p:spPr>
          <a:xfrm>
            <a:off x="228600" y="209550"/>
            <a:ext cx="9088194" cy="3785652"/>
          </a:xfrm>
          <a:prstGeom prst="rect">
            <a:avLst/>
          </a:prstGeom>
          <a:noFill/>
        </p:spPr>
        <p:txBody>
          <a:bodyPr wrap="none" rtlCol="0">
            <a:spAutoFit/>
          </a:bodyPr>
          <a:lstStyle/>
          <a:p>
            <a:pPr algn="l"/>
            <a:r>
              <a:rPr lang="en-US" u="sng" dirty="0">
                <a:solidFill>
                  <a:srgbClr val="FFFF00"/>
                </a:solidFill>
              </a:rPr>
              <a:t>Hostility and Holocaust</a:t>
            </a:r>
          </a:p>
          <a:p>
            <a:pPr marL="509588" indent="-509588" algn="l">
              <a:buFont typeface="+mj-lt"/>
              <a:buAutoNum type="arabicPeriod"/>
            </a:pPr>
            <a:r>
              <a:rPr lang="en-US" dirty="0"/>
              <a:t>Internal dynamics of hostility</a:t>
            </a:r>
          </a:p>
          <a:p>
            <a:pPr marL="509588" indent="-509588" algn="l">
              <a:buFont typeface="+mj-lt"/>
              <a:buAutoNum type="arabicPeriod"/>
            </a:pPr>
            <a:r>
              <a:rPr lang="en-US" dirty="0"/>
              <a:t>Pro-active with hostility</a:t>
            </a:r>
          </a:p>
          <a:p>
            <a:pPr marL="509588" indent="-509588" algn="l">
              <a:buFont typeface="+mj-lt"/>
              <a:buAutoNum type="arabicPeriod"/>
            </a:pPr>
            <a:r>
              <a:rPr lang="en-US" dirty="0"/>
              <a:t>National wounds and hostility.</a:t>
            </a:r>
          </a:p>
          <a:p>
            <a:pPr marL="509588" indent="-509588" algn="l">
              <a:buFont typeface="+mj-lt"/>
              <a:buAutoNum type="arabicPeriod"/>
            </a:pPr>
            <a:r>
              <a:rPr lang="en-US" dirty="0"/>
              <a:t>Response to national hostility</a:t>
            </a:r>
          </a:p>
          <a:p>
            <a:pPr marL="509588" indent="-509588" algn="l">
              <a:buFont typeface="+mj-lt"/>
              <a:buAutoNum type="arabicPeriod"/>
            </a:pPr>
            <a:r>
              <a:rPr lang="en-US" dirty="0"/>
              <a:t>Our personal response to hostility</a:t>
            </a:r>
          </a:p>
        </p:txBody>
      </p:sp>
    </p:spTree>
    <p:extLst>
      <p:ext uri="{BB962C8B-B14F-4D97-AF65-F5344CB8AC3E}">
        <p14:creationId xmlns:p14="http://schemas.microsoft.com/office/powerpoint/2010/main" val="5979476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509588" indent="-509588" algn="l">
              <a:lnSpc>
                <a:spcPct val="90000"/>
              </a:lnSpc>
              <a:buFont typeface="+mj-lt"/>
              <a:buAutoNum type="arabicPeriod"/>
            </a:pPr>
            <a:r>
              <a:rPr lang="en-US" altLang="en-US" sz="4000" dirty="0"/>
              <a:t>Forgive and bless whoever has hurt you, with Yeshua’s help.</a:t>
            </a:r>
          </a:p>
          <a:p>
            <a:pPr marL="509588" indent="-509588" algn="l">
              <a:lnSpc>
                <a:spcPct val="90000"/>
              </a:lnSpc>
              <a:buFont typeface="+mj-lt"/>
              <a:buAutoNum type="arabicPeriod"/>
            </a:pPr>
            <a:r>
              <a:rPr lang="en-US" altLang="en-US" sz="4000" dirty="0"/>
              <a:t>Seek, with Yeshua’s help, to be  reconciled with them.</a:t>
            </a:r>
          </a:p>
          <a:p>
            <a:pPr marL="509588" indent="-509588" algn="l">
              <a:lnSpc>
                <a:spcPct val="90000"/>
              </a:lnSpc>
              <a:buFont typeface="+mj-lt"/>
              <a:buAutoNum type="arabicPeriod"/>
            </a:pPr>
            <a:r>
              <a:rPr lang="en-US" altLang="en-US" sz="4000" dirty="0"/>
              <a:t>Set boundaries to avoid further wounds, personal and national.</a:t>
            </a:r>
          </a:p>
          <a:p>
            <a:pPr marL="509588" indent="-509588" algn="l">
              <a:lnSpc>
                <a:spcPct val="90000"/>
              </a:lnSpc>
              <a:buFont typeface="+mj-lt"/>
              <a:buAutoNum type="arabicPeriod"/>
            </a:pPr>
            <a:r>
              <a:rPr lang="en-US" altLang="en-US" sz="4000" dirty="0"/>
              <a:t>Comfort others wounded.  </a:t>
            </a:r>
          </a:p>
          <a:p>
            <a:pPr marL="509588" indent="-509588"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38708259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spTree>
    <p:extLst>
      <p:ext uri="{BB962C8B-B14F-4D97-AF65-F5344CB8AC3E}">
        <p14:creationId xmlns:p14="http://schemas.microsoft.com/office/powerpoint/2010/main" val="125510673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224840</TotalTime>
  <Words>5012</Words>
  <Application>Microsoft Office PowerPoint</Application>
  <PresentationFormat>On-screen Show (16:9)</PresentationFormat>
  <Paragraphs>546</Paragraphs>
  <Slides>95</Slides>
  <Notes>95</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95</vt:i4>
      </vt:variant>
    </vt:vector>
  </HeadingPairs>
  <TitlesOfParts>
    <vt:vector size="102" baseType="lpstr">
      <vt:lpstr>Arial</vt:lpstr>
      <vt:lpstr>Arial Rounded MT Bold</vt:lpstr>
      <vt:lpstr>David</vt:lpstr>
      <vt:lpstr>Google Sans</vt:lpstr>
      <vt:lpstr>1_Default Design</vt:lpstr>
      <vt:lpstr>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5186</cp:revision>
  <dcterms:created xsi:type="dcterms:W3CDTF">2006-04-21T19:34:43Z</dcterms:created>
  <dcterms:modified xsi:type="dcterms:W3CDTF">2024-05-04T13:39:06Z</dcterms:modified>
</cp:coreProperties>
</file>